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797675" cy="9926638"/>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28" userDrawn="1">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C3CD"/>
    <a:srgbClr val="004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6395" autoAdjust="0"/>
  </p:normalViewPr>
  <p:slideViewPr>
    <p:cSldViewPr>
      <p:cViewPr>
        <p:scale>
          <a:sx n="33" d="100"/>
          <a:sy n="33" d="100"/>
        </p:scale>
        <p:origin x="36" y="-3888"/>
      </p:cViewPr>
      <p:guideLst>
        <p:guide orient="horz" pos="13528"/>
        <p:guide pos="9537"/>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525" cy="497664"/>
          </a:xfrm>
          <a:prstGeom prst="rect">
            <a:avLst/>
          </a:prstGeom>
        </p:spPr>
        <p:txBody>
          <a:bodyPr vert="horz" lIns="21397" tIns="10698" rIns="21397" bIns="10698" rtlCol="0"/>
          <a:lstStyle>
            <a:lvl1pPr algn="l">
              <a:defRPr sz="300"/>
            </a:lvl1pPr>
          </a:lstStyle>
          <a:p>
            <a:endParaRPr lang="de-DE"/>
          </a:p>
        </p:txBody>
      </p:sp>
      <p:sp>
        <p:nvSpPr>
          <p:cNvPr id="3" name="Datumsplatzhalter 2"/>
          <p:cNvSpPr>
            <a:spLocks noGrp="1"/>
          </p:cNvSpPr>
          <p:nvPr>
            <p:ph type="dt" idx="1"/>
          </p:nvPr>
        </p:nvSpPr>
        <p:spPr>
          <a:xfrm>
            <a:off x="3850319" y="0"/>
            <a:ext cx="2945891" cy="497664"/>
          </a:xfrm>
          <a:prstGeom prst="rect">
            <a:avLst/>
          </a:prstGeom>
        </p:spPr>
        <p:txBody>
          <a:bodyPr vert="horz" lIns="21397" tIns="10698" rIns="21397" bIns="10698" rtlCol="0"/>
          <a:lstStyle>
            <a:lvl1pPr algn="r">
              <a:defRPr sz="300"/>
            </a:lvl1pPr>
          </a:lstStyle>
          <a:p>
            <a:fld id="{760A5BF8-439D-4381-8754-49E13D4A6D01}" type="datetimeFigureOut">
              <a:rPr lang="de-DE" smtClean="0"/>
              <a:t>07.11.2023</a:t>
            </a:fld>
            <a:endParaRPr lang="de-DE"/>
          </a:p>
        </p:txBody>
      </p:sp>
      <p:sp>
        <p:nvSpPr>
          <p:cNvPr id="4" name="Folienbildplatzhalt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21397" tIns="10698" rIns="21397" bIns="10698" rtlCol="0" anchor="ctr"/>
          <a:lstStyle/>
          <a:p>
            <a:endParaRPr lang="de-DE"/>
          </a:p>
        </p:txBody>
      </p:sp>
      <p:sp>
        <p:nvSpPr>
          <p:cNvPr id="5" name="Notizenplatzhalter 4"/>
          <p:cNvSpPr>
            <a:spLocks noGrp="1"/>
          </p:cNvSpPr>
          <p:nvPr>
            <p:ph type="body" sz="quarter" idx="3"/>
          </p:nvPr>
        </p:nvSpPr>
        <p:spPr>
          <a:xfrm>
            <a:off x="679878" y="4777352"/>
            <a:ext cx="5437920" cy="3908503"/>
          </a:xfrm>
          <a:prstGeom prst="rect">
            <a:avLst/>
          </a:prstGeom>
        </p:spPr>
        <p:txBody>
          <a:bodyPr vert="horz" lIns="21397" tIns="10698" rIns="21397" bIns="1069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974"/>
            <a:ext cx="2945525" cy="497664"/>
          </a:xfrm>
          <a:prstGeom prst="rect">
            <a:avLst/>
          </a:prstGeom>
        </p:spPr>
        <p:txBody>
          <a:bodyPr vert="horz" lIns="21397" tIns="10698" rIns="21397" bIns="10698" rtlCol="0" anchor="b"/>
          <a:lstStyle>
            <a:lvl1pPr algn="l">
              <a:defRPr sz="300"/>
            </a:lvl1pPr>
          </a:lstStyle>
          <a:p>
            <a:endParaRPr lang="de-DE"/>
          </a:p>
        </p:txBody>
      </p:sp>
      <p:sp>
        <p:nvSpPr>
          <p:cNvPr id="7" name="Foliennummernplatzhalter 6"/>
          <p:cNvSpPr>
            <a:spLocks noGrp="1"/>
          </p:cNvSpPr>
          <p:nvPr>
            <p:ph type="sldNum" sz="quarter" idx="5"/>
          </p:nvPr>
        </p:nvSpPr>
        <p:spPr>
          <a:xfrm>
            <a:off x="3850319" y="9428974"/>
            <a:ext cx="2945891" cy="497664"/>
          </a:xfrm>
          <a:prstGeom prst="rect">
            <a:avLst/>
          </a:prstGeom>
        </p:spPr>
        <p:txBody>
          <a:bodyPr vert="horz" lIns="21397" tIns="10698" rIns="21397" bIns="10698" rtlCol="0" anchor="b"/>
          <a:lstStyle>
            <a:lvl1pPr algn="r">
              <a:defRPr sz="300"/>
            </a:lvl1pPr>
          </a:lstStyle>
          <a:p>
            <a:fld id="{998435C6-10BE-4858-A2AB-53F4FAD28DA8}" type="slidenum">
              <a:rPr lang="de-DE" smtClean="0"/>
              <a:t>‹Nr.›</a:t>
            </a:fld>
            <a:endParaRPr lang="de-DE"/>
          </a:p>
        </p:txBody>
      </p:sp>
    </p:spTree>
    <p:extLst>
      <p:ext uri="{BB962C8B-B14F-4D97-AF65-F5344CB8AC3E}">
        <p14:creationId xmlns:p14="http://schemas.microsoft.com/office/powerpoint/2010/main" val="140633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98435C6-10BE-4858-A2AB-53F4FAD28DA8}" type="slidenum">
              <a:rPr lang="de-DE" smtClean="0"/>
              <a:t>1</a:t>
            </a:fld>
            <a:endParaRPr lang="de-DE"/>
          </a:p>
        </p:txBody>
      </p:sp>
    </p:spTree>
    <p:extLst>
      <p:ext uri="{BB962C8B-B14F-4D97-AF65-F5344CB8AC3E}">
        <p14:creationId xmlns:p14="http://schemas.microsoft.com/office/powerpoint/2010/main" val="360688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49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41766" y="799739"/>
            <a:ext cx="6167773" cy="4906779"/>
          </a:xfrm>
          <a:prstGeom prst="rect">
            <a:avLst/>
          </a:prstGeom>
        </p:spPr>
      </p:pic>
    </p:spTree>
    <p:extLst>
      <p:ext uri="{BB962C8B-B14F-4D97-AF65-F5344CB8AC3E}">
        <p14:creationId xmlns:p14="http://schemas.microsoft.com/office/powerpoint/2010/main" val="8612722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emf"/><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emf"/><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emf"/><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4" name="Grafik 1153">
            <a:extLst>
              <a:ext uri="{FF2B5EF4-FFF2-40B4-BE49-F238E27FC236}">
                <a16:creationId xmlns:a16="http://schemas.microsoft.com/office/drawing/2014/main" id="{38DD12D2-DF6B-C6B8-0058-757E956A16AA}"/>
              </a:ext>
            </a:extLst>
          </p:cNvPr>
          <p:cNvPicPr>
            <a:picLocks noChangeAspect="1"/>
          </p:cNvPicPr>
          <p:nvPr/>
        </p:nvPicPr>
        <p:blipFill rotWithShape="1">
          <a:blip r:embed="rId3"/>
          <a:srcRect t="3027" b="90058"/>
          <a:stretch/>
        </p:blipFill>
        <p:spPr>
          <a:xfrm>
            <a:off x="12103400" y="32376806"/>
            <a:ext cx="6373114" cy="475611"/>
          </a:xfrm>
          <a:prstGeom prst="rect">
            <a:avLst/>
          </a:prstGeom>
        </p:spPr>
      </p:pic>
      <p:sp>
        <p:nvSpPr>
          <p:cNvPr id="20" name="Rectangle 4"/>
          <p:cNvSpPr txBox="1">
            <a:spLocks noChangeArrowheads="1"/>
          </p:cNvSpPr>
          <p:nvPr/>
        </p:nvSpPr>
        <p:spPr>
          <a:xfrm>
            <a:off x="491587" y="4114161"/>
            <a:ext cx="21311189" cy="2589722"/>
          </a:xfrm>
          <a:prstGeom prst="rect">
            <a:avLst/>
          </a:prstGeom>
        </p:spPr>
        <p:txBody>
          <a:bodyPr lIns="0" tIns="0" rIns="0" bIns="0"/>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de-DE" altLang="de-DE" sz="3000" dirty="0">
                <a:latin typeface="Poppins SemiBold" panose="00000700000000000000" pitchFamily="2" charset="0"/>
                <a:cs typeface="Poppins SemiBold" panose="00000700000000000000" pitchFamily="2" charset="0"/>
              </a:rPr>
              <a:t>Armando J. Mandlule</a:t>
            </a:r>
            <a:r>
              <a:rPr lang="de-DE" altLang="de-DE" sz="3000" baseline="30000" dirty="0">
                <a:latin typeface="Poppins SemiBold" panose="00000700000000000000" pitchFamily="2" charset="0"/>
                <a:cs typeface="Poppins SemiBold" panose="00000700000000000000" pitchFamily="2" charset="0"/>
              </a:rPr>
              <a:t>1</a:t>
            </a:r>
            <a:r>
              <a:rPr lang="de-DE" altLang="de-DE" sz="3000" dirty="0">
                <a:latin typeface="Poppins SemiBold" panose="00000700000000000000" pitchFamily="2" charset="0"/>
                <a:cs typeface="Poppins SemiBold" panose="00000700000000000000" pitchFamily="2" charset="0"/>
              </a:rPr>
              <a:t>; Yvonne Pieper</a:t>
            </a:r>
            <a:r>
              <a:rPr lang="de-DE" altLang="de-DE" sz="3000" baseline="30000" dirty="0">
                <a:latin typeface="Poppins SemiBold" panose="00000700000000000000" pitchFamily="2" charset="0"/>
                <a:cs typeface="Poppins SemiBold" panose="00000700000000000000" pitchFamily="2" charset="0"/>
              </a:rPr>
              <a:t>1</a:t>
            </a:r>
            <a:r>
              <a:rPr lang="de-DE" altLang="de-DE" sz="3000" dirty="0">
                <a:latin typeface="Poppins SemiBold" panose="00000700000000000000" pitchFamily="2" charset="0"/>
                <a:cs typeface="Poppins SemiBold" panose="00000700000000000000" pitchFamily="2" charset="0"/>
              </a:rPr>
              <a:t>; Yue Liu</a:t>
            </a:r>
            <a:r>
              <a:rPr lang="de-DE" altLang="de-DE" sz="3000" baseline="30000" dirty="0">
                <a:latin typeface="Poppins SemiBold" panose="00000700000000000000" pitchFamily="2" charset="0"/>
                <a:cs typeface="Poppins SemiBold" panose="00000700000000000000" pitchFamily="2" charset="0"/>
              </a:rPr>
              <a:t>1</a:t>
            </a:r>
            <a:r>
              <a:rPr lang="de-DE" altLang="de-DE" sz="3000" dirty="0">
                <a:latin typeface="Poppins SemiBold" panose="00000700000000000000" pitchFamily="2" charset="0"/>
                <a:cs typeface="Poppins SemiBold" panose="00000700000000000000" pitchFamily="2" charset="0"/>
              </a:rPr>
              <a:t>; Kamila Iskhakova</a:t>
            </a:r>
            <a:r>
              <a:rPr lang="de-DE" altLang="de-DE" sz="3000" baseline="30000" dirty="0">
                <a:latin typeface="Poppins SemiBold" panose="00000700000000000000" pitchFamily="2" charset="0"/>
                <a:cs typeface="Poppins SemiBold" panose="00000700000000000000" pitchFamily="2" charset="0"/>
              </a:rPr>
              <a:t>2</a:t>
            </a:r>
            <a:r>
              <a:rPr lang="de-DE" altLang="de-DE" sz="3000" dirty="0">
                <a:latin typeface="Poppins SemiBold" panose="00000700000000000000" pitchFamily="2" charset="0"/>
                <a:cs typeface="Poppins SemiBold" panose="00000700000000000000" pitchFamily="2" charset="0"/>
              </a:rPr>
              <a:t>; Florian Wieland</a:t>
            </a:r>
            <a:r>
              <a:rPr lang="de-DE" altLang="de-DE" sz="3000" baseline="30000" dirty="0">
                <a:latin typeface="Poppins SemiBold" panose="00000700000000000000" pitchFamily="2" charset="0"/>
                <a:cs typeface="Poppins SemiBold" panose="00000700000000000000" pitchFamily="2" charset="0"/>
              </a:rPr>
              <a:t>2</a:t>
            </a:r>
            <a:r>
              <a:rPr lang="de-DE" altLang="de-DE" sz="3000" dirty="0">
                <a:latin typeface="Poppins SemiBold" panose="00000700000000000000" pitchFamily="2" charset="0"/>
                <a:cs typeface="Poppins SemiBold" panose="00000700000000000000" pitchFamily="2" charset="0"/>
              </a:rPr>
              <a:t>; Berit Zeller-Plumhoff</a:t>
            </a:r>
            <a:r>
              <a:rPr lang="de-DE" altLang="de-DE" sz="3000" baseline="30000" dirty="0">
                <a:latin typeface="Poppins SemiBold" panose="00000700000000000000" pitchFamily="2" charset="0"/>
                <a:cs typeface="Poppins SemiBold" panose="00000700000000000000" pitchFamily="2" charset="0"/>
              </a:rPr>
              <a:t>2</a:t>
            </a:r>
            <a:r>
              <a:rPr lang="de-DE" altLang="de-DE" sz="3000" dirty="0">
                <a:latin typeface="Poppins SemiBold" panose="00000700000000000000" pitchFamily="2" charset="0"/>
                <a:cs typeface="Poppins SemiBold" panose="00000700000000000000" pitchFamily="2" charset="0"/>
              </a:rPr>
              <a:t>; Axel T. Neffe</a:t>
            </a:r>
            <a:r>
              <a:rPr lang="de-DE" altLang="de-DE" sz="3000" baseline="30000" dirty="0">
                <a:latin typeface="Poppins SemiBold" panose="00000700000000000000" pitchFamily="2" charset="0"/>
                <a:cs typeface="Poppins SemiBold" panose="00000700000000000000" pitchFamily="2" charset="0"/>
              </a:rPr>
              <a:t>1</a:t>
            </a:r>
            <a:r>
              <a:rPr lang="de-DE" altLang="de-DE" sz="3000" dirty="0">
                <a:latin typeface="Poppins SemiBold" panose="00000700000000000000" pitchFamily="2" charset="0"/>
                <a:cs typeface="Poppins SemiBold" panose="00000700000000000000" pitchFamily="2" charset="0"/>
              </a:rPr>
              <a:t>; Francesca M. Toma</a:t>
            </a:r>
            <a:r>
              <a:rPr lang="de-DE" altLang="de-DE" sz="3000" baseline="30000" dirty="0">
                <a:latin typeface="Poppins SemiBold" panose="00000700000000000000" pitchFamily="2" charset="0"/>
                <a:cs typeface="Poppins SemiBold" panose="00000700000000000000" pitchFamily="2" charset="0"/>
              </a:rPr>
              <a:t>1</a:t>
            </a:r>
          </a:p>
          <a:p>
            <a:pPr algn="l"/>
            <a:endParaRPr lang="de-DE" altLang="de-DE" sz="3000" baseline="30000" dirty="0">
              <a:latin typeface="Poppins SemiBold" panose="00000700000000000000" pitchFamily="2" charset="0"/>
              <a:cs typeface="Poppins SemiBold" panose="00000700000000000000" pitchFamily="2" charset="0"/>
            </a:endParaRPr>
          </a:p>
          <a:p>
            <a:pPr marL="514350" indent="-514350" algn="l">
              <a:buAutoNum type="arabicPeriod"/>
            </a:pPr>
            <a:r>
              <a:rPr lang="de-DE" altLang="de-DE" sz="3000" dirty="0">
                <a:latin typeface="Poppins Light" panose="00000400000000000000" pitchFamily="2" charset="0"/>
                <a:cs typeface="Poppins Light" panose="00000400000000000000" pitchFamily="2" charset="0"/>
              </a:rPr>
              <a:t>Helmholtz-Zentrum </a:t>
            </a:r>
            <a:r>
              <a:rPr lang="de-DE" altLang="de-DE" sz="3000" dirty="0" err="1">
                <a:latin typeface="Poppins Light" panose="00000400000000000000" pitchFamily="2" charset="0"/>
                <a:cs typeface="Poppins Light" panose="00000400000000000000" pitchFamily="2" charset="0"/>
              </a:rPr>
              <a:t>Hereon</a:t>
            </a:r>
            <a:r>
              <a:rPr lang="de-DE" altLang="de-DE" sz="3000" dirty="0">
                <a:latin typeface="Poppins Light" panose="00000400000000000000" pitchFamily="2" charset="0"/>
                <a:cs typeface="Poppins Light" panose="00000400000000000000" pitchFamily="2" charset="0"/>
              </a:rPr>
              <a:t>, Institute </a:t>
            </a:r>
            <a:r>
              <a:rPr lang="de-DE" altLang="de-DE" sz="3000" dirty="0" err="1">
                <a:latin typeface="Poppins Light" panose="00000400000000000000" pitchFamily="2" charset="0"/>
                <a:cs typeface="Poppins Light" panose="00000400000000000000" pitchFamily="2" charset="0"/>
              </a:rPr>
              <a:t>of</a:t>
            </a:r>
            <a:r>
              <a:rPr lang="de-DE" altLang="de-DE" sz="3000" dirty="0">
                <a:latin typeface="Poppins Light" panose="00000400000000000000" pitchFamily="2" charset="0"/>
                <a:cs typeface="Poppins Light" panose="00000400000000000000" pitchFamily="2" charset="0"/>
              </a:rPr>
              <a:t> </a:t>
            </a:r>
            <a:r>
              <a:rPr lang="de-DE" altLang="de-DE" sz="3000" dirty="0" err="1">
                <a:latin typeface="Poppins Light" panose="00000400000000000000" pitchFamily="2" charset="0"/>
                <a:cs typeface="Poppins Light" panose="00000400000000000000" pitchFamily="2" charset="0"/>
              </a:rPr>
              <a:t>Functional</a:t>
            </a:r>
            <a:r>
              <a:rPr lang="de-DE" altLang="de-DE" sz="3000" dirty="0">
                <a:latin typeface="Poppins Light" panose="00000400000000000000" pitchFamily="2" charset="0"/>
                <a:cs typeface="Poppins Light" panose="00000400000000000000" pitchFamily="2" charset="0"/>
              </a:rPr>
              <a:t> Materials </a:t>
            </a:r>
            <a:r>
              <a:rPr lang="de-DE" altLang="de-DE" sz="3000" dirty="0" err="1">
                <a:latin typeface="Poppins Light" panose="00000400000000000000" pitchFamily="2" charset="0"/>
                <a:cs typeface="Poppins Light" panose="00000400000000000000" pitchFamily="2" charset="0"/>
              </a:rPr>
              <a:t>for</a:t>
            </a:r>
            <a:r>
              <a:rPr lang="de-DE" altLang="de-DE" sz="3000" dirty="0">
                <a:latin typeface="Poppins Light" panose="00000400000000000000" pitchFamily="2" charset="0"/>
                <a:cs typeface="Poppins Light" panose="00000400000000000000" pitchFamily="2" charset="0"/>
              </a:rPr>
              <a:t> </a:t>
            </a:r>
            <a:r>
              <a:rPr lang="de-DE" altLang="de-DE" sz="3000" dirty="0" err="1">
                <a:latin typeface="Poppins Light" panose="00000400000000000000" pitchFamily="2" charset="0"/>
                <a:cs typeface="Poppins Light" panose="00000400000000000000" pitchFamily="2" charset="0"/>
              </a:rPr>
              <a:t>Sustainability</a:t>
            </a:r>
            <a:r>
              <a:rPr lang="de-DE" altLang="de-DE" sz="3000" dirty="0">
                <a:latin typeface="Poppins Light" panose="00000400000000000000" pitchFamily="2" charset="0"/>
                <a:cs typeface="Poppins Light" panose="00000400000000000000" pitchFamily="2" charset="0"/>
              </a:rPr>
              <a:t>, Kantstr. 55, 14513 Teltow</a:t>
            </a:r>
          </a:p>
          <a:p>
            <a:pPr marL="514350" indent="-514350" algn="l">
              <a:buFontTx/>
              <a:buAutoNum type="arabicPeriod"/>
            </a:pPr>
            <a:r>
              <a:rPr lang="de-DE" altLang="de-DE" sz="3000" dirty="0">
                <a:latin typeface="Poppins Light" panose="00000400000000000000" pitchFamily="2" charset="0"/>
                <a:cs typeface="Poppins Light" panose="00000400000000000000" pitchFamily="2" charset="0"/>
              </a:rPr>
              <a:t>Helmholtz-Zentrum </a:t>
            </a:r>
            <a:r>
              <a:rPr lang="de-DE" altLang="de-DE" sz="3000" dirty="0" err="1">
                <a:latin typeface="Poppins Light" panose="00000400000000000000" pitchFamily="2" charset="0"/>
                <a:cs typeface="Poppins Light" panose="00000400000000000000" pitchFamily="2" charset="0"/>
              </a:rPr>
              <a:t>Hereon</a:t>
            </a:r>
            <a:r>
              <a:rPr lang="de-DE" altLang="de-DE" sz="3000" dirty="0">
                <a:latin typeface="Poppins Light" panose="00000400000000000000" pitchFamily="2" charset="0"/>
                <a:cs typeface="Poppins Light" panose="00000400000000000000" pitchFamily="2" charset="0"/>
              </a:rPr>
              <a:t>, Institute </a:t>
            </a:r>
            <a:r>
              <a:rPr lang="de-DE" altLang="de-DE" sz="3000" dirty="0" err="1">
                <a:latin typeface="Poppins Light" panose="00000400000000000000" pitchFamily="2" charset="0"/>
                <a:cs typeface="Poppins Light" panose="00000400000000000000" pitchFamily="2" charset="0"/>
              </a:rPr>
              <a:t>of</a:t>
            </a:r>
            <a:r>
              <a:rPr lang="de-DE" altLang="de-DE" sz="3000" dirty="0">
                <a:latin typeface="Poppins Light" panose="00000400000000000000" pitchFamily="2" charset="0"/>
                <a:cs typeface="Poppins Light" panose="00000400000000000000" pitchFamily="2" charset="0"/>
              </a:rPr>
              <a:t> Metallic Biomaterials, </a:t>
            </a:r>
            <a:r>
              <a:rPr lang="de-DE" altLang="de-DE" sz="3000" dirty="0" err="1">
                <a:latin typeface="Poppins Light" panose="00000400000000000000" pitchFamily="2" charset="0"/>
                <a:cs typeface="Poppins Light" panose="00000400000000000000" pitchFamily="2" charset="0"/>
              </a:rPr>
              <a:t>Notkestr</a:t>
            </a:r>
            <a:r>
              <a:rPr lang="de-DE" altLang="de-DE" sz="3000" dirty="0">
                <a:latin typeface="Poppins Light" panose="00000400000000000000" pitchFamily="2" charset="0"/>
                <a:cs typeface="Poppins Light" panose="00000400000000000000" pitchFamily="2" charset="0"/>
              </a:rPr>
              <a:t> 85, 22607 Hamburg</a:t>
            </a:r>
          </a:p>
          <a:p>
            <a:pPr marL="514350" indent="-514350" algn="l">
              <a:buAutoNum type="arabicPeriod"/>
            </a:pPr>
            <a:endParaRPr lang="de-DE" altLang="de-DE" sz="3000" dirty="0">
              <a:latin typeface="Poppins Light" panose="00000400000000000000" pitchFamily="2" charset="0"/>
              <a:cs typeface="Poppins Light" panose="00000400000000000000" pitchFamily="2" charset="0"/>
            </a:endParaRPr>
          </a:p>
          <a:p>
            <a:pPr algn="l"/>
            <a:endParaRPr lang="de-DE" altLang="de-DE" sz="3000" baseline="30000" dirty="0">
              <a:latin typeface="Poppins Light" panose="00000400000000000000" pitchFamily="2" charset="0"/>
              <a:cs typeface="Poppins Light" panose="00000400000000000000" pitchFamily="2" charset="0"/>
            </a:endParaRPr>
          </a:p>
        </p:txBody>
      </p:sp>
      <p:sp>
        <p:nvSpPr>
          <p:cNvPr id="39" name="Rectangle 6"/>
          <p:cNvSpPr>
            <a:spLocks noChangeArrowheads="1"/>
          </p:cNvSpPr>
          <p:nvPr/>
        </p:nvSpPr>
        <p:spPr bwMode="gray">
          <a:xfrm>
            <a:off x="271656" y="41009027"/>
            <a:ext cx="29424020" cy="1619250"/>
          </a:xfrm>
          <a:prstGeom prst="rect">
            <a:avLst/>
          </a:prstGeom>
          <a:solidFill>
            <a:schemeClr val="tx1"/>
          </a:solidFill>
          <a:ln>
            <a:noFill/>
          </a:ln>
        </p:spPr>
        <p:txBody>
          <a:bodyPr wrap="none" lIns="396000" tIns="68400" rIns="86400" bIns="169200" anchor="ctr"/>
          <a:lstStyle>
            <a:lvl1pPr algn="l" defTabSz="4175125" eaLnBrk="0" hangingPunct="0">
              <a:lnSpc>
                <a:spcPct val="110000"/>
              </a:lnSpc>
              <a:defRPr sz="10000" b="1">
                <a:solidFill>
                  <a:schemeClr val="bg2"/>
                </a:solidFill>
                <a:latin typeface="Arial" charset="0"/>
                <a:cs typeface="Arial" charset="0"/>
              </a:defRPr>
            </a:lvl1pPr>
            <a:lvl2pPr marL="1785938" indent="-1779588" algn="l" defTabSz="4175125" eaLnBrk="0" hangingPunct="0">
              <a:lnSpc>
                <a:spcPct val="110000"/>
              </a:lnSpc>
              <a:buChar char="Ò"/>
              <a:defRPr sz="10000" b="1">
                <a:solidFill>
                  <a:schemeClr val="bg2"/>
                </a:solidFill>
                <a:latin typeface="Arial" charset="0"/>
                <a:cs typeface="Arial" charset="0"/>
              </a:defRPr>
            </a:lvl2pPr>
            <a:lvl3pPr marL="3584575" indent="-1792288" algn="l" defTabSz="4175125" eaLnBrk="0" hangingPunct="0">
              <a:lnSpc>
                <a:spcPct val="110000"/>
              </a:lnSpc>
              <a:buChar char="Ò"/>
              <a:defRPr sz="10000" b="1">
                <a:solidFill>
                  <a:schemeClr val="bg2"/>
                </a:solidFill>
                <a:latin typeface="Arial" charset="0"/>
                <a:cs typeface="Arial" charset="0"/>
              </a:defRPr>
            </a:lvl3pPr>
            <a:lvl4pPr marL="5383213" indent="-1792288" algn="l" defTabSz="4175125" eaLnBrk="0" hangingPunct="0">
              <a:lnSpc>
                <a:spcPct val="110000"/>
              </a:lnSpc>
              <a:buChar char="Ò"/>
              <a:defRPr sz="10000" b="1">
                <a:solidFill>
                  <a:schemeClr val="bg2"/>
                </a:solidFill>
                <a:latin typeface="Arial" charset="0"/>
                <a:cs typeface="Arial" charset="0"/>
              </a:defRPr>
            </a:lvl4pPr>
            <a:lvl5pPr marL="7181850" indent="-1792288" algn="l" defTabSz="4175125" eaLnBrk="0" hangingPunct="0">
              <a:lnSpc>
                <a:spcPct val="110000"/>
              </a:lnSpc>
              <a:buChar char="Ò"/>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defRPr sz="10000" b="1">
                <a:solidFill>
                  <a:schemeClr val="bg2"/>
                </a:solidFill>
                <a:latin typeface="Arial" charset="0"/>
                <a:cs typeface="Arial" charset="0"/>
              </a:defRPr>
            </a:lvl9pPr>
          </a:lstStyle>
          <a:p>
            <a:pPr eaLnBrk="1" hangingPunct="1">
              <a:lnSpc>
                <a:spcPts val="5000"/>
              </a:lnSpc>
            </a:pPr>
            <a:r>
              <a:rPr lang="de-DE" altLang="de-DE" sz="3000" b="0" dirty="0">
                <a:solidFill>
                  <a:schemeClr val="bg1"/>
                </a:solidFill>
                <a:latin typeface="Poppins" panose="00000500000000000000"/>
                <a:cs typeface="Poppins" pitchFamily="2" charset="0"/>
              </a:rPr>
              <a:t>Helmholtz-Zentrum</a:t>
            </a:r>
            <a:r>
              <a:rPr lang="de-DE" altLang="de-DE" sz="3000" b="0" dirty="0">
                <a:solidFill>
                  <a:schemeClr val="bg1"/>
                </a:solidFill>
                <a:latin typeface="Poppins" panose="00000500000000000000"/>
                <a:cs typeface="Poppins Medium" pitchFamily="2" charset="0"/>
              </a:rPr>
              <a:t> Hereon</a:t>
            </a:r>
            <a:r>
              <a:rPr lang="de-DE" altLang="de-DE" sz="3000" b="0" dirty="0">
                <a:solidFill>
                  <a:schemeClr val="bg1"/>
                </a:solidFill>
                <a:latin typeface="Poppins" panose="00000500000000000000"/>
                <a:cs typeface="Poppins" pitchFamily="2" charset="0"/>
              </a:rPr>
              <a:t>  •  Kantstraße 55   •  14513 Teltow I Germany  •  T +49 3328 352-0  •  teltow@hereon.de  •  www.hereon.de/biomaterials</a:t>
            </a:r>
          </a:p>
          <a:p>
            <a:pPr eaLnBrk="1" hangingPunct="1">
              <a:lnSpc>
                <a:spcPts val="5000"/>
              </a:lnSpc>
            </a:pPr>
            <a:r>
              <a:rPr lang="de-DE" altLang="de-DE" sz="3000" b="0" dirty="0" err="1">
                <a:solidFill>
                  <a:schemeClr val="bg1"/>
                </a:solidFill>
                <a:latin typeface="Poppins" panose="00000500000000000000"/>
                <a:cs typeface="Poppins" pitchFamily="2" charset="0"/>
              </a:rPr>
              <a:t>Contact</a:t>
            </a:r>
            <a:r>
              <a:rPr lang="de-DE" altLang="de-DE" sz="3000" b="0" dirty="0">
                <a:solidFill>
                  <a:schemeClr val="bg1"/>
                </a:solidFill>
                <a:latin typeface="Poppins" panose="00000500000000000000"/>
                <a:cs typeface="Poppins" pitchFamily="2" charset="0"/>
              </a:rPr>
              <a:t>: MSC. Armando Josef Mandlule •  T +49 3328 352-279  •    Armando.Mandlule@hereon.de</a:t>
            </a:r>
          </a:p>
        </p:txBody>
      </p:sp>
      <p:pic>
        <p:nvPicPr>
          <p:cNvPr id="3" name="Grafik 2"/>
          <p:cNvPicPr>
            <a:picLocks noChangeAspect="1"/>
          </p:cNvPicPr>
          <p:nvPr/>
        </p:nvPicPr>
        <p:blipFill>
          <a:blip r:embed="rId4"/>
          <a:stretch>
            <a:fillRect/>
          </a:stretch>
        </p:blipFill>
        <p:spPr>
          <a:xfrm>
            <a:off x="15328692" y="39642351"/>
            <a:ext cx="1276780" cy="1276780"/>
          </a:xfrm>
          <a:prstGeom prst="rect">
            <a:avLst/>
          </a:prstGeom>
        </p:spPr>
      </p:pic>
      <p:pic>
        <p:nvPicPr>
          <p:cNvPr id="4" name="Grafik 3"/>
          <p:cNvPicPr>
            <a:picLocks noChangeAspect="1"/>
          </p:cNvPicPr>
          <p:nvPr/>
        </p:nvPicPr>
        <p:blipFill>
          <a:blip r:embed="rId5"/>
          <a:stretch>
            <a:fillRect/>
          </a:stretch>
        </p:blipFill>
        <p:spPr>
          <a:xfrm>
            <a:off x="19239340" y="39571864"/>
            <a:ext cx="2151201" cy="1209585"/>
          </a:xfrm>
          <a:prstGeom prst="rect">
            <a:avLst/>
          </a:prstGeom>
        </p:spPr>
      </p:pic>
      <p:pic>
        <p:nvPicPr>
          <p:cNvPr id="23" name="Grafik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2213" y="39770340"/>
            <a:ext cx="2477600" cy="9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23"/>
          <p:cNvPicPr>
            <a:picLocks noChangeAspect="1"/>
          </p:cNvPicPr>
          <p:nvPr/>
        </p:nvPicPr>
        <p:blipFill>
          <a:blip r:embed="rId7"/>
          <a:stretch>
            <a:fillRect/>
          </a:stretch>
        </p:blipFill>
        <p:spPr>
          <a:xfrm>
            <a:off x="17628649" y="39664736"/>
            <a:ext cx="1055919" cy="1055919"/>
          </a:xfrm>
          <a:prstGeom prst="rect">
            <a:avLst/>
          </a:prstGeom>
        </p:spPr>
      </p:pic>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61820" y="39771057"/>
            <a:ext cx="4124980" cy="838746"/>
          </a:xfrm>
          <a:prstGeom prst="rect">
            <a:avLst/>
          </a:prstGeom>
        </p:spPr>
      </p:pic>
      <p:sp>
        <p:nvSpPr>
          <p:cNvPr id="145" name="Textfeld 144">
            <a:extLst>
              <a:ext uri="{FF2B5EF4-FFF2-40B4-BE49-F238E27FC236}">
                <a16:creationId xmlns:a16="http://schemas.microsoft.com/office/drawing/2014/main" id="{43AD8818-791F-02BA-B015-0F5B0F23D346}"/>
              </a:ext>
            </a:extLst>
          </p:cNvPr>
          <p:cNvSpPr txBox="1"/>
          <p:nvPr/>
        </p:nvSpPr>
        <p:spPr>
          <a:xfrm>
            <a:off x="491587" y="39679335"/>
            <a:ext cx="14962179" cy="1052596"/>
          </a:xfrm>
          <a:prstGeom prst="rect">
            <a:avLst/>
          </a:prstGeom>
          <a:noFill/>
        </p:spPr>
        <p:txBody>
          <a:bodyPr wrap="square">
            <a:spAutoFit/>
          </a:bodyPr>
          <a:lstStyle/>
          <a:p>
            <a:pPr marL="0" lvl="1">
              <a:lnSpc>
                <a:spcPct val="120000"/>
              </a:lnSpc>
              <a:defRPr/>
            </a:pPr>
            <a:r>
              <a:rPr lang="de-DE" altLang="de-DE" sz="2600" b="0" dirty="0">
                <a:solidFill>
                  <a:schemeClr val="tx1"/>
                </a:solidFill>
                <a:latin typeface="Poppins" panose="00000500000000000000" pitchFamily="2" charset="0"/>
                <a:cs typeface="Poppins" panose="00000500000000000000" pitchFamily="2" charset="0"/>
              </a:rPr>
              <a:t>References:  I</a:t>
            </a:r>
            <a:r>
              <a:rPr lang="en-GB" sz="2600" b="0" dirty="0" err="1">
                <a:solidFill>
                  <a:schemeClr val="tx1"/>
                </a:solidFill>
                <a:latin typeface="Poppins" panose="00000500000000000000" pitchFamily="2" charset="0"/>
                <a:cs typeface="Poppins" panose="00000500000000000000" pitchFamily="2" charset="0"/>
              </a:rPr>
              <a:t>zraylit</a:t>
            </a:r>
            <a:r>
              <a:rPr lang="en-GB" sz="2600" b="0" dirty="0">
                <a:solidFill>
                  <a:schemeClr val="tx1"/>
                </a:solidFill>
                <a:latin typeface="Poppins" panose="00000500000000000000" pitchFamily="2" charset="0"/>
                <a:cs typeface="Poppins" panose="00000500000000000000" pitchFamily="2" charset="0"/>
              </a:rPr>
              <a:t>, Victor, et al. Biomacromolecules 21.2 (2019)</a:t>
            </a:r>
          </a:p>
          <a:p>
            <a:pPr lvl="1">
              <a:lnSpc>
                <a:spcPct val="120000"/>
              </a:lnSpc>
              <a:defRPr/>
            </a:pPr>
            <a:r>
              <a:rPr lang="en-GB" sz="2600" b="0" dirty="0">
                <a:solidFill>
                  <a:schemeClr val="tx1"/>
                </a:solidFill>
                <a:latin typeface="Poppins" panose="00000500000000000000" pitchFamily="2" charset="0"/>
                <a:cs typeface="Poppins" panose="00000500000000000000" pitchFamily="2" charset="0"/>
              </a:rPr>
              <a:t>Neffe, Axel T., et al. European Polymer Journal (2021</a:t>
            </a:r>
            <a:r>
              <a:rPr lang="en-GB" sz="2600" dirty="0">
                <a:latin typeface="Poppins" panose="00000500000000000000" pitchFamily="2" charset="0"/>
                <a:cs typeface="Poppins" panose="00000500000000000000" pitchFamily="2" charset="0"/>
              </a:rPr>
              <a:t>) </a:t>
            </a:r>
            <a:endParaRPr lang="de-DE" altLang="de-DE" sz="2600" dirty="0">
              <a:solidFill>
                <a:schemeClr val="accent1"/>
              </a:solidFill>
              <a:latin typeface="Poppins" panose="00000500000000000000" pitchFamily="2" charset="0"/>
              <a:cs typeface="Poppins" panose="00000500000000000000" pitchFamily="2" charset="0"/>
            </a:endParaRPr>
          </a:p>
        </p:txBody>
      </p:sp>
      <p:sp>
        <p:nvSpPr>
          <p:cNvPr id="28" name="Rechteck 27"/>
          <p:cNvSpPr/>
          <p:nvPr/>
        </p:nvSpPr>
        <p:spPr>
          <a:xfrm>
            <a:off x="454625" y="425193"/>
            <a:ext cx="25298505" cy="3416320"/>
          </a:xfrm>
          <a:prstGeom prst="rect">
            <a:avLst/>
          </a:prstGeom>
        </p:spPr>
        <p:txBody>
          <a:bodyPr wrap="square">
            <a:spAutoFit/>
          </a:bodyPr>
          <a:lstStyle/>
          <a:p>
            <a:r>
              <a:rPr lang="en-US" sz="7200" dirty="0">
                <a:latin typeface="Poppins" panose="00000500000000000000" pitchFamily="2" charset="0"/>
                <a:cs typeface="Poppins" panose="00000500000000000000" pitchFamily="2" charset="0"/>
              </a:rPr>
              <a:t>Correlative characterization of stereocomplex formation in aliphatic polyester P(PCL-</a:t>
            </a:r>
            <a:r>
              <a:rPr lang="en-US" sz="7200" i="1" dirty="0">
                <a:latin typeface="Poppins" panose="00000500000000000000" pitchFamily="2" charset="0"/>
                <a:cs typeface="Poppins" panose="00000500000000000000" pitchFamily="2" charset="0"/>
              </a:rPr>
              <a:t>b</a:t>
            </a:r>
            <a:r>
              <a:rPr lang="en-US" sz="7200" dirty="0">
                <a:latin typeface="Poppins" panose="00000500000000000000" pitchFamily="2" charset="0"/>
                <a:cs typeface="Poppins" panose="00000500000000000000" pitchFamily="2" charset="0"/>
              </a:rPr>
              <a:t>-PLLA) </a:t>
            </a:r>
          </a:p>
          <a:p>
            <a:r>
              <a:rPr lang="en-US" sz="7200" dirty="0">
                <a:latin typeface="Poppins" panose="00000500000000000000" pitchFamily="2" charset="0"/>
                <a:cs typeface="Poppins" panose="00000500000000000000" pitchFamily="2" charset="0"/>
              </a:rPr>
              <a:t>block-copolymers.</a:t>
            </a:r>
            <a:endParaRPr lang="de-DE" sz="7200" dirty="0">
              <a:latin typeface="Poppins" panose="00000500000000000000" pitchFamily="2" charset="0"/>
              <a:cs typeface="Poppins" panose="00000500000000000000" pitchFamily="2" charset="0"/>
            </a:endParaRPr>
          </a:p>
        </p:txBody>
      </p:sp>
      <p:pic>
        <p:nvPicPr>
          <p:cNvPr id="133" name="Grafik 132">
            <a:extLst>
              <a:ext uri="{FF2B5EF4-FFF2-40B4-BE49-F238E27FC236}">
                <a16:creationId xmlns:a16="http://schemas.microsoft.com/office/drawing/2014/main" id="{8E4EA3A1-72DE-A432-8EE3-60042588B2DB}"/>
              </a:ext>
            </a:extLst>
          </p:cNvPr>
          <p:cNvPicPr>
            <a:picLocks noChangeAspect="1"/>
          </p:cNvPicPr>
          <p:nvPr/>
        </p:nvPicPr>
        <p:blipFill>
          <a:blip r:embed="rId9"/>
          <a:stretch>
            <a:fillRect/>
          </a:stretch>
        </p:blipFill>
        <p:spPr>
          <a:xfrm>
            <a:off x="26172326" y="26369100"/>
            <a:ext cx="3513925" cy="2924493"/>
          </a:xfrm>
          <a:prstGeom prst="rect">
            <a:avLst/>
          </a:prstGeom>
        </p:spPr>
      </p:pic>
      <p:sp>
        <p:nvSpPr>
          <p:cNvPr id="157" name="Textfeld 156">
            <a:extLst>
              <a:ext uri="{FF2B5EF4-FFF2-40B4-BE49-F238E27FC236}">
                <a16:creationId xmlns:a16="http://schemas.microsoft.com/office/drawing/2014/main" id="{24AF3159-89A8-2504-380E-4D0A146FB763}"/>
              </a:ext>
            </a:extLst>
          </p:cNvPr>
          <p:cNvSpPr txBox="1"/>
          <p:nvPr/>
        </p:nvSpPr>
        <p:spPr>
          <a:xfrm>
            <a:off x="512961" y="6983852"/>
            <a:ext cx="28961182" cy="4031873"/>
          </a:xfrm>
          <a:prstGeom prst="rect">
            <a:avLst/>
          </a:prstGeom>
          <a:noFill/>
          <a:ln>
            <a:noFill/>
          </a:ln>
          <a:effectLst/>
        </p:spPr>
        <p:txBody>
          <a:bodyPr wrap="square">
            <a:spAutoFit/>
          </a:bodyPr>
          <a:lstStyle/>
          <a:p>
            <a:pPr algn="just"/>
            <a:endParaRPr lang="en-US" sz="3200" dirty="0"/>
          </a:p>
          <a:p>
            <a:pPr algn="just"/>
            <a:r>
              <a:rPr lang="en-US" sz="2800" dirty="0"/>
              <a:t>Quantifying the relationship between molecular structure and macroscopic properties in phase-separating semicrystalline block copolymers is a complex challenge, yet crucial for their processing and biomedical applications. In this work, I am studying a polymer system consisting of block copolymers of L-lactide (PLLA) and </a:t>
            </a:r>
            <a:r>
              <a:rPr lang="el-GR" sz="2800" dirty="0"/>
              <a:t>ε</a:t>
            </a:r>
            <a:r>
              <a:rPr lang="en-US" sz="2800" dirty="0"/>
              <a:t>-caprolactone (PCL) that are blended with Poly(D-</a:t>
            </a:r>
            <a:r>
              <a:rPr lang="en-US" sz="2800" dirty="0" err="1"/>
              <a:t>lactid</a:t>
            </a:r>
            <a:r>
              <a:rPr lang="en-US" sz="2800" dirty="0"/>
              <a:t>) (PDLA). PLLA and PDLA sequences can form co-crystallites, referred to as </a:t>
            </a:r>
            <a:r>
              <a:rPr lang="en-US" sz="2800" dirty="0" err="1"/>
              <a:t>stereocomplexes</a:t>
            </a:r>
            <a:r>
              <a:rPr lang="en-US" sz="2800" dirty="0"/>
              <a:t> (SC). Stereocomplexation is faster and more reliable than homocrystallization of PLLA or PDLA alone, and the formed stereocomplexes are more resistant to mechanical deformation and hydrolysis than the corresponding homocrystallites, while furthermore displaying higher melting temperatures. Here, we aim to quantify the relationship between molecular structure and macroscopic properties in this class of copolymers, by combining correlative characterization techniques at different scales. P(PCL-</a:t>
            </a:r>
            <a:r>
              <a:rPr lang="en-US" sz="2800" i="1" dirty="0"/>
              <a:t>b</a:t>
            </a:r>
            <a:r>
              <a:rPr lang="en-US" sz="2800" dirty="0"/>
              <a:t>-PLLA) and PDLA with defined block lengths and molar masses were prepared to elucidate minimum block lengths for crystallization and stereocomplexation (SC), to characterize the size and spatial distribution of crystallites and their impact on physico-chemical properties. Our study showcases the precise control of stereocomplex formation and fine-tuning in high-performance PLA-based materials through strategic polymer synthesis and blending. </a:t>
            </a:r>
          </a:p>
        </p:txBody>
      </p:sp>
      <p:sp>
        <p:nvSpPr>
          <p:cNvPr id="1162" name="Rectangle 24">
            <a:extLst>
              <a:ext uri="{FF2B5EF4-FFF2-40B4-BE49-F238E27FC236}">
                <a16:creationId xmlns:a16="http://schemas.microsoft.com/office/drawing/2014/main" id="{34428B37-17D5-CB04-0196-EBEEA11FC145}"/>
              </a:ext>
            </a:extLst>
          </p:cNvPr>
          <p:cNvSpPr>
            <a:spLocks noChangeArrowheads="1"/>
          </p:cNvSpPr>
          <p:nvPr/>
        </p:nvSpPr>
        <p:spPr bwMode="gray">
          <a:xfrm>
            <a:off x="11011100" y="32060285"/>
            <a:ext cx="6073103" cy="3861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4. Atomic force microscopy (AFM)</a:t>
            </a:r>
          </a:p>
        </p:txBody>
      </p:sp>
      <p:pic>
        <p:nvPicPr>
          <p:cNvPr id="1164" name="Picture 7">
            <a:extLst>
              <a:ext uri="{FF2B5EF4-FFF2-40B4-BE49-F238E27FC236}">
                <a16:creationId xmlns:a16="http://schemas.microsoft.com/office/drawing/2014/main" id="{8C38735C-6C8D-6098-8558-FEA4BDB4BDF0}"/>
              </a:ext>
            </a:extLst>
          </p:cNvPr>
          <p:cNvPicPr>
            <a:picLocks noChangeAspect="1"/>
          </p:cNvPicPr>
          <p:nvPr/>
        </p:nvPicPr>
        <p:blipFill rotWithShape="1">
          <a:blip r:embed="rId10"/>
          <a:srcRect r="30288"/>
          <a:stretch/>
        </p:blipFill>
        <p:spPr>
          <a:xfrm>
            <a:off x="10738630" y="35662813"/>
            <a:ext cx="2418855" cy="2515245"/>
          </a:xfrm>
          <a:prstGeom prst="rect">
            <a:avLst/>
          </a:prstGeom>
        </p:spPr>
      </p:pic>
      <p:pic>
        <p:nvPicPr>
          <p:cNvPr id="1167" name="Picture 7">
            <a:extLst>
              <a:ext uri="{FF2B5EF4-FFF2-40B4-BE49-F238E27FC236}">
                <a16:creationId xmlns:a16="http://schemas.microsoft.com/office/drawing/2014/main" id="{725EDC5F-02FE-4D9B-8FB2-2AE405C163E7}"/>
              </a:ext>
            </a:extLst>
          </p:cNvPr>
          <p:cNvPicPr>
            <a:picLocks noChangeAspect="1"/>
          </p:cNvPicPr>
          <p:nvPr/>
        </p:nvPicPr>
        <p:blipFill rotWithShape="1">
          <a:blip r:embed="rId11"/>
          <a:srcRect l="79053"/>
          <a:stretch/>
        </p:blipFill>
        <p:spPr>
          <a:xfrm>
            <a:off x="13196294" y="36329127"/>
            <a:ext cx="517085" cy="1789711"/>
          </a:xfrm>
          <a:prstGeom prst="rect">
            <a:avLst/>
          </a:prstGeom>
        </p:spPr>
      </p:pic>
      <p:grpSp>
        <p:nvGrpSpPr>
          <p:cNvPr id="155" name="Gruppieren 154">
            <a:extLst>
              <a:ext uri="{FF2B5EF4-FFF2-40B4-BE49-F238E27FC236}">
                <a16:creationId xmlns:a16="http://schemas.microsoft.com/office/drawing/2014/main" id="{0EA478AA-278B-4494-2794-762AF8438721}"/>
              </a:ext>
            </a:extLst>
          </p:cNvPr>
          <p:cNvGrpSpPr/>
          <p:nvPr/>
        </p:nvGrpSpPr>
        <p:grpSpPr>
          <a:xfrm>
            <a:off x="-66273" y="24283699"/>
            <a:ext cx="10724987" cy="13766742"/>
            <a:chOff x="-32780" y="17387763"/>
            <a:chExt cx="10724987" cy="13766743"/>
          </a:xfrm>
        </p:grpSpPr>
        <p:pic>
          <p:nvPicPr>
            <p:cNvPr id="116" name="Grafik 115">
              <a:extLst>
                <a:ext uri="{FF2B5EF4-FFF2-40B4-BE49-F238E27FC236}">
                  <a16:creationId xmlns:a16="http://schemas.microsoft.com/office/drawing/2014/main" id="{E3804578-DB3A-79EE-C252-4D450BBE0CB1}"/>
                </a:ext>
              </a:extLst>
            </p:cNvPr>
            <p:cNvPicPr>
              <a:picLocks noChangeAspect="1"/>
            </p:cNvPicPr>
            <p:nvPr/>
          </p:nvPicPr>
          <p:blipFill rotWithShape="1">
            <a:blip r:embed="rId12"/>
            <a:srcRect t="8900" r="50590"/>
            <a:stretch/>
          </p:blipFill>
          <p:spPr>
            <a:xfrm>
              <a:off x="350517" y="19422552"/>
              <a:ext cx="4903880" cy="3880458"/>
            </a:xfrm>
            <a:prstGeom prst="rect">
              <a:avLst/>
            </a:prstGeom>
          </p:spPr>
        </p:pic>
        <p:sp>
          <p:nvSpPr>
            <p:cNvPr id="119" name="Rectangle 24">
              <a:extLst>
                <a:ext uri="{FF2B5EF4-FFF2-40B4-BE49-F238E27FC236}">
                  <a16:creationId xmlns:a16="http://schemas.microsoft.com/office/drawing/2014/main" id="{4DA69661-974A-E6EA-F76F-A1CD7FB02367}"/>
                </a:ext>
              </a:extLst>
            </p:cNvPr>
            <p:cNvSpPr>
              <a:spLocks noChangeArrowheads="1"/>
            </p:cNvSpPr>
            <p:nvPr/>
          </p:nvSpPr>
          <p:spPr bwMode="gray">
            <a:xfrm>
              <a:off x="483848" y="17387763"/>
              <a:ext cx="2227800" cy="9766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4000" b="0" dirty="0">
                  <a:solidFill>
                    <a:schemeClr val="tx1"/>
                  </a:solidFill>
                  <a:latin typeface="Poppins SemiBold" panose="00000700000000000000" pitchFamily="2" charset="0"/>
                  <a:cs typeface="Poppins SemiBold" panose="00000700000000000000" pitchFamily="2" charset="0"/>
                </a:rPr>
                <a:t>Results</a:t>
              </a:r>
            </a:p>
          </p:txBody>
        </p:sp>
        <p:grpSp>
          <p:nvGrpSpPr>
            <p:cNvPr id="130" name="Gruppieren 129">
              <a:extLst>
                <a:ext uri="{FF2B5EF4-FFF2-40B4-BE49-F238E27FC236}">
                  <a16:creationId xmlns:a16="http://schemas.microsoft.com/office/drawing/2014/main" id="{CB504B29-5D70-66EE-F1ED-BEE2B4C7F606}"/>
                </a:ext>
              </a:extLst>
            </p:cNvPr>
            <p:cNvGrpSpPr/>
            <p:nvPr/>
          </p:nvGrpSpPr>
          <p:grpSpPr>
            <a:xfrm>
              <a:off x="-32780" y="27158464"/>
              <a:ext cx="10724987" cy="3996042"/>
              <a:chOff x="355053" y="31190079"/>
              <a:chExt cx="11584787" cy="4381803"/>
            </a:xfrm>
          </p:grpSpPr>
          <p:pic>
            <p:nvPicPr>
              <p:cNvPr id="127" name="Grafik 126">
                <a:extLst>
                  <a:ext uri="{FF2B5EF4-FFF2-40B4-BE49-F238E27FC236}">
                    <a16:creationId xmlns:a16="http://schemas.microsoft.com/office/drawing/2014/main" id="{49C09D14-B378-A981-A768-4F910C5AB1B5}"/>
                  </a:ext>
                </a:extLst>
              </p:cNvPr>
              <p:cNvPicPr>
                <a:picLocks noChangeAspect="1"/>
              </p:cNvPicPr>
              <p:nvPr/>
            </p:nvPicPr>
            <p:blipFill>
              <a:blip r:embed="rId13"/>
              <a:stretch>
                <a:fillRect/>
              </a:stretch>
            </p:blipFill>
            <p:spPr>
              <a:xfrm>
                <a:off x="355053" y="31220760"/>
                <a:ext cx="5837598" cy="4320441"/>
              </a:xfrm>
              <a:prstGeom prst="rect">
                <a:avLst/>
              </a:prstGeom>
            </p:spPr>
          </p:pic>
          <p:pic>
            <p:nvPicPr>
              <p:cNvPr id="128" name="Grafik 127">
                <a:extLst>
                  <a:ext uri="{FF2B5EF4-FFF2-40B4-BE49-F238E27FC236}">
                    <a16:creationId xmlns:a16="http://schemas.microsoft.com/office/drawing/2014/main" id="{CB60D14F-8454-55BA-EEBE-0A4D0591E49B}"/>
                  </a:ext>
                </a:extLst>
              </p:cNvPr>
              <p:cNvPicPr>
                <a:picLocks noChangeAspect="1"/>
              </p:cNvPicPr>
              <p:nvPr/>
            </p:nvPicPr>
            <p:blipFill>
              <a:blip r:embed="rId14"/>
              <a:stretch>
                <a:fillRect/>
              </a:stretch>
            </p:blipFill>
            <p:spPr>
              <a:xfrm>
                <a:off x="6113228" y="31190079"/>
                <a:ext cx="5826612" cy="4381803"/>
              </a:xfrm>
              <a:prstGeom prst="rect">
                <a:avLst/>
              </a:prstGeom>
            </p:spPr>
          </p:pic>
        </p:grpSp>
        <p:sp>
          <p:nvSpPr>
            <p:cNvPr id="138" name="Rectangle 24">
              <a:extLst>
                <a:ext uri="{FF2B5EF4-FFF2-40B4-BE49-F238E27FC236}">
                  <a16:creationId xmlns:a16="http://schemas.microsoft.com/office/drawing/2014/main" id="{BB743516-AE61-E957-F1FF-08CDE80E7810}"/>
                </a:ext>
              </a:extLst>
            </p:cNvPr>
            <p:cNvSpPr>
              <a:spLocks noChangeArrowheads="1"/>
            </p:cNvSpPr>
            <p:nvPr/>
          </p:nvSpPr>
          <p:spPr bwMode="gray">
            <a:xfrm>
              <a:off x="483848" y="18209194"/>
              <a:ext cx="6437026" cy="62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1. Wide angle x-ray scattering (WAXS) </a:t>
              </a:r>
            </a:p>
          </p:txBody>
        </p:sp>
        <p:sp>
          <p:nvSpPr>
            <p:cNvPr id="139" name="Textfeld 138">
              <a:extLst>
                <a:ext uri="{FF2B5EF4-FFF2-40B4-BE49-F238E27FC236}">
                  <a16:creationId xmlns:a16="http://schemas.microsoft.com/office/drawing/2014/main" id="{DBA1AC34-B97F-E1EE-AAEB-F6F1AF56F891}"/>
                </a:ext>
              </a:extLst>
            </p:cNvPr>
            <p:cNvSpPr txBox="1"/>
            <p:nvPr/>
          </p:nvSpPr>
          <p:spPr>
            <a:xfrm>
              <a:off x="380243" y="23349266"/>
              <a:ext cx="9856954" cy="1384995"/>
            </a:xfrm>
            <a:prstGeom prst="rect">
              <a:avLst/>
            </a:prstGeom>
            <a:noFill/>
          </p:spPr>
          <p:txBody>
            <a:bodyPr wrap="square">
              <a:spAutoFit/>
            </a:bodyPr>
            <a:lstStyle/>
            <a:p>
              <a:pPr algn="just"/>
              <a:r>
                <a:rPr lang="en-GB" sz="2100" dirty="0">
                  <a:solidFill>
                    <a:srgbClr val="000000"/>
                  </a:solidFill>
                  <a:latin typeface="Poppins" panose="00000500000000000000" pitchFamily="2" charset="0"/>
                </a:rPr>
                <a:t>SC formation </a:t>
              </a:r>
              <a:r>
                <a:rPr lang="en-GB" sz="2100" dirty="0">
                  <a:solidFill>
                    <a:srgbClr val="000000"/>
                  </a:solidFill>
                  <a:latin typeface="Poppins" panose="00000500000000000000" pitchFamily="2" charset="0"/>
                  <a:ea typeface="Calibri" panose="020F0502020204030204" pitchFamily="34" charset="0"/>
                </a:rPr>
                <a:t>can be observed for P(CL</a:t>
              </a:r>
              <a:r>
                <a:rPr lang="en-GB" sz="2100" baseline="-25000" dirty="0">
                  <a:solidFill>
                    <a:srgbClr val="000000"/>
                  </a:solidFill>
                  <a:latin typeface="Poppins" panose="00000500000000000000" pitchFamily="2" charset="0"/>
                  <a:ea typeface="Calibri" panose="020F0502020204030204" pitchFamily="34" charset="0"/>
                </a:rPr>
                <a:t>65</a:t>
              </a:r>
              <a:r>
                <a:rPr lang="en-GB" sz="2100" dirty="0">
                  <a:solidFill>
                    <a:srgbClr val="000000"/>
                  </a:solidFill>
                  <a:latin typeface="Poppins" panose="00000500000000000000" pitchFamily="2" charset="0"/>
                  <a:ea typeface="Calibri" panose="020F0502020204030204" pitchFamily="34" charset="0"/>
                </a:rPr>
                <a:t>-</a:t>
              </a:r>
              <a:r>
                <a:rPr lang="en-GB" sz="2100" i="1" dirty="0">
                  <a:solidFill>
                    <a:srgbClr val="000000"/>
                  </a:solidFill>
                  <a:latin typeface="Poppins" panose="00000500000000000000" pitchFamily="2" charset="0"/>
                  <a:ea typeface="Calibri" panose="020F0502020204030204" pitchFamily="34" charset="0"/>
                </a:rPr>
                <a:t>b</a:t>
              </a:r>
              <a:r>
                <a:rPr lang="en-GB" sz="2100" dirty="0">
                  <a:solidFill>
                    <a:srgbClr val="000000"/>
                  </a:solidFill>
                  <a:latin typeface="Poppins" panose="00000500000000000000" pitchFamily="2" charset="0"/>
                  <a:ea typeface="Calibri" panose="020F0502020204030204" pitchFamily="34" charset="0"/>
                </a:rPr>
                <a:t>-LLA</a:t>
              </a:r>
              <a:r>
                <a:rPr lang="en-GB" sz="2100" baseline="-25000" dirty="0">
                  <a:solidFill>
                    <a:srgbClr val="000000"/>
                  </a:solidFill>
                  <a:latin typeface="Poppins" panose="00000500000000000000" pitchFamily="2" charset="0"/>
                  <a:ea typeface="Calibri" panose="020F0502020204030204" pitchFamily="34" charset="0"/>
                </a:rPr>
                <a:t>13</a:t>
              </a:r>
              <a:r>
                <a:rPr lang="en-GB" sz="2100" dirty="0">
                  <a:solidFill>
                    <a:srgbClr val="000000"/>
                  </a:solidFill>
                  <a:latin typeface="Poppins" panose="00000500000000000000" pitchFamily="2" charset="0"/>
                  <a:ea typeface="Calibri" panose="020F0502020204030204" pitchFamily="34" charset="0"/>
                </a:rPr>
                <a:t>) + PDLA</a:t>
              </a:r>
              <a:r>
                <a:rPr lang="en-GB" sz="2100" baseline="-25000" dirty="0">
                  <a:solidFill>
                    <a:srgbClr val="000000"/>
                  </a:solidFill>
                  <a:latin typeface="Poppins" panose="00000500000000000000" pitchFamily="2" charset="0"/>
                  <a:ea typeface="Calibri" panose="020F0502020204030204" pitchFamily="34" charset="0"/>
                </a:rPr>
                <a:t>12</a:t>
              </a:r>
              <a:r>
                <a:rPr lang="en-GB" sz="2100" dirty="0">
                  <a:solidFill>
                    <a:srgbClr val="000000"/>
                  </a:solidFill>
                  <a:latin typeface="Poppins" panose="00000500000000000000" pitchFamily="2" charset="0"/>
                  <a:ea typeface="Calibri" panose="020F0502020204030204" pitchFamily="34" charset="0"/>
                </a:rPr>
                <a:t> (right, Q = 12.5°). </a:t>
              </a:r>
              <a:r>
                <a:rPr lang="en-US" sz="2100" dirty="0">
                  <a:solidFill>
                    <a:srgbClr val="000000"/>
                  </a:solidFill>
                  <a:latin typeface="Poppins" panose="00000500000000000000" pitchFamily="2" charset="0"/>
                </a:rPr>
                <a:t>The crystallite size of the stereocomplexes could be controlled in the range between 1 and 8 nm. Co-crystallization of PCL occurred during the formation of SC.</a:t>
              </a:r>
              <a:endParaRPr lang="en-GB" sz="2100" dirty="0">
                <a:solidFill>
                  <a:srgbClr val="000000"/>
                </a:solidFill>
                <a:latin typeface="Poppins" panose="00000500000000000000" pitchFamily="2" charset="0"/>
              </a:endParaRPr>
            </a:p>
          </p:txBody>
        </p:sp>
        <p:sp>
          <p:nvSpPr>
            <p:cNvPr id="140" name="Rectangle 24">
              <a:extLst>
                <a:ext uri="{FF2B5EF4-FFF2-40B4-BE49-F238E27FC236}">
                  <a16:creationId xmlns:a16="http://schemas.microsoft.com/office/drawing/2014/main" id="{43DCF603-3655-4D41-21ED-0245E159101D}"/>
                </a:ext>
              </a:extLst>
            </p:cNvPr>
            <p:cNvSpPr>
              <a:spLocks noChangeArrowheads="1"/>
            </p:cNvSpPr>
            <p:nvPr/>
          </p:nvSpPr>
          <p:spPr bwMode="gray">
            <a:xfrm>
              <a:off x="627864" y="25177224"/>
              <a:ext cx="7057302" cy="5925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2. Differential scanning calorimetry (DSC)</a:t>
              </a:r>
            </a:p>
          </p:txBody>
        </p:sp>
      </p:grpSp>
      <p:pic>
        <p:nvPicPr>
          <p:cNvPr id="159" name="Grafik 158">
            <a:extLst>
              <a:ext uri="{FF2B5EF4-FFF2-40B4-BE49-F238E27FC236}">
                <a16:creationId xmlns:a16="http://schemas.microsoft.com/office/drawing/2014/main" id="{86610E77-CEA9-C8BF-7B96-D89A91FE2F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015" t="8336" r="11354"/>
          <a:stretch/>
        </p:blipFill>
        <p:spPr>
          <a:xfrm>
            <a:off x="10065592" y="26213687"/>
            <a:ext cx="5472503" cy="4353755"/>
          </a:xfrm>
          <a:prstGeom prst="rect">
            <a:avLst/>
          </a:prstGeom>
        </p:spPr>
      </p:pic>
      <p:pic>
        <p:nvPicPr>
          <p:cNvPr id="1152" name="Grafik 1151">
            <a:extLst>
              <a:ext uri="{FF2B5EF4-FFF2-40B4-BE49-F238E27FC236}">
                <a16:creationId xmlns:a16="http://schemas.microsoft.com/office/drawing/2014/main" id="{0A7DCF7D-6961-A0D6-423A-982149489537}"/>
              </a:ext>
            </a:extLst>
          </p:cNvPr>
          <p:cNvPicPr>
            <a:picLocks noChangeAspect="1"/>
          </p:cNvPicPr>
          <p:nvPr/>
        </p:nvPicPr>
        <p:blipFill rotWithShape="1">
          <a:blip r:embed="rId12"/>
          <a:srcRect r="65997" b="93181"/>
          <a:stretch/>
        </p:blipFill>
        <p:spPr>
          <a:xfrm>
            <a:off x="11114799" y="25740083"/>
            <a:ext cx="4183052" cy="360000"/>
          </a:xfrm>
          <a:prstGeom prst="rect">
            <a:avLst/>
          </a:prstGeom>
        </p:spPr>
      </p:pic>
      <p:sp>
        <p:nvSpPr>
          <p:cNvPr id="1153" name="Textfeld 1152">
            <a:extLst>
              <a:ext uri="{FF2B5EF4-FFF2-40B4-BE49-F238E27FC236}">
                <a16:creationId xmlns:a16="http://schemas.microsoft.com/office/drawing/2014/main" id="{8533730D-5C28-89EE-EDFA-F9F83ACE87A6}"/>
              </a:ext>
            </a:extLst>
          </p:cNvPr>
          <p:cNvSpPr txBox="1"/>
          <p:nvPr/>
        </p:nvSpPr>
        <p:spPr>
          <a:xfrm>
            <a:off x="10985281" y="30363309"/>
            <a:ext cx="8906897" cy="1061829"/>
          </a:xfrm>
          <a:prstGeom prst="rect">
            <a:avLst/>
          </a:prstGeom>
          <a:noFill/>
        </p:spPr>
        <p:txBody>
          <a:bodyPr wrap="square">
            <a:spAutoFit/>
          </a:bodyPr>
          <a:lstStyle/>
          <a:p>
            <a:pPr algn="just"/>
            <a:r>
              <a:rPr lang="de-DE" sz="2100" dirty="0" err="1">
                <a:solidFill>
                  <a:srgbClr val="000000"/>
                </a:solidFill>
                <a:latin typeface="Poppins" panose="00000500000000000000" pitchFamily="2" charset="0"/>
              </a:rPr>
              <a:t>Tensile</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tests</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of</a:t>
            </a:r>
            <a:r>
              <a:rPr lang="de-DE" sz="2100" dirty="0">
                <a:solidFill>
                  <a:srgbClr val="000000"/>
                </a:solidFill>
                <a:latin typeface="Poppins" panose="00000500000000000000" pitchFamily="2" charset="0"/>
              </a:rPr>
              <a:t> </a:t>
            </a:r>
            <a:r>
              <a:rPr lang="en-GB" sz="2100" dirty="0">
                <a:solidFill>
                  <a:srgbClr val="000000"/>
                </a:solidFill>
                <a:latin typeface="Poppins" panose="00000500000000000000" pitchFamily="2" charset="0"/>
                <a:ea typeface="Calibri" panose="020F0502020204030204" pitchFamily="34" charset="0"/>
              </a:rPr>
              <a:t>P(CL</a:t>
            </a:r>
            <a:r>
              <a:rPr lang="en-GB" sz="2100" baseline="-25000" dirty="0">
                <a:solidFill>
                  <a:srgbClr val="000000"/>
                </a:solidFill>
                <a:latin typeface="Poppins" panose="00000500000000000000" pitchFamily="2" charset="0"/>
                <a:ea typeface="Calibri" panose="020F0502020204030204" pitchFamily="34" charset="0"/>
              </a:rPr>
              <a:t>115</a:t>
            </a:r>
            <a:r>
              <a:rPr lang="en-GB" sz="2100" dirty="0">
                <a:solidFill>
                  <a:srgbClr val="000000"/>
                </a:solidFill>
                <a:latin typeface="Poppins" panose="00000500000000000000" pitchFamily="2" charset="0"/>
                <a:ea typeface="Calibri" panose="020F0502020204030204" pitchFamily="34" charset="0"/>
              </a:rPr>
              <a:t>-</a:t>
            </a:r>
            <a:r>
              <a:rPr lang="en-GB" sz="2100" i="1" dirty="0">
                <a:solidFill>
                  <a:srgbClr val="000000"/>
                </a:solidFill>
                <a:latin typeface="Poppins" panose="00000500000000000000" pitchFamily="2" charset="0"/>
                <a:ea typeface="Calibri" panose="020F0502020204030204" pitchFamily="34" charset="0"/>
              </a:rPr>
              <a:t>b</a:t>
            </a:r>
            <a:r>
              <a:rPr lang="en-GB" sz="2100" dirty="0">
                <a:solidFill>
                  <a:srgbClr val="000000"/>
                </a:solidFill>
                <a:latin typeface="Poppins" panose="00000500000000000000" pitchFamily="2" charset="0"/>
                <a:ea typeface="Calibri" panose="020F0502020204030204" pitchFamily="34" charset="0"/>
              </a:rPr>
              <a:t>-LLA</a:t>
            </a:r>
            <a:r>
              <a:rPr lang="en-GB" sz="2100" baseline="-25000" dirty="0">
                <a:solidFill>
                  <a:srgbClr val="000000"/>
                </a:solidFill>
                <a:latin typeface="Poppins" panose="00000500000000000000" pitchFamily="2" charset="0"/>
                <a:ea typeface="Calibri" panose="020F0502020204030204" pitchFamily="34" charset="0"/>
              </a:rPr>
              <a:t>13</a:t>
            </a:r>
            <a:r>
              <a:rPr lang="en-GB" sz="2100" dirty="0">
                <a:solidFill>
                  <a:srgbClr val="000000"/>
                </a:solidFill>
                <a:latin typeface="Poppins" panose="00000500000000000000" pitchFamily="2" charset="0"/>
                <a:ea typeface="Calibri" panose="020F0502020204030204" pitchFamily="34" charset="0"/>
              </a:rPr>
              <a:t>) + PDLA</a:t>
            </a:r>
            <a:r>
              <a:rPr lang="en-GB" sz="2100" baseline="-25000" dirty="0">
                <a:solidFill>
                  <a:srgbClr val="000000"/>
                </a:solidFill>
                <a:latin typeface="Poppins" panose="00000500000000000000" pitchFamily="2" charset="0"/>
                <a:ea typeface="Calibri" panose="020F0502020204030204" pitchFamily="34" charset="0"/>
              </a:rPr>
              <a:t>12</a:t>
            </a:r>
            <a:r>
              <a:rPr lang="en-GB" sz="2100" dirty="0">
                <a:solidFill>
                  <a:srgbClr val="000000"/>
                </a:solidFill>
                <a:latin typeface="Poppins" panose="00000500000000000000" pitchFamily="2" charset="0"/>
                <a:ea typeface="Calibri" panose="020F0502020204030204" pitchFamily="34" charset="0"/>
              </a:rPr>
              <a:t> and P(CL</a:t>
            </a:r>
            <a:r>
              <a:rPr lang="en-GB" sz="2100" baseline="-25000" dirty="0">
                <a:solidFill>
                  <a:srgbClr val="000000"/>
                </a:solidFill>
                <a:latin typeface="Poppins" panose="00000500000000000000" pitchFamily="2" charset="0"/>
                <a:ea typeface="Calibri" panose="020F0502020204030204" pitchFamily="34" charset="0"/>
              </a:rPr>
              <a:t>65</a:t>
            </a:r>
            <a:r>
              <a:rPr lang="en-GB" sz="2100" dirty="0">
                <a:solidFill>
                  <a:srgbClr val="000000"/>
                </a:solidFill>
                <a:latin typeface="Poppins" panose="00000500000000000000" pitchFamily="2" charset="0"/>
                <a:ea typeface="Calibri" panose="020F0502020204030204" pitchFamily="34" charset="0"/>
              </a:rPr>
              <a:t>-</a:t>
            </a:r>
            <a:r>
              <a:rPr lang="en-GB" sz="2100" i="1" dirty="0">
                <a:solidFill>
                  <a:srgbClr val="000000"/>
                </a:solidFill>
                <a:latin typeface="Poppins" panose="00000500000000000000" pitchFamily="2" charset="0"/>
                <a:ea typeface="Calibri" panose="020F0502020204030204" pitchFamily="34" charset="0"/>
              </a:rPr>
              <a:t>b</a:t>
            </a:r>
            <a:r>
              <a:rPr lang="en-GB" sz="2100" dirty="0">
                <a:solidFill>
                  <a:srgbClr val="000000"/>
                </a:solidFill>
                <a:latin typeface="Poppins" panose="00000500000000000000" pitchFamily="2" charset="0"/>
                <a:ea typeface="Calibri" panose="020F0502020204030204" pitchFamily="34" charset="0"/>
              </a:rPr>
              <a:t>-LLA</a:t>
            </a:r>
            <a:r>
              <a:rPr lang="en-GB" sz="2100" baseline="-25000" dirty="0">
                <a:solidFill>
                  <a:srgbClr val="000000"/>
                </a:solidFill>
                <a:latin typeface="Poppins" panose="00000500000000000000" pitchFamily="2" charset="0"/>
                <a:ea typeface="Calibri" panose="020F0502020204030204" pitchFamily="34" charset="0"/>
              </a:rPr>
              <a:t>13</a:t>
            </a:r>
            <a:r>
              <a:rPr lang="en-GB" sz="2100" dirty="0">
                <a:solidFill>
                  <a:srgbClr val="000000"/>
                </a:solidFill>
                <a:latin typeface="Poppins" panose="00000500000000000000" pitchFamily="2" charset="0"/>
                <a:ea typeface="Calibri" panose="020F0502020204030204" pitchFamily="34" charset="0"/>
              </a:rPr>
              <a:t>) + PDLA</a:t>
            </a:r>
            <a:r>
              <a:rPr lang="en-GB" sz="2100" baseline="-25000" dirty="0">
                <a:solidFill>
                  <a:srgbClr val="000000"/>
                </a:solidFill>
                <a:latin typeface="Poppins" panose="00000500000000000000" pitchFamily="2" charset="0"/>
                <a:ea typeface="Calibri" panose="020F0502020204030204" pitchFamily="34" charset="0"/>
              </a:rPr>
              <a:t>12</a:t>
            </a:r>
            <a:r>
              <a:rPr lang="en-GB" sz="2100" dirty="0">
                <a:solidFill>
                  <a:srgbClr val="000000"/>
                </a:solidFill>
                <a:latin typeface="Poppins" panose="00000500000000000000" pitchFamily="2" charset="0"/>
                <a:ea typeface="Calibri" panose="020F0502020204030204" pitchFamily="34" charset="0"/>
              </a:rPr>
              <a:t> </a:t>
            </a:r>
            <a:r>
              <a:rPr lang="de-DE" sz="2100" dirty="0" err="1">
                <a:solidFill>
                  <a:srgbClr val="000000"/>
                </a:solidFill>
                <a:latin typeface="Poppins" panose="00000500000000000000" pitchFamily="2" charset="0"/>
              </a:rPr>
              <a:t>films</a:t>
            </a:r>
            <a:r>
              <a:rPr lang="de-DE" sz="2100" dirty="0">
                <a:solidFill>
                  <a:srgbClr val="000000"/>
                </a:solidFill>
                <a:latin typeface="Poppins" panose="00000500000000000000" pitchFamily="2" charset="0"/>
              </a:rPr>
              <a:t> </a:t>
            </a:r>
            <a:r>
              <a:rPr lang="en-US" sz="2100" dirty="0">
                <a:solidFill>
                  <a:srgbClr val="000000"/>
                </a:solidFill>
                <a:latin typeface="Poppins" panose="00000500000000000000" pitchFamily="2" charset="0"/>
              </a:rPr>
              <a:t>and elongation at the break from 10% to 800% at room temperature. </a:t>
            </a:r>
            <a:endParaRPr lang="en-GB" sz="2100" dirty="0">
              <a:solidFill>
                <a:srgbClr val="000000"/>
              </a:solidFill>
              <a:latin typeface="Poppins" panose="00000500000000000000" pitchFamily="2" charset="0"/>
            </a:endParaRPr>
          </a:p>
        </p:txBody>
      </p:sp>
      <p:pic>
        <p:nvPicPr>
          <p:cNvPr id="1158" name="Grafik 1157">
            <a:extLst>
              <a:ext uri="{FF2B5EF4-FFF2-40B4-BE49-F238E27FC236}">
                <a16:creationId xmlns:a16="http://schemas.microsoft.com/office/drawing/2014/main" id="{B72E258F-16B1-E66F-0BF4-4DF90DB92DAD}"/>
              </a:ext>
            </a:extLst>
          </p:cNvPr>
          <p:cNvPicPr>
            <a:picLocks noChangeAspect="1"/>
          </p:cNvPicPr>
          <p:nvPr/>
        </p:nvPicPr>
        <p:blipFill>
          <a:blip r:embed="rId16"/>
          <a:stretch>
            <a:fillRect/>
          </a:stretch>
        </p:blipFill>
        <p:spPr>
          <a:xfrm>
            <a:off x="26171116" y="29501750"/>
            <a:ext cx="3563455" cy="2981041"/>
          </a:xfrm>
          <a:prstGeom prst="rect">
            <a:avLst/>
          </a:prstGeom>
        </p:spPr>
      </p:pic>
      <p:sp>
        <p:nvSpPr>
          <p:cNvPr id="1161" name="Rectangle 24">
            <a:extLst>
              <a:ext uri="{FF2B5EF4-FFF2-40B4-BE49-F238E27FC236}">
                <a16:creationId xmlns:a16="http://schemas.microsoft.com/office/drawing/2014/main" id="{6C476E94-B3FA-9D7C-F719-1080D7BCC211}"/>
              </a:ext>
            </a:extLst>
          </p:cNvPr>
          <p:cNvSpPr>
            <a:spLocks noChangeArrowheads="1"/>
          </p:cNvSpPr>
          <p:nvPr/>
        </p:nvSpPr>
        <p:spPr bwMode="gray">
          <a:xfrm>
            <a:off x="10863201" y="25131442"/>
            <a:ext cx="6437026" cy="62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3. Tensile testing</a:t>
            </a:r>
          </a:p>
        </p:txBody>
      </p:sp>
      <p:pic>
        <p:nvPicPr>
          <p:cNvPr id="1169" name="Picture 7">
            <a:extLst>
              <a:ext uri="{FF2B5EF4-FFF2-40B4-BE49-F238E27FC236}">
                <a16:creationId xmlns:a16="http://schemas.microsoft.com/office/drawing/2014/main" id="{1638D2D5-AC8B-0EAE-7003-9095C0FFFF1A}"/>
              </a:ext>
            </a:extLst>
          </p:cNvPr>
          <p:cNvPicPr>
            <a:picLocks noChangeAspect="1"/>
          </p:cNvPicPr>
          <p:nvPr/>
        </p:nvPicPr>
        <p:blipFill rotWithShape="1">
          <a:blip r:embed="rId11"/>
          <a:srcRect l="3441" t="-2704" r="28571" b="2704"/>
          <a:stretch/>
        </p:blipFill>
        <p:spPr>
          <a:xfrm>
            <a:off x="13568096" y="35615488"/>
            <a:ext cx="2358690" cy="2515244"/>
          </a:xfrm>
          <a:prstGeom prst="rect">
            <a:avLst/>
          </a:prstGeom>
        </p:spPr>
      </p:pic>
      <p:pic>
        <p:nvPicPr>
          <p:cNvPr id="1170" name="Picture 7">
            <a:extLst>
              <a:ext uri="{FF2B5EF4-FFF2-40B4-BE49-F238E27FC236}">
                <a16:creationId xmlns:a16="http://schemas.microsoft.com/office/drawing/2014/main" id="{00437DA7-4CAD-0701-8C7F-32BA58F7FEA4}"/>
              </a:ext>
            </a:extLst>
          </p:cNvPr>
          <p:cNvPicPr>
            <a:picLocks noChangeAspect="1"/>
          </p:cNvPicPr>
          <p:nvPr/>
        </p:nvPicPr>
        <p:blipFill rotWithShape="1">
          <a:blip r:embed="rId11"/>
          <a:srcRect l="79053"/>
          <a:stretch/>
        </p:blipFill>
        <p:spPr>
          <a:xfrm>
            <a:off x="15885616" y="36332861"/>
            <a:ext cx="517085" cy="1789711"/>
          </a:xfrm>
          <a:prstGeom prst="rect">
            <a:avLst/>
          </a:prstGeom>
        </p:spPr>
      </p:pic>
      <p:pic>
        <p:nvPicPr>
          <p:cNvPr id="1171" name="Grafik 1170">
            <a:extLst>
              <a:ext uri="{FF2B5EF4-FFF2-40B4-BE49-F238E27FC236}">
                <a16:creationId xmlns:a16="http://schemas.microsoft.com/office/drawing/2014/main" id="{0C17DB54-B4E3-E6E5-5533-A83BF28A1212}"/>
              </a:ext>
            </a:extLst>
          </p:cNvPr>
          <p:cNvPicPr>
            <a:picLocks noChangeAspect="1"/>
          </p:cNvPicPr>
          <p:nvPr/>
        </p:nvPicPr>
        <p:blipFill rotWithShape="1">
          <a:blip r:embed="rId3"/>
          <a:srcRect l="67553" t="43898" r="1260" b="32033"/>
          <a:stretch/>
        </p:blipFill>
        <p:spPr>
          <a:xfrm>
            <a:off x="16653394" y="33314490"/>
            <a:ext cx="2394642" cy="1994477"/>
          </a:xfrm>
          <a:prstGeom prst="rect">
            <a:avLst/>
          </a:prstGeom>
        </p:spPr>
      </p:pic>
      <p:sp>
        <p:nvSpPr>
          <p:cNvPr id="1172" name="Textfeld 1171">
            <a:extLst>
              <a:ext uri="{FF2B5EF4-FFF2-40B4-BE49-F238E27FC236}">
                <a16:creationId xmlns:a16="http://schemas.microsoft.com/office/drawing/2014/main" id="{89287F22-F6B3-3919-754A-01116E5A876A}"/>
              </a:ext>
            </a:extLst>
          </p:cNvPr>
          <p:cNvSpPr txBox="1"/>
          <p:nvPr/>
        </p:nvSpPr>
        <p:spPr>
          <a:xfrm>
            <a:off x="11720010" y="38108816"/>
            <a:ext cx="1748191" cy="738664"/>
          </a:xfrm>
          <a:prstGeom prst="rect">
            <a:avLst/>
          </a:prstGeom>
          <a:noFill/>
        </p:spPr>
        <p:txBody>
          <a:bodyPr wrap="square" rtlCol="0">
            <a:spAutoFit/>
          </a:bodyPr>
          <a:lstStyle/>
          <a:p>
            <a:r>
              <a:rPr lang="de-DE" sz="2100" dirty="0">
                <a:solidFill>
                  <a:srgbClr val="000000"/>
                </a:solidFill>
                <a:latin typeface="+mj-lt"/>
                <a:cs typeface="Times New Roman" panose="02020603050405020304" pitchFamily="18" charset="0"/>
              </a:rPr>
              <a:t>20 %</a:t>
            </a:r>
          </a:p>
          <a:p>
            <a:endParaRPr lang="de-DE" sz="2100" dirty="0">
              <a:solidFill>
                <a:srgbClr val="000000"/>
              </a:solidFill>
              <a:latin typeface="+mj-lt"/>
              <a:cs typeface="Times New Roman" panose="02020603050405020304" pitchFamily="18" charset="0"/>
            </a:endParaRPr>
          </a:p>
        </p:txBody>
      </p:sp>
      <p:pic>
        <p:nvPicPr>
          <p:cNvPr id="1174" name="Picture 7">
            <a:extLst>
              <a:ext uri="{FF2B5EF4-FFF2-40B4-BE49-F238E27FC236}">
                <a16:creationId xmlns:a16="http://schemas.microsoft.com/office/drawing/2014/main" id="{06A268A8-9061-37FC-0634-C5CA6EC7D57C}"/>
              </a:ext>
            </a:extLst>
          </p:cNvPr>
          <p:cNvPicPr>
            <a:picLocks noChangeAspect="1"/>
          </p:cNvPicPr>
          <p:nvPr/>
        </p:nvPicPr>
        <p:blipFill rotWithShape="1">
          <a:blip r:embed="rId11"/>
          <a:srcRect l="79053"/>
          <a:stretch/>
        </p:blipFill>
        <p:spPr>
          <a:xfrm>
            <a:off x="18841258" y="36377798"/>
            <a:ext cx="517085" cy="1789711"/>
          </a:xfrm>
          <a:prstGeom prst="rect">
            <a:avLst/>
          </a:prstGeom>
        </p:spPr>
      </p:pic>
      <p:sp>
        <p:nvSpPr>
          <p:cNvPr id="1184" name="Textfeld 1183">
            <a:extLst>
              <a:ext uri="{FF2B5EF4-FFF2-40B4-BE49-F238E27FC236}">
                <a16:creationId xmlns:a16="http://schemas.microsoft.com/office/drawing/2014/main" id="{BF2305E4-1388-4AF9-0188-D51A0A335274}"/>
              </a:ext>
            </a:extLst>
          </p:cNvPr>
          <p:cNvSpPr txBox="1"/>
          <p:nvPr/>
        </p:nvSpPr>
        <p:spPr>
          <a:xfrm>
            <a:off x="491587" y="38478148"/>
            <a:ext cx="9059575" cy="738664"/>
          </a:xfrm>
          <a:prstGeom prst="rect">
            <a:avLst/>
          </a:prstGeom>
          <a:noFill/>
        </p:spPr>
        <p:txBody>
          <a:bodyPr wrap="square">
            <a:spAutoFit/>
          </a:bodyPr>
          <a:lstStyle/>
          <a:p>
            <a:pPr algn="just"/>
            <a:r>
              <a:rPr lang="en-US" sz="2100" dirty="0">
                <a:solidFill>
                  <a:srgbClr val="000000"/>
                </a:solidFill>
                <a:latin typeface="Poppins" panose="00000500000000000000" pitchFamily="2" charset="0"/>
              </a:rPr>
              <a:t>SC formation was indicated by the peak at 180°C. Crystallinities of 0-70 % (SC), 2-50 % (PCL) and 3-80 % (HC) were calculated.</a:t>
            </a:r>
            <a:endParaRPr lang="de-DE" sz="2100" dirty="0">
              <a:solidFill>
                <a:srgbClr val="000000"/>
              </a:solidFill>
              <a:latin typeface="Poppins" panose="00000500000000000000" pitchFamily="2" charset="0"/>
            </a:endParaRPr>
          </a:p>
        </p:txBody>
      </p:sp>
      <p:grpSp>
        <p:nvGrpSpPr>
          <p:cNvPr id="1202" name="Gruppieren 1201">
            <a:extLst>
              <a:ext uri="{FF2B5EF4-FFF2-40B4-BE49-F238E27FC236}">
                <a16:creationId xmlns:a16="http://schemas.microsoft.com/office/drawing/2014/main" id="{9860E351-6B93-C13F-AEF5-F78591BA6788}"/>
              </a:ext>
            </a:extLst>
          </p:cNvPr>
          <p:cNvGrpSpPr/>
          <p:nvPr/>
        </p:nvGrpSpPr>
        <p:grpSpPr>
          <a:xfrm>
            <a:off x="20929011" y="25132023"/>
            <a:ext cx="9116632" cy="7847398"/>
            <a:chOff x="12457017" y="32340227"/>
            <a:chExt cx="9116632" cy="7847398"/>
          </a:xfrm>
        </p:grpSpPr>
        <p:grpSp>
          <p:nvGrpSpPr>
            <p:cNvPr id="14" name="Gruppieren 13">
              <a:extLst>
                <a:ext uri="{FF2B5EF4-FFF2-40B4-BE49-F238E27FC236}">
                  <a16:creationId xmlns:a16="http://schemas.microsoft.com/office/drawing/2014/main" id="{E51329C9-895F-B6B6-CE66-93FA3A7F446D}"/>
                </a:ext>
              </a:extLst>
            </p:cNvPr>
            <p:cNvGrpSpPr/>
            <p:nvPr/>
          </p:nvGrpSpPr>
          <p:grpSpPr>
            <a:xfrm>
              <a:off x="12485777" y="33611059"/>
              <a:ext cx="4829279" cy="4207396"/>
              <a:chOff x="1212858" y="22840004"/>
              <a:chExt cx="7379805" cy="8032562"/>
            </a:xfrm>
          </p:grpSpPr>
          <p:pic>
            <p:nvPicPr>
              <p:cNvPr id="1120" name="Picture 96" descr="C:\Users\Mandlule\AppData\Local\Temp\srnwmaab.zn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2858" y="22840004"/>
                <a:ext cx="7379805" cy="8032562"/>
              </a:xfrm>
              <a:prstGeom prst="rect">
                <a:avLst/>
              </a:prstGeom>
              <a:noFill/>
              <a:extLst>
                <a:ext uri="{909E8E84-426E-40DD-AFC4-6F175D3DCCD1}">
                  <a14:hiddenFill xmlns:a14="http://schemas.microsoft.com/office/drawing/2010/main">
                    <a:solidFill>
                      <a:srgbClr val="FFFFFF"/>
                    </a:solidFill>
                  </a14:hiddenFill>
                </a:ext>
              </a:extLst>
            </p:spPr>
          </p:pic>
          <p:sp>
            <p:nvSpPr>
              <p:cNvPr id="1121" name="Rechteck 1120"/>
              <p:cNvSpPr/>
              <p:nvPr/>
            </p:nvSpPr>
            <p:spPr>
              <a:xfrm>
                <a:off x="4001546" y="25500398"/>
                <a:ext cx="748156" cy="674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6617949" y="29581901"/>
                <a:ext cx="720080" cy="571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2" name="Textfeld 1121"/>
              <p:cNvSpPr txBox="1"/>
              <p:nvPr/>
            </p:nvSpPr>
            <p:spPr>
              <a:xfrm>
                <a:off x="3911600" y="24588484"/>
                <a:ext cx="638315" cy="492443"/>
              </a:xfrm>
              <a:prstGeom prst="rect">
                <a:avLst/>
              </a:prstGeom>
              <a:noFill/>
            </p:spPr>
            <p:txBody>
              <a:bodyPr wrap="none" rtlCol="0">
                <a:spAutoFit/>
              </a:bodyPr>
              <a:lstStyle/>
              <a:p>
                <a:r>
                  <a:rPr lang="de-DE" sz="2600" dirty="0">
                    <a:solidFill>
                      <a:srgbClr val="FF0000"/>
                    </a:solidFill>
                    <a:latin typeface="Poppins" panose="00000500000000000000" pitchFamily="2" charset="0"/>
                    <a:cs typeface="Poppins" panose="00000500000000000000" pitchFamily="2" charset="0"/>
                  </a:rPr>
                  <a:t>SC</a:t>
                </a:r>
              </a:p>
            </p:txBody>
          </p:sp>
          <p:sp>
            <p:nvSpPr>
              <p:cNvPr id="1123" name="Textfeld 1122"/>
              <p:cNvSpPr txBox="1"/>
              <p:nvPr/>
            </p:nvSpPr>
            <p:spPr>
              <a:xfrm>
                <a:off x="5382145" y="28614382"/>
                <a:ext cx="1606530" cy="492443"/>
              </a:xfrm>
              <a:prstGeom prst="rect">
                <a:avLst/>
              </a:prstGeom>
              <a:noFill/>
            </p:spPr>
            <p:txBody>
              <a:bodyPr wrap="none" rtlCol="0">
                <a:spAutoFit/>
              </a:bodyPr>
              <a:lstStyle/>
              <a:p>
                <a:r>
                  <a:rPr lang="de-DE" sz="2600" dirty="0">
                    <a:latin typeface="Poppins" panose="00000500000000000000" pitchFamily="2" charset="0"/>
                    <a:cs typeface="Poppins" panose="00000500000000000000" pitchFamily="2" charset="0"/>
                  </a:rPr>
                  <a:t>PCL / HC</a:t>
                </a:r>
              </a:p>
            </p:txBody>
          </p:sp>
        </p:grpSp>
        <p:sp>
          <p:nvSpPr>
            <p:cNvPr id="1178" name="Rectangle 24">
              <a:extLst>
                <a:ext uri="{FF2B5EF4-FFF2-40B4-BE49-F238E27FC236}">
                  <a16:creationId xmlns:a16="http://schemas.microsoft.com/office/drawing/2014/main" id="{A9EE19A8-B99F-B905-881C-E71E3AA602C7}"/>
                </a:ext>
              </a:extLst>
            </p:cNvPr>
            <p:cNvSpPr>
              <a:spLocks noChangeArrowheads="1"/>
            </p:cNvSpPr>
            <p:nvPr/>
          </p:nvSpPr>
          <p:spPr bwMode="gray">
            <a:xfrm>
              <a:off x="12529691" y="32340227"/>
              <a:ext cx="9043958" cy="8942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algn="ct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5. Transmission electron microscopy (TEM) and Polarized optical microscopy (POM)</a:t>
              </a:r>
            </a:p>
            <a:p>
              <a:pPr algn="ctr" eaLnBrk="1" hangingPunct="1">
                <a:lnSpc>
                  <a:spcPct val="120000"/>
                </a:lnSpc>
                <a:spcAft>
                  <a:spcPct val="60000"/>
                </a:spcAft>
              </a:pPr>
              <a:endParaRPr lang="en-US" altLang="de-DE" sz="2400" b="0" dirty="0">
                <a:solidFill>
                  <a:schemeClr val="tx1"/>
                </a:solidFill>
                <a:latin typeface="Poppins SemiBold" panose="00000700000000000000" pitchFamily="2" charset="0"/>
                <a:cs typeface="Poppins SemiBold" panose="00000700000000000000" pitchFamily="2" charset="0"/>
              </a:endParaRPr>
            </a:p>
          </p:txBody>
        </p:sp>
        <p:sp>
          <p:nvSpPr>
            <p:cNvPr id="1186" name="Textfeld 1185">
              <a:extLst>
                <a:ext uri="{FF2B5EF4-FFF2-40B4-BE49-F238E27FC236}">
                  <a16:creationId xmlns:a16="http://schemas.microsoft.com/office/drawing/2014/main" id="{D90818CF-BEB8-6181-11E4-77D32433DC3B}"/>
                </a:ext>
              </a:extLst>
            </p:cNvPr>
            <p:cNvSpPr txBox="1"/>
            <p:nvPr/>
          </p:nvSpPr>
          <p:spPr>
            <a:xfrm>
              <a:off x="12457017" y="38156300"/>
              <a:ext cx="4956554" cy="2031325"/>
            </a:xfrm>
            <a:prstGeom prst="rect">
              <a:avLst/>
            </a:prstGeom>
            <a:noFill/>
          </p:spPr>
          <p:txBody>
            <a:bodyPr wrap="square">
              <a:spAutoFit/>
            </a:bodyPr>
            <a:lstStyle/>
            <a:p>
              <a:pPr algn="just"/>
              <a:r>
                <a:rPr lang="en-US" sz="2100" dirty="0">
                  <a:solidFill>
                    <a:srgbClr val="000000"/>
                  </a:solidFill>
                  <a:latin typeface="Poppins" panose="00000500000000000000" pitchFamily="2" charset="0"/>
                </a:rPr>
                <a:t>TEM image (above) </a:t>
              </a:r>
              <a:r>
                <a:rPr lang="de-DE" sz="2100" dirty="0" err="1">
                  <a:solidFill>
                    <a:srgbClr val="000000"/>
                  </a:solidFill>
                  <a:latin typeface="Poppins" panose="00000500000000000000" pitchFamily="2" charset="0"/>
                </a:rPr>
                <a:t>shows</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amorphous</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region</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of</a:t>
              </a:r>
              <a:r>
                <a:rPr lang="de-DE" sz="2100" dirty="0">
                  <a:solidFill>
                    <a:srgbClr val="000000"/>
                  </a:solidFill>
                  <a:latin typeface="Poppins" panose="00000500000000000000" pitchFamily="2" charset="0"/>
                </a:rPr>
                <a:t> PCL and </a:t>
              </a:r>
              <a:r>
                <a:rPr lang="de-DE" sz="2100" dirty="0" err="1">
                  <a:solidFill>
                    <a:srgbClr val="000000"/>
                  </a:solidFill>
                  <a:latin typeface="Poppins" panose="00000500000000000000" pitchFamily="2" charset="0"/>
                </a:rPr>
                <a:t>crystalline</a:t>
              </a:r>
              <a:r>
                <a:rPr lang="de-DE" sz="2100" dirty="0">
                  <a:solidFill>
                    <a:srgbClr val="000000"/>
                  </a:solidFill>
                  <a:latin typeface="Poppins" panose="00000500000000000000" pitchFamily="2" charset="0"/>
                </a:rPr>
                <a:t> SC </a:t>
              </a:r>
              <a:r>
                <a:rPr lang="de-DE" sz="2100" dirty="0" err="1">
                  <a:solidFill>
                    <a:srgbClr val="000000"/>
                  </a:solidFill>
                  <a:latin typeface="Poppins" panose="00000500000000000000" pitchFamily="2" charset="0"/>
                </a:rPr>
                <a:t>domains</a:t>
              </a:r>
              <a:r>
                <a:rPr lang="de-DE" sz="2100" dirty="0">
                  <a:solidFill>
                    <a:srgbClr val="000000"/>
                  </a:solidFill>
                  <a:latin typeface="Poppins" panose="00000500000000000000" pitchFamily="2" charset="0"/>
                </a:rPr>
                <a:t> and </a:t>
              </a:r>
              <a:r>
                <a:rPr lang="en-US" sz="2100" dirty="0">
                  <a:solidFill>
                    <a:srgbClr val="000000"/>
                  </a:solidFill>
                  <a:latin typeface="Poppins" panose="00000500000000000000" pitchFamily="2" charset="0"/>
                </a:rPr>
                <a:t>POM images </a:t>
              </a:r>
              <a:r>
                <a:rPr lang="de-DE" sz="2100" dirty="0" err="1">
                  <a:solidFill>
                    <a:srgbClr val="000000"/>
                  </a:solidFill>
                  <a:latin typeface="Poppins" panose="00000500000000000000" pitchFamily="2" charset="0"/>
                </a:rPr>
                <a:t>show</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Maltese</a:t>
              </a:r>
              <a:r>
                <a:rPr lang="de-DE" sz="2100" dirty="0">
                  <a:solidFill>
                    <a:srgbClr val="000000"/>
                  </a:solidFill>
                  <a:latin typeface="Poppins" panose="00000500000000000000" pitchFamily="2" charset="0"/>
                </a:rPr>
                <a:t>-cross </a:t>
              </a:r>
              <a:r>
                <a:rPr lang="de-DE" sz="2100" dirty="0" err="1">
                  <a:solidFill>
                    <a:srgbClr val="000000"/>
                  </a:solidFill>
                  <a:latin typeface="Poppins" panose="00000500000000000000" pitchFamily="2" charset="0"/>
                </a:rPr>
                <a:t>spherulites</a:t>
              </a:r>
              <a:r>
                <a:rPr lang="de-DE" sz="2100" dirty="0">
                  <a:solidFill>
                    <a:srgbClr val="000000"/>
                  </a:solidFill>
                  <a:latin typeface="Poppins" panose="00000500000000000000" pitchFamily="2" charset="0"/>
                </a:rPr>
                <a:t> (10%) and </a:t>
              </a:r>
              <a:r>
                <a:rPr lang="de-DE" sz="2100" dirty="0" err="1">
                  <a:solidFill>
                    <a:srgbClr val="000000"/>
                  </a:solidFill>
                  <a:latin typeface="Poppins" panose="00000500000000000000" pitchFamily="2" charset="0"/>
                </a:rPr>
                <a:t>fine</a:t>
              </a:r>
              <a:r>
                <a:rPr lang="de-DE" sz="2100" dirty="0">
                  <a:solidFill>
                    <a:srgbClr val="000000"/>
                  </a:solidFill>
                  <a:latin typeface="Poppins" panose="00000500000000000000" pitchFamily="2" charset="0"/>
                </a:rPr>
                <a:t> </a:t>
              </a:r>
              <a:r>
                <a:rPr lang="de-DE" sz="2100" dirty="0" err="1">
                  <a:solidFill>
                    <a:srgbClr val="000000"/>
                  </a:solidFill>
                  <a:latin typeface="Poppins" panose="00000500000000000000" pitchFamily="2" charset="0"/>
                </a:rPr>
                <a:t>structure</a:t>
              </a:r>
              <a:r>
                <a:rPr lang="de-DE" sz="2100" dirty="0">
                  <a:solidFill>
                    <a:srgbClr val="000000"/>
                  </a:solidFill>
                  <a:latin typeface="Poppins" panose="00000500000000000000" pitchFamily="2" charset="0"/>
                </a:rPr>
                <a:t> (90%).</a:t>
              </a:r>
              <a:endParaRPr lang="en-GB" sz="2100" dirty="0">
                <a:solidFill>
                  <a:srgbClr val="000000"/>
                </a:solidFill>
                <a:latin typeface="Poppins" panose="00000500000000000000" pitchFamily="2" charset="0"/>
              </a:endParaRPr>
            </a:p>
          </p:txBody>
        </p:sp>
      </p:grpSp>
      <p:sp>
        <p:nvSpPr>
          <p:cNvPr id="1187" name="Rechteck 1186">
            <a:extLst>
              <a:ext uri="{FF2B5EF4-FFF2-40B4-BE49-F238E27FC236}">
                <a16:creationId xmlns:a16="http://schemas.microsoft.com/office/drawing/2014/main" id="{BB432635-2EED-4B6B-A422-85DA3780602A}"/>
              </a:ext>
            </a:extLst>
          </p:cNvPr>
          <p:cNvSpPr/>
          <p:nvPr/>
        </p:nvSpPr>
        <p:spPr>
          <a:xfrm>
            <a:off x="306114" y="6652242"/>
            <a:ext cx="29424020" cy="4469865"/>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01" name="Gruppieren 1200">
            <a:extLst>
              <a:ext uri="{FF2B5EF4-FFF2-40B4-BE49-F238E27FC236}">
                <a16:creationId xmlns:a16="http://schemas.microsoft.com/office/drawing/2014/main" id="{0BCA5C73-EB6A-D452-0AA0-3DB10E18C9ED}"/>
              </a:ext>
            </a:extLst>
          </p:cNvPr>
          <p:cNvGrpSpPr/>
          <p:nvPr/>
        </p:nvGrpSpPr>
        <p:grpSpPr>
          <a:xfrm>
            <a:off x="491587" y="11341232"/>
            <a:ext cx="29075943" cy="13007625"/>
            <a:chOff x="344573" y="12350024"/>
            <a:chExt cx="29075943" cy="13007625"/>
          </a:xfrm>
        </p:grpSpPr>
        <p:grpSp>
          <p:nvGrpSpPr>
            <p:cNvPr id="153" name="Gruppieren 152">
              <a:extLst>
                <a:ext uri="{FF2B5EF4-FFF2-40B4-BE49-F238E27FC236}">
                  <a16:creationId xmlns:a16="http://schemas.microsoft.com/office/drawing/2014/main" id="{FDF8DCE6-39D2-880C-A6F8-B4CC084FFDF2}"/>
                </a:ext>
              </a:extLst>
            </p:cNvPr>
            <p:cNvGrpSpPr/>
            <p:nvPr/>
          </p:nvGrpSpPr>
          <p:grpSpPr>
            <a:xfrm>
              <a:off x="361914" y="12350024"/>
              <a:ext cx="28398686" cy="9736711"/>
              <a:chOff x="815930" y="9269643"/>
              <a:chExt cx="28398686" cy="9736711"/>
            </a:xfrm>
          </p:grpSpPr>
          <p:grpSp>
            <p:nvGrpSpPr>
              <p:cNvPr id="150" name="Gruppieren 149">
                <a:extLst>
                  <a:ext uri="{FF2B5EF4-FFF2-40B4-BE49-F238E27FC236}">
                    <a16:creationId xmlns:a16="http://schemas.microsoft.com/office/drawing/2014/main" id="{D9B9E891-FC9C-3A4A-1A92-B598FFCE6FF0}"/>
                  </a:ext>
                </a:extLst>
              </p:cNvPr>
              <p:cNvGrpSpPr/>
              <p:nvPr/>
            </p:nvGrpSpPr>
            <p:grpSpPr>
              <a:xfrm>
                <a:off x="815930" y="9269643"/>
                <a:ext cx="28383332" cy="9736711"/>
                <a:chOff x="530079" y="12200396"/>
                <a:chExt cx="28383332" cy="9736711"/>
              </a:xfrm>
            </p:grpSpPr>
            <p:grpSp>
              <p:nvGrpSpPr>
                <p:cNvPr id="1137" name="Gruppieren 1136">
                  <a:extLst>
                    <a:ext uri="{FF2B5EF4-FFF2-40B4-BE49-F238E27FC236}">
                      <a16:creationId xmlns:a16="http://schemas.microsoft.com/office/drawing/2014/main" id="{A3B6DD41-FFAC-B87F-276C-993C8B37E3FF}"/>
                    </a:ext>
                  </a:extLst>
                </p:cNvPr>
                <p:cNvGrpSpPr/>
                <p:nvPr/>
              </p:nvGrpSpPr>
              <p:grpSpPr>
                <a:xfrm>
                  <a:off x="530079" y="12200396"/>
                  <a:ext cx="28383332" cy="7346215"/>
                  <a:chOff x="780929" y="13067092"/>
                  <a:chExt cx="28383332" cy="6919918"/>
                </a:xfrm>
              </p:grpSpPr>
              <p:grpSp>
                <p:nvGrpSpPr>
                  <p:cNvPr id="1134" name="Gruppieren 1133">
                    <a:extLst>
                      <a:ext uri="{FF2B5EF4-FFF2-40B4-BE49-F238E27FC236}">
                        <a16:creationId xmlns:a16="http://schemas.microsoft.com/office/drawing/2014/main" id="{CD1F2DEC-62EB-C2D8-6DBE-DA14CAC3BC54}"/>
                      </a:ext>
                    </a:extLst>
                  </p:cNvPr>
                  <p:cNvGrpSpPr/>
                  <p:nvPr/>
                </p:nvGrpSpPr>
                <p:grpSpPr>
                  <a:xfrm>
                    <a:off x="780929" y="13067092"/>
                    <a:ext cx="23389858" cy="6919918"/>
                    <a:chOff x="531997" y="13689781"/>
                    <a:chExt cx="23389858" cy="6919918"/>
                  </a:xfrm>
                </p:grpSpPr>
                <p:grpSp>
                  <p:nvGrpSpPr>
                    <p:cNvPr id="1133" name="Gruppieren 1132">
                      <a:extLst>
                        <a:ext uri="{FF2B5EF4-FFF2-40B4-BE49-F238E27FC236}">
                          <a16:creationId xmlns:a16="http://schemas.microsoft.com/office/drawing/2014/main" id="{C6C317FC-0F8A-5B41-21FB-57EE7501E59A}"/>
                        </a:ext>
                      </a:extLst>
                    </p:cNvPr>
                    <p:cNvGrpSpPr/>
                    <p:nvPr/>
                  </p:nvGrpSpPr>
                  <p:grpSpPr>
                    <a:xfrm>
                      <a:off x="545432" y="13689781"/>
                      <a:ext cx="23376423" cy="6919918"/>
                      <a:chOff x="545432" y="13689781"/>
                      <a:chExt cx="23376423" cy="6919918"/>
                    </a:xfrm>
                  </p:grpSpPr>
                  <p:sp>
                    <p:nvSpPr>
                      <p:cNvPr id="29" name="Rectangle 24">
                        <a:extLst>
                          <a:ext uri="{FF2B5EF4-FFF2-40B4-BE49-F238E27FC236}">
                            <a16:creationId xmlns:a16="http://schemas.microsoft.com/office/drawing/2014/main" id="{96E82923-014F-8E13-578C-8204C6090278}"/>
                          </a:ext>
                        </a:extLst>
                      </p:cNvPr>
                      <p:cNvSpPr>
                        <a:spLocks noChangeArrowheads="1"/>
                      </p:cNvSpPr>
                      <p:nvPr/>
                    </p:nvSpPr>
                    <p:spPr bwMode="gray">
                      <a:xfrm>
                        <a:off x="616331" y="13689781"/>
                        <a:ext cx="2694659" cy="7180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4000" b="0" dirty="0">
                            <a:solidFill>
                              <a:schemeClr val="tx1"/>
                            </a:solidFill>
                            <a:latin typeface="Poppins SemiBold" panose="00000700000000000000" pitchFamily="2" charset="0"/>
                            <a:cs typeface="Poppins SemiBold" panose="00000700000000000000" pitchFamily="2" charset="0"/>
                          </a:rPr>
                          <a:t>Methods</a:t>
                        </a:r>
                      </a:p>
                    </p:txBody>
                  </p:sp>
                  <p:pic>
                    <p:nvPicPr>
                      <p:cNvPr id="18" name="Grafik 17"/>
                      <p:cNvPicPr>
                        <a:picLocks noChangeAspect="1"/>
                      </p:cNvPicPr>
                      <p:nvPr/>
                    </p:nvPicPr>
                    <p:blipFill rotWithShape="1">
                      <a:blip r:embed="rId18"/>
                      <a:srcRect r="45986"/>
                      <a:stretch/>
                    </p:blipFill>
                    <p:spPr>
                      <a:xfrm>
                        <a:off x="600990" y="14799256"/>
                        <a:ext cx="11478140" cy="2280409"/>
                      </a:xfrm>
                      <a:prstGeom prst="rect">
                        <a:avLst/>
                      </a:prstGeom>
                    </p:spPr>
                  </p:pic>
                  <p:pic>
                    <p:nvPicPr>
                      <p:cNvPr id="10" name="Grafik 9">
                        <a:extLst>
                          <a:ext uri="{FF2B5EF4-FFF2-40B4-BE49-F238E27FC236}">
                            <a16:creationId xmlns:a16="http://schemas.microsoft.com/office/drawing/2014/main" id="{40FB87F6-2619-25CA-A1B6-4DC949D8F221}"/>
                          </a:ext>
                        </a:extLst>
                      </p:cNvPr>
                      <p:cNvPicPr>
                        <a:picLocks noChangeAspect="1"/>
                      </p:cNvPicPr>
                      <p:nvPr/>
                    </p:nvPicPr>
                    <p:blipFill rotWithShape="1">
                      <a:blip r:embed="rId18"/>
                      <a:srcRect l="34393" t="19643" r="22993"/>
                      <a:stretch/>
                    </p:blipFill>
                    <p:spPr>
                      <a:xfrm>
                        <a:off x="12443714" y="14886197"/>
                        <a:ext cx="11478141" cy="2131520"/>
                      </a:xfrm>
                      <a:prstGeom prst="rect">
                        <a:avLst/>
                      </a:prstGeom>
                    </p:spPr>
                  </p:pic>
                  <p:pic>
                    <p:nvPicPr>
                      <p:cNvPr id="31" name="Grafik 30">
                        <a:extLst>
                          <a:ext uri="{FF2B5EF4-FFF2-40B4-BE49-F238E27FC236}">
                            <a16:creationId xmlns:a16="http://schemas.microsoft.com/office/drawing/2014/main" id="{AFA0E000-8A5E-3820-367B-291C6F673438}"/>
                          </a:ext>
                        </a:extLst>
                      </p:cNvPr>
                      <p:cNvPicPr>
                        <a:picLocks noChangeAspect="1"/>
                      </p:cNvPicPr>
                      <p:nvPr/>
                    </p:nvPicPr>
                    <p:blipFill rotWithShape="1">
                      <a:blip r:embed="rId18"/>
                      <a:srcRect l="60622" t="22585"/>
                      <a:stretch/>
                    </p:blipFill>
                    <p:spPr>
                      <a:xfrm>
                        <a:off x="616331" y="18625124"/>
                        <a:ext cx="10125619" cy="1984575"/>
                      </a:xfrm>
                      <a:prstGeom prst="rect">
                        <a:avLst/>
                      </a:prstGeom>
                    </p:spPr>
                  </p:pic>
                  <p:sp>
                    <p:nvSpPr>
                      <p:cNvPr id="1130" name="Rectangle 24">
                        <a:extLst>
                          <a:ext uri="{FF2B5EF4-FFF2-40B4-BE49-F238E27FC236}">
                            <a16:creationId xmlns:a16="http://schemas.microsoft.com/office/drawing/2014/main" id="{1DD5B9AC-70D2-EB95-BC72-6E65A9852033}"/>
                          </a:ext>
                        </a:extLst>
                      </p:cNvPr>
                      <p:cNvSpPr>
                        <a:spLocks noChangeArrowheads="1"/>
                      </p:cNvSpPr>
                      <p:nvPr/>
                    </p:nvSpPr>
                    <p:spPr bwMode="gray">
                      <a:xfrm>
                        <a:off x="545432" y="14565150"/>
                        <a:ext cx="7228187" cy="5289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1. </a:t>
                        </a:r>
                        <a:r>
                          <a:rPr lang="en-US" altLang="de-DE" sz="2400" b="0" dirty="0" err="1">
                            <a:solidFill>
                              <a:schemeClr val="tx1"/>
                            </a:solidFill>
                            <a:latin typeface="Poppins SemiBold" panose="00000700000000000000" pitchFamily="2" charset="0"/>
                            <a:cs typeface="Poppins SemiBold" panose="00000700000000000000" pitchFamily="2" charset="0"/>
                          </a:rPr>
                          <a:t>Diblock</a:t>
                        </a:r>
                        <a:r>
                          <a:rPr lang="en-US" altLang="de-DE" sz="2400" b="0" dirty="0">
                            <a:solidFill>
                              <a:schemeClr val="tx1"/>
                            </a:solidFill>
                            <a:latin typeface="Poppins SemiBold" panose="00000700000000000000" pitchFamily="2" charset="0"/>
                            <a:cs typeface="Poppins SemiBold" panose="00000700000000000000" pitchFamily="2" charset="0"/>
                          </a:rPr>
                          <a:t> copolymer synthesis</a:t>
                        </a:r>
                      </a:p>
                    </p:txBody>
                  </p:sp>
                  <p:sp>
                    <p:nvSpPr>
                      <p:cNvPr id="1131" name="Rectangle 24">
                        <a:extLst>
                          <a:ext uri="{FF2B5EF4-FFF2-40B4-BE49-F238E27FC236}">
                            <a16:creationId xmlns:a16="http://schemas.microsoft.com/office/drawing/2014/main" id="{28157D85-EB90-EED9-A304-0F59972A6C63}"/>
                          </a:ext>
                        </a:extLst>
                      </p:cNvPr>
                      <p:cNvSpPr>
                        <a:spLocks noChangeArrowheads="1"/>
                      </p:cNvSpPr>
                      <p:nvPr/>
                    </p:nvSpPr>
                    <p:spPr bwMode="gray">
                      <a:xfrm>
                        <a:off x="12714784" y="14446046"/>
                        <a:ext cx="7228187" cy="5289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2. Hydrogenation</a:t>
                        </a:r>
                      </a:p>
                    </p:txBody>
                  </p:sp>
                </p:grpSp>
                <p:sp>
                  <p:nvSpPr>
                    <p:cNvPr id="1132" name="Rectangle 24">
                      <a:extLst>
                        <a:ext uri="{FF2B5EF4-FFF2-40B4-BE49-F238E27FC236}">
                          <a16:creationId xmlns:a16="http://schemas.microsoft.com/office/drawing/2014/main" id="{E43F3B98-7112-D47F-8F4C-D02E2E85830D}"/>
                        </a:ext>
                      </a:extLst>
                    </p:cNvPr>
                    <p:cNvSpPr>
                      <a:spLocks noChangeArrowheads="1"/>
                    </p:cNvSpPr>
                    <p:nvPr/>
                  </p:nvSpPr>
                  <p:spPr bwMode="gray">
                    <a:xfrm>
                      <a:off x="531997" y="17688352"/>
                      <a:ext cx="7228187" cy="5289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3. Multiblock copolymer (MBC) synthesis</a:t>
                      </a:r>
                    </a:p>
                  </p:txBody>
                </p:sp>
              </p:grpSp>
              <p:pic>
                <p:nvPicPr>
                  <p:cNvPr id="1136" name="Grafik 1135">
                    <a:extLst>
                      <a:ext uri="{FF2B5EF4-FFF2-40B4-BE49-F238E27FC236}">
                        <a16:creationId xmlns:a16="http://schemas.microsoft.com/office/drawing/2014/main" id="{E46024F4-CF20-B1D2-AE79-968B656376A9}"/>
                      </a:ext>
                    </a:extLst>
                  </p:cNvPr>
                  <p:cNvPicPr>
                    <a:picLocks noChangeAspect="1"/>
                  </p:cNvPicPr>
                  <p:nvPr/>
                </p:nvPicPr>
                <p:blipFill rotWithShape="1">
                  <a:blip r:embed="rId19"/>
                  <a:srcRect l="10318" t="9717" r="11046" b="5303"/>
                  <a:stretch/>
                </p:blipFill>
                <p:spPr>
                  <a:xfrm>
                    <a:off x="24786434" y="13236514"/>
                    <a:ext cx="4377827" cy="3618861"/>
                  </a:xfrm>
                  <a:prstGeom prst="rect">
                    <a:avLst/>
                  </a:prstGeom>
                </p:spPr>
              </p:pic>
            </p:grpSp>
            <p:pic>
              <p:nvPicPr>
                <p:cNvPr id="118" name="Grafik 117">
                  <a:extLst>
                    <a:ext uri="{FF2B5EF4-FFF2-40B4-BE49-F238E27FC236}">
                      <a16:creationId xmlns:a16="http://schemas.microsoft.com/office/drawing/2014/main" id="{2788BAB5-BAC5-4B18-DE0E-D71CE583A81C}"/>
                    </a:ext>
                  </a:extLst>
                </p:cNvPr>
                <p:cNvPicPr>
                  <a:picLocks noChangeAspect="1"/>
                </p:cNvPicPr>
                <p:nvPr/>
              </p:nvPicPr>
              <p:blipFill rotWithShape="1">
                <a:blip r:embed="rId20"/>
                <a:srcRect l="7208" r="2626"/>
                <a:stretch/>
              </p:blipFill>
              <p:spPr>
                <a:xfrm>
                  <a:off x="13850388" y="16108019"/>
                  <a:ext cx="7560960" cy="5298617"/>
                </a:xfrm>
                <a:prstGeom prst="rect">
                  <a:avLst/>
                </a:prstGeom>
              </p:spPr>
            </p:pic>
            <p:sp>
              <p:nvSpPr>
                <p:cNvPr id="120" name="Rectangle 24">
                  <a:extLst>
                    <a:ext uri="{FF2B5EF4-FFF2-40B4-BE49-F238E27FC236}">
                      <a16:creationId xmlns:a16="http://schemas.microsoft.com/office/drawing/2014/main" id="{1D07F750-B143-99FD-485B-BACBF5F86013}"/>
                    </a:ext>
                  </a:extLst>
                </p:cNvPr>
                <p:cNvSpPr>
                  <a:spLocks noChangeArrowheads="1"/>
                </p:cNvSpPr>
                <p:nvPr/>
              </p:nvSpPr>
              <p:spPr bwMode="gray">
                <a:xfrm>
                  <a:off x="24982971" y="21202990"/>
                  <a:ext cx="1310735"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baseline="30000" dirty="0">
                      <a:solidFill>
                        <a:schemeClr val="tx1">
                          <a:lumMod val="50000"/>
                        </a:schemeClr>
                      </a:solidFill>
                      <a:latin typeface="Poppins SemiBold" panose="00000700000000000000" pitchFamily="2" charset="0"/>
                      <a:cs typeface="Poppins SemiBold" panose="00000700000000000000" pitchFamily="2" charset="0"/>
                    </a:rPr>
                    <a:t>1</a:t>
                  </a:r>
                  <a:r>
                    <a:rPr lang="en-US" altLang="de-DE" sz="2400" b="0" dirty="0">
                      <a:solidFill>
                        <a:schemeClr val="tx1">
                          <a:lumMod val="50000"/>
                        </a:schemeClr>
                      </a:solidFill>
                      <a:latin typeface="Poppins SemiBold" panose="00000700000000000000" pitchFamily="2" charset="0"/>
                      <a:cs typeface="Poppins SemiBold" panose="00000700000000000000" pitchFamily="2" charset="0"/>
                    </a:rPr>
                    <a:t>H-NMR</a:t>
                  </a:r>
                </a:p>
              </p:txBody>
            </p:sp>
            <p:sp>
              <p:nvSpPr>
                <p:cNvPr id="121" name="Rectangle 24">
                  <a:extLst>
                    <a:ext uri="{FF2B5EF4-FFF2-40B4-BE49-F238E27FC236}">
                      <a16:creationId xmlns:a16="http://schemas.microsoft.com/office/drawing/2014/main" id="{115561D8-8AF9-CFA8-A3D1-E5C651847B56}"/>
                    </a:ext>
                  </a:extLst>
                </p:cNvPr>
                <p:cNvSpPr>
                  <a:spLocks noChangeArrowheads="1"/>
                </p:cNvSpPr>
                <p:nvPr/>
              </p:nvSpPr>
              <p:spPr bwMode="gray">
                <a:xfrm>
                  <a:off x="17329572" y="21374733"/>
                  <a:ext cx="1310735"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lumMod val="50000"/>
                        </a:schemeClr>
                      </a:solidFill>
                      <a:latin typeface="Poppins SemiBold" panose="00000700000000000000" pitchFamily="2" charset="0"/>
                      <a:cs typeface="Poppins SemiBold" panose="00000700000000000000" pitchFamily="2" charset="0"/>
                    </a:rPr>
                    <a:t>DSC</a:t>
                  </a:r>
                </a:p>
              </p:txBody>
            </p:sp>
          </p:grpSp>
          <p:sp>
            <p:nvSpPr>
              <p:cNvPr id="122" name="Rectangle 24">
                <a:extLst>
                  <a:ext uri="{FF2B5EF4-FFF2-40B4-BE49-F238E27FC236}">
                    <a16:creationId xmlns:a16="http://schemas.microsoft.com/office/drawing/2014/main" id="{25811271-BFCB-5D78-7763-D810F2F8B7C9}"/>
                  </a:ext>
                </a:extLst>
              </p:cNvPr>
              <p:cNvSpPr>
                <a:spLocks noChangeArrowheads="1"/>
              </p:cNvSpPr>
              <p:nvPr/>
            </p:nvSpPr>
            <p:spPr bwMode="gray">
              <a:xfrm>
                <a:off x="27903881" y="12960234"/>
                <a:ext cx="1310735"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lumMod val="50000"/>
                      </a:schemeClr>
                    </a:solidFill>
                    <a:latin typeface="Poppins SemiBold" panose="00000700000000000000" pitchFamily="2" charset="0"/>
                    <a:cs typeface="Poppins SemiBold" panose="00000700000000000000" pitchFamily="2" charset="0"/>
                  </a:rPr>
                  <a:t>GPC</a:t>
                </a:r>
              </a:p>
            </p:txBody>
          </p:sp>
        </p:grpSp>
        <p:grpSp>
          <p:nvGrpSpPr>
            <p:cNvPr id="148" name="Gruppieren 147">
              <a:extLst>
                <a:ext uri="{FF2B5EF4-FFF2-40B4-BE49-F238E27FC236}">
                  <a16:creationId xmlns:a16="http://schemas.microsoft.com/office/drawing/2014/main" id="{E8825EBD-3B11-3CAF-3847-1B083A48A179}"/>
                </a:ext>
              </a:extLst>
            </p:cNvPr>
            <p:cNvGrpSpPr/>
            <p:nvPr/>
          </p:nvGrpSpPr>
          <p:grpSpPr>
            <a:xfrm>
              <a:off x="344573" y="20668542"/>
              <a:ext cx="29075943" cy="4689107"/>
              <a:chOff x="385307" y="20591987"/>
              <a:chExt cx="29075943" cy="4689107"/>
            </a:xfrm>
          </p:grpSpPr>
          <p:sp>
            <p:nvSpPr>
              <p:cNvPr id="114" name="Textfeld 113">
                <a:extLst>
                  <a:ext uri="{FF2B5EF4-FFF2-40B4-BE49-F238E27FC236}">
                    <a16:creationId xmlns:a16="http://schemas.microsoft.com/office/drawing/2014/main" id="{7D9C46F7-F544-8CC3-8D1F-C2E37D1404F5}"/>
                  </a:ext>
                </a:extLst>
              </p:cNvPr>
              <p:cNvSpPr txBox="1"/>
              <p:nvPr/>
            </p:nvSpPr>
            <p:spPr>
              <a:xfrm>
                <a:off x="23447798" y="24607917"/>
                <a:ext cx="6013452" cy="458587"/>
              </a:xfrm>
              <a:prstGeom prst="rect">
                <a:avLst/>
              </a:prstGeom>
              <a:noFill/>
            </p:spPr>
            <p:txBody>
              <a:bodyPr wrap="square" rtlCol="0">
                <a:spAutoFit/>
              </a:bodyPr>
              <a:lstStyle/>
              <a:p>
                <a:pPr defTabSz="4175125">
                  <a:lnSpc>
                    <a:spcPct val="120000"/>
                  </a:lnSpc>
                  <a:spcAft>
                    <a:spcPct val="60000"/>
                  </a:spcAft>
                  <a:tabLst>
                    <a:tab pos="895350" algn="l"/>
                  </a:tabLst>
                </a:pPr>
                <a:r>
                  <a:rPr lang="de-DE" sz="2100" dirty="0">
                    <a:solidFill>
                      <a:srgbClr val="000000"/>
                    </a:solidFill>
                    <a:latin typeface="Poppins SemiBold" panose="00000700000000000000" pitchFamily="2" charset="0"/>
                    <a:cs typeface="Poppins SemiBold" panose="00000700000000000000" pitchFamily="2" charset="0"/>
                  </a:rPr>
                  <a:t>Mixed in different </a:t>
                </a:r>
                <a:r>
                  <a:rPr lang="de-DE" sz="2100" dirty="0" err="1">
                    <a:solidFill>
                      <a:srgbClr val="000000"/>
                    </a:solidFill>
                    <a:latin typeface="Poppins SemiBold" panose="00000700000000000000" pitchFamily="2" charset="0"/>
                    <a:cs typeface="Poppins SemiBold" panose="00000700000000000000" pitchFamily="2" charset="0"/>
                  </a:rPr>
                  <a:t>ratios</a:t>
                </a:r>
                <a:r>
                  <a:rPr lang="de-DE" sz="2100" dirty="0">
                    <a:solidFill>
                      <a:srgbClr val="000000"/>
                    </a:solidFill>
                    <a:latin typeface="Poppins SemiBold" panose="00000700000000000000" pitchFamily="2" charset="0"/>
                    <a:cs typeface="Poppins SemiBold" panose="00000700000000000000" pitchFamily="2" charset="0"/>
                  </a:rPr>
                  <a:t> 10-90 %</a:t>
                </a:r>
              </a:p>
            </p:txBody>
          </p:sp>
          <p:sp>
            <p:nvSpPr>
              <p:cNvPr id="123" name="Rectangle 24">
                <a:extLst>
                  <a:ext uri="{FF2B5EF4-FFF2-40B4-BE49-F238E27FC236}">
                    <a16:creationId xmlns:a16="http://schemas.microsoft.com/office/drawing/2014/main" id="{66E08319-9A8C-B27B-8566-EDD06469E4C7}"/>
                  </a:ext>
                </a:extLst>
              </p:cNvPr>
              <p:cNvSpPr>
                <a:spLocks noChangeArrowheads="1"/>
              </p:cNvSpPr>
              <p:nvPr/>
            </p:nvSpPr>
            <p:spPr bwMode="gray">
              <a:xfrm>
                <a:off x="385307" y="20591987"/>
                <a:ext cx="7228187"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400" b="0" dirty="0">
                    <a:solidFill>
                      <a:schemeClr val="tx1"/>
                    </a:solidFill>
                    <a:latin typeface="Poppins SemiBold" panose="00000700000000000000" pitchFamily="2" charset="0"/>
                    <a:cs typeface="Poppins SemiBold" panose="00000700000000000000" pitchFamily="2" charset="0"/>
                  </a:rPr>
                  <a:t>4. Film preparation</a:t>
                </a:r>
              </a:p>
            </p:txBody>
          </p:sp>
          <p:grpSp>
            <p:nvGrpSpPr>
              <p:cNvPr id="131" name="Gruppieren 130">
                <a:extLst>
                  <a:ext uri="{FF2B5EF4-FFF2-40B4-BE49-F238E27FC236}">
                    <a16:creationId xmlns:a16="http://schemas.microsoft.com/office/drawing/2014/main" id="{E98980FD-4A7F-569D-9C1D-3E968BEA037E}"/>
                  </a:ext>
                </a:extLst>
              </p:cNvPr>
              <p:cNvGrpSpPr/>
              <p:nvPr/>
            </p:nvGrpSpPr>
            <p:grpSpPr>
              <a:xfrm>
                <a:off x="8372261" y="21892544"/>
                <a:ext cx="20281917" cy="3388550"/>
                <a:chOff x="8400199" y="21866899"/>
                <a:chExt cx="19909118" cy="3051778"/>
              </a:xfrm>
            </p:grpSpPr>
            <p:pic>
              <p:nvPicPr>
                <p:cNvPr id="111" name="Grafik 110">
                  <a:extLst>
                    <a:ext uri="{FF2B5EF4-FFF2-40B4-BE49-F238E27FC236}">
                      <a16:creationId xmlns:a16="http://schemas.microsoft.com/office/drawing/2014/main" id="{58E4C9DB-0D28-E56F-77AC-50B4DA06723C}"/>
                    </a:ext>
                  </a:extLst>
                </p:cNvPr>
                <p:cNvPicPr>
                  <a:picLocks noChangeAspect="1"/>
                </p:cNvPicPr>
                <p:nvPr/>
              </p:nvPicPr>
              <p:blipFill>
                <a:blip r:embed="rId21"/>
                <a:stretch>
                  <a:fillRect/>
                </a:stretch>
              </p:blipFill>
              <p:spPr>
                <a:xfrm>
                  <a:off x="8400199" y="21866899"/>
                  <a:ext cx="19909118" cy="2442248"/>
                </a:xfrm>
                <a:prstGeom prst="rect">
                  <a:avLst/>
                </a:prstGeom>
              </p:spPr>
            </p:pic>
            <p:sp>
              <p:nvSpPr>
                <p:cNvPr id="124" name="Rectangle 24">
                  <a:extLst>
                    <a:ext uri="{FF2B5EF4-FFF2-40B4-BE49-F238E27FC236}">
                      <a16:creationId xmlns:a16="http://schemas.microsoft.com/office/drawing/2014/main" id="{E260FE00-FA25-1EB7-A4D1-55B8BC38B5D6}"/>
                    </a:ext>
                  </a:extLst>
                </p:cNvPr>
                <p:cNvSpPr>
                  <a:spLocks noChangeArrowheads="1"/>
                </p:cNvSpPr>
                <p:nvPr/>
              </p:nvSpPr>
              <p:spPr bwMode="gray">
                <a:xfrm>
                  <a:off x="10841861" y="24356303"/>
                  <a:ext cx="1310735"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100" b="0" dirty="0">
                      <a:solidFill>
                        <a:srgbClr val="000000"/>
                      </a:solidFill>
                      <a:latin typeface="Poppins SemiBold" panose="00000700000000000000" pitchFamily="2" charset="0"/>
                      <a:cs typeface="Poppins SemiBold" panose="00000700000000000000" pitchFamily="2" charset="0"/>
                    </a:rPr>
                    <a:t>MBC´s</a:t>
                  </a:r>
                </a:p>
              </p:txBody>
            </p:sp>
            <p:sp>
              <p:nvSpPr>
                <p:cNvPr id="125" name="Rectangle 24">
                  <a:extLst>
                    <a:ext uri="{FF2B5EF4-FFF2-40B4-BE49-F238E27FC236}">
                      <a16:creationId xmlns:a16="http://schemas.microsoft.com/office/drawing/2014/main" id="{0FA1510C-D2B1-230D-268B-72A8250F6264}"/>
                    </a:ext>
                  </a:extLst>
                </p:cNvPr>
                <p:cNvSpPr>
                  <a:spLocks noChangeArrowheads="1"/>
                </p:cNvSpPr>
                <p:nvPr/>
              </p:nvSpPr>
              <p:spPr bwMode="gray">
                <a:xfrm>
                  <a:off x="18574979" y="24342555"/>
                  <a:ext cx="1310735" cy="5623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US" altLang="de-DE" sz="2100" b="0" dirty="0">
                      <a:solidFill>
                        <a:srgbClr val="000000"/>
                      </a:solidFill>
                      <a:latin typeface="Poppins SemiBold" panose="00000700000000000000" pitchFamily="2" charset="0"/>
                      <a:cs typeface="Poppins SemiBold" panose="00000700000000000000" pitchFamily="2" charset="0"/>
                    </a:rPr>
                    <a:t>PDLA´s</a:t>
                  </a:r>
                </a:p>
              </p:txBody>
            </p:sp>
          </p:grpSp>
          <p:pic>
            <p:nvPicPr>
              <p:cNvPr id="142" name="Grafik 141">
                <a:extLst>
                  <a:ext uri="{FF2B5EF4-FFF2-40B4-BE49-F238E27FC236}">
                    <a16:creationId xmlns:a16="http://schemas.microsoft.com/office/drawing/2014/main" id="{6E395B85-DB91-D3A0-5CC3-8D00C8EE898E}"/>
                  </a:ext>
                </a:extLst>
              </p:cNvPr>
              <p:cNvPicPr>
                <a:picLocks noChangeAspect="1"/>
              </p:cNvPicPr>
              <p:nvPr/>
            </p:nvPicPr>
            <p:blipFill rotWithShape="1">
              <a:blip r:embed="rId22"/>
              <a:srcRect l="15818" t="11392" r="18496" b="41737"/>
              <a:stretch/>
            </p:blipFill>
            <p:spPr>
              <a:xfrm>
                <a:off x="2336275" y="21592920"/>
                <a:ext cx="2895515" cy="2753557"/>
              </a:xfrm>
              <a:prstGeom prst="rect">
                <a:avLst/>
              </a:prstGeom>
            </p:spPr>
          </p:pic>
        </p:grpSp>
        <p:sp>
          <p:nvSpPr>
            <p:cNvPr id="1193" name="Rectangle 24">
              <a:extLst>
                <a:ext uri="{FF2B5EF4-FFF2-40B4-BE49-F238E27FC236}">
                  <a16:creationId xmlns:a16="http://schemas.microsoft.com/office/drawing/2014/main" id="{9D504E30-76EB-BB72-D206-36990C8A022F}"/>
                </a:ext>
              </a:extLst>
            </p:cNvPr>
            <p:cNvSpPr>
              <a:spLocks noChangeArrowheads="1"/>
            </p:cNvSpPr>
            <p:nvPr/>
          </p:nvSpPr>
          <p:spPr bwMode="gray">
            <a:xfrm>
              <a:off x="517691" y="24689525"/>
              <a:ext cx="7992504" cy="62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4175125" eaLnBrk="0" hangingPunct="0">
                <a:lnSpc>
                  <a:spcPct val="110000"/>
                </a:lnSpc>
                <a:tabLst>
                  <a:tab pos="895350" algn="l"/>
                </a:tabLst>
                <a:defRPr sz="10000" b="1">
                  <a:solidFill>
                    <a:schemeClr val="bg2"/>
                  </a:solidFill>
                  <a:latin typeface="Arial" charset="0"/>
                  <a:cs typeface="Arial" charset="0"/>
                </a:defRPr>
              </a:lvl1pPr>
              <a:lvl2pPr marL="1785938" indent="-1779588" algn="l" defTabSz="4175125" eaLnBrk="0" hangingPunct="0">
                <a:lnSpc>
                  <a:spcPct val="110000"/>
                </a:lnSpc>
                <a:buChar char="Ò"/>
                <a:tabLst>
                  <a:tab pos="895350" algn="l"/>
                </a:tabLst>
                <a:defRPr sz="10000" b="1">
                  <a:solidFill>
                    <a:schemeClr val="bg2"/>
                  </a:solidFill>
                  <a:latin typeface="Arial" charset="0"/>
                  <a:cs typeface="Arial" charset="0"/>
                </a:defRPr>
              </a:lvl2pPr>
              <a:lvl3pPr marL="3584575" indent="-1792288" algn="l" defTabSz="4175125" eaLnBrk="0" hangingPunct="0">
                <a:lnSpc>
                  <a:spcPct val="110000"/>
                </a:lnSpc>
                <a:buChar char="Ò"/>
                <a:tabLst>
                  <a:tab pos="895350" algn="l"/>
                </a:tabLst>
                <a:defRPr sz="10000" b="1">
                  <a:solidFill>
                    <a:schemeClr val="bg2"/>
                  </a:solidFill>
                  <a:latin typeface="Arial" charset="0"/>
                  <a:cs typeface="Arial" charset="0"/>
                </a:defRPr>
              </a:lvl3pPr>
              <a:lvl4pPr marL="5383213" indent="-1792288" algn="l" defTabSz="4175125" eaLnBrk="0" hangingPunct="0">
                <a:lnSpc>
                  <a:spcPct val="110000"/>
                </a:lnSpc>
                <a:buChar char="Ò"/>
                <a:tabLst>
                  <a:tab pos="895350" algn="l"/>
                </a:tabLst>
                <a:defRPr sz="10000" b="1">
                  <a:solidFill>
                    <a:schemeClr val="bg2"/>
                  </a:solidFill>
                  <a:latin typeface="Arial" charset="0"/>
                  <a:cs typeface="Arial" charset="0"/>
                </a:defRPr>
              </a:lvl4pPr>
              <a:lvl5pPr marL="7181850" indent="-1792288" algn="l" defTabSz="4175125" eaLnBrk="0" hangingPunct="0">
                <a:lnSpc>
                  <a:spcPct val="110000"/>
                </a:lnSpc>
                <a:buChar char="Ò"/>
                <a:tabLst>
                  <a:tab pos="895350" algn="l"/>
                </a:tabLst>
                <a:defRPr sz="10000" b="1">
                  <a:solidFill>
                    <a:schemeClr val="bg2"/>
                  </a:solidFill>
                  <a:latin typeface="Arial" charset="0"/>
                  <a:cs typeface="Arial" charset="0"/>
                </a:defRPr>
              </a:lvl5pPr>
              <a:lvl6pPr marL="76390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6pPr>
              <a:lvl7pPr marL="80962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7pPr>
              <a:lvl8pPr marL="85534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8pPr>
              <a:lvl9pPr marL="9010650" indent="-1792288" defTabSz="4175125" eaLnBrk="0" fontAlgn="base" hangingPunct="0">
                <a:lnSpc>
                  <a:spcPct val="110000"/>
                </a:lnSpc>
                <a:spcBef>
                  <a:spcPct val="0"/>
                </a:spcBef>
                <a:spcAft>
                  <a:spcPct val="0"/>
                </a:spcAft>
                <a:buFont typeface="Wingdings 3" pitchFamily="18" charset="2"/>
                <a:buChar char="Ò"/>
                <a:tabLst>
                  <a:tab pos="895350" algn="l"/>
                </a:tabLst>
                <a:defRPr sz="10000" b="1">
                  <a:solidFill>
                    <a:schemeClr val="bg2"/>
                  </a:solidFill>
                  <a:latin typeface="Arial" charset="0"/>
                  <a:cs typeface="Arial" charset="0"/>
                </a:defRPr>
              </a:lvl9pPr>
            </a:lstStyle>
            <a:p>
              <a:pPr eaLnBrk="1" hangingPunct="1">
                <a:lnSpc>
                  <a:spcPct val="120000"/>
                </a:lnSpc>
                <a:spcAft>
                  <a:spcPct val="60000"/>
                </a:spcAft>
              </a:pPr>
              <a:r>
                <a:rPr lang="en-GB" sz="2100" b="0" dirty="0">
                  <a:solidFill>
                    <a:srgbClr val="000000"/>
                  </a:solidFill>
                  <a:latin typeface="Poppins SemiBold" panose="00000700000000000000" pitchFamily="2" charset="0"/>
                  <a:cs typeface="Poppins SemiBold" panose="00000700000000000000" pitchFamily="2" charset="0"/>
                </a:rPr>
                <a:t>P(CL65-b-LLA13)  90 % + PDLA12 10 % polymer film.</a:t>
              </a:r>
              <a:endParaRPr lang="en-US" altLang="de-DE" sz="2100" b="0" dirty="0">
                <a:solidFill>
                  <a:srgbClr val="000000"/>
                </a:solidFill>
                <a:latin typeface="Poppins SemiBold" panose="00000700000000000000" pitchFamily="2" charset="0"/>
                <a:cs typeface="Poppins SemiBold" panose="00000700000000000000" pitchFamily="2" charset="0"/>
              </a:endParaRPr>
            </a:p>
          </p:txBody>
        </p:sp>
      </p:grpSp>
      <p:sp>
        <p:nvSpPr>
          <p:cNvPr id="1196" name="Textfeld 1195">
            <a:extLst>
              <a:ext uri="{FF2B5EF4-FFF2-40B4-BE49-F238E27FC236}">
                <a16:creationId xmlns:a16="http://schemas.microsoft.com/office/drawing/2014/main" id="{1EA1CC33-0AE9-B69A-B3CE-A78B1C8347F5}"/>
              </a:ext>
            </a:extLst>
          </p:cNvPr>
          <p:cNvSpPr txBox="1"/>
          <p:nvPr/>
        </p:nvSpPr>
        <p:spPr>
          <a:xfrm>
            <a:off x="19861745" y="33422136"/>
            <a:ext cx="10183898" cy="5287601"/>
          </a:xfrm>
          <a:prstGeom prst="rect">
            <a:avLst/>
          </a:prstGeom>
          <a:noFill/>
          <a:ln w="76200">
            <a:solidFill>
              <a:schemeClr val="tx1"/>
            </a:solidFill>
          </a:ln>
        </p:spPr>
        <p:txBody>
          <a:bodyPr wrap="square" rtlCol="0">
            <a:spAutoFit/>
          </a:bodyPr>
          <a:lstStyle/>
          <a:p>
            <a:pPr lvl="0" algn="just">
              <a:lnSpc>
                <a:spcPct val="120000"/>
              </a:lnSpc>
            </a:pPr>
            <a:r>
              <a:rPr lang="de-DE" altLang="de-DE" sz="4000" b="1" dirty="0" err="1"/>
              <a:t>Conclusion</a:t>
            </a:r>
            <a:endParaRPr lang="de-DE" altLang="de-DE" sz="4400" b="1" dirty="0"/>
          </a:p>
          <a:p>
            <a:pPr lvl="0" algn="just">
              <a:lnSpc>
                <a:spcPct val="120000"/>
              </a:lnSpc>
            </a:pPr>
            <a:endParaRPr lang="de-DE" altLang="de-DE" sz="800" b="1" dirty="0"/>
          </a:p>
          <a:p>
            <a:pPr algn="just"/>
            <a:r>
              <a:rPr lang="en-US" sz="2800" dirty="0"/>
              <a:t>Stereocomplex (SC) formation could be shown by combining correlative characterization techniques at different scales. WAXS showed SC formation in short-chained MBCs mixed with poly(D-lactide) for seventy, eighty and ninety percent mixing ratios. The crystallite size of the stereocomplexes could be controlled depending on the mixture and chain length of the MBCs. SC formation in semi-crystallization block copolymers lead to </a:t>
            </a:r>
            <a:r>
              <a:rPr lang="de-DE" sz="2800" dirty="0"/>
              <a:t>hyperelastic material </a:t>
            </a:r>
            <a:r>
              <a:rPr lang="de-DE" sz="2800" dirty="0" err="1"/>
              <a:t>behavior</a:t>
            </a:r>
            <a:r>
              <a:rPr lang="de-DE" sz="2800" dirty="0"/>
              <a:t> </a:t>
            </a:r>
            <a:r>
              <a:rPr lang="de-DE" sz="2800" dirty="0" err="1"/>
              <a:t>under</a:t>
            </a:r>
            <a:r>
              <a:rPr lang="de-DE" sz="2800" dirty="0"/>
              <a:t> linear </a:t>
            </a:r>
            <a:r>
              <a:rPr lang="de-DE" sz="2800" dirty="0" err="1"/>
              <a:t>tension</a:t>
            </a:r>
            <a:r>
              <a:rPr lang="de-DE" sz="2800" dirty="0"/>
              <a:t>.</a:t>
            </a:r>
            <a:r>
              <a:rPr lang="en-US" sz="2800" dirty="0"/>
              <a:t> These findings offer opportunities for the development of versatile materials with tunable mechanical and thermal properties.</a:t>
            </a:r>
            <a:endParaRPr lang="de-DE" sz="2800" dirty="0"/>
          </a:p>
        </p:txBody>
      </p:sp>
      <p:sp>
        <p:nvSpPr>
          <p:cNvPr id="1200" name="Textfeld 1199">
            <a:extLst>
              <a:ext uri="{FF2B5EF4-FFF2-40B4-BE49-F238E27FC236}">
                <a16:creationId xmlns:a16="http://schemas.microsoft.com/office/drawing/2014/main" id="{D9A0B233-A182-EC6F-F053-EB342D1D3EFE}"/>
              </a:ext>
            </a:extLst>
          </p:cNvPr>
          <p:cNvSpPr txBox="1"/>
          <p:nvPr/>
        </p:nvSpPr>
        <p:spPr>
          <a:xfrm>
            <a:off x="610213" y="6696532"/>
            <a:ext cx="67311638" cy="707886"/>
          </a:xfrm>
          <a:prstGeom prst="rect">
            <a:avLst/>
          </a:prstGeom>
          <a:noFill/>
        </p:spPr>
        <p:txBody>
          <a:bodyPr wrap="square">
            <a:spAutoFit/>
          </a:bodyPr>
          <a:lstStyle/>
          <a:p>
            <a:pPr algn="just"/>
            <a:r>
              <a:rPr lang="en-US" sz="4000" b="1" dirty="0"/>
              <a:t>Introduction</a:t>
            </a:r>
          </a:p>
        </p:txBody>
      </p:sp>
      <p:sp>
        <p:nvSpPr>
          <p:cNvPr id="1204" name="Textfeld 1203">
            <a:extLst>
              <a:ext uri="{FF2B5EF4-FFF2-40B4-BE49-F238E27FC236}">
                <a16:creationId xmlns:a16="http://schemas.microsoft.com/office/drawing/2014/main" id="{ABBFF4B2-E31D-21ED-B302-341D6130880E}"/>
              </a:ext>
            </a:extLst>
          </p:cNvPr>
          <p:cNvSpPr txBox="1"/>
          <p:nvPr/>
        </p:nvSpPr>
        <p:spPr>
          <a:xfrm>
            <a:off x="10940523" y="38524800"/>
            <a:ext cx="8298817" cy="1061829"/>
          </a:xfrm>
          <a:prstGeom prst="rect">
            <a:avLst/>
          </a:prstGeom>
          <a:noFill/>
        </p:spPr>
        <p:txBody>
          <a:bodyPr wrap="square">
            <a:spAutoFit/>
          </a:bodyPr>
          <a:lstStyle/>
          <a:p>
            <a:pPr algn="just"/>
            <a:r>
              <a:rPr lang="en-US" sz="2100" dirty="0">
                <a:solidFill>
                  <a:srgbClr val="000000"/>
                </a:solidFill>
                <a:latin typeface="Poppins" panose="00000500000000000000" pitchFamily="2" charset="0"/>
              </a:rPr>
              <a:t>Microstructural hardness decreases significantly in P(CL65-b-LLA13) films. Phase composition changes in relation to the mixing ratio. </a:t>
            </a:r>
            <a:endParaRPr lang="de-DE" sz="2100" dirty="0">
              <a:solidFill>
                <a:srgbClr val="000000"/>
              </a:solidFill>
              <a:latin typeface="Poppins" panose="00000500000000000000" pitchFamily="2" charset="0"/>
            </a:endParaRPr>
          </a:p>
        </p:txBody>
      </p:sp>
      <p:pic>
        <p:nvPicPr>
          <p:cNvPr id="1212" name="Grafik 1211">
            <a:extLst>
              <a:ext uri="{FF2B5EF4-FFF2-40B4-BE49-F238E27FC236}">
                <a16:creationId xmlns:a16="http://schemas.microsoft.com/office/drawing/2014/main" id="{6D6139C9-3825-7851-D435-C6004C0F7CD8}"/>
              </a:ext>
            </a:extLst>
          </p:cNvPr>
          <p:cNvPicPr>
            <a:picLocks noChangeAspect="1"/>
          </p:cNvPicPr>
          <p:nvPr/>
        </p:nvPicPr>
        <p:blipFill rotWithShape="1">
          <a:blip r:embed="rId23"/>
          <a:srcRect r="15982"/>
          <a:stretch/>
        </p:blipFill>
        <p:spPr>
          <a:xfrm>
            <a:off x="22006570" y="15939143"/>
            <a:ext cx="7560960" cy="4412992"/>
          </a:xfrm>
          <a:prstGeom prst="rect">
            <a:avLst/>
          </a:prstGeom>
        </p:spPr>
      </p:pic>
      <p:pic>
        <p:nvPicPr>
          <p:cNvPr id="1026" name="Picture 2" descr="Joint-Lab Model Driven Materials Characterization">
            <a:extLst>
              <a:ext uri="{FF2B5EF4-FFF2-40B4-BE49-F238E27FC236}">
                <a16:creationId xmlns:a16="http://schemas.microsoft.com/office/drawing/2014/main" id="{816B5D24-235D-F8B4-9C12-2C2A5C4A504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771904" y="39402100"/>
            <a:ext cx="19240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D364FAE4-E208-23C8-04C4-D81B3F898863}"/>
              </a:ext>
            </a:extLst>
          </p:cNvPr>
          <p:cNvPicPr>
            <a:picLocks noChangeAspect="1"/>
          </p:cNvPicPr>
          <p:nvPr/>
        </p:nvPicPr>
        <p:blipFill rotWithShape="1">
          <a:blip r:embed="rId12"/>
          <a:srcRect l="50032" t="9682"/>
          <a:stretch/>
        </p:blipFill>
        <p:spPr>
          <a:xfrm>
            <a:off x="5144794" y="26244554"/>
            <a:ext cx="4988809" cy="3870084"/>
          </a:xfrm>
          <a:prstGeom prst="rect">
            <a:avLst/>
          </a:prstGeom>
        </p:spPr>
      </p:pic>
      <p:pic>
        <p:nvPicPr>
          <p:cNvPr id="1155" name="Grafik 1154">
            <a:extLst>
              <a:ext uri="{FF2B5EF4-FFF2-40B4-BE49-F238E27FC236}">
                <a16:creationId xmlns:a16="http://schemas.microsoft.com/office/drawing/2014/main" id="{68F4DAC5-C868-C89C-7CCD-578CEA37204C}"/>
              </a:ext>
            </a:extLst>
          </p:cNvPr>
          <p:cNvPicPr>
            <a:picLocks noChangeAspect="1"/>
          </p:cNvPicPr>
          <p:nvPr/>
        </p:nvPicPr>
        <p:blipFill rotWithShape="1">
          <a:blip r:embed="rId3"/>
          <a:srcRect t="43325" r="65127" b="32033"/>
          <a:stretch/>
        </p:blipFill>
        <p:spPr>
          <a:xfrm>
            <a:off x="11030004" y="33236612"/>
            <a:ext cx="2493696" cy="2042006"/>
          </a:xfrm>
          <a:prstGeom prst="rect">
            <a:avLst/>
          </a:prstGeom>
        </p:spPr>
      </p:pic>
      <p:pic>
        <p:nvPicPr>
          <p:cNvPr id="1173" name="Grafik 1172">
            <a:extLst>
              <a:ext uri="{FF2B5EF4-FFF2-40B4-BE49-F238E27FC236}">
                <a16:creationId xmlns:a16="http://schemas.microsoft.com/office/drawing/2014/main" id="{F162DADF-7247-131D-4B9A-4F870EAE86D8}"/>
              </a:ext>
            </a:extLst>
          </p:cNvPr>
          <p:cNvPicPr>
            <a:picLocks noChangeAspect="1"/>
          </p:cNvPicPr>
          <p:nvPr/>
        </p:nvPicPr>
        <p:blipFill rotWithShape="1">
          <a:blip r:embed="rId3"/>
          <a:srcRect l="35246" t="43703" r="32046" b="32033"/>
          <a:stretch/>
        </p:blipFill>
        <p:spPr>
          <a:xfrm>
            <a:off x="13787487" y="33291923"/>
            <a:ext cx="2511464" cy="2010729"/>
          </a:xfrm>
          <a:prstGeom prst="rect">
            <a:avLst/>
          </a:prstGeom>
        </p:spPr>
      </p:pic>
      <p:pic>
        <p:nvPicPr>
          <p:cNvPr id="1166" name="Picture 7">
            <a:extLst>
              <a:ext uri="{FF2B5EF4-FFF2-40B4-BE49-F238E27FC236}">
                <a16:creationId xmlns:a16="http://schemas.microsoft.com/office/drawing/2014/main" id="{67EB2FCC-B3C1-E86D-29E6-3375FF450F3D}"/>
              </a:ext>
            </a:extLst>
          </p:cNvPr>
          <p:cNvPicPr>
            <a:picLocks noChangeAspect="1"/>
          </p:cNvPicPr>
          <p:nvPr/>
        </p:nvPicPr>
        <p:blipFill rotWithShape="1">
          <a:blip r:embed="rId25"/>
          <a:srcRect r="28310"/>
          <a:stretch/>
        </p:blipFill>
        <p:spPr>
          <a:xfrm>
            <a:off x="16190738" y="35636969"/>
            <a:ext cx="2538166" cy="2566931"/>
          </a:xfrm>
          <a:prstGeom prst="rect">
            <a:avLst/>
          </a:prstGeom>
        </p:spPr>
      </p:pic>
      <p:sp>
        <p:nvSpPr>
          <p:cNvPr id="9" name="Textfeld 8">
            <a:extLst>
              <a:ext uri="{FF2B5EF4-FFF2-40B4-BE49-F238E27FC236}">
                <a16:creationId xmlns:a16="http://schemas.microsoft.com/office/drawing/2014/main" id="{2969127F-170D-B463-2E52-28C42B8F2130}"/>
              </a:ext>
            </a:extLst>
          </p:cNvPr>
          <p:cNvSpPr txBox="1"/>
          <p:nvPr/>
        </p:nvSpPr>
        <p:spPr>
          <a:xfrm>
            <a:off x="13695909" y="32810498"/>
            <a:ext cx="2718882" cy="415498"/>
          </a:xfrm>
          <a:prstGeom prst="rect">
            <a:avLst/>
          </a:prstGeom>
          <a:noFill/>
        </p:spPr>
        <p:txBody>
          <a:bodyPr wrap="square" rtlCol="0">
            <a:spAutoFit/>
          </a:bodyPr>
          <a:lstStyle/>
          <a:p>
            <a:r>
              <a:rPr lang="de-DE" sz="2100" dirty="0">
                <a:solidFill>
                  <a:srgbClr val="000000"/>
                </a:solidFill>
                <a:latin typeface="+mj-lt"/>
                <a:cs typeface="Times New Roman" panose="02020603050405020304" pitchFamily="18" charset="0"/>
              </a:rPr>
              <a:t>Phase </a:t>
            </a:r>
            <a:r>
              <a:rPr lang="de-DE" sz="2100" dirty="0" err="1">
                <a:solidFill>
                  <a:srgbClr val="000000"/>
                </a:solidFill>
                <a:latin typeface="+mj-lt"/>
                <a:cs typeface="Times New Roman" panose="02020603050405020304" pitchFamily="18" charset="0"/>
              </a:rPr>
              <a:t>mapping</a:t>
            </a:r>
            <a:endParaRPr lang="de-DE" sz="2100" dirty="0">
              <a:solidFill>
                <a:srgbClr val="000000"/>
              </a:solidFill>
              <a:latin typeface="+mj-lt"/>
              <a:cs typeface="Times New Roman" panose="02020603050405020304" pitchFamily="18" charset="0"/>
            </a:endParaRPr>
          </a:p>
        </p:txBody>
      </p:sp>
      <p:sp>
        <p:nvSpPr>
          <p:cNvPr id="11" name="Textfeld 10">
            <a:extLst>
              <a:ext uri="{FF2B5EF4-FFF2-40B4-BE49-F238E27FC236}">
                <a16:creationId xmlns:a16="http://schemas.microsoft.com/office/drawing/2014/main" id="{8CB56C03-9D2D-87AC-1731-029BB20E3D12}"/>
              </a:ext>
            </a:extLst>
          </p:cNvPr>
          <p:cNvSpPr txBox="1"/>
          <p:nvPr/>
        </p:nvSpPr>
        <p:spPr>
          <a:xfrm>
            <a:off x="14330193" y="38167427"/>
            <a:ext cx="1748191" cy="738664"/>
          </a:xfrm>
          <a:prstGeom prst="rect">
            <a:avLst/>
          </a:prstGeom>
          <a:noFill/>
        </p:spPr>
        <p:txBody>
          <a:bodyPr wrap="square" rtlCol="0">
            <a:spAutoFit/>
          </a:bodyPr>
          <a:lstStyle/>
          <a:p>
            <a:r>
              <a:rPr lang="de-DE" sz="2100" dirty="0">
                <a:solidFill>
                  <a:srgbClr val="000000"/>
                </a:solidFill>
                <a:latin typeface="+mj-lt"/>
                <a:cs typeface="Times New Roman" panose="02020603050405020304" pitchFamily="18" charset="0"/>
              </a:rPr>
              <a:t>50 %</a:t>
            </a:r>
          </a:p>
          <a:p>
            <a:endParaRPr lang="de-DE" sz="2100" dirty="0">
              <a:solidFill>
                <a:srgbClr val="000000"/>
              </a:solidFill>
              <a:latin typeface="+mj-lt"/>
              <a:cs typeface="Times New Roman" panose="02020603050405020304" pitchFamily="18" charset="0"/>
            </a:endParaRPr>
          </a:p>
        </p:txBody>
      </p:sp>
      <p:sp>
        <p:nvSpPr>
          <p:cNvPr id="12" name="Textfeld 11">
            <a:extLst>
              <a:ext uri="{FF2B5EF4-FFF2-40B4-BE49-F238E27FC236}">
                <a16:creationId xmlns:a16="http://schemas.microsoft.com/office/drawing/2014/main" id="{4E938B85-B745-49C2-7367-2B4DD3FCDC7B}"/>
              </a:ext>
            </a:extLst>
          </p:cNvPr>
          <p:cNvSpPr txBox="1"/>
          <p:nvPr/>
        </p:nvSpPr>
        <p:spPr>
          <a:xfrm>
            <a:off x="17279123" y="38233792"/>
            <a:ext cx="1748191" cy="738664"/>
          </a:xfrm>
          <a:prstGeom prst="rect">
            <a:avLst/>
          </a:prstGeom>
          <a:noFill/>
        </p:spPr>
        <p:txBody>
          <a:bodyPr wrap="square" rtlCol="0">
            <a:spAutoFit/>
          </a:bodyPr>
          <a:lstStyle/>
          <a:p>
            <a:r>
              <a:rPr lang="de-DE" sz="2100" dirty="0">
                <a:solidFill>
                  <a:srgbClr val="000000"/>
                </a:solidFill>
                <a:latin typeface="+mj-lt"/>
                <a:cs typeface="Times New Roman" panose="02020603050405020304" pitchFamily="18" charset="0"/>
              </a:rPr>
              <a:t>90 %</a:t>
            </a:r>
          </a:p>
          <a:p>
            <a:endParaRPr lang="de-DE" sz="2100" dirty="0">
              <a:solidFill>
                <a:srgbClr val="000000"/>
              </a:solidFill>
              <a:latin typeface="+mj-lt"/>
              <a:cs typeface="Times New Roman" panose="02020603050405020304" pitchFamily="18" charset="0"/>
            </a:endParaRPr>
          </a:p>
        </p:txBody>
      </p:sp>
      <p:sp>
        <p:nvSpPr>
          <p:cNvPr id="13" name="Textfeld 12">
            <a:extLst>
              <a:ext uri="{FF2B5EF4-FFF2-40B4-BE49-F238E27FC236}">
                <a16:creationId xmlns:a16="http://schemas.microsoft.com/office/drawing/2014/main" id="{9F439FBE-9C58-52DE-D211-A86089BC5C02}"/>
              </a:ext>
            </a:extLst>
          </p:cNvPr>
          <p:cNvSpPr txBox="1"/>
          <p:nvPr/>
        </p:nvSpPr>
        <p:spPr>
          <a:xfrm>
            <a:off x="13683778" y="35364677"/>
            <a:ext cx="2718882" cy="415498"/>
          </a:xfrm>
          <a:prstGeom prst="rect">
            <a:avLst/>
          </a:prstGeom>
          <a:noFill/>
        </p:spPr>
        <p:txBody>
          <a:bodyPr wrap="square" rtlCol="0">
            <a:spAutoFit/>
          </a:bodyPr>
          <a:lstStyle/>
          <a:p>
            <a:r>
              <a:rPr lang="de-DE" sz="2100" dirty="0">
                <a:solidFill>
                  <a:srgbClr val="000000"/>
                </a:solidFill>
                <a:latin typeface="+mj-lt"/>
                <a:cs typeface="Times New Roman" panose="02020603050405020304" pitchFamily="18" charset="0"/>
              </a:rPr>
              <a:t>Force </a:t>
            </a:r>
            <a:r>
              <a:rPr lang="de-DE" sz="2100" dirty="0" err="1">
                <a:solidFill>
                  <a:srgbClr val="000000"/>
                </a:solidFill>
                <a:latin typeface="+mj-lt"/>
                <a:cs typeface="Times New Roman" panose="02020603050405020304" pitchFamily="18" charset="0"/>
              </a:rPr>
              <a:t>mapping</a:t>
            </a:r>
            <a:endParaRPr lang="de-DE" sz="2100" dirty="0">
              <a:solidFill>
                <a:srgbClr val="000000"/>
              </a:solidFill>
              <a:latin typeface="+mj-lt"/>
              <a:cs typeface="Times New Roman" panose="02020603050405020304" pitchFamily="18" charset="0"/>
            </a:endParaRPr>
          </a:p>
        </p:txBody>
      </p:sp>
      <p:pic>
        <p:nvPicPr>
          <p:cNvPr id="158" name="Grafik 157">
            <a:extLst>
              <a:ext uri="{FF2B5EF4-FFF2-40B4-BE49-F238E27FC236}">
                <a16:creationId xmlns:a16="http://schemas.microsoft.com/office/drawing/2014/main" id="{940970A1-0C75-75A7-5DC8-4603F639BD37}"/>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8334" t="8183" r="10526" b="3446"/>
          <a:stretch/>
        </p:blipFill>
        <p:spPr>
          <a:xfrm>
            <a:off x="15609506" y="26225000"/>
            <a:ext cx="5319505" cy="4129817"/>
          </a:xfrm>
          <a:prstGeom prst="rect">
            <a:avLst/>
          </a:prstGeom>
        </p:spPr>
      </p:pic>
      <p:pic>
        <p:nvPicPr>
          <p:cNvPr id="15" name="Grafik 14">
            <a:extLst>
              <a:ext uri="{FF2B5EF4-FFF2-40B4-BE49-F238E27FC236}">
                <a16:creationId xmlns:a16="http://schemas.microsoft.com/office/drawing/2014/main" id="{DDB89888-F056-8DE9-C4C4-5B2FF7ADB2BA}"/>
              </a:ext>
            </a:extLst>
          </p:cNvPr>
          <p:cNvPicPr>
            <a:picLocks noChangeAspect="1"/>
          </p:cNvPicPr>
          <p:nvPr/>
        </p:nvPicPr>
        <p:blipFill rotWithShape="1">
          <a:blip r:embed="rId12"/>
          <a:srcRect l="59737" t="-2097" r="15926" b="89185"/>
          <a:stretch/>
        </p:blipFill>
        <p:spPr>
          <a:xfrm>
            <a:off x="17103629" y="25586753"/>
            <a:ext cx="2912884" cy="663198"/>
          </a:xfrm>
          <a:prstGeom prst="rect">
            <a:avLst/>
          </a:prstGeom>
        </p:spPr>
      </p:pic>
      <p:pic>
        <p:nvPicPr>
          <p:cNvPr id="16" name="Grafik 15">
            <a:extLst>
              <a:ext uri="{FF2B5EF4-FFF2-40B4-BE49-F238E27FC236}">
                <a16:creationId xmlns:a16="http://schemas.microsoft.com/office/drawing/2014/main" id="{B8F41A2D-F4F4-CB55-7533-16DB25AFAEF6}"/>
              </a:ext>
            </a:extLst>
          </p:cNvPr>
          <p:cNvPicPr>
            <a:picLocks noChangeAspect="1"/>
          </p:cNvPicPr>
          <p:nvPr/>
        </p:nvPicPr>
        <p:blipFill rotWithShape="1">
          <a:blip r:embed="rId12"/>
          <a:srcRect r="65997" b="93181"/>
          <a:stretch/>
        </p:blipFill>
        <p:spPr>
          <a:xfrm>
            <a:off x="262929" y="25838442"/>
            <a:ext cx="4183052" cy="360000"/>
          </a:xfrm>
          <a:prstGeom prst="rect">
            <a:avLst/>
          </a:prstGeom>
        </p:spPr>
      </p:pic>
      <p:pic>
        <p:nvPicPr>
          <p:cNvPr id="17" name="Grafik 16">
            <a:extLst>
              <a:ext uri="{FF2B5EF4-FFF2-40B4-BE49-F238E27FC236}">
                <a16:creationId xmlns:a16="http://schemas.microsoft.com/office/drawing/2014/main" id="{D68075F7-359E-743D-CAFD-99B982071C53}"/>
              </a:ext>
            </a:extLst>
          </p:cNvPr>
          <p:cNvPicPr>
            <a:picLocks noChangeAspect="1"/>
          </p:cNvPicPr>
          <p:nvPr/>
        </p:nvPicPr>
        <p:blipFill rotWithShape="1">
          <a:blip r:embed="rId12"/>
          <a:srcRect l="59737" t="-2097" r="15926" b="89185"/>
          <a:stretch/>
        </p:blipFill>
        <p:spPr>
          <a:xfrm>
            <a:off x="6251759" y="25685112"/>
            <a:ext cx="2912884" cy="663198"/>
          </a:xfrm>
          <a:prstGeom prst="rect">
            <a:avLst/>
          </a:prstGeom>
        </p:spPr>
      </p:pic>
      <p:pic>
        <p:nvPicPr>
          <p:cNvPr id="22" name="Grafik 21">
            <a:extLst>
              <a:ext uri="{FF2B5EF4-FFF2-40B4-BE49-F238E27FC236}">
                <a16:creationId xmlns:a16="http://schemas.microsoft.com/office/drawing/2014/main" id="{743F6DA4-DC6D-7788-CF54-709276827172}"/>
              </a:ext>
            </a:extLst>
          </p:cNvPr>
          <p:cNvPicPr>
            <a:picLocks noChangeAspect="1"/>
          </p:cNvPicPr>
          <p:nvPr/>
        </p:nvPicPr>
        <p:blipFill rotWithShape="1">
          <a:blip r:embed="rId12"/>
          <a:srcRect r="65997" b="93181"/>
          <a:stretch/>
        </p:blipFill>
        <p:spPr>
          <a:xfrm>
            <a:off x="1005866" y="33398193"/>
            <a:ext cx="4183052" cy="360000"/>
          </a:xfrm>
          <a:prstGeom prst="rect">
            <a:avLst/>
          </a:prstGeom>
        </p:spPr>
      </p:pic>
      <p:pic>
        <p:nvPicPr>
          <p:cNvPr id="25" name="Grafik 24">
            <a:extLst>
              <a:ext uri="{FF2B5EF4-FFF2-40B4-BE49-F238E27FC236}">
                <a16:creationId xmlns:a16="http://schemas.microsoft.com/office/drawing/2014/main" id="{AD643D4F-A0C3-7A66-EB9E-846ED6F0FE4A}"/>
              </a:ext>
            </a:extLst>
          </p:cNvPr>
          <p:cNvPicPr>
            <a:picLocks noChangeAspect="1"/>
          </p:cNvPicPr>
          <p:nvPr/>
        </p:nvPicPr>
        <p:blipFill rotWithShape="1">
          <a:blip r:embed="rId12"/>
          <a:srcRect l="59737" t="-2097" r="15926" b="89185"/>
          <a:stretch/>
        </p:blipFill>
        <p:spPr>
          <a:xfrm>
            <a:off x="6638278" y="33330574"/>
            <a:ext cx="2912884" cy="663198"/>
          </a:xfrm>
          <a:prstGeom prst="rect">
            <a:avLst/>
          </a:prstGeom>
        </p:spPr>
      </p:pic>
      <p:pic>
        <p:nvPicPr>
          <p:cNvPr id="5" name="Grafik 4">
            <a:extLst>
              <a:ext uri="{FF2B5EF4-FFF2-40B4-BE49-F238E27FC236}">
                <a16:creationId xmlns:a16="http://schemas.microsoft.com/office/drawing/2014/main" id="{46128D51-4A7D-75CA-E08A-784B8FECB42F}"/>
              </a:ext>
            </a:extLst>
          </p:cNvPr>
          <p:cNvPicPr>
            <a:picLocks noChangeAspect="1"/>
          </p:cNvPicPr>
          <p:nvPr/>
        </p:nvPicPr>
        <p:blipFill rotWithShape="1">
          <a:blip r:embed="rId12"/>
          <a:srcRect l="59737" t="-2097" r="15926" b="89185"/>
          <a:stretch/>
        </p:blipFill>
        <p:spPr>
          <a:xfrm>
            <a:off x="21962323" y="25825535"/>
            <a:ext cx="2912884" cy="663198"/>
          </a:xfrm>
          <a:prstGeom prst="rect">
            <a:avLst/>
          </a:prstGeom>
        </p:spPr>
      </p:pic>
      <p:pic>
        <p:nvPicPr>
          <p:cNvPr id="6" name="Grafik 5">
            <a:extLst>
              <a:ext uri="{FF2B5EF4-FFF2-40B4-BE49-F238E27FC236}">
                <a16:creationId xmlns:a16="http://schemas.microsoft.com/office/drawing/2014/main" id="{9F2BBEB1-AFB2-A072-51FE-0133ABA9DD81}"/>
              </a:ext>
            </a:extLst>
          </p:cNvPr>
          <p:cNvPicPr>
            <a:picLocks noChangeAspect="1"/>
          </p:cNvPicPr>
          <p:nvPr/>
        </p:nvPicPr>
        <p:blipFill rotWithShape="1">
          <a:blip r:embed="rId12"/>
          <a:srcRect l="59737" t="-2097" r="15926" b="89185"/>
          <a:stretch/>
        </p:blipFill>
        <p:spPr>
          <a:xfrm>
            <a:off x="26703346" y="25793403"/>
            <a:ext cx="2912884" cy="663198"/>
          </a:xfrm>
          <a:prstGeom prst="rect">
            <a:avLst/>
          </a:prstGeom>
        </p:spPr>
      </p:pic>
    </p:spTree>
    <p:extLst>
      <p:ext uri="{BB962C8B-B14F-4D97-AF65-F5344CB8AC3E}">
        <p14:creationId xmlns:p14="http://schemas.microsoft.com/office/powerpoint/2010/main" val="2802573319"/>
      </p:ext>
    </p:extLst>
  </p:cSld>
  <p:clrMapOvr>
    <a:masterClrMapping/>
  </p:clrMapOvr>
</p:sld>
</file>

<file path=ppt/theme/theme1.xml><?xml version="1.0" encoding="utf-8"?>
<a:theme xmlns:a="http://schemas.openxmlformats.org/drawingml/2006/main" name="Larissa">
  <a:themeElements>
    <a:clrScheme name="hereon">
      <a:dk1>
        <a:srgbClr val="00467D"/>
      </a:dk1>
      <a:lt1>
        <a:srgbClr val="FFFFFF"/>
      </a:lt1>
      <a:dk2>
        <a:srgbClr val="96A0AA"/>
      </a:dk2>
      <a:lt2>
        <a:srgbClr val="AFC3CD"/>
      </a:lt2>
      <a:accent1>
        <a:srgbClr val="00467D"/>
      </a:accent1>
      <a:accent2>
        <a:srgbClr val="96A0AA"/>
      </a:accent2>
      <a:accent3>
        <a:srgbClr val="AFC3CD"/>
      </a:accent3>
      <a:accent4>
        <a:srgbClr val="E60046"/>
      </a:accent4>
      <a:accent5>
        <a:srgbClr val="00AAE6"/>
      </a:accent5>
      <a:accent6>
        <a:srgbClr val="0091A0"/>
      </a:accent6>
      <a:hlink>
        <a:srgbClr val="00AAE6"/>
      </a:hlink>
      <a:folHlink>
        <a:srgbClr val="00AAE6"/>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Words>
  <Application>Microsoft Office PowerPoint</Application>
  <PresentationFormat>Benutzerdefiniert</PresentationFormat>
  <Paragraphs>47</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Poppins</vt:lpstr>
      <vt:lpstr>Poppins Light</vt:lpstr>
      <vt:lpstr>Poppins SemiBold</vt:lpstr>
      <vt:lpstr>Larissa</vt:lpstr>
      <vt:lpstr>PowerPoint-Präsentation</vt:lpstr>
    </vt:vector>
  </TitlesOfParts>
  <Company>HZG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Meiners,  Beate</dc:creator>
  <cp:lastModifiedBy>Mandlule, Armando</cp:lastModifiedBy>
  <cp:revision>301</cp:revision>
  <cp:lastPrinted>2023-11-07T11:46:34Z</cp:lastPrinted>
  <dcterms:created xsi:type="dcterms:W3CDTF">2016-04-14T12:03:15Z</dcterms:created>
  <dcterms:modified xsi:type="dcterms:W3CDTF">2023-11-07T12:00:17Z</dcterms:modified>
</cp:coreProperties>
</file>