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30279975" cy="42808525"/>
  <p:notesSz cx="6797675" cy="9926638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jabian,  Maryam" initials="RM" lastIdx="5" clrIdx="0">
    <p:extLst>
      <p:ext uri="{19B8F6BF-5375-455C-9EA6-DF929625EA0E}">
        <p15:presenceInfo xmlns:p15="http://schemas.microsoft.com/office/powerpoint/2012/main" userId="S-1-5-21-1495116127-686498661-2446698067-9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7671"/>
    <a:srgbClr val="F29090"/>
    <a:srgbClr val="8ED9AF"/>
    <a:srgbClr val="000000"/>
    <a:srgbClr val="86AD8C"/>
    <a:srgbClr val="FF0000"/>
    <a:srgbClr val="1FB4E9"/>
    <a:srgbClr val="AFC3CD"/>
    <a:srgbClr val="004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98" autoAdjust="0"/>
    <p:restoredTop sz="93586" autoAdjust="0"/>
  </p:normalViewPr>
  <p:slideViewPr>
    <p:cSldViewPr>
      <p:cViewPr>
        <p:scale>
          <a:sx n="33" d="100"/>
          <a:sy n="33" d="100"/>
        </p:scale>
        <p:origin x="1548" y="-470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25" cy="497664"/>
          </a:xfrm>
          <a:prstGeom prst="rect">
            <a:avLst/>
          </a:prstGeom>
        </p:spPr>
        <p:txBody>
          <a:bodyPr vert="horz" lIns="21397" tIns="10698" rIns="21397" bIns="10698" rtlCol="0"/>
          <a:lstStyle>
            <a:lvl1pPr algn="l">
              <a:defRPr sz="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19" y="0"/>
            <a:ext cx="2945891" cy="497664"/>
          </a:xfrm>
          <a:prstGeom prst="rect">
            <a:avLst/>
          </a:prstGeom>
        </p:spPr>
        <p:txBody>
          <a:bodyPr vert="horz" lIns="21397" tIns="10698" rIns="21397" bIns="10698" rtlCol="0"/>
          <a:lstStyle>
            <a:lvl1pPr algn="r">
              <a:defRPr sz="300"/>
            </a:lvl1pPr>
          </a:lstStyle>
          <a:p>
            <a:fld id="{DDC592A0-E8C1-44C4-B0C0-81911FB150A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1397" tIns="10698" rIns="21397" bIns="106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878" y="4777352"/>
            <a:ext cx="5437920" cy="3908503"/>
          </a:xfrm>
          <a:prstGeom prst="rect">
            <a:avLst/>
          </a:prstGeom>
        </p:spPr>
        <p:txBody>
          <a:bodyPr vert="horz" lIns="21397" tIns="10698" rIns="21397" bIns="1069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974"/>
            <a:ext cx="2945525" cy="497664"/>
          </a:xfrm>
          <a:prstGeom prst="rect">
            <a:avLst/>
          </a:prstGeom>
        </p:spPr>
        <p:txBody>
          <a:bodyPr vert="horz" lIns="21397" tIns="10698" rIns="21397" bIns="10698" rtlCol="0" anchor="b"/>
          <a:lstStyle>
            <a:lvl1pPr algn="l">
              <a:defRPr sz="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19" y="9428974"/>
            <a:ext cx="2945891" cy="497664"/>
          </a:xfrm>
          <a:prstGeom prst="rect">
            <a:avLst/>
          </a:prstGeom>
        </p:spPr>
        <p:txBody>
          <a:bodyPr vert="horz" lIns="21397" tIns="10698" rIns="21397" bIns="10698" rtlCol="0" anchor="b"/>
          <a:lstStyle>
            <a:lvl1pPr algn="r">
              <a:defRPr sz="300"/>
            </a:lvl1pPr>
          </a:lstStyle>
          <a:p>
            <a:fld id="{E30B60C9-D19F-47AA-AE41-F80FCBA8F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C85A-638F-4C90-A35C-47E1924C2F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4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766" y="799739"/>
            <a:ext cx="6167773" cy="49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rafik 6">
            <a:extLst>
              <a:ext uri="{FF2B5EF4-FFF2-40B4-BE49-F238E27FC236}">
                <a16:creationId xmlns:a16="http://schemas.microsoft.com/office/drawing/2014/main" id="{21B0097B-F746-DE1D-7C92-797E17C8F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213" y="38693246"/>
            <a:ext cx="1435403" cy="1435403"/>
          </a:xfrm>
          <a:prstGeom prst="rect">
            <a:avLst/>
          </a:prstGeom>
        </p:spPr>
      </p:pic>
      <p:grpSp>
        <p:nvGrpSpPr>
          <p:cNvPr id="233" name="Gruppieren 232"/>
          <p:cNvGrpSpPr>
            <a:grpSpLocks noChangeAspect="1"/>
          </p:cNvGrpSpPr>
          <p:nvPr/>
        </p:nvGrpSpPr>
        <p:grpSpPr>
          <a:xfrm>
            <a:off x="8036443" y="20811182"/>
            <a:ext cx="8774242" cy="4689323"/>
            <a:chOff x="7808811" y="32781526"/>
            <a:chExt cx="10245600" cy="5475678"/>
          </a:xfrm>
        </p:grpSpPr>
        <p:pic>
          <p:nvPicPr>
            <p:cNvPr id="228" name="Grafik 2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811" y="32781526"/>
              <a:ext cx="10245600" cy="5475678"/>
            </a:xfrm>
            <a:prstGeom prst="rect">
              <a:avLst/>
            </a:prstGeom>
          </p:spPr>
        </p:pic>
        <p:cxnSp>
          <p:nvCxnSpPr>
            <p:cNvPr id="170" name="Gerade Verbindung mit Pfeil 169"/>
            <p:cNvCxnSpPr/>
            <p:nvPr/>
          </p:nvCxnSpPr>
          <p:spPr>
            <a:xfrm rot="10800000" flipH="1">
              <a:off x="8122705" y="37517376"/>
              <a:ext cx="9613321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32"/>
            <p:cNvSpPr>
              <a:spLocks noChangeArrowheads="1"/>
            </p:cNvSpPr>
            <p:nvPr/>
          </p:nvSpPr>
          <p:spPr bwMode="gray">
            <a:xfrm>
              <a:off x="9690392" y="37445367"/>
              <a:ext cx="647794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de-DE" sz="3000" b="0" dirty="0" smtClean="0">
                  <a:solidFill>
                    <a:schemeClr val="tx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solvent vapor density</a:t>
              </a:r>
              <a:endParaRPr lang="en-US" altLang="de-DE" sz="3000" b="0" dirty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84" name="Rectangle 32"/>
            <p:cNvSpPr>
              <a:spLocks noChangeArrowheads="1"/>
            </p:cNvSpPr>
            <p:nvPr/>
          </p:nvSpPr>
          <p:spPr bwMode="gray">
            <a:xfrm>
              <a:off x="8004497" y="34340733"/>
              <a:ext cx="221209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l-GR" altLang="de-DE" sz="2400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ϕ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S,surf</a:t>
              </a:r>
              <a:r>
                <a:rPr lang="de-DE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 =</a:t>
              </a:r>
              <a:r>
                <a:rPr lang="en-US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 0.04</a:t>
              </a:r>
              <a:endParaRPr lang="en-US" altLang="de-DE" sz="2400" b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85" name="Rectangle 32"/>
            <p:cNvSpPr>
              <a:spLocks noChangeArrowheads="1"/>
            </p:cNvSpPr>
            <p:nvPr/>
          </p:nvSpPr>
          <p:spPr bwMode="gray">
            <a:xfrm>
              <a:off x="10568334" y="34340733"/>
              <a:ext cx="221209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l-GR" altLang="de-DE" sz="2400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ϕ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S,surf</a:t>
              </a:r>
              <a:r>
                <a:rPr lang="de-DE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 =</a:t>
              </a:r>
              <a:r>
                <a:rPr lang="en-US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 0.12</a:t>
              </a:r>
              <a:endParaRPr lang="en-US" altLang="de-DE" sz="2400" b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86" name="Rectangle 32"/>
            <p:cNvSpPr>
              <a:spLocks noChangeArrowheads="1"/>
            </p:cNvSpPr>
            <p:nvPr/>
          </p:nvSpPr>
          <p:spPr bwMode="gray">
            <a:xfrm>
              <a:off x="13118958" y="34340733"/>
              <a:ext cx="221209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l-GR" altLang="de-DE" sz="2400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ϕ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S,surf</a:t>
              </a:r>
              <a:r>
                <a:rPr lang="de-DE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 =</a:t>
              </a:r>
              <a:r>
                <a:rPr lang="en-US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 0.22</a:t>
              </a:r>
              <a:endParaRPr lang="en-US" altLang="de-DE" sz="2400" b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87" name="Rectangle 32"/>
            <p:cNvSpPr>
              <a:spLocks noChangeArrowheads="1"/>
            </p:cNvSpPr>
            <p:nvPr/>
          </p:nvSpPr>
          <p:spPr bwMode="gray">
            <a:xfrm>
              <a:off x="15705757" y="34340733"/>
              <a:ext cx="221209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l-GR" altLang="de-DE" sz="2400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ϕ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S,surf</a:t>
              </a:r>
              <a:r>
                <a:rPr lang="de-DE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 =</a:t>
              </a:r>
              <a:r>
                <a:rPr lang="en-US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 0.30</a:t>
              </a:r>
              <a:endParaRPr lang="en-US" altLang="de-DE" sz="2400" b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pSp>
        <p:nvGrpSpPr>
          <p:cNvPr id="234" name="Gruppieren 233"/>
          <p:cNvGrpSpPr>
            <a:grpSpLocks noChangeAspect="1"/>
          </p:cNvGrpSpPr>
          <p:nvPr/>
        </p:nvGrpSpPr>
        <p:grpSpPr>
          <a:xfrm>
            <a:off x="7939187" y="16245086"/>
            <a:ext cx="9277216" cy="5145698"/>
            <a:chOff x="7756775" y="27007957"/>
            <a:chExt cx="10767588" cy="597234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775" y="27007957"/>
              <a:ext cx="10767588" cy="5972348"/>
            </a:xfrm>
            <a:prstGeom prst="rect">
              <a:avLst/>
            </a:prstGeom>
          </p:spPr>
        </p:pic>
        <p:cxnSp>
          <p:nvCxnSpPr>
            <p:cNvPr id="13" name="Gerade Verbindung mit Pfeil 12"/>
            <p:cNvCxnSpPr/>
            <p:nvPr/>
          </p:nvCxnSpPr>
          <p:spPr>
            <a:xfrm flipH="1">
              <a:off x="8130709" y="31707759"/>
              <a:ext cx="9613321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32"/>
            <p:cNvSpPr>
              <a:spLocks noChangeArrowheads="1"/>
            </p:cNvSpPr>
            <p:nvPr/>
          </p:nvSpPr>
          <p:spPr bwMode="gray">
            <a:xfrm>
              <a:off x="10229365" y="31635831"/>
              <a:ext cx="540000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de-DE" sz="3000" b="0" dirty="0" smtClean="0">
                  <a:solidFill>
                    <a:schemeClr val="tx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evaporation rate</a:t>
              </a:r>
              <a:endParaRPr lang="en-US" altLang="de-DE" sz="3000" b="0" dirty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72" name="Rectangle 32"/>
            <p:cNvSpPr>
              <a:spLocks noChangeArrowheads="1"/>
            </p:cNvSpPr>
            <p:nvPr/>
          </p:nvSpPr>
          <p:spPr bwMode="gray">
            <a:xfrm>
              <a:off x="8245053" y="27940059"/>
              <a:ext cx="193584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l-GR" altLang="de-DE" sz="2400" b="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χ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SG</a:t>
              </a:r>
              <a:r>
                <a:rPr lang="de-DE" altLang="de-DE" sz="2400" b="0" i="1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N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0</a:t>
              </a:r>
              <a:r>
                <a:rPr lang="de-DE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 =</a:t>
              </a:r>
              <a:r>
                <a:rPr lang="en-US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 0</a:t>
              </a:r>
              <a:endParaRPr lang="en-US" altLang="de-DE" sz="2400" b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73" name="Rectangle 32"/>
            <p:cNvSpPr>
              <a:spLocks noChangeArrowheads="1"/>
            </p:cNvSpPr>
            <p:nvPr/>
          </p:nvSpPr>
          <p:spPr bwMode="gray">
            <a:xfrm>
              <a:off x="10722906" y="27940059"/>
              <a:ext cx="193584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l-GR" altLang="de-DE" sz="2400" b="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χ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SG</a:t>
              </a:r>
              <a:r>
                <a:rPr lang="de-DE" altLang="de-DE" sz="2400" b="0" i="1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N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Poppins Light" panose="00000400000000000000" pitchFamily="2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0</a:t>
              </a:r>
              <a:r>
                <a:rPr lang="de-DE" altLang="de-DE" sz="2400" b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 =</a:t>
              </a:r>
              <a:r>
                <a:rPr lang="en-US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 20</a:t>
              </a:r>
              <a:endParaRPr lang="en-US" altLang="de-DE" sz="2400" b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75" name="Rectangle 32"/>
            <p:cNvSpPr>
              <a:spLocks noChangeArrowheads="1"/>
            </p:cNvSpPr>
            <p:nvPr/>
          </p:nvSpPr>
          <p:spPr bwMode="gray">
            <a:xfrm>
              <a:off x="13213605" y="27940059"/>
              <a:ext cx="193584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l-GR" altLang="de-DE" sz="2400" b="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χ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+mn-lt"/>
                  <a:ea typeface="Cambria Math" panose="02040503050406030204" pitchFamily="18" charset="0"/>
                  <a:cs typeface="Poppins Light" panose="00000400000000000000" pitchFamily="2" charset="0"/>
                </a:rPr>
                <a:t>SG</a:t>
              </a:r>
              <a:r>
                <a:rPr lang="de-DE" altLang="de-DE" sz="2400" b="0" i="1" dirty="0" smtClean="0">
                  <a:solidFill>
                    <a:srgbClr val="000000"/>
                  </a:solidFill>
                  <a:latin typeface="+mn-lt"/>
                  <a:ea typeface="Cambria Math" panose="02040503050406030204" pitchFamily="18" charset="0"/>
                  <a:cs typeface="Poppins Light" panose="00000400000000000000" pitchFamily="2" charset="0"/>
                </a:rPr>
                <a:t>N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+mn-lt"/>
                  <a:ea typeface="Cambria Math" panose="02040503050406030204" pitchFamily="18" charset="0"/>
                  <a:cs typeface="Poppins Light" panose="00000400000000000000" pitchFamily="2" charset="0"/>
                </a:rPr>
                <a:t>0</a:t>
              </a:r>
              <a:r>
                <a:rPr lang="de-DE" altLang="de-DE" sz="2400" b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 =</a:t>
              </a:r>
              <a:r>
                <a:rPr lang="en-US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 35</a:t>
              </a:r>
              <a:endParaRPr lang="en-US" altLang="de-DE" sz="2400" b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182" name="Rectangle 32"/>
            <p:cNvSpPr>
              <a:spLocks noChangeArrowheads="1"/>
            </p:cNvSpPr>
            <p:nvPr/>
          </p:nvSpPr>
          <p:spPr bwMode="gray">
            <a:xfrm>
              <a:off x="15683085" y="27940059"/>
              <a:ext cx="193584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l-GR" altLang="de-DE" sz="2400" b="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χ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+mn-lt"/>
                  <a:ea typeface="Cambria Math" panose="02040503050406030204" pitchFamily="18" charset="0"/>
                  <a:cs typeface="Poppins Light" panose="00000400000000000000" pitchFamily="2" charset="0"/>
                </a:rPr>
                <a:t>SG</a:t>
              </a:r>
              <a:r>
                <a:rPr lang="de-DE" altLang="de-DE" sz="2400" b="0" i="1" dirty="0" smtClean="0">
                  <a:solidFill>
                    <a:srgbClr val="000000"/>
                  </a:solidFill>
                  <a:latin typeface="+mn-lt"/>
                  <a:ea typeface="Cambria Math" panose="02040503050406030204" pitchFamily="18" charset="0"/>
                  <a:cs typeface="Poppins Light" panose="00000400000000000000" pitchFamily="2" charset="0"/>
                </a:rPr>
                <a:t>N</a:t>
              </a:r>
              <a:r>
                <a:rPr lang="de-DE" altLang="de-DE" sz="2400" b="0" baseline="-25000" dirty="0" smtClean="0">
                  <a:solidFill>
                    <a:srgbClr val="000000"/>
                  </a:solidFill>
                  <a:latin typeface="+mn-lt"/>
                  <a:ea typeface="Cambria Math" panose="02040503050406030204" pitchFamily="18" charset="0"/>
                  <a:cs typeface="Poppins Light" panose="00000400000000000000" pitchFamily="2" charset="0"/>
                </a:rPr>
                <a:t>0</a:t>
              </a:r>
              <a:r>
                <a:rPr lang="de-DE" altLang="de-DE" sz="2400" b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Poppins Light" panose="00000400000000000000" pitchFamily="2" charset="0"/>
                </a:rPr>
                <a:t> =</a:t>
              </a:r>
              <a:r>
                <a:rPr lang="en-US" altLang="de-DE" sz="2400" b="0" dirty="0" smtClean="0">
                  <a:solidFill>
                    <a:srgbClr val="000000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 40</a:t>
              </a:r>
              <a:endParaRPr lang="en-US" altLang="de-DE" sz="2400" b="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72" y="33971933"/>
            <a:ext cx="5782464" cy="5172747"/>
          </a:xfrm>
          <a:prstGeom prst="rect">
            <a:avLst/>
          </a:prstGeom>
        </p:spPr>
      </p:pic>
      <p:sp>
        <p:nvSpPr>
          <p:cNvPr id="227" name="Rectangle 226"/>
          <p:cNvSpPr/>
          <p:nvPr/>
        </p:nvSpPr>
        <p:spPr>
          <a:xfrm>
            <a:off x="1719101" y="34037951"/>
            <a:ext cx="3384376" cy="39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Rectangle 25"/>
          <p:cNvSpPr>
            <a:spLocks noChangeArrowheads="1"/>
          </p:cNvSpPr>
          <p:nvPr/>
        </p:nvSpPr>
        <p:spPr bwMode="gray">
          <a:xfrm>
            <a:off x="1106856" y="26718340"/>
            <a:ext cx="6410001" cy="582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60000"/>
              </a:spcAft>
            </a:pPr>
            <a:r>
              <a:rPr lang="en-US" altLang="de-DE" sz="3600" b="0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Homogeneous Electric Field </a:t>
            </a: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Developed as new feature in SOMA</a:t>
            </a: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Effectively shifts order-order transition (OOT)</a:t>
            </a: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eaLnBrk="1" hangingPunct="1">
              <a:lnSpc>
                <a:spcPct val="120000"/>
              </a:lnSpc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During EISA simulations</a:t>
            </a:r>
          </a:p>
          <a:p>
            <a:pPr marL="900113" lvl="1" indent="-457200"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Alignment</a:t>
            </a:r>
          </a:p>
          <a:p>
            <a:pPr marL="900113" lvl="1" indent="-457200"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Cylinder growth</a:t>
            </a: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eaLnBrk="1" hangingPunct="1">
              <a:lnSpc>
                <a:spcPct val="120000"/>
              </a:lnSpc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84" name="Rectangle 25"/>
          <p:cNvSpPr>
            <a:spLocks noChangeArrowheads="1"/>
          </p:cNvSpPr>
          <p:nvPr/>
        </p:nvSpPr>
        <p:spPr bwMode="gray">
          <a:xfrm>
            <a:off x="1102664" y="22167884"/>
            <a:ext cx="6419333" cy="445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60000"/>
              </a:spcAft>
            </a:pPr>
            <a:r>
              <a:rPr lang="en-US" altLang="de-DE" sz="3600" b="0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Effective Gas Affinity</a:t>
            </a: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Solvent selective for majority block</a:t>
            </a: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Evaporation: Selective solvent „vapor“ at surface, </a:t>
            </a:r>
            <a:r>
              <a:rPr lang="el-GR" altLang="de-DE" sz="3000" b="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Poppins Medium" panose="00000600000000000000" pitchFamily="2" charset="0"/>
              </a:rPr>
              <a:t>ϕ</a:t>
            </a:r>
            <a:r>
              <a:rPr lang="de-DE" altLang="de-DE" sz="3000" b="0" baseline="-25000" dirty="0" err="1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S,surf</a:t>
            </a:r>
            <a:r>
              <a:rPr lang="de-DE" altLang="de-DE" sz="3000" b="0" dirty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 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1145091" y="4207560"/>
            <a:ext cx="20603950" cy="1066910"/>
          </a:xfrm>
          <a:prstGeom prst="rect">
            <a:avLst/>
          </a:prstGeom>
        </p:spPr>
        <p:txBody>
          <a:bodyPr lIns="0" tIns="0" rIns="0" bIns="0"/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de-DE" sz="3000" b="1" dirty="0" smtClean="0">
                <a:latin typeface="Poppins Light" panose="00000400000000000000" pitchFamily="2" charset="0"/>
                <a:cs typeface="Poppins Light" panose="00000400000000000000" pitchFamily="2" charset="0"/>
              </a:rPr>
              <a:t>Oliver Dreyer, Dr. Maryam Radjabian, </a:t>
            </a:r>
            <a:r>
              <a:rPr lang="en-US" altLang="de-DE" sz="3000" dirty="0" smtClean="0">
                <a:latin typeface="Poppins Light" panose="00000400000000000000" pitchFamily="2" charset="0"/>
                <a:cs typeface="Poppins Light" panose="00000400000000000000" pitchFamily="2" charset="0"/>
              </a:rPr>
              <a:t>Institute of Membrane Research – Self-Assembly and Functional Nanostructures (PMB), </a:t>
            </a:r>
            <a:r>
              <a:rPr lang="en-US" altLang="de-DE" sz="3000" b="1" dirty="0" smtClean="0">
                <a:latin typeface="Poppins Light" panose="00000400000000000000" pitchFamily="2" charset="0"/>
                <a:cs typeface="Poppins Light" panose="00000400000000000000" pitchFamily="2" charset="0"/>
              </a:rPr>
              <a:t>Prof. Dr. Volker Abetz,</a:t>
            </a:r>
            <a:r>
              <a:rPr lang="en-US" altLang="de-DE" sz="3000" dirty="0" smtClean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US" altLang="de-DE" sz="3000" dirty="0">
                <a:latin typeface="Poppins Light" panose="00000400000000000000" pitchFamily="2" charset="0"/>
                <a:cs typeface="Poppins Light" panose="00000400000000000000" pitchFamily="2" charset="0"/>
              </a:rPr>
              <a:t>Institute of Membrane </a:t>
            </a:r>
            <a:r>
              <a:rPr lang="en-US" altLang="de-DE" sz="3000" dirty="0" smtClean="0">
                <a:latin typeface="Poppins Light" panose="00000400000000000000" pitchFamily="2" charset="0"/>
                <a:cs typeface="Poppins Light" panose="00000400000000000000" pitchFamily="2" charset="0"/>
              </a:rPr>
              <a:t>Research – Head of Institute (PM)</a:t>
            </a:r>
          </a:p>
          <a:p>
            <a:pPr algn="l"/>
            <a:endParaRPr lang="en-US" altLang="de-DE" sz="3000" dirty="0" smtClean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8" name="Rectangle 5"/>
          <p:cNvSpPr txBox="1">
            <a:spLocks noChangeArrowheads="1"/>
          </p:cNvSpPr>
          <p:nvPr/>
        </p:nvSpPr>
        <p:spPr>
          <a:xfrm>
            <a:off x="1098550" y="665958"/>
            <a:ext cx="19442037" cy="3024187"/>
          </a:xfrm>
          <a:prstGeom prst="rect">
            <a:avLst/>
          </a:prstGeom>
        </p:spPr>
        <p:txBody>
          <a:bodyPr lIns="0" tIns="0" rIns="0" bIns="0"/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altLang="de-DE" sz="7200" dirty="0">
                <a:solidFill>
                  <a:srgbClr val="00467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Simulating Evaporation-Induced Self-Assembly of </a:t>
            </a:r>
            <a:r>
              <a:rPr lang="en-US" altLang="de-DE" sz="7200" dirty="0" err="1">
                <a:solidFill>
                  <a:srgbClr val="00467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Diblock</a:t>
            </a:r>
            <a:r>
              <a:rPr lang="en-US" altLang="de-DE" sz="7200" dirty="0">
                <a:solidFill>
                  <a:srgbClr val="00467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Copolymer Solutions: </a:t>
            </a:r>
            <a:r>
              <a:rPr lang="en-US" altLang="de-DE" sz="7200">
                <a:solidFill>
                  <a:srgbClr val="00467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Identifying </a:t>
            </a:r>
            <a:r>
              <a:rPr lang="en-US" altLang="de-DE" sz="7200" smtClean="0">
                <a:solidFill>
                  <a:srgbClr val="00467D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Key Parameters</a:t>
            </a:r>
            <a:endParaRPr lang="en-US" altLang="de-DE" sz="7200" dirty="0" smtClean="0">
              <a:solidFill>
                <a:srgbClr val="00467D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gray">
          <a:xfrm>
            <a:off x="1098550" y="39982775"/>
            <a:ext cx="28154313" cy="1619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396000" tIns="68400" rIns="86400" bIns="169200" anchor="ctr"/>
          <a:lstStyle>
            <a:lvl1pPr algn="l" defTabSz="4175125" eaLnBrk="0" hangingPunct="0">
              <a:lnSpc>
                <a:spcPct val="110000"/>
              </a:lnSpc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lang="de-DE" altLang="de-DE" sz="30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Helmholtz-Zentrum</a:t>
            </a:r>
            <a:r>
              <a:rPr lang="de-DE" altLang="de-DE" sz="3000" b="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de-DE" altLang="de-DE" sz="3000" b="0" dirty="0" err="1" smtClean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Hereon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•  </a:t>
            </a:r>
            <a:r>
              <a:rPr lang="de-DE" altLang="de-DE" sz="30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Max-Planck-Straße 1 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•  </a:t>
            </a:r>
            <a:r>
              <a:rPr lang="de-DE" altLang="de-DE" sz="30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21502 Geesthacht 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</a:t>
            </a:r>
            <a:r>
              <a:rPr lang="de-DE" altLang="de-DE" sz="30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Germany 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•  T </a:t>
            </a:r>
            <a:r>
              <a:rPr lang="de-DE" altLang="de-DE" sz="30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+49 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4152 87-0  •  contact@hereon.de  •  www.hereon.de</a:t>
            </a:r>
            <a:endParaRPr lang="de-DE" altLang="de-DE" sz="30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ts val="5000"/>
              </a:lnSpc>
            </a:pPr>
            <a:r>
              <a:rPr lang="de-DE" altLang="de-DE" sz="3000" b="0" dirty="0" err="1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</a:t>
            </a:r>
            <a:r>
              <a:rPr lang="de-DE" altLang="de-DE" sz="30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Oliver Dreyer, Dr. Maryam </a:t>
            </a:r>
            <a:r>
              <a:rPr lang="de-DE" altLang="de-DE" sz="3000" b="0" dirty="0" err="1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Radjabian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• T </a:t>
            </a:r>
            <a:r>
              <a:rPr lang="de-DE" altLang="de-DE" sz="30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+49 4152 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87-2212 / 2802 </a:t>
            </a:r>
            <a:r>
              <a:rPr lang="de-DE" altLang="de-DE" sz="30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•  </a:t>
            </a:r>
            <a:r>
              <a:rPr lang="de-DE" altLang="de-DE" sz="3000" b="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oliver.dreyer@hereon.de, maryam.radjabian@hereon.de</a:t>
            </a:r>
            <a:endParaRPr lang="de-DE" altLang="de-DE" sz="30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gray">
          <a:xfrm>
            <a:off x="1003995" y="17363872"/>
            <a:ext cx="29617712" cy="1099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60000"/>
              </a:spcAft>
            </a:pPr>
            <a:endParaRPr lang="de-DE" altLang="de-DE" sz="5100" b="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0" name="Rectangle 21"/>
          <p:cNvSpPr>
            <a:spLocks noChangeArrowheads="1"/>
          </p:cNvSpPr>
          <p:nvPr/>
        </p:nvSpPr>
        <p:spPr bwMode="gray">
          <a:xfrm>
            <a:off x="1115166" y="5866237"/>
            <a:ext cx="13681075" cy="36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60000"/>
              </a:spcAft>
            </a:pPr>
            <a:r>
              <a:rPr lang="en-US" altLang="de-DE" sz="5100" b="0" dirty="0" smtClean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Introduction</a:t>
            </a:r>
            <a:endParaRPr lang="en-US" altLang="de-DE" sz="5100" b="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gray">
          <a:xfrm>
            <a:off x="23170563" y="13848948"/>
            <a:ext cx="5937737" cy="96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Simulation </a:t>
            </a:r>
            <a:r>
              <a:rPr lang="en-US" altLang="de-DE" sz="3000" b="0" dirty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box and 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typical polymer </a:t>
            </a:r>
            <a:r>
              <a:rPr lang="en-US" altLang="de-DE" sz="3000" b="0" dirty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architecture </a:t>
            </a:r>
            <a:endParaRPr lang="de-DE" altLang="de-DE" sz="3000" b="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gray">
          <a:xfrm>
            <a:off x="1098427" y="7068390"/>
            <a:ext cx="9524001" cy="850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60000"/>
              </a:spcAft>
            </a:pPr>
            <a:r>
              <a:rPr lang="de-DE" altLang="de-DE" sz="3600" b="0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„DIGIZWIMEM</a:t>
            </a:r>
            <a:r>
              <a:rPr lang="de-DE" altLang="de-DE" sz="3600" b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“ (</a:t>
            </a:r>
            <a:r>
              <a:rPr lang="de-DE" altLang="de-DE" sz="3600" b="0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I²B) &amp; „</a:t>
            </a:r>
            <a:r>
              <a:rPr lang="de-DE" altLang="de-DE" sz="3600" b="0" dirty="0" err="1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MExMeMo</a:t>
            </a:r>
            <a:r>
              <a:rPr lang="de-DE" altLang="de-DE" sz="3600" b="0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“ (BMBF)</a:t>
            </a:r>
            <a:endParaRPr lang="en-US" altLang="de-DE" sz="3600" b="0" dirty="0" smtClean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u="sng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Motivation: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Understand the interplay of parameters and processes during </a:t>
            </a:r>
            <a:r>
              <a:rPr lang="en-US" altLang="de-DE" sz="3000" b="0" dirty="0" err="1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diblock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copolymer membrane formation 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de-DE" sz="300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Wingdings" panose="05000000000000000000" pitchFamily="2" charset="2"/>
              </a:rPr>
              <a:t>digital twin</a:t>
            </a:r>
          </a:p>
          <a:p>
            <a:pPr algn="just" eaLnBrk="1" hangingPunct="1">
              <a:lnSpc>
                <a:spcPct val="120000"/>
              </a:lnSpc>
              <a:tabLst>
                <a:tab pos="79375" algn="l"/>
              </a:tabLst>
            </a:pPr>
            <a:endParaRPr lang="en-US" altLang="de-DE" sz="3000" b="0" u="sng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u="sng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Current goal: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Identify which parameters influence </a:t>
            </a: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resulting morphology 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during evaporation-induced self-assembly (EISA)</a:t>
            </a: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Open source simulation tool: SOMA – „</a:t>
            </a:r>
            <a:r>
              <a:rPr lang="en-US" altLang="de-DE" sz="300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So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ft Coarse-Grained </a:t>
            </a:r>
            <a:r>
              <a:rPr lang="en-US" altLang="de-DE" sz="300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onte-Carlo </a:t>
            </a:r>
            <a:r>
              <a:rPr lang="en-US" altLang="de-DE" sz="300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cceleration“</a:t>
            </a:r>
            <a:r>
              <a:rPr lang="en-US" altLang="de-DE" sz="3000" b="0" baseline="3000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[1]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(particle-based)</a:t>
            </a:r>
            <a:endParaRPr lang="en-US" altLang="de-DE" sz="3000" b="0" baseline="3000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78" name="Rectangle 21"/>
          <p:cNvSpPr>
            <a:spLocks noChangeArrowheads="1"/>
          </p:cNvSpPr>
          <p:nvPr/>
        </p:nvSpPr>
        <p:spPr bwMode="gray">
          <a:xfrm>
            <a:off x="1086137" y="15787638"/>
            <a:ext cx="16473093" cy="10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60000"/>
              </a:spcAft>
            </a:pPr>
            <a:r>
              <a:rPr lang="en-US" altLang="de-DE" sz="5100" b="0" dirty="0" smtClean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Aligning the cylindrical morphology</a:t>
            </a:r>
            <a:r>
              <a:rPr lang="en-US" altLang="de-DE" sz="5100" b="0" baseline="30000" dirty="0" smtClean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[2,3]</a:t>
            </a:r>
            <a:endParaRPr lang="en-US" altLang="de-DE" sz="5100" b="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1" name="Rectangle 25"/>
          <p:cNvSpPr>
            <a:spLocks noChangeArrowheads="1"/>
          </p:cNvSpPr>
          <p:nvPr/>
        </p:nvSpPr>
        <p:spPr bwMode="gray">
          <a:xfrm>
            <a:off x="1098965" y="17011775"/>
            <a:ext cx="6228202" cy="300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60000"/>
              </a:spcAft>
            </a:pPr>
            <a:r>
              <a:rPr lang="de-DE" altLang="de-DE" sz="3600" b="0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Evaporation Rate</a:t>
            </a:r>
            <a:endParaRPr lang="en-US" altLang="de-DE" sz="3600" b="0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Adjusted by repulsiveness between solvent and gas, </a:t>
            </a:r>
            <a:r>
              <a:rPr lang="el-GR" altLang="de-DE" sz="3000" b="0" i="1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Poppins Medium" panose="00000600000000000000" pitchFamily="2" charset="0"/>
              </a:rPr>
              <a:t>χ</a:t>
            </a:r>
            <a:r>
              <a:rPr lang="de-DE" altLang="de-DE" sz="3000" b="0" baseline="-25000" dirty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SG</a:t>
            </a:r>
            <a:r>
              <a:rPr lang="de-DE" altLang="de-DE" sz="3000" b="0" i="1" dirty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N</a:t>
            </a:r>
            <a:r>
              <a:rPr lang="de-DE" altLang="de-DE" sz="3000" b="0" baseline="-25000" dirty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0</a:t>
            </a:r>
            <a:r>
              <a:rPr lang="de-DE" altLang="de-DE" sz="3000" b="0" dirty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 </a:t>
            </a:r>
            <a:endParaRPr lang="de-DE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ea typeface="Cambria Math" panose="02040503050406030204" pitchFamily="18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de-DE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High </a:t>
            </a:r>
            <a:r>
              <a:rPr lang="de-DE" altLang="de-DE" sz="3000" b="0" dirty="0" err="1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evaporation</a:t>
            </a:r>
            <a:r>
              <a:rPr lang="de-DE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 </a:t>
            </a:r>
            <a:r>
              <a:rPr lang="de-DE" altLang="de-DE" sz="3000" b="0" dirty="0" err="1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rates</a:t>
            </a:r>
            <a:r>
              <a:rPr lang="de-DE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 </a:t>
            </a:r>
            <a:r>
              <a:rPr lang="de-DE" altLang="de-DE" sz="3000" b="0" dirty="0" err="1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favor</a:t>
            </a:r>
            <a:r>
              <a:rPr lang="de-DE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 </a:t>
            </a:r>
            <a:r>
              <a:rPr lang="de-DE" altLang="de-DE" sz="3000" b="0" dirty="0" err="1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perpendicular</a:t>
            </a:r>
            <a:r>
              <a:rPr lang="de-DE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 </a:t>
            </a:r>
            <a:r>
              <a:rPr lang="de-DE" altLang="de-DE" sz="3000" b="0" dirty="0" err="1" smtClean="0">
                <a:solidFill>
                  <a:schemeClr val="tx1"/>
                </a:solidFill>
                <a:latin typeface="Poppins Medium" panose="00000600000000000000" pitchFamily="2" charset="0"/>
                <a:ea typeface="Cambria Math" panose="02040503050406030204" pitchFamily="18" charset="0"/>
                <a:cs typeface="Poppins Medium" panose="00000600000000000000" pitchFamily="2" charset="0"/>
              </a:rPr>
              <a:t>alignment</a:t>
            </a: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27" name="Grafik 1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18" y="13909150"/>
            <a:ext cx="2946523" cy="1150075"/>
          </a:xfrm>
          <a:prstGeom prst="rect">
            <a:avLst/>
          </a:prstGeom>
        </p:spPr>
      </p:pic>
      <p:sp>
        <p:nvSpPr>
          <p:cNvPr id="261" name="Textfeld 260"/>
          <p:cNvSpPr txBox="1"/>
          <p:nvPr/>
        </p:nvSpPr>
        <p:spPr>
          <a:xfrm>
            <a:off x="1017855" y="14391860"/>
            <a:ext cx="700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>
                <a:latin typeface="+mj-lt"/>
              </a:rPr>
              <a:t>[1] Schneider, Müller, </a:t>
            </a:r>
            <a:r>
              <a:rPr lang="de-DE" sz="1800" i="1" dirty="0" err="1" smtClean="0">
                <a:latin typeface="+mj-lt"/>
              </a:rPr>
              <a:t>Comput</a:t>
            </a:r>
            <a:r>
              <a:rPr lang="de-DE" sz="1800" i="1" dirty="0" smtClean="0">
                <a:latin typeface="+mj-lt"/>
              </a:rPr>
              <a:t>. Phys. </a:t>
            </a:r>
            <a:r>
              <a:rPr lang="de-DE" sz="1800" i="1" dirty="0" err="1" smtClean="0">
                <a:latin typeface="+mj-lt"/>
              </a:rPr>
              <a:t>Commun</a:t>
            </a:r>
            <a:r>
              <a:rPr lang="de-DE" sz="1800" i="1" dirty="0" smtClean="0">
                <a:latin typeface="+mj-lt"/>
              </a:rPr>
              <a:t>., </a:t>
            </a:r>
            <a:r>
              <a:rPr lang="de-DE" sz="1800" b="1" dirty="0" smtClean="0">
                <a:latin typeface="+mj-lt"/>
              </a:rPr>
              <a:t>2019</a:t>
            </a:r>
            <a:r>
              <a:rPr lang="de-DE" sz="1800" dirty="0" smtClean="0">
                <a:latin typeface="+mj-lt"/>
              </a:rPr>
              <a:t>, 235, 463-476</a:t>
            </a:r>
            <a:r>
              <a:rPr lang="de-DE" sz="1100" dirty="0" smtClean="0">
                <a:latin typeface="+mj-lt"/>
              </a:rPr>
              <a:t>.</a:t>
            </a:r>
          </a:p>
        </p:txBody>
      </p:sp>
      <p:sp>
        <p:nvSpPr>
          <p:cNvPr id="285" name="Rectangle 25"/>
          <p:cNvSpPr>
            <a:spLocks noChangeArrowheads="1"/>
          </p:cNvSpPr>
          <p:nvPr/>
        </p:nvSpPr>
        <p:spPr bwMode="gray">
          <a:xfrm>
            <a:off x="18754653" y="17190080"/>
            <a:ext cx="10297119" cy="1130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lnSpc>
                <a:spcPct val="120000"/>
              </a:lnSpc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Proposed </a:t>
            </a: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Structure Formation 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Mechanisms</a:t>
            </a: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Concentration gradient forms during evaporation</a:t>
            </a: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Governs polymer morphology</a:t>
            </a: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Determination of </a:t>
            </a:r>
            <a:r>
              <a:rPr lang="en-US" altLang="de-DE" sz="3000" b="0" dirty="0">
                <a:solidFill>
                  <a:srgbClr val="8ED9A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spherical</a:t>
            </a: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and </a:t>
            </a:r>
            <a:r>
              <a:rPr lang="en-US" altLang="de-DE" sz="3000" b="0" dirty="0">
                <a:solidFill>
                  <a:srgbClr val="F2909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cylindrical</a:t>
            </a: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layers</a:t>
            </a: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973138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eaLnBrk="1" hangingPunct="1">
              <a:lnSpc>
                <a:spcPct val="120000"/>
              </a:lnSpc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Emergence and growth rate of </a:t>
            </a:r>
            <a:r>
              <a:rPr lang="en-US" altLang="de-DE" sz="3000" b="0" dirty="0" smtClean="0">
                <a:solidFill>
                  <a:srgbClr val="8ED9A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spherical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and </a:t>
            </a:r>
            <a:r>
              <a:rPr lang="en-US" altLang="de-DE" sz="3000" b="0" dirty="0" smtClean="0">
                <a:solidFill>
                  <a:srgbClr val="F2909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cylindrical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layer govern final morphology</a:t>
            </a: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Dependent on concentration gradient</a:t>
            </a: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Directly linked to experimentally accessible parameters</a:t>
            </a:r>
          </a:p>
        </p:txBody>
      </p:sp>
      <p:pic>
        <p:nvPicPr>
          <p:cNvPr id="115" name="Grafik 1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695" y="8101832"/>
            <a:ext cx="6422577" cy="5352147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19078676" y="20114847"/>
            <a:ext cx="9649072" cy="4113199"/>
            <a:chOff x="18884403" y="19788375"/>
            <a:chExt cx="9649072" cy="3739272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3475" y="19788375"/>
              <a:ext cx="4680000" cy="3739272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4403" y="19788375"/>
              <a:ext cx="4680000" cy="3739272"/>
            </a:xfrm>
            <a:prstGeom prst="rect">
              <a:avLst/>
            </a:prstGeom>
          </p:spPr>
        </p:pic>
      </p:grpSp>
      <p:sp>
        <p:nvSpPr>
          <p:cNvPr id="118" name="Rectangle 32"/>
          <p:cNvSpPr>
            <a:spLocks noChangeArrowheads="1"/>
          </p:cNvSpPr>
          <p:nvPr/>
        </p:nvSpPr>
        <p:spPr bwMode="gray">
          <a:xfrm>
            <a:off x="19007830" y="24130275"/>
            <a:ext cx="9790765" cy="103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1D density profiles of evaporation simulations at early (7 </a:t>
            </a:r>
            <a:r>
              <a:rPr lang="el-GR" altLang="de-DE" sz="3000" b="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 Light" panose="00000400000000000000" pitchFamily="2" charset="0"/>
              </a:rPr>
              <a:t>τ</a:t>
            </a:r>
            <a:r>
              <a:rPr lang="de-DE" altLang="de-DE" sz="3000" b="0" baseline="-25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 Light" panose="00000400000000000000" pitchFamily="2" charset="0"/>
              </a:rPr>
              <a:t>R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) and later stage (55 </a:t>
            </a:r>
            <a:r>
              <a:rPr lang="el-GR" altLang="de-DE" sz="3000" b="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 Light" panose="00000400000000000000" pitchFamily="2" charset="0"/>
              </a:rPr>
              <a:t>τ</a:t>
            </a:r>
            <a:r>
              <a:rPr lang="de-DE" altLang="de-DE" sz="3000" b="0" baseline="-25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 Light" panose="00000400000000000000" pitchFamily="2" charset="0"/>
              </a:rPr>
              <a:t>R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).</a:t>
            </a:r>
            <a:endParaRPr lang="de-DE" altLang="de-DE" sz="3000" b="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pSp>
        <p:nvGrpSpPr>
          <p:cNvPr id="232" name="Gruppieren 231"/>
          <p:cNvGrpSpPr>
            <a:grpSpLocks noChangeAspect="1"/>
          </p:cNvGrpSpPr>
          <p:nvPr/>
        </p:nvGrpSpPr>
        <p:grpSpPr>
          <a:xfrm>
            <a:off x="18308339" y="28957673"/>
            <a:ext cx="11189746" cy="7115875"/>
            <a:chOff x="18558377" y="30192857"/>
            <a:chExt cx="10620812" cy="6754074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0704" y="30192857"/>
              <a:ext cx="10527302" cy="6544148"/>
            </a:xfrm>
            <a:prstGeom prst="rect">
              <a:avLst/>
            </a:prstGeom>
          </p:spPr>
        </p:pic>
        <p:sp>
          <p:nvSpPr>
            <p:cNvPr id="30" name="Rechteck 29"/>
            <p:cNvSpPr/>
            <p:nvPr/>
          </p:nvSpPr>
          <p:spPr>
            <a:xfrm>
              <a:off x="18558377" y="31125342"/>
              <a:ext cx="627491" cy="154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18558377" y="34704389"/>
              <a:ext cx="627491" cy="154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23011771" y="31132986"/>
              <a:ext cx="1639622" cy="154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28551698" y="31233708"/>
              <a:ext cx="627491" cy="154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25412033" y="34797750"/>
              <a:ext cx="627491" cy="154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19201241" y="36391008"/>
              <a:ext cx="6136898" cy="55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19200329" y="32804124"/>
              <a:ext cx="9261137" cy="55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Rectangle 25"/>
          <p:cNvSpPr>
            <a:spLocks noChangeArrowheads="1"/>
          </p:cNvSpPr>
          <p:nvPr/>
        </p:nvSpPr>
        <p:spPr bwMode="gray">
          <a:xfrm>
            <a:off x="11974283" y="7068390"/>
            <a:ext cx="9744012" cy="734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60000"/>
              </a:spcAft>
            </a:pPr>
            <a:r>
              <a:rPr lang="de-DE" altLang="de-DE" sz="3600" b="0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Simulation Setup</a:t>
            </a:r>
            <a:endParaRPr lang="de-DE" altLang="de-DE" sz="3600" b="0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457200" indent="-457200" algn="just" eaLnBrk="1" hangingPunct="1">
              <a:lnSpc>
                <a:spcPct val="100000"/>
              </a:lnSpc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Chemical species: Polymer </a:t>
            </a:r>
            <a:r>
              <a:rPr lang="en-US" altLang="de-DE" sz="30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A-B, </a:t>
            </a: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Solvent </a:t>
            </a:r>
            <a:r>
              <a:rPr lang="en-US" altLang="de-DE" sz="30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S, </a:t>
            </a: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Gas </a:t>
            </a:r>
            <a:r>
              <a:rPr lang="en-US" altLang="de-DE" sz="300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</a:t>
            </a:r>
          </a:p>
          <a:p>
            <a:pPr marL="457200" indent="-457200" algn="just" eaLnBrk="1" hangingPunct="1">
              <a:lnSpc>
                <a:spcPct val="100000"/>
              </a:lnSpc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Conversion scheme (</a:t>
            </a:r>
            <a:r>
              <a:rPr lang="en-US" altLang="de-DE" sz="30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</a:t>
            </a:r>
            <a:r>
              <a:rPr lang="en-US" altLang="de-DE" sz="30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Wingdings" panose="05000000000000000000" pitchFamily="2" charset="2"/>
              </a:rPr>
              <a:t>G</a:t>
            </a:r>
            <a:r>
              <a:rPr lang="en-US" altLang="de-DE" sz="3000" b="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) mimics </a:t>
            </a: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solvent evaporation</a:t>
            </a:r>
            <a:endParaRPr lang="en-US" altLang="de-DE" sz="300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48" name="Rectangle 32"/>
          <p:cNvSpPr>
            <a:spLocks noChangeArrowheads="1"/>
          </p:cNvSpPr>
          <p:nvPr/>
        </p:nvSpPr>
        <p:spPr bwMode="gray">
          <a:xfrm>
            <a:off x="12486438" y="14306054"/>
            <a:ext cx="840450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Time evolution of an evaporation simulation </a:t>
            </a:r>
            <a:endParaRPr lang="de-DE" altLang="de-DE" sz="3000" b="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2162591" y="10137106"/>
            <a:ext cx="9799705" cy="3957687"/>
            <a:chOff x="12789423" y="9475281"/>
            <a:chExt cx="8332799" cy="33652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4067" y="9475281"/>
              <a:ext cx="2243511" cy="33652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422" y="9475815"/>
              <a:ext cx="2242800" cy="336419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9423" y="9475814"/>
              <a:ext cx="2242800" cy="3364200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15138837" y="10566670"/>
              <a:ext cx="588616" cy="118248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ight Arrow 148"/>
            <p:cNvSpPr/>
            <p:nvPr/>
          </p:nvSpPr>
          <p:spPr>
            <a:xfrm>
              <a:off x="18184192" y="10566670"/>
              <a:ext cx="588616" cy="118248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5" name="Rectangle 32"/>
          <p:cNvSpPr>
            <a:spLocks noChangeArrowheads="1"/>
          </p:cNvSpPr>
          <p:nvPr/>
        </p:nvSpPr>
        <p:spPr bwMode="gray">
          <a:xfrm>
            <a:off x="18707100" y="35896895"/>
            <a:ext cx="10318047" cy="140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Proposed mechanisms (LEM) for stacked layers of spheres (Scheme A), perpendicular cylinders (Scheme B) and parallel cylinders (Scheme C)</a:t>
            </a:r>
            <a:endParaRPr lang="en-US" altLang="de-DE" sz="3000" b="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2172101" y="30135697"/>
            <a:ext cx="4104685" cy="1983243"/>
            <a:chOff x="10401015" y="32857662"/>
            <a:chExt cx="6630945" cy="2948199"/>
          </a:xfrm>
        </p:grpSpPr>
        <p:pic>
          <p:nvPicPr>
            <p:cNvPr id="191" name="Content Placeholder 5"/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1015" y="32857662"/>
              <a:ext cx="6630945" cy="2090253"/>
            </a:xfrm>
            <a:prstGeom prst="rect">
              <a:avLst/>
            </a:prstGeom>
          </p:spPr>
        </p:pic>
        <p:cxnSp>
          <p:nvCxnSpPr>
            <p:cNvPr id="192" name="Gerade Verbindung mit Pfeil 169"/>
            <p:cNvCxnSpPr/>
            <p:nvPr/>
          </p:nvCxnSpPr>
          <p:spPr>
            <a:xfrm flipV="1">
              <a:off x="10453948" y="35054207"/>
              <a:ext cx="6525078" cy="25367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32"/>
            <p:cNvSpPr>
              <a:spLocks noChangeArrowheads="1"/>
            </p:cNvSpPr>
            <p:nvPr/>
          </p:nvSpPr>
          <p:spPr bwMode="gray">
            <a:xfrm>
              <a:off x="10453949" y="35079572"/>
              <a:ext cx="6525078" cy="726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algn="l" defTabSz="4175125" eaLnBrk="0" hangingPunct="0">
                <a:lnSpc>
                  <a:spcPct val="110000"/>
                </a:lnSpc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1pPr>
              <a:lvl2pPr marL="1785938" indent="-17795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2pPr>
              <a:lvl3pPr marL="3584575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3pPr>
              <a:lvl4pPr marL="5383213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4pPr>
              <a:lvl5pPr marL="7181850" indent="-1792288" algn="l" defTabSz="4175125" eaLnBrk="0" hangingPunct="0">
                <a:lnSpc>
                  <a:spcPct val="110000"/>
                </a:lnSpc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5pPr>
              <a:lvl6pPr marL="76390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6pPr>
              <a:lvl7pPr marL="80962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7pPr>
              <a:lvl8pPr marL="85534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8pPr>
              <a:lvl9pPr marL="9010650" indent="-1792288" defTabSz="417512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Wingdings 3" pitchFamily="18" charset="2"/>
                <a:buChar char="Ò"/>
                <a:tabLst>
                  <a:tab pos="895350" algn="l"/>
                </a:tabLst>
                <a:defRPr sz="10000" b="1">
                  <a:solidFill>
                    <a:schemeClr val="bg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de-DE" sz="3000" b="0" dirty="0" smtClean="0">
                  <a:solidFill>
                    <a:schemeClr val="tx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electric field strength</a:t>
              </a:r>
              <a:endParaRPr lang="en-US" altLang="de-DE" sz="3000" b="0" dirty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0"/>
          <a:stretch/>
        </p:blipFill>
        <p:spPr>
          <a:xfrm>
            <a:off x="8856838" y="33192240"/>
            <a:ext cx="7867325" cy="2748812"/>
          </a:xfrm>
          <a:prstGeom prst="rect">
            <a:avLst/>
          </a:prstGeom>
        </p:spPr>
      </p:pic>
      <p:sp>
        <p:nvSpPr>
          <p:cNvPr id="194" name="Rectangle 25"/>
          <p:cNvSpPr>
            <a:spLocks noChangeArrowheads="1"/>
          </p:cNvSpPr>
          <p:nvPr/>
        </p:nvSpPr>
        <p:spPr bwMode="gray">
          <a:xfrm>
            <a:off x="8705904" y="27683472"/>
            <a:ext cx="7999209" cy="906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Alignment</a:t>
            </a:r>
          </a:p>
          <a:p>
            <a:pPr marL="900113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EF aligns permittivity interface along its direction</a:t>
            </a:r>
          </a:p>
          <a:p>
            <a:pPr marL="900113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457200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Cylinder growth</a:t>
            </a:r>
          </a:p>
          <a:p>
            <a:pPr marL="895350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Captured by LEM</a:t>
            </a:r>
          </a:p>
          <a:p>
            <a:pPr marL="895350" lvl="1" indent="-457200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OOT shift increases cylindrical layer</a:t>
            </a:r>
          </a:p>
          <a:p>
            <a:pPr marL="895350" lvl="1" indent="-457200"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9375" algn="l"/>
              </a:tabLst>
            </a:pPr>
            <a:r>
              <a:rPr lang="en-US" altLang="de-DE" sz="3000" b="0" dirty="0" smtClean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Increased growth rate during structure formation</a:t>
            </a:r>
            <a:endParaRPr lang="en-US" altLang="de-DE" sz="3000" b="0" dirty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indent="-1343025"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9375" algn="l"/>
              </a:tabLst>
            </a:pPr>
            <a:endParaRPr lang="en-US" altLang="de-DE" sz="3000" b="0" dirty="0" smtClean="0">
              <a:solidFill>
                <a:schemeClr val="tx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7"/>
          <a:stretch/>
        </p:blipFill>
        <p:spPr>
          <a:xfrm>
            <a:off x="8856838" y="36711440"/>
            <a:ext cx="7867325" cy="2666356"/>
          </a:xfrm>
          <a:prstGeom prst="rect">
            <a:avLst/>
          </a:prstGeom>
        </p:spPr>
      </p:pic>
      <p:sp>
        <p:nvSpPr>
          <p:cNvPr id="206" name="Rectangle 205"/>
          <p:cNvSpPr/>
          <p:nvPr/>
        </p:nvSpPr>
        <p:spPr>
          <a:xfrm>
            <a:off x="8457757" y="33097820"/>
            <a:ext cx="635007" cy="39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7" name="Rectangle 206"/>
          <p:cNvSpPr/>
          <p:nvPr/>
        </p:nvSpPr>
        <p:spPr>
          <a:xfrm>
            <a:off x="8515251" y="36525942"/>
            <a:ext cx="635007" cy="39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8" name="Rectangle 21"/>
          <p:cNvSpPr>
            <a:spLocks noChangeArrowheads="1"/>
          </p:cNvSpPr>
          <p:nvPr/>
        </p:nvSpPr>
        <p:spPr bwMode="gray">
          <a:xfrm>
            <a:off x="18739960" y="15787638"/>
            <a:ext cx="10552283" cy="10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60000"/>
              </a:spcAft>
            </a:pPr>
            <a:r>
              <a:rPr lang="en-US" altLang="de-DE" sz="5100" b="0" dirty="0" smtClean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Layer Evolution Model (LEM)</a:t>
            </a:r>
            <a:r>
              <a:rPr lang="en-US" altLang="de-DE" sz="5100" b="0" baseline="30000" dirty="0" smtClean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[2]</a:t>
            </a:r>
            <a:endParaRPr lang="en-US" altLang="de-DE" sz="5100" b="0" dirty="0">
              <a:solidFill>
                <a:schemeClr val="accent5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6" name="Textfeld 260"/>
          <p:cNvSpPr txBox="1"/>
          <p:nvPr/>
        </p:nvSpPr>
        <p:spPr>
          <a:xfrm>
            <a:off x="18656715" y="38110118"/>
            <a:ext cx="972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j-lt"/>
              </a:rPr>
              <a:t>[2] Dreyer, </a:t>
            </a:r>
            <a:r>
              <a:rPr lang="en-US" sz="1800" dirty="0" err="1" smtClean="0">
                <a:latin typeface="+mj-lt"/>
              </a:rPr>
              <a:t>Ibbeken</a:t>
            </a:r>
            <a:r>
              <a:rPr lang="en-US" sz="1800" dirty="0" smtClean="0">
                <a:latin typeface="+mj-lt"/>
              </a:rPr>
              <a:t>, Schneider, </a:t>
            </a:r>
            <a:r>
              <a:rPr lang="en-US" sz="1800" dirty="0" err="1" smtClean="0">
                <a:latin typeface="+mj-lt"/>
              </a:rPr>
              <a:t>Blagojevic</a:t>
            </a:r>
            <a:r>
              <a:rPr lang="en-US" sz="1800" dirty="0" smtClean="0">
                <a:latin typeface="+mj-lt"/>
              </a:rPr>
              <a:t>, Radjabian, Abetz, Müller, </a:t>
            </a:r>
            <a:r>
              <a:rPr lang="en-US" sz="1800" i="1" dirty="0" smtClean="0">
                <a:latin typeface="+mj-lt"/>
              </a:rPr>
              <a:t>Macromolecules., </a:t>
            </a:r>
            <a:r>
              <a:rPr lang="en-US" sz="1800" b="1" dirty="0" smtClean="0">
                <a:latin typeface="+mj-lt"/>
              </a:rPr>
              <a:t>2022</a:t>
            </a:r>
            <a:r>
              <a:rPr lang="en-US" sz="1800" dirty="0" smtClean="0">
                <a:latin typeface="+mj-lt"/>
              </a:rPr>
              <a:t>, 55, 7564</a:t>
            </a:r>
            <a:r>
              <a:rPr lang="en-US" sz="1100" dirty="0" smtClean="0">
                <a:latin typeface="+mj-lt"/>
              </a:rPr>
              <a:t>.</a:t>
            </a:r>
          </a:p>
        </p:txBody>
      </p:sp>
      <p:sp>
        <p:nvSpPr>
          <p:cNvPr id="237" name="Textfeld 260"/>
          <p:cNvSpPr txBox="1"/>
          <p:nvPr/>
        </p:nvSpPr>
        <p:spPr>
          <a:xfrm>
            <a:off x="18656715" y="38375932"/>
            <a:ext cx="972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j-lt"/>
              </a:rPr>
              <a:t>[3] Dreyer, Schneider, Radjabian, Abetz, Müller, </a:t>
            </a:r>
            <a:r>
              <a:rPr lang="en-US" sz="1800" i="1" dirty="0" smtClean="0">
                <a:latin typeface="+mj-lt"/>
              </a:rPr>
              <a:t>Macromolecules., </a:t>
            </a:r>
            <a:r>
              <a:rPr lang="en-US" sz="1800" b="1" dirty="0" smtClean="0">
                <a:latin typeface="+mj-lt"/>
              </a:rPr>
              <a:t>2023</a:t>
            </a:r>
            <a:r>
              <a:rPr lang="en-US" sz="1800" dirty="0" smtClean="0">
                <a:latin typeface="+mj-lt"/>
              </a:rPr>
              <a:t>, 56, 6880</a:t>
            </a:r>
            <a:r>
              <a:rPr lang="en-US" sz="1100" dirty="0" smtClean="0">
                <a:latin typeface="+mj-lt"/>
              </a:rPr>
              <a:t>.</a:t>
            </a:r>
          </a:p>
        </p:txBody>
      </p:sp>
      <p:pic>
        <p:nvPicPr>
          <p:cNvPr id="245" name="Grafik 1" descr="V:\Kleber-Janke\diverses\I2BFonds\Logo\I2B Fonds_rgb 300.jp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157" y="39057887"/>
            <a:ext cx="1732280" cy="70612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Rectangle 32"/>
          <p:cNvSpPr>
            <a:spLocks noChangeArrowheads="1"/>
          </p:cNvSpPr>
          <p:nvPr/>
        </p:nvSpPr>
        <p:spPr bwMode="gray">
          <a:xfrm>
            <a:off x="10770925" y="32797010"/>
            <a:ext cx="4039151" cy="4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without electric field</a:t>
            </a:r>
            <a:endParaRPr lang="en-US" altLang="de-DE" sz="3000" b="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54" name="Rectangle 32"/>
          <p:cNvSpPr>
            <a:spLocks noChangeArrowheads="1"/>
          </p:cNvSpPr>
          <p:nvPr/>
        </p:nvSpPr>
        <p:spPr bwMode="gray">
          <a:xfrm>
            <a:off x="10770925" y="36204535"/>
            <a:ext cx="4039151" cy="4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175125" eaLnBrk="0" hangingPunct="0">
              <a:lnSpc>
                <a:spcPct val="110000"/>
              </a:lnSpc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1785938" indent="-17795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3584575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5383213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7181850" indent="-1792288" algn="l" defTabSz="4175125" eaLnBrk="0" hangingPunct="0">
              <a:lnSpc>
                <a:spcPct val="110000"/>
              </a:lnSpc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76390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80962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85534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9010650" indent="-1792288" defTabSz="417512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895350" algn="l"/>
              </a:tabLst>
              <a:defRPr sz="100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de-DE" sz="3000" b="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with electric field</a:t>
            </a:r>
            <a:endParaRPr lang="en-US" altLang="de-DE" sz="3000" b="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hereon">
      <a:dk1>
        <a:srgbClr val="00467D"/>
      </a:dk1>
      <a:lt1>
        <a:srgbClr val="FFFFFF"/>
      </a:lt1>
      <a:dk2>
        <a:srgbClr val="96A0AA"/>
      </a:dk2>
      <a:lt2>
        <a:srgbClr val="AFC3CD"/>
      </a:lt2>
      <a:accent1>
        <a:srgbClr val="00467D"/>
      </a:accent1>
      <a:accent2>
        <a:srgbClr val="96A0AA"/>
      </a:accent2>
      <a:accent3>
        <a:srgbClr val="AFC3CD"/>
      </a:accent3>
      <a:accent4>
        <a:srgbClr val="E60046"/>
      </a:accent4>
      <a:accent5>
        <a:srgbClr val="00AAE6"/>
      </a:accent5>
      <a:accent6>
        <a:srgbClr val="0091A0"/>
      </a:accent6>
      <a:hlink>
        <a:srgbClr val="00AAE6"/>
      </a:hlink>
      <a:folHlink>
        <a:srgbClr val="00AAE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Cambria</vt:lpstr>
      <vt:lpstr>Cambria Math</vt:lpstr>
      <vt:lpstr>Poppins</vt:lpstr>
      <vt:lpstr>Poppins Light</vt:lpstr>
      <vt:lpstr>Poppins Medium</vt:lpstr>
      <vt:lpstr>Poppins SemiBold</vt:lpstr>
      <vt:lpstr>Wingdings</vt:lpstr>
      <vt:lpstr>Larissa</vt:lpstr>
      <vt:lpstr>PowerPoint Presentation</vt:lpstr>
    </vt:vector>
  </TitlesOfParts>
  <Company>HZG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Meiners,  Beate</dc:creator>
  <cp:lastModifiedBy>Dreyer,  Oliver</cp:lastModifiedBy>
  <cp:revision>330</cp:revision>
  <cp:lastPrinted>2022-05-11T12:55:43Z</cp:lastPrinted>
  <dcterms:created xsi:type="dcterms:W3CDTF">2016-04-14T12:03:15Z</dcterms:created>
  <dcterms:modified xsi:type="dcterms:W3CDTF">2023-10-24T06:41:16Z</dcterms:modified>
</cp:coreProperties>
</file>