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98" r:id="rId4"/>
    <p:sldId id="284" r:id="rId5"/>
    <p:sldId id="297" r:id="rId6"/>
    <p:sldId id="292" r:id="rId7"/>
    <p:sldId id="262" r:id="rId8"/>
    <p:sldId id="264" r:id="rId9"/>
    <p:sldId id="265" r:id="rId10"/>
    <p:sldId id="294" r:id="rId11"/>
    <p:sldId id="285" r:id="rId12"/>
    <p:sldId id="266" r:id="rId13"/>
    <p:sldId id="295" r:id="rId14"/>
    <p:sldId id="282" r:id="rId15"/>
    <p:sldId id="267" r:id="rId16"/>
    <p:sldId id="268" r:id="rId17"/>
    <p:sldId id="296" r:id="rId18"/>
    <p:sldId id="269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D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1"/>
    <p:restoredTop sz="94694"/>
  </p:normalViewPr>
  <p:slideViewPr>
    <p:cSldViewPr snapToGrid="0" snapToObjects="1" showGuides="1">
      <p:cViewPr varScale="1">
        <p:scale>
          <a:sx n="80" d="100"/>
          <a:sy n="80" d="100"/>
        </p:scale>
        <p:origin x="67" y="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98376-67D4-4BC4-996C-AE07EC230E2C}" type="datetimeFigureOut">
              <a:rPr lang="de-DE" smtClean="0"/>
              <a:t>21.02.2024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C999A-5A26-482F-B6E8-F8DEB88A06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76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25591CE0-D79E-0246-BC2A-3F5CA4010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62785"/>
            <a:ext cx="12192000" cy="41061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262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262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262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59F48FC-2605-394C-88DA-678ACCBE2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828C05B-6588-224C-A400-0B770D4C0864}"/>
              </a:ext>
            </a:extLst>
          </p:cNvPr>
          <p:cNvSpPr/>
          <p:nvPr userDrawn="1"/>
        </p:nvSpPr>
        <p:spPr>
          <a:xfrm>
            <a:off x="8805742" y="4749256"/>
            <a:ext cx="1656184" cy="16561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7714C198-5905-BE49-AC9F-57E747432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DE464674-1518-1647-8861-DF39B0AB3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1EB2A590-122C-9E41-BF84-61FE894EF59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1A12957-312E-7A4C-8525-81C600AB25B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F048576-E8AD-B649-970A-914BCCB6CCC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BCD233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FD99AFF-F828-F24B-B40D-0909AA29A358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B5A3834-3A04-D74D-B87D-899C34517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5C00210-99AF-0E4F-BE9C-4E18FB441107}"/>
              </a:ext>
            </a:extLst>
          </p:cNvPr>
          <p:cNvSpPr/>
          <p:nvPr userDrawn="1"/>
        </p:nvSpPr>
        <p:spPr>
          <a:xfrm>
            <a:off x="8827666" y="4749256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56651F90-87D8-A343-9F3F-9DCBBA9635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762CF7CF-1CAF-4546-9B84-0B533C25F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645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3 z.B.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BEF23178-630A-874F-9CB2-FB6BFF2EE8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926" y="4616450"/>
            <a:ext cx="11614150" cy="19446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B38E91-AAE6-6643-86D1-EE5CEB74B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EF8A3F-99D4-0E4F-A11C-D6DCB358D1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8926" y="1612900"/>
            <a:ext cx="11614150" cy="3284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941342"/>
            <a:ext cx="12192000" cy="26751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3249612"/>
            <a:ext cx="11036300" cy="54768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mehrzeilig sein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B68C694-BBB6-1847-A5CC-ED5BB5EC0B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1941342"/>
            <a:ext cx="11036300" cy="1855957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27666" y="3854450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3544949-F749-CB48-BC8D-DCF4F8DE65FC}"/>
              </a:ext>
            </a:extLst>
          </p:cNvPr>
          <p:cNvSpPr/>
          <p:nvPr userDrawn="1"/>
        </p:nvSpPr>
        <p:spPr>
          <a:xfrm>
            <a:off x="577850" y="461645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3E6ED63-906E-E043-ABF7-0EAB54F027B8}"/>
              </a:ext>
            </a:extLst>
          </p:cNvPr>
          <p:cNvSpPr/>
          <p:nvPr userDrawn="1"/>
        </p:nvSpPr>
        <p:spPr>
          <a:xfrm>
            <a:off x="1009850" y="461645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C1BE680-5E65-2B4D-AB30-5DE75588709B}"/>
              </a:ext>
            </a:extLst>
          </p:cNvPr>
          <p:cNvSpPr/>
          <p:nvPr userDrawn="1"/>
        </p:nvSpPr>
        <p:spPr>
          <a:xfrm>
            <a:off x="1441550" y="461645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/>
              </a:solidFill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4410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4844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0054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F2E95589-6537-4D47-84C0-55FA48CA11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I.FAST Workshop 2024 on Bunch-by-bunch Feedback Systems</a:t>
            </a:r>
            <a:endParaRPr lang="de-DE"/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934F5C24-478F-4341-8AB2-C3B8DAAADCE3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93E4E5B-8250-48E7-86A0-03124C1ED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D844AD-7FE7-7C4B-ABC7-62D1AFD61512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36159AA-0883-E040-B04F-0956C54F2AF6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9E1E49-C4A6-ED46-A5AD-D3CAAFA0BB8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FBA6DC7-BF94-48AA-8460-D93B036698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I.FAST Workshop 2024 on Bunch-by-bunch Feedback Systems</a:t>
            </a:r>
            <a:endParaRPr lang="de-DE"/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01C9A59-950A-4DEF-A536-2C1DBF8356C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AEDFA0C-2E95-4249-82B2-632B5E753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166127-8F6F-3747-9D2E-9343E79C6A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8ECD78C-D996-2C49-9E17-07F0B3247BE9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7959A54-9950-1B43-817C-EE295E98FAA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8D0AD654-8EEA-470E-AC89-8552940BB5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I.FAST Workshop 2024 on Bunch-by-bunch Feedback Systems</a:t>
            </a:r>
            <a:endParaRPr lang="de-DE"/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FB1A686-F9A8-464B-A05C-73FD48B605EF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D939512-455D-41B3-9A15-5757B3582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5847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29E17F-F786-DA46-892D-9AC9057EFBEC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8A19D77-AAFF-8B4C-A56A-219924348047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AF1682-6FCF-B24A-88D5-A567401A8E4A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C867531C-1840-48DB-9725-42BE371E956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I.FAST Workshop 2024 on Bunch-by-bunch Feedback Systems</a:t>
            </a:r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A2F92D8B-11D6-4CE3-9144-1D5D6008DEA8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2ACEFA0-62B9-4775-B0CC-1EFE86A8C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CEBBC38-EF7B-F448-AB72-6B21CE4927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172F898-CDD2-EB46-935F-1A01F39663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84A07B7-25E7-A147-A6FE-B58A3B5D85F6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6911299D-57C4-48C5-8B2E-2ADB5BE1EE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I.FAST Workshop 2024 on Bunch-by-bunch Feedback Systems</a:t>
            </a:r>
            <a:endParaRPr lang="de-DE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BFF68FFA-1044-4E9F-8356-97B6F0E329F9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258A15-D87F-4778-A194-3C5F2B9951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8C26B1F-6643-5D4B-9331-A6AF47F302BF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E5AE330-4793-1247-A8B2-0502F6C0C372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B5D097C-8800-2843-8D1C-E802969F5417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8F2A7931-4B8D-4FA0-B0B0-05D8F7315E7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I.FAST Workshop 2024 on Bunch-by-bunch Feedback Systems</a:t>
            </a:r>
            <a:endParaRPr lang="de-DE"/>
          </a:p>
        </p:txBody>
      </p:sp>
      <p:sp>
        <p:nvSpPr>
          <p:cNvPr id="11" name="Foliennummernplatzhalter 11">
            <a:extLst>
              <a:ext uri="{FF2B5EF4-FFF2-40B4-BE49-F238E27FC236}">
                <a16:creationId xmlns:a16="http://schemas.microsoft.com/office/drawing/2014/main" id="{47EF36CD-9CB8-453C-8BD8-2E830C36A0DA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89F8082-7472-4054-BF27-BE3C2C9D6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F44F69-732F-B74F-945A-CBDADE829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DE"/>
              <a:t>04.03.2024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750C6-0F28-DD4E-ABB0-AE06DA556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I.FAST Workshop 2024 on Bunch-by-bunch Feedback Systems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230171-9C22-6342-A988-40172D895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DF1E7-7728-684B-896D-8CFDB8DC33E7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7" r:id="rId2"/>
    <p:sldLayoutId id="2147483661" r:id="rId3"/>
    <p:sldLayoutId id="2147483650" r:id="rId4"/>
    <p:sldLayoutId id="2147483651" r:id="rId5"/>
    <p:sldLayoutId id="2147483662" r:id="rId6"/>
    <p:sldLayoutId id="2147483663" r:id="rId7"/>
    <p:sldLayoutId id="2147483664" r:id="rId8"/>
    <p:sldLayoutId id="214748366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4DB40-66B4-764A-863A-A04AF3385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49" y="2312989"/>
            <a:ext cx="8731614" cy="1048520"/>
          </a:xfrm>
        </p:spPr>
        <p:txBody>
          <a:bodyPr>
            <a:normAutofit fontScale="90000"/>
          </a:bodyPr>
          <a:lstStyle/>
          <a:p>
            <a:r>
              <a:rPr lang="en-US" dirty="0"/>
              <a:t>Bunch-by-Bunch Feedback</a:t>
            </a:r>
            <a:br>
              <a:rPr lang="en-US" dirty="0"/>
            </a:br>
            <a:r>
              <a:rPr lang="en-US" dirty="0"/>
              <a:t>in the BESSYII booster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AEC944-1D7E-344E-A10A-A3BEBA3CD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49" y="4733472"/>
            <a:ext cx="7190197" cy="909896"/>
          </a:xfrm>
        </p:spPr>
        <p:txBody>
          <a:bodyPr>
            <a:normAutofit fontScale="92500" lnSpcReduction="20000"/>
          </a:bodyPr>
          <a:lstStyle/>
          <a:p>
            <a:r>
              <a:rPr lang="de-DE" sz="2100" dirty="0"/>
              <a:t>Meghan McAteer, Bessy II </a:t>
            </a:r>
            <a:r>
              <a:rPr lang="de-DE" sz="2100" dirty="0" err="1"/>
              <a:t>Machine</a:t>
            </a:r>
            <a:r>
              <a:rPr lang="de-DE" sz="2100" dirty="0"/>
              <a:t> Group</a:t>
            </a:r>
          </a:p>
          <a:p>
            <a:r>
              <a:rPr lang="en-US" sz="2100" dirty="0"/>
              <a:t>I.FAST Workshop 2024 on Bunch-by-bunch Feedback Systems</a:t>
            </a:r>
          </a:p>
          <a:p>
            <a:r>
              <a:rPr lang="de-DE" sz="2100" dirty="0"/>
              <a:t>04.03.2024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09576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BDE15-7A79-4984-67E2-FA34ECC2B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224B09-FFFD-9D17-C1A0-C57582D22B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Front End Phase setup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46CB91-86F5-23BB-EC85-059EA6AD381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8AD9D4-AB6D-2F83-3B75-6443DA4376A0}"/>
              </a:ext>
            </a:extLst>
          </p:cNvPr>
          <p:cNvSpPr/>
          <p:nvPr/>
        </p:nvSpPr>
        <p:spPr>
          <a:xfrm>
            <a:off x="457894" y="970981"/>
            <a:ext cx="4104098" cy="41208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Setting FE delay so that phases are correct at injection leads to erratic and incorrect signal later in ramp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Beam a</a:t>
            </a: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rrival phase changes enough from (during the acceleration ramp, and also shot to shot) that the FE mixing phase is often totally wrong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E6EED5-A1FE-B46E-9AD4-1D4B79334EC3}"/>
              </a:ext>
            </a:extLst>
          </p:cNvPr>
          <p:cNvGrpSpPr/>
          <p:nvPr/>
        </p:nvGrpSpPr>
        <p:grpSpPr>
          <a:xfrm>
            <a:off x="4482549" y="0"/>
            <a:ext cx="7533860" cy="6206086"/>
            <a:chOff x="4482549" y="0"/>
            <a:chExt cx="7533860" cy="62060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F680B6C-DB78-757D-AB7A-886DD907F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67" t="4682" r="7886"/>
            <a:stretch/>
          </p:blipFill>
          <p:spPr>
            <a:xfrm>
              <a:off x="4482549" y="0"/>
              <a:ext cx="7533860" cy="6071375"/>
            </a:xfrm>
            <a:prstGeom prst="rect">
              <a:avLst/>
            </a:prstGeom>
          </p:spPr>
        </p:pic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BE6B0D45-0B5B-4FC1-405C-5583A1A2531F}"/>
                </a:ext>
              </a:extLst>
            </p:cNvPr>
            <p:cNvSpPr/>
            <p:nvPr/>
          </p:nvSpPr>
          <p:spPr>
            <a:xfrm>
              <a:off x="5472000" y="5760000"/>
              <a:ext cx="6156739" cy="44608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ctr">
                <a:spcBef>
                  <a:spcPts val="1001"/>
                </a:spcBef>
                <a:tabLst>
                  <a:tab pos="0" algn="l"/>
                </a:tabLs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Source Sans Pro"/>
                  <a:ea typeface="Roboto"/>
                </a:rPr>
                <a:t>FE output on multiple shots, at various time points during the acceleration ramp, without feedback.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04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2969E-9B6F-D3FC-E4DD-20193B522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166C33-5C18-21C9-0F28-15B97FE346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Front End Phase </a:t>
            </a:r>
            <a:r>
              <a:rPr lang="en-US" sz="2400" b="1" dirty="0" err="1"/>
              <a:t>SEtup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05DEC4-15ED-9321-634C-FA9362E608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FB66F6-D807-6642-CEE6-5AB7279E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48" r="5916"/>
          <a:stretch/>
        </p:blipFill>
        <p:spPr>
          <a:xfrm>
            <a:off x="4049725" y="0"/>
            <a:ext cx="8142275" cy="604299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49B1EF-C689-BEF3-1E97-1C2D454D82EE}"/>
              </a:ext>
            </a:extLst>
          </p:cNvPr>
          <p:cNvSpPr/>
          <p:nvPr/>
        </p:nvSpPr>
        <p:spPr>
          <a:xfrm>
            <a:off x="5605670" y="5760000"/>
            <a:ext cx="6027530" cy="4460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spcBef>
                <a:spcPts val="1001"/>
              </a:spcBef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FE output on multiple shots, at various time points during the acceleration ramp, with longitudinal feedback.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5A859E-9C86-C116-5ED7-A6658608E08C}"/>
              </a:ext>
            </a:extLst>
          </p:cNvPr>
          <p:cNvSpPr/>
          <p:nvPr/>
        </p:nvSpPr>
        <p:spPr>
          <a:xfrm>
            <a:off x="320338" y="1213126"/>
            <a:ext cx="4104098" cy="41208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(Once longitudinal feedback was set up correctly, the arrival phase </a:t>
            </a: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stabilized a few </a:t>
            </a:r>
            <a:r>
              <a:rPr lang="en-US" spc="-1" dirty="0" err="1">
                <a:solidFill>
                  <a:srgbClr val="000000"/>
                </a:solidFill>
                <a:latin typeface="Source Sans Pro"/>
                <a:ea typeface="Roboto"/>
              </a:rPr>
              <a:t>ms</a:t>
            </a: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 after injection.)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92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071BA-C60F-B294-3DEB-BCB8557F7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1107439-EDD2-5699-CC14-17BBD23A4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5" r="6320"/>
          <a:stretch/>
        </p:blipFill>
        <p:spPr>
          <a:xfrm>
            <a:off x="3674181" y="400809"/>
            <a:ext cx="8209283" cy="243383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61CF4B-EBB3-DCF7-5D9E-0DFA7E64EC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6806924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Measurement of Bunch arrival time jitter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60F6A1-0249-58BA-3FB7-56126FFCD1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01553A-B373-33AD-B1C3-27608D476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245" y="2997201"/>
            <a:ext cx="4599022" cy="306601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589D3-3512-1A64-0956-52519EF10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978" y="2997201"/>
            <a:ext cx="4599022" cy="3066014"/>
          </a:xfrm>
          <a:prstGeom prst="rect">
            <a:avLst/>
          </a:prstGeom>
        </p:spPr>
      </p:pic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8B09161-B133-E2FF-C38D-E4256ACF8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096" y="1051955"/>
            <a:ext cx="3088562" cy="437065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Measured arrival time of beam pulse relative to RF by recording </a:t>
            </a:r>
            <a:r>
              <a:rPr lang="en-US" dirty="0" err="1"/>
              <a:t>stripline</a:t>
            </a:r>
            <a:r>
              <a:rPr lang="en-US" dirty="0"/>
              <a:t> and RF clock signals with scope, and fitting peaks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 Beam arrival time fluctuates by as much as 90 degrees in the first tens of turns after injection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More fluctuation for multi-bunch beam than for single-bunch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For multi-bunch beam, arrival phase of each bunch oscillates differently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Synchrotron period at injection is ~35 turns</a:t>
            </a:r>
          </a:p>
        </p:txBody>
      </p:sp>
    </p:spTree>
    <p:extLst>
      <p:ext uri="{BB962C8B-B14F-4D97-AF65-F5344CB8AC3E}">
        <p14:creationId xmlns:p14="http://schemas.microsoft.com/office/powerpoint/2010/main" val="143432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498B6-1182-19A1-97B8-A416162E9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1E5B78-89E2-A3C7-16F1-44EF8F61B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27"/>
          <a:stretch/>
        </p:blipFill>
        <p:spPr>
          <a:xfrm>
            <a:off x="5297558" y="629841"/>
            <a:ext cx="6765428" cy="536523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3F7D56-9ED8-AD17-B366-D77FA67F9A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630960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Causes of arrival time jitter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D94792-82AB-12DA-7D13-A009EC7DAF0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E8C4E7BB-39D3-4788-69F6-4A1FDEF0D5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281" y="1228725"/>
                <a:ext cx="4847945" cy="4766347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ts val="25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Measurements of cavity voltage show current-dependent amplitude drop when beam enters the machine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Results in large coherent synchrotron oscillations (different for single-bunch vs multi-bunch shots)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This is presumably why energy acceptance must be so large at injection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This effect could presumably be mitigated by injecting when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8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Digital LLRF (coming soon) might help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not designed to act on such a short time scale, but could use different </a:t>
                </a:r>
                <a:r>
                  <a:rPr lang="en-US" sz="1600" dirty="0" err="1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wf</a:t>
                </a:r>
                <a:r>
                  <a:rPr lang="en-US" sz="16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for SB and MB shots</a:t>
                </a:r>
              </a:p>
              <a:p>
                <a:endParaRPr lang="en-US" sz="18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E8C4E7BB-39D3-4788-69F6-4A1FDEF0D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81" y="1228725"/>
                <a:ext cx="4847945" cy="4766347"/>
              </a:xfrm>
              <a:prstGeom prst="rect">
                <a:avLst/>
              </a:prstGeom>
              <a:blipFill>
                <a:blip r:embed="rId3"/>
                <a:stretch>
                  <a:fillRect l="-2767" t="-1152" r="-314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CAF1B8D-BA52-FF60-F710-250709B57E9B}"/>
              </a:ext>
            </a:extLst>
          </p:cNvPr>
          <p:cNvGrpSpPr/>
          <p:nvPr/>
        </p:nvGrpSpPr>
        <p:grpSpPr>
          <a:xfrm>
            <a:off x="5580917" y="695324"/>
            <a:ext cx="6482069" cy="5467350"/>
            <a:chOff x="5557531" y="714375"/>
            <a:chExt cx="6482069" cy="54673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26DBBC-52CC-654D-5AF9-F589F754E55B}"/>
                </a:ext>
              </a:extLst>
            </p:cNvPr>
            <p:cNvSpPr/>
            <p:nvPr/>
          </p:nvSpPr>
          <p:spPr>
            <a:xfrm>
              <a:off x="5557531" y="714375"/>
              <a:ext cx="6482069" cy="5467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9" name="Picture 8" descr="Chart, line chart&#10;&#10;Description automatically generated">
              <a:extLst>
                <a:ext uri="{FF2B5EF4-FFF2-40B4-BE49-F238E27FC236}">
                  <a16:creationId xmlns:a16="http://schemas.microsoft.com/office/drawing/2014/main" id="{69AFB2A2-D751-B801-9E92-85BF7153C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6157" y="2069423"/>
              <a:ext cx="6125562" cy="3298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68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7F7D4-552D-6EB2-83B0-9B416E7B6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3CC9593-79E8-57FE-BE55-94AB4E92F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53"/>
          <a:stretch/>
        </p:blipFill>
        <p:spPr>
          <a:xfrm>
            <a:off x="5705451" y="0"/>
            <a:ext cx="6480000" cy="626918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6BC856-4E6C-4397-0104-6C10F02ACB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B96CFF-A89F-F75D-0051-1102E576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40" y="777385"/>
            <a:ext cx="5465618" cy="3643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E6247B-C5D4-A724-6A4B-CB1AD8BCF2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74"/>
          <a:stretch/>
        </p:blipFill>
        <p:spPr>
          <a:xfrm>
            <a:off x="5712000" y="0"/>
            <a:ext cx="6480000" cy="624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0BA26-3046-2B26-1DD1-3F7D8B1CCE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16"/>
          <a:stretch/>
        </p:blipFill>
        <p:spPr>
          <a:xfrm>
            <a:off x="5712000" y="0"/>
            <a:ext cx="6480000" cy="6206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DCB06D-3DF8-C66A-FE6F-88CC78741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29"/>
          <a:stretch/>
        </p:blipFill>
        <p:spPr>
          <a:xfrm>
            <a:off x="5712000" y="0"/>
            <a:ext cx="6480000" cy="6244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06CFA-0817-5250-DC20-5DFA02FD37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177"/>
          <a:stretch/>
        </p:blipFill>
        <p:spPr>
          <a:xfrm>
            <a:off x="5712000" y="0"/>
            <a:ext cx="6480000" cy="614449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39810F-7311-32F8-46A9-6AD0990545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8427002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Effect of arrival time jitter on sampled waveform</a:t>
            </a:r>
            <a:endParaRPr lang="en-DE" sz="2400" b="1" dirty="0"/>
          </a:p>
        </p:txBody>
      </p:sp>
    </p:spTree>
    <p:extLst>
      <p:ext uri="{BB962C8B-B14F-4D97-AF65-F5344CB8AC3E}">
        <p14:creationId xmlns:p14="http://schemas.microsoft.com/office/powerpoint/2010/main" val="1347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94517-AC8B-EFDB-B91F-1E338DA6C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A80990-BEEA-DFA5-3C19-191CEA7612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7346950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Klystron jitter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38E5DD-30E3-2924-6F9B-F7F9E5B5191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0C9A2E-8EC0-8E10-9962-2CECEE6BC58B}"/>
              </a:ext>
            </a:extLst>
          </p:cNvPr>
          <p:cNvSpPr txBox="1">
            <a:spLocks/>
          </p:cNvSpPr>
          <p:nvPr/>
        </p:nvSpPr>
        <p:spPr>
          <a:xfrm>
            <a:off x="577850" y="1162492"/>
            <a:ext cx="5656520" cy="4253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Klystron tends to jitter between two states (well within specified tolerances, but still produces noticeable change in energy and arrival time from shot to shot)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With ‘correct’ klystron state, the arrival time only fluctuates by a few degrees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Mean arrival time difference between the two klystron states is about 15 degrees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This ~15 degree arrival phase jump on off-momentum shots can be enough to cause erratic fb results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88B0C1-D322-EBDF-912B-711E641F2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726" y="0"/>
            <a:ext cx="5075274" cy="6344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67BE3B-982C-C497-F022-6F9CF31ED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065"/>
          <a:stretch/>
        </p:blipFill>
        <p:spPr>
          <a:xfrm>
            <a:off x="1114479" y="4020284"/>
            <a:ext cx="5465618" cy="19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8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59753-8144-262E-AD4E-240AF4017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6FAED8-BBD0-7573-FFD3-13E3407826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620063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Summary – arrival time jitter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430C207-BBAD-AC6C-77F5-000A5FD1CB9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795F1C1B-ABC6-959D-0449-911B8E75C8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823" y="1162492"/>
                <a:ext cx="7989681" cy="425394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ts val="25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Three sources of instability in beam arrival phase:</a:t>
                </a:r>
              </a:p>
              <a:p>
                <a:pPr marL="914400" lvl="1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Synchronous phase changes by ~15</a:t>
                </a:r>
                <a:r>
                  <a:rPr lang="en-US" sz="1800" baseline="400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</a:t>
                </a: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during acceleration ramp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Source Sans Pro" panose="020B050303040302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US" sz="16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Could be mitigated by adjusting RF waveform, but only possible if more total RF power were available or if energy acceptance at injection could be reduced</a:t>
                </a:r>
                <a:endParaRPr lang="en-US" sz="14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914400" lvl="1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Beam arrival time fluctuates by ~90</a:t>
                </a:r>
                <a:r>
                  <a:rPr lang="en-US" sz="1800" baseline="400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</a:t>
                </a: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 panose="020F0502020204030204" pitchFamily="34" charset="0"/>
                  </a:rPr>
                  <a:t> during first turns after injection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Source Sans Pro" panose="020B050303040302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US" sz="16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Could potentially be mitigated by injecting into stationary bucket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914400" lvl="1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 panose="020F0502020204030204" pitchFamily="34" charset="0"/>
                  </a:rPr>
                  <a:t>Beam arrival time fluctuates by </a:t>
                </a: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~15</a:t>
                </a:r>
                <a:r>
                  <a:rPr lang="en-US" sz="1800" baseline="400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</a:t>
                </a: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due to klystron jitter</a:t>
                </a:r>
              </a:p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Solution for now is to start fb only ~3ms after injection</a:t>
                </a:r>
              </a:p>
              <a:p>
                <a:pPr marL="914400" lvl="1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Feedback can have erratic and destructive effects if turned on too soon</a:t>
                </a:r>
              </a:p>
            </p:txBody>
          </p:sp>
        </mc:Choice>
        <mc:Fallback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795F1C1B-ABC6-959D-0449-911B8E75C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23" y="1162492"/>
                <a:ext cx="7989681" cy="4253943"/>
              </a:xfrm>
              <a:prstGeom prst="rect">
                <a:avLst/>
              </a:prstGeom>
              <a:blipFill>
                <a:blip r:embed="rId2"/>
                <a:stretch>
                  <a:fillRect l="-1832" t="-1862" r="-6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45D0E63-73FB-0A0F-7FE4-D5F7D1D4700E}"/>
              </a:ext>
            </a:extLst>
          </p:cNvPr>
          <p:cNvGrpSpPr/>
          <p:nvPr/>
        </p:nvGrpSpPr>
        <p:grpSpPr>
          <a:xfrm>
            <a:off x="3290658" y="4391372"/>
            <a:ext cx="5859840" cy="1978177"/>
            <a:chOff x="3290658" y="4391372"/>
            <a:chExt cx="5859840" cy="19781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1171EA-BB43-1BBC-3BF3-1D293A5A0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746" t="8824" r="37655" b="53811"/>
            <a:stretch/>
          </p:blipFill>
          <p:spPr>
            <a:xfrm>
              <a:off x="3290658" y="4391372"/>
              <a:ext cx="2759437" cy="17109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58603A-C859-88A6-3F83-2714C9DDF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910" t="9719" r="37609" b="56224"/>
            <a:stretch/>
          </p:blipFill>
          <p:spPr>
            <a:xfrm>
              <a:off x="6141906" y="4391372"/>
              <a:ext cx="3008592" cy="16710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8C2022-A9E9-66E6-6D38-D3E3FD865DF4}"/>
                </a:ext>
              </a:extLst>
            </p:cNvPr>
            <p:cNvSpPr txBox="1"/>
            <p:nvPr/>
          </p:nvSpPr>
          <p:spPr>
            <a:xfrm>
              <a:off x="3290658" y="6061772"/>
              <a:ext cx="58598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Longitudinal beam motion without feedback.</a:t>
              </a:r>
              <a:endParaRPr lang="en-DE" sz="14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6F1068-67C1-6CAC-A051-ABC30F8B2651}"/>
              </a:ext>
            </a:extLst>
          </p:cNvPr>
          <p:cNvGrpSpPr/>
          <p:nvPr/>
        </p:nvGrpSpPr>
        <p:grpSpPr>
          <a:xfrm>
            <a:off x="9150498" y="504166"/>
            <a:ext cx="2839653" cy="3868076"/>
            <a:chOff x="9150498" y="504166"/>
            <a:chExt cx="2839653" cy="38680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1B57199-5634-47EB-39DA-FFFDC6174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539" t="11141" r="37417" b="53874"/>
            <a:stretch/>
          </p:blipFill>
          <p:spPr>
            <a:xfrm>
              <a:off x="9186354" y="504166"/>
              <a:ext cx="2803797" cy="16002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57CF710-FF33-EC60-1AC1-D2C07E329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356" t="9719" r="37541" b="53747"/>
            <a:stretch/>
          </p:blipFill>
          <p:spPr>
            <a:xfrm>
              <a:off x="9179088" y="2202687"/>
              <a:ext cx="2803796" cy="16710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C9F218-AF52-F1BA-8742-7E9CC62A259A}"/>
                </a:ext>
              </a:extLst>
            </p:cNvPr>
            <p:cNvSpPr txBox="1"/>
            <p:nvPr/>
          </p:nvSpPr>
          <p:spPr>
            <a:xfrm>
              <a:off x="9150498" y="3849022"/>
              <a:ext cx="28323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Longitudinal beam motion with longitudinal feedback.</a:t>
              </a:r>
              <a:endParaRPr lang="en-D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43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E9505-F717-4E90-8B05-39E786088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4E9835-24AB-194F-10AD-402E12FA9B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620063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Summary and outlook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A46E0CC-E0A0-D8DB-74B9-F4FDA5D008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B6104C-E005-750A-C9EA-A3D87018E65C}"/>
              </a:ext>
            </a:extLst>
          </p:cNvPr>
          <p:cNvSpPr txBox="1">
            <a:spLocks/>
          </p:cNvSpPr>
          <p:nvPr/>
        </p:nvSpPr>
        <p:spPr>
          <a:xfrm>
            <a:off x="620824" y="1162492"/>
            <a:ext cx="8704151" cy="4253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Significant beam arrival time jitter throughout acceleration ramp complicates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bbfb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setup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Could potentially be reduced by modifying RF ramp and/or changing injection scheme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Longitudinal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bbfb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very effective at controlling beam instabilities, keeping high injection efficiencies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Transverse feedback is currently not needed, but may become important after gun upgrades</a:t>
            </a:r>
          </a:p>
        </p:txBody>
      </p:sp>
    </p:spTree>
    <p:extLst>
      <p:ext uri="{BB962C8B-B14F-4D97-AF65-F5344CB8AC3E}">
        <p14:creationId xmlns:p14="http://schemas.microsoft.com/office/powerpoint/2010/main" val="21893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51751-80CA-1C07-E62B-2ACA0FF5B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Aerial view of a football stadium&#10;&#10;Description automatically generated with low confidence">
            <a:extLst>
              <a:ext uri="{FF2B5EF4-FFF2-40B4-BE49-F238E27FC236}">
                <a16:creationId xmlns:a16="http://schemas.microsoft.com/office/drawing/2014/main" id="{5BE749BF-258A-3BC2-95FC-F9772DFC5D19}"/>
              </a:ext>
            </a:extLst>
          </p:cNvPr>
          <p:cNvPicPr/>
          <p:nvPr/>
        </p:nvPicPr>
        <p:blipFill>
          <a:blip r:embed="rId2">
            <a:alphaModFix amt="13000"/>
          </a:blip>
          <a:srcRect t="15632" b="12158"/>
          <a:stretch/>
        </p:blipFill>
        <p:spPr>
          <a:xfrm>
            <a:off x="0" y="0"/>
            <a:ext cx="12191400" cy="6858000"/>
          </a:xfrm>
          <a:prstGeom prst="rect">
            <a:avLst/>
          </a:prstGeom>
          <a:ln w="0">
            <a:noFill/>
          </a:ln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C712AD8-61A0-FB0E-B45B-7D30254015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F46FFA5-37A1-69B2-3EEC-C22064B1EFEB}"/>
              </a:ext>
            </a:extLst>
          </p:cNvPr>
          <p:cNvSpPr txBox="1">
            <a:spLocks/>
          </p:cNvSpPr>
          <p:nvPr/>
        </p:nvSpPr>
        <p:spPr>
          <a:xfrm>
            <a:off x="2445724" y="940601"/>
            <a:ext cx="7374552" cy="4841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60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Questions? Comments?</a:t>
            </a:r>
          </a:p>
          <a:p>
            <a:pPr algn="ctr">
              <a:lnSpc>
                <a:spcPct val="100000"/>
              </a:lnSpc>
            </a:pPr>
            <a:endParaRPr lang="en-US" sz="6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</a:pP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Thanks to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T. Atkinson, M.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Dirsat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sv-SE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F. Falkenstern,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Flisgen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H. Glass, </a:t>
            </a:r>
            <a:r>
              <a:rPr lang="de-DE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P. </a:t>
            </a:r>
            <a:r>
              <a:rPr lang="de-DE" sz="1400" b="0" i="0" u="none" strike="noStrike" baseline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Goslawski</a:t>
            </a:r>
            <a:r>
              <a:rPr lang="de-DE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Löwner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P.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Kuske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               A.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Matveenko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sv-SE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R. Müller,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G. Rehm, M. Ries, </a:t>
            </a:r>
            <a:r>
              <a:rPr lang="de-DE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M. Ruprecht,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Schälicke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 </a:t>
            </a:r>
            <a:r>
              <a:rPr lang="en-US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T. </a:t>
            </a:r>
            <a:r>
              <a:rPr lang="en-US" sz="1400" b="0" i="0" u="none" strike="noStrike" baseline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Schneegans</a:t>
            </a:r>
            <a:r>
              <a:rPr lang="en-US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B.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Schriefer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 D.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Schüler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Y.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Tamashevich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D.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Teytelman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and many others in the BII machine group who have contributed to this project in numerous ways.</a:t>
            </a:r>
          </a:p>
        </p:txBody>
      </p:sp>
    </p:spTree>
    <p:extLst>
      <p:ext uri="{BB962C8B-B14F-4D97-AF65-F5344CB8AC3E}">
        <p14:creationId xmlns:p14="http://schemas.microsoft.com/office/powerpoint/2010/main" val="3079122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645E-3630-DD53-EFD3-D1A0D530B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86D6142-1B3F-A199-31A9-BC3E145084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1983" r="8647" b="11983"/>
          <a:stretch/>
        </p:blipFill>
        <p:spPr>
          <a:xfrm rot="5400000">
            <a:off x="5354133" y="-421908"/>
            <a:ext cx="6224920" cy="716668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FA3A0-A547-2CB2-A974-46A9DE3118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75015A-EF4F-E017-85AD-A95F37FB18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7EB26DF-CC0E-175D-DAC7-273656796B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The BESSYII Booster</a:t>
            </a:r>
            <a:endParaRPr lang="en-DE" sz="24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7EED4E6-DDCB-9010-E2EB-306902C8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99" y="3330444"/>
            <a:ext cx="5886902" cy="2943451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19C2999-3496-A49B-DDC6-274777F72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970791"/>
              </p:ext>
            </p:extLst>
          </p:nvPr>
        </p:nvGraphicFramePr>
        <p:xfrm>
          <a:off x="2003250" y="874493"/>
          <a:ext cx="28800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2577170674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862854393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MeV–1.9 GeV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59296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m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29121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cells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2055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frequency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MHz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14499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378229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Qx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Qy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5.88, 3.69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8875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ξ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x, </a:t>
                      </a:r>
                      <a:r>
                        <a:rPr lang="el-GR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ξ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2, 2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46966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Ramping time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7251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Max. current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mA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933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513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98D79-30E1-DD97-7357-DD32E3924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EE337C6-0382-81E8-257A-654A37C07C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1983" r="8647" b="11983"/>
          <a:stretch/>
        </p:blipFill>
        <p:spPr>
          <a:xfrm rot="5400000">
            <a:off x="5354133" y="-421908"/>
            <a:ext cx="6224920" cy="716668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C10E8A3-BA71-E82B-1345-C6E96B2F67D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A237A2-3939-5440-FBCF-805AA40FFE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The BESSYII Booster</a:t>
            </a:r>
            <a:endParaRPr lang="en-DE" sz="2400" b="1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472F8F-5790-7600-07C0-C6A50AC0F1CE}"/>
              </a:ext>
            </a:extLst>
          </p:cNvPr>
          <p:cNvSpPr/>
          <p:nvPr/>
        </p:nvSpPr>
        <p:spPr>
          <a:xfrm>
            <a:off x="716998" y="1152813"/>
            <a:ext cx="4627268" cy="15645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50 MeV to 1.9 GeV in 100 </a:t>
            </a:r>
            <a:r>
              <a:rPr lang="en-US" b="0" strike="noStrike" spc="-1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ms</a:t>
            </a:r>
            <a:endParaRPr lang="en-US" b="0" strike="noStrike" spc="-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(factor of 40) energy range, so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significant field errors at low energy</a:t>
            </a:r>
            <a:endParaRPr lang="en-US" spc="-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Beam injected when energy is already ramping up, not into stationary bucket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2BE194-16DB-F638-AED2-CD8BDAAFB7E6}"/>
              </a:ext>
            </a:extLst>
          </p:cNvPr>
          <p:cNvGrpSpPr/>
          <p:nvPr/>
        </p:nvGrpSpPr>
        <p:grpSpPr>
          <a:xfrm>
            <a:off x="607483" y="3240373"/>
            <a:ext cx="4273550" cy="2795775"/>
            <a:chOff x="607483" y="3407976"/>
            <a:chExt cx="4273550" cy="279577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1319377-E0CB-5E7F-27A5-87250A082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483" y="3407976"/>
              <a:ext cx="4273550" cy="2539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76139B-2D45-6DD4-5A6E-D313E66CC82C}"/>
                </a:ext>
              </a:extLst>
            </p:cNvPr>
            <p:cNvSpPr txBox="1"/>
            <p:nvPr/>
          </p:nvSpPr>
          <p:spPr>
            <a:xfrm>
              <a:off x="869675" y="5895974"/>
              <a:ext cx="40113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1"/>
                </a:spcBef>
                <a:tabLst>
                  <a:tab pos="0" algn="l"/>
                </a:tabLs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Booster energy  ramp.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28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5272D-BD47-0FBF-ACCC-F7015A847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11A28F-2773-4CA9-D148-FEAFDDC766E3}"/>
              </a:ext>
            </a:extLst>
          </p:cNvPr>
          <p:cNvGrpSpPr/>
          <p:nvPr/>
        </p:nvGrpSpPr>
        <p:grpSpPr>
          <a:xfrm>
            <a:off x="102290" y="721123"/>
            <a:ext cx="6452543" cy="4847388"/>
            <a:chOff x="5739456" y="406798"/>
            <a:chExt cx="6452543" cy="484738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9C4E9CA-1ECE-9DA3-62CD-23A596EF0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09" t="1777" r="2767" b="-1777"/>
            <a:stretch/>
          </p:blipFill>
          <p:spPr>
            <a:xfrm>
              <a:off x="5739456" y="406798"/>
              <a:ext cx="6452543" cy="456543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D36295-B765-B49A-E696-29A52B3BAD4E}"/>
                </a:ext>
              </a:extLst>
            </p:cNvPr>
            <p:cNvSpPr txBox="1"/>
            <p:nvPr/>
          </p:nvSpPr>
          <p:spPr>
            <a:xfrm>
              <a:off x="6096000" y="4730966"/>
              <a:ext cx="58077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1"/>
                </a:spcBef>
                <a:tabLst>
                  <a:tab pos="0" algn="l"/>
                </a:tabLs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Booster RF waveform, and corresponding calculated synchronous phase and synchrotron tune during ramp.</a:t>
              </a:r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B00C49-F876-F8DA-7235-E7C0E58431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0E0B672-3A91-2728-B05F-E1FB02DF0C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RF ramp</a:t>
            </a:r>
            <a:endParaRPr lang="en-DE" sz="24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F1FD08-1A8C-301C-5F32-44D037F10990}"/>
              </a:ext>
            </a:extLst>
          </p:cNvPr>
          <p:cNvSpPr/>
          <p:nvPr/>
        </p:nvSpPr>
        <p:spPr>
          <a:xfrm>
            <a:off x="6652860" y="3246864"/>
            <a:ext cx="5342445" cy="29443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Flattening the synchrotron tune at injection resulted in </a:t>
            </a:r>
            <a:r>
              <a:rPr lang="en-US" b="0" strike="noStrike" spc="-1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beamlos</a:t>
            </a:r>
            <a:r>
              <a:rPr lang="en-US" spc="-1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</a:t>
            </a:r>
            <a:r>
              <a:rPr lang="en-US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for multi-bunch shots</a:t>
            </a:r>
          </a:p>
          <a:p>
            <a:pPr marL="800100" lvl="1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RF ramp shape seems to have been empirically tuned to increase acceptance at injection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Synchronous phase </a:t>
            </a:r>
            <a:r>
              <a:rPr lang="en-US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varies by ~15 degrees during acceleration cycle</a:t>
            </a:r>
          </a:p>
          <a:p>
            <a:pPr marL="800100" lvl="1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Flattening the synchronous phase, without reducing acceptance at injection, would require more rf power than currently available</a:t>
            </a:r>
            <a:endParaRPr lang="en-US" b="0" strike="noStrike" spc="-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CFCA45-FAFF-B4CD-0BE3-CB9D6AF9878B}"/>
              </a:ext>
            </a:extLst>
          </p:cNvPr>
          <p:cNvGrpSpPr/>
          <p:nvPr/>
        </p:nvGrpSpPr>
        <p:grpSpPr>
          <a:xfrm>
            <a:off x="6652860" y="477441"/>
            <a:ext cx="5539140" cy="2353355"/>
            <a:chOff x="91541" y="1145657"/>
            <a:chExt cx="5539140" cy="235335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A4051F5-EAB8-1412-2D95-640419CF461A}"/>
                </a:ext>
              </a:extLst>
            </p:cNvPr>
            <p:cNvGrpSpPr/>
            <p:nvPr/>
          </p:nvGrpSpPr>
          <p:grpSpPr>
            <a:xfrm>
              <a:off x="91541" y="1145657"/>
              <a:ext cx="5539140" cy="2120283"/>
              <a:chOff x="91541" y="1145657"/>
              <a:chExt cx="5539140" cy="2120283"/>
            </a:xfrm>
          </p:grpSpPr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69496151-043E-7622-6D07-7BCBB6EF49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946" t="19127" r="4069" b="3028"/>
              <a:stretch/>
            </p:blipFill>
            <p:spPr>
              <a:xfrm>
                <a:off x="91541" y="1155817"/>
                <a:ext cx="2825275" cy="2047456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6B227B27-BAC5-E0D2-FC5B-0D84FC4DB8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351" t="18577" r="2664" b="3122"/>
              <a:stretch/>
            </p:blipFill>
            <p:spPr>
              <a:xfrm>
                <a:off x="2805407" y="1145657"/>
                <a:ext cx="2825274" cy="2120283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A597EF-142F-B94D-B8DD-430FC5A1A9EE}"/>
                </a:ext>
              </a:extLst>
            </p:cNvPr>
            <p:cNvSpPr txBox="1"/>
            <p:nvPr/>
          </p:nvSpPr>
          <p:spPr>
            <a:xfrm>
              <a:off x="637372" y="3191235"/>
              <a:ext cx="40113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1"/>
                </a:spcBef>
                <a:tabLst>
                  <a:tab pos="0" algn="l"/>
                </a:tabLs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Measured synchrotron frequency.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26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673DD-2611-E8EB-59AC-E3EF29F8F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95BA1DB-1F44-AAAA-5DEF-3A24888DFC14}"/>
              </a:ext>
            </a:extLst>
          </p:cNvPr>
          <p:cNvGrpSpPr/>
          <p:nvPr/>
        </p:nvGrpSpPr>
        <p:grpSpPr>
          <a:xfrm>
            <a:off x="6056858" y="436892"/>
            <a:ext cx="5400000" cy="5805314"/>
            <a:chOff x="6056858" y="436892"/>
            <a:chExt cx="5400000" cy="58053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A0332F-92DE-2726-C0D3-BD23E919E643}"/>
                </a:ext>
              </a:extLst>
            </p:cNvPr>
            <p:cNvGrpSpPr/>
            <p:nvPr/>
          </p:nvGrpSpPr>
          <p:grpSpPr>
            <a:xfrm>
              <a:off x="6056858" y="436892"/>
              <a:ext cx="5400000" cy="2778849"/>
              <a:chOff x="6056858" y="615794"/>
              <a:chExt cx="5400000" cy="2778849"/>
            </a:xfrm>
          </p:grpSpPr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D9D0FB8A-2A73-34F5-92C5-7DE4439BA8EF}"/>
                  </a:ext>
                </a:extLst>
              </p:cNvPr>
              <p:cNvPicPr/>
              <p:nvPr/>
            </p:nvPicPr>
            <p:blipFill>
              <a:blip r:embed="rId2"/>
              <a:stretch/>
            </p:blipFill>
            <p:spPr>
              <a:xfrm>
                <a:off x="6056858" y="874643"/>
                <a:ext cx="5400000" cy="2520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FF8707AE-1632-7683-633C-251163DC831A}"/>
                  </a:ext>
                </a:extLst>
              </p:cNvPr>
              <p:cNvSpPr/>
              <p:nvPr/>
            </p:nvSpPr>
            <p:spPr>
              <a:xfrm>
                <a:off x="6337821" y="615794"/>
                <a:ext cx="5022606" cy="36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r>
                  <a:rPr lang="en-US" sz="1700" b="0" strike="noStrike" spc="-1" dirty="0">
                    <a:solidFill>
                      <a:srgbClr val="000000"/>
                    </a:solidFill>
                    <a:latin typeface="Source Sans Pro"/>
                    <a:ea typeface="Roboto"/>
                  </a:rPr>
                  <a:t>Uncorrected tunes throughout acceleration ramp:</a:t>
                </a:r>
                <a:endParaRPr lang="en-US" sz="17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>
                  <a:lnSpc>
                    <a:spcPct val="10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endParaRPr lang="en-US" sz="17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>
                  <a:lnSpc>
                    <a:spcPct val="9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endParaRPr lang="en-US" sz="17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9F78D56-CF1C-4D92-878B-4001C1A45C23}"/>
                </a:ext>
              </a:extLst>
            </p:cNvPr>
            <p:cNvGrpSpPr/>
            <p:nvPr/>
          </p:nvGrpSpPr>
          <p:grpSpPr>
            <a:xfrm>
              <a:off x="6056858" y="3470792"/>
              <a:ext cx="5400000" cy="2771414"/>
              <a:chOff x="6056858" y="3470792"/>
              <a:chExt cx="5400000" cy="2771414"/>
            </a:xfrm>
          </p:grpSpPr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C9624298-E3FB-5BE6-7727-693A5C926801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6056858" y="3722206"/>
                <a:ext cx="5400000" cy="2520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F44F88B-19E3-CC2B-8817-D515043A7C1A}"/>
                  </a:ext>
                </a:extLst>
              </p:cNvPr>
              <p:cNvSpPr/>
              <p:nvPr/>
            </p:nvSpPr>
            <p:spPr>
              <a:xfrm>
                <a:off x="6337821" y="3470792"/>
                <a:ext cx="5022606" cy="36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r>
                  <a:rPr lang="en-US" sz="1700" spc="-1" dirty="0">
                    <a:solidFill>
                      <a:srgbClr val="000000"/>
                    </a:solidFill>
                    <a:latin typeface="Source Sans Pro"/>
                    <a:ea typeface="Roboto"/>
                  </a:rPr>
                  <a:t>C</a:t>
                </a:r>
                <a:r>
                  <a:rPr lang="en-US" sz="1700" b="0" strike="noStrike" spc="-1" dirty="0">
                    <a:solidFill>
                      <a:srgbClr val="000000"/>
                    </a:solidFill>
                    <a:latin typeface="Source Sans Pro"/>
                    <a:ea typeface="Roboto"/>
                  </a:rPr>
                  <a:t>orrected tunes throughout acceleration ramp:</a:t>
                </a:r>
                <a:endParaRPr lang="en-US" sz="17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>
                  <a:lnSpc>
                    <a:spcPct val="10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endParaRPr lang="en-US" sz="17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>
                  <a:lnSpc>
                    <a:spcPct val="9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endParaRPr lang="en-US" sz="17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AA65A0-A71B-1020-AB89-010FB9C0E4CC}"/>
              </a:ext>
            </a:extLst>
          </p:cNvPr>
          <p:cNvGrpSpPr/>
          <p:nvPr/>
        </p:nvGrpSpPr>
        <p:grpSpPr>
          <a:xfrm>
            <a:off x="5188227" y="183756"/>
            <a:ext cx="6788426" cy="6058018"/>
            <a:chOff x="5188227" y="183756"/>
            <a:chExt cx="6788426" cy="60580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420A8E-F767-999C-4BE2-697B68FD02BE}"/>
                </a:ext>
              </a:extLst>
            </p:cNvPr>
            <p:cNvSpPr/>
            <p:nvPr/>
          </p:nvSpPr>
          <p:spPr>
            <a:xfrm>
              <a:off x="5188227" y="183756"/>
              <a:ext cx="6788426" cy="605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466120F-3A43-DA89-2DB6-686CD0A5369D}"/>
                </a:ext>
              </a:extLst>
            </p:cNvPr>
            <p:cNvGrpSpPr/>
            <p:nvPr/>
          </p:nvGrpSpPr>
          <p:grpSpPr>
            <a:xfrm>
              <a:off x="5526157" y="791161"/>
              <a:ext cx="6175116" cy="4817933"/>
              <a:chOff x="6715441" y="1713487"/>
              <a:chExt cx="4866775" cy="3102287"/>
            </a:xfrm>
          </p:grpSpPr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4C18F9D2-04AE-8ADB-285C-7160DC7191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225"/>
              <a:stretch/>
            </p:blipFill>
            <p:spPr bwMode="auto">
              <a:xfrm>
                <a:off x="6715441" y="1942394"/>
                <a:ext cx="4866775" cy="1347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>
                <a:extLst>
                  <a:ext uri="{FF2B5EF4-FFF2-40B4-BE49-F238E27FC236}">
                    <a16:creationId xmlns:a16="http://schemas.microsoft.com/office/drawing/2014/main" id="{773D9C23-AFE7-24E1-0BB1-4468E545A2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790"/>
              <a:stretch/>
            </p:blipFill>
            <p:spPr bwMode="auto">
              <a:xfrm>
                <a:off x="6715444" y="3463881"/>
                <a:ext cx="4866772" cy="1351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0F66C02A-6ADC-2C3A-F07A-B0F2634554CF}"/>
                  </a:ext>
                </a:extLst>
              </p:cNvPr>
              <p:cNvSpPr/>
              <p:nvPr/>
            </p:nvSpPr>
            <p:spPr>
              <a:xfrm>
                <a:off x="6991918" y="3404585"/>
                <a:ext cx="3068340" cy="148214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rmAutofit fontScale="92500"/>
              </a:bodyPr>
              <a:lstStyle/>
              <a:p>
                <a:pPr>
                  <a:lnSpc>
                    <a:spcPct val="9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r>
                  <a:rPr lang="en-US" sz="1400" b="0" strike="noStrike" spc="-1" dirty="0">
                    <a:solidFill>
                      <a:srgbClr val="000000"/>
                    </a:solidFill>
                    <a:latin typeface="Source Sans Pro"/>
                    <a:ea typeface="Roboto"/>
                  </a:rPr>
                  <a:t>Corrected chromaticity throughout acceleration ramp:</a:t>
                </a:r>
                <a:endParaRPr lang="en-US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B990A3FE-56DB-F84E-747C-E3356F323CE9}"/>
                  </a:ext>
                </a:extLst>
              </p:cNvPr>
              <p:cNvSpPr/>
              <p:nvPr/>
            </p:nvSpPr>
            <p:spPr>
              <a:xfrm>
                <a:off x="7070248" y="1713487"/>
                <a:ext cx="3491039" cy="39851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rmAutofit/>
              </a:bodyPr>
              <a:lstStyle/>
              <a:p>
                <a:pPr>
                  <a:lnSpc>
                    <a:spcPct val="100000"/>
                  </a:lnSpc>
                  <a:buNone/>
                  <a:tabLst>
                    <a:tab pos="0" algn="l"/>
                  </a:tabLst>
                </a:pPr>
                <a:r>
                  <a:rPr lang="en-US" sz="1400" spc="-1" dirty="0">
                    <a:solidFill>
                      <a:srgbClr val="000000"/>
                    </a:solidFill>
                    <a:latin typeface="Source Sans Pro"/>
                    <a:ea typeface="Roboto"/>
                  </a:rPr>
                  <a:t>Uncorrected chr</a:t>
                </a:r>
                <a:r>
                  <a:rPr lang="en-US" sz="1400" b="0" strike="noStrike" spc="-1" dirty="0">
                    <a:solidFill>
                      <a:srgbClr val="000000"/>
                    </a:solidFill>
                    <a:latin typeface="Source Sans Pro"/>
                    <a:ea typeface="Roboto"/>
                  </a:rPr>
                  <a:t>omaticity throughout acceleration ramp : (green is horizontal, blue is vertical) </a:t>
                </a:r>
                <a:endParaRPr lang="en-US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>
                  <a:lnSpc>
                    <a:spcPct val="9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endParaRPr lang="en-US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92BF90-4A89-F911-2219-7A762D0079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Why BBFB?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8FA22F-BFA2-4BF5-AD13-7582B00001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338A500-F6F9-DB34-2294-6B184C79580F}"/>
              </a:ext>
            </a:extLst>
          </p:cNvPr>
          <p:cNvSpPr txBox="1">
            <a:spLocks/>
          </p:cNvSpPr>
          <p:nvPr/>
        </p:nvSpPr>
        <p:spPr>
          <a:xfrm>
            <a:off x="793739" y="1177219"/>
            <a:ext cx="4215583" cy="47663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Instabilities can potentially reduce efficiency of injection into the storage ring, so must be controlled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Main motivation for implementing </a:t>
            </a:r>
            <a:r>
              <a:rPr lang="en-US" sz="1800" dirty="0" err="1"/>
              <a:t>bbfb</a:t>
            </a:r>
            <a:r>
              <a:rPr lang="en-US" sz="1800" dirty="0"/>
              <a:t> was plan to reduce booster bunch length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shorter bunches + increased impedance would reduce instability threshold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Transverse motion has been stabilized by correcting optics; transverse feedback isn’t currently necessary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May change when using the ‘flexi-gun’ with variable bunch spacing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At the moment we can operate without </a:t>
            </a:r>
            <a:r>
              <a:rPr lang="en-US" sz="1800" dirty="0" err="1"/>
              <a:t>bbfb</a:t>
            </a:r>
            <a:r>
              <a:rPr lang="en-US" sz="1800" dirty="0"/>
              <a:t>, even with high booster current, but injection efficiency is much better with longitudinal fb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D2A6FE-A254-6FD9-B468-5A424C274883}"/>
              </a:ext>
            </a:extLst>
          </p:cNvPr>
          <p:cNvGrpSpPr/>
          <p:nvPr/>
        </p:nvGrpSpPr>
        <p:grpSpPr>
          <a:xfrm>
            <a:off x="5188227" y="183755"/>
            <a:ext cx="6788426" cy="6058018"/>
            <a:chOff x="5188227" y="183755"/>
            <a:chExt cx="6788426" cy="60580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12A480-4B4A-139C-80B4-F70BB042C720}"/>
                </a:ext>
              </a:extLst>
            </p:cNvPr>
            <p:cNvSpPr/>
            <p:nvPr/>
          </p:nvSpPr>
          <p:spPr>
            <a:xfrm>
              <a:off x="5188227" y="183755"/>
              <a:ext cx="6788426" cy="605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9F77BE45-3279-26D9-AE42-CD6E05FC6680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8858354" y="592038"/>
              <a:ext cx="2755796" cy="2600627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E986B3B6-A198-BDC3-B137-BDA90C9822C0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5874027" y="581983"/>
              <a:ext cx="2816888" cy="2658174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7B242A-BA42-1343-A902-6C390B012D86}"/>
                </a:ext>
              </a:extLst>
            </p:cNvPr>
            <p:cNvGrpSpPr/>
            <p:nvPr/>
          </p:nvGrpSpPr>
          <p:grpSpPr>
            <a:xfrm>
              <a:off x="6583123" y="3429000"/>
              <a:ext cx="4215583" cy="2260834"/>
              <a:chOff x="6715441" y="1942394"/>
              <a:chExt cx="4866775" cy="287338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CA646934-A311-21F8-162A-D56BBC5B38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225"/>
              <a:stretch/>
            </p:blipFill>
            <p:spPr bwMode="auto">
              <a:xfrm>
                <a:off x="6715441" y="1942394"/>
                <a:ext cx="4866775" cy="1347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>
                <a:extLst>
                  <a:ext uri="{FF2B5EF4-FFF2-40B4-BE49-F238E27FC236}">
                    <a16:creationId xmlns:a16="http://schemas.microsoft.com/office/drawing/2014/main" id="{ECC46F01-DF5E-E55A-D5D0-A90930356B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790"/>
              <a:stretch/>
            </p:blipFill>
            <p:spPr bwMode="auto">
              <a:xfrm>
                <a:off x="6715444" y="3463881"/>
                <a:ext cx="4866772" cy="1351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9920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C01AC-6C55-C30A-B794-D7620DE70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55DE17-AD33-CE43-CA5B-D5F64BC6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BBFB setup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5256CA-5B69-C2DB-6B84-5007BF5BD5F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0CB2F3-3CE7-B612-0FA8-E233DA98E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03" b="11297"/>
          <a:stretch/>
        </p:blipFill>
        <p:spPr>
          <a:xfrm>
            <a:off x="5981745" y="3783729"/>
            <a:ext cx="2507143" cy="234000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F65E365-3F32-9752-E76D-38FF794429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4344" r="16161" b="32868"/>
          <a:stretch/>
        </p:blipFill>
        <p:spPr>
          <a:xfrm>
            <a:off x="8674990" y="3783729"/>
            <a:ext cx="2787315" cy="2340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D751EF-1DDC-7226-2063-2C47CCED20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96" t="6764"/>
          <a:stretch/>
        </p:blipFill>
        <p:spPr>
          <a:xfrm>
            <a:off x="2640187" y="3333902"/>
            <a:ext cx="2787315" cy="2789827"/>
          </a:xfrm>
          <a:prstGeom prst="rect">
            <a:avLst/>
          </a:prstGeom>
        </p:spPr>
      </p:pic>
      <p:pic>
        <p:nvPicPr>
          <p:cNvPr id="20" name="Picture 1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EFF4207-60F3-39C2-7E01-A0128A8CDC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77" r="15158" b="4419"/>
          <a:stretch/>
        </p:blipFill>
        <p:spPr>
          <a:xfrm>
            <a:off x="5981745" y="405122"/>
            <a:ext cx="2477454" cy="2789827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562B000-FD02-06D5-999B-9916CBC28DC7}"/>
              </a:ext>
            </a:extLst>
          </p:cNvPr>
          <p:cNvSpPr/>
          <p:nvPr/>
        </p:nvSpPr>
        <p:spPr>
          <a:xfrm>
            <a:off x="396736" y="1216135"/>
            <a:ext cx="4862564" cy="18719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 err="1">
                <a:solidFill>
                  <a:srgbClr val="000000"/>
                </a:solidFill>
                <a:latin typeface="Source Sans Pro"/>
                <a:ea typeface="Roboto"/>
              </a:rPr>
              <a:t>Dimtel</a:t>
            </a: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 system: FBE-LT front/back end, three iGP-12 processors w/ state machine firmware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Longitudinal kicker cavity based on DLS design (1.625 GHz, 300 V max kick)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 err="1">
                <a:solidFill>
                  <a:srgbClr val="000000"/>
                </a:solidFill>
                <a:latin typeface="Source Sans Pro"/>
                <a:ea typeface="Roboto"/>
              </a:rPr>
              <a:t>Stripline</a:t>
            </a: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 pickup and kicker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253D04-846B-F6E8-DF68-FF5151D2CD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340" t="2984" r="567" b="3886"/>
          <a:stretch/>
        </p:blipFill>
        <p:spPr>
          <a:xfrm>
            <a:off x="8674990" y="406798"/>
            <a:ext cx="2192889" cy="27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2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7ED74-E8AE-CC35-3E72-D60E75D98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DA1A8A-728C-D052-7641-73AAD1387A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Results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660D37-CFDF-818B-FD17-A891A84BC4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39C81AC-AB10-2C76-F1B1-4A0A8CB7FA19}"/>
              </a:ext>
            </a:extLst>
          </p:cNvPr>
          <p:cNvSpPr/>
          <p:nvPr/>
        </p:nvSpPr>
        <p:spPr>
          <a:xfrm>
            <a:off x="510779" y="4952006"/>
            <a:ext cx="7850901" cy="15069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Longitudinal feedback is very effective at suppressing instabilities and keeping injection efficiency high (~99%), even with highest booster current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Transverse feedback isn’t necessary now, but might become essential with future flexible bunch pattern from gun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DF684C-022D-6821-FB46-8AE603EFF742}"/>
              </a:ext>
            </a:extLst>
          </p:cNvPr>
          <p:cNvGrpSpPr/>
          <p:nvPr/>
        </p:nvGrpSpPr>
        <p:grpSpPr>
          <a:xfrm>
            <a:off x="2448911" y="509406"/>
            <a:ext cx="4387973" cy="4174354"/>
            <a:chOff x="2448911" y="123326"/>
            <a:chExt cx="4387973" cy="417435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1B6EDF3-CBCA-3301-7C84-13F3CBC4D4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48911" y="538401"/>
              <a:ext cx="4387973" cy="3759279"/>
              <a:chOff x="707549" y="1280026"/>
              <a:chExt cx="4920714" cy="421569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3755272-D205-7B39-CD8E-FA6F51BF27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14" r="37655"/>
              <a:stretch/>
            </p:blipFill>
            <p:spPr>
              <a:xfrm>
                <a:off x="707549" y="1280026"/>
                <a:ext cx="4425183" cy="3600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1D8D96D-A88A-2A81-9DE0-D2F84B4D8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37609" b="19305"/>
              <a:stretch/>
            </p:blipFill>
            <p:spPr>
              <a:xfrm>
                <a:off x="1253334" y="2590721"/>
                <a:ext cx="4374929" cy="2904995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1AA0FB-BAE6-58C7-E498-DF0004C5532F}"/>
                </a:ext>
              </a:extLst>
            </p:cNvPr>
            <p:cNvSpPr txBox="1"/>
            <p:nvPr/>
          </p:nvSpPr>
          <p:spPr>
            <a:xfrm>
              <a:off x="4135120" y="123326"/>
              <a:ext cx="1936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Without Damping:</a:t>
              </a:r>
              <a:endParaRPr lang="en-DE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1D158A-F705-151D-939D-CC0820FA6800}"/>
              </a:ext>
            </a:extLst>
          </p:cNvPr>
          <p:cNvGrpSpPr/>
          <p:nvPr/>
        </p:nvGrpSpPr>
        <p:grpSpPr>
          <a:xfrm>
            <a:off x="7323579" y="531132"/>
            <a:ext cx="4466582" cy="4152628"/>
            <a:chOff x="7323579" y="145052"/>
            <a:chExt cx="4466582" cy="415262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372F4AD-3C43-8F2F-BF2A-331F40C339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3579" y="538401"/>
              <a:ext cx="4466582" cy="3759279"/>
              <a:chOff x="6096000" y="1280026"/>
              <a:chExt cx="5008866" cy="421569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7A62747-EA8C-C662-2201-FBF4621655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37416"/>
              <a:stretch/>
            </p:blipFill>
            <p:spPr>
              <a:xfrm>
                <a:off x="6096000" y="1280026"/>
                <a:ext cx="4448863" cy="3600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2E596AB-1992-1B3C-EB1A-C0C7014278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37541" b="19305"/>
              <a:stretch/>
            </p:blipFill>
            <p:spPr>
              <a:xfrm>
                <a:off x="6673190" y="2590721"/>
                <a:ext cx="4431676" cy="2904995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D03BDB0-1F6B-430D-0C5B-513B7BFB5C6E}"/>
                </a:ext>
              </a:extLst>
            </p:cNvPr>
            <p:cNvSpPr txBox="1"/>
            <p:nvPr/>
          </p:nvSpPr>
          <p:spPr>
            <a:xfrm>
              <a:off x="7994620" y="145052"/>
              <a:ext cx="2882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With Longitudinal Damping:</a:t>
              </a:r>
              <a:endParaRPr lang="en-DE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51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364E1-EAFF-9428-4A72-A627C6093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6C5660-FEF5-9396-B707-A1772AAFE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But…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99502C-5C13-04AE-04C9-0D9F8534AE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4BF937-D911-E325-0CD6-541D51F7F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33"/>
          <a:stretch/>
        </p:blipFill>
        <p:spPr>
          <a:xfrm>
            <a:off x="605666" y="3050867"/>
            <a:ext cx="4506265" cy="298808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6901FF-AFAD-787D-AE89-49584BCE0E40}"/>
              </a:ext>
            </a:extLst>
          </p:cNvPr>
          <p:cNvGrpSpPr/>
          <p:nvPr/>
        </p:nvGrpSpPr>
        <p:grpSpPr>
          <a:xfrm>
            <a:off x="5673018" y="406798"/>
            <a:ext cx="6114580" cy="4421639"/>
            <a:chOff x="879302" y="881881"/>
            <a:chExt cx="6114580" cy="44216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471D712-B561-7CEC-4635-247890567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4982"/>
            <a:stretch/>
          </p:blipFill>
          <p:spPr>
            <a:xfrm>
              <a:off x="879302" y="881881"/>
              <a:ext cx="4506265" cy="298808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71B369-8A6C-33A4-2F12-5C7114464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4982"/>
            <a:stretch/>
          </p:blipFill>
          <p:spPr>
            <a:xfrm>
              <a:off x="2500169" y="2315437"/>
              <a:ext cx="4493713" cy="2988083"/>
            </a:xfrm>
            <a:prstGeom prst="rect">
              <a:avLst/>
            </a:prstGeom>
          </p:spPr>
        </p:pic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26C915C-3526-D15B-5849-872A4B4056FD}"/>
              </a:ext>
            </a:extLst>
          </p:cNvPr>
          <p:cNvSpPr/>
          <p:nvPr/>
        </p:nvSpPr>
        <p:spPr>
          <a:xfrm>
            <a:off x="577850" y="1086875"/>
            <a:ext cx="4735830" cy="15069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There was a lot of unexpected behavior to be understood first!</a:t>
            </a:r>
          </a:p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sz="2000" spc="-1" dirty="0">
                <a:solidFill>
                  <a:srgbClr val="000000"/>
                </a:solidFill>
                <a:latin typeface="Source Sans Pro"/>
                <a:ea typeface="Roboto"/>
              </a:rPr>
              <a:t>(particularly, the Front End phasing throughout the acceleration ramp)</a:t>
            </a:r>
            <a:endParaRPr lang="en-US" sz="2000" b="0" strike="noStrike" spc="-1" dirty="0">
              <a:solidFill>
                <a:srgbClr val="000000"/>
              </a:solidFill>
              <a:latin typeface="Source Sans Pro"/>
              <a:ea typeface="Roboto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01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C9435-7625-C02E-0B66-F6AFC8F3D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FC910E2-598D-5297-00A1-55B952187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0"/>
          <a:stretch/>
        </p:blipFill>
        <p:spPr>
          <a:xfrm>
            <a:off x="5713500" y="333375"/>
            <a:ext cx="5608743" cy="419175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D36593-B114-8C0A-359D-D5DF98BF34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Front End Phase setup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4607C40-134B-F666-5A2E-7719BBB2858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Bunch-by-bunch Feedback Systems</a:t>
            </a:r>
            <a:endParaRPr lang="de-DE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A718D9E-909A-5A86-2C92-4EAB73674E89}"/>
              </a:ext>
            </a:extLst>
          </p:cNvPr>
          <p:cNvSpPr/>
          <p:nvPr/>
        </p:nvSpPr>
        <p:spPr>
          <a:xfrm>
            <a:off x="457894" y="970981"/>
            <a:ext cx="4104098" cy="41208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FE phase adjusted by looking at FE output on scope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Setting FE delay so that phases are correct at injection leads to erratic and incorrect signal later in ramp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CF9212A-DDAE-E3AE-4E87-9945A990E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34" r="49239" b="52632"/>
          <a:stretch/>
        </p:blipFill>
        <p:spPr>
          <a:xfrm>
            <a:off x="4639913" y="3776870"/>
            <a:ext cx="3531798" cy="22538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C89C24-D61F-3630-D1FC-D7BB072D23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39" r="49097" b="53827"/>
          <a:stretch/>
        </p:blipFill>
        <p:spPr>
          <a:xfrm>
            <a:off x="8327554" y="3776870"/>
            <a:ext cx="3531798" cy="22538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E7DB06-4256-BB43-D233-5273DF9547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47" r="49036" b="53692"/>
          <a:stretch/>
        </p:blipFill>
        <p:spPr>
          <a:xfrm>
            <a:off x="679257" y="3776870"/>
            <a:ext cx="3495179" cy="22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HZB NE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186"/>
      </a:accent1>
      <a:accent2>
        <a:srgbClr val="6CABE9"/>
      </a:accent2>
      <a:accent3>
        <a:srgbClr val="D15E57"/>
      </a:accent3>
      <a:accent4>
        <a:srgbClr val="C6D970"/>
      </a:accent4>
      <a:accent5>
        <a:srgbClr val="BCD233"/>
      </a:accent5>
      <a:accent6>
        <a:srgbClr val="9AC6F3"/>
      </a:accent6>
      <a:hlink>
        <a:srgbClr val="002D4D"/>
      </a:hlink>
      <a:folHlink>
        <a:srgbClr val="F765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1243</Words>
  <Application>Microsoft Office PowerPoint</Application>
  <PresentationFormat>Widescreen</PresentationFormat>
  <Paragraphs>126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Source Sans Pro</vt:lpstr>
      <vt:lpstr>Source Sans Pro Light</vt:lpstr>
      <vt:lpstr>Source Sans Pro Semibold</vt:lpstr>
      <vt:lpstr>Times New Roman</vt:lpstr>
      <vt:lpstr>Office</vt:lpstr>
      <vt:lpstr>Bunch-by-Bunch Feedback in the BESSYII booster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Meghan McAteer</dc:creator>
  <cp:lastModifiedBy>McAteer, Meghan</cp:lastModifiedBy>
  <cp:revision>173</cp:revision>
  <cp:lastPrinted>2024-03-03T20:31:41Z</cp:lastPrinted>
  <dcterms:created xsi:type="dcterms:W3CDTF">2021-07-30T13:31:34Z</dcterms:created>
  <dcterms:modified xsi:type="dcterms:W3CDTF">2024-03-04T06:44:17Z</dcterms:modified>
</cp:coreProperties>
</file>