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64" r:id="rId1"/>
  </p:sldMasterIdLst>
  <p:notesMasterIdLst>
    <p:notesMasterId r:id="rId28"/>
  </p:notesMasterIdLst>
  <p:handoutMasterIdLst>
    <p:handoutMasterId r:id="rId29"/>
  </p:handoutMasterIdLst>
  <p:sldIdLst>
    <p:sldId id="330" r:id="rId2"/>
    <p:sldId id="331" r:id="rId3"/>
    <p:sldId id="353" r:id="rId4"/>
    <p:sldId id="360" r:id="rId5"/>
    <p:sldId id="346" r:id="rId6"/>
    <p:sldId id="348" r:id="rId7"/>
    <p:sldId id="349" r:id="rId8"/>
    <p:sldId id="347" r:id="rId9"/>
    <p:sldId id="366" r:id="rId10"/>
    <p:sldId id="258" r:id="rId11"/>
    <p:sldId id="339" r:id="rId12"/>
    <p:sldId id="340" r:id="rId13"/>
    <p:sldId id="341" r:id="rId14"/>
    <p:sldId id="342" r:id="rId15"/>
    <p:sldId id="344" r:id="rId16"/>
    <p:sldId id="352" r:id="rId17"/>
    <p:sldId id="343" r:id="rId18"/>
    <p:sldId id="350" r:id="rId19"/>
    <p:sldId id="351" r:id="rId20"/>
    <p:sldId id="361" r:id="rId21"/>
    <p:sldId id="362" r:id="rId22"/>
    <p:sldId id="363" r:id="rId23"/>
    <p:sldId id="364" r:id="rId24"/>
    <p:sldId id="365" r:id="rId25"/>
    <p:sldId id="367" r:id="rId26"/>
    <p:sldId id="337" r:id="rId27"/>
  </p:sldIdLst>
  <p:sldSz cx="9144000" cy="5143500" type="screen16x9"/>
  <p:notesSz cx="6797675" cy="9926638"/>
  <p:defaultTextStyle>
    <a:defPPr>
      <a:defRPr lang="de-CH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189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377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566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754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5943" algn="l" defTabSz="457189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131" algn="l" defTabSz="457189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320" algn="l" defTabSz="457189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509" algn="l" defTabSz="457189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68" userDrawn="1">
          <p15:clr>
            <a:srgbClr val="A4A3A4"/>
          </p15:clr>
        </p15:guide>
        <p15:guide id="2" orient="horz" pos="634" userDrawn="1">
          <p15:clr>
            <a:srgbClr val="A4A3A4"/>
          </p15:clr>
        </p15:guide>
        <p15:guide id="3" orient="horz" pos="2845" userDrawn="1">
          <p15:clr>
            <a:srgbClr val="A4A3A4"/>
          </p15:clr>
        </p15:guide>
        <p15:guide id="4" orient="horz" pos="838" userDrawn="1">
          <p15:clr>
            <a:srgbClr val="A4A3A4"/>
          </p15:clr>
        </p15:guide>
        <p15:guide id="5" orient="horz" pos="140" userDrawn="1">
          <p15:clr>
            <a:srgbClr val="A4A3A4"/>
          </p15:clr>
        </p15:guide>
        <p15:guide id="6" orient="horz" pos="378" userDrawn="1">
          <p15:clr>
            <a:srgbClr val="A4A3A4"/>
          </p15:clr>
        </p15:guide>
        <p15:guide id="7" orient="horz" pos="3117" userDrawn="1">
          <p15:clr>
            <a:srgbClr val="A4A3A4"/>
          </p15:clr>
        </p15:guide>
        <p15:guide id="9" pos="657" userDrawn="1">
          <p15:clr>
            <a:srgbClr val="A4A3A4"/>
          </p15:clr>
        </p15:guide>
        <p15:guide id="10" pos="5534" userDrawn="1">
          <p15:clr>
            <a:srgbClr val="A4A3A4"/>
          </p15:clr>
        </p15:guide>
        <p15:guide id="11" pos="521" userDrawn="1">
          <p15:clr>
            <a:srgbClr val="A4A3A4"/>
          </p15:clr>
        </p15:guide>
        <p15:guide id="12" pos="385" userDrawn="1">
          <p15:clr>
            <a:srgbClr val="A4A3A4"/>
          </p15:clr>
        </p15:guide>
        <p15:guide id="13" pos="1315" userDrawn="1">
          <p15:clr>
            <a:srgbClr val="A4A3A4"/>
          </p15:clr>
        </p15:guide>
        <p15:guide id="14" pos="3039" userDrawn="1">
          <p15:clr>
            <a:srgbClr val="A4A3A4"/>
          </p15:clr>
        </p15:guide>
        <p15:guide id="15" pos="31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C8"/>
    <a:srgbClr val="010000"/>
    <a:srgbClr val="FFFFFF"/>
    <a:srgbClr val="808080"/>
    <a:srgbClr val="000000"/>
    <a:srgbClr val="FDCA00"/>
    <a:srgbClr val="EF5B00"/>
    <a:srgbClr val="C50006"/>
    <a:srgbClr val="7C204E"/>
    <a:srgbClr val="003B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3" autoAdjust="0"/>
    <p:restoredTop sz="97274" autoAdjust="0"/>
  </p:normalViewPr>
  <p:slideViewPr>
    <p:cSldViewPr snapToObjects="1">
      <p:cViewPr varScale="1">
        <p:scale>
          <a:sx n="150" d="100"/>
          <a:sy n="150" d="100"/>
        </p:scale>
        <p:origin x="450" y="126"/>
      </p:cViewPr>
      <p:guideLst>
        <p:guide orient="horz" pos="668"/>
        <p:guide orient="horz" pos="634"/>
        <p:guide orient="horz" pos="2845"/>
        <p:guide orient="horz" pos="838"/>
        <p:guide orient="horz" pos="140"/>
        <p:guide orient="horz" pos="378"/>
        <p:guide orient="horz" pos="3117"/>
        <p:guide pos="657"/>
        <p:guide pos="5534"/>
        <p:guide pos="521"/>
        <p:guide pos="385"/>
        <p:guide pos="1315"/>
        <p:guide pos="3039"/>
        <p:guide pos="3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141" d="100"/>
          <a:sy n="141" d="100"/>
        </p:scale>
        <p:origin x="5616" y="20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183" cy="49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93" y="0"/>
            <a:ext cx="2946183" cy="49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869"/>
            <a:ext cx="2946183" cy="49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93" y="9429869"/>
            <a:ext cx="2946183" cy="49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200" baseline="30000">
                <a:latin typeface="Times" charset="0"/>
              </a:defRPr>
            </a:lvl1pPr>
          </a:lstStyle>
          <a:p>
            <a:pPr>
              <a:defRPr/>
            </a:pPr>
            <a:fld id="{630A188E-C926-984B-863C-48B251A81B15}" type="slidenum">
              <a:rPr lang="en-GB">
                <a:latin typeface="+mn-lt"/>
              </a:rPr>
              <a:pPr>
                <a:defRPr/>
              </a:pPr>
              <a:t>‹#›</a:t>
            </a:fld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59942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183" cy="49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93" y="0"/>
            <a:ext cx="2946183" cy="49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055" y="4715809"/>
            <a:ext cx="4983566" cy="44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  <a:p>
            <a:pPr lvl="5"/>
            <a:r>
              <a:rPr lang="de-DE" noProof="0" dirty="0"/>
              <a:t>Sechste Ebene</a:t>
            </a:r>
          </a:p>
          <a:p>
            <a:pPr lvl="6"/>
            <a:r>
              <a:rPr lang="de-DE" noProof="0" dirty="0"/>
              <a:t>Siebte Ebene</a:t>
            </a:r>
          </a:p>
          <a:p>
            <a:pPr lvl="7"/>
            <a:r>
              <a:rPr lang="de-DE" noProof="0" dirty="0"/>
              <a:t>Achte Ebene</a:t>
            </a:r>
          </a:p>
          <a:p>
            <a:pPr lvl="8"/>
            <a:r>
              <a:rPr lang="de-DE" noProof="0" dirty="0"/>
              <a:t>Neunte Ebene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869"/>
            <a:ext cx="2946183" cy="49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93" y="9429869"/>
            <a:ext cx="2946183" cy="49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000" baseline="0">
                <a:latin typeface="+mn-lt"/>
              </a:defRPr>
            </a:lvl1pPr>
          </a:lstStyle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14738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90486" indent="-90486" algn="l" rtl="0" eaLnBrk="0" fontAlgn="base" hangingPunct="0">
      <a:spcBef>
        <a:spcPts val="0"/>
      </a:spcBef>
      <a:spcAft>
        <a:spcPct val="0"/>
      </a:spcAft>
      <a:buFont typeface="Arial" panose="020B0604020202020204" pitchFamily="34" charset="0"/>
      <a:buChar char="•"/>
      <a:defRPr sz="1000" kern="1200" baseline="0">
        <a:solidFill>
          <a:schemeClr val="tx1"/>
        </a:solidFill>
        <a:latin typeface="+mn-lt"/>
        <a:ea typeface="ヒラギノ角ゴ Pro W3" pitchFamily="-108" charset="-128"/>
        <a:cs typeface="ヒラギノ角ゴ Pro W3" pitchFamily="-108" charset="-128"/>
      </a:defRPr>
    </a:lvl1pPr>
    <a:lvl2pPr marL="180970" indent="-92072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266693" indent="-85723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357179" indent="-90486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447663" indent="-90486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pitchFamily="-112" charset="-128"/>
        <a:cs typeface="ＭＳ Ｐゴシック" charset="0"/>
      </a:defRPr>
    </a:lvl5pPr>
    <a:lvl6pPr marL="538149" indent="-90486" algn="l" defTabSz="457189" rtl="0" eaLnBrk="1" latinLnBrk="0" hangingPunct="1"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+mn-ea"/>
        <a:cs typeface="Arial" panose="020B0604020202020204" pitchFamily="34" charset="0"/>
      </a:defRPr>
    </a:lvl6pPr>
    <a:lvl7pPr marL="628635" indent="-90486" algn="l" defTabSz="457189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7pPr>
    <a:lvl8pPr marL="719121" indent="-90486" algn="l" defTabSz="457189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8pPr>
    <a:lvl9pPr marL="806431" indent="-88898" algn="l" defTabSz="457189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U:\20160506_PSI_Luftbild_0292.jpg"/>
          <p:cNvPicPr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" t="13866" r="1" b="14431"/>
          <a:stretch/>
        </p:blipFill>
        <p:spPr bwMode="auto">
          <a:xfrm>
            <a:off x="3260542" y="195488"/>
            <a:ext cx="5055885" cy="23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 bwMode="auto">
          <a:xfrm>
            <a:off x="-2" y="195487"/>
            <a:ext cx="3152960" cy="2376263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pic>
        <p:nvPicPr>
          <p:cNvPr id="5" name="Bild 24" descr="PSI-Logo_narrow_30k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0263" y="411523"/>
            <a:ext cx="1220400" cy="43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15"/>
          <p:cNvSpPr>
            <a:spLocks noChangeArrowheads="1"/>
          </p:cNvSpPr>
          <p:nvPr userDrawn="1"/>
        </p:nvSpPr>
        <p:spPr bwMode="auto">
          <a:xfrm>
            <a:off x="828012" y="4531500"/>
            <a:ext cx="612000" cy="612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 hasCustomPrompt="1"/>
          </p:nvPr>
        </p:nvSpPr>
        <p:spPr>
          <a:xfrm>
            <a:off x="814399" y="3273828"/>
            <a:ext cx="7969249" cy="810090"/>
          </a:xfrm>
        </p:spPr>
        <p:txBody>
          <a:bodyPr/>
          <a:lstStyle>
            <a:lvl1pPr>
              <a:lnSpc>
                <a:spcPct val="100000"/>
              </a:lnSpc>
              <a:defRPr sz="2500">
                <a:solidFill>
                  <a:srgbClr val="686868"/>
                </a:solidFill>
                <a:latin typeface="Georgia" charset="0"/>
                <a:ea typeface="ヒラギノ角ゴ Pro W3" charset="0"/>
              </a:defRPr>
            </a:lvl1pPr>
          </a:lstStyle>
          <a:p>
            <a:pPr lvl="0"/>
            <a:r>
              <a:rPr lang="en-GB" noProof="0" dirty="0"/>
              <a:t>Insert the title of your </a:t>
            </a:r>
            <a:br>
              <a:rPr lang="en-GB" noProof="0" dirty="0"/>
            </a:br>
            <a:r>
              <a:rPr lang="en-GB" noProof="0" dirty="0"/>
              <a:t>presentation here</a:t>
            </a:r>
          </a:p>
        </p:txBody>
      </p:sp>
      <p:sp>
        <p:nvSpPr>
          <p:cNvPr id="69649" name="Rectangle 17"/>
          <p:cNvSpPr>
            <a:spLocks noGrp="1" noChangeArrowheads="1"/>
          </p:cNvSpPr>
          <p:nvPr>
            <p:ph type="subTitle" sz="quarter" idx="1" hasCustomPrompt="1"/>
          </p:nvPr>
        </p:nvSpPr>
        <p:spPr bwMode="auto">
          <a:xfrm>
            <a:off x="828012" y="2946432"/>
            <a:ext cx="7955637" cy="27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1500" b="1">
                <a:solidFill>
                  <a:srgbClr val="969696"/>
                </a:solidFill>
                <a:ea typeface="ヒラギノ角ゴ Pro W3" charset="0"/>
              </a:defRPr>
            </a:lvl1pPr>
          </a:lstStyle>
          <a:p>
            <a:r>
              <a:rPr lang="en-GB" noProof="0" dirty="0"/>
              <a:t>First name and name Author  ::  Function  ::  Paul Scherrer Institute</a:t>
            </a:r>
          </a:p>
        </p:txBody>
      </p:sp>
      <p:sp>
        <p:nvSpPr>
          <p:cNvPr id="10" name="Rechteck 1"/>
          <p:cNvSpPr>
            <a:spLocks noChangeArrowheads="1"/>
          </p:cNvSpPr>
          <p:nvPr userDrawn="1"/>
        </p:nvSpPr>
        <p:spPr bwMode="auto">
          <a:xfrm>
            <a:off x="5796136" y="2397447"/>
            <a:ext cx="2520280" cy="174303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ctr">
              <a:spcBef>
                <a:spcPct val="0"/>
              </a:spcBef>
            </a:pPr>
            <a:r>
              <a:rPr lang="de-CH" sz="900" b="1" i="0" kern="0" spc="31" dirty="0">
                <a:solidFill>
                  <a:srgbClr val="505150"/>
                </a:solidFill>
                <a:latin typeface="+mn-lt"/>
                <a:cs typeface="Arial" charset="0"/>
              </a:rPr>
              <a:t>WIR SCHAFFEN WISSEN – HEUTE FÜR MORGEN</a:t>
            </a:r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8424000" y="195487"/>
            <a:ext cx="720000" cy="2376263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5" y="4150574"/>
            <a:ext cx="7954963" cy="293383"/>
          </a:xfrm>
        </p:spPr>
        <p:txBody>
          <a:bodyPr/>
          <a:lstStyle>
            <a:lvl1pPr marL="0" indent="0">
              <a:buNone/>
              <a:defRPr sz="1500" b="1">
                <a:solidFill>
                  <a:srgbClr val="969696"/>
                </a:solidFill>
              </a:defRPr>
            </a:lvl1pPr>
            <a:lvl2pPr marL="177790" indent="0">
              <a:buNone/>
              <a:defRPr sz="1500" b="1"/>
            </a:lvl2pPr>
            <a:lvl3pPr marL="355582" indent="0">
              <a:buNone/>
              <a:defRPr sz="1500" b="1"/>
            </a:lvl3pPr>
            <a:lvl4pPr marL="539723" indent="0">
              <a:buNone/>
              <a:defRPr sz="1500" b="1"/>
            </a:lvl4pPr>
            <a:lvl5pPr marL="717514" indent="0">
              <a:buNone/>
              <a:defRPr sz="1500" b="1"/>
            </a:lvl5pPr>
          </a:lstStyle>
          <a:p>
            <a:pPr lvl="0"/>
            <a:r>
              <a:rPr lang="en-GB" noProof="0" dirty="0"/>
              <a:t>Insert the occasion and date of your presentation here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177792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700">
                <a:latin typeface="+mn-lt"/>
              </a:defRPr>
            </a:lvl1pPr>
            <a:lvl2pPr marL="355582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700">
                <a:latin typeface="+mn-lt"/>
              </a:defRPr>
            </a:lvl2pPr>
            <a:lvl3pPr marL="539724" marR="0" indent="-18414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700">
                <a:latin typeface="+mn-lt"/>
              </a:defRPr>
            </a:lvl3pPr>
            <a:lvl4pPr marL="717515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700">
                <a:latin typeface="+mn-lt"/>
              </a:defRPr>
            </a:lvl4pPr>
            <a:lvl5pPr marL="895306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700">
                <a:latin typeface="+mn-lt"/>
              </a:defRPr>
            </a:lvl5pPr>
            <a:lvl6pPr marL="1074685" indent="-179380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500"/>
            </a:lvl6pPr>
            <a:lvl7pPr marL="1257238" indent="-182554">
              <a:lnSpc>
                <a:spcPct val="110000"/>
              </a:lnSpc>
              <a:buFont typeface="Symbol" panose="05050102010706020507" pitchFamily="18" charset="2"/>
              <a:buChar char="-"/>
              <a:defRPr sz="1500"/>
            </a:lvl7pPr>
            <a:lvl8pPr marL="1436616" indent="-179380">
              <a:lnSpc>
                <a:spcPct val="110000"/>
              </a:lnSpc>
              <a:buFont typeface="Symbol" panose="05050102010706020507" pitchFamily="18" charset="2"/>
              <a:buChar char="-"/>
              <a:defRPr sz="1500"/>
            </a:lvl8pPr>
            <a:lvl9pPr marL="1614408" indent="-177792">
              <a:lnSpc>
                <a:spcPct val="110000"/>
              </a:lnSpc>
              <a:buFont typeface="Symbol" panose="05050102010706020507" pitchFamily="18" charset="2"/>
              <a:buChar char="-"/>
              <a:defRPr sz="1500"/>
            </a:lvl9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  <a:p>
            <a:pPr lvl="6"/>
            <a:r>
              <a:rPr lang="en-GB" noProof="0" dirty="0"/>
              <a:t>Seventh level</a:t>
            </a:r>
          </a:p>
          <a:p>
            <a:pPr lvl="7"/>
            <a:r>
              <a:rPr lang="en-GB" noProof="0" dirty="0"/>
              <a:t>Eighth level</a:t>
            </a:r>
          </a:p>
          <a:p>
            <a:pPr lvl="8"/>
            <a:r>
              <a:rPr lang="en-GB" noProof="0" dirty="0"/>
              <a:t>Ninth level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2077211" y="216000"/>
            <a:ext cx="6708025" cy="38137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noProof="0" dirty="0">
                <a:effectLst/>
              </a:rPr>
              <a:t>Enter slide title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305243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177792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700">
                <a:latin typeface="+mn-lt"/>
              </a:defRPr>
            </a:lvl1pPr>
            <a:lvl2pPr marL="355582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700">
                <a:latin typeface="+mn-lt"/>
              </a:defRPr>
            </a:lvl2pPr>
            <a:lvl3pPr marL="539724" marR="0" indent="-18414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700">
                <a:latin typeface="+mn-lt"/>
              </a:defRPr>
            </a:lvl3pPr>
            <a:lvl4pPr marL="717515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700">
                <a:latin typeface="+mn-lt"/>
              </a:defRPr>
            </a:lvl4pPr>
            <a:lvl5pPr marL="895306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700">
                <a:latin typeface="+mn-lt"/>
              </a:defRPr>
            </a:lvl5pPr>
            <a:lvl6pPr marL="1074685" indent="-179380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500"/>
            </a:lvl6pPr>
            <a:lvl7pPr marL="1257238" indent="-182554">
              <a:lnSpc>
                <a:spcPct val="110000"/>
              </a:lnSpc>
              <a:buFont typeface="Symbol" panose="05050102010706020507" pitchFamily="18" charset="2"/>
              <a:buChar char="-"/>
              <a:defRPr sz="1500"/>
            </a:lvl7pPr>
            <a:lvl8pPr marL="1436616" indent="-179380">
              <a:lnSpc>
                <a:spcPct val="110000"/>
              </a:lnSpc>
              <a:buFont typeface="Symbol" panose="05050102010706020507" pitchFamily="18" charset="2"/>
              <a:buChar char="-"/>
              <a:defRPr sz="1500"/>
            </a:lvl8pPr>
            <a:lvl9pPr marL="1614408" indent="-177792">
              <a:lnSpc>
                <a:spcPct val="110000"/>
              </a:lnSpc>
              <a:buFont typeface="Symbol" panose="05050102010706020507" pitchFamily="18" charset="2"/>
              <a:buChar char="-"/>
              <a:defRPr sz="1500"/>
            </a:lvl9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  <a:p>
            <a:pPr lvl="6"/>
            <a:r>
              <a:rPr lang="en-GB" noProof="0" dirty="0"/>
              <a:t>Seventh level</a:t>
            </a:r>
          </a:p>
          <a:p>
            <a:pPr lvl="7"/>
            <a:r>
              <a:rPr lang="en-GB" noProof="0" dirty="0"/>
              <a:t>Eighth level</a:t>
            </a:r>
          </a:p>
          <a:p>
            <a:pPr lvl="8"/>
            <a:r>
              <a:rPr lang="en-GB" noProof="0" dirty="0"/>
              <a:t>Ninth level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2077211" y="216000"/>
            <a:ext cx="6708025" cy="38137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noProof="0" dirty="0">
                <a:effectLst/>
              </a:rPr>
              <a:t>Enter slide title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168188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827100" y="1059664"/>
            <a:ext cx="8066087" cy="3888581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2077211" y="216000"/>
            <a:ext cx="6708025" cy="381375"/>
          </a:xfrm>
        </p:spPr>
        <p:txBody>
          <a:bodyPr/>
          <a:lstStyle>
            <a:lvl1pPr>
              <a:defRPr spc="0" baseline="0"/>
            </a:lvl1pPr>
          </a:lstStyle>
          <a:p>
            <a:r>
              <a:rPr lang="en-GB" noProof="0" dirty="0">
                <a:effectLst/>
              </a:rPr>
              <a:t>Enter slide title</a:t>
            </a:r>
            <a:endParaRPr lang="en-GB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934841" y="1113586"/>
            <a:ext cx="7885633" cy="3456386"/>
          </a:xfrm>
        </p:spPr>
        <p:txBody>
          <a:bodyPr/>
          <a:lstStyle>
            <a:lvl1pPr marL="177792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700">
                <a:latin typeface="+mn-lt"/>
              </a:defRPr>
            </a:lvl1pPr>
            <a:lvl2pPr marL="355582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700">
                <a:latin typeface="+mn-lt"/>
              </a:defRPr>
            </a:lvl2pPr>
            <a:lvl3pPr marL="539724" marR="0" indent="-18414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700">
                <a:latin typeface="+mn-lt"/>
              </a:defRPr>
            </a:lvl3pPr>
            <a:lvl4pPr marL="717515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700">
                <a:latin typeface="+mn-lt"/>
              </a:defRPr>
            </a:lvl4pPr>
            <a:lvl5pPr marL="895306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700">
                <a:latin typeface="+mn-lt"/>
              </a:defRPr>
            </a:lvl5pPr>
            <a:lvl6pPr marL="1074685" indent="-179380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500"/>
            </a:lvl6pPr>
            <a:lvl7pPr marL="1257238" indent="-182554">
              <a:lnSpc>
                <a:spcPct val="110000"/>
              </a:lnSpc>
              <a:buFont typeface="Symbol" panose="05050102010706020507" pitchFamily="18" charset="2"/>
              <a:buChar char="-"/>
              <a:defRPr sz="1500"/>
            </a:lvl7pPr>
            <a:lvl8pPr marL="1436616" indent="-179380">
              <a:lnSpc>
                <a:spcPct val="110000"/>
              </a:lnSpc>
              <a:buFont typeface="Symbol" panose="05050102010706020507" pitchFamily="18" charset="2"/>
              <a:buChar char="-"/>
              <a:defRPr sz="1500"/>
            </a:lvl8pPr>
            <a:lvl9pPr marL="1614408" indent="-177792">
              <a:lnSpc>
                <a:spcPct val="110000"/>
              </a:lnSpc>
              <a:buFont typeface="Symbol" panose="05050102010706020507" pitchFamily="18" charset="2"/>
              <a:buChar char="-"/>
              <a:defRPr sz="1500"/>
            </a:lvl9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  <a:p>
            <a:pPr lvl="6"/>
            <a:r>
              <a:rPr lang="en-GB" noProof="0" dirty="0"/>
              <a:t>Seventh level</a:t>
            </a:r>
          </a:p>
          <a:p>
            <a:pPr lvl="7"/>
            <a:r>
              <a:rPr lang="en-GB" noProof="0" dirty="0"/>
              <a:t>Eighth level</a:t>
            </a:r>
          </a:p>
          <a:p>
            <a:pPr lvl="8"/>
            <a:r>
              <a:rPr lang="en-GB" noProof="0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87839105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3" hasCustomPrompt="1"/>
          </p:nvPr>
        </p:nvSpPr>
        <p:spPr>
          <a:xfrm>
            <a:off x="1042993" y="1006081"/>
            <a:ext cx="3781425" cy="3509963"/>
          </a:xfrm>
        </p:spPr>
        <p:txBody>
          <a:bodyPr/>
          <a:lstStyle>
            <a:lvl1pPr marL="177792" indent="-177792">
              <a:buClr>
                <a:schemeClr val="tx1"/>
              </a:buClr>
              <a:buFont typeface="Arial" panose="020B0604020202020204" pitchFamily="34" charset="0"/>
              <a:buChar char="•"/>
              <a:defRPr sz="1700"/>
            </a:lvl1pPr>
            <a:lvl2pPr marL="355582" indent="-177792">
              <a:buSzPct val="100000"/>
              <a:buFont typeface="Symbol" panose="05050102010706020507" pitchFamily="18" charset="2"/>
              <a:buChar char="-"/>
              <a:defRPr sz="1700"/>
            </a:lvl2pPr>
            <a:lvl3pPr marL="539724" indent="-184142">
              <a:buFont typeface="Symbol" panose="05050102010706020507" pitchFamily="18" charset="2"/>
              <a:buChar char="-"/>
              <a:defRPr sz="1700"/>
            </a:lvl3pPr>
            <a:lvl4pPr marL="717515" indent="-177792">
              <a:buFont typeface="Symbol" panose="05050102010706020507" pitchFamily="18" charset="2"/>
              <a:buChar char="-"/>
              <a:defRPr sz="1700"/>
            </a:lvl4pPr>
            <a:lvl5pPr marL="895306" indent="-177792">
              <a:buFont typeface="Symbol" panose="05050102010706020507" pitchFamily="18" charset="2"/>
              <a:buChar char="-"/>
              <a:defRPr sz="1700"/>
            </a:lvl5pPr>
            <a:lvl6pPr marL="1074685" indent="-179380">
              <a:buFont typeface="Symbol" panose="05050102010706020507" pitchFamily="18" charset="2"/>
              <a:buChar char="-"/>
              <a:defRPr sz="1500"/>
            </a:lvl6pPr>
            <a:lvl7pPr marL="1257238" indent="-182554">
              <a:buFont typeface="Symbol" panose="05050102010706020507" pitchFamily="18" charset="2"/>
              <a:buChar char="-"/>
              <a:defRPr sz="1500"/>
            </a:lvl7pPr>
            <a:lvl8pPr marL="1436616" indent="-179380">
              <a:buFont typeface="Symbol" panose="05050102010706020507" pitchFamily="18" charset="2"/>
              <a:buChar char="-"/>
              <a:defRPr sz="1500"/>
            </a:lvl8pPr>
            <a:lvl9pPr marL="1614408" indent="-177792">
              <a:buFont typeface="Symbol" panose="05050102010706020507" pitchFamily="18" charset="2"/>
              <a:buChar char="-"/>
              <a:defRPr sz="1500"/>
            </a:lvl9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  <a:p>
            <a:pPr lvl="6"/>
            <a:r>
              <a:rPr lang="en-GB" noProof="0" dirty="0"/>
              <a:t>Seventh level</a:t>
            </a:r>
          </a:p>
          <a:p>
            <a:pPr lvl="7"/>
            <a:r>
              <a:rPr lang="en-GB" noProof="0" dirty="0"/>
              <a:t>Eighth level</a:t>
            </a:r>
          </a:p>
          <a:p>
            <a:pPr lvl="8"/>
            <a:r>
              <a:rPr lang="en-GB" noProof="0" dirty="0"/>
              <a:t>Ninth level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 hasCustomPrompt="1"/>
          </p:nvPr>
        </p:nvSpPr>
        <p:spPr>
          <a:xfrm>
            <a:off x="2077211" y="216000"/>
            <a:ext cx="6708025" cy="381375"/>
          </a:xfrm>
        </p:spPr>
        <p:txBody>
          <a:bodyPr/>
          <a:lstStyle/>
          <a:p>
            <a:r>
              <a:rPr lang="en-GB" noProof="0" dirty="0">
                <a:effectLst/>
              </a:rPr>
              <a:t>Enter slide title</a:t>
            </a:r>
            <a:endParaRPr lang="en-GB" dirty="0"/>
          </a:p>
        </p:txBody>
      </p:sp>
      <p:sp>
        <p:nvSpPr>
          <p:cNvPr id="8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5003806" y="1003406"/>
            <a:ext cx="3781425" cy="3509963"/>
          </a:xfrm>
        </p:spPr>
        <p:txBody>
          <a:bodyPr/>
          <a:lstStyle>
            <a:lvl1pPr marL="177792" indent="-177792">
              <a:buClr>
                <a:schemeClr val="tx1"/>
              </a:buClr>
              <a:buFont typeface="Arial" panose="020B0604020202020204" pitchFamily="34" charset="0"/>
              <a:buChar char="•"/>
              <a:defRPr sz="1700"/>
            </a:lvl1pPr>
            <a:lvl2pPr marL="355582" indent="-177792">
              <a:buSzPct val="100000"/>
              <a:buFont typeface="Symbol" panose="05050102010706020507" pitchFamily="18" charset="2"/>
              <a:buChar char="-"/>
              <a:defRPr sz="1700"/>
            </a:lvl2pPr>
            <a:lvl3pPr marL="539724" indent="-184142">
              <a:buFont typeface="Symbol" panose="05050102010706020507" pitchFamily="18" charset="2"/>
              <a:buChar char="-"/>
              <a:defRPr sz="1700"/>
            </a:lvl3pPr>
            <a:lvl4pPr marL="717515" indent="-177792">
              <a:buFont typeface="Symbol" panose="05050102010706020507" pitchFamily="18" charset="2"/>
              <a:buChar char="-"/>
              <a:defRPr sz="1700"/>
            </a:lvl4pPr>
            <a:lvl5pPr marL="895306" indent="-177792">
              <a:buFont typeface="Symbol" panose="05050102010706020507" pitchFamily="18" charset="2"/>
              <a:buChar char="-"/>
              <a:defRPr sz="1700"/>
            </a:lvl5pPr>
            <a:lvl6pPr marL="1074685" indent="-179380">
              <a:buFont typeface="Symbol" panose="05050102010706020507" pitchFamily="18" charset="2"/>
              <a:buChar char="-"/>
              <a:defRPr sz="1500"/>
            </a:lvl6pPr>
            <a:lvl7pPr marL="1257238" indent="-182554">
              <a:buFont typeface="Symbol" panose="05050102010706020507" pitchFamily="18" charset="2"/>
              <a:buChar char="-"/>
              <a:defRPr sz="1500"/>
            </a:lvl7pPr>
            <a:lvl8pPr marL="1436616" indent="-179380">
              <a:buFont typeface="Symbol" panose="05050102010706020507" pitchFamily="18" charset="2"/>
              <a:buChar char="-"/>
              <a:defRPr sz="1500"/>
            </a:lvl8pPr>
            <a:lvl9pPr marL="1614408" indent="-177792">
              <a:buFont typeface="Symbol" panose="05050102010706020507" pitchFamily="18" charset="2"/>
              <a:buChar char="-"/>
              <a:defRPr sz="1500"/>
            </a:lvl9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  <a:p>
            <a:pPr lvl="6"/>
            <a:r>
              <a:rPr lang="en-GB" noProof="0" dirty="0"/>
              <a:t>Seventh level</a:t>
            </a:r>
          </a:p>
          <a:p>
            <a:pPr lvl="7"/>
            <a:r>
              <a:rPr lang="en-GB" noProof="0" dirty="0"/>
              <a:t>Eighth level</a:t>
            </a:r>
          </a:p>
          <a:p>
            <a:pPr lvl="8"/>
            <a:r>
              <a:rPr lang="en-GB" noProof="0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65310303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s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827100" y="1059664"/>
            <a:ext cx="8066087" cy="3888581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 hasCustomPrompt="1"/>
          </p:nvPr>
        </p:nvSpPr>
        <p:spPr>
          <a:xfrm>
            <a:off x="2077211" y="216000"/>
            <a:ext cx="6708025" cy="381375"/>
          </a:xfrm>
        </p:spPr>
        <p:txBody>
          <a:bodyPr/>
          <a:lstStyle/>
          <a:p>
            <a:r>
              <a:rPr lang="en-GB" noProof="0" dirty="0">
                <a:effectLst/>
              </a:rPr>
              <a:t>Enter slide title</a:t>
            </a:r>
            <a:endParaRPr lang="en-GB" dirty="0"/>
          </a:p>
        </p:txBody>
      </p:sp>
      <p:sp>
        <p:nvSpPr>
          <p:cNvPr id="17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938422" y="1087360"/>
            <a:ext cx="3781425" cy="3428689"/>
          </a:xfrm>
        </p:spPr>
        <p:txBody>
          <a:bodyPr/>
          <a:lstStyle>
            <a:lvl1pPr marL="177792" indent="-177792">
              <a:buClr>
                <a:schemeClr val="tx1"/>
              </a:buClr>
              <a:buFont typeface="Arial" panose="020B0604020202020204" pitchFamily="34" charset="0"/>
              <a:buChar char="•"/>
              <a:defRPr sz="1700"/>
            </a:lvl1pPr>
            <a:lvl2pPr marL="355582" indent="-177792">
              <a:buSzPct val="100000"/>
              <a:buFont typeface="Symbol" panose="05050102010706020507" pitchFamily="18" charset="2"/>
              <a:buChar char="-"/>
              <a:defRPr sz="1700"/>
            </a:lvl2pPr>
            <a:lvl3pPr marL="539724" indent="-184142">
              <a:buFont typeface="Symbol" panose="05050102010706020507" pitchFamily="18" charset="2"/>
              <a:buChar char="-"/>
              <a:defRPr sz="1700"/>
            </a:lvl3pPr>
            <a:lvl4pPr marL="717515" indent="-177792">
              <a:buFont typeface="Symbol" panose="05050102010706020507" pitchFamily="18" charset="2"/>
              <a:buChar char="-"/>
              <a:defRPr sz="1700"/>
            </a:lvl4pPr>
            <a:lvl5pPr marL="895306" indent="-177792">
              <a:buFont typeface="Symbol" panose="05050102010706020507" pitchFamily="18" charset="2"/>
              <a:buChar char="-"/>
              <a:defRPr sz="1700"/>
            </a:lvl5pPr>
            <a:lvl6pPr marL="1074685" indent="-179380">
              <a:buFont typeface="Symbol" panose="05050102010706020507" pitchFamily="18" charset="2"/>
              <a:buChar char="-"/>
              <a:defRPr sz="1500"/>
            </a:lvl6pPr>
            <a:lvl7pPr marL="1257238" indent="-182554">
              <a:buFont typeface="Symbol" panose="05050102010706020507" pitchFamily="18" charset="2"/>
              <a:buChar char="-"/>
              <a:defRPr sz="1500"/>
            </a:lvl7pPr>
            <a:lvl8pPr marL="1436616" indent="-179380">
              <a:buFont typeface="Symbol" panose="05050102010706020507" pitchFamily="18" charset="2"/>
              <a:buChar char="-"/>
              <a:defRPr sz="1500"/>
            </a:lvl8pPr>
            <a:lvl9pPr marL="1614408" indent="-177792">
              <a:buFont typeface="Symbol" panose="05050102010706020507" pitchFamily="18" charset="2"/>
              <a:buChar char="-"/>
              <a:defRPr sz="1500"/>
            </a:lvl9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  <a:p>
            <a:pPr lvl="6"/>
            <a:r>
              <a:rPr lang="en-GB" noProof="0" dirty="0"/>
              <a:t>Seventh level</a:t>
            </a:r>
          </a:p>
          <a:p>
            <a:pPr lvl="7"/>
            <a:r>
              <a:rPr lang="en-GB" noProof="0" dirty="0"/>
              <a:t>Eighth level</a:t>
            </a:r>
          </a:p>
          <a:p>
            <a:pPr lvl="8"/>
            <a:r>
              <a:rPr lang="en-GB" noProof="0" dirty="0"/>
              <a:t>Ninth level</a:t>
            </a:r>
          </a:p>
        </p:txBody>
      </p:sp>
      <p:sp>
        <p:nvSpPr>
          <p:cNvPr id="18" name="Inhaltsplatzhalter 10"/>
          <p:cNvSpPr>
            <a:spLocks noGrp="1"/>
          </p:cNvSpPr>
          <p:nvPr>
            <p:ph sz="quarter" idx="19" hasCustomPrompt="1"/>
          </p:nvPr>
        </p:nvSpPr>
        <p:spPr>
          <a:xfrm>
            <a:off x="4899235" y="1084678"/>
            <a:ext cx="3781425" cy="3431366"/>
          </a:xfrm>
        </p:spPr>
        <p:txBody>
          <a:bodyPr/>
          <a:lstStyle>
            <a:lvl1pPr marL="177792" indent="-177792">
              <a:buClr>
                <a:schemeClr val="tx1"/>
              </a:buClr>
              <a:buFont typeface="Arial" panose="020B0604020202020204" pitchFamily="34" charset="0"/>
              <a:buChar char="•"/>
              <a:defRPr sz="1700"/>
            </a:lvl1pPr>
            <a:lvl2pPr marL="355582" indent="-177792">
              <a:buSzPct val="100000"/>
              <a:buFont typeface="Symbol" panose="05050102010706020507" pitchFamily="18" charset="2"/>
              <a:buChar char="-"/>
              <a:defRPr sz="1700"/>
            </a:lvl2pPr>
            <a:lvl3pPr marL="539724" indent="-184142">
              <a:buFont typeface="Symbol" panose="05050102010706020507" pitchFamily="18" charset="2"/>
              <a:buChar char="-"/>
              <a:defRPr sz="1700"/>
            </a:lvl3pPr>
            <a:lvl4pPr marL="717515" indent="-177792">
              <a:buFont typeface="Symbol" panose="05050102010706020507" pitchFamily="18" charset="2"/>
              <a:buChar char="-"/>
              <a:defRPr sz="1700"/>
            </a:lvl4pPr>
            <a:lvl5pPr marL="895306" indent="-177792">
              <a:buFont typeface="Symbol" panose="05050102010706020507" pitchFamily="18" charset="2"/>
              <a:buChar char="-"/>
              <a:defRPr sz="1700"/>
            </a:lvl5pPr>
            <a:lvl6pPr marL="1074685" indent="-179380">
              <a:buFont typeface="Symbol" panose="05050102010706020507" pitchFamily="18" charset="2"/>
              <a:buChar char="-"/>
              <a:defRPr sz="1500"/>
            </a:lvl6pPr>
            <a:lvl7pPr marL="1257238" indent="-182554">
              <a:buFont typeface="Symbol" panose="05050102010706020507" pitchFamily="18" charset="2"/>
              <a:buChar char="-"/>
              <a:defRPr sz="1500"/>
            </a:lvl7pPr>
            <a:lvl8pPr marL="1436616" indent="-179380">
              <a:buFont typeface="Symbol" panose="05050102010706020507" pitchFamily="18" charset="2"/>
              <a:buChar char="-"/>
              <a:defRPr sz="1500"/>
            </a:lvl8pPr>
            <a:lvl9pPr marL="1614408" indent="-177792">
              <a:buFont typeface="Symbol" panose="05050102010706020507" pitchFamily="18" charset="2"/>
              <a:buChar char="-"/>
              <a:defRPr sz="1500"/>
            </a:lvl9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  <a:p>
            <a:pPr lvl="6"/>
            <a:r>
              <a:rPr lang="en-GB" noProof="0" dirty="0"/>
              <a:t>Seventh level</a:t>
            </a:r>
          </a:p>
          <a:p>
            <a:pPr lvl="7"/>
            <a:r>
              <a:rPr lang="en-GB" noProof="0" dirty="0"/>
              <a:t>Eighth level</a:t>
            </a:r>
          </a:p>
          <a:p>
            <a:pPr lvl="8"/>
            <a:r>
              <a:rPr lang="en-GB" noProof="0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96353116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077211" y="216000"/>
            <a:ext cx="6708025" cy="381375"/>
          </a:xfrm>
        </p:spPr>
        <p:txBody>
          <a:bodyPr/>
          <a:lstStyle/>
          <a:p>
            <a:r>
              <a:rPr lang="en-GB" noProof="0" dirty="0">
                <a:effectLst/>
              </a:rPr>
              <a:t>Enter slide title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152505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077211" y="216000"/>
            <a:ext cx="6708025" cy="381375"/>
          </a:xfrm>
        </p:spPr>
        <p:txBody>
          <a:bodyPr/>
          <a:lstStyle/>
          <a:p>
            <a:r>
              <a:rPr lang="en-GB" noProof="0" dirty="0">
                <a:effectLst/>
              </a:rPr>
              <a:t>Enter slide title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827100" y="1059664"/>
            <a:ext cx="8066087" cy="3888581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3878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on picture (hig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U:\20160506_PSI_Luftbild_0292.jpg"/>
          <p:cNvPicPr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691" r="643" b="11426"/>
          <a:stretch/>
        </p:blipFill>
        <p:spPr bwMode="auto">
          <a:xfrm>
            <a:off x="827095" y="764860"/>
            <a:ext cx="8316905" cy="418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 hasCustomPrompt="1"/>
          </p:nvPr>
        </p:nvSpPr>
        <p:spPr>
          <a:xfrm>
            <a:off x="2077211" y="216000"/>
            <a:ext cx="6708025" cy="381375"/>
          </a:xfrm>
        </p:spPr>
        <p:txBody>
          <a:bodyPr/>
          <a:lstStyle/>
          <a:p>
            <a:r>
              <a:rPr lang="en-GB" noProof="0" dirty="0">
                <a:effectLst/>
              </a:rPr>
              <a:t>Enter slide title</a:t>
            </a:r>
            <a:endParaRPr lang="en-GB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827088" y="764867"/>
            <a:ext cx="2289712" cy="4183379"/>
          </a:xfrm>
          <a:solidFill>
            <a:schemeClr val="bg1">
              <a:alpha val="75000"/>
            </a:schemeClr>
          </a:solidFill>
        </p:spPr>
        <p:txBody>
          <a:bodyPr lIns="72000" tIns="432000" rIns="36000" bIns="36000" anchor="t" anchorCtr="0"/>
          <a:lstStyle>
            <a:lvl1pPr marL="177792" indent="-177792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70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700"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700"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70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700"/>
            </a:lvl5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  <a:endParaRPr lang="de-DE" dirty="0"/>
          </a:p>
          <a:p>
            <a:pPr lvl="2"/>
            <a:r>
              <a:rPr lang="en-GB" noProof="0" dirty="0"/>
              <a:t>Third level</a:t>
            </a:r>
            <a:endParaRPr lang="de-DE" dirty="0"/>
          </a:p>
          <a:p>
            <a:pPr lvl="3"/>
            <a:r>
              <a:rPr lang="en-GB" noProof="0" dirty="0"/>
              <a:t>Fourth level</a:t>
            </a:r>
            <a:endParaRPr lang="de-DE" dirty="0"/>
          </a:p>
          <a:p>
            <a:pPr lvl="4"/>
            <a:r>
              <a:rPr lang="en-GB" noProof="0" dirty="0"/>
              <a:t>Fifth level</a:t>
            </a:r>
            <a:endParaRPr lang="en-GB" dirty="0"/>
          </a:p>
        </p:txBody>
      </p:sp>
      <p:pic>
        <p:nvPicPr>
          <p:cNvPr id="9" name="Bild 1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7014" y="214317"/>
            <a:ext cx="1015200" cy="36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2"/>
          <p:cNvSpPr>
            <a:spLocks noChangeArrowheads="1"/>
          </p:cNvSpPr>
          <p:nvPr userDrawn="1"/>
        </p:nvSpPr>
        <p:spPr bwMode="auto">
          <a:xfrm>
            <a:off x="12" y="764860"/>
            <a:ext cx="648000" cy="648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6880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12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7211" y="216000"/>
            <a:ext cx="6708025" cy="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>
                <a:effectLst/>
              </a:rPr>
              <a:t>Enter </a:t>
            </a:r>
            <a:r>
              <a:rPr lang="de-CH" dirty="0" err="1">
                <a:effectLst/>
              </a:rPr>
              <a:t>slide</a:t>
            </a:r>
            <a:r>
              <a:rPr lang="de-CH" dirty="0">
                <a:effectLst/>
              </a:rPr>
              <a:t> title</a:t>
            </a:r>
            <a:endParaRPr lang="en-GB" noProof="0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06312" y="4968000"/>
            <a:ext cx="575742" cy="1476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 smtClean="0">
                <a:latin typeface="+mn-lt"/>
              </a:defRPr>
            </a:lvl1pPr>
          </a:lstStyle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6" name="Rechteck 12"/>
          <p:cNvSpPr>
            <a:spLocks noChangeArrowheads="1"/>
          </p:cNvSpPr>
          <p:nvPr/>
        </p:nvSpPr>
        <p:spPr bwMode="auto">
          <a:xfrm>
            <a:off x="12" y="1059659"/>
            <a:ext cx="612000" cy="612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1043000" y="1006082"/>
            <a:ext cx="7742237" cy="3509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  <a:p>
            <a:pPr lvl="6"/>
            <a:r>
              <a:rPr lang="en-GB" noProof="0" dirty="0"/>
              <a:t>Seventh level</a:t>
            </a:r>
          </a:p>
          <a:p>
            <a:pPr lvl="7"/>
            <a:r>
              <a:rPr lang="en-GB" noProof="0" dirty="0"/>
              <a:t>Eighth level</a:t>
            </a:r>
          </a:p>
          <a:p>
            <a:pPr lvl="8"/>
            <a:r>
              <a:rPr lang="en-GB" noProof="0" dirty="0"/>
              <a:t>Ninth level</a:t>
            </a:r>
          </a:p>
        </p:txBody>
      </p:sp>
      <p:pic>
        <p:nvPicPr>
          <p:cNvPr id="8" name="Bild 14" descr="PSI-Logo_narrow_30k.eps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8000" y="214317"/>
            <a:ext cx="1015200" cy="36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74" r:id="rId2"/>
    <p:sldLayoutId id="2147483976" r:id="rId3"/>
    <p:sldLayoutId id="2147483973" r:id="rId4"/>
    <p:sldLayoutId id="2147483977" r:id="rId5"/>
    <p:sldLayoutId id="2147483979" r:id="rId6"/>
    <p:sldLayoutId id="2147483978" r:id="rId7"/>
    <p:sldLayoutId id="2147483980" r:id="rId8"/>
    <p:sldLayoutId id="2147483990" r:id="rId9"/>
    <p:sldLayoutId id="2147483991" r:id="rId10"/>
  </p:sldLayoutIdLst>
  <p:transition spd="med"/>
  <p:hf hdr="0"/>
  <p:txStyles>
    <p:titleStyle>
      <a:lvl1pPr marL="0" marR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 sz="2400" kern="1000" spc="0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5pPr>
      <a:lvl6pPr marL="457178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532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177792" indent="-17779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7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55582" indent="-17779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sz="17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355582" indent="18414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700" spc="0" baseline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717515" indent="-17779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700" kern="1200" spc="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895306" indent="-17779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700" kern="1200" spc="0" baseline="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1074685" indent="-17938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700">
          <a:solidFill>
            <a:schemeClr val="tx1"/>
          </a:solidFill>
          <a:latin typeface="+mn-lt"/>
          <a:ea typeface="+mn-ea"/>
        </a:defRPr>
      </a:lvl6pPr>
      <a:lvl7pPr marL="1257238" indent="-182554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700">
          <a:solidFill>
            <a:schemeClr val="tx1"/>
          </a:solidFill>
          <a:latin typeface="+mn-lt"/>
          <a:ea typeface="+mn-ea"/>
        </a:defRPr>
      </a:lvl7pPr>
      <a:lvl8pPr marL="1436616" indent="-17938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700">
          <a:solidFill>
            <a:schemeClr val="tx1"/>
          </a:solidFill>
          <a:latin typeface="+mn-lt"/>
          <a:ea typeface="+mn-ea"/>
        </a:defRPr>
      </a:lvl8pPr>
      <a:lvl9pPr marL="1614408" indent="-17779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scc.kit.edu/event/3742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of the longitudinal bunch by bunch feedback including harmonic cavities</a:t>
            </a:r>
            <a:endParaRPr lang="en-GB" dirty="0"/>
          </a:p>
        </p:txBody>
      </p:sp>
      <p:sp>
        <p:nvSpPr>
          <p:cNvPr id="9" name="Untertitel 8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dirty="0"/>
              <a:t>Micha Dehler/A. Citterio</a:t>
            </a:r>
            <a:r>
              <a:rPr lang="en-GB" noProof="0" dirty="0"/>
              <a:t>  ::  </a:t>
            </a:r>
            <a:r>
              <a:rPr lang="en-GB"/>
              <a:t>RF Group</a:t>
            </a:r>
            <a:r>
              <a:rPr lang="en-GB" noProof="0" dirty="0"/>
              <a:t>  ::  Paul Scherrer Institute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>
                <a:hlinkClick r:id="rId2"/>
              </a:rPr>
              <a:t>I.FAST Workshop 2024 on Bunch-by-Bunch Feedback Systems and Related Beam Dynamics</a:t>
            </a:r>
            <a:endParaRPr lang="en-US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31394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Picture 3"/>
          <p:cNvPicPr/>
          <p:nvPr/>
        </p:nvPicPr>
        <p:blipFill>
          <a:blip r:embed="rId2"/>
          <a:srcRect l="28218" t="5985" r="31466" b="5220"/>
          <a:stretch/>
        </p:blipFill>
        <p:spPr>
          <a:xfrm>
            <a:off x="251520" y="627534"/>
            <a:ext cx="5941064" cy="4228363"/>
          </a:xfrm>
          <a:prstGeom prst="rect">
            <a:avLst/>
          </a:prstGeom>
          <a:ln>
            <a:noFill/>
          </a:ln>
        </p:spPr>
      </p:pic>
      <p:sp>
        <p:nvSpPr>
          <p:cNvPr id="299" name="CustomShape 1"/>
          <p:cNvSpPr/>
          <p:nvPr/>
        </p:nvSpPr>
        <p:spPr>
          <a:xfrm>
            <a:off x="5436096" y="211532"/>
            <a:ext cx="3707904" cy="19239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5" tIns="40817" rIns="81635" bIns="40817"/>
          <a:lstStyle/>
          <a:p>
            <a:pPr>
              <a:lnSpc>
                <a:spcPct val="100000"/>
              </a:lnSpc>
            </a:pPr>
            <a:r>
              <a:rPr lang="de-CH" b="1" spc="-1" dirty="0">
                <a:ea typeface="Calibri"/>
              </a:rPr>
              <a:t>TM010 shunt </a:t>
            </a:r>
            <a:r>
              <a:rPr lang="de-CH" b="1" spc="-1" dirty="0" err="1">
                <a:ea typeface="Calibri"/>
              </a:rPr>
              <a:t>impedance</a:t>
            </a:r>
            <a:r>
              <a:rPr lang="de-CH" b="1" spc="-1" dirty="0">
                <a:ea typeface="Calibri"/>
              </a:rPr>
              <a:t> =1.8kOhm. </a:t>
            </a:r>
            <a:endParaRPr lang="de-CH" b="1" spc="-1" dirty="0"/>
          </a:p>
          <a:p>
            <a:pPr>
              <a:lnSpc>
                <a:spcPct val="100000"/>
              </a:lnSpc>
            </a:pPr>
            <a:r>
              <a:rPr lang="de-CH" b="1" spc="-1" dirty="0">
                <a:ea typeface="Calibri"/>
              </a:rPr>
              <a:t>The </a:t>
            </a:r>
            <a:r>
              <a:rPr lang="de-CH" b="1" spc="-1" dirty="0" err="1">
                <a:ea typeface="Calibri"/>
              </a:rPr>
              <a:t>center</a:t>
            </a:r>
            <a:r>
              <a:rPr lang="de-CH" b="1" spc="-1" dirty="0">
                <a:ea typeface="Calibri"/>
              </a:rPr>
              <a:t> </a:t>
            </a:r>
            <a:r>
              <a:rPr lang="de-CH" b="1" spc="-1" dirty="0" err="1">
                <a:ea typeface="Calibri"/>
              </a:rPr>
              <a:t>frequency</a:t>
            </a:r>
            <a:r>
              <a:rPr lang="de-CH" b="1" spc="-1" dirty="0">
                <a:ea typeface="Calibri"/>
              </a:rPr>
              <a:t> =1.875GHz </a:t>
            </a:r>
            <a:endParaRPr lang="de-CH" b="1" spc="-1" dirty="0"/>
          </a:p>
          <a:p>
            <a:pPr>
              <a:lnSpc>
                <a:spcPct val="100000"/>
              </a:lnSpc>
            </a:pPr>
            <a:r>
              <a:rPr lang="de-CH" b="1" spc="-1" dirty="0" err="1">
                <a:ea typeface="Calibri"/>
              </a:rPr>
              <a:t>Loaded</a:t>
            </a:r>
            <a:r>
              <a:rPr lang="de-CH" b="1" spc="-1" dirty="0">
                <a:ea typeface="Calibri"/>
              </a:rPr>
              <a:t> Q = 7.5 (BW=250MHz)</a:t>
            </a:r>
            <a:endParaRPr lang="de-CH" b="1" spc="-1" dirty="0"/>
          </a:p>
          <a:p>
            <a:pPr>
              <a:lnSpc>
                <a:spcPct val="100000"/>
              </a:lnSpc>
            </a:pPr>
            <a:endParaRPr lang="de-CH" sz="1800" b="1" spc="-1" dirty="0"/>
          </a:p>
          <a:p>
            <a:pPr>
              <a:lnSpc>
                <a:spcPct val="100000"/>
              </a:lnSpc>
            </a:pPr>
            <a:r>
              <a:rPr lang="de-CH" b="1" spc="-1" dirty="0">
                <a:ea typeface="Calibri"/>
              </a:rPr>
              <a:t>(SLS 1: 1.5 </a:t>
            </a:r>
            <a:r>
              <a:rPr lang="de-CH" b="1" spc="-1" dirty="0" err="1">
                <a:ea typeface="Calibri"/>
              </a:rPr>
              <a:t>kOhm</a:t>
            </a:r>
            <a:r>
              <a:rPr lang="de-CH" b="1" spc="-1" dirty="0">
                <a:ea typeface="Calibri"/>
              </a:rPr>
              <a:t> @ 1.375 GHz).</a:t>
            </a:r>
            <a:endParaRPr lang="de-CH" b="1" spc="-1" dirty="0"/>
          </a:p>
        </p:txBody>
      </p:sp>
      <p:sp>
        <p:nvSpPr>
          <p:cNvPr id="300" name="CustomShape 2"/>
          <p:cNvSpPr/>
          <p:nvPr/>
        </p:nvSpPr>
        <p:spPr>
          <a:xfrm>
            <a:off x="1763475" y="-15021"/>
            <a:ext cx="4350816" cy="3405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5" tIns="40817" rIns="81635" bIns="40817"/>
          <a:lstStyle/>
          <a:p>
            <a:pPr algn="ctr">
              <a:lnSpc>
                <a:spcPct val="100000"/>
              </a:lnSpc>
            </a:pPr>
            <a:r>
              <a:rPr lang="de-CH" sz="2177" b="1" spc="-1">
                <a:solidFill>
                  <a:srgbClr val="1F497D"/>
                </a:solidFill>
                <a:latin typeface="Calibri"/>
                <a:ea typeface="DejaVu Sans"/>
              </a:rPr>
              <a:t>Longitudinal kicker</a:t>
            </a:r>
            <a:endParaRPr lang="de-CH" sz="2177" spc="-1">
              <a:latin typeface="Arial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8FFCA8B-5ECF-E5C4-EA96-DA6EC8068C3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886740" y="2072916"/>
            <a:ext cx="2806616" cy="3084955"/>
          </a:xfrm>
          <a:prstGeom prst="rect">
            <a:avLst/>
          </a:prstGeom>
          <a:ln>
            <a:noFill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9D6EDE7-DB0D-8CE8-A476-59B2B4E2A8FF}"/>
              </a:ext>
            </a:extLst>
          </p:cNvPr>
          <p:cNvSpPr txBox="1"/>
          <p:nvPr/>
        </p:nvSpPr>
        <p:spPr>
          <a:xfrm>
            <a:off x="683568" y="1851670"/>
            <a:ext cx="6408712" cy="2808312"/>
          </a:xfrm>
          <a:prstGeom prst="rect">
            <a:avLst/>
          </a:prstGeom>
          <a:solidFill>
            <a:srgbClr val="FFDDC8">
              <a:alpha val="69020"/>
            </a:srgbClr>
          </a:solidFill>
        </p:spPr>
        <p:txBody>
          <a:bodyPr wrap="square" lIns="0" tIns="0" rIns="0" bIns="0" rtlCol="0">
            <a:noAutofit/>
          </a:bodyPr>
          <a:lstStyle/>
          <a:p>
            <a:pPr marL="285750" indent="-285750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Transverse systems have </a:t>
            </a:r>
            <a:r>
              <a:rPr lang="en-US" sz="1800" dirty="0" err="1">
                <a:solidFill>
                  <a:srgbClr val="000000"/>
                </a:solidFill>
                <a:latin typeface="Calibri"/>
              </a:rPr>
              <a:t>stripline</a:t>
            </a:r>
            <a:r>
              <a:rPr lang="en-US" sz="1800" dirty="0">
                <a:solidFill>
                  <a:srgbClr val="000000"/>
                </a:solidFill>
                <a:latin typeface="Calibri"/>
              </a:rPr>
              <a:t> kickers, which (idealized) have a FIR response</a:t>
            </a:r>
          </a:p>
          <a:p>
            <a:pPr marL="285750" indent="-285750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Here we have a resonator cavity (dictated by power requirements), which is an IIR device</a:t>
            </a:r>
          </a:p>
          <a:p>
            <a:pPr marL="285750" indent="-285750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latin typeface="Calibri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IIR = Infinite Impulse Response</a:t>
            </a:r>
          </a:p>
          <a:p>
            <a:pPr marL="285750" indent="-285750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Crosstalk?</a:t>
            </a:r>
          </a:p>
          <a:p>
            <a:pPr marL="285750" indent="-285750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Group delay variations?</a:t>
            </a:r>
          </a:p>
          <a:p>
            <a:pPr marL="285750" indent="-285750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Phase distortion?</a:t>
            </a:r>
            <a:endParaRPr lang="de-CH" sz="1800" dirty="0" err="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Reihe, Diagramm, Text enthält.&#10;&#10;Automatisch generierte Beschreibung">
            <a:extLst>
              <a:ext uri="{FF2B5EF4-FFF2-40B4-BE49-F238E27FC236}">
                <a16:creationId xmlns:a16="http://schemas.microsoft.com/office/drawing/2014/main" id="{E966F27C-C72C-B31A-1E95-F81C89420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627534"/>
            <a:ext cx="7322187" cy="4040783"/>
          </a:xfrm>
          <a:prstGeom prst="rect">
            <a:avLst/>
          </a:prstGeom>
        </p:spPr>
      </p:pic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79A74D13-9344-FA57-C03C-457C59C65BAA}"/>
              </a:ext>
            </a:extLst>
          </p:cNvPr>
          <p:cNvCxnSpPr/>
          <p:nvPr/>
        </p:nvCxnSpPr>
        <p:spPr bwMode="auto">
          <a:xfrm>
            <a:off x="3923928" y="2571750"/>
            <a:ext cx="18002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0388C71E-EDB1-B262-594F-85A77947A322}"/>
              </a:ext>
            </a:extLst>
          </p:cNvPr>
          <p:cNvSpPr txBox="1"/>
          <p:nvPr/>
        </p:nvSpPr>
        <p:spPr>
          <a:xfrm>
            <a:off x="3923928" y="2715766"/>
            <a:ext cx="1872208" cy="2160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400" dirty="0">
                <a:solidFill>
                  <a:srgbClr val="000000"/>
                </a:solidFill>
                <a:latin typeface="Calibri"/>
              </a:rPr>
              <a:t>Operating bandwidth</a:t>
            </a:r>
            <a:endParaRPr lang="de-CH" sz="1400" dirty="0" err="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C83685B-B5F1-A0CB-8FFD-18509F8472E9}"/>
              </a:ext>
            </a:extLst>
          </p:cNvPr>
          <p:cNvSpPr txBox="1"/>
          <p:nvPr/>
        </p:nvSpPr>
        <p:spPr>
          <a:xfrm>
            <a:off x="1691680" y="4587974"/>
            <a:ext cx="6336704" cy="2880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Carrier is 2 GHz, period of 0.5 ns!!!</a:t>
            </a:r>
            <a:endParaRPr lang="de-CH" sz="1800" dirty="0" err="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7364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Reihe, Diagramm, Text enthält.&#10;&#10;Automatisch generierte Beschreibung">
            <a:extLst>
              <a:ext uri="{FF2B5EF4-FFF2-40B4-BE49-F238E27FC236}">
                <a16:creationId xmlns:a16="http://schemas.microsoft.com/office/drawing/2014/main" id="{BBDBDBF8-FCE0-7E9E-55A7-C08E09342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9542"/>
            <a:ext cx="6660232" cy="3675480"/>
          </a:xfrm>
          <a:prstGeom prst="rect">
            <a:avLst/>
          </a:prstGeom>
        </p:spPr>
      </p:pic>
      <p:pic>
        <p:nvPicPr>
          <p:cNvPr id="5" name="Grafik 4" descr="Ein Bild, das Reihe, Diagramm, Text enthält.&#10;&#10;Automatisch generierte Beschreibung">
            <a:extLst>
              <a:ext uri="{FF2B5EF4-FFF2-40B4-BE49-F238E27FC236}">
                <a16:creationId xmlns:a16="http://schemas.microsoft.com/office/drawing/2014/main" id="{16831E6D-1FA0-E524-8AB0-8C5C0ED7C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444715"/>
            <a:ext cx="3370582" cy="1860071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D4CF234-976C-16F2-3F31-D8F55D191310}"/>
              </a:ext>
            </a:extLst>
          </p:cNvPr>
          <p:cNvSpPr txBox="1"/>
          <p:nvPr/>
        </p:nvSpPr>
        <p:spPr>
          <a:xfrm>
            <a:off x="539552" y="4227934"/>
            <a:ext cx="8424936" cy="7920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Introducing an excellent all pass filter (should be no problem with modern digital system), symmetrizes response, optimizes roll off</a:t>
            </a:r>
          </a:p>
          <a:p>
            <a:pPr marL="285750" indent="-285750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But still cross talk between bunches, solution is single side band modulation</a:t>
            </a:r>
            <a:endParaRPr lang="de-CH" sz="1800" dirty="0" err="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Grafik 5" descr="Ein Bild, das Reihe, Text, Diagramm, Zahl enthält.&#10;&#10;Automatisch generierte Beschreibung">
            <a:extLst>
              <a:ext uri="{FF2B5EF4-FFF2-40B4-BE49-F238E27FC236}">
                <a16:creationId xmlns:a16="http://schemas.microsoft.com/office/drawing/2014/main" id="{6AC231E5-D8FF-E331-A71A-4A4B3E90C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2410505"/>
            <a:ext cx="2546648" cy="190998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3C3A7F1-F697-FA8B-1AFD-4C8A9015F881}"/>
              </a:ext>
            </a:extLst>
          </p:cNvPr>
          <p:cNvSpPr txBox="1"/>
          <p:nvPr/>
        </p:nvSpPr>
        <p:spPr>
          <a:xfrm>
            <a:off x="1187624" y="1563638"/>
            <a:ext cx="2088232" cy="8468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400" dirty="0">
                <a:solidFill>
                  <a:srgbClr val="000000"/>
                </a:solidFill>
                <a:latin typeface="Calibri"/>
              </a:rPr>
              <a:t>Excitation by short Gaussian Sine pulse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400" dirty="0">
                <a:solidFill>
                  <a:srgbClr val="000000"/>
                </a:solidFill>
                <a:latin typeface="Calibri"/>
              </a:rPr>
              <a:t>Kicker response computed with CST</a:t>
            </a:r>
            <a:endParaRPr lang="de-CH" sz="1400" dirty="0" err="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3841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541ACE-9BB7-24AB-EEA0-D900F2405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layout</a:t>
            </a:r>
            <a:endParaRPr lang="de-CH" dirty="0"/>
          </a:p>
        </p:txBody>
      </p:sp>
      <p:pic>
        <p:nvPicPr>
          <p:cNvPr id="4" name="Grafik 3" descr="Ein Bild, das Text, Diagramm, Reihe, Plan enthält.&#10;&#10;Automatisch generierte Beschreibung">
            <a:extLst>
              <a:ext uri="{FF2B5EF4-FFF2-40B4-BE49-F238E27FC236}">
                <a16:creationId xmlns:a16="http://schemas.microsoft.com/office/drawing/2014/main" id="{C7D43672-BB8E-F8F7-0754-98427D2FF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915566"/>
            <a:ext cx="5723938" cy="415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6471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541ACE-9BB7-24AB-EEA0-D900F2405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Modulator &amp; </a:t>
            </a:r>
            <a:r>
              <a:rPr lang="en-US" dirty="0" err="1"/>
              <a:t>Allpass</a:t>
            </a:r>
            <a:r>
              <a:rPr lang="en-US" dirty="0"/>
              <a:t> &amp; Kicker</a:t>
            </a:r>
            <a:endParaRPr lang="de-CH" dirty="0"/>
          </a:p>
        </p:txBody>
      </p:sp>
      <p:pic>
        <p:nvPicPr>
          <p:cNvPr id="5" name="Grafik 4" descr="Ein Bild, das Text, Reihe, Diagramm, Schrift enthält.&#10;&#10;Automatisch generierte Beschreibung">
            <a:extLst>
              <a:ext uri="{FF2B5EF4-FFF2-40B4-BE49-F238E27FC236}">
                <a16:creationId xmlns:a16="http://schemas.microsoft.com/office/drawing/2014/main" id="{7ACCB88F-D13D-6241-B670-B69F275B2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02" y="649320"/>
            <a:ext cx="7834090" cy="4323279"/>
          </a:xfrm>
          <a:prstGeom prst="rect">
            <a:avLst/>
          </a:prstGeom>
        </p:spPr>
      </p:pic>
      <p:pic>
        <p:nvPicPr>
          <p:cNvPr id="7" name="Grafik 6" descr="Ein Bild, das Reihe, Diagramm, Text enthält.&#10;&#10;Automatisch generierte Beschreibung">
            <a:extLst>
              <a:ext uri="{FF2B5EF4-FFF2-40B4-BE49-F238E27FC236}">
                <a16:creationId xmlns:a16="http://schemas.microsoft.com/office/drawing/2014/main" id="{CB03E0B5-AD54-B2A6-09A9-3042C943B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604221"/>
            <a:ext cx="3131840" cy="1728320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7EAAA1CF-1000-EB9F-33A8-E87E42AA29F1}"/>
              </a:ext>
            </a:extLst>
          </p:cNvPr>
          <p:cNvSpPr/>
          <p:nvPr/>
        </p:nvSpPr>
        <p:spPr bwMode="auto">
          <a:xfrm>
            <a:off x="4211960" y="1203598"/>
            <a:ext cx="216024" cy="216024"/>
          </a:xfrm>
          <a:prstGeom prst="ellipse">
            <a:avLst/>
          </a:prstGeom>
          <a:noFill/>
          <a:ln w="63500" cap="flat" cmpd="sng" algn="ctr">
            <a:solidFill>
              <a:schemeClr val="accent6">
                <a:lumMod val="60000"/>
                <a:lumOff val="4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09D2ED3C-3603-0D67-A0B2-171FB73886E6}"/>
              </a:ext>
            </a:extLst>
          </p:cNvPr>
          <p:cNvSpPr/>
          <p:nvPr/>
        </p:nvSpPr>
        <p:spPr bwMode="auto">
          <a:xfrm>
            <a:off x="2987824" y="2643758"/>
            <a:ext cx="216024" cy="216024"/>
          </a:xfrm>
          <a:prstGeom prst="ellipse">
            <a:avLst/>
          </a:prstGeom>
          <a:noFill/>
          <a:ln w="63500" cap="flat" cmpd="sng" algn="ctr">
            <a:solidFill>
              <a:schemeClr val="accent6">
                <a:lumMod val="60000"/>
                <a:lumOff val="4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F64F32B-6B09-27E4-EDF7-68DE55596438}"/>
              </a:ext>
            </a:extLst>
          </p:cNvPr>
          <p:cNvSpPr/>
          <p:nvPr/>
        </p:nvSpPr>
        <p:spPr bwMode="auto">
          <a:xfrm>
            <a:off x="1763688" y="2643758"/>
            <a:ext cx="216024" cy="216024"/>
          </a:xfrm>
          <a:prstGeom prst="ellipse">
            <a:avLst/>
          </a:prstGeom>
          <a:noFill/>
          <a:ln w="63500" cap="flat" cmpd="sng" algn="ctr">
            <a:solidFill>
              <a:schemeClr val="accent6">
                <a:lumMod val="60000"/>
                <a:lumOff val="40000"/>
                <a:alpha val="5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7476BE7-F7A7-6835-FF5F-20555FAC5F56}"/>
              </a:ext>
            </a:extLst>
          </p:cNvPr>
          <p:cNvSpPr/>
          <p:nvPr/>
        </p:nvSpPr>
        <p:spPr bwMode="auto">
          <a:xfrm>
            <a:off x="5436096" y="2643758"/>
            <a:ext cx="216024" cy="216024"/>
          </a:xfrm>
          <a:prstGeom prst="ellipse">
            <a:avLst/>
          </a:prstGeom>
          <a:noFill/>
          <a:ln w="635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63DA7DE-23C2-C9F9-CE07-A98A4AC82D2B}"/>
              </a:ext>
            </a:extLst>
          </p:cNvPr>
          <p:cNvSpPr/>
          <p:nvPr/>
        </p:nvSpPr>
        <p:spPr bwMode="auto">
          <a:xfrm>
            <a:off x="6660232" y="2643758"/>
            <a:ext cx="216024" cy="216024"/>
          </a:xfrm>
          <a:prstGeom prst="ellipse">
            <a:avLst/>
          </a:prstGeom>
          <a:noFill/>
          <a:ln w="635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01418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541ACE-9BB7-24AB-EEA0-D900F2405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120814"/>
            <a:ext cx="6708025" cy="381375"/>
          </a:xfrm>
        </p:spPr>
        <p:txBody>
          <a:bodyPr/>
          <a:lstStyle/>
          <a:p>
            <a:r>
              <a:rPr lang="en-US" dirty="0"/>
              <a:t>Shift synchronous phase shift by 100 </a:t>
            </a:r>
            <a:r>
              <a:rPr lang="en-US" dirty="0" err="1"/>
              <a:t>ps</a:t>
            </a:r>
            <a:endParaRPr lang="de-CH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9818884D-162F-0725-3157-91B51B0A1349}"/>
              </a:ext>
            </a:extLst>
          </p:cNvPr>
          <p:cNvGrpSpPr/>
          <p:nvPr/>
        </p:nvGrpSpPr>
        <p:grpSpPr>
          <a:xfrm>
            <a:off x="456216" y="699542"/>
            <a:ext cx="7284135" cy="4333350"/>
            <a:chOff x="539552" y="612014"/>
            <a:chExt cx="7956376" cy="4420878"/>
          </a:xfrm>
        </p:grpSpPr>
        <p:pic>
          <p:nvPicPr>
            <p:cNvPr id="4" name="Grafik 3" descr="Ein Bild, das Text, Reihe, Diagramm, Schrift enthält.&#10;&#10;Automatisch generierte Beschreibung">
              <a:extLst>
                <a:ext uri="{FF2B5EF4-FFF2-40B4-BE49-F238E27FC236}">
                  <a16:creationId xmlns:a16="http://schemas.microsoft.com/office/drawing/2014/main" id="{9AB866AA-03FA-ABC8-4CB4-C8F7EDBAE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552" y="612014"/>
              <a:ext cx="7956376" cy="4420878"/>
            </a:xfrm>
            <a:prstGeom prst="rect">
              <a:avLst/>
            </a:prstGeom>
          </p:spPr>
        </p:pic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5F4BFCFB-7674-D877-CB95-B40921EB5913}"/>
                </a:ext>
              </a:extLst>
            </p:cNvPr>
            <p:cNvSpPr/>
            <p:nvPr/>
          </p:nvSpPr>
          <p:spPr bwMode="auto">
            <a:xfrm>
              <a:off x="4572000" y="1995686"/>
              <a:ext cx="216024" cy="216024"/>
            </a:xfrm>
            <a:prstGeom prst="ellipse">
              <a:avLst/>
            </a:prstGeom>
            <a:noFill/>
            <a:ln w="63500" cap="flat" cmpd="sng" algn="ctr">
              <a:solidFill>
                <a:schemeClr val="accent6">
                  <a:lumMod val="60000"/>
                  <a:lumOff val="40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1D9DD724-D0AE-B373-A22A-8D85F800B11C}"/>
                </a:ext>
              </a:extLst>
            </p:cNvPr>
            <p:cNvSpPr/>
            <p:nvPr/>
          </p:nvSpPr>
          <p:spPr bwMode="auto">
            <a:xfrm>
              <a:off x="3347864" y="3435846"/>
              <a:ext cx="216024" cy="216024"/>
            </a:xfrm>
            <a:prstGeom prst="ellipse">
              <a:avLst/>
            </a:prstGeom>
            <a:noFill/>
            <a:ln w="63500" cap="flat" cmpd="sng" algn="ctr">
              <a:solidFill>
                <a:schemeClr val="accent6">
                  <a:lumMod val="60000"/>
                  <a:lumOff val="40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B850AE28-03B8-7623-0C85-D18B80FEC93F}"/>
                </a:ext>
              </a:extLst>
            </p:cNvPr>
            <p:cNvSpPr/>
            <p:nvPr/>
          </p:nvSpPr>
          <p:spPr bwMode="auto">
            <a:xfrm>
              <a:off x="5796136" y="1995686"/>
              <a:ext cx="216024" cy="216024"/>
            </a:xfrm>
            <a:prstGeom prst="ellipse">
              <a:avLst/>
            </a:prstGeom>
            <a:noFill/>
            <a:ln w="63500" cap="flat" cmpd="sng" algn="ctr">
              <a:solidFill>
                <a:schemeClr val="accent6">
                  <a:lumMod val="60000"/>
                  <a:lumOff val="40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F4BA6C2D-A5DC-C9F5-2B0D-E31FC206C007}"/>
                </a:ext>
              </a:extLst>
            </p:cNvPr>
            <p:cNvSpPr/>
            <p:nvPr/>
          </p:nvSpPr>
          <p:spPr bwMode="auto">
            <a:xfrm>
              <a:off x="7020272" y="2499742"/>
              <a:ext cx="216024" cy="216024"/>
            </a:xfrm>
            <a:prstGeom prst="ellipse">
              <a:avLst/>
            </a:prstGeom>
            <a:noFill/>
            <a:ln w="63500" cap="flat" cmpd="sng" algn="ctr">
              <a:solidFill>
                <a:schemeClr val="accent6">
                  <a:lumMod val="60000"/>
                  <a:lumOff val="40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72CD5B8-454E-8DE6-5914-E6DD6F6F2C12}"/>
                </a:ext>
              </a:extLst>
            </p:cNvPr>
            <p:cNvSpPr/>
            <p:nvPr/>
          </p:nvSpPr>
          <p:spPr bwMode="auto">
            <a:xfrm>
              <a:off x="2051720" y="2715766"/>
              <a:ext cx="216024" cy="216024"/>
            </a:xfrm>
            <a:prstGeom prst="ellipse">
              <a:avLst/>
            </a:prstGeom>
            <a:noFill/>
            <a:ln w="63500" cap="flat" cmpd="sng" algn="ctr">
              <a:solidFill>
                <a:schemeClr val="accent6">
                  <a:lumMod val="60000"/>
                  <a:lumOff val="40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960485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A51D99-A5F5-DA4F-5005-6DE2D952C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does a single kick drive different coupled bunch modes?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A09B636-81B5-5AD5-CA4A-E8368872E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16</a:t>
            </a:fld>
            <a:endParaRPr lang="de-DE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052C5191-D62A-C00C-D3D9-FE631A4C186A}"/>
              </a:ext>
            </a:extLst>
          </p:cNvPr>
          <p:cNvGrpSpPr/>
          <p:nvPr/>
        </p:nvGrpSpPr>
        <p:grpSpPr>
          <a:xfrm>
            <a:off x="5652120" y="903016"/>
            <a:ext cx="3240360" cy="2173110"/>
            <a:chOff x="539552" y="612014"/>
            <a:chExt cx="7956376" cy="4420878"/>
          </a:xfrm>
        </p:grpSpPr>
        <p:pic>
          <p:nvPicPr>
            <p:cNvPr id="14" name="Grafik 13" descr="Ein Bild, das Text, Reihe, Diagramm, Schrift enthält.&#10;&#10;Automatisch generierte Beschreibung">
              <a:extLst>
                <a:ext uri="{FF2B5EF4-FFF2-40B4-BE49-F238E27FC236}">
                  <a16:creationId xmlns:a16="http://schemas.microsoft.com/office/drawing/2014/main" id="{63612088-956D-B359-34D6-7B1CC3EED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552" y="612014"/>
              <a:ext cx="7956376" cy="4420878"/>
            </a:xfrm>
            <a:prstGeom prst="rect">
              <a:avLst/>
            </a:prstGeom>
          </p:spPr>
        </p:pic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052E145C-2C7D-453A-06C2-3DBA3FCC4980}"/>
                </a:ext>
              </a:extLst>
            </p:cNvPr>
            <p:cNvSpPr/>
            <p:nvPr/>
          </p:nvSpPr>
          <p:spPr bwMode="auto">
            <a:xfrm>
              <a:off x="4572000" y="1995686"/>
              <a:ext cx="216024" cy="216024"/>
            </a:xfrm>
            <a:prstGeom prst="ellipse">
              <a:avLst/>
            </a:prstGeom>
            <a:noFill/>
            <a:ln w="63500" cap="flat" cmpd="sng" algn="ctr">
              <a:solidFill>
                <a:schemeClr val="accent6">
                  <a:lumMod val="60000"/>
                  <a:lumOff val="40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B704C4E7-455E-6579-432A-0CCE1C5C9856}"/>
                </a:ext>
              </a:extLst>
            </p:cNvPr>
            <p:cNvSpPr/>
            <p:nvPr/>
          </p:nvSpPr>
          <p:spPr bwMode="auto">
            <a:xfrm>
              <a:off x="3347864" y="3435846"/>
              <a:ext cx="216024" cy="216024"/>
            </a:xfrm>
            <a:prstGeom prst="ellipse">
              <a:avLst/>
            </a:prstGeom>
            <a:noFill/>
            <a:ln w="63500" cap="flat" cmpd="sng" algn="ctr">
              <a:solidFill>
                <a:schemeClr val="accent6">
                  <a:lumMod val="60000"/>
                  <a:lumOff val="40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98D2A133-D54A-5AFE-64E8-17E39544133A}"/>
                </a:ext>
              </a:extLst>
            </p:cNvPr>
            <p:cNvSpPr/>
            <p:nvPr/>
          </p:nvSpPr>
          <p:spPr bwMode="auto">
            <a:xfrm>
              <a:off x="5796136" y="1995686"/>
              <a:ext cx="216024" cy="216024"/>
            </a:xfrm>
            <a:prstGeom prst="ellipse">
              <a:avLst/>
            </a:prstGeom>
            <a:noFill/>
            <a:ln w="63500" cap="flat" cmpd="sng" algn="ctr">
              <a:solidFill>
                <a:schemeClr val="accent6">
                  <a:lumMod val="60000"/>
                  <a:lumOff val="40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5FF38FE1-A977-7A30-878B-9F05CC5757D0}"/>
                </a:ext>
              </a:extLst>
            </p:cNvPr>
            <p:cNvSpPr/>
            <p:nvPr/>
          </p:nvSpPr>
          <p:spPr bwMode="auto">
            <a:xfrm>
              <a:off x="7020272" y="2499742"/>
              <a:ext cx="216024" cy="216024"/>
            </a:xfrm>
            <a:prstGeom prst="ellipse">
              <a:avLst/>
            </a:prstGeom>
            <a:noFill/>
            <a:ln w="63500" cap="flat" cmpd="sng" algn="ctr">
              <a:solidFill>
                <a:schemeClr val="accent6">
                  <a:lumMod val="60000"/>
                  <a:lumOff val="40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3EF8F289-E576-5802-004F-7B456C0C2C0B}"/>
                </a:ext>
              </a:extLst>
            </p:cNvPr>
            <p:cNvSpPr/>
            <p:nvPr/>
          </p:nvSpPr>
          <p:spPr bwMode="auto">
            <a:xfrm>
              <a:off x="2051720" y="2715766"/>
              <a:ext cx="216024" cy="216024"/>
            </a:xfrm>
            <a:prstGeom prst="ellipse">
              <a:avLst/>
            </a:prstGeom>
            <a:noFill/>
            <a:ln w="63500" cap="flat" cmpd="sng" algn="ctr">
              <a:solidFill>
                <a:schemeClr val="accent6">
                  <a:lumMod val="60000"/>
                  <a:lumOff val="40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graphicFrame>
        <p:nvGraphicFramePr>
          <p:cNvPr id="20" name="Tabelle 20">
            <a:extLst>
              <a:ext uri="{FF2B5EF4-FFF2-40B4-BE49-F238E27FC236}">
                <a16:creationId xmlns:a16="http://schemas.microsoft.com/office/drawing/2014/main" id="{9814DE55-B896-3F41-717C-0CC6E945D8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853204"/>
              </p:ext>
            </p:extLst>
          </p:nvPr>
        </p:nvGraphicFramePr>
        <p:xfrm>
          <a:off x="107505" y="1059582"/>
          <a:ext cx="568863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1">
                  <a:extLst>
                    <a:ext uri="{9D8B030D-6E8A-4147-A177-3AD203B41FA5}">
                      <a16:colId xmlns:a16="http://schemas.microsoft.com/office/drawing/2014/main" val="360395627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97984194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196041960"/>
                    </a:ext>
                  </a:extLst>
                </a:gridCol>
                <a:gridCol w="840095">
                  <a:extLst>
                    <a:ext uri="{9D8B030D-6E8A-4147-A177-3AD203B41FA5}">
                      <a16:colId xmlns:a16="http://schemas.microsoft.com/office/drawing/2014/main" val="2959852350"/>
                    </a:ext>
                  </a:extLst>
                </a:gridCol>
                <a:gridCol w="948106">
                  <a:extLst>
                    <a:ext uri="{9D8B030D-6E8A-4147-A177-3AD203B41FA5}">
                      <a16:colId xmlns:a16="http://schemas.microsoft.com/office/drawing/2014/main" val="944921640"/>
                    </a:ext>
                  </a:extLst>
                </a:gridCol>
                <a:gridCol w="948106">
                  <a:extLst>
                    <a:ext uri="{9D8B030D-6E8A-4147-A177-3AD203B41FA5}">
                      <a16:colId xmlns:a16="http://schemas.microsoft.com/office/drawing/2014/main" val="702204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Bunch #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-2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61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Kick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-60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111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CBI </a:t>
                      </a:r>
                      <a:r>
                        <a:rPr lang="el-GR" dirty="0"/>
                        <a:t>φ</a:t>
                      </a:r>
                      <a:r>
                        <a:rPr lang="en-US" dirty="0"/>
                        <a:t>=0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43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CBI </a:t>
                      </a:r>
                      <a:r>
                        <a:rPr lang="el-GR" dirty="0"/>
                        <a:t>φ</a:t>
                      </a:r>
                      <a:r>
                        <a:rPr lang="en-US" dirty="0"/>
                        <a:t>=</a:t>
                      </a:r>
                      <a:r>
                        <a:rPr lang="el-GR" dirty="0"/>
                        <a:t>π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31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CBI </a:t>
                      </a:r>
                      <a:r>
                        <a:rPr lang="el-GR" dirty="0"/>
                        <a:t>φ</a:t>
                      </a:r>
                      <a:r>
                        <a:rPr lang="en-US" dirty="0"/>
                        <a:t>=</a:t>
                      </a:r>
                      <a:r>
                        <a:rPr lang="el-GR" dirty="0"/>
                        <a:t>π</a:t>
                      </a:r>
                      <a:r>
                        <a:rPr lang="en-US" dirty="0"/>
                        <a:t>/2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394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CBI </a:t>
                      </a:r>
                      <a:r>
                        <a:rPr lang="el-GR" b="1" dirty="0"/>
                        <a:t>φ</a:t>
                      </a:r>
                      <a:r>
                        <a:rPr lang="en-US" b="1" dirty="0"/>
                        <a:t>=</a:t>
                      </a:r>
                      <a:r>
                        <a:rPr lang="el-GR" b="1" dirty="0"/>
                        <a:t>π</a:t>
                      </a:r>
                      <a:r>
                        <a:rPr lang="en-US" b="1" dirty="0"/>
                        <a:t>/2</a:t>
                      </a:r>
                      <a:endParaRPr lang="de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  <a:endParaRPr lang="de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-</a:t>
                      </a:r>
                      <a:endParaRPr lang="de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  <a:endParaRPr lang="de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+</a:t>
                      </a:r>
                      <a:endParaRPr lang="de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  <a:endParaRPr lang="de-CH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903701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D504DFD7-52D1-1871-7FCC-25ADF5C22ACB}"/>
              </a:ext>
            </a:extLst>
          </p:cNvPr>
          <p:cNvSpPr txBox="1"/>
          <p:nvPr/>
        </p:nvSpPr>
        <p:spPr>
          <a:xfrm>
            <a:off x="683568" y="3507854"/>
            <a:ext cx="8064896" cy="13681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We see a kick, whose amplitude </a:t>
            </a:r>
            <a:r>
              <a:rPr lang="en-US" sz="1800" b="1" dirty="0">
                <a:solidFill>
                  <a:srgbClr val="000000"/>
                </a:solidFill>
                <a:latin typeface="Calibri"/>
              </a:rPr>
              <a:t>and phase </a:t>
            </a:r>
            <a:r>
              <a:rPr lang="en-US" sz="1800" dirty="0">
                <a:solidFill>
                  <a:srgbClr val="000000"/>
                </a:solidFill>
                <a:latin typeface="Calibri"/>
              </a:rPr>
              <a:t>depends not only on the synchronous phase shift, but also of CBI order. How to describe?</a:t>
            </a:r>
          </a:p>
          <a:p>
            <a:pPr marL="285750" indent="-285750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With given phase shift vs bunch number calculate response for given CBI mode order</a:t>
            </a:r>
          </a:p>
          <a:p>
            <a:pPr marL="285750" indent="-285750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Expand response again into CBI modes</a:t>
            </a:r>
            <a:endParaRPr lang="de-CH" sz="1800" dirty="0" err="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744846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0060BBE-EBB5-F5EA-6E66-680210224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17</a:t>
            </a:fld>
            <a:endParaRPr lang="de-DE" dirty="0"/>
          </a:p>
        </p:txBody>
      </p:sp>
      <p:pic>
        <p:nvPicPr>
          <p:cNvPr id="5" name="Grafik 4" descr="Ein Bild, das Diagramm, Reihe, Screenshot enthält.&#10;&#10;Automatisch generierte Beschreibung">
            <a:extLst>
              <a:ext uri="{FF2B5EF4-FFF2-40B4-BE49-F238E27FC236}">
                <a16:creationId xmlns:a16="http://schemas.microsoft.com/office/drawing/2014/main" id="{0A238CB4-AD0D-E234-37BE-ED112DDDA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51470"/>
            <a:ext cx="5429250" cy="393382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D44D5F0-AFCD-2920-BEED-4D5B9D348374}"/>
              </a:ext>
            </a:extLst>
          </p:cNvPr>
          <p:cNvSpPr txBox="1"/>
          <p:nvPr/>
        </p:nvSpPr>
        <p:spPr>
          <a:xfrm>
            <a:off x="971600" y="4129311"/>
            <a:ext cx="7704856" cy="6746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A perfect system would be represented by diagonal matrix with constant diagonal elements</a:t>
            </a:r>
          </a:p>
          <a:p>
            <a:pPr marL="285750" indent="-285750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Interesting: non zero off diagonals, variation of diagonal elements</a:t>
            </a:r>
          </a:p>
          <a:p>
            <a:pPr marL="285750" indent="-285750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de-CH" sz="1800" dirty="0" err="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847898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412FE5F-E254-B04A-513A-B03EB7715E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206312" y="4968000"/>
            <a:ext cx="575742" cy="147638"/>
          </a:xfrm>
        </p:spPr>
        <p:txBody>
          <a:bodyPr wrap="square" anchor="t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spcAft>
                  <a:spcPts val="600"/>
                </a:spcAft>
                <a:defRPr/>
              </a:pPr>
              <a:t>18</a:t>
            </a:fld>
            <a:endParaRPr lang="de-DE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801C32D5-E603-7C16-5FE2-6256D5A0B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211" y="216000"/>
            <a:ext cx="6708025" cy="381375"/>
          </a:xfrm>
        </p:spPr>
        <p:txBody>
          <a:bodyPr/>
          <a:lstStyle/>
          <a:p>
            <a:r>
              <a:rPr lang="en-US" dirty="0"/>
              <a:t>A closer look</a:t>
            </a:r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62EE089D-2CBE-588A-D4DA-3F7D1B2DCE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67192"/>
              </p:ext>
            </p:extLst>
          </p:nvPr>
        </p:nvGraphicFramePr>
        <p:xfrm>
          <a:off x="349245" y="2643758"/>
          <a:ext cx="6708024" cy="2593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006">
                  <a:extLst>
                    <a:ext uri="{9D8B030D-6E8A-4147-A177-3AD203B41FA5}">
                      <a16:colId xmlns:a16="http://schemas.microsoft.com/office/drawing/2014/main" val="1848061221"/>
                    </a:ext>
                  </a:extLst>
                </a:gridCol>
                <a:gridCol w="1677006">
                  <a:extLst>
                    <a:ext uri="{9D8B030D-6E8A-4147-A177-3AD203B41FA5}">
                      <a16:colId xmlns:a16="http://schemas.microsoft.com/office/drawing/2014/main" val="3392859782"/>
                    </a:ext>
                  </a:extLst>
                </a:gridCol>
                <a:gridCol w="1677006">
                  <a:extLst>
                    <a:ext uri="{9D8B030D-6E8A-4147-A177-3AD203B41FA5}">
                      <a16:colId xmlns:a16="http://schemas.microsoft.com/office/drawing/2014/main" val="1253452959"/>
                    </a:ext>
                  </a:extLst>
                </a:gridCol>
                <a:gridCol w="1677006">
                  <a:extLst>
                    <a:ext uri="{9D8B030D-6E8A-4147-A177-3AD203B41FA5}">
                      <a16:colId xmlns:a16="http://schemas.microsoft.com/office/drawing/2014/main" val="3984294019"/>
                    </a:ext>
                  </a:extLst>
                </a:gridCol>
              </a:tblGrid>
              <a:tr h="518711">
                <a:tc>
                  <a:txBody>
                    <a:bodyPr/>
                    <a:lstStyle/>
                    <a:p>
                      <a:r>
                        <a:rPr lang="en-US" sz="1400" dirty="0"/>
                        <a:t>Lower left of Matrix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10</a:t>
                      </a:r>
                      <a:r>
                        <a:rPr lang="en-US" sz="1400" baseline="30000" dirty="0"/>
                        <a:t>+04 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065915"/>
                  </a:ext>
                </a:extLst>
              </a:tr>
              <a:tr h="518711"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</a:rPr>
                        <a:t>5.8141 - 0.0000i  </a:t>
                      </a:r>
                      <a:endParaRPr lang="de-CH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</a:rPr>
                        <a:t> -1.2937 + 0.2967i  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</a:rPr>
                        <a:t>-0.3664 + 0.2656i  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</a:rPr>
                        <a:t>-0.1821 + 0.2097</a:t>
                      </a:r>
                      <a:endParaRPr lang="de-CH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929980"/>
                  </a:ext>
                </a:extLst>
              </a:tr>
              <a:tr h="518711"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</a:rPr>
                        <a:t>  -1.3132 - 0.2999i   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</a:rPr>
                        <a:t>5.8130 - 0.0005i</a:t>
                      </a:r>
                      <a:endParaRPr lang="de-CH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</a:rPr>
                        <a:t>-1.2739 + 0.2935i  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</a:rPr>
                        <a:t>-0.3587 + 0.2621i</a:t>
                      </a:r>
                      <a:endParaRPr lang="de-CH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432559"/>
                  </a:ext>
                </a:extLst>
              </a:tr>
              <a:tr h="518711"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</a:rPr>
                        <a:t>-0.3814 - 0.2722i  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</a:rPr>
                        <a:t>-1.3322 - 0.3029i   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</a:rPr>
                        <a:t>5.8099 - 0.0010i  </a:t>
                      </a:r>
                      <a:endParaRPr lang="de-CH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</a:rPr>
                        <a:t>-1.2535 + 0.2902i</a:t>
                      </a:r>
                      <a:endParaRPr lang="de-CH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884038"/>
                  </a:ext>
                </a:extLst>
              </a:tr>
              <a:tr h="518711"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</a:rPr>
                        <a:t>  -0.1936 - 0.2182i  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</a:rPr>
                        <a:t>-0.3886 - 0.2754i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</a:rPr>
                        <a:t> -1.3508 - 0.3058i   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</a:rPr>
                        <a:t>5.8047 - 0.0015i</a:t>
                      </a:r>
                      <a:endParaRPr lang="de-CH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563281"/>
                  </a:ext>
                </a:extLst>
              </a:tr>
            </a:tbl>
          </a:graphicData>
        </a:graphic>
      </p:graphicFrame>
      <p:pic>
        <p:nvPicPr>
          <p:cNvPr id="5" name="Grafik 4" descr="Ein Bild, das Text, Reihe, Diagramm, Screenshot enthält.&#10;&#10;Automatisch generierte Beschreibung">
            <a:extLst>
              <a:ext uri="{FF2B5EF4-FFF2-40B4-BE49-F238E27FC236}">
                <a16:creationId xmlns:a16="http://schemas.microsoft.com/office/drawing/2014/main" id="{3AEC957D-FEE3-BC56-1615-60589731B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302" y="0"/>
            <a:ext cx="3673921" cy="3168757"/>
          </a:xfrm>
          <a:prstGeom prst="rect">
            <a:avLst/>
          </a:prstGeom>
          <a:noFill/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2DCABF35-4ED8-A1D3-C2CA-9827E7C750A2}"/>
              </a:ext>
            </a:extLst>
          </p:cNvPr>
          <p:cNvSpPr/>
          <p:nvPr/>
        </p:nvSpPr>
        <p:spPr bwMode="auto">
          <a:xfrm>
            <a:off x="5868144" y="2571750"/>
            <a:ext cx="216024" cy="216024"/>
          </a:xfrm>
          <a:prstGeom prst="rect">
            <a:avLst/>
          </a:prstGeom>
          <a:noFill/>
          <a:ln w="38100" cap="flat" cmpd="sng" algn="ctr">
            <a:solidFill>
              <a:schemeClr val="accent3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75D3B766-1C02-7E4F-A54D-4532883D4ED4}"/>
              </a:ext>
            </a:extLst>
          </p:cNvPr>
          <p:cNvCxnSpPr>
            <a:stCxn id="2" idx="1"/>
          </p:cNvCxnSpPr>
          <p:nvPr/>
        </p:nvCxnSpPr>
        <p:spPr bwMode="auto">
          <a:xfrm flipH="1">
            <a:off x="3347864" y="2679762"/>
            <a:ext cx="2520280" cy="39604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76440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 descr="Ein Bild, das Text, Reihe, Diagramm, Zahl enthält.&#10;&#10;Automatisch generierte Beschreibung">
            <a:extLst>
              <a:ext uri="{FF2B5EF4-FFF2-40B4-BE49-F238E27FC236}">
                <a16:creationId xmlns:a16="http://schemas.microsoft.com/office/drawing/2014/main" id="{EF22E3E8-9468-314A-4153-BA5D3982514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64536" y="627534"/>
            <a:ext cx="4159878" cy="3119908"/>
          </a:xfr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A2D2DCE-43C8-44A5-FEAA-73C378950C8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19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71D1D8A-95AC-D945-F814-4DE5E1398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Diagonals</a:t>
            </a:r>
            <a:endParaRPr lang="de-CH" dirty="0"/>
          </a:p>
        </p:txBody>
      </p:sp>
      <p:pic>
        <p:nvPicPr>
          <p:cNvPr id="9" name="Inhaltsplatzhalter 8" descr="Ein Bild, das Text, Reihe, Diagramm, Zahl enthält.&#10;&#10;Automatisch generierte Beschreibung">
            <a:extLst>
              <a:ext uri="{FF2B5EF4-FFF2-40B4-BE49-F238E27FC236}">
                <a16:creationId xmlns:a16="http://schemas.microsoft.com/office/drawing/2014/main" id="{ABF67B6E-C7EF-137C-4B87-AB096614AB6C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4911220" y="603970"/>
            <a:ext cx="4159878" cy="3119908"/>
          </a:xfr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885A95C-EDA5-E055-40E9-CC67E1C049D7}"/>
              </a:ext>
            </a:extLst>
          </p:cNvPr>
          <p:cNvSpPr txBox="1"/>
          <p:nvPr/>
        </p:nvSpPr>
        <p:spPr>
          <a:xfrm>
            <a:off x="755576" y="3960416"/>
            <a:ext cx="8029660" cy="5555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Amplitude varies by factor two</a:t>
            </a:r>
          </a:p>
          <a:p>
            <a:pPr marL="285750" indent="-285750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The really good news: Negligible phase variations (also true for weird fill patterns?)</a:t>
            </a:r>
          </a:p>
          <a:p>
            <a:pPr marL="285750" indent="-285750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Calibri"/>
              </a:rPr>
              <a:t>IF </a:t>
            </a:r>
            <a:r>
              <a:rPr lang="en-US" sz="1800" dirty="0">
                <a:solidFill>
                  <a:srgbClr val="000000"/>
                </a:solidFill>
                <a:latin typeface="Calibri"/>
              </a:rPr>
              <a:t>only narrow band HOMs, only diagonal elements relevant</a:t>
            </a:r>
            <a:endParaRPr lang="de-CH" sz="1800" b="1" dirty="0" err="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386652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899592" y="1923678"/>
            <a:ext cx="7742237" cy="3509963"/>
          </a:xfrm>
        </p:spPr>
        <p:txBody>
          <a:bodyPr/>
          <a:lstStyle/>
          <a:p>
            <a:pPr marL="177800" lvl="0" indent="-177800" defTabSz="914400">
              <a:buClr>
                <a:srgbClr val="000000"/>
              </a:buClr>
            </a:pPr>
            <a:r>
              <a:rPr lang="en-GB" sz="2000" noProof="0" dirty="0">
                <a:solidFill>
                  <a:srgbClr val="000000"/>
                </a:solidFill>
              </a:rPr>
              <a:t>SLS 2.0: General</a:t>
            </a:r>
          </a:p>
          <a:p>
            <a:pPr marL="177800" lvl="0" indent="-177800" defTabSz="914400">
              <a:buClr>
                <a:srgbClr val="000000"/>
              </a:buClr>
            </a:pPr>
            <a:r>
              <a:rPr lang="en-GB" sz="2000" noProof="0" dirty="0">
                <a:solidFill>
                  <a:srgbClr val="000000"/>
                </a:solidFill>
              </a:rPr>
              <a:t>RF transients and the longitudinal dynamics: damping, synchronous frequency and phase</a:t>
            </a:r>
          </a:p>
          <a:p>
            <a:pPr marL="177800" lvl="0" indent="-177800" defTabSz="914400">
              <a:buClr>
                <a:srgbClr val="000000"/>
              </a:buClr>
            </a:pPr>
            <a:r>
              <a:rPr lang="en-GB" sz="2000" dirty="0">
                <a:solidFill>
                  <a:srgbClr val="000000"/>
                </a:solidFill>
              </a:rPr>
              <a:t>Secondary effects: Kicker cavity and modulator system</a:t>
            </a:r>
          </a:p>
          <a:p>
            <a:pPr marL="355590" lvl="1" indent="-177800" defTabSz="914400">
              <a:buClr>
                <a:srgbClr val="000000"/>
              </a:buClr>
            </a:pPr>
            <a:r>
              <a:rPr lang="en-GB" sz="2000" noProof="0" dirty="0">
                <a:solidFill>
                  <a:srgbClr val="000000"/>
                </a:solidFill>
              </a:rPr>
              <a:t>Constraints on </a:t>
            </a:r>
            <a:r>
              <a:rPr lang="en-GB" sz="2000" dirty="0">
                <a:solidFill>
                  <a:srgbClr val="000000"/>
                </a:solidFill>
              </a:rPr>
              <a:t>bunch by bunch feedback</a:t>
            </a:r>
          </a:p>
          <a:p>
            <a:pPr marL="177800" indent="-177800" defTabSz="914400">
              <a:buClr>
                <a:srgbClr val="000000"/>
              </a:buClr>
            </a:pPr>
            <a:r>
              <a:rPr lang="en-GB" sz="2000" noProof="0" dirty="0">
                <a:solidFill>
                  <a:srgbClr val="000000"/>
                </a:solidFill>
              </a:rPr>
              <a:t>Simulated performance of basic bunch by bunch feedback</a:t>
            </a:r>
          </a:p>
          <a:p>
            <a:pPr marL="177800" indent="-177800" defTabSz="914400">
              <a:buClr>
                <a:srgbClr val="000000"/>
              </a:buClr>
            </a:pPr>
            <a:r>
              <a:rPr lang="en-GB" sz="2000" dirty="0">
                <a:solidFill>
                  <a:srgbClr val="000000"/>
                </a:solidFill>
              </a:rPr>
              <a:t>Conclusions</a:t>
            </a:r>
            <a:endParaRPr lang="en-GB" sz="2000" noProof="0" dirty="0">
              <a:solidFill>
                <a:srgbClr val="000000"/>
              </a:solidFill>
            </a:endParaRPr>
          </a:p>
          <a:p>
            <a:pPr marL="0" lvl="0" indent="0" defTabSz="914400">
              <a:buClr>
                <a:srgbClr val="000000"/>
              </a:buClr>
              <a:buNone/>
            </a:pPr>
            <a:endParaRPr lang="en-GB" sz="1800" noProof="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Today’s</a:t>
            </a:r>
            <a:r>
              <a:rPr lang="en-GB" noProof="0" dirty="0"/>
              <a:t> menu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</a:t>
            </a:fld>
            <a:endParaRPr lang="de-DE" dirty="0"/>
          </a:p>
        </p:txBody>
      </p:sp>
      <p:pic>
        <p:nvPicPr>
          <p:cNvPr id="6" name="Grafik 5" descr="Ein Bild, das Text, Grafikdesign, Poster, Aufdruck enthält.&#10;&#10;Automatisch generierte Beschreibung">
            <a:extLst>
              <a:ext uri="{FF2B5EF4-FFF2-40B4-BE49-F238E27FC236}">
                <a16:creationId xmlns:a16="http://schemas.microsoft.com/office/drawing/2014/main" id="{468E7E1B-7729-722F-FAAA-DAD344044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123478"/>
            <a:ext cx="2802848" cy="196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6575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A3AAC37-B59C-B8D0-DC02-76007E88D9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2993" y="699542"/>
            <a:ext cx="7633463" cy="3509963"/>
          </a:xfrm>
        </p:spPr>
        <p:txBody>
          <a:bodyPr/>
          <a:lstStyle/>
          <a:p>
            <a:r>
              <a:rPr lang="en-US" dirty="0"/>
              <a:t>FIR filter with three taps, specs:</a:t>
            </a:r>
          </a:p>
          <a:p>
            <a:pPr lvl="1"/>
            <a:r>
              <a:rPr lang="en-US" dirty="0"/>
              <a:t>DC offset suppression</a:t>
            </a:r>
          </a:p>
          <a:p>
            <a:pPr lvl="1"/>
            <a:r>
              <a:rPr lang="en-US" dirty="0"/>
              <a:t>90 degrees phase rotation at synchrotron tune</a:t>
            </a:r>
          </a:p>
          <a:p>
            <a:pPr lvl="1"/>
            <a:r>
              <a:rPr lang="en-US" dirty="0"/>
              <a:t>64 times down sampling covering 256 ns of signal (90 degrees at fs=1 kHz)</a:t>
            </a:r>
          </a:p>
          <a:p>
            <a:pPr lvl="1"/>
            <a:endParaRPr lang="en-US" dirty="0"/>
          </a:p>
          <a:p>
            <a:r>
              <a:rPr lang="en-US" dirty="0"/>
              <a:t>Used linear </a:t>
            </a:r>
            <a:r>
              <a:rPr lang="en-US" dirty="0" err="1"/>
              <a:t>matlab</a:t>
            </a:r>
            <a:r>
              <a:rPr lang="en-US" dirty="0"/>
              <a:t> model in time domain and eigenvalue analysis to deduct damping rates</a:t>
            </a:r>
          </a:p>
          <a:p>
            <a:pPr lvl="1"/>
            <a:r>
              <a:rPr lang="en-US" dirty="0"/>
              <a:t>Deduce new threshold via analytical formula</a:t>
            </a:r>
          </a:p>
          <a:p>
            <a:pPr lvl="1"/>
            <a:r>
              <a:rPr lang="en-US" dirty="0"/>
              <a:t>Limited cross check with Elegant (no function to evaluate interaction synchronous phase with kicker/modulator block)</a:t>
            </a:r>
          </a:p>
          <a:p>
            <a:pPr lvl="1"/>
            <a:endParaRPr lang="en-US" dirty="0"/>
          </a:p>
          <a:p>
            <a:r>
              <a:rPr lang="en-US" dirty="0"/>
              <a:t>Filter needs to accommodate:</a:t>
            </a:r>
          </a:p>
          <a:p>
            <a:pPr lvl="1"/>
            <a:r>
              <a:rPr lang="en-US" dirty="0"/>
              <a:t>Variation and spread in synchronous frequency</a:t>
            </a:r>
          </a:p>
          <a:p>
            <a:pPr lvl="1"/>
            <a:r>
              <a:rPr lang="en-US" dirty="0"/>
              <a:t>Gain variation due to CBI order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64873D9-1514-4097-75B5-7A89E178314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20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6BD3002-A2CF-CA62-A35F-56C37705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easy and simple MBF system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9989665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E2C1767-5CE8-5D63-31F4-831527A2BF3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21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52EBC6B-8DC4-5F45-91C3-93A0E64BF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just one filter setting for all conditions</a:t>
            </a:r>
            <a:endParaRPr lang="de-CH" dirty="0"/>
          </a:p>
        </p:txBody>
      </p:sp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85E20788-0108-D7CF-9E57-7654E5ECB8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400533"/>
              </p:ext>
            </p:extLst>
          </p:nvPr>
        </p:nvGraphicFramePr>
        <p:xfrm>
          <a:off x="827584" y="915566"/>
          <a:ext cx="691277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411699056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678823078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78468794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94142439"/>
                    </a:ext>
                  </a:extLst>
                </a:gridCol>
                <a:gridCol w="1800202">
                  <a:extLst>
                    <a:ext uri="{9D8B030D-6E8A-4147-A177-3AD203B41FA5}">
                      <a16:colId xmlns:a16="http://schemas.microsoft.com/office/drawing/2014/main" val="263685398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de-CH" dirty="0" err="1"/>
                        <a:t>F</a:t>
                      </a:r>
                      <a:r>
                        <a:rPr lang="de-CH" baseline="-25000" dirty="0" err="1"/>
                        <a:t>s</a:t>
                      </a:r>
                      <a:r>
                        <a:rPr lang="de-CH" baseline="0" dirty="0"/>
                        <a:t> </a:t>
                      </a:r>
                      <a:r>
                        <a:rPr lang="en-US" baseline="0" dirty="0"/>
                        <a:t>[Hz]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Gain [%]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r>
                        <a:rPr lang="en-US" baseline="-25000" dirty="0" err="1"/>
                        <a:t>b</a:t>
                      </a:r>
                      <a:r>
                        <a:rPr lang="en-US" baseline="0" dirty="0"/>
                        <a:t> [mA]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Τ</a:t>
                      </a:r>
                      <a:r>
                        <a:rPr lang="en-US" baseline="-25000" dirty="0"/>
                        <a:t>total</a:t>
                      </a:r>
                      <a:r>
                        <a:rPr lang="en-US" baseline="0" dirty="0"/>
                        <a:t> [</a:t>
                      </a:r>
                      <a:r>
                        <a:rPr lang="en-US" baseline="0" dirty="0" err="1"/>
                        <a:t>ms</a:t>
                      </a:r>
                      <a:r>
                        <a:rPr lang="en-US" baseline="0" dirty="0"/>
                        <a:t>]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Z</a:t>
                      </a:r>
                      <a:r>
                        <a:rPr lang="en-US" baseline="-25000" dirty="0" err="1"/>
                        <a:t>th</a:t>
                      </a:r>
                      <a:r>
                        <a:rPr lang="en-US" baseline="-25000" dirty="0"/>
                        <a:t>, ana</a:t>
                      </a:r>
                      <a:r>
                        <a:rPr lang="en-US" baseline="0" dirty="0"/>
                        <a:t> [k</a:t>
                      </a:r>
                      <a:r>
                        <a:rPr lang="el-GR" baseline="0" dirty="0"/>
                        <a:t>Ω</a:t>
                      </a:r>
                      <a:r>
                        <a:rPr lang="en-US" baseline="0" dirty="0"/>
                        <a:t> GHz]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553843"/>
                  </a:ext>
                </a:extLst>
              </a:tr>
              <a:tr h="387968">
                <a:tc>
                  <a:txBody>
                    <a:bodyPr/>
                    <a:lstStyle/>
                    <a:p>
                      <a:r>
                        <a:rPr lang="en-US" dirty="0"/>
                        <a:t>2000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973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50169"/>
                  </a:ext>
                </a:extLst>
              </a:tr>
              <a:tr h="387968">
                <a:tc>
                  <a:txBody>
                    <a:bodyPr/>
                    <a:lstStyle/>
                    <a:p>
                      <a:r>
                        <a:rPr lang="en-US" dirty="0"/>
                        <a:t>1640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504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474898"/>
                  </a:ext>
                </a:extLst>
              </a:tr>
              <a:tr h="387968">
                <a:tc>
                  <a:txBody>
                    <a:bodyPr/>
                    <a:lstStyle/>
                    <a:p>
                      <a:r>
                        <a:rPr lang="en-US" dirty="0"/>
                        <a:t>1190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176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44171"/>
                  </a:ext>
                </a:extLst>
              </a:tr>
              <a:tr h="387968">
                <a:tc>
                  <a:txBody>
                    <a:bodyPr/>
                    <a:lstStyle/>
                    <a:p>
                      <a:r>
                        <a:rPr lang="en-US" dirty="0"/>
                        <a:t>700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43.7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020036"/>
                  </a:ext>
                </a:extLst>
              </a:tr>
              <a:tr h="387968">
                <a:tc>
                  <a:txBody>
                    <a:bodyPr/>
                    <a:lstStyle/>
                    <a:p>
                      <a:r>
                        <a:rPr lang="en-US" dirty="0"/>
                        <a:t>700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2.8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327474"/>
                  </a:ext>
                </a:extLst>
              </a:tr>
              <a:tr h="387968">
                <a:tc>
                  <a:txBody>
                    <a:bodyPr/>
                    <a:lstStyle/>
                    <a:p>
                      <a:r>
                        <a:rPr lang="en-US" dirty="0"/>
                        <a:t>1100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1.05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129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388847"/>
                  </a:ext>
                </a:extLst>
              </a:tr>
              <a:tr h="387968">
                <a:tc>
                  <a:txBody>
                    <a:bodyPr/>
                    <a:lstStyle/>
                    <a:p>
                      <a:r>
                        <a:rPr lang="en-US" dirty="0"/>
                        <a:t>1100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1.66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81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528764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23651B87-D89C-FD3C-E4B9-D60FEFE51A71}"/>
              </a:ext>
            </a:extLst>
          </p:cNvPr>
          <p:cNvSpPr txBox="1"/>
          <p:nvPr/>
        </p:nvSpPr>
        <p:spPr>
          <a:xfrm>
            <a:off x="827584" y="4443958"/>
            <a:ext cx="7378728" cy="3813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Cross check with Elegant corresponds to 10-15%</a:t>
            </a:r>
            <a:endParaRPr lang="de-CH" sz="1800" dirty="0" err="1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E2C82DF-AC6B-F1D5-172D-96B64AB86073}"/>
                  </a:ext>
                </a:extLst>
              </p:cNvPr>
              <p:cNvSpPr txBox="1"/>
              <p:nvPr/>
            </p:nvSpPr>
            <p:spPr>
              <a:xfrm>
                <a:off x="6876256" y="1570387"/>
                <a:ext cx="2052230" cy="93982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noAutofit/>
              </a:bodyPr>
              <a:lstStyle/>
              <a:p>
                <a:pPr eaLnBrk="1" hangingPunct="1">
                  <a:lnSpc>
                    <a:spcPct val="110000"/>
                  </a:lnSpc>
                  <a:spcBef>
                    <a:spcPct val="0"/>
                  </a:spcBef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𝑟𝑒𝑣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CH" sz="1800" dirty="0" err="1">
                  <a:solidFill>
                    <a:srgbClr val="0000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E2C82DF-AC6B-F1D5-172D-96B64AB86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1570387"/>
                <a:ext cx="2052230" cy="9398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26350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7590167-C3CF-12D7-A372-85A699F970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22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5AE87D6-35C1-D9AE-B61E-50FF268BF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with all transients:</a:t>
            </a:r>
            <a:endParaRPr lang="de-CH" dirty="0"/>
          </a:p>
        </p:txBody>
      </p:sp>
      <p:pic>
        <p:nvPicPr>
          <p:cNvPr id="7" name="Grafik 6" descr="Ein Bild, das Text, Reihe, Diagramm, Schrift enthält.&#10;&#10;Automatisch generierte Beschreibung">
            <a:extLst>
              <a:ext uri="{FF2B5EF4-FFF2-40B4-BE49-F238E27FC236}">
                <a16:creationId xmlns:a16="http://schemas.microsoft.com/office/drawing/2014/main" id="{F65916BA-42E8-8C1E-67DF-2EB69FAD9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789581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8292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42F821C-ED46-EEC8-071A-5966C99FD60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23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4A981E3-BB63-EF97-A9C5-0294BB4B7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Collective spectra</a:t>
            </a:r>
            <a:br>
              <a:rPr lang="en-US" dirty="0"/>
            </a:br>
            <a:r>
              <a:rPr lang="en-US" sz="1800" dirty="0"/>
              <a:t>(From the perspective of a higher order mode)</a:t>
            </a:r>
            <a:endParaRPr lang="de-CH" dirty="0"/>
          </a:p>
        </p:txBody>
      </p:sp>
      <p:pic>
        <p:nvPicPr>
          <p:cNvPr id="7" name="Grafik 6" descr="Ein Bild, das Text, Reihe, Diagramm, Zahl enthält.&#10;&#10;Automatisch generierte Beschreibung">
            <a:extLst>
              <a:ext uri="{FF2B5EF4-FFF2-40B4-BE49-F238E27FC236}">
                <a16:creationId xmlns:a16="http://schemas.microsoft.com/office/drawing/2014/main" id="{11D241CE-E87C-69C7-1419-6B9732E85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47514"/>
            <a:ext cx="5334000" cy="4000500"/>
          </a:xfrm>
          <a:prstGeom prst="rect">
            <a:avLst/>
          </a:prstGeom>
        </p:spPr>
      </p:pic>
      <p:pic>
        <p:nvPicPr>
          <p:cNvPr id="8" name="Inhaltsplatzhalter 5" descr="Ein Bild, das Text, Diagramm, Reihe, Zahl enthält.&#10;&#10;Automatisch generierte Beschreibung">
            <a:extLst>
              <a:ext uri="{FF2B5EF4-FFF2-40B4-BE49-F238E27FC236}">
                <a16:creationId xmlns:a16="http://schemas.microsoft.com/office/drawing/2014/main" id="{441CCDBD-AEB2-CD66-A72E-E592D175A04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5364088" y="1617585"/>
            <a:ext cx="3534310" cy="2231408"/>
          </a:xfrm>
        </p:spPr>
      </p:pic>
    </p:spTree>
    <p:extLst>
      <p:ext uri="{BB962C8B-B14F-4D97-AF65-F5344CB8AC3E}">
        <p14:creationId xmlns:p14="http://schemas.microsoft.com/office/powerpoint/2010/main" val="339301368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 descr="Ein Bild, das Text, Reihe, Diagramm, Screenshot enthält.&#10;&#10;Automatisch generierte Beschreibung">
            <a:extLst>
              <a:ext uri="{FF2B5EF4-FFF2-40B4-BE49-F238E27FC236}">
                <a16:creationId xmlns:a16="http://schemas.microsoft.com/office/drawing/2014/main" id="{A82C249A-A9DC-E8E7-CF16-63A36DBE757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10320" y="771550"/>
            <a:ext cx="3781425" cy="2836068"/>
          </a:xfr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EAF411F-E310-B5D2-795C-EF5D545D8DC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24</a:t>
            </a:fld>
            <a:endParaRPr lang="de-DE" dirty="0"/>
          </a:p>
        </p:txBody>
      </p:sp>
      <p:pic>
        <p:nvPicPr>
          <p:cNvPr id="8" name="Grafik 7" descr="Ein Bild, das Text, Reihe, Diagramm, Zahl enthält.&#10;&#10;Automatisch generierte Beschreibung">
            <a:extLst>
              <a:ext uri="{FF2B5EF4-FFF2-40B4-BE49-F238E27FC236}">
                <a16:creationId xmlns:a16="http://schemas.microsoft.com/office/drawing/2014/main" id="{200CB3DB-1162-8E96-6CF4-3EBBDC77B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002" y="699542"/>
            <a:ext cx="4519628" cy="284357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BF2BAB9-1F66-4D75-87AD-4C8B9CB3C95C}"/>
              </a:ext>
            </a:extLst>
          </p:cNvPr>
          <p:cNvSpPr txBox="1"/>
          <p:nvPr/>
        </p:nvSpPr>
        <p:spPr>
          <a:xfrm>
            <a:off x="691542" y="3579862"/>
            <a:ext cx="8280920" cy="11521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Fitted (approximate) damping factors:</a:t>
            </a:r>
          </a:p>
          <a:p>
            <a:pPr marL="285750" indent="-285750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Gain 100%: τ=0.47 </a:t>
            </a:r>
            <a:r>
              <a:rPr lang="en-US" sz="1800" dirty="0" err="1">
                <a:solidFill>
                  <a:srgbClr val="000000"/>
                </a:solidFill>
                <a:latin typeface="Calibri"/>
              </a:rPr>
              <a:t>ms</a:t>
            </a:r>
            <a:r>
              <a:rPr lang="en-US" sz="18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alibri"/>
              </a:rPr>
              <a:t>Z</a:t>
            </a:r>
            <a:r>
              <a:rPr lang="en-US" sz="1800" baseline="-25000" dirty="0" err="1">
                <a:solidFill>
                  <a:srgbClr val="000000"/>
                </a:solidFill>
                <a:latin typeface="Calibri"/>
              </a:rPr>
              <a:t>th</a:t>
            </a:r>
            <a:r>
              <a:rPr lang="en-US" sz="1800" dirty="0">
                <a:solidFill>
                  <a:srgbClr val="000000"/>
                </a:solidFill>
                <a:latin typeface="Calibri"/>
              </a:rPr>
              <a:t>= 222 k</a:t>
            </a:r>
            <a:r>
              <a:rPr lang="el-GR" sz="1800" dirty="0">
                <a:solidFill>
                  <a:srgbClr val="000000"/>
                </a:solidFill>
                <a:latin typeface="Calibri"/>
              </a:rPr>
              <a:t>Ω</a:t>
            </a:r>
            <a:r>
              <a:rPr lang="en-US" sz="1800" dirty="0">
                <a:solidFill>
                  <a:srgbClr val="000000"/>
                </a:solidFill>
                <a:latin typeface="Calibri"/>
              </a:rPr>
              <a:t> GHz (from formula)</a:t>
            </a:r>
          </a:p>
          <a:p>
            <a:pPr marL="285750" indent="-285750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Gain 50%: τ=0.55 </a:t>
            </a:r>
            <a:r>
              <a:rPr lang="en-US" sz="1800" dirty="0" err="1">
                <a:solidFill>
                  <a:srgbClr val="000000"/>
                </a:solidFill>
                <a:latin typeface="Calibri"/>
              </a:rPr>
              <a:t>ms</a:t>
            </a:r>
            <a:r>
              <a:rPr lang="en-US" sz="18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alibri"/>
              </a:rPr>
              <a:t>Z</a:t>
            </a:r>
            <a:r>
              <a:rPr lang="en-US" sz="1800" baseline="-25000" dirty="0" err="1">
                <a:solidFill>
                  <a:srgbClr val="000000"/>
                </a:solidFill>
                <a:latin typeface="Calibri"/>
              </a:rPr>
              <a:t>th</a:t>
            </a:r>
            <a:r>
              <a:rPr lang="en-US" sz="1800" dirty="0">
                <a:solidFill>
                  <a:srgbClr val="000000"/>
                </a:solidFill>
                <a:latin typeface="Calibri"/>
              </a:rPr>
              <a:t>= 187 k</a:t>
            </a:r>
            <a:r>
              <a:rPr lang="el-GR" sz="1800" dirty="0">
                <a:solidFill>
                  <a:srgbClr val="000000"/>
                </a:solidFill>
                <a:latin typeface="Calibri"/>
              </a:rPr>
              <a:t>Ω</a:t>
            </a:r>
            <a:r>
              <a:rPr lang="en-US" sz="1800" dirty="0">
                <a:solidFill>
                  <a:srgbClr val="000000"/>
                </a:solidFill>
                <a:latin typeface="Calibri"/>
              </a:rPr>
              <a:t> GHz (from formula)</a:t>
            </a:r>
          </a:p>
        </p:txBody>
      </p:sp>
    </p:spTree>
    <p:extLst>
      <p:ext uri="{BB962C8B-B14F-4D97-AF65-F5344CB8AC3E}">
        <p14:creationId xmlns:p14="http://schemas.microsoft.com/office/powerpoint/2010/main" val="289010834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3860CE07-34E5-5ACB-40CD-4E75862A966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79712" y="-92546"/>
            <a:ext cx="6768752" cy="4325486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A6B767-47D7-99F2-C3A9-7D9BED2A06A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25</a:t>
            </a:fld>
            <a:endParaRPr lang="de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3F165A-3B61-D28C-A060-29EF3A11D100}"/>
              </a:ext>
            </a:extLst>
          </p:cNvPr>
          <p:cNvSpPr txBox="1"/>
          <p:nvPr/>
        </p:nvSpPr>
        <p:spPr>
          <a:xfrm>
            <a:off x="1547664" y="4299942"/>
            <a:ext cx="7128792" cy="3800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Preliminary results (just arrived) from Elegant point towards 115 k</a:t>
            </a:r>
            <a:r>
              <a:rPr lang="el-GR" sz="1800" dirty="0">
                <a:solidFill>
                  <a:srgbClr val="000000"/>
                </a:solidFill>
                <a:latin typeface="Calibri"/>
              </a:rPr>
              <a:t>Ω</a:t>
            </a:r>
            <a:r>
              <a:rPr lang="en-US" sz="1800" dirty="0">
                <a:solidFill>
                  <a:srgbClr val="000000"/>
                </a:solidFill>
                <a:latin typeface="Calibri"/>
              </a:rPr>
              <a:t> GHz</a:t>
            </a:r>
          </a:p>
          <a:p>
            <a:pPr marL="285750" indent="-285750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Threshold without MBF ~40 k</a:t>
            </a:r>
            <a:r>
              <a:rPr lang="el-GR" sz="1800" dirty="0">
                <a:solidFill>
                  <a:srgbClr val="000000"/>
                </a:solidFill>
                <a:latin typeface="Calibri"/>
              </a:rPr>
              <a:t>Ω</a:t>
            </a:r>
            <a:r>
              <a:rPr lang="en-US" sz="1800" dirty="0">
                <a:solidFill>
                  <a:srgbClr val="000000"/>
                </a:solidFill>
                <a:latin typeface="Calibri"/>
              </a:rPr>
              <a:t> GHz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(Design threshold: 26 k</a:t>
            </a:r>
            <a:r>
              <a:rPr lang="el-GR" sz="1800" dirty="0">
                <a:solidFill>
                  <a:srgbClr val="000000"/>
                </a:solidFill>
                <a:latin typeface="Calibri"/>
              </a:rPr>
              <a:t>Ω</a:t>
            </a:r>
            <a:r>
              <a:rPr lang="en-US" sz="1800" dirty="0">
                <a:solidFill>
                  <a:srgbClr val="000000"/>
                </a:solidFill>
                <a:latin typeface="Calibri"/>
              </a:rPr>
              <a:t> GHz )</a:t>
            </a:r>
          </a:p>
        </p:txBody>
      </p:sp>
    </p:spTree>
    <p:extLst>
      <p:ext uri="{BB962C8B-B14F-4D97-AF65-F5344CB8AC3E}">
        <p14:creationId xmlns:p14="http://schemas.microsoft.com/office/powerpoint/2010/main" val="143600391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26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The important points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827088" y="764867"/>
            <a:ext cx="6049168" cy="4183379"/>
          </a:xfrm>
        </p:spPr>
        <p:txBody>
          <a:bodyPr tIns="108000"/>
          <a:lstStyle/>
          <a:p>
            <a:pPr marL="0" indent="0">
              <a:buNone/>
            </a:pPr>
            <a:r>
              <a:rPr lang="en-GB" sz="1500" b="1" noProof="0" dirty="0"/>
              <a:t>RF transients caused by an ion clearing gap in a system with harmonic cavity lead to</a:t>
            </a:r>
          </a:p>
          <a:p>
            <a:r>
              <a:rPr lang="en-GB" sz="1500" b="1" dirty="0"/>
              <a:t>Variations of synchronous frequency over the bunch train</a:t>
            </a:r>
          </a:p>
          <a:p>
            <a:r>
              <a:rPr lang="en-GB" sz="1500" b="1" noProof="0" dirty="0"/>
              <a:t>Current dependent variations of the synchronous frequency</a:t>
            </a:r>
          </a:p>
          <a:p>
            <a:r>
              <a:rPr lang="en-GB" sz="1500" b="1" dirty="0"/>
              <a:t>A transient in the synchronous phase</a:t>
            </a:r>
          </a:p>
          <a:p>
            <a:pPr marL="0" indent="0">
              <a:buNone/>
            </a:pPr>
            <a:r>
              <a:rPr lang="en-GB" sz="1500" b="1" noProof="0" dirty="0"/>
              <a:t>Secondary effects in a </a:t>
            </a:r>
            <a:r>
              <a:rPr lang="en-GB" sz="1500" b="1" dirty="0"/>
              <a:t>longitudinal bunch by bunch feedback</a:t>
            </a:r>
          </a:p>
          <a:p>
            <a:r>
              <a:rPr lang="en-GB" sz="1500" b="1" noProof="0" dirty="0"/>
              <a:t>Amplitude de</a:t>
            </a:r>
            <a:r>
              <a:rPr lang="en-GB" sz="1500" b="1" dirty="0"/>
              <a:t>pendency in front end due to phase transient</a:t>
            </a:r>
          </a:p>
          <a:p>
            <a:r>
              <a:rPr lang="en-GB" sz="1500" b="1" noProof="0" dirty="0"/>
              <a:t>Mode coupling effects in back end</a:t>
            </a:r>
          </a:p>
          <a:p>
            <a:pPr lvl="1"/>
            <a:r>
              <a:rPr lang="en-GB" sz="1500" b="1" dirty="0"/>
              <a:t>Narrow band HOM: Amplitude variation versus CBI order</a:t>
            </a:r>
          </a:p>
          <a:p>
            <a:pPr lvl="1"/>
            <a:r>
              <a:rPr lang="en-GB" sz="1500" b="1" noProof="0" dirty="0"/>
              <a:t>Broad band or weird fill patterns may lead to phase errors in the open loop gain of the feedback</a:t>
            </a:r>
          </a:p>
          <a:p>
            <a:r>
              <a:rPr lang="en-GB" sz="1500" b="1" dirty="0"/>
              <a:t>Feedback must accommodate synchronous frequency range</a:t>
            </a:r>
          </a:p>
          <a:p>
            <a:pPr marL="0" indent="0">
              <a:buNone/>
            </a:pPr>
            <a:endParaRPr lang="en-GB" sz="1500" b="1" noProof="0" dirty="0"/>
          </a:p>
          <a:p>
            <a:r>
              <a:rPr lang="en-GB" sz="1500" b="1" dirty="0"/>
              <a:t>Basic system for SLS 2.0 shows very satisfying performance, even when taking into account all effects</a:t>
            </a:r>
          </a:p>
          <a:p>
            <a:r>
              <a:rPr lang="en-GB" sz="1500" b="1" noProof="0" dirty="0"/>
              <a:t>Expected threshold far beyond design </a:t>
            </a:r>
            <a:r>
              <a:rPr lang="en-GB" sz="1500" b="1" dirty="0"/>
              <a:t>value</a:t>
            </a:r>
            <a:r>
              <a:rPr lang="en-GB" sz="1500" b="1" noProof="0" dirty="0"/>
              <a:t> giving large margin of error</a:t>
            </a:r>
            <a:endParaRPr lang="en-GB" sz="1500" noProof="0" dirty="0"/>
          </a:p>
        </p:txBody>
      </p:sp>
    </p:spTree>
    <p:extLst>
      <p:ext uri="{BB962C8B-B14F-4D97-AF65-F5344CB8AC3E}">
        <p14:creationId xmlns:p14="http://schemas.microsoft.com/office/powerpoint/2010/main" val="59467167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59418776"/>
              </p:ext>
            </p:extLst>
          </p:nvPr>
        </p:nvGraphicFramePr>
        <p:xfrm>
          <a:off x="683568" y="619642"/>
          <a:ext cx="5256584" cy="41797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371949098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841414440"/>
                    </a:ext>
                  </a:extLst>
                </a:gridCol>
              </a:tblGrid>
              <a:tr h="36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5" marR="56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SLS 2.0 (TDR)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5" marR="56755" marT="0" marB="0"/>
                </a:tc>
                <a:extLst>
                  <a:ext uri="{0D108BD9-81ED-4DB2-BD59-A6C34878D82A}">
                    <a16:rowId xmlns:a16="http://schemas.microsoft.com/office/drawing/2014/main" val="3858575712"/>
                  </a:ext>
                </a:extLst>
              </a:tr>
              <a:tr h="187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Circumference [m]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5" marR="56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288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5" marR="56755" marT="0" marB="0"/>
                </a:tc>
                <a:extLst>
                  <a:ext uri="{0D108BD9-81ED-4DB2-BD59-A6C34878D82A}">
                    <a16:rowId xmlns:a16="http://schemas.microsoft.com/office/drawing/2014/main" val="279671336"/>
                  </a:ext>
                </a:extLst>
              </a:tr>
              <a:tr h="187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Energy [GeV]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5" marR="56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5" marR="56755" marT="0" marB="0"/>
                </a:tc>
                <a:extLst>
                  <a:ext uri="{0D108BD9-81ED-4DB2-BD59-A6C34878D82A}">
                    <a16:rowId xmlns:a16="http://schemas.microsoft.com/office/drawing/2014/main" val="1244475055"/>
                  </a:ext>
                </a:extLst>
              </a:tr>
              <a:tr h="187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Lattice and ID Energy loss/turn [keV]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5" marR="56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943</a:t>
                      </a:r>
                    </a:p>
                  </a:txBody>
                  <a:tcPr marL="56755" marR="56755" marT="0" marB="0"/>
                </a:tc>
                <a:extLst>
                  <a:ext uri="{0D108BD9-81ED-4DB2-BD59-A6C34878D82A}">
                    <a16:rowId xmlns:a16="http://schemas.microsoft.com/office/drawing/2014/main" val="2052508112"/>
                  </a:ext>
                </a:extLst>
              </a:tr>
              <a:tr h="219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Energy loss/turn in wake fields [</a:t>
                      </a:r>
                      <a:r>
                        <a:rPr lang="en-US" sz="1200" dirty="0" err="1">
                          <a:effectLst/>
                        </a:rPr>
                        <a:t>keV</a:t>
                      </a:r>
                      <a:r>
                        <a:rPr lang="en-US" sz="1200" dirty="0">
                          <a:effectLst/>
                        </a:rPr>
                        <a:t>] w. (</a:t>
                      </a:r>
                      <a:r>
                        <a:rPr lang="en-US" sz="1200" dirty="0" err="1">
                          <a:effectLst/>
                        </a:rPr>
                        <a:t>w.o</a:t>
                      </a:r>
                      <a:r>
                        <a:rPr lang="en-US" sz="1200" dirty="0">
                          <a:effectLst/>
                        </a:rPr>
                        <a:t>) 3HC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5" marR="56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 (22)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5" marR="56755" marT="0" marB="0"/>
                </a:tc>
                <a:extLst>
                  <a:ext uri="{0D108BD9-81ED-4DB2-BD59-A6C34878D82A}">
                    <a16:rowId xmlns:a16="http://schemas.microsoft.com/office/drawing/2014/main" val="3078459260"/>
                  </a:ext>
                </a:extLst>
              </a:tr>
              <a:tr h="187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Energy spread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5" marR="56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1.16·10</a:t>
                      </a:r>
                      <a:r>
                        <a:rPr lang="en-US" sz="1200" baseline="30000" dirty="0">
                          <a:effectLst/>
                        </a:rPr>
                        <a:t>-3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5" marR="56755" marT="0" marB="0"/>
                </a:tc>
                <a:extLst>
                  <a:ext uri="{0D108BD9-81ED-4DB2-BD59-A6C34878D82A}">
                    <a16:rowId xmlns:a16="http://schemas.microsoft.com/office/drawing/2014/main" val="1427883828"/>
                  </a:ext>
                </a:extLst>
              </a:tr>
              <a:tr h="187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Momentum compaction α</a:t>
                      </a:r>
                      <a:r>
                        <a:rPr lang="en-US" sz="1200" baseline="-25000" dirty="0">
                          <a:effectLst/>
                        </a:rPr>
                        <a:t>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5" marR="56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1.05·10</a:t>
                      </a:r>
                      <a:r>
                        <a:rPr lang="en-US" sz="1200" baseline="30000" dirty="0">
                          <a:effectLst/>
                        </a:rPr>
                        <a:t>-4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5" marR="56755" marT="0" marB="0"/>
                </a:tc>
                <a:extLst>
                  <a:ext uri="{0D108BD9-81ED-4DB2-BD59-A6C34878D82A}">
                    <a16:rowId xmlns:a16="http://schemas.microsoft.com/office/drawing/2014/main" val="3603154616"/>
                  </a:ext>
                </a:extLst>
              </a:tr>
              <a:tr h="187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Energy acceptance (without harmonic cavity)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5" marR="56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5.1%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5" marR="56755" marT="0" marB="0"/>
                </a:tc>
                <a:extLst>
                  <a:ext uri="{0D108BD9-81ED-4DB2-BD59-A6C34878D82A}">
                    <a16:rowId xmlns:a16="http://schemas.microsoft.com/office/drawing/2014/main" val="3851355136"/>
                  </a:ext>
                </a:extLst>
              </a:tr>
              <a:tr h="187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Main RF frequency [MHz]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5" marR="56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499.6537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5" marR="56755" marT="0" marB="0"/>
                </a:tc>
                <a:extLst>
                  <a:ext uri="{0D108BD9-81ED-4DB2-BD59-A6C34878D82A}">
                    <a16:rowId xmlns:a16="http://schemas.microsoft.com/office/drawing/2014/main" val="1157983277"/>
                  </a:ext>
                </a:extLst>
              </a:tr>
              <a:tr h="187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 main RF voltage nominal [kV]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5" marR="56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1780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5" marR="56755" marT="0" marB="0"/>
                </a:tc>
                <a:extLst>
                  <a:ext uri="{0D108BD9-81ED-4DB2-BD59-A6C34878D82A}">
                    <a16:rowId xmlns:a16="http://schemas.microsoft.com/office/drawing/2014/main" val="2021954589"/>
                  </a:ext>
                </a:extLst>
              </a:tr>
              <a:tr h="187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 main RF voltage maximum [kV]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5" marR="56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2200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5" marR="56755" marT="0" marB="0"/>
                </a:tc>
                <a:extLst>
                  <a:ext uri="{0D108BD9-81ED-4DB2-BD59-A6C34878D82A}">
                    <a16:rowId xmlns:a16="http://schemas.microsoft.com/office/drawing/2014/main" val="3726058007"/>
                  </a:ext>
                </a:extLst>
              </a:tr>
              <a:tr h="187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Harmonic number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5" marR="56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480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5" marR="56755" marT="0" marB="0"/>
                </a:tc>
                <a:extLst>
                  <a:ext uri="{0D108BD9-81ED-4DB2-BD59-A6C34878D82A}">
                    <a16:rowId xmlns:a16="http://schemas.microsoft.com/office/drawing/2014/main" val="4106675872"/>
                  </a:ext>
                </a:extLst>
              </a:tr>
              <a:tr h="176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Gap in the filling pattern, empty buckets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5" marR="56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30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5" marR="56755" marT="0" marB="0"/>
                </a:tc>
                <a:extLst>
                  <a:ext uri="{0D108BD9-81ED-4DB2-BD59-A6C34878D82A}">
                    <a16:rowId xmlns:a16="http://schemas.microsoft.com/office/drawing/2014/main" val="1181606691"/>
                  </a:ext>
                </a:extLst>
              </a:tr>
              <a:tr h="176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Damping times x/y/E [ms]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5" marR="56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4.14/7.54/6.41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5" marR="56755" marT="0" marB="0"/>
                </a:tc>
                <a:extLst>
                  <a:ext uri="{0D108BD9-81ED-4DB2-BD59-A6C34878D82A}">
                    <a16:rowId xmlns:a16="http://schemas.microsoft.com/office/drawing/2014/main" val="1331176132"/>
                  </a:ext>
                </a:extLst>
              </a:tr>
              <a:tr h="176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Longitudinal stability threshold per cavity [GHz kΩ]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5" marR="56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6.2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5" marR="56755" marT="0" marB="0"/>
                </a:tc>
                <a:extLst>
                  <a:ext uri="{0D108BD9-81ED-4DB2-BD59-A6C34878D82A}">
                    <a16:rowId xmlns:a16="http://schemas.microsoft.com/office/drawing/2014/main" val="2289519409"/>
                  </a:ext>
                </a:extLst>
              </a:tr>
              <a:tr h="176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Horizontal stability threshold per cavity [MΩ/m]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5" marR="56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5" marR="56755" marT="0" marB="0"/>
                </a:tc>
                <a:extLst>
                  <a:ext uri="{0D108BD9-81ED-4DB2-BD59-A6C34878D82A}">
                    <a16:rowId xmlns:a16="http://schemas.microsoft.com/office/drawing/2014/main" val="481978808"/>
                  </a:ext>
                </a:extLst>
              </a:tr>
              <a:tr h="176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Vertical stability threshold per cavity [MΩ/m]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5" marR="56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5" marR="56755" marT="0" marB="0"/>
                </a:tc>
                <a:extLst>
                  <a:ext uri="{0D108BD9-81ED-4DB2-BD59-A6C34878D82A}">
                    <a16:rowId xmlns:a16="http://schemas.microsoft.com/office/drawing/2014/main" val="3659547441"/>
                  </a:ext>
                </a:extLst>
              </a:tr>
              <a:tr h="176797">
                <a:tc>
                  <a:txBody>
                    <a:bodyPr/>
                    <a:lstStyle/>
                    <a:p>
                      <a:pPr marL="0" marR="0" lvl="0" indent="0" algn="l" defTabSz="45717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Beta functions at main cavity location β</a:t>
                      </a:r>
                      <a:r>
                        <a:rPr lang="en-US" sz="1200" baseline="-25000" dirty="0">
                          <a:effectLst/>
                        </a:rPr>
                        <a:t>x </a:t>
                      </a:r>
                      <a:r>
                        <a:rPr lang="en-US" sz="1200" dirty="0">
                          <a:effectLst/>
                        </a:rPr>
                        <a:t>[m] / β</a:t>
                      </a:r>
                      <a:r>
                        <a:rPr lang="en-US" sz="1200" baseline="-25000" dirty="0">
                          <a:effectLst/>
                        </a:rPr>
                        <a:t>y</a:t>
                      </a:r>
                      <a:r>
                        <a:rPr lang="en-US" sz="1200" dirty="0">
                          <a:effectLst/>
                        </a:rPr>
                        <a:t> [m]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5" marR="56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9.6/7.0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5" marR="56755" marT="0" marB="0"/>
                </a:tc>
                <a:extLst>
                  <a:ext uri="{0D108BD9-81ED-4DB2-BD59-A6C34878D82A}">
                    <a16:rowId xmlns:a16="http://schemas.microsoft.com/office/drawing/2014/main" val="3804073230"/>
                  </a:ext>
                </a:extLst>
              </a:tr>
              <a:tr h="176797">
                <a:tc>
                  <a:txBody>
                    <a:bodyPr/>
                    <a:lstStyle/>
                    <a:p>
                      <a:pPr marL="0" marR="0" lvl="0" indent="0" algn="l" defTabSz="45717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Beta functions at</a:t>
                      </a:r>
                      <a:r>
                        <a:rPr lang="en-US" sz="1200" baseline="0" dirty="0">
                          <a:effectLst/>
                        </a:rPr>
                        <a:t> harmonic</a:t>
                      </a:r>
                      <a:r>
                        <a:rPr lang="en-US" sz="1200" dirty="0">
                          <a:effectLst/>
                        </a:rPr>
                        <a:t> cavity β</a:t>
                      </a:r>
                      <a:r>
                        <a:rPr lang="en-US" sz="1200" baseline="-25000" dirty="0">
                          <a:effectLst/>
                        </a:rPr>
                        <a:t>x </a:t>
                      </a:r>
                      <a:r>
                        <a:rPr lang="en-US" sz="1200" dirty="0">
                          <a:effectLst/>
                        </a:rPr>
                        <a:t>[m] / β</a:t>
                      </a:r>
                      <a:r>
                        <a:rPr lang="en-US" sz="1200" baseline="-25000" dirty="0">
                          <a:effectLst/>
                        </a:rPr>
                        <a:t>y</a:t>
                      </a:r>
                      <a:r>
                        <a:rPr lang="en-US" sz="1200" dirty="0">
                          <a:effectLst/>
                        </a:rPr>
                        <a:t> [m]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5" marR="56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6.8/4.1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5" marR="56755" marT="0" marB="0"/>
                </a:tc>
                <a:extLst>
                  <a:ext uri="{0D108BD9-81ED-4DB2-BD59-A6C34878D82A}">
                    <a16:rowId xmlns:a16="http://schemas.microsoft.com/office/drawing/2014/main" val="2291773330"/>
                  </a:ext>
                </a:extLst>
              </a:tr>
              <a:tr h="176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Synchrotron frequency without harmonic cavity [kHz]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5" marR="56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2.172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5" marR="56755" marT="0" marB="0"/>
                </a:tc>
                <a:extLst>
                  <a:ext uri="{0D108BD9-81ED-4DB2-BD59-A6C34878D82A}">
                    <a16:rowId xmlns:a16="http://schemas.microsoft.com/office/drawing/2014/main" val="21314809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Energy fluctuations relative to energy spread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5" marR="56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&lt;10%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5" marR="56755" marT="0" marB="0"/>
                </a:tc>
                <a:extLst>
                  <a:ext uri="{0D108BD9-81ED-4DB2-BD59-A6C34878D82A}">
                    <a16:rowId xmlns:a16="http://schemas.microsoft.com/office/drawing/2014/main" val="204506646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SLS 2.0 Synchrotron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3</a:t>
            </a:fld>
            <a:endParaRPr lang="de-DE" dirty="0"/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BCBEF0CF-7000-77FB-4F32-364CEDF87676}"/>
              </a:ext>
            </a:extLst>
          </p:cNvPr>
          <p:cNvSpPr/>
          <p:nvPr/>
        </p:nvSpPr>
        <p:spPr bwMode="auto">
          <a:xfrm>
            <a:off x="611560" y="1851670"/>
            <a:ext cx="5472608" cy="216024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E8761359-32D2-C3BE-0A51-7F38B728DF10}"/>
              </a:ext>
            </a:extLst>
          </p:cNvPr>
          <p:cNvSpPr/>
          <p:nvPr/>
        </p:nvSpPr>
        <p:spPr bwMode="auto">
          <a:xfrm>
            <a:off x="611560" y="2211710"/>
            <a:ext cx="5472608" cy="1440160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ED08C85F-C170-AF45-3B98-F0A922197C2D}"/>
              </a:ext>
            </a:extLst>
          </p:cNvPr>
          <p:cNvSpPr/>
          <p:nvPr/>
        </p:nvSpPr>
        <p:spPr bwMode="auto">
          <a:xfrm>
            <a:off x="611560" y="813399"/>
            <a:ext cx="5472608" cy="462207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E992572C-FDD2-848C-B1A6-D48FABAF272D}"/>
              </a:ext>
            </a:extLst>
          </p:cNvPr>
          <p:cNvSpPr/>
          <p:nvPr/>
        </p:nvSpPr>
        <p:spPr bwMode="auto">
          <a:xfrm>
            <a:off x="611560" y="4443958"/>
            <a:ext cx="5472608" cy="216024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98125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B92AF2F-3D80-70DC-C6A3-AB3335866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113" y="2694731"/>
            <a:ext cx="2988124" cy="201553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ED0CF80-DB01-D9C0-C857-909A2FE9A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114" y="1405037"/>
            <a:ext cx="1647701" cy="2174825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EA3C1C38-8577-66A3-1BD5-7C6C0A578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system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3D4FFF-4EE8-CE0E-137E-70DD9EF55A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4</a:t>
            </a:fld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1394FC-E2A4-93C4-7756-5ED729E3A2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408" y="412910"/>
            <a:ext cx="3016646" cy="1407636"/>
          </a:xfrm>
          <a:prstGeom prst="rect">
            <a:avLst/>
          </a:prstGeom>
        </p:spPr>
      </p:pic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FC577BE7-22E3-3894-42F5-4E699BF93A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8517013"/>
              </p:ext>
            </p:extLst>
          </p:nvPr>
        </p:nvGraphicFramePr>
        <p:xfrm>
          <a:off x="899592" y="1025280"/>
          <a:ext cx="3302226" cy="34811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2473">
                  <a:extLst>
                    <a:ext uri="{9D8B030D-6E8A-4147-A177-3AD203B41FA5}">
                      <a16:colId xmlns:a16="http://schemas.microsoft.com/office/drawing/2014/main" val="1796945068"/>
                    </a:ext>
                  </a:extLst>
                </a:gridCol>
                <a:gridCol w="1019753">
                  <a:extLst>
                    <a:ext uri="{9D8B030D-6E8A-4147-A177-3AD203B41FA5}">
                      <a16:colId xmlns:a16="http://schemas.microsoft.com/office/drawing/2014/main" val="13671778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Main RF-System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5492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 voltage [kV]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1780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60361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Energy acceptance (without harmonic cavity)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5.2%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42694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Number of cavities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049061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Voltage per cavity [kV]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69650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Wall loss per cavity [kW]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02878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Required RF-power with beam and minimum ID Power [kW]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98.1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13011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Required RF-power with beam and maximum ID Power [kW]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124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7374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Optimal coupling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3.4…4.3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85920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Detuning for matching [kHz]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-32.4…-44.6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82353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HOM control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HOM damper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6533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Max. voltage for ≤150kW reflected pulse power [kV] (restriction from amplifier specification)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540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4562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17291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 descr="Ein Bild, das Reihe, Diagramm, Text, Steigung enthält.&#10;&#10;Automatisch generierte Beschreibung">
            <a:extLst>
              <a:ext uri="{FF2B5EF4-FFF2-40B4-BE49-F238E27FC236}">
                <a16:creationId xmlns:a16="http://schemas.microsoft.com/office/drawing/2014/main" id="{E082E471-0FF9-4F1B-12A5-9BBD850FF01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9512" y="816769"/>
            <a:ext cx="4577967" cy="2763094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61D7D87-EDEC-3DAD-EE13-0043125C6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Landau damping and RF transients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E4137A-C721-B235-9373-42CE9252A6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5</a:t>
            </a:fld>
            <a:endParaRPr lang="de-DE" dirty="0"/>
          </a:p>
        </p:txBody>
      </p:sp>
      <p:pic>
        <p:nvPicPr>
          <p:cNvPr id="9" name="Grafik 8" descr="Ein Bild, das Reihe, Diagramm, Text enthält.&#10;&#10;Automatisch generierte Beschreibung">
            <a:extLst>
              <a:ext uri="{FF2B5EF4-FFF2-40B4-BE49-F238E27FC236}">
                <a16:creationId xmlns:a16="http://schemas.microsoft.com/office/drawing/2014/main" id="{2BD7116E-E116-BB06-5ED7-F89D13CF1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617" y="1049588"/>
            <a:ext cx="4336157" cy="253027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CBA448E-C4F1-71A6-042F-428C7208ADCE}"/>
              </a:ext>
            </a:extLst>
          </p:cNvPr>
          <p:cNvSpPr txBox="1"/>
          <p:nvPr/>
        </p:nvSpPr>
        <p:spPr>
          <a:xfrm>
            <a:off x="467544" y="3795886"/>
            <a:ext cx="8136904" cy="9361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Transients from Elegant</a:t>
            </a:r>
          </a:p>
          <a:p>
            <a:pPr marL="285750" indent="-285750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Densities, damping </a:t>
            </a:r>
            <a:r>
              <a:rPr lang="en-US" sz="1800" dirty="0" err="1">
                <a:solidFill>
                  <a:srgbClr val="000000"/>
                </a:solidFill>
                <a:latin typeface="Calibri"/>
              </a:rPr>
              <a:t>etc</a:t>
            </a:r>
            <a:r>
              <a:rPr lang="en-US" sz="1800" dirty="0">
                <a:solidFill>
                  <a:srgbClr val="000000"/>
                </a:solidFill>
                <a:latin typeface="Calibri"/>
              </a:rPr>
              <a:t> via </a:t>
            </a:r>
            <a:r>
              <a:rPr lang="en-US" sz="1800" dirty="0" err="1">
                <a:solidFill>
                  <a:srgbClr val="000000"/>
                </a:solidFill>
                <a:latin typeface="Calibri"/>
              </a:rPr>
              <a:t>semianalytical</a:t>
            </a:r>
            <a:r>
              <a:rPr lang="en-US" sz="1800" dirty="0">
                <a:solidFill>
                  <a:srgbClr val="000000"/>
                </a:solidFill>
                <a:latin typeface="Calibri"/>
              </a:rPr>
              <a:t> model in </a:t>
            </a:r>
            <a:r>
              <a:rPr lang="en-US" sz="1800" dirty="0" err="1">
                <a:solidFill>
                  <a:srgbClr val="000000"/>
                </a:solidFill>
                <a:latin typeface="Calibri"/>
              </a:rPr>
              <a:t>Matlab</a:t>
            </a:r>
            <a:endParaRPr lang="en-US" sz="1800" dirty="0">
              <a:solidFill>
                <a:srgbClr val="000000"/>
              </a:solidFill>
              <a:latin typeface="Calibri"/>
            </a:endParaRPr>
          </a:p>
          <a:p>
            <a:pPr marL="285750" indent="-285750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Cross validated with Elegant, where possible</a:t>
            </a:r>
            <a:endParaRPr lang="de-CH" sz="1800" dirty="0" err="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B7EEBBA-9BE3-2A53-6142-E02ED0B04516}"/>
              </a:ext>
            </a:extLst>
          </p:cNvPr>
          <p:cNvSpPr txBox="1"/>
          <p:nvPr/>
        </p:nvSpPr>
        <p:spPr>
          <a:xfrm>
            <a:off x="971600" y="1563638"/>
            <a:ext cx="2232248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Harmonic cavity</a:t>
            </a:r>
            <a:endParaRPr lang="de-CH" sz="1800" dirty="0" err="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260420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 descr="Ein Bild, das Reihe, Diagramm, Text enthält.&#10;&#10;Automatisch generierte Beschreibung">
            <a:extLst>
              <a:ext uri="{FF2B5EF4-FFF2-40B4-BE49-F238E27FC236}">
                <a16:creationId xmlns:a16="http://schemas.microsoft.com/office/drawing/2014/main" id="{BAB99EB4-4E61-C2E1-CF13-AD923C1BB48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95536" y="1059582"/>
            <a:ext cx="4485306" cy="2607499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5298ABBD-3C73-86EE-1B2E-2585CC784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Damping and synchronous frequency over bunch train</a:t>
            </a:r>
            <a:endParaRPr lang="de-CH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1A6EBD-F727-5C2C-F30B-C324298416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6</a:t>
            </a:fld>
            <a:endParaRPr lang="de-DE" dirty="0"/>
          </a:p>
        </p:txBody>
      </p:sp>
      <p:pic>
        <p:nvPicPr>
          <p:cNvPr id="8" name="Grafik 7" descr="Ein Bild, das Reihe, Diagramm, Text, Screenshot enthält.&#10;&#10;Automatisch generierte Beschreibung">
            <a:extLst>
              <a:ext uri="{FF2B5EF4-FFF2-40B4-BE49-F238E27FC236}">
                <a16:creationId xmlns:a16="http://schemas.microsoft.com/office/drawing/2014/main" id="{6D025604-CF71-9196-09C4-D444F1106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751" y="1059581"/>
            <a:ext cx="4507537" cy="260749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DB8CD81-304E-2B8F-C815-D1C7A487FE30}"/>
              </a:ext>
            </a:extLst>
          </p:cNvPr>
          <p:cNvSpPr txBox="1"/>
          <p:nvPr/>
        </p:nvSpPr>
        <p:spPr>
          <a:xfrm>
            <a:off x="539552" y="3939902"/>
            <a:ext cx="8424936" cy="57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Effective damping and threshold actually not dominated by Landau damping, but by decoherence over bunch train</a:t>
            </a:r>
            <a:endParaRPr lang="de-CH" sz="1800" dirty="0" err="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6DCB7C3-A801-FBDA-A943-B532ED971965}"/>
              </a:ext>
            </a:extLst>
          </p:cNvPr>
          <p:cNvSpPr txBox="1"/>
          <p:nvPr/>
        </p:nvSpPr>
        <p:spPr>
          <a:xfrm>
            <a:off x="2627784" y="1563638"/>
            <a:ext cx="1757466" cy="72008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400" dirty="0">
                <a:solidFill>
                  <a:srgbClr val="000000"/>
                </a:solidFill>
                <a:latin typeface="Calibri"/>
              </a:rPr>
              <a:t>Pure Landau damping excluding e.g. radiation damping</a:t>
            </a:r>
            <a:endParaRPr lang="de-CH" sz="1400" dirty="0" err="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098537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 descr="Ein Bild, das Text, Diagramm, Reihe, Zahl enthält.&#10;&#10;Automatisch generierte Beschreibung">
            <a:extLst>
              <a:ext uri="{FF2B5EF4-FFF2-40B4-BE49-F238E27FC236}">
                <a16:creationId xmlns:a16="http://schemas.microsoft.com/office/drawing/2014/main" id="{C1ECF9C6-A902-0FF6-D25D-E5F984A92C8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39085" y="1059582"/>
            <a:ext cx="4304074" cy="2717403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1451B39C-0BA3-01DB-6C85-EFFE6B038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Cumulative spectra of full bunch train</a:t>
            </a:r>
            <a:br>
              <a:rPr lang="en-US" dirty="0"/>
            </a:br>
            <a:r>
              <a:rPr lang="en-US" sz="1800" dirty="0"/>
              <a:t>(Imagine you’re a HOM: What would you see?)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042431-5D04-0753-EFAF-F3CBDBA2313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7</a:t>
            </a:fld>
            <a:endParaRPr lang="de-DE" dirty="0"/>
          </a:p>
        </p:txBody>
      </p:sp>
      <p:pic>
        <p:nvPicPr>
          <p:cNvPr id="8" name="Grafik 7" descr="Ein Bild, das Text, Reihe, Diagramm, Zahl enthält.&#10;&#10;Automatisch generierte Beschreibung">
            <a:extLst>
              <a:ext uri="{FF2B5EF4-FFF2-40B4-BE49-F238E27FC236}">
                <a16:creationId xmlns:a16="http://schemas.microsoft.com/office/drawing/2014/main" id="{DFA3EEFF-3819-CD91-007E-6A0789453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987574"/>
            <a:ext cx="4519628" cy="2843578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31FB76D-774C-8C5D-4565-CE31DB5CB4EC}"/>
              </a:ext>
            </a:extLst>
          </p:cNvPr>
          <p:cNvSpPr txBox="1"/>
          <p:nvPr/>
        </p:nvSpPr>
        <p:spPr>
          <a:xfrm>
            <a:off x="539552" y="4011910"/>
            <a:ext cx="8352928" cy="7200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Side remark: It’s always difficult to assign something like a damping time ….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A mix of Gaussian, Exponential and Sin(x)/x (?) roll off ….</a:t>
            </a:r>
            <a:endParaRPr lang="de-CH" sz="1800" dirty="0" err="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303662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 descr="Ein Bild, das Reihe, Diagramm, Text enthält.&#10;&#10;Automatisch generierte Beschreibung">
            <a:extLst>
              <a:ext uri="{FF2B5EF4-FFF2-40B4-BE49-F238E27FC236}">
                <a16:creationId xmlns:a16="http://schemas.microsoft.com/office/drawing/2014/main" id="{B5142F01-D05F-EF2A-501B-692CDE1C8D0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724965" y="1275606"/>
            <a:ext cx="4671571" cy="2578028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61D7D87-EDEC-3DAD-EE13-0043125C6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important aspects for MBF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E4137A-C721-B235-9373-42CE9252A6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8</a:t>
            </a:fld>
            <a:endParaRPr lang="de-DE" dirty="0"/>
          </a:p>
        </p:txBody>
      </p:sp>
      <p:pic>
        <p:nvPicPr>
          <p:cNvPr id="6" name="Grafik 5" descr="Ein Bild, das Text, Reihe, Diagramm, Zahl enthält.&#10;&#10;Automatisch generierte Beschreibung">
            <a:extLst>
              <a:ext uri="{FF2B5EF4-FFF2-40B4-BE49-F238E27FC236}">
                <a16:creationId xmlns:a16="http://schemas.microsoft.com/office/drawing/2014/main" id="{C5F04D83-092E-5C88-7501-8CDE7D6DE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03" y="1176164"/>
            <a:ext cx="4147821" cy="264616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7F3142A-BCA9-2F5B-2F56-416B790E528A}"/>
              </a:ext>
            </a:extLst>
          </p:cNvPr>
          <p:cNvSpPr txBox="1"/>
          <p:nvPr/>
        </p:nvSpPr>
        <p:spPr>
          <a:xfrm>
            <a:off x="683568" y="3939902"/>
            <a:ext cx="8098486" cy="8640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Synchronous frequency also varies with total beam current</a:t>
            </a:r>
          </a:p>
          <a:p>
            <a:pPr marL="285750" indent="-285750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Bunch timing/synchronous phase varies over bunch train</a:t>
            </a:r>
            <a:endParaRPr lang="de-CH" sz="1800" dirty="0" err="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742121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F47DB1E-482C-30B2-F836-BEF2DCD61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Functional blocks of a longitudinal bunch by bunch feedback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3761841-52CA-1A78-4C73-98D9FBEC2E7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9</a:t>
            </a:fld>
            <a:endParaRPr lang="de-DE" dirty="0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B83946A2-8384-57A1-9C3F-A876C732AF93}"/>
              </a:ext>
            </a:extLst>
          </p:cNvPr>
          <p:cNvSpPr/>
          <p:nvPr/>
        </p:nvSpPr>
        <p:spPr bwMode="auto">
          <a:xfrm>
            <a:off x="1259632" y="1419622"/>
            <a:ext cx="936104" cy="1152128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9AED6E76-B291-42C4-8023-BDBCFD640998}"/>
              </a:ext>
            </a:extLst>
          </p:cNvPr>
          <p:cNvSpPr/>
          <p:nvPr/>
        </p:nvSpPr>
        <p:spPr bwMode="auto">
          <a:xfrm>
            <a:off x="2699792" y="1419622"/>
            <a:ext cx="936104" cy="1152128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3AB88956-D3F8-0135-82D5-7633067532E6}"/>
              </a:ext>
            </a:extLst>
          </p:cNvPr>
          <p:cNvSpPr/>
          <p:nvPr/>
        </p:nvSpPr>
        <p:spPr bwMode="auto">
          <a:xfrm>
            <a:off x="4139952" y="1419622"/>
            <a:ext cx="936104" cy="1152128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10CF644D-E7FB-DAD9-52D7-8D716BB44FD0}"/>
              </a:ext>
            </a:extLst>
          </p:cNvPr>
          <p:cNvSpPr/>
          <p:nvPr/>
        </p:nvSpPr>
        <p:spPr bwMode="auto">
          <a:xfrm>
            <a:off x="5580112" y="1419622"/>
            <a:ext cx="936104" cy="1152128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5829413B-AF51-8FE5-E52E-2B0990A1FA6D}"/>
              </a:ext>
            </a:extLst>
          </p:cNvPr>
          <p:cNvSpPr/>
          <p:nvPr/>
        </p:nvSpPr>
        <p:spPr bwMode="auto">
          <a:xfrm>
            <a:off x="7020272" y="1419622"/>
            <a:ext cx="936104" cy="1152128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9BE39787-8658-2ED2-3811-FC1D5130C707}"/>
              </a:ext>
            </a:extLst>
          </p:cNvPr>
          <p:cNvCxnSpPr>
            <a:endCxn id="5" idx="1"/>
          </p:cNvCxnSpPr>
          <p:nvPr/>
        </p:nvCxnSpPr>
        <p:spPr bwMode="auto">
          <a:xfrm>
            <a:off x="755576" y="1995686"/>
            <a:ext cx="504056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4F149DFC-A3C1-4C83-3A74-D976A8FD919B}"/>
              </a:ext>
            </a:extLst>
          </p:cNvPr>
          <p:cNvCxnSpPr/>
          <p:nvPr/>
        </p:nvCxnSpPr>
        <p:spPr bwMode="auto">
          <a:xfrm>
            <a:off x="2195736" y="1995686"/>
            <a:ext cx="504056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103721BE-AC44-25EF-745C-A41C08187B9D}"/>
              </a:ext>
            </a:extLst>
          </p:cNvPr>
          <p:cNvCxnSpPr/>
          <p:nvPr/>
        </p:nvCxnSpPr>
        <p:spPr bwMode="auto">
          <a:xfrm>
            <a:off x="3635896" y="1995686"/>
            <a:ext cx="504056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D7861104-CEB6-0C4C-1292-1B7C6244A3B3}"/>
              </a:ext>
            </a:extLst>
          </p:cNvPr>
          <p:cNvCxnSpPr/>
          <p:nvPr/>
        </p:nvCxnSpPr>
        <p:spPr bwMode="auto">
          <a:xfrm>
            <a:off x="5076056" y="1995686"/>
            <a:ext cx="504056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09C07DF4-03E9-9B8A-3A91-E69358137F1B}"/>
              </a:ext>
            </a:extLst>
          </p:cNvPr>
          <p:cNvCxnSpPr/>
          <p:nvPr/>
        </p:nvCxnSpPr>
        <p:spPr bwMode="auto">
          <a:xfrm>
            <a:off x="6516216" y="1995686"/>
            <a:ext cx="504056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CF15733F-CC26-B249-5B60-EF047E90BDB7}"/>
              </a:ext>
            </a:extLst>
          </p:cNvPr>
          <p:cNvCxnSpPr/>
          <p:nvPr/>
        </p:nvCxnSpPr>
        <p:spPr bwMode="auto">
          <a:xfrm>
            <a:off x="7956376" y="1995686"/>
            <a:ext cx="504056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C978AD99-F2AF-92B2-8D00-13D294300969}"/>
              </a:ext>
            </a:extLst>
          </p:cNvPr>
          <p:cNvSpPr txBox="1"/>
          <p:nvPr/>
        </p:nvSpPr>
        <p:spPr>
          <a:xfrm>
            <a:off x="1403648" y="1635646"/>
            <a:ext cx="673563" cy="7200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100" b="1" dirty="0">
                <a:solidFill>
                  <a:srgbClr val="000000"/>
                </a:solidFill>
                <a:latin typeface="Calibri"/>
              </a:rPr>
              <a:t>Pick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100" b="1" dirty="0">
                <a:solidFill>
                  <a:srgbClr val="000000"/>
                </a:solidFill>
                <a:latin typeface="Calibri"/>
              </a:rPr>
              <a:t>RF front end</a:t>
            </a:r>
            <a:endParaRPr lang="de-CH" sz="1100" b="1" dirty="0" err="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C895DD5-CBE8-B497-51A2-702D72584324}"/>
              </a:ext>
            </a:extLst>
          </p:cNvPr>
          <p:cNvSpPr txBox="1"/>
          <p:nvPr/>
        </p:nvSpPr>
        <p:spPr>
          <a:xfrm>
            <a:off x="2843808" y="1635646"/>
            <a:ext cx="673563" cy="7200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100" b="1" dirty="0">
                <a:solidFill>
                  <a:srgbClr val="000000"/>
                </a:solidFill>
                <a:latin typeface="Calibri"/>
              </a:rPr>
              <a:t>Digital Notch Filter</a:t>
            </a:r>
            <a:endParaRPr lang="de-CH" sz="1100" b="1" dirty="0" err="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255E8FC-9FCC-CE71-89D8-B429E1AA3FE9}"/>
              </a:ext>
            </a:extLst>
          </p:cNvPr>
          <p:cNvSpPr txBox="1"/>
          <p:nvPr/>
        </p:nvSpPr>
        <p:spPr>
          <a:xfrm>
            <a:off x="4283968" y="1635646"/>
            <a:ext cx="673563" cy="7200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100" b="1" dirty="0">
                <a:solidFill>
                  <a:srgbClr val="000000"/>
                </a:solidFill>
                <a:latin typeface="Calibri"/>
              </a:rPr>
              <a:t>SSB modulator</a:t>
            </a:r>
            <a:endParaRPr lang="de-CH" sz="1100" b="1" dirty="0" err="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83AF1BB-E8A7-C077-C451-3992946F0080}"/>
              </a:ext>
            </a:extLst>
          </p:cNvPr>
          <p:cNvSpPr txBox="1"/>
          <p:nvPr/>
        </p:nvSpPr>
        <p:spPr>
          <a:xfrm>
            <a:off x="5698637" y="1635646"/>
            <a:ext cx="673563" cy="7200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100" b="1" dirty="0">
                <a:solidFill>
                  <a:srgbClr val="000000"/>
                </a:solidFill>
                <a:latin typeface="Calibri"/>
              </a:rPr>
              <a:t>All pass filter</a:t>
            </a:r>
            <a:endParaRPr lang="de-CH" sz="1100" b="1" dirty="0" err="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F7A73D5-89C3-3E36-AA99-DE88A3F6EABB}"/>
              </a:ext>
            </a:extLst>
          </p:cNvPr>
          <p:cNvSpPr txBox="1"/>
          <p:nvPr/>
        </p:nvSpPr>
        <p:spPr>
          <a:xfrm>
            <a:off x="7138797" y="1635647"/>
            <a:ext cx="673563" cy="7200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100" b="1" dirty="0">
                <a:solidFill>
                  <a:srgbClr val="000000"/>
                </a:solidFill>
                <a:latin typeface="Calibri"/>
              </a:rPr>
              <a:t>Kicker cavity</a:t>
            </a:r>
            <a:endParaRPr lang="de-CH" sz="1100" b="1" dirty="0" err="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26F6D16-5263-3AF6-681A-406DE2A5E013}"/>
              </a:ext>
            </a:extLst>
          </p:cNvPr>
          <p:cNvSpPr txBox="1"/>
          <p:nvPr/>
        </p:nvSpPr>
        <p:spPr>
          <a:xfrm>
            <a:off x="539552" y="1635647"/>
            <a:ext cx="673563" cy="7200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100" b="1" dirty="0">
                <a:solidFill>
                  <a:srgbClr val="000000"/>
                </a:solidFill>
                <a:latin typeface="Calibri"/>
              </a:rPr>
              <a:t>Beam phase</a:t>
            </a:r>
            <a:endParaRPr lang="de-CH" sz="1100" b="1" dirty="0" err="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092E1027-42E3-4534-F6D2-70F1BE070A1E}"/>
              </a:ext>
            </a:extLst>
          </p:cNvPr>
          <p:cNvSpPr txBox="1"/>
          <p:nvPr/>
        </p:nvSpPr>
        <p:spPr>
          <a:xfrm>
            <a:off x="7930885" y="1635647"/>
            <a:ext cx="673563" cy="7200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100" b="1" dirty="0">
                <a:solidFill>
                  <a:srgbClr val="000000"/>
                </a:solidFill>
                <a:latin typeface="Calibri"/>
              </a:rPr>
              <a:t>Beam kick</a:t>
            </a:r>
            <a:endParaRPr lang="de-CH" sz="1100" b="1" dirty="0" err="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0D337DE8-F4AC-EDEE-D780-911E9FDD79D9}"/>
              </a:ext>
            </a:extLst>
          </p:cNvPr>
          <p:cNvSpPr txBox="1"/>
          <p:nvPr/>
        </p:nvSpPr>
        <p:spPr>
          <a:xfrm>
            <a:off x="611560" y="2859782"/>
            <a:ext cx="7992888" cy="15841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Front end somewhat affected by synchronous phase slip</a:t>
            </a:r>
          </a:p>
          <a:p>
            <a:pPr marL="742939" lvl="1" indent="-285750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Correct choice of bandwidth will eliminate cross talk between bunches</a:t>
            </a:r>
          </a:p>
          <a:p>
            <a:pPr marL="742939" lvl="1" indent="-285750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Some influence on open loop gain</a:t>
            </a:r>
          </a:p>
          <a:p>
            <a:pPr marL="742939" lvl="1" indent="-285750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Choose center frequency low enough to accommodate sync. phase shift</a:t>
            </a:r>
          </a:p>
          <a:p>
            <a:pPr marL="285750" indent="-285750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Interesting stuff all happens in the backend … let’s start with the kicker going backwards</a:t>
            </a:r>
            <a:endParaRPr lang="de-CH" sz="1800" dirty="0" err="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127400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SI-Powerpoint-Master Calibri V2">
  <a:themeElements>
    <a:clrScheme name="Farbwelt des PSI">
      <a:dk1>
        <a:srgbClr val="000000"/>
      </a:dk1>
      <a:lt1>
        <a:srgbClr val="FFFFFF"/>
      </a:lt1>
      <a:dk2>
        <a:srgbClr val="000000"/>
      </a:dk2>
      <a:lt2>
        <a:srgbClr val="686868"/>
      </a:lt2>
      <a:accent1>
        <a:srgbClr val="FDCA00"/>
      </a:accent1>
      <a:accent2>
        <a:srgbClr val="EB5B00"/>
      </a:accent2>
      <a:accent3>
        <a:srgbClr val="C50006"/>
      </a:accent3>
      <a:accent4>
        <a:srgbClr val="7C204E"/>
      </a:accent4>
      <a:accent5>
        <a:srgbClr val="003B6E"/>
      </a:accent5>
      <a:accent6>
        <a:srgbClr val="197418"/>
      </a:accent6>
      <a:hlink>
        <a:srgbClr val="000000"/>
      </a:hlink>
      <a:folHlink>
        <a:srgbClr val="686868"/>
      </a:folHlink>
    </a:clrScheme>
    <a:fontScheme name="Georgia/Calibri">
      <a:majorFont>
        <a:latin typeface="Georgia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eaLnBrk="1" hangingPunct="1">
          <a:lnSpc>
            <a:spcPct val="110000"/>
          </a:lnSpc>
          <a:spcBef>
            <a:spcPct val="0"/>
          </a:spcBef>
          <a:buClr>
            <a:srgbClr val="000000"/>
          </a:buClr>
          <a:defRPr sz="1800" dirty="0" err="1" smtClean="0">
            <a:solidFill>
              <a:srgbClr val="000000"/>
            </a:solidFill>
            <a:latin typeface="Calibri"/>
          </a:defRPr>
        </a:defPPr>
      </a:lstStyle>
    </a:txDef>
  </a:objectDefaults>
  <a:extraClrSchemeLst>
    <a:extraClrScheme>
      <a:clrScheme name="Farbwelt des PSI">
        <a:dk1>
          <a:srgbClr val="000000"/>
        </a:dk1>
        <a:lt1>
          <a:srgbClr val="FFFFFF"/>
        </a:lt1>
        <a:dk2>
          <a:srgbClr val="000000"/>
        </a:dk2>
        <a:lt2>
          <a:srgbClr val="686868"/>
        </a:lt2>
        <a:accent1>
          <a:srgbClr val="FDCA00"/>
        </a:accent1>
        <a:accent2>
          <a:srgbClr val="EB5B00"/>
        </a:accent2>
        <a:accent3>
          <a:srgbClr val="C50006"/>
        </a:accent3>
        <a:accent4>
          <a:srgbClr val="7C204E"/>
        </a:accent4>
        <a:accent5>
          <a:srgbClr val="003B6E"/>
        </a:accent5>
        <a:accent6>
          <a:srgbClr val="197418"/>
        </a:accent6>
        <a:hlink>
          <a:srgbClr val="000000"/>
        </a:hlink>
        <a:folHlink>
          <a:srgbClr val="6868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Grau 100%">
      <a:srgbClr val="505050"/>
    </a:custClr>
    <a:custClr name="Gelb 100%">
      <a:srgbClr val="FDCA00"/>
    </a:custClr>
    <a:custClr name="Orange 100%">
      <a:srgbClr val="EB5B00"/>
    </a:custClr>
    <a:custClr name="Rot 100%">
      <a:srgbClr val="C50006"/>
    </a:custClr>
    <a:custClr name="Braun 100%">
      <a:srgbClr val="85543A"/>
    </a:custClr>
    <a:custClr name="Olivgrün 100%">
      <a:srgbClr val="8F7111"/>
    </a:custClr>
    <a:custClr name="Hellgrün 100%">
      <a:srgbClr val="82911A"/>
    </a:custClr>
    <a:custClr name="Grün 100%">
      <a:srgbClr val="197418"/>
    </a:custClr>
    <a:custClr name="Violet 100%">
      <a:srgbClr val="7C204E"/>
    </a:custClr>
    <a:custClr name="Blau 100%">
      <a:srgbClr val="003B6E"/>
    </a:custClr>
    <a:custClr name="Grau 80%">
      <a:srgbClr val="686868"/>
    </a:custClr>
    <a:custClr name="Gelb 80%">
      <a:srgbClr val="FED43E"/>
    </a:custClr>
    <a:custClr name="Orange 80%">
      <a:srgbClr val="EE7B34"/>
    </a:custClr>
    <a:custClr name="Rot 80%">
      <a:srgbClr val="D04729"/>
    </a:custClr>
    <a:custClr name="Braun 80%">
      <a:srgbClr val="9A7059"/>
    </a:custClr>
    <a:custClr name="Olivgrün 80%">
      <a:srgbClr val="A48841"/>
    </a:custClr>
    <a:custClr name="Hellgrün 80%">
      <a:srgbClr val="9BA34C"/>
    </a:custClr>
    <a:custClr name="Grün 80%">
      <a:srgbClr val="518A42"/>
    </a:custClr>
    <a:custClr name="Violet 80%">
      <a:srgbClr val="914967"/>
    </a:custClr>
    <a:custClr name="Blau 80%">
      <a:srgbClr val="405583"/>
    </a:custClr>
    <a:custClr name="Grau 60%">
      <a:srgbClr val="969696"/>
    </a:custClr>
    <a:custClr name="Gelb 60%">
      <a:srgbClr val="FEDE74"/>
    </a:custClr>
    <a:custClr name="Orange 60%">
      <a:srgbClr val="F29E62"/>
    </a:custClr>
    <a:custClr name="Rot 60%">
      <a:srgbClr val="DA7252"/>
    </a:custClr>
    <a:custClr name="Braun 60%">
      <a:srgbClr val="B2917D"/>
    </a:custClr>
    <a:custClr name="Olivgrün 60%">
      <a:srgbClr val="BAA46A"/>
    </a:custClr>
    <a:custClr name="Hellgrün 60%">
      <a:srgbClr val="B5B874"/>
    </a:custClr>
    <a:custClr name="Grün 60%">
      <a:srgbClr val="7DA569"/>
    </a:custClr>
    <a:custClr name="Violet 60%">
      <a:srgbClr val="AA7084"/>
    </a:custClr>
    <a:custClr name="Blau 60%">
      <a:srgbClr val="69769E"/>
    </a:custClr>
    <a:custClr name="Grau 40%">
      <a:srgbClr val="B9B9B9"/>
    </a:custClr>
    <a:custClr name="Gelb 40%">
      <a:srgbClr val="FFEAA8"/>
    </a:custClr>
    <a:custClr name="Orange 40%">
      <a:srgbClr val="F6C096"/>
    </a:custClr>
    <a:custClr name="Rot 40%">
      <a:srgbClr val="E7A287"/>
    </a:custClr>
    <a:custClr name="Braun 40%">
      <a:srgbClr val="CAB5A6"/>
    </a:custClr>
    <a:custClr name="Olivgrün 40%">
      <a:srgbClr val="D0C19B"/>
    </a:custClr>
    <a:custClr name="Hellgrün 40%">
      <a:srgbClr val="CED0A4"/>
    </a:custClr>
    <a:custClr name="Grün 40%">
      <a:srgbClr val="A8C39A"/>
    </a:custClr>
    <a:custClr name="Violet 40%">
      <a:srgbClr val="C49FAA"/>
    </a:custClr>
    <a:custClr name="Blau 40%">
      <a:srgbClr val="989FBD"/>
    </a:custClr>
    <a:custClr name="Grau 20%">
      <a:srgbClr val="E5E5E5"/>
    </a:custClr>
    <a:custClr name="Gelb 20%">
      <a:srgbClr val="FFF5D6"/>
    </a:custClr>
    <a:custClr name="Orange 20%">
      <a:srgbClr val="FBE1CC"/>
    </a:custClr>
    <a:custClr name="Rot 20%">
      <a:srgbClr val="F3D2C2"/>
    </a:custClr>
    <a:custClr name="Braun 20%">
      <a:srgbClr val="E4D9D2"/>
    </a:custClr>
    <a:custClr name="Olivgrün 20%">
      <a:srgbClr val="E8E1CE"/>
    </a:custClr>
    <a:custClr name="Hellgrün 20%">
      <a:srgbClr val="E7E8D3"/>
    </a:custClr>
    <a:custClr name="Grün 20%">
      <a:srgbClr val="D4E2CE"/>
    </a:custClr>
    <a:custClr name="Violet 20%">
      <a:srgbClr val="E1D0D5"/>
    </a:custClr>
    <a:custClr name="Blau 20%">
      <a:srgbClr val="CBCFDF"/>
    </a:custClr>
  </a:custClrLst>
  <a:extLst>
    <a:ext uri="{05A4C25C-085E-4340-85A3-A5531E510DB2}">
      <thm15:themeFamily xmlns:thm15="http://schemas.microsoft.com/office/thememl/2012/main" name="PSI PowerPoint Master english 16_9.potx" id="{D740BDA2-5362-433F-8FF1-B032EC84CAE9}" vid="{5E8A839B-C512-4D1D-A022-DACBC9126E25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PSI_PowerPoint-Master_16-9_e</Template>
  <TotalTime>0</TotalTime>
  <Words>1407</Words>
  <Application>Microsoft Office PowerPoint</Application>
  <PresentationFormat>On-screen Show (16:9)</PresentationFormat>
  <Paragraphs>289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Aptos</vt:lpstr>
      <vt:lpstr>Arial</vt:lpstr>
      <vt:lpstr>Arial Narrow</vt:lpstr>
      <vt:lpstr>Calibri</vt:lpstr>
      <vt:lpstr>Cambria Math</vt:lpstr>
      <vt:lpstr>Georgia</vt:lpstr>
      <vt:lpstr>Symbol</vt:lpstr>
      <vt:lpstr>Times</vt:lpstr>
      <vt:lpstr>PSI-Powerpoint-Master Calibri V2</vt:lpstr>
      <vt:lpstr>Modeling of the longitudinal bunch by bunch feedback including harmonic cavities</vt:lpstr>
      <vt:lpstr>Today’s menu</vt:lpstr>
      <vt:lpstr>SLS 2.0 Synchrotron Parameters</vt:lpstr>
      <vt:lpstr>RF system</vt:lpstr>
      <vt:lpstr>Landau damping and RF transients</vt:lpstr>
      <vt:lpstr>Damping and synchronous frequency over bunch train</vt:lpstr>
      <vt:lpstr>Cumulative spectra of full bunch train (Imagine you’re a HOM: What would you see?)</vt:lpstr>
      <vt:lpstr>Other important aspects for MBF</vt:lpstr>
      <vt:lpstr>Functional blocks of a longitudinal bunch by bunch feedback</vt:lpstr>
      <vt:lpstr>PowerPoint Presentation</vt:lpstr>
      <vt:lpstr>PowerPoint Presentation</vt:lpstr>
      <vt:lpstr>PowerPoint Presentation</vt:lpstr>
      <vt:lpstr>Functional layout</vt:lpstr>
      <vt:lpstr>Response Modulator &amp; Allpass &amp; Kicker</vt:lpstr>
      <vt:lpstr>Shift synchronous phase shift by 100 ps</vt:lpstr>
      <vt:lpstr>How does a single kick drive different coupled bunch modes?</vt:lpstr>
      <vt:lpstr>PowerPoint Presentation</vt:lpstr>
      <vt:lpstr>A closer look</vt:lpstr>
      <vt:lpstr>Diagonals</vt:lpstr>
      <vt:lpstr>An easy and simple MBF system</vt:lpstr>
      <vt:lpstr>Using just one filter setting for all conditions</vt:lpstr>
      <vt:lpstr>Now with all transients:</vt:lpstr>
      <vt:lpstr>Collective spectra (From the perspective of a higher order mode)</vt:lpstr>
      <vt:lpstr>PowerPoint Presentation</vt:lpstr>
      <vt:lpstr>PowerPoint Presentation</vt:lpstr>
      <vt:lpstr>The important points</vt:lpstr>
    </vt:vector>
  </TitlesOfParts>
  <Company>Paul Scherrer Institut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Modelling of the longitudinal bunch by bunch feedback including harmonic cavities</dc:title>
  <dc:creator>Dehler Micha</dc:creator>
  <cp:lastModifiedBy>Dehler Micha</cp:lastModifiedBy>
  <cp:revision>29</cp:revision>
  <cp:lastPrinted>2024-02-23T15:42:50Z</cp:lastPrinted>
  <dcterms:created xsi:type="dcterms:W3CDTF">2024-02-19T14:27:24Z</dcterms:created>
  <dcterms:modified xsi:type="dcterms:W3CDTF">2024-03-04T12:46:35Z</dcterms:modified>
</cp:coreProperties>
</file>