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96" r:id="rId2"/>
    <p:sldId id="325" r:id="rId3"/>
    <p:sldId id="268" r:id="rId4"/>
    <p:sldId id="299" r:id="rId5"/>
    <p:sldId id="309" r:id="rId6"/>
    <p:sldId id="308" r:id="rId7"/>
    <p:sldId id="298" r:id="rId8"/>
    <p:sldId id="300" r:id="rId9"/>
    <p:sldId id="307" r:id="rId10"/>
    <p:sldId id="306" r:id="rId11"/>
    <p:sldId id="301" r:id="rId12"/>
    <p:sldId id="297" r:id="rId13"/>
    <p:sldId id="305" r:id="rId14"/>
    <p:sldId id="302" r:id="rId15"/>
    <p:sldId id="314" r:id="rId16"/>
    <p:sldId id="311" r:id="rId17"/>
    <p:sldId id="313" r:id="rId18"/>
    <p:sldId id="323" r:id="rId19"/>
    <p:sldId id="315" r:id="rId20"/>
    <p:sldId id="321" r:id="rId21"/>
    <p:sldId id="316" r:id="rId22"/>
    <p:sldId id="317" r:id="rId23"/>
    <p:sldId id="304" r:id="rId24"/>
    <p:sldId id="303" r:id="rId25"/>
    <p:sldId id="312" r:id="rId26"/>
    <p:sldId id="324" r:id="rId27"/>
    <p:sldId id="310" r:id="rId28"/>
    <p:sldId id="318" r:id="rId29"/>
    <p:sldId id="319" r:id="rId30"/>
    <p:sldId id="320"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303030"/>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4" autoAdjust="0"/>
    <p:restoredTop sz="94686"/>
  </p:normalViewPr>
  <p:slideViewPr>
    <p:cSldViewPr snapToGrid="0" snapToObjects="1">
      <p:cViewPr varScale="1">
        <p:scale>
          <a:sx n="91" d="100"/>
          <a:sy n="91" d="100"/>
        </p:scale>
        <p:origin x="208" y="15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3/4/24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3/4/24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A078B6B6-EDA4-4D5A-8F40-71C1806E7ED8}" type="datetime3">
              <a:rPr lang="en-US" smtClean="0"/>
              <a:t>4 March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D. Valuch | Transverse feedback in Large Hadron Collider - a Swiss tool for LHC</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F540DB8C-5BC7-49BD-BEB9-502AE1C43F22}" type="datetime3">
              <a:rPr lang="en-US" smtClean="0"/>
              <a:t>4 March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D. Valuch | Transverse feedback in Large Hadron Collider - a Swiss tool for LHC</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A885167D-9897-4C56-8286-3E096D9C7A6E}" type="datetime3">
              <a:rPr lang="en-US" smtClean="0"/>
              <a:t>4 March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D. Valuch | Transverse feedback in Large Hadron Collider - a Swiss tool for LHC</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979B23BB-672A-4095-939C-CE16D8DE248B}" type="datetime3">
              <a:rPr lang="en-US" smtClean="0"/>
              <a:t>4 March 2024</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D. Valuch | Transverse feedback in Large Hadron Collider - a Swiss tool for LHC</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5146E7E3-A803-4F81-8DB2-9A14B3C542DA}" type="datetime3">
              <a:rPr lang="en-US" smtClean="0"/>
              <a:t>4 March 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D. Valuch | Transverse feedback in Large Hadron Collider - a Swiss tool for LHC</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577E04C7-3964-4057-9E1B-0F4E46D448AB}" type="datetime3">
              <a:rPr lang="en-US" smtClean="0"/>
              <a:t>4 March 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D. Valuch | Transverse feedback in Large Hadron Collider - a Swiss tool for LHC</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1D861B16-7659-492E-8EB4-4E2F974C5591}" type="datetime3">
              <a:rPr lang="en-US" smtClean="0"/>
              <a:t>4 March 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D. Valuch | Transverse feedback in Large Hadron Collider - a Swiss tool for LHC</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C9106EF7-E044-4D60-8B1D-04A66274875A}" type="datetime3">
              <a:rPr lang="en-US" smtClean="0"/>
              <a:t>4 March 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D. Valuch | Transverse feedback in Large Hadron Collider - a Swiss tool for LHC</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BB29BA7C-E4BD-486A-832B-3886EAED3F11}" type="datetime3">
              <a:rPr lang="en-US" smtClean="0"/>
              <a:t>4 March 2024</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58D75281-C502-4F58-8A88-4D43CC65F78A}" type="datetime3">
              <a:rPr lang="en-US" smtClean="0"/>
              <a:t>4 March 2024</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6E886215-4371-4BBB-8DF6-171609DF13B7}" type="datetime3">
              <a:rPr lang="en-US" smtClean="0"/>
              <a:t>4 March 2024</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3F7CD526-86A6-4494-8763-4E676195AF0C}" type="datetime3">
              <a:rPr lang="en-US" smtClean="0"/>
              <a:t>4 March 2024</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42794CA5-7C8C-4272-93A3-969E5F8E7448}" type="datetime3">
              <a:rPr lang="en-US" smtClean="0"/>
              <a:t>4 March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66866FCD-DB31-460D-A504-7ACFAC668DE4}" type="datetime3">
              <a:rPr lang="en-US" smtClean="0"/>
              <a:t>4 March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9F14E61C-2BEE-476F-BED9-8C5A47376B36}" type="datetime3">
              <a:rPr lang="en-US" smtClean="0"/>
              <a:t>4 March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5266"/>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27752"/>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FB9D5C1F-FC75-419A-8E73-3F24B5D6E813}" type="datetime3">
              <a:rPr lang="en-US" smtClean="0"/>
              <a:t>4 March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87E26879-A4DC-4E37-B465-8B46CC55BE2A}" type="datetime3">
              <a:rPr lang="en-US" smtClean="0"/>
              <a:t>4 March 2024</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03067474-5E3F-4F8C-A36B-551C10088A95}" type="datetime3">
              <a:rPr lang="en-US" smtClean="0"/>
              <a:t>4 March 2024</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101915" y="6424993"/>
            <a:ext cx="1773923" cy="365125"/>
          </a:xfrm>
          <a:prstGeom prst="rect">
            <a:avLst/>
          </a:prstGeom>
        </p:spPr>
        <p:txBody>
          <a:bodyPr vert="horz" lIns="0" tIns="0" rIns="0" bIns="0" rtlCol="0" anchor="ctr"/>
          <a:lstStyle>
            <a:lvl1pPr algn="l">
              <a:defRPr sz="1000">
                <a:solidFill>
                  <a:schemeClr val="tx1"/>
                </a:solidFill>
              </a:defRPr>
            </a:lvl1pPr>
          </a:lstStyle>
          <a:p>
            <a:fld id="{7EFA43BA-C1B8-4EDB-ACBE-73AC48C24400}" type="datetime3">
              <a:rPr lang="en-US" smtClean="0"/>
              <a:t>4 March 2024</a:t>
            </a:fld>
            <a:endParaRPr lang="en-US" dirty="0"/>
          </a:p>
        </p:txBody>
      </p:sp>
      <p:sp>
        <p:nvSpPr>
          <p:cNvPr id="6" name="Slide Number Placeholder 5"/>
          <p:cNvSpPr>
            <a:spLocks noGrp="1"/>
          </p:cNvSpPr>
          <p:nvPr>
            <p:ph type="sldNum" sz="quarter" idx="4"/>
          </p:nvPr>
        </p:nvSpPr>
        <p:spPr>
          <a:xfrm>
            <a:off x="11107546" y="6424993"/>
            <a:ext cx="681254" cy="365125"/>
          </a:xfrm>
          <a:prstGeom prst="rect">
            <a:avLst/>
          </a:prstGeom>
        </p:spPr>
        <p:txBody>
          <a:bodyPr vert="horz" lIns="0" tIns="0" rIns="0" bIns="0" rtlCol="0" anchor="ctr"/>
          <a:lstStyle>
            <a:lvl1pPr algn="r">
              <a:defRPr sz="850" b="1">
                <a:solidFill>
                  <a:schemeClr val="tx1"/>
                </a:solidFill>
              </a:defRPr>
            </a:lvl1pPr>
          </a:lstStyle>
          <a:p>
            <a:r>
              <a:rPr lang="en-US" dirty="0"/>
              <a:t>Slide </a:t>
            </a:r>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145352" y="6424993"/>
            <a:ext cx="6787386" cy="365125"/>
          </a:xfrm>
          <a:prstGeom prst="rect">
            <a:avLst/>
          </a:prstGeom>
        </p:spPr>
        <p:txBody>
          <a:bodyPr vert="horz" lIns="0" tIns="0" rIns="0" bIns="0" rtlCol="0" anchor="ctr"/>
          <a:lstStyle>
            <a:lvl1pPr algn="l">
              <a:defRPr sz="1000">
                <a:solidFill>
                  <a:schemeClr val="tx1"/>
                </a:solidFill>
              </a:defRPr>
            </a:lvl1pPr>
          </a:lstStyle>
          <a:p>
            <a:r>
              <a:rPr lang="en-GB"/>
              <a:t>D. Valuch | Transverse feedback in Large Hadron Collider - a Swiss tool for LHC</a:t>
            </a:r>
            <a:endParaRPr lang="en-US" dirty="0"/>
          </a:p>
        </p:txBody>
      </p:sp>
      <p:cxnSp>
        <p:nvCxnSpPr>
          <p:cNvPr id="8" name="Straight Connector 7">
            <a:extLst>
              <a:ext uri="{FF2B5EF4-FFF2-40B4-BE49-F238E27FC236}">
                <a16:creationId xmlns:a16="http://schemas.microsoft.com/office/drawing/2014/main" id="{CC7B0EED-0D00-C37F-0787-98F0B94C9550}"/>
              </a:ext>
            </a:extLst>
          </p:cNvPr>
          <p:cNvCxnSpPr>
            <a:cxnSpLocks/>
          </p:cNvCxnSpPr>
          <p:nvPr userDrawn="1"/>
        </p:nvCxnSpPr>
        <p:spPr>
          <a:xfrm>
            <a:off x="404070" y="6370802"/>
            <a:ext cx="11379943"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2929EC-EE14-2FC5-158D-B07C2EFC934B}"/>
              </a:ext>
            </a:extLst>
          </p:cNvPr>
          <p:cNvPicPr>
            <a:picLocks noChangeAspect="1"/>
          </p:cNvPicPr>
          <p:nvPr userDrawn="1"/>
        </p:nvPicPr>
        <p:blipFill>
          <a:blip r:embed="rId23"/>
          <a:stretch>
            <a:fillRect/>
          </a:stretch>
        </p:blipFill>
        <p:spPr>
          <a:xfrm>
            <a:off x="404070" y="6439074"/>
            <a:ext cx="352448" cy="347431"/>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55D0-EF65-5184-5180-70C748F9ECB3}"/>
              </a:ext>
            </a:extLst>
          </p:cNvPr>
          <p:cNvSpPr>
            <a:spLocks noGrp="1"/>
          </p:cNvSpPr>
          <p:nvPr>
            <p:ph type="ctrTitle"/>
          </p:nvPr>
        </p:nvSpPr>
        <p:spPr/>
        <p:txBody>
          <a:bodyPr/>
          <a:lstStyle/>
          <a:p>
            <a:r>
              <a:rPr lang="en-GB" dirty="0"/>
              <a:t>Transverse feedback in Large Hadron Collider – a Swiss tool for LHC</a:t>
            </a:r>
          </a:p>
        </p:txBody>
      </p:sp>
      <p:sp>
        <p:nvSpPr>
          <p:cNvPr id="3" name="Subtitle 2">
            <a:extLst>
              <a:ext uri="{FF2B5EF4-FFF2-40B4-BE49-F238E27FC236}">
                <a16:creationId xmlns:a16="http://schemas.microsoft.com/office/drawing/2014/main" id="{F7B0DD35-25FE-650C-D3E7-DA9E47CBB676}"/>
              </a:ext>
            </a:extLst>
          </p:cNvPr>
          <p:cNvSpPr>
            <a:spLocks noGrp="1"/>
          </p:cNvSpPr>
          <p:nvPr>
            <p:ph type="subTitle" idx="1"/>
          </p:nvPr>
        </p:nvSpPr>
        <p:spPr>
          <a:xfrm>
            <a:off x="407988" y="5500217"/>
            <a:ext cx="11376026" cy="549951"/>
          </a:xfrm>
        </p:spPr>
        <p:txBody>
          <a:bodyPr/>
          <a:lstStyle/>
          <a:p>
            <a:r>
              <a:rPr lang="en-GB" dirty="0"/>
              <a:t>Xavier </a:t>
            </a:r>
            <a:r>
              <a:rPr lang="en-GB" dirty="0" err="1"/>
              <a:t>Buffat</a:t>
            </a:r>
            <a:r>
              <a:rPr lang="en-GB" dirty="0"/>
              <a:t>, Gerd </a:t>
            </a:r>
            <a:r>
              <a:rPr lang="en-GB" dirty="0" err="1"/>
              <a:t>Kotzian</a:t>
            </a:r>
            <a:r>
              <a:rPr lang="en-GB" dirty="0"/>
              <a:t>, Martin </a:t>
            </a:r>
            <a:r>
              <a:rPr lang="en-GB" dirty="0" err="1"/>
              <a:t>Söderén</a:t>
            </a:r>
            <a:r>
              <a:rPr lang="en-GB" dirty="0"/>
              <a:t>, </a:t>
            </a:r>
            <a:r>
              <a:rPr lang="en-GB" u="sng" dirty="0"/>
              <a:t>Daniel </a:t>
            </a:r>
            <a:r>
              <a:rPr lang="en-GB" u="sng" dirty="0" err="1"/>
              <a:t>Valuch</a:t>
            </a:r>
            <a:r>
              <a:rPr lang="en-GB" u="sng" dirty="0"/>
              <a:t>*</a:t>
            </a:r>
          </a:p>
          <a:p>
            <a:r>
              <a:rPr lang="en-GB" dirty="0"/>
              <a:t>IFAST workshop, Karlsruhe, 4.3.2024</a:t>
            </a:r>
          </a:p>
        </p:txBody>
      </p:sp>
      <p:sp>
        <p:nvSpPr>
          <p:cNvPr id="4" name="Subtitle 2">
            <a:extLst>
              <a:ext uri="{FF2B5EF4-FFF2-40B4-BE49-F238E27FC236}">
                <a16:creationId xmlns:a16="http://schemas.microsoft.com/office/drawing/2014/main" id="{19C68598-A600-1FA6-402D-55C464DCC397}"/>
              </a:ext>
            </a:extLst>
          </p:cNvPr>
          <p:cNvSpPr txBox="1">
            <a:spLocks/>
          </p:cNvSpPr>
          <p:nvPr/>
        </p:nvSpPr>
        <p:spPr>
          <a:xfrm>
            <a:off x="9095875" y="6343048"/>
            <a:ext cx="2688138" cy="35040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0"/>
              </a:spcAft>
              <a:buFont typeface="Arial"/>
              <a:buNone/>
              <a:tabLst/>
              <a:defRPr sz="1700" b="1" kern="1200">
                <a:solidFill>
                  <a:schemeClr val="tx2"/>
                </a:solidFill>
                <a:latin typeface="+mn-lt"/>
                <a:ea typeface="+mn-ea"/>
                <a:cs typeface="+mn-cs"/>
              </a:defRPr>
            </a:lvl1pPr>
            <a:lvl2pPr marL="457200" indent="0" algn="ctr" defTabSz="914400" rtl="0" eaLnBrk="1" latinLnBrk="0" hangingPunct="1">
              <a:lnSpc>
                <a:spcPct val="100000"/>
              </a:lnSpc>
              <a:spcBef>
                <a:spcPts val="500"/>
              </a:spcBef>
              <a:spcAft>
                <a:spcPts val="300"/>
              </a:spcAft>
              <a:buFont typeface="Arial" charset="0"/>
              <a:buNone/>
              <a:tabLst/>
              <a:defRPr sz="2000" kern="1200">
                <a:solidFill>
                  <a:schemeClr val="tx2">
                    <a:lumMod val="50000"/>
                  </a:schemeClr>
                </a:solidFill>
                <a:latin typeface="+mn-lt"/>
                <a:ea typeface="+mn-ea"/>
                <a:cs typeface="+mn-cs"/>
              </a:defRPr>
            </a:lvl2pPr>
            <a:lvl3pPr marL="914400" indent="0" algn="ctr" defTabSz="914400" rtl="0" eaLnBrk="1" latinLnBrk="0" hangingPunct="1">
              <a:lnSpc>
                <a:spcPct val="100000"/>
              </a:lnSpc>
              <a:spcBef>
                <a:spcPts val="500"/>
              </a:spcBef>
              <a:spcAft>
                <a:spcPts val="300"/>
              </a:spcAft>
              <a:buFont typeface="Arial" panose="020B0604020202020204" pitchFamily="34" charset="0"/>
              <a:buNone/>
              <a:tabLst/>
              <a:defRPr sz="1800" kern="1200">
                <a:solidFill>
                  <a:schemeClr val="tx2">
                    <a:lumMod val="50000"/>
                  </a:schemeClr>
                </a:solidFill>
                <a:latin typeface="+mn-lt"/>
                <a:ea typeface="+mn-ea"/>
                <a:cs typeface="+mn-cs"/>
              </a:defRPr>
            </a:lvl3pPr>
            <a:lvl4pPr marL="1371600" indent="0" algn="ctr" defTabSz="914400" rtl="0" eaLnBrk="1" latinLnBrk="0" hangingPunct="1">
              <a:lnSpc>
                <a:spcPct val="100000"/>
              </a:lnSpc>
              <a:spcBef>
                <a:spcPts val="500"/>
              </a:spcBef>
              <a:spcAft>
                <a:spcPts val="300"/>
              </a:spcAft>
              <a:buFont typeface="Arial" panose="020B0604020202020204" pitchFamily="34" charset="0"/>
              <a:buNone/>
              <a:tabLst/>
              <a:defRPr sz="1600" kern="1200">
                <a:solidFill>
                  <a:schemeClr val="tx2">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dirty="0"/>
              <a:t>*</a:t>
            </a:r>
            <a:r>
              <a:rPr lang="en-GB" dirty="0" err="1"/>
              <a:t>daniel.valuch@cern.ch</a:t>
            </a:r>
            <a:endParaRPr lang="en-GB" dirty="0"/>
          </a:p>
        </p:txBody>
      </p:sp>
    </p:spTree>
    <p:extLst>
      <p:ext uri="{BB962C8B-B14F-4D97-AF65-F5344CB8AC3E}">
        <p14:creationId xmlns:p14="http://schemas.microsoft.com/office/powerpoint/2010/main" val="381634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normAutofit/>
          </a:bodyPr>
          <a:lstStyle/>
          <a:p>
            <a:pPr marL="0" indent="0">
              <a:buNone/>
            </a:pPr>
            <a:r>
              <a:rPr lang="en-GB" sz="2000" b="0" dirty="0">
                <a:solidFill>
                  <a:srgbClr val="303030"/>
                </a:solidFill>
              </a:rPr>
              <a:t>[1] Xavier </a:t>
            </a:r>
            <a:r>
              <a:rPr lang="en-GB" sz="2000" b="0" dirty="0" err="1">
                <a:solidFill>
                  <a:srgbClr val="303030"/>
                </a:solidFill>
              </a:rPr>
              <a:t>Buffat</a:t>
            </a:r>
            <a:r>
              <a:rPr lang="en-GB" sz="2000" b="0" dirty="0">
                <a:solidFill>
                  <a:srgbClr val="303030"/>
                </a:solidFill>
              </a:rPr>
              <a:t> et al.: </a:t>
            </a:r>
            <a:r>
              <a:rPr lang="en-GB" sz="2000" b="0" dirty="0" err="1">
                <a:solidFill>
                  <a:srgbClr val="303030"/>
                </a:solidFill>
              </a:rPr>
              <a:t>Modeling</a:t>
            </a:r>
            <a:r>
              <a:rPr lang="en-GB" sz="2000" b="0" dirty="0">
                <a:solidFill>
                  <a:srgbClr val="303030"/>
                </a:solidFill>
              </a:rPr>
              <a:t> of the emittance growth due to decoherence in collision at the Large Hadron Collider DOI 10.1103/PhysRevAccelBeams.23.021002</a:t>
            </a:r>
          </a:p>
          <a:p>
            <a:pPr marL="0" indent="0">
              <a:buNone/>
            </a:pPr>
            <a:r>
              <a:rPr lang="en-GB" sz="2000" b="0" dirty="0">
                <a:solidFill>
                  <a:srgbClr val="303030"/>
                </a:solidFill>
              </a:rPr>
              <a:t>[2] </a:t>
            </a:r>
            <a:r>
              <a:rPr lang="en-GB" sz="2000" b="0" dirty="0" err="1">
                <a:solidFill>
                  <a:srgbClr val="303030"/>
                </a:solidFill>
              </a:rPr>
              <a:t>Sondre</a:t>
            </a:r>
            <a:r>
              <a:rPr lang="en-GB" sz="2000" b="0" dirty="0">
                <a:solidFill>
                  <a:srgbClr val="303030"/>
                </a:solidFill>
              </a:rPr>
              <a:t> Vik </a:t>
            </a:r>
            <a:r>
              <a:rPr lang="en-GB" sz="2000" b="0" dirty="0" err="1">
                <a:solidFill>
                  <a:srgbClr val="303030"/>
                </a:solidFill>
              </a:rPr>
              <a:t>Furuseth</a:t>
            </a:r>
            <a:r>
              <a:rPr lang="en-GB" sz="2000" b="0" dirty="0">
                <a:solidFill>
                  <a:srgbClr val="303030"/>
                </a:solidFill>
              </a:rPr>
              <a:t> et al.: Emittance growth suppression with a </a:t>
            </a:r>
            <a:r>
              <a:rPr lang="en-GB" sz="2000" b="0" dirty="0" err="1">
                <a:solidFill>
                  <a:srgbClr val="303030"/>
                </a:solidFill>
              </a:rPr>
              <a:t>multibunch</a:t>
            </a:r>
            <a:r>
              <a:rPr lang="en-GB" sz="2000" b="0" dirty="0">
                <a:solidFill>
                  <a:srgbClr val="303030"/>
                </a:solidFill>
              </a:rPr>
              <a:t> feedback in high-energy hadron colliders: Numerical optimization of the gain and bandwidth DOI 10.1103/PhysRevAccelBeams.24.011003</a:t>
            </a:r>
          </a:p>
          <a:p>
            <a:pPr marL="0" indent="0">
              <a:buNone/>
            </a:pPr>
            <a:r>
              <a:rPr lang="en-GB" sz="2000" b="0" dirty="0">
                <a:solidFill>
                  <a:srgbClr val="303030"/>
                </a:solidFill>
              </a:rPr>
              <a:t>[3] Philippe </a:t>
            </a:r>
            <a:r>
              <a:rPr lang="en-GB" sz="2000" b="0" dirty="0" err="1">
                <a:solidFill>
                  <a:srgbClr val="303030"/>
                </a:solidFill>
              </a:rPr>
              <a:t>Baudrenghien</a:t>
            </a:r>
            <a:r>
              <a:rPr lang="en-GB" sz="2000" b="0" dirty="0">
                <a:solidFill>
                  <a:srgbClr val="303030"/>
                </a:solidFill>
              </a:rPr>
              <a:t> and </a:t>
            </a:r>
            <a:r>
              <a:rPr lang="en-GB" sz="2000" b="0" dirty="0" err="1">
                <a:solidFill>
                  <a:srgbClr val="303030"/>
                </a:solidFill>
              </a:rPr>
              <a:t>Themistoklis</a:t>
            </a:r>
            <a:r>
              <a:rPr lang="en-GB" sz="2000" b="0" dirty="0">
                <a:solidFill>
                  <a:srgbClr val="303030"/>
                </a:solidFill>
              </a:rPr>
              <a:t> </a:t>
            </a:r>
            <a:r>
              <a:rPr lang="en-GB" sz="2000" b="0" dirty="0" err="1">
                <a:solidFill>
                  <a:srgbClr val="303030"/>
                </a:solidFill>
              </a:rPr>
              <a:t>Mastoridis</a:t>
            </a:r>
            <a:r>
              <a:rPr lang="en-GB" sz="2000" b="0" dirty="0">
                <a:solidFill>
                  <a:srgbClr val="303030"/>
                </a:solidFill>
              </a:rPr>
              <a:t>: Transverse emittance growth due to rf noise in the high-luminosity LHC crab cavities DOI 10.1103/PhysRevSTAB.18.101001</a:t>
            </a:r>
          </a:p>
          <a:p>
            <a:pPr marL="0" indent="0">
              <a:buNone/>
            </a:pPr>
            <a:r>
              <a:rPr lang="en-GB" sz="2000" b="0" dirty="0">
                <a:solidFill>
                  <a:srgbClr val="303030"/>
                </a:solidFill>
              </a:rPr>
              <a:t>[4] Daniel </a:t>
            </a:r>
            <a:r>
              <a:rPr lang="en-GB" sz="2000" b="0" dirty="0" err="1">
                <a:solidFill>
                  <a:srgbClr val="303030"/>
                </a:solidFill>
              </a:rPr>
              <a:t>Valuch</a:t>
            </a:r>
            <a:r>
              <a:rPr lang="en-GB" sz="2000" b="0" dirty="0">
                <a:solidFill>
                  <a:srgbClr val="303030"/>
                </a:solidFill>
              </a:rPr>
              <a:t>, Viera </a:t>
            </a:r>
            <a:r>
              <a:rPr lang="en-GB" sz="2000" b="0" dirty="0" err="1">
                <a:solidFill>
                  <a:srgbClr val="303030"/>
                </a:solidFill>
              </a:rPr>
              <a:t>Stopjakova</a:t>
            </a:r>
            <a:r>
              <a:rPr lang="en-GB" sz="2000" b="0" dirty="0">
                <a:solidFill>
                  <a:srgbClr val="303030"/>
                </a:solidFill>
              </a:rPr>
              <a:t>: New Generation of Very Low Noise Beam Position Measurement System for the LHC Transverse Feedback DOI 10.18429/JACoW-IPAC2022-TUPOST007</a:t>
            </a:r>
            <a:endParaRPr lang="en-SK" sz="2000" b="0" dirty="0">
              <a:solidFill>
                <a:srgbClr val="303030"/>
              </a:solidFill>
            </a:endParaRPr>
          </a:p>
          <a:p>
            <a:pPr marL="0" indent="0">
              <a:buNone/>
            </a:pPr>
            <a:endParaRPr lang="en-US" sz="2000" b="0" dirty="0"/>
          </a:p>
        </p:txBody>
      </p:sp>
      <p:sp>
        <p:nvSpPr>
          <p:cNvPr id="3" name="Title 2"/>
          <p:cNvSpPr>
            <a:spLocks noGrp="1"/>
          </p:cNvSpPr>
          <p:nvPr>
            <p:ph type="title"/>
          </p:nvPr>
        </p:nvSpPr>
        <p:spPr/>
        <p:txBody>
          <a:bodyPr/>
          <a:lstStyle/>
          <a:p>
            <a:r>
              <a:rPr lang="en-US" dirty="0"/>
              <a:t>Beam position measurement and feedback noise performance references</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10</a:t>
            </a:fld>
            <a:endParaRPr lang="en-US" dirty="0"/>
          </a:p>
        </p:txBody>
      </p:sp>
    </p:spTree>
    <p:extLst>
      <p:ext uri="{BB962C8B-B14F-4D97-AF65-F5344CB8AC3E}">
        <p14:creationId xmlns:p14="http://schemas.microsoft.com/office/powerpoint/2010/main" val="67608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pPr marL="0" indent="0">
              <a:buNone/>
            </a:pPr>
            <a:r>
              <a:rPr lang="en-US" dirty="0"/>
              <a:t>Feedback functionality – everything treated bunch by bunch</a:t>
            </a:r>
          </a:p>
          <a:p>
            <a:r>
              <a:rPr lang="en-US" dirty="0"/>
              <a:t>Receive the four beam position streams (1 sample per bunch per turn, i.e. each 25 ns for all 3564 possible bunch slots)</a:t>
            </a:r>
          </a:p>
          <a:p>
            <a:r>
              <a:rPr lang="en-US" dirty="0"/>
              <a:t>Apply the closed orbit suppression, </a:t>
            </a:r>
            <a:r>
              <a:rPr lang="en-US" dirty="0">
                <a:latin typeface="Symbol" pitchFamily="2" charset="2"/>
              </a:rPr>
              <a:t>b</a:t>
            </a:r>
            <a:r>
              <a:rPr lang="en-US" dirty="0"/>
              <a:t>-function normalization and phase rotation</a:t>
            </a:r>
          </a:p>
          <a:p>
            <a:r>
              <a:rPr lang="en-US" dirty="0"/>
              <a:t>Route the feedback signals via four possible, independent feedback channels</a:t>
            </a:r>
          </a:p>
          <a:p>
            <a:r>
              <a:rPr lang="en-US" dirty="0"/>
              <a:t>Apply individual pre-distortion to each channel</a:t>
            </a:r>
          </a:p>
          <a:p>
            <a:endParaRPr lang="en-US" dirty="0"/>
          </a:p>
          <a:p>
            <a:r>
              <a:rPr lang="en-US" dirty="0"/>
              <a:t>Generation of excitation signals – harmonic, vectorial excitation, stochastic (white noise, </a:t>
            </a:r>
            <a:r>
              <a:rPr lang="en-US" dirty="0" err="1"/>
              <a:t>coloured</a:t>
            </a:r>
            <a:r>
              <a:rPr lang="en-US" dirty="0"/>
              <a:t> noise) </a:t>
            </a:r>
          </a:p>
          <a:p>
            <a:endParaRPr lang="en-US" dirty="0"/>
          </a:p>
          <a:p>
            <a:r>
              <a:rPr lang="en-US" dirty="0"/>
              <a:t>Sum all feedback, excitation, or transfer function measurement signals and provide analogue drive for tube amplifiers</a:t>
            </a:r>
          </a:p>
          <a:p>
            <a:pPr marL="0" indent="0">
              <a:buNone/>
            </a:pPr>
            <a:endParaRPr lang="en-US" dirty="0"/>
          </a:p>
        </p:txBody>
      </p:sp>
      <p:sp>
        <p:nvSpPr>
          <p:cNvPr id="3" name="Title 2"/>
          <p:cNvSpPr>
            <a:spLocks noGrp="1"/>
          </p:cNvSpPr>
          <p:nvPr>
            <p:ph type="title"/>
          </p:nvPr>
        </p:nvSpPr>
        <p:spPr/>
        <p:txBody>
          <a:bodyPr/>
          <a:lstStyle/>
          <a:p>
            <a:r>
              <a:rPr lang="en-US" dirty="0"/>
              <a:t>Digital signal processing</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11</a:t>
            </a:fld>
            <a:endParaRPr lang="en-US" dirty="0"/>
          </a:p>
        </p:txBody>
      </p:sp>
    </p:spTree>
    <p:extLst>
      <p:ext uri="{BB962C8B-B14F-4D97-AF65-F5344CB8AC3E}">
        <p14:creationId xmlns:p14="http://schemas.microsoft.com/office/powerpoint/2010/main" val="380070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524578" y="3069569"/>
            <a:ext cx="3913508" cy="365125"/>
          </a:xfrm>
        </p:spPr>
        <p:txBody>
          <a:bodyPr/>
          <a:lstStyle/>
          <a:p>
            <a:pPr algn="ctr"/>
            <a:r>
              <a:rPr lang="en-US" sz="2000" dirty="0"/>
              <a:t>Details of the LHC transverse feedback signal processing</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7" name="Picture 6">
            <a:extLst>
              <a:ext uri="{FF2B5EF4-FFF2-40B4-BE49-F238E27FC236}">
                <a16:creationId xmlns:a16="http://schemas.microsoft.com/office/drawing/2014/main" id="{ECF500B3-C62E-BD0A-3F6C-1D7AD773DAAA}"/>
              </a:ext>
            </a:extLst>
          </p:cNvPr>
          <p:cNvPicPr>
            <a:picLocks noChangeAspect="1"/>
          </p:cNvPicPr>
          <p:nvPr/>
        </p:nvPicPr>
        <p:blipFill>
          <a:blip r:embed="rId2"/>
          <a:stretch>
            <a:fillRect/>
          </a:stretch>
        </p:blipFill>
        <p:spPr>
          <a:xfrm>
            <a:off x="1145352" y="-115233"/>
            <a:ext cx="10864413" cy="6667620"/>
          </a:xfrm>
          <a:prstGeom prst="rect">
            <a:avLst/>
          </a:prstGeom>
        </p:spPr>
      </p:pic>
    </p:spTree>
    <p:extLst>
      <p:ext uri="{BB962C8B-B14F-4D97-AF65-F5344CB8AC3E}">
        <p14:creationId xmlns:p14="http://schemas.microsoft.com/office/powerpoint/2010/main" val="138156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F28DA4F-1C99-AAEF-5714-59892E4F365E}"/>
              </a:ext>
            </a:extLst>
          </p:cNvPr>
          <p:cNvSpPr>
            <a:spLocks noGrp="1"/>
          </p:cNvSpPr>
          <p:nvPr>
            <p:ph idx="1"/>
          </p:nvPr>
        </p:nvSpPr>
        <p:spPr/>
        <p:txBody>
          <a:bodyPr/>
          <a:lstStyle/>
          <a:p>
            <a:pPr marL="0" indent="0">
              <a:buNone/>
            </a:pPr>
            <a:r>
              <a:rPr lang="en-SK" dirty="0"/>
              <a:t>Pickup to kicker phase rotation. We have three methods implemented:</a:t>
            </a:r>
          </a:p>
          <a:p>
            <a:pPr marL="457200" indent="-457200">
              <a:buFont typeface="+mj-lt"/>
              <a:buAutoNum type="arabicPeriod"/>
            </a:pPr>
            <a:r>
              <a:rPr lang="en-SK" dirty="0"/>
              <a:t>Simple vector sum – requires at least two pickups at convenient phase advance wrt. </a:t>
            </a:r>
            <a:r>
              <a:rPr lang="en-GB" dirty="0"/>
              <a:t>k</a:t>
            </a:r>
            <a:r>
              <a:rPr lang="en-SK" dirty="0"/>
              <a:t>icker. </a:t>
            </a:r>
          </a:p>
          <a:p>
            <a:pPr marL="285750" lvl="1" indent="0">
              <a:buNone/>
            </a:pPr>
            <a:r>
              <a:rPr lang="en-SK" dirty="0"/>
              <a:t>++ no additional delay -- requires dedicated optics -- always requires two fully operational pickups</a:t>
            </a:r>
          </a:p>
          <a:p>
            <a:pPr marL="457200" indent="-457200">
              <a:buFont typeface="+mj-lt"/>
              <a:buAutoNum type="arabicPeriod"/>
            </a:pPr>
            <a:r>
              <a:rPr lang="en-SK" dirty="0"/>
              <a:t>Hilbert phase shifter – single pickup sufficient, arbitrary phase between the pickups and the kicker possible</a:t>
            </a:r>
          </a:p>
          <a:p>
            <a:pPr marL="285750" lvl="1" indent="0">
              <a:buNone/>
            </a:pPr>
            <a:r>
              <a:rPr lang="en-SK" dirty="0"/>
              <a:t>++ full phase control ++ works with a single pickup -- longer processing delay</a:t>
            </a:r>
          </a:p>
        </p:txBody>
      </p:sp>
      <p:sp>
        <p:nvSpPr>
          <p:cNvPr id="3" name="Title 2"/>
          <p:cNvSpPr>
            <a:spLocks noGrp="1"/>
          </p:cNvSpPr>
          <p:nvPr>
            <p:ph type="title"/>
          </p:nvPr>
        </p:nvSpPr>
        <p:spPr>
          <a:xfrm>
            <a:off x="407988" y="373593"/>
            <a:ext cx="11376025" cy="1065742"/>
          </a:xfrm>
        </p:spPr>
        <p:txBody>
          <a:bodyPr/>
          <a:lstStyle/>
          <a:p>
            <a:r>
              <a:rPr lang="en-US" dirty="0"/>
              <a:t>LHC transverse feedback signal processing</a:t>
            </a:r>
          </a:p>
        </p:txBody>
      </p:sp>
      <p:sp>
        <p:nvSpPr>
          <p:cNvPr id="4" name="Date Placeholder 3"/>
          <p:cNvSpPr>
            <a:spLocks noGrp="1"/>
          </p:cNvSpPr>
          <p:nvPr>
            <p:ph type="dt" sz="half" idx="10"/>
          </p:nvPr>
        </p:nvSpPr>
        <p:spPr>
          <a:xfrm>
            <a:off x="8101915" y="6424993"/>
            <a:ext cx="1773923" cy="365125"/>
          </a:xfrm>
        </p:spPr>
        <p:txBody>
          <a:bodyPr/>
          <a:lstStyle/>
          <a:p>
            <a:fld id="{BFCCC3E1-E80B-40A3-8156-25ED7683226E}" type="datetime3">
              <a:rPr lang="en-US" smtClean="0"/>
              <a:pPr/>
              <a:t>4 March 2024</a:t>
            </a:fld>
            <a:endParaRPr lang="en-US" dirty="0"/>
          </a:p>
        </p:txBody>
      </p:sp>
      <p:sp>
        <p:nvSpPr>
          <p:cNvPr id="5" name="Footer Placeholder 4"/>
          <p:cNvSpPr>
            <a:spLocks noGrp="1"/>
          </p:cNvSpPr>
          <p:nvPr>
            <p:ph type="ftr" sz="quarter" idx="11"/>
          </p:nvPr>
        </p:nvSpPr>
        <p:spPr>
          <a:xfrm>
            <a:off x="1145352" y="6424993"/>
            <a:ext cx="6787386" cy="365125"/>
          </a:xfrm>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a:xfrm>
            <a:off x="11107546" y="6424993"/>
            <a:ext cx="681254" cy="365125"/>
          </a:xfrm>
        </p:spPr>
        <p:txBody>
          <a:bodyPr/>
          <a:lstStyle/>
          <a:p>
            <a:fld id="{36B5EA5A-BC32-A742-B11B-8E7414D5B535}" type="slidenum">
              <a:rPr lang="en-US" smtClean="0"/>
              <a:pPr/>
              <a:t>13</a:t>
            </a:fld>
            <a:endParaRPr lang="en-US" dirty="0"/>
          </a:p>
        </p:txBody>
      </p:sp>
      <p:pic>
        <p:nvPicPr>
          <p:cNvPr id="12" name="Picture 11">
            <a:extLst>
              <a:ext uri="{FF2B5EF4-FFF2-40B4-BE49-F238E27FC236}">
                <a16:creationId xmlns:a16="http://schemas.microsoft.com/office/drawing/2014/main" id="{9AB8D69F-42E0-9939-349F-E9A1FE8CD956}"/>
              </a:ext>
            </a:extLst>
          </p:cNvPr>
          <p:cNvPicPr>
            <a:picLocks noChangeAspect="1"/>
          </p:cNvPicPr>
          <p:nvPr/>
        </p:nvPicPr>
        <p:blipFill>
          <a:blip r:embed="rId2"/>
          <a:stretch>
            <a:fillRect/>
          </a:stretch>
        </p:blipFill>
        <p:spPr>
          <a:xfrm>
            <a:off x="7992870" y="3568146"/>
            <a:ext cx="4127500" cy="2925601"/>
          </a:xfrm>
          <a:prstGeom prst="rect">
            <a:avLst/>
          </a:prstGeom>
        </p:spPr>
      </p:pic>
      <p:sp>
        <p:nvSpPr>
          <p:cNvPr id="14" name="TextBox 13">
            <a:extLst>
              <a:ext uri="{FF2B5EF4-FFF2-40B4-BE49-F238E27FC236}">
                <a16:creationId xmlns:a16="http://schemas.microsoft.com/office/drawing/2014/main" id="{4F7CE07E-DE46-8C88-07A3-1232C25CE8D6}"/>
              </a:ext>
            </a:extLst>
          </p:cNvPr>
          <p:cNvSpPr txBox="1"/>
          <p:nvPr/>
        </p:nvSpPr>
        <p:spPr>
          <a:xfrm>
            <a:off x="335445" y="5649941"/>
            <a:ext cx="7685433" cy="707886"/>
          </a:xfrm>
          <a:prstGeom prst="rect">
            <a:avLst/>
          </a:prstGeom>
          <a:noFill/>
        </p:spPr>
        <p:txBody>
          <a:bodyPr wrap="square">
            <a:spAutoFit/>
          </a:bodyPr>
          <a:lstStyle/>
          <a:p>
            <a:r>
              <a:rPr lang="en-GB" sz="2000" dirty="0">
                <a:solidFill>
                  <a:srgbClr val="2F2F2F"/>
                </a:solidFill>
                <a:effectLst/>
                <a:latin typeface="Arial" panose="020B0604020202020204" pitchFamily="34" charset="0"/>
                <a:cs typeface="Arial" panose="020B0604020202020204" pitchFamily="34" charset="0"/>
              </a:rPr>
              <a:t>[1] </a:t>
            </a:r>
            <a:r>
              <a:rPr lang="en-GB" sz="2000" dirty="0" err="1">
                <a:solidFill>
                  <a:srgbClr val="2F2F2F"/>
                </a:solidFill>
                <a:effectLst/>
                <a:latin typeface="Arial" panose="020B0604020202020204" pitchFamily="34" charset="0"/>
                <a:cs typeface="Arial" panose="020B0604020202020204" pitchFamily="34" charset="0"/>
              </a:rPr>
              <a:t>Komppula</a:t>
            </a:r>
            <a:r>
              <a:rPr lang="en-GB" sz="2000" dirty="0">
                <a:solidFill>
                  <a:srgbClr val="2F2F2F"/>
                </a:solidFill>
                <a:effectLst/>
                <a:latin typeface="Arial" panose="020B0604020202020204" pitchFamily="34" charset="0"/>
                <a:cs typeface="Arial" panose="020B0604020202020204" pitchFamily="34" charset="0"/>
              </a:rPr>
              <a:t> Jani: MD4036: New ADT signal processing for large tune acceptance https://</a:t>
            </a:r>
            <a:r>
              <a:rPr lang="en-GB" sz="2000" dirty="0" err="1">
                <a:solidFill>
                  <a:srgbClr val="2F2F2F"/>
                </a:solidFill>
                <a:effectLst/>
                <a:latin typeface="Arial" panose="020B0604020202020204" pitchFamily="34" charset="0"/>
                <a:cs typeface="Arial" panose="020B0604020202020204" pitchFamily="34" charset="0"/>
              </a:rPr>
              <a:t>cds.cern.ch</a:t>
            </a:r>
            <a:r>
              <a:rPr lang="en-GB" sz="2000" dirty="0">
                <a:solidFill>
                  <a:srgbClr val="2F2F2F"/>
                </a:solidFill>
                <a:effectLst/>
                <a:latin typeface="Arial" panose="020B0604020202020204" pitchFamily="34" charset="0"/>
                <a:cs typeface="Arial" panose="020B0604020202020204" pitchFamily="34" charset="0"/>
              </a:rPr>
              <a:t>/record/2668389?ln=</a:t>
            </a:r>
            <a:r>
              <a:rPr lang="en-GB" sz="2000" dirty="0" err="1">
                <a:solidFill>
                  <a:srgbClr val="2F2F2F"/>
                </a:solidFill>
                <a:effectLst/>
                <a:latin typeface="Arial" panose="020B0604020202020204" pitchFamily="34" charset="0"/>
                <a:cs typeface="Arial" panose="020B0604020202020204" pitchFamily="34" charset="0"/>
              </a:rPr>
              <a:t>en</a:t>
            </a:r>
            <a:endParaRPr lang="en-GB" sz="2000" dirty="0">
              <a:solidFill>
                <a:srgbClr val="2F2F2F"/>
              </a:solidFill>
              <a:latin typeface="Arial" panose="020B0604020202020204" pitchFamily="34" charset="0"/>
              <a:cs typeface="Arial" panose="020B0604020202020204" pitchFamily="34" charset="0"/>
            </a:endParaRPr>
          </a:p>
        </p:txBody>
      </p:sp>
      <p:sp>
        <p:nvSpPr>
          <p:cNvPr id="15" name="Content Placeholder 10">
            <a:extLst>
              <a:ext uri="{FF2B5EF4-FFF2-40B4-BE49-F238E27FC236}">
                <a16:creationId xmlns:a16="http://schemas.microsoft.com/office/drawing/2014/main" id="{77F8874C-B017-A980-C299-BB9BC88FB40B}"/>
              </a:ext>
            </a:extLst>
          </p:cNvPr>
          <p:cNvSpPr txBox="1">
            <a:spLocks/>
          </p:cNvSpPr>
          <p:nvPr/>
        </p:nvSpPr>
        <p:spPr>
          <a:xfrm>
            <a:off x="407988" y="4215864"/>
            <a:ext cx="7811673" cy="1984909"/>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startAt="3"/>
            </a:pPr>
            <a:r>
              <a:rPr lang="en-SK" dirty="0"/>
              <a:t>More advanced methods, e.g. Komppula filters</a:t>
            </a:r>
          </a:p>
          <a:p>
            <a:pPr marL="285750" lvl="1" indent="0">
              <a:buNone/>
            </a:pPr>
            <a:r>
              <a:rPr lang="en-SK" dirty="0"/>
              <a:t>++ shorter group delay, but still full phase rotation capability including notch filter functionality [1]</a:t>
            </a:r>
          </a:p>
          <a:p>
            <a:pPr marL="457200" indent="-457200">
              <a:buFont typeface="+mj-lt"/>
              <a:buAutoNum type="arabicPeriod" startAt="3"/>
            </a:pPr>
            <a:endParaRPr lang="en-SK" dirty="0"/>
          </a:p>
        </p:txBody>
      </p:sp>
    </p:spTree>
    <p:extLst>
      <p:ext uri="{BB962C8B-B14F-4D97-AF65-F5344CB8AC3E}">
        <p14:creationId xmlns:p14="http://schemas.microsoft.com/office/powerpoint/2010/main" val="427922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r>
              <a:rPr lang="en-US" dirty="0"/>
              <a:t>Four kickers per beam, per plane (16 total), located in the RF zone (UX451) at point 4</a:t>
            </a:r>
          </a:p>
          <a:p>
            <a:r>
              <a:rPr lang="en-US" dirty="0"/>
              <a:t>E-field kickers, total length 4x1.5 m, powered by a class AB, tetrode push-pull amplifiers</a:t>
            </a:r>
          </a:p>
        </p:txBody>
      </p:sp>
      <p:sp>
        <p:nvSpPr>
          <p:cNvPr id="3" name="Title 2"/>
          <p:cNvSpPr>
            <a:spLocks noGrp="1"/>
          </p:cNvSpPr>
          <p:nvPr>
            <p:ph type="title"/>
          </p:nvPr>
        </p:nvSpPr>
        <p:spPr/>
        <p:txBody>
          <a:bodyPr/>
          <a:lstStyle/>
          <a:p>
            <a:r>
              <a:rPr lang="en-US" dirty="0"/>
              <a:t>Power system and deflectors</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7" name="Picture 6">
            <a:extLst>
              <a:ext uri="{FF2B5EF4-FFF2-40B4-BE49-F238E27FC236}">
                <a16:creationId xmlns:a16="http://schemas.microsoft.com/office/drawing/2014/main" id="{8A186603-F046-ADA2-2BA9-F53B1AD2AC2E}"/>
              </a:ext>
            </a:extLst>
          </p:cNvPr>
          <p:cNvPicPr>
            <a:picLocks noChangeAspect="1"/>
          </p:cNvPicPr>
          <p:nvPr/>
        </p:nvPicPr>
        <p:blipFill>
          <a:blip r:embed="rId2"/>
          <a:stretch>
            <a:fillRect/>
          </a:stretch>
        </p:blipFill>
        <p:spPr>
          <a:xfrm>
            <a:off x="4899453" y="2372223"/>
            <a:ext cx="7259259" cy="3977637"/>
          </a:xfrm>
          <a:prstGeom prst="rect">
            <a:avLst/>
          </a:prstGeom>
        </p:spPr>
      </p:pic>
      <p:grpSp>
        <p:nvGrpSpPr>
          <p:cNvPr id="8" name="Group 7">
            <a:extLst>
              <a:ext uri="{FF2B5EF4-FFF2-40B4-BE49-F238E27FC236}">
                <a16:creationId xmlns:a16="http://schemas.microsoft.com/office/drawing/2014/main" id="{184D8E03-F9EF-009C-8D40-AAB7E1A8A8BC}"/>
              </a:ext>
            </a:extLst>
          </p:cNvPr>
          <p:cNvGrpSpPr/>
          <p:nvPr/>
        </p:nvGrpSpPr>
        <p:grpSpPr>
          <a:xfrm>
            <a:off x="7688560" y="3285383"/>
            <a:ext cx="2521069" cy="1353363"/>
            <a:chOff x="3609989" y="2928551"/>
            <a:chExt cx="2521069" cy="1353363"/>
          </a:xfrm>
        </p:grpSpPr>
        <p:pic>
          <p:nvPicPr>
            <p:cNvPr id="9" name="Picture 8">
              <a:extLst>
                <a:ext uri="{FF2B5EF4-FFF2-40B4-BE49-F238E27FC236}">
                  <a16:creationId xmlns:a16="http://schemas.microsoft.com/office/drawing/2014/main" id="{186F40F9-4F11-7450-6A35-10426A91CC62}"/>
                </a:ext>
              </a:extLst>
            </p:cNvPr>
            <p:cNvPicPr>
              <a:picLocks noChangeAspect="1"/>
            </p:cNvPicPr>
            <p:nvPr/>
          </p:nvPicPr>
          <p:blipFill>
            <a:blip r:embed="rId3"/>
            <a:stretch>
              <a:fillRect/>
            </a:stretch>
          </p:blipFill>
          <p:spPr>
            <a:xfrm>
              <a:off x="4570627" y="2928551"/>
              <a:ext cx="814874" cy="243557"/>
            </a:xfrm>
            <a:prstGeom prst="rect">
              <a:avLst/>
            </a:prstGeom>
          </p:spPr>
        </p:pic>
        <p:pic>
          <p:nvPicPr>
            <p:cNvPr id="10" name="Picture 9">
              <a:extLst>
                <a:ext uri="{FF2B5EF4-FFF2-40B4-BE49-F238E27FC236}">
                  <a16:creationId xmlns:a16="http://schemas.microsoft.com/office/drawing/2014/main" id="{8CE48B3C-216C-5D3D-15FA-C957617D074B}"/>
                </a:ext>
              </a:extLst>
            </p:cNvPr>
            <p:cNvPicPr>
              <a:picLocks noChangeAspect="1"/>
            </p:cNvPicPr>
            <p:nvPr/>
          </p:nvPicPr>
          <p:blipFill>
            <a:blip r:embed="rId4"/>
            <a:stretch>
              <a:fillRect/>
            </a:stretch>
          </p:blipFill>
          <p:spPr>
            <a:xfrm>
              <a:off x="3609989" y="3726968"/>
              <a:ext cx="489045" cy="554946"/>
            </a:xfrm>
            <a:prstGeom prst="rect">
              <a:avLst/>
            </a:prstGeom>
          </p:spPr>
        </p:pic>
        <p:pic>
          <p:nvPicPr>
            <p:cNvPr id="11" name="Picture 10">
              <a:extLst>
                <a:ext uri="{FF2B5EF4-FFF2-40B4-BE49-F238E27FC236}">
                  <a16:creationId xmlns:a16="http://schemas.microsoft.com/office/drawing/2014/main" id="{F7BADFB1-5D02-3382-0714-E65D6661714E}"/>
                </a:ext>
              </a:extLst>
            </p:cNvPr>
            <p:cNvPicPr>
              <a:picLocks noChangeAspect="1"/>
            </p:cNvPicPr>
            <p:nvPr/>
          </p:nvPicPr>
          <p:blipFill>
            <a:blip r:embed="rId4"/>
            <a:stretch>
              <a:fillRect/>
            </a:stretch>
          </p:blipFill>
          <p:spPr>
            <a:xfrm>
              <a:off x="5642013" y="3726968"/>
              <a:ext cx="489045" cy="554946"/>
            </a:xfrm>
            <a:prstGeom prst="rect">
              <a:avLst/>
            </a:prstGeom>
          </p:spPr>
        </p:pic>
      </p:grpSp>
      <p:sp>
        <p:nvSpPr>
          <p:cNvPr id="12" name="Content Placeholder 1">
            <a:extLst>
              <a:ext uri="{FF2B5EF4-FFF2-40B4-BE49-F238E27FC236}">
                <a16:creationId xmlns:a16="http://schemas.microsoft.com/office/drawing/2014/main" id="{575ACE2D-932E-5AC7-FAF7-4F764D14769F}"/>
              </a:ext>
            </a:extLst>
          </p:cNvPr>
          <p:cNvSpPr txBox="1">
            <a:spLocks/>
          </p:cNvSpPr>
          <p:nvPr/>
        </p:nvSpPr>
        <p:spPr>
          <a:xfrm>
            <a:off x="411304" y="2663686"/>
            <a:ext cx="7125277" cy="3560281"/>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Max. differential voltage ~10 kV, providing a kick of ~2 </a:t>
            </a:r>
            <a:r>
              <a:rPr lang="en-US" dirty="0" err="1">
                <a:latin typeface="Symbol" pitchFamily="2" charset="2"/>
              </a:rPr>
              <a:t>m</a:t>
            </a:r>
            <a:r>
              <a:rPr lang="en-US" dirty="0" err="1"/>
              <a:t>rad</a:t>
            </a:r>
            <a:r>
              <a:rPr lang="en-US" dirty="0"/>
              <a:t> @ 450 GeV (all 4 units combined). Scales with momentum (130 </a:t>
            </a:r>
            <a:r>
              <a:rPr lang="en-US" dirty="0" err="1"/>
              <a:t>nrad</a:t>
            </a:r>
            <a:r>
              <a:rPr lang="en-US" dirty="0"/>
              <a:t> @ 6.8 </a:t>
            </a:r>
            <a:r>
              <a:rPr lang="en-US" dirty="0" err="1"/>
              <a:t>TeV</a:t>
            </a:r>
            <a:r>
              <a:rPr lang="en-US" dirty="0"/>
              <a:t>)</a:t>
            </a:r>
          </a:p>
          <a:p>
            <a:r>
              <a:rPr lang="en-US" dirty="0"/>
              <a:t>Useful bandwidth ~1 kHz – 20 MHz*   (* terms and conditions may apply)</a:t>
            </a:r>
          </a:p>
          <a:p>
            <a:r>
              <a:rPr lang="en-US" dirty="0"/>
              <a:t>Dominant pole at ~800 kHz</a:t>
            </a:r>
          </a:p>
          <a:p>
            <a:endParaRPr lang="en-US" dirty="0"/>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9250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r>
              <a:rPr lang="en-US" dirty="0"/>
              <a:t>Tetrode power amplifiers and kickers in the tunnel, at LHC point 4</a:t>
            </a:r>
          </a:p>
        </p:txBody>
      </p:sp>
      <p:sp>
        <p:nvSpPr>
          <p:cNvPr id="3" name="Title 2"/>
          <p:cNvSpPr>
            <a:spLocks noGrp="1"/>
          </p:cNvSpPr>
          <p:nvPr>
            <p:ph type="title"/>
          </p:nvPr>
        </p:nvSpPr>
        <p:spPr/>
        <p:txBody>
          <a:bodyPr/>
          <a:lstStyle/>
          <a:p>
            <a:r>
              <a:rPr lang="en-US" dirty="0"/>
              <a:t>Power system and deflectors</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16" name="Picture 15" descr="A close-up of a machine&#10;&#10;Description automatically generated">
            <a:extLst>
              <a:ext uri="{FF2B5EF4-FFF2-40B4-BE49-F238E27FC236}">
                <a16:creationId xmlns:a16="http://schemas.microsoft.com/office/drawing/2014/main" id="{4121089C-A5E6-9465-A55C-D9AD9C7F7596}"/>
              </a:ext>
            </a:extLst>
          </p:cNvPr>
          <p:cNvPicPr>
            <a:picLocks noChangeAspect="1"/>
          </p:cNvPicPr>
          <p:nvPr/>
        </p:nvPicPr>
        <p:blipFill>
          <a:blip r:embed="rId2"/>
          <a:stretch>
            <a:fillRect/>
          </a:stretch>
        </p:blipFill>
        <p:spPr>
          <a:xfrm>
            <a:off x="8998089" y="2043952"/>
            <a:ext cx="3117617" cy="4156822"/>
          </a:xfrm>
          <a:prstGeom prst="rect">
            <a:avLst/>
          </a:prstGeom>
        </p:spPr>
      </p:pic>
      <p:pic>
        <p:nvPicPr>
          <p:cNvPr id="18" name="Picture 17" descr="A machine in a factory&#10;&#10;Description automatically generated">
            <a:extLst>
              <a:ext uri="{FF2B5EF4-FFF2-40B4-BE49-F238E27FC236}">
                <a16:creationId xmlns:a16="http://schemas.microsoft.com/office/drawing/2014/main" id="{274B44C6-5E9A-6F76-CDD2-C90F2A525005}"/>
              </a:ext>
            </a:extLst>
          </p:cNvPr>
          <p:cNvPicPr>
            <a:picLocks noChangeAspect="1"/>
          </p:cNvPicPr>
          <p:nvPr/>
        </p:nvPicPr>
        <p:blipFill rotWithShape="1">
          <a:blip r:embed="rId3"/>
          <a:srcRect l="4648" r="6826"/>
          <a:stretch/>
        </p:blipFill>
        <p:spPr>
          <a:xfrm>
            <a:off x="76294" y="2043952"/>
            <a:ext cx="5526647" cy="4268931"/>
          </a:xfrm>
          <a:prstGeom prst="rect">
            <a:avLst/>
          </a:prstGeom>
        </p:spPr>
      </p:pic>
      <p:pic>
        <p:nvPicPr>
          <p:cNvPr id="20" name="Picture 19" descr="A machine in a tunnel&#10;&#10;Description automatically generated">
            <a:extLst>
              <a:ext uri="{FF2B5EF4-FFF2-40B4-BE49-F238E27FC236}">
                <a16:creationId xmlns:a16="http://schemas.microsoft.com/office/drawing/2014/main" id="{990B456D-9802-FB3B-010C-3BC8E4552D8E}"/>
              </a:ext>
            </a:extLst>
          </p:cNvPr>
          <p:cNvPicPr>
            <a:picLocks noChangeAspect="1"/>
          </p:cNvPicPr>
          <p:nvPr/>
        </p:nvPicPr>
        <p:blipFill>
          <a:blip r:embed="rId4"/>
          <a:stretch>
            <a:fillRect/>
          </a:stretch>
        </p:blipFill>
        <p:spPr>
          <a:xfrm>
            <a:off x="5699665" y="2043952"/>
            <a:ext cx="3201699" cy="4268932"/>
          </a:xfrm>
          <a:prstGeom prst="rect">
            <a:avLst/>
          </a:prstGeom>
        </p:spPr>
      </p:pic>
    </p:spTree>
    <p:extLst>
      <p:ext uri="{BB962C8B-B14F-4D97-AF65-F5344CB8AC3E}">
        <p14:creationId xmlns:p14="http://schemas.microsoft.com/office/powerpoint/2010/main" val="202783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Power system and deflectors</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15" name="Picture 14">
            <a:extLst>
              <a:ext uri="{FF2B5EF4-FFF2-40B4-BE49-F238E27FC236}">
                <a16:creationId xmlns:a16="http://schemas.microsoft.com/office/drawing/2014/main" id="{389F5844-7CEA-E8B5-8265-D8824DF8DB7B}"/>
              </a:ext>
            </a:extLst>
          </p:cNvPr>
          <p:cNvPicPr>
            <a:picLocks noChangeAspect="1"/>
          </p:cNvPicPr>
          <p:nvPr/>
        </p:nvPicPr>
        <p:blipFill rotWithShape="1">
          <a:blip r:embed="rId2">
            <a:extLst>
              <a:ext uri="{28A0092B-C50C-407E-A947-70E740481C1C}">
                <a14:useLocalDpi xmlns:a14="http://schemas.microsoft.com/office/drawing/2010/main" val="0"/>
              </a:ext>
            </a:extLst>
          </a:blip>
          <a:srcRect l="4915" t="2684" r="6316" b="2262"/>
          <a:stretch/>
        </p:blipFill>
        <p:spPr>
          <a:xfrm>
            <a:off x="3129680" y="2781985"/>
            <a:ext cx="4458192" cy="3580442"/>
          </a:xfrm>
          <a:prstGeom prst="rect">
            <a:avLst/>
          </a:prstGeom>
        </p:spPr>
      </p:pic>
      <p:pic>
        <p:nvPicPr>
          <p:cNvPr id="17" name="Picture 16">
            <a:extLst>
              <a:ext uri="{FF2B5EF4-FFF2-40B4-BE49-F238E27FC236}">
                <a16:creationId xmlns:a16="http://schemas.microsoft.com/office/drawing/2014/main" id="{0BEF6326-84A2-0B04-44D0-E0A91028B622}"/>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927" r="6982" b="3018"/>
          <a:stretch/>
        </p:blipFill>
        <p:spPr>
          <a:xfrm>
            <a:off x="7575422" y="2768961"/>
            <a:ext cx="4458193" cy="3580444"/>
          </a:xfrm>
          <a:prstGeom prst="rect">
            <a:avLst/>
          </a:prstGeom>
        </p:spPr>
      </p:pic>
      <p:sp>
        <p:nvSpPr>
          <p:cNvPr id="2" name="Content Placeholder 1"/>
          <p:cNvSpPr>
            <a:spLocks noGrp="1"/>
          </p:cNvSpPr>
          <p:nvPr>
            <p:ph idx="1"/>
          </p:nvPr>
        </p:nvSpPr>
        <p:spPr>
          <a:xfrm>
            <a:off x="407989" y="1592263"/>
            <a:ext cx="11230733" cy="4608512"/>
          </a:xfrm>
        </p:spPr>
        <p:txBody>
          <a:bodyPr/>
          <a:lstStyle/>
          <a:p>
            <a:r>
              <a:rPr lang="en-US" dirty="0"/>
              <a:t>Digital predistortion allows to control the feedback/excitation bandwidth</a:t>
            </a:r>
          </a:p>
          <a:p>
            <a:r>
              <a:rPr lang="en-US" dirty="0"/>
              <a:t>High power, low bandwidth mode </a:t>
            </a:r>
            <a:r>
              <a:rPr lang="en-US" dirty="0">
                <a:sym typeface="Wingdings" pitchFamily="2" charset="2"/>
              </a:rPr>
              <a:t> full deflection</a:t>
            </a:r>
          </a:p>
          <a:p>
            <a:r>
              <a:rPr lang="en-US" dirty="0">
                <a:sym typeface="Wingdings" pitchFamily="2" charset="2"/>
              </a:rPr>
              <a:t>High bandwidth mode  true bunch by bunch operations possible (feedback, excitation, cleaning)</a:t>
            </a:r>
            <a:endParaRPr lang="en-US" dirty="0"/>
          </a:p>
        </p:txBody>
      </p:sp>
    </p:spTree>
    <p:extLst>
      <p:ext uri="{BB962C8B-B14F-4D97-AF65-F5344CB8AC3E}">
        <p14:creationId xmlns:p14="http://schemas.microsoft.com/office/powerpoint/2010/main" val="314179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17</a:t>
            </a:fld>
            <a:endParaRPr lang="en-US" dirty="0"/>
          </a:p>
        </p:txBody>
      </p:sp>
      <p:sp>
        <p:nvSpPr>
          <p:cNvPr id="2" name="Content Placeholder 1"/>
          <p:cNvSpPr>
            <a:spLocks noGrp="1"/>
          </p:cNvSpPr>
          <p:nvPr>
            <p:ph idx="1"/>
          </p:nvPr>
        </p:nvSpPr>
        <p:spPr>
          <a:xfrm>
            <a:off x="407989" y="1592263"/>
            <a:ext cx="11376023" cy="745823"/>
          </a:xfrm>
        </p:spPr>
        <p:txBody>
          <a:bodyPr/>
          <a:lstStyle/>
          <a:p>
            <a:pPr marL="0" indent="0">
              <a:buNone/>
            </a:pPr>
            <a:r>
              <a:rPr lang="en-US" dirty="0"/>
              <a:t>Abort gap and injection gap cleaning</a:t>
            </a:r>
          </a:p>
        </p:txBody>
      </p:sp>
      <p:pic>
        <p:nvPicPr>
          <p:cNvPr id="10" name="Picture 9" descr="A screenshot of a computer&#10;&#10;Description automatically generated">
            <a:extLst>
              <a:ext uri="{FF2B5EF4-FFF2-40B4-BE49-F238E27FC236}">
                <a16:creationId xmlns:a16="http://schemas.microsoft.com/office/drawing/2014/main" id="{D77B8E06-81AB-43EB-D879-52004B186126}"/>
              </a:ext>
            </a:extLst>
          </p:cNvPr>
          <p:cNvPicPr>
            <a:picLocks noChangeAspect="1"/>
          </p:cNvPicPr>
          <p:nvPr/>
        </p:nvPicPr>
        <p:blipFill rotWithShape="1">
          <a:blip r:embed="rId2"/>
          <a:srcRect t="47099" r="49525"/>
          <a:stretch/>
        </p:blipFill>
        <p:spPr>
          <a:xfrm>
            <a:off x="314193" y="1917049"/>
            <a:ext cx="4980512" cy="437277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6B92D922-50BE-850C-720D-1BECF800DCAB}"/>
              </a:ext>
            </a:extLst>
          </p:cNvPr>
          <p:cNvPicPr>
            <a:picLocks noChangeAspect="1"/>
          </p:cNvPicPr>
          <p:nvPr/>
        </p:nvPicPr>
        <p:blipFill>
          <a:blip r:embed="rId3"/>
          <a:stretch>
            <a:fillRect/>
          </a:stretch>
        </p:blipFill>
        <p:spPr>
          <a:xfrm>
            <a:off x="5881035" y="1917049"/>
            <a:ext cx="5539396" cy="4372777"/>
          </a:xfrm>
          <a:prstGeom prst="rect">
            <a:avLst/>
          </a:prstGeom>
        </p:spPr>
      </p:pic>
      <p:cxnSp>
        <p:nvCxnSpPr>
          <p:cNvPr id="14" name="Straight Arrow Connector 13">
            <a:extLst>
              <a:ext uri="{FF2B5EF4-FFF2-40B4-BE49-F238E27FC236}">
                <a16:creationId xmlns:a16="http://schemas.microsoft.com/office/drawing/2014/main" id="{5BEEECC1-128F-E7EA-B092-233508B5A51D}"/>
              </a:ext>
            </a:extLst>
          </p:cNvPr>
          <p:cNvCxnSpPr>
            <a:cxnSpLocks/>
          </p:cNvCxnSpPr>
          <p:nvPr/>
        </p:nvCxnSpPr>
        <p:spPr>
          <a:xfrm>
            <a:off x="9596387" y="2851690"/>
            <a:ext cx="1088054"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BC1EDD-0BB4-5AE2-3536-24A34647B795}"/>
              </a:ext>
            </a:extLst>
          </p:cNvPr>
          <p:cNvSpPr txBox="1"/>
          <p:nvPr/>
        </p:nvSpPr>
        <p:spPr>
          <a:xfrm>
            <a:off x="9594056" y="2592835"/>
            <a:ext cx="1200396" cy="307777"/>
          </a:xfrm>
          <a:prstGeom prst="rect">
            <a:avLst/>
          </a:prstGeom>
          <a:noFill/>
        </p:spPr>
        <p:txBody>
          <a:bodyPr wrap="square">
            <a:spAutoFit/>
          </a:bodyPr>
          <a:lstStyle/>
          <a:p>
            <a:r>
              <a:rPr lang="en-US" sz="1400" b="0" dirty="0">
                <a:solidFill>
                  <a:srgbClr val="FF0000"/>
                </a:solidFill>
              </a:rPr>
              <a:t>Abort gap</a:t>
            </a:r>
            <a:endParaRPr lang="en-SK" sz="1400" dirty="0">
              <a:solidFill>
                <a:srgbClr val="FF0000"/>
              </a:solidFill>
            </a:endParaRPr>
          </a:p>
        </p:txBody>
      </p:sp>
      <p:cxnSp>
        <p:nvCxnSpPr>
          <p:cNvPr id="19" name="Straight Arrow Connector 18">
            <a:extLst>
              <a:ext uri="{FF2B5EF4-FFF2-40B4-BE49-F238E27FC236}">
                <a16:creationId xmlns:a16="http://schemas.microsoft.com/office/drawing/2014/main" id="{FA066AA6-E6C4-4C34-C681-A8612E2D619A}"/>
              </a:ext>
            </a:extLst>
          </p:cNvPr>
          <p:cNvCxnSpPr>
            <a:cxnSpLocks/>
          </p:cNvCxnSpPr>
          <p:nvPr/>
        </p:nvCxnSpPr>
        <p:spPr>
          <a:xfrm>
            <a:off x="9596387" y="3124268"/>
            <a:ext cx="597867"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2302181-DD68-7396-A7C3-42294A6AF18B}"/>
              </a:ext>
            </a:extLst>
          </p:cNvPr>
          <p:cNvSpPr txBox="1"/>
          <p:nvPr/>
        </p:nvSpPr>
        <p:spPr>
          <a:xfrm>
            <a:off x="8883847" y="2829512"/>
            <a:ext cx="1472386" cy="307777"/>
          </a:xfrm>
          <a:prstGeom prst="rect">
            <a:avLst/>
          </a:prstGeom>
          <a:noFill/>
        </p:spPr>
        <p:txBody>
          <a:bodyPr wrap="square">
            <a:spAutoFit/>
          </a:bodyPr>
          <a:lstStyle/>
          <a:p>
            <a:r>
              <a:rPr lang="en-US" sz="1400" b="0" dirty="0">
                <a:solidFill>
                  <a:srgbClr val="FF0000"/>
                </a:solidFill>
              </a:rPr>
              <a:t>Cleaning region</a:t>
            </a:r>
            <a:endParaRPr lang="en-SK" sz="1400" dirty="0">
              <a:solidFill>
                <a:srgbClr val="FF0000"/>
              </a:solidFill>
            </a:endParaRPr>
          </a:p>
        </p:txBody>
      </p:sp>
      <p:sp>
        <p:nvSpPr>
          <p:cNvPr id="22" name="TextBox 21">
            <a:extLst>
              <a:ext uri="{FF2B5EF4-FFF2-40B4-BE49-F238E27FC236}">
                <a16:creationId xmlns:a16="http://schemas.microsoft.com/office/drawing/2014/main" id="{02ABBDE5-3123-4A7D-C6D9-446F746263DA}"/>
              </a:ext>
            </a:extLst>
          </p:cNvPr>
          <p:cNvSpPr txBox="1"/>
          <p:nvPr/>
        </p:nvSpPr>
        <p:spPr>
          <a:xfrm>
            <a:off x="1145352" y="3463441"/>
            <a:ext cx="2694329" cy="738664"/>
          </a:xfrm>
          <a:prstGeom prst="rect">
            <a:avLst/>
          </a:prstGeom>
          <a:noFill/>
        </p:spPr>
        <p:txBody>
          <a:bodyPr wrap="square">
            <a:spAutoFit/>
          </a:bodyPr>
          <a:lstStyle/>
          <a:p>
            <a:r>
              <a:rPr lang="en-US" sz="1400" b="0" dirty="0">
                <a:solidFill>
                  <a:srgbClr val="303030"/>
                </a:solidFill>
              </a:rPr>
              <a:t>Real time abort gap population measurement from synchrotron light telescope</a:t>
            </a:r>
            <a:endParaRPr lang="en-SK" sz="1400" dirty="0">
              <a:solidFill>
                <a:srgbClr val="303030"/>
              </a:solidFill>
            </a:endParaRPr>
          </a:p>
        </p:txBody>
      </p:sp>
    </p:spTree>
    <p:extLst>
      <p:ext uri="{BB962C8B-B14F-4D97-AF65-F5344CB8AC3E}">
        <p14:creationId xmlns:p14="http://schemas.microsoft.com/office/powerpoint/2010/main" val="2836276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18</a:t>
            </a:fld>
            <a:endParaRPr lang="en-US" dirty="0"/>
          </a:p>
        </p:txBody>
      </p:sp>
      <p:sp>
        <p:nvSpPr>
          <p:cNvPr id="2" name="Content Placeholder 1"/>
          <p:cNvSpPr>
            <a:spLocks noGrp="1"/>
          </p:cNvSpPr>
          <p:nvPr>
            <p:ph idx="1"/>
          </p:nvPr>
        </p:nvSpPr>
        <p:spPr>
          <a:xfrm>
            <a:off x="407990" y="1592263"/>
            <a:ext cx="5460376" cy="745823"/>
          </a:xfrm>
        </p:spPr>
        <p:txBody>
          <a:bodyPr/>
          <a:lstStyle/>
          <a:p>
            <a:pPr marL="0" indent="0">
              <a:buNone/>
            </a:pPr>
            <a:r>
              <a:rPr lang="en-US" dirty="0"/>
              <a:t>Selective excitation of single bunches within a 25 ns bunch train</a:t>
            </a:r>
          </a:p>
        </p:txBody>
      </p:sp>
      <p:pic>
        <p:nvPicPr>
          <p:cNvPr id="8" name="Picture 7" descr="A graph with colorful lines&#10;&#10;Description automatically generated">
            <a:extLst>
              <a:ext uri="{FF2B5EF4-FFF2-40B4-BE49-F238E27FC236}">
                <a16:creationId xmlns:a16="http://schemas.microsoft.com/office/drawing/2014/main" id="{0EAD69DD-3EEF-DEF7-55DF-8984DCEB0A3E}"/>
              </a:ext>
            </a:extLst>
          </p:cNvPr>
          <p:cNvPicPr>
            <a:picLocks noChangeAspect="1"/>
          </p:cNvPicPr>
          <p:nvPr/>
        </p:nvPicPr>
        <p:blipFill rotWithShape="1">
          <a:blip r:embed="rId2"/>
          <a:srcRect l="10070"/>
          <a:stretch/>
        </p:blipFill>
        <p:spPr>
          <a:xfrm>
            <a:off x="465862" y="2192130"/>
            <a:ext cx="4941060" cy="4120754"/>
          </a:xfrm>
          <a:prstGeom prst="rect">
            <a:avLst/>
          </a:prstGeom>
        </p:spPr>
      </p:pic>
      <p:sp>
        <p:nvSpPr>
          <p:cNvPr id="9" name="Content Placeholder 1">
            <a:extLst>
              <a:ext uri="{FF2B5EF4-FFF2-40B4-BE49-F238E27FC236}">
                <a16:creationId xmlns:a16="http://schemas.microsoft.com/office/drawing/2014/main" id="{27898BAF-6683-DCE3-5505-B3935894A413}"/>
              </a:ext>
            </a:extLst>
          </p:cNvPr>
          <p:cNvSpPr txBox="1">
            <a:spLocks/>
          </p:cNvSpPr>
          <p:nvPr/>
        </p:nvSpPr>
        <p:spPr>
          <a:xfrm>
            <a:off x="5658050" y="1590561"/>
            <a:ext cx="6363127" cy="745823"/>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Controlled scraping of selected bunches/bunch trains</a:t>
            </a:r>
          </a:p>
        </p:txBody>
      </p:sp>
      <p:pic>
        <p:nvPicPr>
          <p:cNvPr id="11" name="Picture 10" descr="A screenshot of a computer&#10;&#10;Description automatically generated">
            <a:extLst>
              <a:ext uri="{FF2B5EF4-FFF2-40B4-BE49-F238E27FC236}">
                <a16:creationId xmlns:a16="http://schemas.microsoft.com/office/drawing/2014/main" id="{55EC5D90-1D6F-6274-C6A2-82520C668957}"/>
              </a:ext>
            </a:extLst>
          </p:cNvPr>
          <p:cNvPicPr>
            <a:picLocks noChangeAspect="1"/>
          </p:cNvPicPr>
          <p:nvPr/>
        </p:nvPicPr>
        <p:blipFill>
          <a:blip r:embed="rId3"/>
          <a:stretch>
            <a:fillRect/>
          </a:stretch>
        </p:blipFill>
        <p:spPr>
          <a:xfrm>
            <a:off x="5644087" y="2327202"/>
            <a:ext cx="6377091" cy="3985682"/>
          </a:xfrm>
          <a:prstGeom prst="rect">
            <a:avLst/>
          </a:prstGeom>
        </p:spPr>
      </p:pic>
    </p:spTree>
    <p:extLst>
      <p:ext uri="{BB962C8B-B14F-4D97-AF65-F5344CB8AC3E}">
        <p14:creationId xmlns:p14="http://schemas.microsoft.com/office/powerpoint/2010/main" val="258067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19</a:t>
            </a:fld>
            <a:endParaRPr lang="en-US" dirty="0"/>
          </a:p>
        </p:txBody>
      </p:sp>
      <p:sp>
        <p:nvSpPr>
          <p:cNvPr id="2" name="Content Placeholder 1"/>
          <p:cNvSpPr>
            <a:spLocks noGrp="1"/>
          </p:cNvSpPr>
          <p:nvPr>
            <p:ph idx="1"/>
          </p:nvPr>
        </p:nvSpPr>
        <p:spPr>
          <a:xfrm>
            <a:off x="407989" y="1592263"/>
            <a:ext cx="11004081" cy="1190624"/>
          </a:xfrm>
        </p:spPr>
        <p:txBody>
          <a:bodyPr>
            <a:normAutofit/>
          </a:bodyPr>
          <a:lstStyle/>
          <a:p>
            <a:pPr marL="0" indent="0">
              <a:buNone/>
            </a:pPr>
            <a:r>
              <a:rPr lang="en-US" dirty="0"/>
              <a:t>Very high resolution tune measurement using ADT-AC dipole and ADT observation systems to calculate impedance of new, very low impedance collimators. </a:t>
            </a:r>
          </a:p>
        </p:txBody>
      </p:sp>
      <p:pic>
        <p:nvPicPr>
          <p:cNvPr id="10" name="Picture 9" descr="A diagram of a graph&#10;&#10;Description automatically generated">
            <a:extLst>
              <a:ext uri="{FF2B5EF4-FFF2-40B4-BE49-F238E27FC236}">
                <a16:creationId xmlns:a16="http://schemas.microsoft.com/office/drawing/2014/main" id="{83ABD430-16F7-D96A-2792-B6E13B3E2693}"/>
              </a:ext>
            </a:extLst>
          </p:cNvPr>
          <p:cNvPicPr>
            <a:picLocks noChangeAspect="1"/>
          </p:cNvPicPr>
          <p:nvPr/>
        </p:nvPicPr>
        <p:blipFill>
          <a:blip r:embed="rId2"/>
          <a:stretch>
            <a:fillRect/>
          </a:stretch>
        </p:blipFill>
        <p:spPr>
          <a:xfrm>
            <a:off x="1827774" y="2472068"/>
            <a:ext cx="7772400" cy="2482850"/>
          </a:xfrm>
          <a:prstGeom prst="rect">
            <a:avLst/>
          </a:prstGeom>
        </p:spPr>
      </p:pic>
      <p:sp>
        <p:nvSpPr>
          <p:cNvPr id="12" name="Content Placeholder 1">
            <a:extLst>
              <a:ext uri="{FF2B5EF4-FFF2-40B4-BE49-F238E27FC236}">
                <a16:creationId xmlns:a16="http://schemas.microsoft.com/office/drawing/2014/main" id="{09DC53FA-0E77-C617-1CFD-F7602F35B745}"/>
              </a:ext>
            </a:extLst>
          </p:cNvPr>
          <p:cNvSpPr txBox="1">
            <a:spLocks/>
          </p:cNvSpPr>
          <p:nvPr/>
        </p:nvSpPr>
        <p:spPr>
          <a:xfrm>
            <a:off x="407989" y="5265737"/>
            <a:ext cx="11230733" cy="935037"/>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David Amorim et al.: Transverse beam stability with low-impedance collimators in the High-Luminosity Large Hadron Collider: Status and challenges DOI 10.1103/PhysRevAccelBeams.23.034403</a:t>
            </a:r>
          </a:p>
        </p:txBody>
      </p:sp>
    </p:spTree>
    <p:extLst>
      <p:ext uri="{BB962C8B-B14F-4D97-AF65-F5344CB8AC3E}">
        <p14:creationId xmlns:p14="http://schemas.microsoft.com/office/powerpoint/2010/main" val="893851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597420A-3CD4-2079-9617-ACD8DD5DDD27}"/>
              </a:ext>
            </a:extLst>
          </p:cNvPr>
          <p:cNvSpPr>
            <a:spLocks noGrp="1"/>
          </p:cNvSpPr>
          <p:nvPr>
            <p:ph idx="1"/>
          </p:nvPr>
        </p:nvSpPr>
        <p:spPr/>
        <p:txBody>
          <a:bodyPr/>
          <a:lstStyle/>
          <a:p>
            <a:r>
              <a:rPr lang="en-GB" dirty="0"/>
              <a:t>About the talk:</a:t>
            </a:r>
          </a:p>
          <a:p>
            <a:pPr marL="342900" indent="-342900">
              <a:buFont typeface="Arial" panose="020B0604020202020204" pitchFamily="34" charset="0"/>
              <a:buChar char="•"/>
            </a:pPr>
            <a:r>
              <a:rPr lang="en-GB" dirty="0"/>
              <a:t>Transverse feedback in LHC (ADT) is a very complex system with myriad functions and duties</a:t>
            </a:r>
          </a:p>
          <a:p>
            <a:pPr marL="342900" indent="-342900">
              <a:buFont typeface="Arial" panose="020B0604020202020204" pitchFamily="34" charset="0"/>
              <a:buChar char="•"/>
            </a:pPr>
            <a:r>
              <a:rPr lang="en-GB" dirty="0"/>
              <a:t>20 years since the first designs, 16 years in operation, functionality is constantly evolving</a:t>
            </a:r>
          </a:p>
          <a:p>
            <a:pPr marL="342900" indent="-342900">
              <a:buFont typeface="Arial" panose="020B0604020202020204" pitchFamily="34" charset="0"/>
              <a:buChar char="•"/>
            </a:pPr>
            <a:r>
              <a:rPr lang="en-GB" dirty="0"/>
              <a:t>It provides more “other” services to the machine than the primary feedback itself</a:t>
            </a:r>
          </a:p>
          <a:p>
            <a:pPr marL="342900" indent="-342900">
              <a:buFont typeface="Arial" panose="020B0604020202020204" pitchFamily="34" charset="0"/>
              <a:buChar char="•"/>
            </a:pPr>
            <a:r>
              <a:rPr lang="en-GB" dirty="0"/>
              <a:t>This 20’ talk gives only a very brief introduction to get a taste</a:t>
            </a:r>
          </a:p>
          <a:p>
            <a:pPr marL="342900" indent="-342900">
              <a:buFont typeface="Arial" panose="020B0604020202020204" pitchFamily="34" charset="0"/>
              <a:buChar char="•"/>
            </a:pPr>
            <a:r>
              <a:rPr lang="en-GB" dirty="0"/>
              <a:t>More details in person discussions</a:t>
            </a:r>
            <a:endParaRPr lang="en-SK" dirty="0"/>
          </a:p>
          <a:p>
            <a:endParaRPr lang="en-SK" dirty="0"/>
          </a:p>
        </p:txBody>
      </p:sp>
      <p:sp>
        <p:nvSpPr>
          <p:cNvPr id="2" name="Title 1">
            <a:extLst>
              <a:ext uri="{FF2B5EF4-FFF2-40B4-BE49-F238E27FC236}">
                <a16:creationId xmlns:a16="http://schemas.microsoft.com/office/drawing/2014/main" id="{7125D4E5-C38E-2CEB-9554-0BE41737C53F}"/>
              </a:ext>
            </a:extLst>
          </p:cNvPr>
          <p:cNvSpPr>
            <a:spLocks noGrp="1"/>
          </p:cNvSpPr>
          <p:nvPr>
            <p:ph type="title"/>
          </p:nvPr>
        </p:nvSpPr>
        <p:spPr/>
        <p:txBody>
          <a:bodyPr/>
          <a:lstStyle/>
          <a:p>
            <a:r>
              <a:rPr lang="en-GB" dirty="0"/>
              <a:t>Transverse feedback in Large Hadron Collider - a Swiss tool for LHC</a:t>
            </a:r>
            <a:endParaRPr lang="en-SK" dirty="0"/>
          </a:p>
        </p:txBody>
      </p:sp>
      <p:sp>
        <p:nvSpPr>
          <p:cNvPr id="7" name="Date Placeholder 6">
            <a:extLst>
              <a:ext uri="{FF2B5EF4-FFF2-40B4-BE49-F238E27FC236}">
                <a16:creationId xmlns:a16="http://schemas.microsoft.com/office/drawing/2014/main" id="{5A488738-238D-96C7-7733-84B11D5E9C95}"/>
              </a:ext>
            </a:extLst>
          </p:cNvPr>
          <p:cNvSpPr>
            <a:spLocks noGrp="1"/>
          </p:cNvSpPr>
          <p:nvPr>
            <p:ph type="dt" sz="half" idx="10"/>
          </p:nvPr>
        </p:nvSpPr>
        <p:spPr/>
        <p:txBody>
          <a:bodyPr/>
          <a:lstStyle/>
          <a:p>
            <a:fld id="{03067474-5E3F-4F8C-A36B-551C10088A95}" type="datetime3">
              <a:rPr lang="en-US" smtClean="0"/>
              <a:t>4 March 2024</a:t>
            </a:fld>
            <a:endParaRPr lang="en-US" dirty="0"/>
          </a:p>
        </p:txBody>
      </p:sp>
      <p:sp>
        <p:nvSpPr>
          <p:cNvPr id="8" name="Footer Placeholder 7">
            <a:extLst>
              <a:ext uri="{FF2B5EF4-FFF2-40B4-BE49-F238E27FC236}">
                <a16:creationId xmlns:a16="http://schemas.microsoft.com/office/drawing/2014/main" id="{E8891856-BDDB-2020-C24F-736B67D8F915}"/>
              </a:ext>
            </a:extLst>
          </p:cNvPr>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9" name="Slide Number Placeholder 8">
            <a:extLst>
              <a:ext uri="{FF2B5EF4-FFF2-40B4-BE49-F238E27FC236}">
                <a16:creationId xmlns:a16="http://schemas.microsoft.com/office/drawing/2014/main" id="{291ED12B-FCF9-524D-CCBC-5BE73C9E2A59}"/>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1772661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20</a:t>
            </a:fld>
            <a:endParaRPr lang="en-US" dirty="0"/>
          </a:p>
        </p:txBody>
      </p:sp>
      <p:sp>
        <p:nvSpPr>
          <p:cNvPr id="2" name="Content Placeholder 1"/>
          <p:cNvSpPr>
            <a:spLocks noGrp="1"/>
          </p:cNvSpPr>
          <p:nvPr>
            <p:ph idx="1"/>
          </p:nvPr>
        </p:nvSpPr>
        <p:spPr>
          <a:xfrm>
            <a:off x="407989" y="1592263"/>
            <a:ext cx="11004081" cy="1190624"/>
          </a:xfrm>
        </p:spPr>
        <p:txBody>
          <a:bodyPr>
            <a:normAutofit/>
          </a:bodyPr>
          <a:lstStyle/>
          <a:p>
            <a:pPr marL="0" indent="0">
              <a:buNone/>
            </a:pPr>
            <a:r>
              <a:rPr lang="en-US" dirty="0"/>
              <a:t>Transverse feedback can be made a source of controlled machine impedance – Proof-of-Principle Direct Measurement of Landau Damping Strength at the Large Hadron Collider with an </a:t>
            </a:r>
            <a:r>
              <a:rPr lang="en-US" dirty="0" err="1"/>
              <a:t>Antidamper</a:t>
            </a:r>
            <a:endParaRPr lang="en-US" dirty="0"/>
          </a:p>
        </p:txBody>
      </p:sp>
      <p:sp>
        <p:nvSpPr>
          <p:cNvPr id="12" name="Content Placeholder 1">
            <a:extLst>
              <a:ext uri="{FF2B5EF4-FFF2-40B4-BE49-F238E27FC236}">
                <a16:creationId xmlns:a16="http://schemas.microsoft.com/office/drawing/2014/main" id="{09DC53FA-0E77-C617-1CFD-F7602F35B745}"/>
              </a:ext>
            </a:extLst>
          </p:cNvPr>
          <p:cNvSpPr txBox="1">
            <a:spLocks/>
          </p:cNvSpPr>
          <p:nvPr/>
        </p:nvSpPr>
        <p:spPr>
          <a:xfrm>
            <a:off x="407989" y="5265737"/>
            <a:ext cx="11230733" cy="935037"/>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Sergey </a:t>
            </a:r>
            <a:r>
              <a:rPr lang="en-GB" sz="2000" b="0" dirty="0" err="1">
                <a:solidFill>
                  <a:srgbClr val="303030"/>
                </a:solidFill>
              </a:rPr>
              <a:t>Antipov</a:t>
            </a:r>
            <a:r>
              <a:rPr lang="en-GB" sz="2000" b="0" dirty="0">
                <a:solidFill>
                  <a:srgbClr val="303030"/>
                </a:solidFill>
              </a:rPr>
              <a:t> et al.: Proof-of-Principle Direct Measurement of Landau Damping Strength at the Large Hadron Collider with an </a:t>
            </a:r>
            <a:r>
              <a:rPr lang="en-GB" sz="2000" b="0" dirty="0" err="1">
                <a:solidFill>
                  <a:srgbClr val="303030"/>
                </a:solidFill>
              </a:rPr>
              <a:t>Antidamper</a:t>
            </a:r>
            <a:r>
              <a:rPr lang="en-GB" sz="2000" b="0" dirty="0">
                <a:solidFill>
                  <a:srgbClr val="303030"/>
                </a:solidFill>
              </a:rPr>
              <a:t> DOI 10.1103/PhysRevLett.126.164801</a:t>
            </a:r>
          </a:p>
        </p:txBody>
      </p:sp>
      <p:pic>
        <p:nvPicPr>
          <p:cNvPr id="7" name="Picture 6">
            <a:extLst>
              <a:ext uri="{FF2B5EF4-FFF2-40B4-BE49-F238E27FC236}">
                <a16:creationId xmlns:a16="http://schemas.microsoft.com/office/drawing/2014/main" id="{2F6BABD1-53E0-7833-8B2E-2EBA4C0E6AA1}"/>
              </a:ext>
            </a:extLst>
          </p:cNvPr>
          <p:cNvPicPr>
            <a:picLocks noChangeAspect="1"/>
          </p:cNvPicPr>
          <p:nvPr/>
        </p:nvPicPr>
        <p:blipFill>
          <a:blip r:embed="rId2"/>
          <a:stretch>
            <a:fillRect/>
          </a:stretch>
        </p:blipFill>
        <p:spPr>
          <a:xfrm>
            <a:off x="2738120" y="2545354"/>
            <a:ext cx="5633720" cy="2686542"/>
          </a:xfrm>
          <a:prstGeom prst="rect">
            <a:avLst/>
          </a:prstGeom>
        </p:spPr>
      </p:pic>
    </p:spTree>
    <p:extLst>
      <p:ext uri="{BB962C8B-B14F-4D97-AF65-F5344CB8AC3E}">
        <p14:creationId xmlns:p14="http://schemas.microsoft.com/office/powerpoint/2010/main" val="108217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21</a:t>
            </a:fld>
            <a:endParaRPr lang="en-US" dirty="0"/>
          </a:p>
        </p:txBody>
      </p:sp>
      <p:sp>
        <p:nvSpPr>
          <p:cNvPr id="12" name="Content Placeholder 1">
            <a:extLst>
              <a:ext uri="{FF2B5EF4-FFF2-40B4-BE49-F238E27FC236}">
                <a16:creationId xmlns:a16="http://schemas.microsoft.com/office/drawing/2014/main" id="{09DC53FA-0E77-C617-1CFD-F7602F35B745}"/>
              </a:ext>
            </a:extLst>
          </p:cNvPr>
          <p:cNvSpPr txBox="1">
            <a:spLocks/>
          </p:cNvSpPr>
          <p:nvPr/>
        </p:nvSpPr>
        <p:spPr>
          <a:xfrm>
            <a:off x="407989" y="5265737"/>
            <a:ext cx="11230733" cy="935037"/>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Wolfgang </a:t>
            </a:r>
            <a:r>
              <a:rPr lang="en-GB" sz="2000" b="0" dirty="0" err="1">
                <a:solidFill>
                  <a:srgbClr val="303030"/>
                </a:solidFill>
              </a:rPr>
              <a:t>Hofle</a:t>
            </a:r>
            <a:r>
              <a:rPr lang="en-GB" sz="2000" b="0" dirty="0">
                <a:solidFill>
                  <a:srgbClr val="303030"/>
                </a:solidFill>
              </a:rPr>
              <a:t> et al.: Controlled Transverse Blow-up of High Energy Proton Beams for Aperture Measurements and Loss Maps, IPAC2012 https://</a:t>
            </a:r>
            <a:r>
              <a:rPr lang="en-GB" sz="2000" b="0" dirty="0" err="1">
                <a:solidFill>
                  <a:srgbClr val="303030"/>
                </a:solidFill>
              </a:rPr>
              <a:t>accelconf.web.cern.ch</a:t>
            </a:r>
            <a:r>
              <a:rPr lang="en-GB" sz="2000" b="0" dirty="0">
                <a:solidFill>
                  <a:srgbClr val="303030"/>
                </a:solidFill>
              </a:rPr>
              <a:t>/IPAC2012/papers/THPPR039.pdf</a:t>
            </a:r>
          </a:p>
        </p:txBody>
      </p:sp>
      <p:pic>
        <p:nvPicPr>
          <p:cNvPr id="7" name="Picture 6">
            <a:extLst>
              <a:ext uri="{FF2B5EF4-FFF2-40B4-BE49-F238E27FC236}">
                <a16:creationId xmlns:a16="http://schemas.microsoft.com/office/drawing/2014/main" id="{C05A274D-841F-4B45-9A3C-EAF44B0B8EBB}"/>
              </a:ext>
            </a:extLst>
          </p:cNvPr>
          <p:cNvPicPr>
            <a:picLocks noChangeAspect="1"/>
          </p:cNvPicPr>
          <p:nvPr/>
        </p:nvPicPr>
        <p:blipFill>
          <a:blip r:embed="rId2"/>
          <a:stretch>
            <a:fillRect/>
          </a:stretch>
        </p:blipFill>
        <p:spPr>
          <a:xfrm>
            <a:off x="6023355" y="2216450"/>
            <a:ext cx="3764539" cy="2983746"/>
          </a:xfrm>
          <a:prstGeom prst="rect">
            <a:avLst/>
          </a:prstGeom>
        </p:spPr>
      </p:pic>
      <p:sp>
        <p:nvSpPr>
          <p:cNvPr id="2" name="Content Placeholder 1"/>
          <p:cNvSpPr>
            <a:spLocks noGrp="1"/>
          </p:cNvSpPr>
          <p:nvPr>
            <p:ph idx="1"/>
          </p:nvPr>
        </p:nvSpPr>
        <p:spPr>
          <a:xfrm>
            <a:off x="407990" y="1592263"/>
            <a:ext cx="11230732" cy="1190624"/>
          </a:xfrm>
        </p:spPr>
        <p:txBody>
          <a:bodyPr>
            <a:normAutofit/>
          </a:bodyPr>
          <a:lstStyle/>
          <a:p>
            <a:pPr marL="0" indent="0">
              <a:buNone/>
            </a:pPr>
            <a:r>
              <a:rPr lang="en-US" dirty="0" err="1"/>
              <a:t>Betatron</a:t>
            </a:r>
            <a:r>
              <a:rPr lang="en-US" dirty="0"/>
              <a:t> loss maps in LHC are measured exclusively by damper excitation, instead of previously used 3</a:t>
            </a:r>
            <a:r>
              <a:rPr lang="en-US" baseline="30000" dirty="0"/>
              <a:t>rd</a:t>
            </a:r>
            <a:r>
              <a:rPr lang="en-US" dirty="0"/>
              <a:t> order resonance crossing. All loss maps can be done in one single cycle. Major saving of the machine time.</a:t>
            </a:r>
          </a:p>
        </p:txBody>
      </p:sp>
    </p:spTree>
    <p:extLst>
      <p:ext uri="{BB962C8B-B14F-4D97-AF65-F5344CB8AC3E}">
        <p14:creationId xmlns:p14="http://schemas.microsoft.com/office/powerpoint/2010/main" val="38188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Much more than a transverse feedback</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22</a:t>
            </a:fld>
            <a:endParaRPr lang="en-US" dirty="0"/>
          </a:p>
        </p:txBody>
      </p:sp>
      <p:sp>
        <p:nvSpPr>
          <p:cNvPr id="12" name="Content Placeholder 1">
            <a:extLst>
              <a:ext uri="{FF2B5EF4-FFF2-40B4-BE49-F238E27FC236}">
                <a16:creationId xmlns:a16="http://schemas.microsoft.com/office/drawing/2014/main" id="{09DC53FA-0E77-C617-1CFD-F7602F35B745}"/>
              </a:ext>
            </a:extLst>
          </p:cNvPr>
          <p:cNvSpPr txBox="1">
            <a:spLocks/>
          </p:cNvSpPr>
          <p:nvPr/>
        </p:nvSpPr>
        <p:spPr>
          <a:xfrm>
            <a:off x="407989" y="5265737"/>
            <a:ext cx="11230733" cy="935037"/>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Mariusz </a:t>
            </a:r>
            <a:r>
              <a:rPr lang="en-GB" sz="2000" b="0" dirty="0" err="1">
                <a:solidFill>
                  <a:srgbClr val="303030"/>
                </a:solidFill>
              </a:rPr>
              <a:t>Sapinski</a:t>
            </a:r>
            <a:r>
              <a:rPr lang="en-GB" sz="2000" b="0" dirty="0">
                <a:solidFill>
                  <a:srgbClr val="303030"/>
                </a:solidFill>
              </a:rPr>
              <a:t> et al.: Testing beam-induced quench levels of LHC superconducting magnets</a:t>
            </a:r>
          </a:p>
          <a:p>
            <a:pPr marL="0" indent="0">
              <a:buFont typeface="Arial" panose="020B0604020202020204" pitchFamily="34" charset="0"/>
              <a:buNone/>
            </a:pPr>
            <a:r>
              <a:rPr lang="en-GB" sz="2000" b="0" dirty="0">
                <a:solidFill>
                  <a:srgbClr val="303030"/>
                </a:solidFill>
              </a:rPr>
              <a:t>DOI: 10.1103/PhysRevSTAB.18.061002</a:t>
            </a:r>
          </a:p>
        </p:txBody>
      </p:sp>
      <p:sp>
        <p:nvSpPr>
          <p:cNvPr id="2" name="Content Placeholder 1"/>
          <p:cNvSpPr>
            <a:spLocks noGrp="1"/>
          </p:cNvSpPr>
          <p:nvPr>
            <p:ph idx="1"/>
          </p:nvPr>
        </p:nvSpPr>
        <p:spPr>
          <a:xfrm>
            <a:off x="407990" y="1592262"/>
            <a:ext cx="11230732" cy="3114491"/>
          </a:xfrm>
        </p:spPr>
        <p:txBody>
          <a:bodyPr>
            <a:normAutofit/>
          </a:bodyPr>
          <a:lstStyle/>
          <a:p>
            <a:pPr marL="0" indent="0">
              <a:buNone/>
            </a:pPr>
            <a:r>
              <a:rPr lang="en-US" dirty="0"/>
              <a:t>Quench tests. Transverse feedback used in 3 out of 4 types of tests. Noteworthy:</a:t>
            </a:r>
          </a:p>
          <a:p>
            <a:r>
              <a:rPr lang="en-US" dirty="0"/>
              <a:t>Sustained 1 MW losses for 30 seconds on primary collimators</a:t>
            </a:r>
          </a:p>
          <a:p>
            <a:r>
              <a:rPr lang="en-US" dirty="0"/>
              <a:t>Direct hit of a selected superconducting magnet coil</a:t>
            </a:r>
          </a:p>
          <a:p>
            <a:pPr lvl="1"/>
            <a:r>
              <a:rPr lang="en-US" dirty="0"/>
              <a:t>Inject a bunch with 5e9 charges. Scrape down to 2e8 with damper</a:t>
            </a:r>
          </a:p>
          <a:p>
            <a:pPr lvl="1"/>
            <a:r>
              <a:rPr lang="en-US" dirty="0"/>
              <a:t>Provide initial “seeding” kick with a tune kicker while closing the loop with opposite sign</a:t>
            </a:r>
          </a:p>
          <a:p>
            <a:pPr lvl="1"/>
            <a:r>
              <a:rPr lang="en-US" dirty="0"/>
              <a:t>Build up the oscillation in couple of turns to directly hit the selected magnet coil</a:t>
            </a:r>
          </a:p>
          <a:p>
            <a:pPr lvl="1"/>
            <a:r>
              <a:rPr lang="en-US" dirty="0"/>
              <a:t>Quench</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77094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832730"/>
          </a:xfrm>
        </p:spPr>
        <p:txBody>
          <a:bodyPr/>
          <a:lstStyle/>
          <a:p>
            <a:pPr marL="0" indent="0">
              <a:buNone/>
            </a:pPr>
            <a:r>
              <a:rPr lang="en-US" dirty="0"/>
              <a:t>Per-bunch, intensity based parameters</a:t>
            </a:r>
          </a:p>
          <a:p>
            <a:r>
              <a:rPr lang="en-US" dirty="0"/>
              <a:t>Bunch by bunch settings for beam position measurements (pilot/nominal intensity)</a:t>
            </a:r>
          </a:p>
          <a:p>
            <a:pPr marL="0" indent="0">
              <a:buNone/>
            </a:pPr>
            <a:endParaRPr lang="en-US" dirty="0"/>
          </a:p>
          <a:p>
            <a:pPr marL="0" indent="0">
              <a:buNone/>
            </a:pPr>
            <a:r>
              <a:rPr lang="en-US" dirty="0"/>
              <a:t>Optics based parameters</a:t>
            </a:r>
          </a:p>
          <a:p>
            <a:r>
              <a:rPr lang="en-US" dirty="0"/>
              <a:t>Machine optics and tune change through the cycle, feedback settings must follow</a:t>
            </a:r>
          </a:p>
          <a:p>
            <a:pPr marL="0" indent="0">
              <a:buNone/>
            </a:pPr>
            <a:endParaRPr lang="en-US" dirty="0"/>
          </a:p>
          <a:p>
            <a:pPr marL="0" indent="0">
              <a:buNone/>
            </a:pPr>
            <a:r>
              <a:rPr lang="en-US" dirty="0"/>
              <a:t>Operational cycle based parameters</a:t>
            </a:r>
          </a:p>
          <a:p>
            <a:r>
              <a:rPr lang="en-US" dirty="0"/>
              <a:t>Different requirements for different phases of the cycle (injection, ramp squeeze, physics…)</a:t>
            </a:r>
          </a:p>
          <a:p>
            <a:r>
              <a:rPr lang="en-US" dirty="0"/>
              <a:t>Different feedback gain for different bunch trains (witness/main bunches)</a:t>
            </a:r>
          </a:p>
          <a:p>
            <a:r>
              <a:rPr lang="en-US" dirty="0"/>
              <a:t>Conservation of constant damping time as a function of momentum</a:t>
            </a:r>
          </a:p>
          <a:p>
            <a:r>
              <a:rPr lang="en-US" dirty="0"/>
              <a:t>Low noise operation in physics</a:t>
            </a:r>
          </a:p>
        </p:txBody>
      </p:sp>
      <p:sp>
        <p:nvSpPr>
          <p:cNvPr id="3" name="Title 2"/>
          <p:cNvSpPr>
            <a:spLocks noGrp="1"/>
          </p:cNvSpPr>
          <p:nvPr>
            <p:ph type="title"/>
          </p:nvPr>
        </p:nvSpPr>
        <p:spPr/>
        <p:txBody>
          <a:bodyPr/>
          <a:lstStyle/>
          <a:p>
            <a:r>
              <a:rPr lang="en-US" dirty="0"/>
              <a:t>Operational flexibility</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23</a:t>
            </a:fld>
            <a:endParaRPr lang="en-US" dirty="0"/>
          </a:p>
        </p:txBody>
      </p:sp>
    </p:spTree>
    <p:extLst>
      <p:ext uri="{BB962C8B-B14F-4D97-AF65-F5344CB8AC3E}">
        <p14:creationId xmlns:p14="http://schemas.microsoft.com/office/powerpoint/2010/main" val="31281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Operational flexibility</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8" name="Picture 7" descr="A screenshot of a computer&#10;&#10;Description automatically generated">
            <a:extLst>
              <a:ext uri="{FF2B5EF4-FFF2-40B4-BE49-F238E27FC236}">
                <a16:creationId xmlns:a16="http://schemas.microsoft.com/office/drawing/2014/main" id="{ED6B3F69-8A6F-E10C-FD35-D78BD31EFC38}"/>
              </a:ext>
            </a:extLst>
          </p:cNvPr>
          <p:cNvPicPr>
            <a:picLocks noChangeAspect="1"/>
          </p:cNvPicPr>
          <p:nvPr/>
        </p:nvPicPr>
        <p:blipFill>
          <a:blip r:embed="rId2"/>
          <a:stretch>
            <a:fillRect/>
          </a:stretch>
        </p:blipFill>
        <p:spPr>
          <a:xfrm>
            <a:off x="672012" y="3161948"/>
            <a:ext cx="5173054" cy="3185421"/>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B9D14F72-598D-BF7F-8225-75DC76B623AB}"/>
              </a:ext>
            </a:extLst>
          </p:cNvPr>
          <p:cNvPicPr>
            <a:picLocks noChangeAspect="1"/>
          </p:cNvPicPr>
          <p:nvPr/>
        </p:nvPicPr>
        <p:blipFill>
          <a:blip r:embed="rId3"/>
          <a:stretch>
            <a:fillRect/>
          </a:stretch>
        </p:blipFill>
        <p:spPr>
          <a:xfrm>
            <a:off x="6546410" y="3184227"/>
            <a:ext cx="5173054" cy="3163142"/>
          </a:xfrm>
          <a:prstGeom prst="rect">
            <a:avLst/>
          </a:prstGeom>
        </p:spPr>
      </p:pic>
      <p:sp>
        <p:nvSpPr>
          <p:cNvPr id="2" name="Content Placeholder 1"/>
          <p:cNvSpPr>
            <a:spLocks noGrp="1"/>
          </p:cNvSpPr>
          <p:nvPr>
            <p:ph idx="1"/>
          </p:nvPr>
        </p:nvSpPr>
        <p:spPr>
          <a:xfrm>
            <a:off x="407989" y="1592263"/>
            <a:ext cx="11230733" cy="4832730"/>
          </a:xfrm>
        </p:spPr>
        <p:txBody>
          <a:bodyPr/>
          <a:lstStyle/>
          <a:p>
            <a:pPr marL="0" indent="0">
              <a:buNone/>
            </a:pPr>
            <a:r>
              <a:rPr lang="en-US" dirty="0"/>
              <a:t>LHC accelerates only two types of beams. But the operation is very complex. All feedback parameters are dynamically controlled by functions, timings, or high-level software</a:t>
            </a:r>
          </a:p>
          <a:p>
            <a:pPr marL="0" indent="0">
              <a:buNone/>
            </a:pPr>
            <a:r>
              <a:rPr lang="en-US" dirty="0"/>
              <a:t>Example: feedback phase is automatically calculated and programmed based on the actual optics and </a:t>
            </a:r>
            <a:r>
              <a:rPr lang="en-US" dirty="0" err="1"/>
              <a:t>betatron</a:t>
            </a:r>
            <a:r>
              <a:rPr lang="en-US" dirty="0"/>
              <a:t> tune within the cycle.</a:t>
            </a:r>
          </a:p>
        </p:txBody>
      </p:sp>
      <p:cxnSp>
        <p:nvCxnSpPr>
          <p:cNvPr id="12" name="Straight Arrow Connector 11">
            <a:extLst>
              <a:ext uri="{FF2B5EF4-FFF2-40B4-BE49-F238E27FC236}">
                <a16:creationId xmlns:a16="http://schemas.microsoft.com/office/drawing/2014/main" id="{10779670-C084-515A-73CF-B01D548A06E5}"/>
              </a:ext>
            </a:extLst>
          </p:cNvPr>
          <p:cNvCxnSpPr/>
          <p:nvPr/>
        </p:nvCxnSpPr>
        <p:spPr>
          <a:xfrm>
            <a:off x="6023355" y="4883972"/>
            <a:ext cx="388203" cy="0"/>
          </a:xfrm>
          <a:prstGeom prst="straightConnector1">
            <a:avLst/>
          </a:prstGeom>
          <a:ln w="38100">
            <a:solidFill>
              <a:srgbClr val="30303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796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Operational flexibility</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25</a:t>
            </a:fld>
            <a:endParaRPr lang="en-US" dirty="0"/>
          </a:p>
        </p:txBody>
      </p:sp>
      <p:sp>
        <p:nvSpPr>
          <p:cNvPr id="2" name="Content Placeholder 1"/>
          <p:cNvSpPr>
            <a:spLocks noGrp="1"/>
          </p:cNvSpPr>
          <p:nvPr>
            <p:ph idx="1"/>
          </p:nvPr>
        </p:nvSpPr>
        <p:spPr>
          <a:xfrm>
            <a:off x="407989" y="1592263"/>
            <a:ext cx="11230733" cy="4832730"/>
          </a:xfrm>
        </p:spPr>
        <p:txBody>
          <a:bodyPr/>
          <a:lstStyle/>
          <a:p>
            <a:pPr marL="0" indent="0">
              <a:buNone/>
            </a:pPr>
            <a:r>
              <a:rPr lang="en-US" dirty="0"/>
              <a:t>LHC accelerates only two types of beams. But the operation is very complex. All feedback parameters must be dynamically controlled by functions, timings, or high-level software</a:t>
            </a:r>
          </a:p>
          <a:p>
            <a:pPr marL="0" indent="0">
              <a:buNone/>
            </a:pPr>
            <a:endParaRPr lang="en-US" dirty="0"/>
          </a:p>
          <a:p>
            <a:pPr marL="0" indent="0">
              <a:buNone/>
            </a:pPr>
            <a:r>
              <a:rPr lang="en-US" dirty="0"/>
              <a:t>More examples of required flexibility: </a:t>
            </a:r>
          </a:p>
          <a:p>
            <a:r>
              <a:rPr lang="en-US" dirty="0"/>
              <a:t>Beam position front-ends can have different gain for individual bunches (real time modulation)</a:t>
            </a:r>
          </a:p>
          <a:p>
            <a:r>
              <a:rPr lang="en-US" dirty="0"/>
              <a:t>Different bunches can be processed by different feedback loops with different dynamics</a:t>
            </a:r>
          </a:p>
          <a:p>
            <a:r>
              <a:rPr lang="en-US" dirty="0"/>
              <a:t>Feedback parameters can be altered from one turn to other</a:t>
            </a:r>
          </a:p>
          <a:p>
            <a:r>
              <a:rPr lang="en-US" dirty="0"/>
              <a:t>Excitation of individual bunches, or full trains</a:t>
            </a:r>
          </a:p>
          <a:p>
            <a:r>
              <a:rPr lang="en-US" dirty="0"/>
              <a:t>Built-in performance verification</a:t>
            </a:r>
          </a:p>
        </p:txBody>
      </p:sp>
    </p:spTree>
    <p:extLst>
      <p:ext uri="{BB962C8B-B14F-4D97-AF65-F5344CB8AC3E}">
        <p14:creationId xmlns:p14="http://schemas.microsoft.com/office/powerpoint/2010/main" val="121626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Operational flexibility</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26</a:t>
            </a:fld>
            <a:endParaRPr lang="en-US" dirty="0"/>
          </a:p>
        </p:txBody>
      </p:sp>
      <p:sp>
        <p:nvSpPr>
          <p:cNvPr id="2" name="Content Placeholder 1"/>
          <p:cNvSpPr>
            <a:spLocks noGrp="1"/>
          </p:cNvSpPr>
          <p:nvPr>
            <p:ph idx="1"/>
          </p:nvPr>
        </p:nvSpPr>
        <p:spPr>
          <a:xfrm>
            <a:off x="407989" y="1592263"/>
            <a:ext cx="11230733" cy="4832730"/>
          </a:xfrm>
        </p:spPr>
        <p:txBody>
          <a:bodyPr/>
          <a:lstStyle/>
          <a:p>
            <a:pPr marL="0" indent="0">
              <a:buNone/>
            </a:pPr>
            <a:r>
              <a:rPr lang="en-US" dirty="0"/>
              <a:t>Identification of feedback parameters using the feedback itself. Automation for setting up, automatic </a:t>
            </a:r>
            <a:r>
              <a:rPr lang="en-US" dirty="0" err="1"/>
              <a:t>operationalk</a:t>
            </a:r>
            <a:r>
              <a:rPr lang="en-US" dirty="0"/>
              <a:t> checks of the feedback performance, etc. </a:t>
            </a:r>
          </a:p>
          <a:p>
            <a:pPr marL="0" indent="0">
              <a:buNone/>
            </a:pPr>
            <a:endParaRPr lang="en-US" dirty="0"/>
          </a:p>
        </p:txBody>
      </p:sp>
      <p:sp>
        <p:nvSpPr>
          <p:cNvPr id="7" name="Content Placeholder 1">
            <a:extLst>
              <a:ext uri="{FF2B5EF4-FFF2-40B4-BE49-F238E27FC236}">
                <a16:creationId xmlns:a16="http://schemas.microsoft.com/office/drawing/2014/main" id="{D12551A7-7810-367C-BD0D-6D829B79E7A8}"/>
              </a:ext>
            </a:extLst>
          </p:cNvPr>
          <p:cNvSpPr txBox="1">
            <a:spLocks/>
          </p:cNvSpPr>
          <p:nvPr/>
        </p:nvSpPr>
        <p:spPr>
          <a:xfrm>
            <a:off x="407989" y="5104373"/>
            <a:ext cx="11230733" cy="93503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Gerd </a:t>
            </a:r>
            <a:r>
              <a:rPr lang="en-GB" sz="2000" b="0" dirty="0" err="1">
                <a:solidFill>
                  <a:srgbClr val="303030"/>
                </a:solidFill>
              </a:rPr>
              <a:t>Kotzian</a:t>
            </a:r>
            <a:r>
              <a:rPr lang="en-GB" sz="2000" b="0" dirty="0">
                <a:solidFill>
                  <a:srgbClr val="303030"/>
                </a:solidFill>
              </a:rPr>
              <a:t>: Transverse Feedback Parameter Extraction from Excitation Data DOI: 10.18429/JACoW-IPAC2017-TUPIK094</a:t>
            </a:r>
          </a:p>
          <a:p>
            <a:pPr marL="0" indent="0">
              <a:buFont typeface="Arial" panose="020B0604020202020204" pitchFamily="34" charset="0"/>
              <a:buNone/>
            </a:pPr>
            <a:r>
              <a:rPr lang="en-GB" sz="2000" b="0" dirty="0">
                <a:solidFill>
                  <a:srgbClr val="303030"/>
                </a:solidFill>
              </a:rPr>
              <a:t>Soon to be published PhD. Thesis – Gerd </a:t>
            </a:r>
            <a:r>
              <a:rPr lang="en-GB" sz="2000" b="0" dirty="0" err="1">
                <a:solidFill>
                  <a:srgbClr val="303030"/>
                </a:solidFill>
              </a:rPr>
              <a:t>Kotzian</a:t>
            </a:r>
            <a:r>
              <a:rPr lang="en-GB" sz="2000" b="0" dirty="0">
                <a:solidFill>
                  <a:srgbClr val="303030"/>
                </a:solidFill>
              </a:rPr>
              <a:t>: Signal Processing Techniques for Transverse Feedback Systems in Hadron Accelerators </a:t>
            </a:r>
          </a:p>
        </p:txBody>
      </p:sp>
      <p:pic>
        <p:nvPicPr>
          <p:cNvPr id="8" name="Picture 7">
            <a:extLst>
              <a:ext uri="{FF2B5EF4-FFF2-40B4-BE49-F238E27FC236}">
                <a16:creationId xmlns:a16="http://schemas.microsoft.com/office/drawing/2014/main" id="{8AFEEEAF-A909-60B7-5441-1B4D347EFCAB}"/>
              </a:ext>
            </a:extLst>
          </p:cNvPr>
          <p:cNvPicPr>
            <a:picLocks noChangeAspect="1"/>
          </p:cNvPicPr>
          <p:nvPr/>
        </p:nvPicPr>
        <p:blipFill>
          <a:blip r:embed="rId2"/>
          <a:stretch>
            <a:fillRect/>
          </a:stretch>
        </p:blipFill>
        <p:spPr>
          <a:xfrm>
            <a:off x="2103438" y="2166472"/>
            <a:ext cx="7772400" cy="2892549"/>
          </a:xfrm>
          <a:prstGeom prst="rect">
            <a:avLst/>
          </a:prstGeom>
        </p:spPr>
      </p:pic>
    </p:spTree>
    <p:extLst>
      <p:ext uri="{BB962C8B-B14F-4D97-AF65-F5344CB8AC3E}">
        <p14:creationId xmlns:p14="http://schemas.microsoft.com/office/powerpoint/2010/main" val="2672924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832730"/>
          </a:xfrm>
        </p:spPr>
        <p:txBody>
          <a:bodyPr/>
          <a:lstStyle/>
          <a:p>
            <a:pPr marL="0" indent="0">
              <a:buNone/>
            </a:pPr>
            <a:r>
              <a:rPr lang="en-US" dirty="0"/>
              <a:t>Transverse feedback in LHC is the only place in the machine where a bunch by bunch, turn by turn bunch position with high resolution is available. </a:t>
            </a:r>
          </a:p>
          <a:p>
            <a:pPr marL="0" indent="0">
              <a:buNone/>
            </a:pPr>
            <a:r>
              <a:rPr lang="en-US" dirty="0"/>
              <a:t>Extremely valuable information for the accelerator physicists, or machine operation.</a:t>
            </a:r>
          </a:p>
          <a:p>
            <a:pPr marL="0" indent="0">
              <a:buNone/>
            </a:pPr>
            <a:r>
              <a:rPr lang="en-US" dirty="0"/>
              <a:t>The information can be routed out of FPGAs by means of 1 Gbps links. </a:t>
            </a:r>
          </a:p>
          <a:p>
            <a:pPr marL="0" indent="0">
              <a:buNone/>
            </a:pPr>
            <a:r>
              <a:rPr lang="en-US" dirty="0"/>
              <a:t>A very high performance computing system called </a:t>
            </a:r>
            <a:r>
              <a:rPr lang="en-US" dirty="0" err="1"/>
              <a:t>ObsBox</a:t>
            </a:r>
            <a:r>
              <a:rPr lang="en-US" dirty="0"/>
              <a:t> was invented, developed and put into operation.</a:t>
            </a:r>
          </a:p>
          <a:p>
            <a:pPr marL="0" indent="0">
              <a:buNone/>
            </a:pPr>
            <a:r>
              <a:rPr lang="en-US" dirty="0">
                <a:solidFill>
                  <a:srgbClr val="0033A0"/>
                </a:solidFill>
              </a:rPr>
              <a:t>Introduction of the system had changed the way we understand and operate the LHC. </a:t>
            </a:r>
          </a:p>
        </p:txBody>
      </p:sp>
      <p:sp>
        <p:nvSpPr>
          <p:cNvPr id="3" name="Title 2"/>
          <p:cNvSpPr>
            <a:spLocks noGrp="1"/>
          </p:cNvSpPr>
          <p:nvPr>
            <p:ph type="title"/>
          </p:nvPr>
        </p:nvSpPr>
        <p:spPr/>
        <p:txBody>
          <a:bodyPr/>
          <a:lstStyle/>
          <a:p>
            <a:r>
              <a:rPr lang="en-US" dirty="0"/>
              <a:t>Observation system (</a:t>
            </a:r>
            <a:r>
              <a:rPr lang="en-US" dirty="0" err="1"/>
              <a:t>ADTObsBox</a:t>
            </a:r>
            <a:r>
              <a:rPr lang="en-US" dirty="0"/>
              <a:t>)</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27</a:t>
            </a:fld>
            <a:endParaRPr lang="en-US" dirty="0"/>
          </a:p>
        </p:txBody>
      </p:sp>
      <p:sp>
        <p:nvSpPr>
          <p:cNvPr id="7" name="Content Placeholder 1">
            <a:extLst>
              <a:ext uri="{FF2B5EF4-FFF2-40B4-BE49-F238E27FC236}">
                <a16:creationId xmlns:a16="http://schemas.microsoft.com/office/drawing/2014/main" id="{41544280-9788-6E44-E76D-624AFF59E72A}"/>
              </a:ext>
            </a:extLst>
          </p:cNvPr>
          <p:cNvSpPr txBox="1">
            <a:spLocks/>
          </p:cNvSpPr>
          <p:nvPr/>
        </p:nvSpPr>
        <p:spPr>
          <a:xfrm>
            <a:off x="407989" y="5265737"/>
            <a:ext cx="11230733" cy="935037"/>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0" dirty="0">
                <a:solidFill>
                  <a:srgbClr val="303030"/>
                </a:solidFill>
              </a:rPr>
              <a:t>Martin </a:t>
            </a:r>
            <a:r>
              <a:rPr lang="en-GB" sz="2000" b="0" dirty="0" err="1">
                <a:solidFill>
                  <a:srgbClr val="303030"/>
                </a:solidFill>
              </a:rPr>
              <a:t>Söderén</a:t>
            </a:r>
            <a:r>
              <a:rPr lang="en-GB" sz="2000" b="0" dirty="0">
                <a:solidFill>
                  <a:srgbClr val="303030"/>
                </a:solidFill>
              </a:rPr>
              <a:t>: Low Latency, Online Processing of the High-Bandwidth Bunch-By-Bunch Observation Data From the Transverse Feedback System in the LHC DOI: 10.1051/</a:t>
            </a:r>
            <a:r>
              <a:rPr lang="en-GB" sz="2000" b="0" dirty="0" err="1">
                <a:solidFill>
                  <a:srgbClr val="303030"/>
                </a:solidFill>
              </a:rPr>
              <a:t>epjconf</a:t>
            </a:r>
            <a:r>
              <a:rPr lang="en-GB" sz="2000" b="0" dirty="0">
                <a:solidFill>
                  <a:srgbClr val="303030"/>
                </a:solidFill>
              </a:rPr>
              <a:t>/202024501036</a:t>
            </a:r>
          </a:p>
        </p:txBody>
      </p:sp>
    </p:spTree>
    <p:extLst>
      <p:ext uri="{BB962C8B-B14F-4D97-AF65-F5344CB8AC3E}">
        <p14:creationId xmlns:p14="http://schemas.microsoft.com/office/powerpoint/2010/main" val="641096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832730"/>
          </a:xfrm>
        </p:spPr>
        <p:txBody>
          <a:bodyPr/>
          <a:lstStyle/>
          <a:p>
            <a:pPr marL="0" indent="0">
              <a:buNone/>
            </a:pPr>
            <a:r>
              <a:rPr lang="en-US" dirty="0"/>
              <a:t>Three servers:</a:t>
            </a:r>
          </a:p>
          <a:p>
            <a:pPr marL="457200" indent="-457200">
              <a:buFont typeface="+mj-lt"/>
              <a:buAutoNum type="arabicParenR"/>
            </a:pPr>
            <a:r>
              <a:rPr lang="en-US" dirty="0"/>
              <a:t>Real time processing (</a:t>
            </a:r>
            <a:r>
              <a:rPr lang="en-US" dirty="0" err="1"/>
              <a:t>Spongebob</a:t>
            </a:r>
            <a:r>
              <a:rPr lang="en-US" dirty="0"/>
              <a:t>) 48 cores, 768 GB RAM</a:t>
            </a:r>
          </a:p>
          <a:p>
            <a:pPr lvl="1"/>
            <a:r>
              <a:rPr lang="en-US" dirty="0"/>
              <a:t>On demand buffers (4k – 128k turns)</a:t>
            </a:r>
          </a:p>
          <a:p>
            <a:pPr lvl="1"/>
            <a:r>
              <a:rPr lang="en-US" dirty="0"/>
              <a:t>Real time transverse activity analysis, real time transverse instability detection</a:t>
            </a:r>
          </a:p>
          <a:p>
            <a:pPr lvl="1"/>
            <a:r>
              <a:rPr lang="en-US" dirty="0"/>
              <a:t>Injection and damper performance analysis</a:t>
            </a:r>
          </a:p>
          <a:p>
            <a:pPr lvl="1"/>
            <a:r>
              <a:rPr lang="en-US" dirty="0"/>
              <a:t>All beam measurements (chromaticity, tune, external vibrations, ground motion etc.)</a:t>
            </a:r>
          </a:p>
          <a:p>
            <a:pPr marL="457200" indent="-457200">
              <a:buFont typeface="+mj-lt"/>
              <a:buAutoNum type="arabicParenR"/>
            </a:pPr>
            <a:r>
              <a:rPr lang="en-US" dirty="0"/>
              <a:t>Storage (Patrick) 48 cores, 144 TB ultra high throughput solid state drives</a:t>
            </a:r>
          </a:p>
          <a:p>
            <a:pPr marL="742950" lvl="1" indent="-457200"/>
            <a:r>
              <a:rPr lang="en-US" dirty="0"/>
              <a:t>24-48 hour circular buffer at full rate and resolution for all 16 pickups</a:t>
            </a:r>
          </a:p>
          <a:p>
            <a:pPr marL="742950" lvl="1" indent="-457200"/>
            <a:r>
              <a:rPr lang="en-US" dirty="0"/>
              <a:t>Dedicated post mortem buffers</a:t>
            </a:r>
          </a:p>
          <a:p>
            <a:pPr marL="457200" indent="-457200">
              <a:buFont typeface="+mj-lt"/>
              <a:buAutoNum type="arabicParenR"/>
            </a:pPr>
            <a:r>
              <a:rPr lang="en-US" dirty="0"/>
              <a:t>Development (Squidward) 48 cores, 384 GB ram, 48 TB SSD</a:t>
            </a:r>
          </a:p>
          <a:p>
            <a:pPr marL="0" indent="0">
              <a:buNone/>
            </a:pPr>
            <a:endParaRPr lang="en-US" dirty="0"/>
          </a:p>
          <a:p>
            <a:pPr marL="0" indent="0">
              <a:buNone/>
            </a:pPr>
            <a:r>
              <a:rPr lang="en-US" dirty="0"/>
              <a:t> </a:t>
            </a:r>
          </a:p>
        </p:txBody>
      </p:sp>
      <p:sp>
        <p:nvSpPr>
          <p:cNvPr id="3" name="Title 2"/>
          <p:cNvSpPr>
            <a:spLocks noGrp="1"/>
          </p:cNvSpPr>
          <p:nvPr>
            <p:ph type="title"/>
          </p:nvPr>
        </p:nvSpPr>
        <p:spPr/>
        <p:txBody>
          <a:bodyPr/>
          <a:lstStyle/>
          <a:p>
            <a:r>
              <a:rPr lang="en-US" dirty="0"/>
              <a:t>Observation system (</a:t>
            </a:r>
            <a:r>
              <a:rPr lang="en-US" dirty="0" err="1"/>
              <a:t>ADTObsBox</a:t>
            </a:r>
            <a:r>
              <a:rPr lang="en-US" dirty="0"/>
              <a:t>)</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28</a:t>
            </a:fld>
            <a:endParaRPr lang="en-US" dirty="0"/>
          </a:p>
        </p:txBody>
      </p:sp>
    </p:spTree>
    <p:extLst>
      <p:ext uri="{BB962C8B-B14F-4D97-AF65-F5344CB8AC3E}">
        <p14:creationId xmlns:p14="http://schemas.microsoft.com/office/powerpoint/2010/main" val="4224727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832730"/>
          </a:xfrm>
        </p:spPr>
        <p:txBody>
          <a:bodyPr/>
          <a:lstStyle/>
          <a:p>
            <a:pPr marL="0" indent="0">
              <a:buNone/>
            </a:pPr>
            <a:r>
              <a:rPr lang="en-US" dirty="0"/>
              <a:t>One of many examples: Real time transverse activity monitor and instability detection</a:t>
            </a:r>
          </a:p>
          <a:p>
            <a:pPr marL="0" indent="0">
              <a:buNone/>
            </a:pPr>
            <a:endParaRPr lang="en-US" dirty="0"/>
          </a:p>
          <a:p>
            <a:pPr marL="0" indent="0">
              <a:buNone/>
            </a:pPr>
            <a:r>
              <a:rPr lang="en-US" dirty="0"/>
              <a:t> </a:t>
            </a:r>
          </a:p>
        </p:txBody>
      </p:sp>
      <p:sp>
        <p:nvSpPr>
          <p:cNvPr id="3" name="Title 2"/>
          <p:cNvSpPr>
            <a:spLocks noGrp="1"/>
          </p:cNvSpPr>
          <p:nvPr>
            <p:ph type="title"/>
          </p:nvPr>
        </p:nvSpPr>
        <p:spPr/>
        <p:txBody>
          <a:bodyPr/>
          <a:lstStyle/>
          <a:p>
            <a:r>
              <a:rPr lang="en-US" dirty="0"/>
              <a:t>Observation system (</a:t>
            </a:r>
            <a:r>
              <a:rPr lang="en-US" dirty="0" err="1"/>
              <a:t>ADTObsBox</a:t>
            </a:r>
            <a:r>
              <a:rPr lang="en-US" dirty="0"/>
              <a:t>)</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29</a:t>
            </a:fld>
            <a:endParaRPr lang="en-US" dirty="0"/>
          </a:p>
        </p:txBody>
      </p:sp>
      <p:pic>
        <p:nvPicPr>
          <p:cNvPr id="10" name="Picture 9" descr="A screenshot of a computer&#10;&#10;Description automatically generated">
            <a:extLst>
              <a:ext uri="{FF2B5EF4-FFF2-40B4-BE49-F238E27FC236}">
                <a16:creationId xmlns:a16="http://schemas.microsoft.com/office/drawing/2014/main" id="{988F41DA-10C2-0BCC-4630-E357958F1597}"/>
              </a:ext>
            </a:extLst>
          </p:cNvPr>
          <p:cNvPicPr>
            <a:picLocks noChangeAspect="1"/>
          </p:cNvPicPr>
          <p:nvPr/>
        </p:nvPicPr>
        <p:blipFill rotWithShape="1">
          <a:blip r:embed="rId2"/>
          <a:srcRect l="49790" t="54537"/>
          <a:stretch/>
        </p:blipFill>
        <p:spPr>
          <a:xfrm>
            <a:off x="2223435" y="1934678"/>
            <a:ext cx="7444993" cy="4337387"/>
          </a:xfrm>
          <a:prstGeom prst="rect">
            <a:avLst/>
          </a:prstGeom>
        </p:spPr>
      </p:pic>
    </p:spTree>
    <p:extLst>
      <p:ext uri="{BB962C8B-B14F-4D97-AF65-F5344CB8AC3E}">
        <p14:creationId xmlns:p14="http://schemas.microsoft.com/office/powerpoint/2010/main" val="171664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6984213" cy="4608512"/>
          </a:xfrm>
        </p:spPr>
        <p:txBody>
          <a:bodyPr>
            <a:normAutofit fontScale="92500" lnSpcReduction="10000"/>
          </a:bodyPr>
          <a:lstStyle/>
          <a:p>
            <a:r>
              <a:rPr lang="en-US" dirty="0"/>
              <a:t>27 km circumference</a:t>
            </a:r>
          </a:p>
          <a:p>
            <a:r>
              <a:rPr lang="en-US" dirty="0"/>
              <a:t>Two counter rotating beams (</a:t>
            </a:r>
            <a:r>
              <a:rPr lang="en-US" dirty="0">
                <a:solidFill>
                  <a:srgbClr val="0070C0"/>
                </a:solidFill>
              </a:rPr>
              <a:t>B1</a:t>
            </a:r>
            <a:r>
              <a:rPr lang="en-US" dirty="0"/>
              <a:t>, </a:t>
            </a:r>
            <a:r>
              <a:rPr lang="en-US" dirty="0">
                <a:solidFill>
                  <a:srgbClr val="FF0000"/>
                </a:solidFill>
              </a:rPr>
              <a:t>B2</a:t>
            </a:r>
            <a:r>
              <a:rPr lang="en-US" dirty="0"/>
              <a:t>)</a:t>
            </a:r>
          </a:p>
          <a:p>
            <a:r>
              <a:rPr lang="en-US" dirty="0"/>
              <a:t>Ion species: protons and heavy ions (Pb)</a:t>
            </a:r>
          </a:p>
          <a:p>
            <a:r>
              <a:rPr lang="en-US" dirty="0"/>
              <a:t>Operating frequency 400.8 MHz</a:t>
            </a:r>
          </a:p>
          <a:p>
            <a:r>
              <a:rPr lang="en-US" dirty="0"/>
              <a:t>Harmonic number 35 640</a:t>
            </a:r>
          </a:p>
          <a:p>
            <a:r>
              <a:rPr lang="en-US" dirty="0"/>
              <a:t>Bunch spacing 25 ns, i.e. 40 MHz repetition rate</a:t>
            </a:r>
          </a:p>
          <a:p>
            <a:r>
              <a:rPr lang="en-US" dirty="0"/>
              <a:t>Typical bunch length 1.0-1.5 ns</a:t>
            </a:r>
          </a:p>
          <a:p>
            <a:r>
              <a:rPr lang="en-US" dirty="0"/>
              <a:t>Typical charge: pilot intensity 1e9, nominal 1-2e11 charges/bunch</a:t>
            </a:r>
          </a:p>
          <a:p>
            <a:r>
              <a:rPr lang="en-US" dirty="0"/>
              <a:t>Acceleration from 450 GeV to 7 </a:t>
            </a:r>
            <a:r>
              <a:rPr lang="en-US" dirty="0" err="1"/>
              <a:t>TeV</a:t>
            </a:r>
            <a:endParaRPr lang="en-US" dirty="0"/>
          </a:p>
          <a:p>
            <a:r>
              <a:rPr lang="en-US" dirty="0"/>
              <a:t>Filling time ~20 min, Ramp to physics ~20-40 min, Physics 12-18 hours (no top-up)</a:t>
            </a:r>
          </a:p>
          <a:p>
            <a:r>
              <a:rPr lang="en-US" dirty="0"/>
              <a:t>Most of the controls is dynamic, on the fly, and bunch by bunch</a:t>
            </a:r>
          </a:p>
        </p:txBody>
      </p:sp>
      <p:sp>
        <p:nvSpPr>
          <p:cNvPr id="3" name="Title 2"/>
          <p:cNvSpPr>
            <a:spLocks noGrp="1"/>
          </p:cNvSpPr>
          <p:nvPr>
            <p:ph type="title"/>
          </p:nvPr>
        </p:nvSpPr>
        <p:spPr/>
        <p:txBody>
          <a:bodyPr/>
          <a:lstStyle/>
          <a:p>
            <a:r>
              <a:rPr lang="en-US" dirty="0"/>
              <a:t>Large hadron collider – few key figures</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8" name="Picture 7" descr="An aerial view of a city&#10;&#10;Description automatically generated">
            <a:extLst>
              <a:ext uri="{FF2B5EF4-FFF2-40B4-BE49-F238E27FC236}">
                <a16:creationId xmlns:a16="http://schemas.microsoft.com/office/drawing/2014/main" id="{C42DE419-8AD0-85B8-2777-4F3A9A5CD1A8}"/>
              </a:ext>
            </a:extLst>
          </p:cNvPr>
          <p:cNvPicPr>
            <a:picLocks noChangeAspect="1"/>
          </p:cNvPicPr>
          <p:nvPr/>
        </p:nvPicPr>
        <p:blipFill>
          <a:blip r:embed="rId2"/>
          <a:stretch>
            <a:fillRect/>
          </a:stretch>
        </p:blipFill>
        <p:spPr>
          <a:xfrm>
            <a:off x="6592109" y="1708842"/>
            <a:ext cx="5480660" cy="3719806"/>
          </a:xfrm>
          <a:prstGeom prst="rect">
            <a:avLst/>
          </a:prstGeom>
        </p:spPr>
      </p:pic>
    </p:spTree>
    <p:extLst>
      <p:ext uri="{BB962C8B-B14F-4D97-AF65-F5344CB8AC3E}">
        <p14:creationId xmlns:p14="http://schemas.microsoft.com/office/powerpoint/2010/main" val="181162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832730"/>
          </a:xfrm>
        </p:spPr>
        <p:txBody>
          <a:bodyPr/>
          <a:lstStyle/>
          <a:p>
            <a:pPr marL="0" indent="0">
              <a:buNone/>
            </a:pPr>
            <a:r>
              <a:rPr lang="en-US" dirty="0"/>
              <a:t>Bunch by bunch feedbacks are vital for machine operation (stability, emittance conservation)</a:t>
            </a:r>
          </a:p>
          <a:p>
            <a:pPr marL="0" indent="0">
              <a:buNone/>
            </a:pPr>
            <a:r>
              <a:rPr lang="en-US" dirty="0"/>
              <a:t>These systems have simultaneous access to the real time beam measurements, and they can also act on the beam – unlimited applications outside the traditional “feedback”</a:t>
            </a:r>
          </a:p>
          <a:p>
            <a:pPr marL="0" indent="0">
              <a:buNone/>
            </a:pPr>
            <a:r>
              <a:rPr lang="en-US" dirty="0"/>
              <a:t>Current state of the art electronics and computing systems allow for extremely sophisticated beam manipulations never imagined before (…just profit!)</a:t>
            </a:r>
          </a:p>
          <a:p>
            <a:pPr marL="0" indent="0">
              <a:buNone/>
            </a:pPr>
            <a:r>
              <a:rPr lang="en-US" dirty="0"/>
              <a:t>The bunch-by-bunch, turn-by-turn measurements are invaluable “commodity” to the accelerator physicists and the machine operation. Make it available!</a:t>
            </a:r>
          </a:p>
          <a:p>
            <a:pPr marL="0" indent="0">
              <a:buNone/>
            </a:pPr>
            <a:r>
              <a:rPr lang="en-US" dirty="0"/>
              <a:t>A very close collaboration with accelerator physicists is absolutely essential to exploit the full potential of these systems. Both engineers and physicists have brilliant ideas, but they are impossible without working together, stimulating the studies and developments.</a:t>
            </a:r>
          </a:p>
        </p:txBody>
      </p:sp>
      <p:sp>
        <p:nvSpPr>
          <p:cNvPr id="3" name="Title 2"/>
          <p:cNvSpPr>
            <a:spLocks noGrp="1"/>
          </p:cNvSpPr>
          <p:nvPr>
            <p:ph type="title"/>
          </p:nvPr>
        </p:nvSpPr>
        <p:spPr/>
        <p:txBody>
          <a:bodyPr/>
          <a:lstStyle/>
          <a:p>
            <a:r>
              <a:rPr lang="en-US" dirty="0"/>
              <a:t>Summary</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30</a:t>
            </a:fld>
            <a:endParaRPr lang="en-US" dirty="0"/>
          </a:p>
        </p:txBody>
      </p:sp>
    </p:spTree>
    <p:extLst>
      <p:ext uri="{BB962C8B-B14F-4D97-AF65-F5344CB8AC3E}">
        <p14:creationId xmlns:p14="http://schemas.microsoft.com/office/powerpoint/2010/main" val="426540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DAC756-0E3C-81D7-F80F-92BC654CFB0F}"/>
              </a:ext>
            </a:extLst>
          </p:cNvPr>
          <p:cNvSpPr txBox="1"/>
          <p:nvPr/>
        </p:nvSpPr>
        <p:spPr>
          <a:xfrm>
            <a:off x="3048000" y="1797784"/>
            <a:ext cx="6096000" cy="1631216"/>
          </a:xfrm>
          <a:prstGeom prst="rect">
            <a:avLst/>
          </a:prstGeom>
          <a:noFill/>
        </p:spPr>
        <p:txBody>
          <a:bodyPr wrap="square">
            <a:spAutoFit/>
          </a:bodyPr>
          <a:lstStyle/>
          <a:p>
            <a:pPr algn="ctr"/>
            <a:r>
              <a:rPr lang="en-US" sz="5000" dirty="0"/>
              <a:t>Thank you for your attention</a:t>
            </a:r>
            <a:endParaRPr lang="en-SK" sz="5000" dirty="0"/>
          </a:p>
        </p:txBody>
      </p:sp>
    </p:spTree>
    <p:extLst>
      <p:ext uri="{BB962C8B-B14F-4D97-AF65-F5344CB8AC3E}">
        <p14:creationId xmlns:p14="http://schemas.microsoft.com/office/powerpoint/2010/main" val="314263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 hadron collider – an introduction to operation</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4</a:t>
            </a:fld>
            <a:endParaRPr lang="en-US" dirty="0"/>
          </a:p>
        </p:txBody>
      </p:sp>
      <p:cxnSp>
        <p:nvCxnSpPr>
          <p:cNvPr id="8" name="Straight Connector 7">
            <a:extLst>
              <a:ext uri="{FF2B5EF4-FFF2-40B4-BE49-F238E27FC236}">
                <a16:creationId xmlns:a16="http://schemas.microsoft.com/office/drawing/2014/main" id="{34BCF415-9697-85D5-F700-4C09E9B697FE}"/>
              </a:ext>
            </a:extLst>
          </p:cNvPr>
          <p:cNvCxnSpPr>
            <a:cxnSpLocks/>
          </p:cNvCxnSpPr>
          <p:nvPr/>
        </p:nvCxnSpPr>
        <p:spPr>
          <a:xfrm>
            <a:off x="568883" y="3588864"/>
            <a:ext cx="10879290" cy="0"/>
          </a:xfrm>
          <a:prstGeom prst="line">
            <a:avLst/>
          </a:prstGeom>
          <a:ln w="12700">
            <a:solidFill>
              <a:srgbClr val="30303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EFE9151-0A16-C8F8-BD2B-184938A193DA}"/>
              </a:ext>
            </a:extLst>
          </p:cNvPr>
          <p:cNvSpPr/>
          <p:nvPr/>
        </p:nvSpPr>
        <p:spPr>
          <a:xfrm>
            <a:off x="896290" y="2852681"/>
            <a:ext cx="108640"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cxnSp>
        <p:nvCxnSpPr>
          <p:cNvPr id="16" name="Straight Arrow Connector 15">
            <a:extLst>
              <a:ext uri="{FF2B5EF4-FFF2-40B4-BE49-F238E27FC236}">
                <a16:creationId xmlns:a16="http://schemas.microsoft.com/office/drawing/2014/main" id="{F54FCDC5-F639-5271-78A2-E17F4FA67AFF}"/>
              </a:ext>
            </a:extLst>
          </p:cNvPr>
          <p:cNvCxnSpPr>
            <a:cxnSpLocks/>
          </p:cNvCxnSpPr>
          <p:nvPr/>
        </p:nvCxnSpPr>
        <p:spPr>
          <a:xfrm>
            <a:off x="878186" y="1893018"/>
            <a:ext cx="9758129" cy="0"/>
          </a:xfrm>
          <a:prstGeom prst="straightConnector1">
            <a:avLst/>
          </a:prstGeom>
          <a:ln w="12700">
            <a:solidFill>
              <a:srgbClr val="30303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C709732-714C-002B-36CB-F14B8D4C5901}"/>
              </a:ext>
            </a:extLst>
          </p:cNvPr>
          <p:cNvSpPr txBox="1"/>
          <p:nvPr/>
        </p:nvSpPr>
        <p:spPr>
          <a:xfrm>
            <a:off x="4680639" y="1686649"/>
            <a:ext cx="1756375" cy="369332"/>
          </a:xfrm>
          <a:prstGeom prst="rect">
            <a:avLst/>
          </a:prstGeom>
          <a:solidFill>
            <a:schemeClr val="bg1"/>
          </a:solidFill>
        </p:spPr>
        <p:txBody>
          <a:bodyPr wrap="square">
            <a:spAutoFit/>
          </a:bodyPr>
          <a:lstStyle/>
          <a:p>
            <a:r>
              <a:rPr lang="en-US" b="0" dirty="0">
                <a:solidFill>
                  <a:srgbClr val="303030"/>
                </a:solidFill>
              </a:rPr>
              <a:t>1 turn ~89.2 </a:t>
            </a:r>
            <a:r>
              <a:rPr lang="en-US" b="0" dirty="0" err="1">
                <a:solidFill>
                  <a:srgbClr val="303030"/>
                </a:solidFill>
                <a:latin typeface="Symbol" pitchFamily="2" charset="2"/>
              </a:rPr>
              <a:t>m</a:t>
            </a:r>
            <a:r>
              <a:rPr lang="en-US" b="0" dirty="0" err="1">
                <a:solidFill>
                  <a:srgbClr val="303030"/>
                </a:solidFill>
              </a:rPr>
              <a:t>s</a:t>
            </a:r>
            <a:endParaRPr lang="en-SK" dirty="0">
              <a:solidFill>
                <a:srgbClr val="303030"/>
              </a:solidFill>
            </a:endParaRPr>
          </a:p>
        </p:txBody>
      </p:sp>
      <p:cxnSp>
        <p:nvCxnSpPr>
          <p:cNvPr id="23" name="Straight Connector 22">
            <a:extLst>
              <a:ext uri="{FF2B5EF4-FFF2-40B4-BE49-F238E27FC236}">
                <a16:creationId xmlns:a16="http://schemas.microsoft.com/office/drawing/2014/main" id="{09DB5503-2560-E43C-410A-3A55CE114B10}"/>
              </a:ext>
            </a:extLst>
          </p:cNvPr>
          <p:cNvCxnSpPr>
            <a:cxnSpLocks/>
          </p:cNvCxnSpPr>
          <p:nvPr/>
        </p:nvCxnSpPr>
        <p:spPr>
          <a:xfrm flipV="1">
            <a:off x="878186" y="1793430"/>
            <a:ext cx="0" cy="2067495"/>
          </a:xfrm>
          <a:prstGeom prst="line">
            <a:avLst/>
          </a:prstGeom>
          <a:ln w="12700">
            <a:solidFill>
              <a:srgbClr val="30303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764DE4-8CDC-B82E-E105-C7743C89A205}"/>
              </a:ext>
            </a:extLst>
          </p:cNvPr>
          <p:cNvSpPr txBox="1"/>
          <p:nvPr/>
        </p:nvSpPr>
        <p:spPr>
          <a:xfrm rot="5400000">
            <a:off x="59846" y="4354186"/>
            <a:ext cx="1903491" cy="369332"/>
          </a:xfrm>
          <a:prstGeom prst="rect">
            <a:avLst/>
          </a:prstGeom>
          <a:noFill/>
        </p:spPr>
        <p:txBody>
          <a:bodyPr wrap="square">
            <a:spAutoFit/>
          </a:bodyPr>
          <a:lstStyle/>
          <a:p>
            <a:r>
              <a:rPr lang="en-US" b="0" dirty="0">
                <a:solidFill>
                  <a:srgbClr val="303030"/>
                </a:solidFill>
              </a:rPr>
              <a:t>Bunch slot #1</a:t>
            </a:r>
          </a:p>
        </p:txBody>
      </p:sp>
      <p:cxnSp>
        <p:nvCxnSpPr>
          <p:cNvPr id="26" name="Straight Connector 25">
            <a:extLst>
              <a:ext uri="{FF2B5EF4-FFF2-40B4-BE49-F238E27FC236}">
                <a16:creationId xmlns:a16="http://schemas.microsoft.com/office/drawing/2014/main" id="{78C74CB6-8FB3-5400-991E-CF0F878EAA0C}"/>
              </a:ext>
            </a:extLst>
          </p:cNvPr>
          <p:cNvCxnSpPr>
            <a:cxnSpLocks/>
          </p:cNvCxnSpPr>
          <p:nvPr/>
        </p:nvCxnSpPr>
        <p:spPr>
          <a:xfrm flipH="1" flipV="1">
            <a:off x="10636300" y="1793430"/>
            <a:ext cx="15" cy="2067495"/>
          </a:xfrm>
          <a:prstGeom prst="line">
            <a:avLst/>
          </a:prstGeom>
          <a:ln w="12700">
            <a:solidFill>
              <a:srgbClr val="30303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F85DD14-6756-D6B9-A55C-375605D9F6A0}"/>
              </a:ext>
            </a:extLst>
          </p:cNvPr>
          <p:cNvSpPr txBox="1"/>
          <p:nvPr/>
        </p:nvSpPr>
        <p:spPr>
          <a:xfrm rot="5400000">
            <a:off x="9453328" y="4450715"/>
            <a:ext cx="2101088" cy="369332"/>
          </a:xfrm>
          <a:prstGeom prst="rect">
            <a:avLst/>
          </a:prstGeom>
          <a:noFill/>
        </p:spPr>
        <p:txBody>
          <a:bodyPr wrap="square">
            <a:spAutoFit/>
          </a:bodyPr>
          <a:lstStyle/>
          <a:p>
            <a:r>
              <a:rPr lang="en-US" b="0" dirty="0">
                <a:solidFill>
                  <a:srgbClr val="303030"/>
                </a:solidFill>
              </a:rPr>
              <a:t>Bunch slot #3564</a:t>
            </a:r>
          </a:p>
        </p:txBody>
      </p:sp>
      <p:sp>
        <p:nvSpPr>
          <p:cNvPr id="29" name="Rectangle 28">
            <a:extLst>
              <a:ext uri="{FF2B5EF4-FFF2-40B4-BE49-F238E27FC236}">
                <a16:creationId xmlns:a16="http://schemas.microsoft.com/office/drawing/2014/main" id="{82469E9D-CC55-B2B0-D72D-3BD0D6B55934}"/>
              </a:ext>
            </a:extLst>
          </p:cNvPr>
          <p:cNvSpPr/>
          <p:nvPr/>
        </p:nvSpPr>
        <p:spPr>
          <a:xfrm>
            <a:off x="9993513" y="2851883"/>
            <a:ext cx="642787" cy="72507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cxnSp>
        <p:nvCxnSpPr>
          <p:cNvPr id="30" name="Straight Connector 29">
            <a:extLst>
              <a:ext uri="{FF2B5EF4-FFF2-40B4-BE49-F238E27FC236}">
                <a16:creationId xmlns:a16="http://schemas.microsoft.com/office/drawing/2014/main" id="{B8D21D1A-F1BC-728B-8E04-58912DC9ED0A}"/>
              </a:ext>
            </a:extLst>
          </p:cNvPr>
          <p:cNvCxnSpPr>
            <a:cxnSpLocks/>
          </p:cNvCxnSpPr>
          <p:nvPr/>
        </p:nvCxnSpPr>
        <p:spPr>
          <a:xfrm flipH="1" flipV="1">
            <a:off x="9993498" y="2863094"/>
            <a:ext cx="651867" cy="725770"/>
          </a:xfrm>
          <a:prstGeom prst="line">
            <a:avLst/>
          </a:prstGeom>
          <a:ln w="12700">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C0A4AA-82A4-F98F-66B0-50DB22528B89}"/>
              </a:ext>
            </a:extLst>
          </p:cNvPr>
          <p:cNvCxnSpPr>
            <a:cxnSpLocks/>
          </p:cNvCxnSpPr>
          <p:nvPr/>
        </p:nvCxnSpPr>
        <p:spPr>
          <a:xfrm flipH="1">
            <a:off x="9993498" y="2862297"/>
            <a:ext cx="642787" cy="714665"/>
          </a:xfrm>
          <a:prstGeom prst="line">
            <a:avLst/>
          </a:prstGeom>
          <a:ln w="12700">
            <a:solidFill>
              <a:srgbClr val="30303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171B2EC-A541-DAF8-70E5-E611FC284EB3}"/>
              </a:ext>
            </a:extLst>
          </p:cNvPr>
          <p:cNvSpPr txBox="1"/>
          <p:nvPr/>
        </p:nvSpPr>
        <p:spPr>
          <a:xfrm>
            <a:off x="8890975" y="2139667"/>
            <a:ext cx="1769944" cy="369332"/>
          </a:xfrm>
          <a:prstGeom prst="rect">
            <a:avLst/>
          </a:prstGeom>
          <a:noFill/>
        </p:spPr>
        <p:txBody>
          <a:bodyPr wrap="square">
            <a:spAutoFit/>
          </a:bodyPr>
          <a:lstStyle/>
          <a:p>
            <a:pPr algn="r"/>
            <a:r>
              <a:rPr lang="en-US" dirty="0">
                <a:solidFill>
                  <a:srgbClr val="303030"/>
                </a:solidFill>
              </a:rPr>
              <a:t>Abort gap </a:t>
            </a:r>
            <a:r>
              <a:rPr lang="en-US" b="0" dirty="0">
                <a:solidFill>
                  <a:srgbClr val="303030"/>
                </a:solidFill>
              </a:rPr>
              <a:t>3 </a:t>
            </a:r>
            <a:r>
              <a:rPr lang="en-US" b="0" dirty="0" err="1">
                <a:solidFill>
                  <a:srgbClr val="303030"/>
                </a:solidFill>
                <a:latin typeface="Symbol" pitchFamily="2" charset="2"/>
              </a:rPr>
              <a:t>m</a:t>
            </a:r>
            <a:r>
              <a:rPr lang="en-US" b="0" dirty="0" err="1">
                <a:solidFill>
                  <a:srgbClr val="303030"/>
                </a:solidFill>
              </a:rPr>
              <a:t>s</a:t>
            </a:r>
            <a:endParaRPr lang="en-SK" dirty="0">
              <a:solidFill>
                <a:srgbClr val="303030"/>
              </a:solidFill>
            </a:endParaRPr>
          </a:p>
        </p:txBody>
      </p:sp>
      <p:cxnSp>
        <p:nvCxnSpPr>
          <p:cNvPr id="38" name="Straight Arrow Connector 37">
            <a:extLst>
              <a:ext uri="{FF2B5EF4-FFF2-40B4-BE49-F238E27FC236}">
                <a16:creationId xmlns:a16="http://schemas.microsoft.com/office/drawing/2014/main" id="{0E4486FC-09A4-A6A9-0432-86CB936BA683}"/>
              </a:ext>
            </a:extLst>
          </p:cNvPr>
          <p:cNvCxnSpPr>
            <a:cxnSpLocks/>
          </p:cNvCxnSpPr>
          <p:nvPr/>
        </p:nvCxnSpPr>
        <p:spPr>
          <a:xfrm>
            <a:off x="9993498" y="2560785"/>
            <a:ext cx="642802" cy="0"/>
          </a:xfrm>
          <a:prstGeom prst="straightConnector1">
            <a:avLst/>
          </a:prstGeom>
          <a:ln w="12700">
            <a:solidFill>
              <a:srgbClr val="30303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C6D0CC4-D6F4-A7D3-9F11-C2A7A844A4B5}"/>
              </a:ext>
            </a:extLst>
          </p:cNvPr>
          <p:cNvSpPr/>
          <p:nvPr/>
        </p:nvSpPr>
        <p:spPr>
          <a:xfrm>
            <a:off x="6058116" y="2851883"/>
            <a:ext cx="1773280" cy="72507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46" name="TextBox 45">
            <a:extLst>
              <a:ext uri="{FF2B5EF4-FFF2-40B4-BE49-F238E27FC236}">
                <a16:creationId xmlns:a16="http://schemas.microsoft.com/office/drawing/2014/main" id="{26FC5469-7748-AFDC-3D9C-756335BFC915}"/>
              </a:ext>
            </a:extLst>
          </p:cNvPr>
          <p:cNvSpPr txBox="1"/>
          <p:nvPr/>
        </p:nvSpPr>
        <p:spPr>
          <a:xfrm>
            <a:off x="5960481" y="2143694"/>
            <a:ext cx="2182245" cy="369332"/>
          </a:xfrm>
          <a:prstGeom prst="rect">
            <a:avLst/>
          </a:prstGeom>
          <a:noFill/>
        </p:spPr>
        <p:txBody>
          <a:bodyPr wrap="square">
            <a:spAutoFit/>
          </a:bodyPr>
          <a:lstStyle/>
          <a:p>
            <a:pPr algn="ctr"/>
            <a:r>
              <a:rPr lang="en-US" dirty="0">
                <a:solidFill>
                  <a:srgbClr val="303030"/>
                </a:solidFill>
              </a:rPr>
              <a:t>Injection gap </a:t>
            </a:r>
            <a:r>
              <a:rPr lang="en-US" b="0" dirty="0">
                <a:solidFill>
                  <a:srgbClr val="303030"/>
                </a:solidFill>
              </a:rPr>
              <a:t>12 </a:t>
            </a:r>
            <a:r>
              <a:rPr lang="en-US" b="0" dirty="0" err="1">
                <a:solidFill>
                  <a:srgbClr val="303030"/>
                </a:solidFill>
                <a:latin typeface="Symbol" pitchFamily="2" charset="2"/>
              </a:rPr>
              <a:t>m</a:t>
            </a:r>
            <a:r>
              <a:rPr lang="en-US" b="0" dirty="0" err="1">
                <a:solidFill>
                  <a:srgbClr val="303030"/>
                </a:solidFill>
              </a:rPr>
              <a:t>s</a:t>
            </a:r>
            <a:endParaRPr lang="en-SK" dirty="0">
              <a:solidFill>
                <a:srgbClr val="303030"/>
              </a:solidFill>
            </a:endParaRPr>
          </a:p>
        </p:txBody>
      </p:sp>
      <p:cxnSp>
        <p:nvCxnSpPr>
          <p:cNvPr id="47" name="Straight Arrow Connector 46">
            <a:extLst>
              <a:ext uri="{FF2B5EF4-FFF2-40B4-BE49-F238E27FC236}">
                <a16:creationId xmlns:a16="http://schemas.microsoft.com/office/drawing/2014/main" id="{DC0B3D2B-E693-C0F1-13CC-9F0F4785CAC7}"/>
              </a:ext>
            </a:extLst>
          </p:cNvPr>
          <p:cNvCxnSpPr>
            <a:cxnSpLocks/>
          </p:cNvCxnSpPr>
          <p:nvPr/>
        </p:nvCxnSpPr>
        <p:spPr>
          <a:xfrm>
            <a:off x="6058116" y="2560785"/>
            <a:ext cx="1773280" cy="0"/>
          </a:xfrm>
          <a:prstGeom prst="straightConnector1">
            <a:avLst/>
          </a:prstGeom>
          <a:ln w="12700">
            <a:solidFill>
              <a:srgbClr val="30303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1CE45D7-5734-1B2C-AD06-F0E99A29E63F}"/>
              </a:ext>
            </a:extLst>
          </p:cNvPr>
          <p:cNvSpPr/>
          <p:nvPr/>
        </p:nvSpPr>
        <p:spPr>
          <a:xfrm>
            <a:off x="1284816" y="2853479"/>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0" name="Rectangle 49">
            <a:extLst>
              <a:ext uri="{FF2B5EF4-FFF2-40B4-BE49-F238E27FC236}">
                <a16:creationId xmlns:a16="http://schemas.microsoft.com/office/drawing/2014/main" id="{B7AA4D2D-215C-1BC9-E7D1-6E0D3C45354C}"/>
              </a:ext>
            </a:extLst>
          </p:cNvPr>
          <p:cNvSpPr/>
          <p:nvPr/>
        </p:nvSpPr>
        <p:spPr>
          <a:xfrm>
            <a:off x="1637746" y="2853479"/>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1" name="Rectangle 50">
            <a:extLst>
              <a:ext uri="{FF2B5EF4-FFF2-40B4-BE49-F238E27FC236}">
                <a16:creationId xmlns:a16="http://schemas.microsoft.com/office/drawing/2014/main" id="{FB83BB8D-557E-2765-977A-7EC00F2DC03F}"/>
              </a:ext>
            </a:extLst>
          </p:cNvPr>
          <p:cNvSpPr/>
          <p:nvPr/>
        </p:nvSpPr>
        <p:spPr>
          <a:xfrm>
            <a:off x="1986316" y="2853479"/>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2" name="Rectangle 51">
            <a:extLst>
              <a:ext uri="{FF2B5EF4-FFF2-40B4-BE49-F238E27FC236}">
                <a16:creationId xmlns:a16="http://schemas.microsoft.com/office/drawing/2014/main" id="{707CB371-C556-4068-4716-E8570A5583B8}"/>
              </a:ext>
            </a:extLst>
          </p:cNvPr>
          <p:cNvSpPr/>
          <p:nvPr/>
        </p:nvSpPr>
        <p:spPr>
          <a:xfrm>
            <a:off x="2332896" y="2853479"/>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3" name="Rectangle 52">
            <a:extLst>
              <a:ext uri="{FF2B5EF4-FFF2-40B4-BE49-F238E27FC236}">
                <a16:creationId xmlns:a16="http://schemas.microsoft.com/office/drawing/2014/main" id="{B1460887-A885-856E-5CDD-5690E3B382EC}"/>
              </a:ext>
            </a:extLst>
          </p:cNvPr>
          <p:cNvSpPr/>
          <p:nvPr/>
        </p:nvSpPr>
        <p:spPr>
          <a:xfrm>
            <a:off x="2993265" y="2852681"/>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4" name="Rectangle 53">
            <a:extLst>
              <a:ext uri="{FF2B5EF4-FFF2-40B4-BE49-F238E27FC236}">
                <a16:creationId xmlns:a16="http://schemas.microsoft.com/office/drawing/2014/main" id="{3A1AC7EB-9A83-0AC6-D936-2C19DFBF5C0D}"/>
              </a:ext>
            </a:extLst>
          </p:cNvPr>
          <p:cNvSpPr/>
          <p:nvPr/>
        </p:nvSpPr>
        <p:spPr>
          <a:xfrm>
            <a:off x="3346195" y="2852681"/>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5" name="Rectangle 54">
            <a:extLst>
              <a:ext uri="{FF2B5EF4-FFF2-40B4-BE49-F238E27FC236}">
                <a16:creationId xmlns:a16="http://schemas.microsoft.com/office/drawing/2014/main" id="{193F57CC-A05F-3C4D-D55D-2AE7D9258A00}"/>
              </a:ext>
            </a:extLst>
          </p:cNvPr>
          <p:cNvSpPr/>
          <p:nvPr/>
        </p:nvSpPr>
        <p:spPr>
          <a:xfrm>
            <a:off x="3694765" y="2852681"/>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6" name="Rectangle 55">
            <a:extLst>
              <a:ext uri="{FF2B5EF4-FFF2-40B4-BE49-F238E27FC236}">
                <a16:creationId xmlns:a16="http://schemas.microsoft.com/office/drawing/2014/main" id="{717C8543-4E7E-DFBB-D3B7-0B88EA16A8FB}"/>
              </a:ext>
            </a:extLst>
          </p:cNvPr>
          <p:cNvSpPr/>
          <p:nvPr/>
        </p:nvSpPr>
        <p:spPr>
          <a:xfrm>
            <a:off x="4041345" y="2852681"/>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7" name="Rectangle 56">
            <a:extLst>
              <a:ext uri="{FF2B5EF4-FFF2-40B4-BE49-F238E27FC236}">
                <a16:creationId xmlns:a16="http://schemas.microsoft.com/office/drawing/2014/main" id="{1FBFB42A-59F5-34DE-F3F7-F2B115BAE53A}"/>
              </a:ext>
            </a:extLst>
          </p:cNvPr>
          <p:cNvSpPr/>
          <p:nvPr/>
        </p:nvSpPr>
        <p:spPr>
          <a:xfrm>
            <a:off x="4701714" y="2851883"/>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8" name="Rectangle 57">
            <a:extLst>
              <a:ext uri="{FF2B5EF4-FFF2-40B4-BE49-F238E27FC236}">
                <a16:creationId xmlns:a16="http://schemas.microsoft.com/office/drawing/2014/main" id="{86FCCA2F-4768-E279-4814-F619D9BA0CC0}"/>
              </a:ext>
            </a:extLst>
          </p:cNvPr>
          <p:cNvSpPr/>
          <p:nvPr/>
        </p:nvSpPr>
        <p:spPr>
          <a:xfrm>
            <a:off x="5054644" y="2851883"/>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59" name="Rectangle 58">
            <a:extLst>
              <a:ext uri="{FF2B5EF4-FFF2-40B4-BE49-F238E27FC236}">
                <a16:creationId xmlns:a16="http://schemas.microsoft.com/office/drawing/2014/main" id="{1BFF8247-8793-3D34-0DD9-BD0CF486B395}"/>
              </a:ext>
            </a:extLst>
          </p:cNvPr>
          <p:cNvSpPr/>
          <p:nvPr/>
        </p:nvSpPr>
        <p:spPr>
          <a:xfrm>
            <a:off x="5403214" y="2851883"/>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60" name="Rectangle 59">
            <a:extLst>
              <a:ext uri="{FF2B5EF4-FFF2-40B4-BE49-F238E27FC236}">
                <a16:creationId xmlns:a16="http://schemas.microsoft.com/office/drawing/2014/main" id="{513E8682-72F2-27A1-698C-65EB218A0F33}"/>
              </a:ext>
            </a:extLst>
          </p:cNvPr>
          <p:cNvSpPr/>
          <p:nvPr/>
        </p:nvSpPr>
        <p:spPr>
          <a:xfrm>
            <a:off x="5749794" y="2851883"/>
            <a:ext cx="285915"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61" name="TextBox 60">
            <a:extLst>
              <a:ext uri="{FF2B5EF4-FFF2-40B4-BE49-F238E27FC236}">
                <a16:creationId xmlns:a16="http://schemas.microsoft.com/office/drawing/2014/main" id="{58CC6D63-7C5F-54C0-ACDD-5780D857A476}"/>
              </a:ext>
            </a:extLst>
          </p:cNvPr>
          <p:cNvSpPr txBox="1"/>
          <p:nvPr/>
        </p:nvSpPr>
        <p:spPr>
          <a:xfrm>
            <a:off x="1147900" y="4423994"/>
            <a:ext cx="2099191" cy="646331"/>
          </a:xfrm>
          <a:prstGeom prst="rect">
            <a:avLst/>
          </a:prstGeom>
          <a:noFill/>
        </p:spPr>
        <p:txBody>
          <a:bodyPr wrap="square">
            <a:spAutoFit/>
          </a:bodyPr>
          <a:lstStyle/>
          <a:p>
            <a:pPr algn="ctr"/>
            <a:r>
              <a:rPr lang="en-US" dirty="0">
                <a:solidFill>
                  <a:srgbClr val="303030"/>
                </a:solidFill>
              </a:rPr>
              <a:t>Witness bunches</a:t>
            </a:r>
          </a:p>
          <a:p>
            <a:pPr algn="ctr"/>
            <a:r>
              <a:rPr lang="en-US" b="0" dirty="0">
                <a:solidFill>
                  <a:srgbClr val="303030"/>
                </a:solidFill>
              </a:rPr>
              <a:t>12x25 ns = 300 ns</a:t>
            </a:r>
            <a:endParaRPr lang="en-SK" dirty="0">
              <a:solidFill>
                <a:srgbClr val="303030"/>
              </a:solidFill>
            </a:endParaRPr>
          </a:p>
        </p:txBody>
      </p:sp>
      <p:cxnSp>
        <p:nvCxnSpPr>
          <p:cNvPr id="62" name="Straight Arrow Connector 61">
            <a:extLst>
              <a:ext uri="{FF2B5EF4-FFF2-40B4-BE49-F238E27FC236}">
                <a16:creationId xmlns:a16="http://schemas.microsoft.com/office/drawing/2014/main" id="{B6C3119E-F1E3-FBC7-F860-F968A59213BF}"/>
              </a:ext>
            </a:extLst>
          </p:cNvPr>
          <p:cNvCxnSpPr>
            <a:cxnSpLocks/>
          </p:cNvCxnSpPr>
          <p:nvPr/>
        </p:nvCxnSpPr>
        <p:spPr>
          <a:xfrm>
            <a:off x="1018622" y="3415743"/>
            <a:ext cx="498611" cy="1007453"/>
          </a:xfrm>
          <a:prstGeom prst="straightConnector1">
            <a:avLst/>
          </a:prstGeom>
          <a:ln w="12700">
            <a:solidFill>
              <a:srgbClr val="30303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Left Brace 64">
            <a:extLst>
              <a:ext uri="{FF2B5EF4-FFF2-40B4-BE49-F238E27FC236}">
                <a16:creationId xmlns:a16="http://schemas.microsoft.com/office/drawing/2014/main" id="{8B8F493D-DEEC-CE64-1A5B-D31CF7626F0F}"/>
              </a:ext>
            </a:extLst>
          </p:cNvPr>
          <p:cNvSpPr/>
          <p:nvPr/>
        </p:nvSpPr>
        <p:spPr>
          <a:xfrm rot="16200000">
            <a:off x="3516321" y="1406832"/>
            <a:ext cx="287773" cy="4750783"/>
          </a:xfrm>
          <a:prstGeom prst="leftBrace">
            <a:avLst/>
          </a:prstGeom>
          <a:ln w="12700">
            <a:solidFill>
              <a:srgbClr val="3030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K"/>
          </a:p>
        </p:txBody>
      </p:sp>
      <p:sp>
        <p:nvSpPr>
          <p:cNvPr id="66" name="TextBox 65">
            <a:extLst>
              <a:ext uri="{FF2B5EF4-FFF2-40B4-BE49-F238E27FC236}">
                <a16:creationId xmlns:a16="http://schemas.microsoft.com/office/drawing/2014/main" id="{05CBD541-C2FB-4E6C-F0C8-DA3DEA0B138A}"/>
              </a:ext>
            </a:extLst>
          </p:cNvPr>
          <p:cNvSpPr txBox="1"/>
          <p:nvPr/>
        </p:nvSpPr>
        <p:spPr>
          <a:xfrm>
            <a:off x="2013994" y="3860925"/>
            <a:ext cx="3361542" cy="369332"/>
          </a:xfrm>
          <a:prstGeom prst="rect">
            <a:avLst/>
          </a:prstGeom>
          <a:noFill/>
        </p:spPr>
        <p:txBody>
          <a:bodyPr wrap="square">
            <a:spAutoFit/>
          </a:bodyPr>
          <a:lstStyle/>
          <a:p>
            <a:pPr algn="ctr"/>
            <a:r>
              <a:rPr lang="en-US" dirty="0">
                <a:solidFill>
                  <a:srgbClr val="303030"/>
                </a:solidFill>
              </a:rPr>
              <a:t>Already circulating beam</a:t>
            </a:r>
            <a:endParaRPr lang="en-SK" dirty="0">
              <a:solidFill>
                <a:srgbClr val="303030"/>
              </a:solidFill>
            </a:endParaRPr>
          </a:p>
        </p:txBody>
      </p:sp>
      <p:sp>
        <p:nvSpPr>
          <p:cNvPr id="67" name="Left Brace 66">
            <a:extLst>
              <a:ext uri="{FF2B5EF4-FFF2-40B4-BE49-F238E27FC236}">
                <a16:creationId xmlns:a16="http://schemas.microsoft.com/office/drawing/2014/main" id="{4C553BA7-C6C8-D28F-8AC5-872CDADE007B}"/>
              </a:ext>
            </a:extLst>
          </p:cNvPr>
          <p:cNvSpPr/>
          <p:nvPr/>
        </p:nvSpPr>
        <p:spPr>
          <a:xfrm rot="16200000">
            <a:off x="7000118" y="3101531"/>
            <a:ext cx="287773" cy="1335922"/>
          </a:xfrm>
          <a:prstGeom prst="leftBrace">
            <a:avLst/>
          </a:prstGeom>
          <a:ln w="12700">
            <a:solidFill>
              <a:srgbClr val="3030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K"/>
          </a:p>
        </p:txBody>
      </p:sp>
      <p:sp>
        <p:nvSpPr>
          <p:cNvPr id="69" name="TextBox 68">
            <a:extLst>
              <a:ext uri="{FF2B5EF4-FFF2-40B4-BE49-F238E27FC236}">
                <a16:creationId xmlns:a16="http://schemas.microsoft.com/office/drawing/2014/main" id="{36956973-8467-5246-1E6A-2842D2C74C33}"/>
              </a:ext>
            </a:extLst>
          </p:cNvPr>
          <p:cNvSpPr txBox="1"/>
          <p:nvPr/>
        </p:nvSpPr>
        <p:spPr>
          <a:xfrm>
            <a:off x="5504814" y="3860951"/>
            <a:ext cx="3361542" cy="369332"/>
          </a:xfrm>
          <a:prstGeom prst="rect">
            <a:avLst/>
          </a:prstGeom>
          <a:noFill/>
        </p:spPr>
        <p:txBody>
          <a:bodyPr wrap="square">
            <a:spAutoFit/>
          </a:bodyPr>
          <a:lstStyle/>
          <a:p>
            <a:pPr algn="ctr"/>
            <a:r>
              <a:rPr lang="en-US" dirty="0">
                <a:solidFill>
                  <a:srgbClr val="303030"/>
                </a:solidFill>
              </a:rPr>
              <a:t>Beam to be injected</a:t>
            </a:r>
            <a:endParaRPr lang="en-SK" dirty="0">
              <a:solidFill>
                <a:srgbClr val="303030"/>
              </a:solidFill>
            </a:endParaRPr>
          </a:p>
        </p:txBody>
      </p:sp>
      <p:sp>
        <p:nvSpPr>
          <p:cNvPr id="72" name="TextBox 71">
            <a:extLst>
              <a:ext uri="{FF2B5EF4-FFF2-40B4-BE49-F238E27FC236}">
                <a16:creationId xmlns:a16="http://schemas.microsoft.com/office/drawing/2014/main" id="{5CF78525-2C3A-A9EE-7A76-3455AB19087F}"/>
              </a:ext>
            </a:extLst>
          </p:cNvPr>
          <p:cNvSpPr txBox="1"/>
          <p:nvPr/>
        </p:nvSpPr>
        <p:spPr>
          <a:xfrm rot="5400000">
            <a:off x="9856937" y="4371075"/>
            <a:ext cx="1903491" cy="369332"/>
          </a:xfrm>
          <a:prstGeom prst="rect">
            <a:avLst/>
          </a:prstGeom>
          <a:noFill/>
        </p:spPr>
        <p:txBody>
          <a:bodyPr wrap="square">
            <a:spAutoFit/>
          </a:bodyPr>
          <a:lstStyle/>
          <a:p>
            <a:r>
              <a:rPr lang="en-US" b="0" dirty="0">
                <a:solidFill>
                  <a:srgbClr val="303030"/>
                </a:solidFill>
              </a:rPr>
              <a:t>Bunch slot #1</a:t>
            </a:r>
          </a:p>
        </p:txBody>
      </p:sp>
      <p:sp>
        <p:nvSpPr>
          <p:cNvPr id="73" name="Rectangle 72">
            <a:extLst>
              <a:ext uri="{FF2B5EF4-FFF2-40B4-BE49-F238E27FC236}">
                <a16:creationId xmlns:a16="http://schemas.microsoft.com/office/drawing/2014/main" id="{260649A9-2380-A38D-2BA2-92E00A9D8FD9}"/>
              </a:ext>
            </a:extLst>
          </p:cNvPr>
          <p:cNvSpPr/>
          <p:nvPr/>
        </p:nvSpPr>
        <p:spPr>
          <a:xfrm>
            <a:off x="10645365" y="2852556"/>
            <a:ext cx="108640" cy="7361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K"/>
          </a:p>
        </p:txBody>
      </p:sp>
      <p:sp>
        <p:nvSpPr>
          <p:cNvPr id="75" name="TextBox 74">
            <a:extLst>
              <a:ext uri="{FF2B5EF4-FFF2-40B4-BE49-F238E27FC236}">
                <a16:creationId xmlns:a16="http://schemas.microsoft.com/office/drawing/2014/main" id="{265616B9-85DD-643E-2A3D-0F6846DE3E67}"/>
              </a:ext>
            </a:extLst>
          </p:cNvPr>
          <p:cNvSpPr txBox="1"/>
          <p:nvPr/>
        </p:nvSpPr>
        <p:spPr>
          <a:xfrm rot="5400000">
            <a:off x="-290170" y="4458737"/>
            <a:ext cx="2101088" cy="369332"/>
          </a:xfrm>
          <a:prstGeom prst="rect">
            <a:avLst/>
          </a:prstGeom>
          <a:noFill/>
        </p:spPr>
        <p:txBody>
          <a:bodyPr wrap="square">
            <a:spAutoFit/>
          </a:bodyPr>
          <a:lstStyle/>
          <a:p>
            <a:r>
              <a:rPr lang="en-US" b="0" dirty="0">
                <a:solidFill>
                  <a:srgbClr val="303030"/>
                </a:solidFill>
              </a:rPr>
              <a:t>Bunch slot #3564</a:t>
            </a:r>
          </a:p>
        </p:txBody>
      </p:sp>
    </p:spTree>
    <p:extLst>
      <p:ext uri="{BB962C8B-B14F-4D97-AF65-F5344CB8AC3E}">
        <p14:creationId xmlns:p14="http://schemas.microsoft.com/office/powerpoint/2010/main" val="7833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Large hadron collider – an introduction to operation</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8" name="Picture 7" descr="A graph showing a line of different colored lines&#10;&#10;Description automatically generated with medium confidence">
            <a:extLst>
              <a:ext uri="{FF2B5EF4-FFF2-40B4-BE49-F238E27FC236}">
                <a16:creationId xmlns:a16="http://schemas.microsoft.com/office/drawing/2014/main" id="{BD840DB0-B02A-F6E4-20B2-5E1FFE61EE00}"/>
              </a:ext>
            </a:extLst>
          </p:cNvPr>
          <p:cNvPicPr>
            <a:picLocks noChangeAspect="1"/>
          </p:cNvPicPr>
          <p:nvPr/>
        </p:nvPicPr>
        <p:blipFill>
          <a:blip r:embed="rId2"/>
          <a:stretch>
            <a:fillRect/>
          </a:stretch>
        </p:blipFill>
        <p:spPr>
          <a:xfrm>
            <a:off x="813266" y="1120590"/>
            <a:ext cx="9302377" cy="5232587"/>
          </a:xfrm>
          <a:prstGeom prst="rect">
            <a:avLst/>
          </a:prstGeom>
        </p:spPr>
      </p:pic>
      <p:sp>
        <p:nvSpPr>
          <p:cNvPr id="10" name="TextBox 9">
            <a:extLst>
              <a:ext uri="{FF2B5EF4-FFF2-40B4-BE49-F238E27FC236}">
                <a16:creationId xmlns:a16="http://schemas.microsoft.com/office/drawing/2014/main" id="{D6768F79-CCBC-68D7-AD48-FA3068C5FD56}"/>
              </a:ext>
            </a:extLst>
          </p:cNvPr>
          <p:cNvSpPr txBox="1"/>
          <p:nvPr/>
        </p:nvSpPr>
        <p:spPr>
          <a:xfrm rot="16200000">
            <a:off x="585392" y="3223819"/>
            <a:ext cx="3651517" cy="646331"/>
          </a:xfrm>
          <a:prstGeom prst="rect">
            <a:avLst/>
          </a:prstGeom>
          <a:noFill/>
        </p:spPr>
        <p:txBody>
          <a:bodyPr wrap="square">
            <a:spAutoFit/>
          </a:bodyPr>
          <a:lstStyle/>
          <a:p>
            <a:r>
              <a:rPr lang="en-US" dirty="0">
                <a:solidFill>
                  <a:srgbClr val="303030"/>
                </a:solidFill>
              </a:rPr>
              <a:t>Injection of pilot intensity, measurements, setting up</a:t>
            </a:r>
            <a:endParaRPr lang="en-SK" dirty="0">
              <a:solidFill>
                <a:srgbClr val="303030"/>
              </a:solidFill>
            </a:endParaRPr>
          </a:p>
        </p:txBody>
      </p:sp>
      <p:cxnSp>
        <p:nvCxnSpPr>
          <p:cNvPr id="12" name="Straight Connector 11">
            <a:extLst>
              <a:ext uri="{FF2B5EF4-FFF2-40B4-BE49-F238E27FC236}">
                <a16:creationId xmlns:a16="http://schemas.microsoft.com/office/drawing/2014/main" id="{AB8316E7-EEDA-98B1-6192-E1E2DFE604A6}"/>
              </a:ext>
            </a:extLst>
          </p:cNvPr>
          <p:cNvCxnSpPr>
            <a:cxnSpLocks/>
          </p:cNvCxnSpPr>
          <p:nvPr/>
        </p:nvCxnSpPr>
        <p:spPr>
          <a:xfrm flipV="1">
            <a:off x="2097385" y="4034120"/>
            <a:ext cx="0" cy="1594575"/>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B23AE7-C172-6CDD-D0CA-5EFEFF6526FC}"/>
              </a:ext>
            </a:extLst>
          </p:cNvPr>
          <p:cNvCxnSpPr>
            <a:cxnSpLocks/>
          </p:cNvCxnSpPr>
          <p:nvPr/>
        </p:nvCxnSpPr>
        <p:spPr>
          <a:xfrm flipV="1">
            <a:off x="2724914" y="4034120"/>
            <a:ext cx="0" cy="1594575"/>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E3AD9E-ACE8-8E88-85E8-BD7E86E50400}"/>
              </a:ext>
            </a:extLst>
          </p:cNvPr>
          <p:cNvCxnSpPr>
            <a:cxnSpLocks/>
          </p:cNvCxnSpPr>
          <p:nvPr/>
        </p:nvCxnSpPr>
        <p:spPr>
          <a:xfrm flipV="1">
            <a:off x="3002819" y="4034120"/>
            <a:ext cx="0" cy="1594575"/>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F5D533-C344-5542-DA79-3704580F4672}"/>
              </a:ext>
            </a:extLst>
          </p:cNvPr>
          <p:cNvCxnSpPr>
            <a:cxnSpLocks/>
          </p:cNvCxnSpPr>
          <p:nvPr/>
        </p:nvCxnSpPr>
        <p:spPr>
          <a:xfrm flipV="1">
            <a:off x="4320630" y="2106708"/>
            <a:ext cx="0" cy="3521987"/>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4A9E7A-58FA-04E2-E655-C82B6509571E}"/>
              </a:ext>
            </a:extLst>
          </p:cNvPr>
          <p:cNvCxnSpPr>
            <a:cxnSpLocks/>
          </p:cNvCxnSpPr>
          <p:nvPr/>
        </p:nvCxnSpPr>
        <p:spPr>
          <a:xfrm flipV="1">
            <a:off x="5611546" y="2106708"/>
            <a:ext cx="0" cy="3521987"/>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22F400-A71A-5B7C-1127-552E943FB9B0}"/>
              </a:ext>
            </a:extLst>
          </p:cNvPr>
          <p:cNvCxnSpPr>
            <a:cxnSpLocks/>
          </p:cNvCxnSpPr>
          <p:nvPr/>
        </p:nvCxnSpPr>
        <p:spPr>
          <a:xfrm flipV="1">
            <a:off x="6445264" y="1281955"/>
            <a:ext cx="0" cy="1201271"/>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5EB820-46B6-F1D1-DDAC-AEAA30507F2F}"/>
              </a:ext>
            </a:extLst>
          </p:cNvPr>
          <p:cNvSpPr txBox="1"/>
          <p:nvPr/>
        </p:nvSpPr>
        <p:spPr>
          <a:xfrm rot="16200000">
            <a:off x="936618" y="3252750"/>
            <a:ext cx="3870654" cy="369332"/>
          </a:xfrm>
          <a:prstGeom prst="rect">
            <a:avLst/>
          </a:prstGeom>
          <a:noFill/>
        </p:spPr>
        <p:txBody>
          <a:bodyPr wrap="square">
            <a:spAutoFit/>
          </a:bodyPr>
          <a:lstStyle/>
          <a:p>
            <a:r>
              <a:rPr lang="en-US" dirty="0">
                <a:solidFill>
                  <a:srgbClr val="303030"/>
                </a:solidFill>
              </a:rPr>
              <a:t>Injection of nominal intensity 12-b</a:t>
            </a:r>
            <a:endParaRPr lang="en-SK" dirty="0">
              <a:solidFill>
                <a:srgbClr val="303030"/>
              </a:solidFill>
            </a:endParaRPr>
          </a:p>
        </p:txBody>
      </p:sp>
      <p:sp>
        <p:nvSpPr>
          <p:cNvPr id="29" name="TextBox 28">
            <a:extLst>
              <a:ext uri="{FF2B5EF4-FFF2-40B4-BE49-F238E27FC236}">
                <a16:creationId xmlns:a16="http://schemas.microsoft.com/office/drawing/2014/main" id="{DA89A575-CC3C-CC24-2949-C8D23872EC03}"/>
              </a:ext>
            </a:extLst>
          </p:cNvPr>
          <p:cNvSpPr txBox="1"/>
          <p:nvPr/>
        </p:nvSpPr>
        <p:spPr>
          <a:xfrm rot="16200000">
            <a:off x="2635100" y="3743168"/>
            <a:ext cx="2889817" cy="369332"/>
          </a:xfrm>
          <a:prstGeom prst="rect">
            <a:avLst/>
          </a:prstGeom>
          <a:noFill/>
        </p:spPr>
        <p:txBody>
          <a:bodyPr wrap="square">
            <a:spAutoFit/>
          </a:bodyPr>
          <a:lstStyle/>
          <a:p>
            <a:r>
              <a:rPr lang="en-US" dirty="0">
                <a:solidFill>
                  <a:srgbClr val="303030"/>
                </a:solidFill>
              </a:rPr>
              <a:t>Filling with nominal trains</a:t>
            </a:r>
            <a:endParaRPr lang="en-SK" dirty="0">
              <a:solidFill>
                <a:srgbClr val="303030"/>
              </a:solidFill>
            </a:endParaRPr>
          </a:p>
        </p:txBody>
      </p:sp>
      <p:sp>
        <p:nvSpPr>
          <p:cNvPr id="30" name="TextBox 29">
            <a:extLst>
              <a:ext uri="{FF2B5EF4-FFF2-40B4-BE49-F238E27FC236}">
                <a16:creationId xmlns:a16="http://schemas.microsoft.com/office/drawing/2014/main" id="{DE259AC3-FB92-BC6E-E04E-82DAF67AFBBC}"/>
              </a:ext>
            </a:extLst>
          </p:cNvPr>
          <p:cNvSpPr txBox="1"/>
          <p:nvPr/>
        </p:nvSpPr>
        <p:spPr>
          <a:xfrm>
            <a:off x="4516086" y="5106205"/>
            <a:ext cx="1065742" cy="369332"/>
          </a:xfrm>
          <a:prstGeom prst="rect">
            <a:avLst/>
          </a:prstGeom>
          <a:noFill/>
        </p:spPr>
        <p:txBody>
          <a:bodyPr wrap="square">
            <a:spAutoFit/>
          </a:bodyPr>
          <a:lstStyle/>
          <a:p>
            <a:pPr algn="ctr"/>
            <a:r>
              <a:rPr lang="en-US" dirty="0">
                <a:solidFill>
                  <a:srgbClr val="303030"/>
                </a:solidFill>
              </a:rPr>
              <a:t>Ramp</a:t>
            </a:r>
            <a:endParaRPr lang="en-SK" dirty="0">
              <a:solidFill>
                <a:srgbClr val="303030"/>
              </a:solidFill>
            </a:endParaRPr>
          </a:p>
        </p:txBody>
      </p:sp>
      <p:sp>
        <p:nvSpPr>
          <p:cNvPr id="31" name="TextBox 30">
            <a:extLst>
              <a:ext uri="{FF2B5EF4-FFF2-40B4-BE49-F238E27FC236}">
                <a16:creationId xmlns:a16="http://schemas.microsoft.com/office/drawing/2014/main" id="{5030187F-843F-6A4F-BD91-70142B9E9C3A}"/>
              </a:ext>
            </a:extLst>
          </p:cNvPr>
          <p:cNvSpPr txBox="1"/>
          <p:nvPr/>
        </p:nvSpPr>
        <p:spPr>
          <a:xfrm rot="16200000">
            <a:off x="4750445" y="3007414"/>
            <a:ext cx="2555921" cy="646331"/>
          </a:xfrm>
          <a:prstGeom prst="rect">
            <a:avLst/>
          </a:prstGeom>
          <a:noFill/>
        </p:spPr>
        <p:txBody>
          <a:bodyPr wrap="square">
            <a:spAutoFit/>
          </a:bodyPr>
          <a:lstStyle/>
          <a:p>
            <a:pPr algn="ctr"/>
            <a:r>
              <a:rPr lang="en-US" dirty="0">
                <a:solidFill>
                  <a:srgbClr val="303030"/>
                </a:solidFill>
              </a:rPr>
              <a:t>Squeeze, Q change, preparation for physics</a:t>
            </a:r>
            <a:endParaRPr lang="en-SK" dirty="0">
              <a:solidFill>
                <a:srgbClr val="303030"/>
              </a:solidFill>
            </a:endParaRPr>
          </a:p>
        </p:txBody>
      </p:sp>
      <p:sp>
        <p:nvSpPr>
          <p:cNvPr id="32" name="TextBox 31">
            <a:extLst>
              <a:ext uri="{FF2B5EF4-FFF2-40B4-BE49-F238E27FC236}">
                <a16:creationId xmlns:a16="http://schemas.microsoft.com/office/drawing/2014/main" id="{4A1A06D6-7A0D-9ADF-DF7F-ECB83A6A23A7}"/>
              </a:ext>
            </a:extLst>
          </p:cNvPr>
          <p:cNvSpPr txBox="1"/>
          <p:nvPr/>
        </p:nvSpPr>
        <p:spPr>
          <a:xfrm>
            <a:off x="6661716" y="2052618"/>
            <a:ext cx="1890721" cy="369332"/>
          </a:xfrm>
          <a:prstGeom prst="rect">
            <a:avLst/>
          </a:prstGeom>
          <a:noFill/>
        </p:spPr>
        <p:txBody>
          <a:bodyPr wrap="square">
            <a:spAutoFit/>
          </a:bodyPr>
          <a:lstStyle/>
          <a:p>
            <a:pPr algn="ctr"/>
            <a:r>
              <a:rPr lang="en-US" dirty="0" err="1">
                <a:solidFill>
                  <a:srgbClr val="303030"/>
                </a:solidFill>
              </a:rPr>
              <a:t>Colissions</a:t>
            </a:r>
            <a:r>
              <a:rPr lang="en-US" dirty="0">
                <a:solidFill>
                  <a:srgbClr val="303030"/>
                </a:solidFill>
              </a:rPr>
              <a:t> …</a:t>
            </a:r>
            <a:endParaRPr lang="en-SK" dirty="0">
              <a:solidFill>
                <a:srgbClr val="303030"/>
              </a:solidFill>
            </a:endParaRPr>
          </a:p>
        </p:txBody>
      </p:sp>
      <p:sp>
        <p:nvSpPr>
          <p:cNvPr id="33" name="TextBox 32">
            <a:extLst>
              <a:ext uri="{FF2B5EF4-FFF2-40B4-BE49-F238E27FC236}">
                <a16:creationId xmlns:a16="http://schemas.microsoft.com/office/drawing/2014/main" id="{3894D6F4-2073-E912-3B90-DFAFD96BC203}"/>
              </a:ext>
            </a:extLst>
          </p:cNvPr>
          <p:cNvSpPr txBox="1"/>
          <p:nvPr/>
        </p:nvSpPr>
        <p:spPr>
          <a:xfrm>
            <a:off x="10370018" y="2052618"/>
            <a:ext cx="1367707" cy="646331"/>
          </a:xfrm>
          <a:prstGeom prst="rect">
            <a:avLst/>
          </a:prstGeom>
          <a:noFill/>
        </p:spPr>
        <p:txBody>
          <a:bodyPr wrap="square">
            <a:spAutoFit/>
          </a:bodyPr>
          <a:lstStyle/>
          <a:p>
            <a:pPr algn="ctr"/>
            <a:r>
              <a:rPr lang="en-US" dirty="0">
                <a:solidFill>
                  <a:srgbClr val="303030"/>
                </a:solidFill>
              </a:rPr>
              <a:t>… Dump, ramp down</a:t>
            </a:r>
            <a:endParaRPr lang="en-SK" dirty="0">
              <a:solidFill>
                <a:srgbClr val="303030"/>
              </a:solidFill>
            </a:endParaRPr>
          </a:p>
        </p:txBody>
      </p:sp>
    </p:spTree>
    <p:extLst>
      <p:ext uri="{BB962C8B-B14F-4D97-AF65-F5344CB8AC3E}">
        <p14:creationId xmlns:p14="http://schemas.microsoft.com/office/powerpoint/2010/main" val="316007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9467849" cy="4608512"/>
          </a:xfrm>
        </p:spPr>
        <p:txBody>
          <a:bodyPr/>
          <a:lstStyle/>
          <a:p>
            <a:pPr marL="0" indent="0">
              <a:buNone/>
            </a:pPr>
            <a:r>
              <a:rPr lang="en-US" dirty="0"/>
              <a:t>Beam dynamics:</a:t>
            </a:r>
          </a:p>
          <a:p>
            <a:r>
              <a:rPr lang="en-US" b="0" dirty="0"/>
              <a:t>Damping of injection oscillations</a:t>
            </a:r>
          </a:p>
          <a:p>
            <a:r>
              <a:rPr lang="en-US" b="0" dirty="0"/>
              <a:t>Preservation of transverse emittance</a:t>
            </a:r>
          </a:p>
          <a:p>
            <a:r>
              <a:rPr lang="en-US" b="0" dirty="0"/>
              <a:t>Counteracting the coupled bunch instability</a:t>
            </a:r>
          </a:p>
          <a:p>
            <a:pPr marL="0" indent="0">
              <a:buNone/>
            </a:pPr>
            <a:r>
              <a:rPr lang="en-US" dirty="0"/>
              <a:t>Accelerator operation:</a:t>
            </a:r>
          </a:p>
          <a:p>
            <a:r>
              <a:rPr lang="en-US" b="0" dirty="0"/>
              <a:t>Abort gap, injection gap cleaning</a:t>
            </a:r>
          </a:p>
          <a:p>
            <a:r>
              <a:rPr lang="en-US" b="0" dirty="0"/>
              <a:t>Controlled transverse emittance blow-up</a:t>
            </a:r>
          </a:p>
          <a:p>
            <a:r>
              <a:rPr lang="en-US" b="0" dirty="0"/>
              <a:t>Tune, chromaticity, optics, coupling… measurements</a:t>
            </a:r>
          </a:p>
          <a:p>
            <a:pPr marL="0" indent="0">
              <a:buNone/>
            </a:pPr>
            <a:r>
              <a:rPr lang="en-US" dirty="0"/>
              <a:t>Beam observation and measurements:</a:t>
            </a:r>
          </a:p>
          <a:p>
            <a:r>
              <a:rPr lang="en-US" b="0" dirty="0"/>
              <a:t>Real time accelerator and beam parameter extraction</a:t>
            </a:r>
          </a:p>
          <a:p>
            <a:r>
              <a:rPr lang="en-US" b="0" dirty="0"/>
              <a:t>Real time transverse instability detection</a:t>
            </a:r>
          </a:p>
        </p:txBody>
      </p:sp>
      <p:sp>
        <p:nvSpPr>
          <p:cNvPr id="3" name="Title 2"/>
          <p:cNvSpPr>
            <a:spLocks noGrp="1"/>
          </p:cNvSpPr>
          <p:nvPr>
            <p:ph type="title"/>
          </p:nvPr>
        </p:nvSpPr>
        <p:spPr/>
        <p:txBody>
          <a:bodyPr/>
          <a:lstStyle/>
          <a:p>
            <a:r>
              <a:rPr lang="en-US" dirty="0"/>
              <a:t>LHC transverse feedback system – </a:t>
            </a:r>
            <a:br>
              <a:rPr lang="en-US" dirty="0"/>
            </a:br>
            <a:r>
              <a:rPr lang="en-US" dirty="0"/>
              <a:t>omni-purpose device vital for LHC operation</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6</a:t>
            </a:fld>
            <a:endParaRPr lang="en-US" dirty="0"/>
          </a:p>
        </p:txBody>
      </p:sp>
    </p:spTree>
    <p:extLst>
      <p:ext uri="{BB962C8B-B14F-4D97-AF65-F5344CB8AC3E}">
        <p14:creationId xmlns:p14="http://schemas.microsoft.com/office/powerpoint/2010/main" val="233367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r>
              <a:rPr lang="en-US" dirty="0"/>
              <a:t>4 pickups in the tunnel per beam per plane (16 total)</a:t>
            </a:r>
          </a:p>
          <a:p>
            <a:r>
              <a:rPr lang="en-US" dirty="0"/>
              <a:t>Digital signal processing</a:t>
            </a:r>
          </a:p>
          <a:p>
            <a:r>
              <a:rPr lang="en-US" dirty="0"/>
              <a:t>4 E-field kickers per beam per plane (2 </a:t>
            </a:r>
            <a:r>
              <a:rPr lang="en-US" dirty="0" err="1">
                <a:latin typeface="Symbol" panose="05050102010706020507" pitchFamily="18" charset="2"/>
              </a:rPr>
              <a:t>m</a:t>
            </a:r>
            <a:r>
              <a:rPr lang="en-US" dirty="0" err="1"/>
              <a:t>rad</a:t>
            </a:r>
            <a:r>
              <a:rPr lang="en-US" dirty="0"/>
              <a:t>, 10kV peak, 6 meters total)</a:t>
            </a:r>
          </a:p>
          <a:p>
            <a:r>
              <a:rPr lang="en-US" dirty="0"/>
              <a:t>Fully remote and automatic operation and setting up</a:t>
            </a:r>
          </a:p>
          <a:p>
            <a:pPr marL="0" indent="0">
              <a:buNone/>
            </a:pPr>
            <a:endParaRPr lang="en-US" dirty="0"/>
          </a:p>
        </p:txBody>
      </p:sp>
      <p:sp>
        <p:nvSpPr>
          <p:cNvPr id="3" name="Title 2"/>
          <p:cNvSpPr>
            <a:spLocks noGrp="1"/>
          </p:cNvSpPr>
          <p:nvPr>
            <p:ph type="title"/>
          </p:nvPr>
        </p:nvSpPr>
        <p:spPr/>
        <p:txBody>
          <a:bodyPr/>
          <a:lstStyle/>
          <a:p>
            <a:r>
              <a:rPr lang="en-US" dirty="0"/>
              <a:t>Overview of the LHC transverse feedback system</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8" name="Picture 7">
            <a:extLst>
              <a:ext uri="{FF2B5EF4-FFF2-40B4-BE49-F238E27FC236}">
                <a16:creationId xmlns:a16="http://schemas.microsoft.com/office/drawing/2014/main" id="{9AB1A435-3C2F-6D4C-A0E4-3BB7A0633B7E}"/>
              </a:ext>
            </a:extLst>
          </p:cNvPr>
          <p:cNvPicPr>
            <a:picLocks noChangeAspect="1"/>
          </p:cNvPicPr>
          <p:nvPr/>
        </p:nvPicPr>
        <p:blipFill>
          <a:blip r:embed="rId2"/>
          <a:stretch>
            <a:fillRect/>
          </a:stretch>
        </p:blipFill>
        <p:spPr>
          <a:xfrm>
            <a:off x="146628" y="3232603"/>
            <a:ext cx="11913482" cy="3094196"/>
          </a:xfrm>
          <a:prstGeom prst="rect">
            <a:avLst/>
          </a:prstGeom>
        </p:spPr>
      </p:pic>
      <p:grpSp>
        <p:nvGrpSpPr>
          <p:cNvPr id="25" name="Group 24">
            <a:extLst>
              <a:ext uri="{FF2B5EF4-FFF2-40B4-BE49-F238E27FC236}">
                <a16:creationId xmlns:a16="http://schemas.microsoft.com/office/drawing/2014/main" id="{483E715D-043A-CE6A-5409-5CD43A523D12}"/>
              </a:ext>
            </a:extLst>
          </p:cNvPr>
          <p:cNvGrpSpPr/>
          <p:nvPr/>
        </p:nvGrpSpPr>
        <p:grpSpPr>
          <a:xfrm>
            <a:off x="5276850" y="2891312"/>
            <a:ext cx="5386917" cy="2449263"/>
            <a:chOff x="5276850" y="2891312"/>
            <a:chExt cx="5386917" cy="2449263"/>
          </a:xfrm>
        </p:grpSpPr>
        <p:cxnSp>
          <p:nvCxnSpPr>
            <p:cNvPr id="9" name="Straight Arrow Connector 8">
              <a:extLst>
                <a:ext uri="{FF2B5EF4-FFF2-40B4-BE49-F238E27FC236}">
                  <a16:creationId xmlns:a16="http://schemas.microsoft.com/office/drawing/2014/main" id="{0E1A6EC5-8E10-A6B1-B76D-BC3E23C7681D}"/>
                </a:ext>
              </a:extLst>
            </p:cNvPr>
            <p:cNvCxnSpPr>
              <a:cxnSpLocks/>
            </p:cNvCxnSpPr>
            <p:nvPr/>
          </p:nvCxnSpPr>
          <p:spPr>
            <a:xfrm flipV="1">
              <a:off x="5276850" y="3232603"/>
              <a:ext cx="234950" cy="415472"/>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CD3718-C834-D896-7ADE-BA559D8B1322}"/>
                </a:ext>
              </a:extLst>
            </p:cNvPr>
            <p:cNvCxnSpPr>
              <a:cxnSpLocks/>
            </p:cNvCxnSpPr>
            <p:nvPr/>
          </p:nvCxnSpPr>
          <p:spPr>
            <a:xfrm flipV="1">
              <a:off x="5276850" y="3804178"/>
              <a:ext cx="234950" cy="415472"/>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4FC2BBB-547A-31E7-1772-C69598D9826E}"/>
                </a:ext>
              </a:extLst>
            </p:cNvPr>
            <p:cNvCxnSpPr>
              <a:cxnSpLocks/>
            </p:cNvCxnSpPr>
            <p:nvPr/>
          </p:nvCxnSpPr>
          <p:spPr>
            <a:xfrm flipV="1">
              <a:off x="5276850" y="4375753"/>
              <a:ext cx="234950" cy="415472"/>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7B8B17-045B-162C-6E78-97D49B041947}"/>
                </a:ext>
              </a:extLst>
            </p:cNvPr>
            <p:cNvCxnSpPr>
              <a:cxnSpLocks/>
            </p:cNvCxnSpPr>
            <p:nvPr/>
          </p:nvCxnSpPr>
          <p:spPr>
            <a:xfrm flipV="1">
              <a:off x="5276850" y="4925103"/>
              <a:ext cx="234950" cy="415472"/>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F798ED4-E565-66DD-C09F-7FE3019A8107}"/>
                </a:ext>
              </a:extLst>
            </p:cNvPr>
            <p:cNvCxnSpPr>
              <a:cxnSpLocks/>
            </p:cNvCxnSpPr>
            <p:nvPr/>
          </p:nvCxnSpPr>
          <p:spPr>
            <a:xfrm flipV="1">
              <a:off x="8001000" y="2951222"/>
              <a:ext cx="900953" cy="455497"/>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F707C7-7E32-76C9-2444-4355BDC39F07}"/>
                </a:ext>
              </a:extLst>
            </p:cNvPr>
            <p:cNvCxnSpPr>
              <a:cxnSpLocks/>
            </p:cNvCxnSpPr>
            <p:nvPr/>
          </p:nvCxnSpPr>
          <p:spPr>
            <a:xfrm flipV="1">
              <a:off x="8365192" y="2959908"/>
              <a:ext cx="921124" cy="495909"/>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0A5B5E-06D9-721E-8432-384D50751A8B}"/>
                </a:ext>
              </a:extLst>
            </p:cNvPr>
            <p:cNvCxnSpPr>
              <a:cxnSpLocks/>
            </p:cNvCxnSpPr>
            <p:nvPr/>
          </p:nvCxnSpPr>
          <p:spPr>
            <a:xfrm flipH="1">
              <a:off x="8087288" y="3019160"/>
              <a:ext cx="875180" cy="472773"/>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7D7B2F-9B5B-D2D2-41BA-FE584592119E}"/>
                </a:ext>
              </a:extLst>
            </p:cNvPr>
            <p:cNvCxnSpPr>
              <a:cxnSpLocks/>
            </p:cNvCxnSpPr>
            <p:nvPr/>
          </p:nvCxnSpPr>
          <p:spPr>
            <a:xfrm flipH="1">
              <a:off x="8397688" y="3065760"/>
              <a:ext cx="875180" cy="472773"/>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33CDAE-C3C3-F0B6-3700-2C408128E84D}"/>
                </a:ext>
              </a:extLst>
            </p:cNvPr>
            <p:cNvSpPr txBox="1"/>
            <p:nvPr/>
          </p:nvSpPr>
          <p:spPr>
            <a:xfrm>
              <a:off x="9318812" y="2891312"/>
              <a:ext cx="1344955" cy="307777"/>
            </a:xfrm>
            <a:prstGeom prst="rect">
              <a:avLst/>
            </a:prstGeom>
            <a:noFill/>
            <a:ln w="19050">
              <a:solidFill>
                <a:srgbClr val="FFC000"/>
              </a:solidFill>
            </a:ln>
          </p:spPr>
          <p:txBody>
            <a:bodyPr wrap="square">
              <a:spAutoFit/>
            </a:bodyPr>
            <a:lstStyle/>
            <a:p>
              <a:pPr algn="ctr"/>
              <a:r>
                <a:rPr lang="en-GB" sz="1400" dirty="0" err="1">
                  <a:solidFill>
                    <a:srgbClr val="FFC000"/>
                  </a:solidFill>
                  <a:effectLst/>
                  <a:latin typeface="Arial" panose="020B0604020202020204" pitchFamily="34" charset="0"/>
                  <a:cs typeface="Arial" panose="020B0604020202020204" pitchFamily="34" charset="0"/>
                </a:rPr>
                <a:t>ObsBox</a:t>
              </a:r>
              <a:endParaRPr lang="en-GB" sz="1400" dirty="0">
                <a:solidFill>
                  <a:srgbClr val="FFC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810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r>
              <a:rPr lang="en-US" dirty="0"/>
              <a:t>4 pickups in the tunnel per beam (1/2) per plane (H/V). 16 in total</a:t>
            </a:r>
          </a:p>
          <a:p>
            <a:r>
              <a:rPr lang="en-US" dirty="0"/>
              <a:t>Quadruple redundancy for the operation</a:t>
            </a:r>
          </a:p>
          <a:p>
            <a:r>
              <a:rPr lang="en-US" dirty="0"/>
              <a:t>Feedback is active during the full cycle, noise performance is of critical importance</a:t>
            </a:r>
          </a:p>
          <a:p>
            <a:r>
              <a:rPr lang="en-US" dirty="0"/>
              <a:t>Noise feedback for the coming Crab </a:t>
            </a:r>
            <a:r>
              <a:rPr lang="en-US" dirty="0" err="1"/>
              <a:t>cavitities</a:t>
            </a:r>
            <a:r>
              <a:rPr lang="en-US" dirty="0"/>
              <a:t> for High </a:t>
            </a:r>
            <a:r>
              <a:rPr lang="en-US" dirty="0" err="1"/>
              <a:t>lumi</a:t>
            </a:r>
            <a:r>
              <a:rPr lang="en-US" dirty="0"/>
              <a:t> LHC</a:t>
            </a:r>
          </a:p>
          <a:p>
            <a:pPr marL="0" indent="0">
              <a:buNone/>
            </a:pPr>
            <a:endParaRPr lang="en-US" dirty="0"/>
          </a:p>
        </p:txBody>
      </p:sp>
      <p:sp>
        <p:nvSpPr>
          <p:cNvPr id="3" name="Title 2"/>
          <p:cNvSpPr>
            <a:spLocks noGrp="1"/>
          </p:cNvSpPr>
          <p:nvPr>
            <p:ph type="title"/>
          </p:nvPr>
        </p:nvSpPr>
        <p:spPr/>
        <p:txBody>
          <a:bodyPr/>
          <a:lstStyle/>
          <a:p>
            <a:r>
              <a:rPr lang="en-US" dirty="0"/>
              <a:t>Beam position measurement</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9" name="Picture 8">
            <a:extLst>
              <a:ext uri="{FF2B5EF4-FFF2-40B4-BE49-F238E27FC236}">
                <a16:creationId xmlns:a16="http://schemas.microsoft.com/office/drawing/2014/main" id="{567FCCDF-670D-6991-2D94-D037CCCE683F}"/>
              </a:ext>
            </a:extLst>
          </p:cNvPr>
          <p:cNvPicPr>
            <a:picLocks noChangeAspect="1"/>
          </p:cNvPicPr>
          <p:nvPr/>
        </p:nvPicPr>
        <p:blipFill>
          <a:blip r:embed="rId2"/>
          <a:stretch>
            <a:fillRect/>
          </a:stretch>
        </p:blipFill>
        <p:spPr>
          <a:xfrm>
            <a:off x="1145352" y="3125186"/>
            <a:ext cx="4074561" cy="3216759"/>
          </a:xfrm>
          <a:prstGeom prst="rect">
            <a:avLst/>
          </a:prstGeom>
        </p:spPr>
      </p:pic>
      <p:pic>
        <p:nvPicPr>
          <p:cNvPr id="11" name="Picture 10" descr="A close-up of a machine&#10;&#10;Description automatically generated">
            <a:extLst>
              <a:ext uri="{FF2B5EF4-FFF2-40B4-BE49-F238E27FC236}">
                <a16:creationId xmlns:a16="http://schemas.microsoft.com/office/drawing/2014/main" id="{D51A0BAF-7FF7-0483-87A9-FC0ABD9E7CD7}"/>
              </a:ext>
            </a:extLst>
          </p:cNvPr>
          <p:cNvPicPr>
            <a:picLocks noChangeAspect="1"/>
          </p:cNvPicPr>
          <p:nvPr/>
        </p:nvPicPr>
        <p:blipFill>
          <a:blip r:embed="rId3"/>
          <a:stretch>
            <a:fillRect/>
          </a:stretch>
        </p:blipFill>
        <p:spPr>
          <a:xfrm>
            <a:off x="6380007" y="3183234"/>
            <a:ext cx="5217738" cy="3162466"/>
          </a:xfrm>
          <a:prstGeom prst="rect">
            <a:avLst/>
          </a:prstGeom>
        </p:spPr>
      </p:pic>
    </p:spTree>
    <p:extLst>
      <p:ext uri="{BB962C8B-B14F-4D97-AF65-F5344CB8AC3E}">
        <p14:creationId xmlns:p14="http://schemas.microsoft.com/office/powerpoint/2010/main" val="4073986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230733" cy="4608512"/>
          </a:xfrm>
        </p:spPr>
        <p:txBody>
          <a:bodyPr/>
          <a:lstStyle/>
          <a:p>
            <a:r>
              <a:rPr lang="en-US" dirty="0"/>
              <a:t>New Generation, Very Low Noise Beam Position Measurement System for High </a:t>
            </a:r>
            <a:r>
              <a:rPr lang="en-US" dirty="0" err="1"/>
              <a:t>Lumi</a:t>
            </a:r>
            <a:r>
              <a:rPr lang="en-US" dirty="0"/>
              <a:t> LHC operation</a:t>
            </a:r>
          </a:p>
        </p:txBody>
      </p:sp>
      <p:sp>
        <p:nvSpPr>
          <p:cNvPr id="3" name="Title 2"/>
          <p:cNvSpPr>
            <a:spLocks noGrp="1"/>
          </p:cNvSpPr>
          <p:nvPr>
            <p:ph type="title"/>
          </p:nvPr>
        </p:nvSpPr>
        <p:spPr/>
        <p:txBody>
          <a:bodyPr/>
          <a:lstStyle/>
          <a:p>
            <a:r>
              <a:rPr lang="en-US" dirty="0"/>
              <a:t>Beam position measurement</a:t>
            </a:r>
          </a:p>
        </p:txBody>
      </p:sp>
      <p:sp>
        <p:nvSpPr>
          <p:cNvPr id="4" name="Date Placeholder 3"/>
          <p:cNvSpPr>
            <a:spLocks noGrp="1"/>
          </p:cNvSpPr>
          <p:nvPr>
            <p:ph type="dt" sz="half" idx="10"/>
          </p:nvPr>
        </p:nvSpPr>
        <p:spPr/>
        <p:txBody>
          <a:bodyPr/>
          <a:lstStyle/>
          <a:p>
            <a:fld id="{BFCCC3E1-E80B-40A3-8156-25ED7683226E}" type="datetime3">
              <a:rPr lang="en-US" smtClean="0"/>
              <a:t>4 March 2024</a:t>
            </a:fld>
            <a:endParaRPr lang="en-US" dirty="0"/>
          </a:p>
        </p:txBody>
      </p:sp>
      <p:sp>
        <p:nvSpPr>
          <p:cNvPr id="5" name="Footer Placeholder 4"/>
          <p:cNvSpPr>
            <a:spLocks noGrp="1"/>
          </p:cNvSpPr>
          <p:nvPr>
            <p:ph type="ftr" sz="quarter" idx="11"/>
          </p:nvPr>
        </p:nvSpPr>
        <p:spPr/>
        <p:txBody>
          <a:bodyPr/>
          <a:lstStyle/>
          <a:p>
            <a:r>
              <a:rPr lang="en-GB"/>
              <a:t>D. Valuch | Transverse feedback in Large Hadron Collider - a Swiss tool for LHC</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7" name="Picture 6">
            <a:extLst>
              <a:ext uri="{FF2B5EF4-FFF2-40B4-BE49-F238E27FC236}">
                <a16:creationId xmlns:a16="http://schemas.microsoft.com/office/drawing/2014/main" id="{A312E58E-4320-193F-DA4A-318043E578A1}"/>
              </a:ext>
            </a:extLst>
          </p:cNvPr>
          <p:cNvPicPr>
            <a:picLocks noChangeAspect="1"/>
          </p:cNvPicPr>
          <p:nvPr/>
        </p:nvPicPr>
        <p:blipFill>
          <a:blip r:embed="rId2"/>
          <a:stretch>
            <a:fillRect/>
          </a:stretch>
        </p:blipFill>
        <p:spPr>
          <a:xfrm>
            <a:off x="572732" y="2126296"/>
            <a:ext cx="11031211" cy="4258784"/>
          </a:xfrm>
          <a:prstGeom prst="rect">
            <a:avLst/>
          </a:prstGeom>
        </p:spPr>
      </p:pic>
    </p:spTree>
    <p:extLst>
      <p:ext uri="{BB962C8B-B14F-4D97-AF65-F5344CB8AC3E}">
        <p14:creationId xmlns:p14="http://schemas.microsoft.com/office/powerpoint/2010/main" val="229495861"/>
      </p:ext>
    </p:extLst>
  </p:cSld>
  <p:clrMapOvr>
    <a:masterClrMapping/>
  </p:clrMapOvr>
</p:sld>
</file>

<file path=ppt/theme/theme1.xml><?xml version="1.0" encoding="utf-8"?>
<a:theme xmlns:a="http://schemas.openxmlformats.org/drawingml/2006/main" name="Office Them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4" id="{B31D5EF9-0495-1241-974B-675EDE373C80}" vid="{468085D9-7C0B-084F-8C85-C0DEAEE89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Corporate_16x9 PPT_v2023</Template>
  <TotalTime>1015</TotalTime>
  <Words>2595</Words>
  <Application>Microsoft Macintosh PowerPoint</Application>
  <PresentationFormat>Widescreen</PresentationFormat>
  <Paragraphs>280</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Symbol</vt:lpstr>
      <vt:lpstr>Wingdings</vt:lpstr>
      <vt:lpstr>Office Theme</vt:lpstr>
      <vt:lpstr>Transverse feedback in Large Hadron Collider – a Swiss tool for LHC</vt:lpstr>
      <vt:lpstr>Transverse feedback in Large Hadron Collider - a Swiss tool for LHC</vt:lpstr>
      <vt:lpstr>Large hadron collider – few key figures</vt:lpstr>
      <vt:lpstr>Large hadron collider – an introduction to operation</vt:lpstr>
      <vt:lpstr>Large hadron collider – an introduction to operation</vt:lpstr>
      <vt:lpstr>LHC transverse feedback system –  omni-purpose device vital for LHC operation</vt:lpstr>
      <vt:lpstr>Overview of the LHC transverse feedback system</vt:lpstr>
      <vt:lpstr>Beam position measurement</vt:lpstr>
      <vt:lpstr>Beam position measurement</vt:lpstr>
      <vt:lpstr>Beam position measurement and feedback noise performance references</vt:lpstr>
      <vt:lpstr>Digital signal processing</vt:lpstr>
      <vt:lpstr>Details of the LHC transverse feedback signal processing</vt:lpstr>
      <vt:lpstr>LHC transverse feedback signal processing</vt:lpstr>
      <vt:lpstr>Power system and deflectors</vt:lpstr>
      <vt:lpstr>Power system and deflectors</vt:lpstr>
      <vt:lpstr>Power system and deflectors</vt:lpstr>
      <vt:lpstr>Much more than a transverse feedback</vt:lpstr>
      <vt:lpstr>Much more than a transverse feedback</vt:lpstr>
      <vt:lpstr>Much more than a transverse feedback</vt:lpstr>
      <vt:lpstr>Much more than a transverse feedback</vt:lpstr>
      <vt:lpstr>Much more than a transverse feedback</vt:lpstr>
      <vt:lpstr>Much more than a transverse feedback</vt:lpstr>
      <vt:lpstr>Operational flexibility</vt:lpstr>
      <vt:lpstr>Operational flexibility</vt:lpstr>
      <vt:lpstr>Operational flexibility</vt:lpstr>
      <vt:lpstr>Operational flexibility</vt:lpstr>
      <vt:lpstr>Observation system (ADTObsBox)</vt:lpstr>
      <vt:lpstr>Observation system (ADTObsBox)</vt:lpstr>
      <vt:lpstr>Observation system (ADTObsBox)</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Daniel Valuch</dc:creator>
  <cp:lastModifiedBy>Daniel Valuch</cp:lastModifiedBy>
  <cp:revision>37</cp:revision>
  <dcterms:created xsi:type="dcterms:W3CDTF">2024-03-02T11:17:33Z</dcterms:created>
  <dcterms:modified xsi:type="dcterms:W3CDTF">2024-03-04T09:48:07Z</dcterms:modified>
</cp:coreProperties>
</file>