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6" r:id="rId2"/>
    <p:sldId id="297" r:id="rId3"/>
    <p:sldId id="313" r:id="rId4"/>
    <p:sldId id="315" r:id="rId5"/>
    <p:sldId id="323" r:id="rId6"/>
    <p:sldId id="298" r:id="rId7"/>
    <p:sldId id="299" r:id="rId8"/>
    <p:sldId id="320" r:id="rId9"/>
    <p:sldId id="302" r:id="rId10"/>
    <p:sldId id="322" r:id="rId11"/>
    <p:sldId id="301" r:id="rId12"/>
    <p:sldId id="306" r:id="rId13"/>
    <p:sldId id="316" r:id="rId14"/>
    <p:sldId id="308" r:id="rId15"/>
    <p:sldId id="317" r:id="rId16"/>
    <p:sldId id="319" r:id="rId17"/>
    <p:sldId id="309" r:id="rId18"/>
    <p:sldId id="310" r:id="rId19"/>
    <p:sldId id="304" r:id="rId20"/>
    <p:sldId id="311" r:id="rId21"/>
    <p:sldId id="312" r:id="rId22"/>
    <p:sldId id="326" r:id="rId23"/>
    <p:sldId id="325" r:id="rId24"/>
    <p:sldId id="318" r:id="rId25"/>
    <p:sldId id="321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77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3/4/24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3/4/24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6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63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48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8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85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5FC4307-AADB-BE47-352D-8E9764B340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2542" y="2075542"/>
            <a:ext cx="2706915" cy="27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8632" y="4869770"/>
            <a:ext cx="1074737" cy="10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650824"/>
            <a:ext cx="11376026" cy="549951"/>
          </a:xfrm>
        </p:spPr>
        <p:txBody>
          <a:bodyPr>
            <a:noAutofit/>
          </a:bodyPr>
          <a:lstStyle>
            <a:lvl1pPr marL="0" indent="0" algn="l">
              <a:buNone/>
              <a:defRPr sz="17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B4A7CD-041C-B2EA-8B83-3451E07EC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2224" y="714489"/>
            <a:ext cx="2059046" cy="20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5266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27752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424993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7B0EED-0D00-C37F-0787-98F0B94C9550}"/>
              </a:ext>
            </a:extLst>
          </p:cNvPr>
          <p:cNvCxnSpPr>
            <a:cxnSpLocks/>
          </p:cNvCxnSpPr>
          <p:nvPr userDrawn="1"/>
        </p:nvCxnSpPr>
        <p:spPr>
          <a:xfrm>
            <a:off x="404070" y="6370802"/>
            <a:ext cx="11379943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82929EC-EE14-2FC5-158D-B07C2EFC934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404070" y="6439074"/>
            <a:ext cx="352448" cy="3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55D0-EF65-5184-5180-70C748F9E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Modelling of RF Feedbacks for Tracking Simulations in Hadron Synchrotrons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0DD35-25FE-650C-D3E7-DA9E47CBB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650824"/>
            <a:ext cx="11376026" cy="1006454"/>
          </a:xfrm>
        </p:spPr>
        <p:txBody>
          <a:bodyPr/>
          <a:lstStyle/>
          <a:p>
            <a:r>
              <a:rPr lang="en-GB" dirty="0"/>
              <a:t>Birk Emil Karlsen-Bæck, CERN, SY-RF, </a:t>
            </a:r>
            <a:r>
              <a:rPr lang="en-GB" dirty="0" err="1"/>
              <a:t>birk.beck@cern.ch</a:t>
            </a:r>
            <a:endParaRPr lang="en-GB" dirty="0"/>
          </a:p>
          <a:p>
            <a:r>
              <a:rPr lang="en-GB" dirty="0"/>
              <a:t>I.FAST Workshop 2024 on Bunch-by-bunch Feedback Systems </a:t>
            </a:r>
          </a:p>
          <a:p>
            <a:r>
              <a:rPr lang="en-GB" dirty="0"/>
              <a:t>and Related Beam Dynamics, KIT, Karlsruhe, 4</a:t>
            </a:r>
            <a:r>
              <a:rPr lang="en-GB" baseline="30000" dirty="0"/>
              <a:t>th</a:t>
            </a:r>
            <a:r>
              <a:rPr lang="en-GB" dirty="0"/>
              <a:t> March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83644F-E04A-E264-633A-C64230FA92FD}"/>
              </a:ext>
            </a:extLst>
          </p:cNvPr>
          <p:cNvSpPr txBox="1"/>
          <p:nvPr/>
        </p:nvSpPr>
        <p:spPr>
          <a:xfrm>
            <a:off x="7029094" y="5877052"/>
            <a:ext cx="516290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Many Thanks to H. Timko and the </a:t>
            </a:r>
            <a:r>
              <a:rPr lang="en-GB" dirty="0" err="1"/>
              <a:t>BLonD</a:t>
            </a:r>
            <a:r>
              <a:rPr lang="en-GB" dirty="0"/>
              <a:t> team </a:t>
            </a:r>
          </a:p>
        </p:txBody>
      </p:sp>
    </p:spTree>
    <p:extLst>
      <p:ext uri="{BB962C8B-B14F-4D97-AF65-F5344CB8AC3E}">
        <p14:creationId xmlns:p14="http://schemas.microsoft.com/office/powerpoint/2010/main" val="3816345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8ED490-844C-924B-0196-1B19FD0F8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Local Feedback Loops in </a:t>
            </a:r>
            <a:r>
              <a:rPr lang="en-GB" dirty="0" err="1"/>
              <a:t>BLonD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9C89E-6B27-DAB0-295A-E5058196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1D080-B207-D46E-5122-A8CC44490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AE973-6A0D-1981-552D-4D5E76CF0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A63FE6C-0DA7-6813-93D7-EA40548DA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39335"/>
            <a:ext cx="5628601" cy="46085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Cavity-based loops included through a </a:t>
            </a:r>
            <a:r>
              <a:rPr lang="en-GB" dirty="0" err="1"/>
              <a:t>CavityFeedback</a:t>
            </a:r>
            <a:r>
              <a:rPr lang="en-GB" dirty="0"/>
              <a:t> object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Impedance of the RF cavity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One-turn delay feedbacks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Feed-forwards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Direct RF feedbacks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RF frequency and RF phase are now arrays along a turn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FCF567-FA95-9521-30BD-06477ED1F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31" y="4539846"/>
            <a:ext cx="4920711" cy="557925"/>
          </a:xfrm>
          <a:prstGeom prst="rect">
            <a:avLst/>
          </a:prstGeom>
        </p:spPr>
      </p:pic>
      <p:pic>
        <p:nvPicPr>
          <p:cNvPr id="10" name="Picture 9" descr="A diagram of a voltage&#10;&#10;Description automatically generated">
            <a:extLst>
              <a:ext uri="{FF2B5EF4-FFF2-40B4-BE49-F238E27FC236}">
                <a16:creationId xmlns:a16="http://schemas.microsoft.com/office/drawing/2014/main" id="{5F7FA3B8-DF17-CF83-EA7C-FE7D5E524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024" y="1045359"/>
            <a:ext cx="4916988" cy="36877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CD3E07-A9EA-467B-CB21-827C77178EF1}"/>
              </a:ext>
            </a:extLst>
          </p:cNvPr>
          <p:cNvSpPr txBox="1"/>
          <p:nvPr/>
        </p:nvSpPr>
        <p:spPr>
          <a:xfrm>
            <a:off x="6513078" y="4733101"/>
            <a:ext cx="527093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Comparison of beam-induced voltage computed from TWC impedance model and </a:t>
            </a:r>
            <a:r>
              <a:rPr lang="en-GB" dirty="0" err="1"/>
              <a:t>CavityFeedback</a:t>
            </a:r>
            <a:r>
              <a:rPr lang="en-GB" dirty="0"/>
              <a:t> model in the SPS</a:t>
            </a:r>
          </a:p>
        </p:txBody>
      </p:sp>
    </p:spTree>
    <p:extLst>
      <p:ext uri="{BB962C8B-B14F-4D97-AF65-F5344CB8AC3E}">
        <p14:creationId xmlns:p14="http://schemas.microsoft.com/office/powerpoint/2010/main" val="3848404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E88AE1-E2BA-F78A-848F-5D6A58515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RF Feedback Loops in </a:t>
            </a:r>
            <a:r>
              <a:rPr lang="en-GB" dirty="0" err="1"/>
              <a:t>BLonD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11F13-132B-A819-4B95-01ABF900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D6E5-7D7C-356B-A443-0DE14036B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ABD68-EAAE-F222-A4FF-5608B7DF8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4528EE3D-562B-FE1C-DE6D-F059542C35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7988" y="1627908"/>
                <a:ext cx="6675984" cy="4608512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Font typeface="Arial"/>
                  <a:buNone/>
                  <a:tabLst/>
                  <a:defRPr sz="2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24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charset="0"/>
                  <a:buChar char="•"/>
                  <a:tabLst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8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•"/>
                  <a:tabLst/>
                  <a:defRPr sz="17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972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charset="0"/>
                  <a:buChar char="•"/>
                  <a:tabLst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charset="0"/>
                  <a:buChar char="•"/>
                  <a:defRPr sz="16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Beam-based loops can be included in simulations via a </a:t>
                </a:r>
                <a:r>
                  <a:rPr lang="en-GB" dirty="0" err="1"/>
                  <a:t>BeamFeedback</a:t>
                </a:r>
                <a:r>
                  <a:rPr lang="en-GB" dirty="0"/>
                  <a:t> Object</a:t>
                </a:r>
              </a:p>
              <a:p>
                <a:pPr marL="666900" lvl="1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Beam-phase loop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𝑃𝐿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GB" dirty="0"/>
              </a:p>
              <a:p>
                <a:pPr marL="990900" lvl="2" indent="-342900"/>
                <a:r>
                  <a:rPr lang="en-GB" dirty="0"/>
                  <a:t>Reduces the difference between beam-phase and synchronous phase</a:t>
                </a:r>
              </a:p>
              <a:p>
                <a:pPr marL="666900" lvl="1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Synchronization loop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𝑆𝐿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𝑟𝑓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h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𝑟𝑒𝑣</m:t>
                        </m:r>
                      </m:sub>
                    </m:sSub>
                  </m:oMath>
                </a14:m>
                <a:endParaRPr lang="en-GB" dirty="0"/>
              </a:p>
              <a:p>
                <a:pPr marL="990900" lvl="2" indent="-342900"/>
                <a:r>
                  <a:rPr lang="en-GB" dirty="0"/>
                  <a:t>Keeps the RF frequency at its design value</a:t>
                </a:r>
              </a:p>
              <a:p>
                <a:pPr marL="666900" lvl="1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Radial loop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nb-NO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𝑅𝐿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nb-NO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𝑟𝑓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𝑟𝑓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 dirty="0"/>
              </a:p>
              <a:p>
                <a:pPr marL="990900" lvl="2" indent="-342900"/>
                <a:r>
                  <a:rPr lang="en-GB" dirty="0"/>
                  <a:t>Keeps the beam centred at the RF frequency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Modifies the rf frequency and phase turn-by-turn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4528EE3D-562B-FE1C-DE6D-F059542C3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88" y="1627908"/>
                <a:ext cx="6675984" cy="4608512"/>
              </a:xfrm>
              <a:prstGeom prst="rect">
                <a:avLst/>
              </a:prstGeom>
              <a:blipFill>
                <a:blip r:embed="rId2"/>
                <a:stretch>
                  <a:fillRect l="-2281" t="-2473" r="-36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Bilde 13">
            <a:extLst>
              <a:ext uri="{FF2B5EF4-FFF2-40B4-BE49-F238E27FC236}">
                <a16:creationId xmlns:a16="http://schemas.microsoft.com/office/drawing/2014/main" id="{2E04B156-8DB8-71BB-9F58-123CD1F21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197" y="1799063"/>
            <a:ext cx="4862973" cy="2917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C0307C-0BF0-14F6-B74B-31BC1685F428}"/>
              </a:ext>
            </a:extLst>
          </p:cNvPr>
          <p:cNvSpPr txBox="1"/>
          <p:nvPr/>
        </p:nvSpPr>
        <p:spPr>
          <a:xfrm>
            <a:off x="7187197" y="4714549"/>
            <a:ext cx="486297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Bunch injected into the LHC with phase-loop acting</a:t>
            </a:r>
          </a:p>
        </p:txBody>
      </p:sp>
    </p:spTree>
    <p:extLst>
      <p:ext uri="{BB962C8B-B14F-4D97-AF65-F5344CB8AC3E}">
        <p14:creationId xmlns:p14="http://schemas.microsoft.com/office/powerpoint/2010/main" val="3274288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86C6-EDED-9D77-A900-E9FAE96A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Cavity Feedback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1C11E-6C53-8F2F-A5C7-77653C601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Applications in the Super Protons Synchrotron and the Large Hadron Collider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D7923-50D3-0594-AD1F-7C27347DA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D36D9-6DAA-070A-2F31-3B05B89D7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57352-6337-7232-33F6-1AADBF93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15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51B8C4-7079-5221-BD69-6A7527A92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5688011" cy="46085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SPS 200 MHz Cavity Controller [3,4]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One-turn delay feedback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Feed-forward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Implemented in time-domain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Sampled at 200 MHz, every bucket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Normal-conducting travelling wave cavity (TWC)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Induced-voltage calculated through impulse response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A comb filter to damp the TWC at every </a:t>
            </a:r>
            <a:r>
              <a:rPr lang="en-GB" i="1" dirty="0" err="1"/>
              <a:t>f</a:t>
            </a:r>
            <a:r>
              <a:rPr lang="en-GB" baseline="-25000" dirty="0" err="1"/>
              <a:t>rev</a:t>
            </a:r>
            <a:endParaRPr lang="en-GB" baseline="-25000" dirty="0"/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Cavity response is represented by a moving average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Feed-forward FIR filter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DA492D-5412-C6BF-3F89-A71D0B40D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BLonD</a:t>
            </a:r>
            <a:r>
              <a:rPr lang="en-GB" dirty="0"/>
              <a:t> Model of the SPS Cavity Controller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BBB04-9C5A-555C-F4F0-A0F50BEF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816C2-4221-23D9-47EB-1E8EEABDC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88A78-B09B-A6C4-A4A0-F4643ABA5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FEBB5F-BBD2-A329-4122-BB0FAF1D4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790" y="1617131"/>
            <a:ext cx="5487690" cy="2585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FD6426-2A62-B26B-8F85-22E78685DD42}"/>
                  </a:ext>
                </a:extLst>
              </p:cNvPr>
              <p:cNvSpPr txBox="1"/>
              <p:nvPr/>
            </p:nvSpPr>
            <p:spPr>
              <a:xfrm>
                <a:off x="7125064" y="4960215"/>
                <a:ext cx="3727624" cy="5613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sub>
                                </m:sSub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sub>
                                </m:sSub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FD6426-2A62-B26B-8F85-22E78685D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064" y="4960215"/>
                <a:ext cx="3727624" cy="561308"/>
              </a:xfrm>
              <a:prstGeom prst="rect">
                <a:avLst/>
              </a:prstGeom>
              <a:blipFill>
                <a:blip r:embed="rId3"/>
                <a:stretch>
                  <a:fillRect t="-6667" b="-1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D9F92B3-D7EE-3BBC-C89D-8427A2ABA768}"/>
              </a:ext>
            </a:extLst>
          </p:cNvPr>
          <p:cNvSpPr txBox="1"/>
          <p:nvPr/>
        </p:nvSpPr>
        <p:spPr>
          <a:xfrm>
            <a:off x="7559376" y="4516029"/>
            <a:ext cx="33565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Impulse response matrix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645D16-608A-6AC8-1519-4E5E14DEF260}"/>
              </a:ext>
            </a:extLst>
          </p:cNvPr>
          <p:cNvSpPr txBox="1"/>
          <p:nvPr/>
        </p:nvSpPr>
        <p:spPr>
          <a:xfrm>
            <a:off x="2054729" y="5955779"/>
            <a:ext cx="9393444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dirty="0"/>
              <a:t>[3] P. </a:t>
            </a:r>
            <a:r>
              <a:rPr lang="en-GB" sz="1050" dirty="0" err="1"/>
              <a:t>Baudrenghien</a:t>
            </a:r>
            <a:r>
              <a:rPr lang="en-GB" sz="1050" dirty="0"/>
              <a:t> and T. </a:t>
            </a:r>
            <a:r>
              <a:rPr lang="en-GB" sz="1050" dirty="0" err="1"/>
              <a:t>Mastoridis</a:t>
            </a:r>
            <a:r>
              <a:rPr lang="en-GB" sz="1050" dirty="0"/>
              <a:t>, “I/Q model of the SPS 200 MHz travelling wave cavity and feedforward design”, CERN-ACC-NOTE-2020-0032, 2020</a:t>
            </a:r>
          </a:p>
          <a:p>
            <a:pPr algn="l"/>
            <a:r>
              <a:rPr lang="en-GB" sz="1050" dirty="0"/>
              <a:t>[4] G. </a:t>
            </a:r>
            <a:r>
              <a:rPr lang="en-GB" sz="1050" dirty="0" err="1"/>
              <a:t>Hagmann</a:t>
            </a:r>
            <a:r>
              <a:rPr lang="en-GB" sz="1050" dirty="0"/>
              <a:t> et al., “CERN SPS low-level RF architecture and implementation”, Presentation at LLRF’22 workshop, </a:t>
            </a:r>
            <a:r>
              <a:rPr lang="en-GB" sz="1050" dirty="0" err="1"/>
              <a:t>Brugg-Windisch</a:t>
            </a:r>
            <a:r>
              <a:rPr lang="en-GB" sz="1050" dirty="0"/>
              <a:t>, Switzerland</a:t>
            </a:r>
          </a:p>
        </p:txBody>
      </p:sp>
    </p:spTree>
    <p:extLst>
      <p:ext uri="{BB962C8B-B14F-4D97-AF65-F5344CB8AC3E}">
        <p14:creationId xmlns:p14="http://schemas.microsoft.com/office/powerpoint/2010/main" val="470324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30CB3B-9575-92BD-1E2B-0F138F6A3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90" y="1592263"/>
            <a:ext cx="5086160" cy="46085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Tails in the beam distribution at SPS flat-top is important for the losses in the LHC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Generating a matched distribution in </a:t>
            </a:r>
            <a:r>
              <a:rPr lang="en-GB" dirty="0" err="1"/>
              <a:t>BLonD</a:t>
            </a:r>
            <a:endParaRPr lang="en-GB" dirty="0"/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Only able to recreate bunch-by-bunch intensity and bunch 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Tracking the generated beam with the SPS cavity controller model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Able to recreate the bunch-by-bunch position variation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E7238B-76B3-0436-390F-A6E0988F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Recreating Beam Distributions using the SPS Cavity Controller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74BD8-ED44-F043-D64D-9E9295556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6B2E7-7194-56E5-F982-27ABAC951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653E6-083D-5C36-6C8B-BEE97A843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CCED8B-FC3F-369F-9501-1E4436425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060" y="935737"/>
            <a:ext cx="5476456" cy="2733916"/>
          </a:xfrm>
          <a:prstGeom prst="rect">
            <a:avLst/>
          </a:prstGeom>
        </p:spPr>
      </p:pic>
      <p:pic>
        <p:nvPicPr>
          <p:cNvPr id="10" name="Picture 9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E4235E79-34FB-7476-4317-0D5E7E4CE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961" y="3781762"/>
            <a:ext cx="4319830" cy="253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09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861F64-271F-090B-5F5A-2752D3137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5688011" cy="46085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LHC 400 MHz cavity controller [5]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Superconducting standing-wave cavities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Direct RF feedback</a:t>
            </a:r>
          </a:p>
          <a:p>
            <a:pPr marL="990900" lvl="2" indent="-342900"/>
            <a:r>
              <a:rPr lang="en-GB" dirty="0"/>
              <a:t>Analog and digital feedback</a:t>
            </a:r>
          </a:p>
          <a:p>
            <a:pPr marL="666900" lvl="1" indent="-342900"/>
            <a:r>
              <a:rPr lang="en-GB" dirty="0"/>
              <a:t>One-turn delay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BLonD</a:t>
            </a:r>
            <a:r>
              <a:rPr lang="en-GB" dirty="0"/>
              <a:t> implementation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Sampling at 40 MHz, every 10 buckets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Beam-cavity-transmitter interaction model [6]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High-pass </a:t>
            </a:r>
            <a:r>
              <a:rPr lang="en-GB" dirty="0" err="1"/>
              <a:t>analog</a:t>
            </a:r>
            <a:r>
              <a:rPr lang="en-GB" dirty="0"/>
              <a:t> feedback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Low-pass digital feedback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One-turn delay feedback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Cavity tuner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3DB298-8276-3E7B-4139-ED1983434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BLonD</a:t>
            </a:r>
            <a:r>
              <a:rPr lang="en-GB" dirty="0"/>
              <a:t> Model of the LHC Cavity Controller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CA312-EC04-B433-DB6E-ECCF7702C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492A1-EE0F-C700-BDAA-92416C48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B0AFE-02D9-8CDA-4A25-150E72937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FBF91F-5449-B0AA-4C39-D0D3487AC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656" y="906464"/>
            <a:ext cx="5687136" cy="33415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Sylinder 8">
                <a:extLst>
                  <a:ext uri="{FF2B5EF4-FFF2-40B4-BE49-F238E27FC236}">
                    <a16:creationId xmlns:a16="http://schemas.microsoft.com/office/drawing/2014/main" id="{A662B3AB-F97A-36F8-0E31-6F1AB0C29E15}"/>
                  </a:ext>
                </a:extLst>
              </p:cNvPr>
              <p:cNvSpPr txBox="1"/>
              <p:nvPr/>
            </p:nvSpPr>
            <p:spPr>
              <a:xfrm>
                <a:off x="4878223" y="4421708"/>
                <a:ext cx="7189532" cy="628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den>
                          </m:f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 −2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nb-NO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𝑟𝑓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𝑟𝑓</m:t>
                              </m:r>
                            </m:sub>
                          </m:sSub>
                          <m:d>
                            <m:d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𝑅𝐹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kstSylinder 8">
                <a:extLst>
                  <a:ext uri="{FF2B5EF4-FFF2-40B4-BE49-F238E27FC236}">
                    <a16:creationId xmlns:a16="http://schemas.microsoft.com/office/drawing/2014/main" id="{A662B3AB-F97A-36F8-0E31-6F1AB0C29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223" y="4421708"/>
                <a:ext cx="7189532" cy="628249"/>
              </a:xfrm>
              <a:prstGeom prst="rect">
                <a:avLst/>
              </a:prstGeom>
              <a:blipFill>
                <a:blip r:embed="rId3"/>
                <a:stretch>
                  <a:fillRect l="-176" t="-22000" r="-529" b="-10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Sylinder 10">
                <a:extLst>
                  <a:ext uri="{FF2B5EF4-FFF2-40B4-BE49-F238E27FC236}">
                    <a16:creationId xmlns:a16="http://schemas.microsoft.com/office/drawing/2014/main" id="{8620F45A-59EB-5DAA-8DB4-FBB66C7A5F8E}"/>
                  </a:ext>
                </a:extLst>
              </p:cNvPr>
              <p:cNvSpPr txBox="1"/>
              <p:nvPr/>
            </p:nvSpPr>
            <p:spPr>
              <a:xfrm>
                <a:off x="5253838" y="5049957"/>
                <a:ext cx="6438301" cy="770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d>
                            <m:d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p>
                        <m:sSup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f>
                                <m:f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ctrlP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nb-NO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nb-NO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num>
                                        <m:den>
                                          <m:r>
                                            <a:rPr lang="nb-NO" b="0" i="1" smtClean="0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den>
                                      </m:f>
                                    </m:e>
                                  </m:d>
                                </m:den>
                              </m:f>
                              <m:f>
                                <m:f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nb-NO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𝑟𝑓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ℑ</m:t>
                              </m:r>
                              <m:d>
                                <m:d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𝑅𝐹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𝑏𝑒𝑎𝑚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kstSylinder 10">
                <a:extLst>
                  <a:ext uri="{FF2B5EF4-FFF2-40B4-BE49-F238E27FC236}">
                    <a16:creationId xmlns:a16="http://schemas.microsoft.com/office/drawing/2014/main" id="{8620F45A-59EB-5DAA-8DB4-FBB66C7A5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838" y="5049957"/>
                <a:ext cx="6438301" cy="770596"/>
              </a:xfrm>
              <a:prstGeom prst="rect">
                <a:avLst/>
              </a:prstGeom>
              <a:blipFill>
                <a:blip r:embed="rId4"/>
                <a:stretch>
                  <a:fillRect l="-197" t="-24194" b="-790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349716F-A770-A9FF-6A4F-37C029B44CF9}"/>
              </a:ext>
            </a:extLst>
          </p:cNvPr>
          <p:cNvSpPr txBox="1"/>
          <p:nvPr/>
        </p:nvSpPr>
        <p:spPr>
          <a:xfrm>
            <a:off x="2674311" y="5951536"/>
            <a:ext cx="9393444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dirty="0"/>
              <a:t>[5] J. </a:t>
            </a:r>
            <a:r>
              <a:rPr lang="en-GB" sz="1050" dirty="0" err="1"/>
              <a:t>Holma</a:t>
            </a:r>
            <a:r>
              <a:rPr lang="en-GB" sz="1050" dirty="0"/>
              <a:t>, “The model and simulations of the LHC 400 MHz cavity controller”, CERN-AB-Note-2007-012, 2007</a:t>
            </a:r>
          </a:p>
          <a:p>
            <a:pPr algn="l"/>
            <a:r>
              <a:rPr lang="en-GB" sz="1050" dirty="0"/>
              <a:t>[6] J. </a:t>
            </a:r>
            <a:r>
              <a:rPr lang="en-GB" sz="1050" dirty="0" err="1"/>
              <a:t>Tückmantel</a:t>
            </a:r>
            <a:r>
              <a:rPr lang="en-GB" sz="1050" dirty="0"/>
              <a:t>, “Cavity-beam-transmitter interaction formula collection and derivation”, CERN-ATS-NOTE-2011-002 TECH, 2011</a:t>
            </a:r>
          </a:p>
        </p:txBody>
      </p:sp>
    </p:spTree>
    <p:extLst>
      <p:ext uri="{BB962C8B-B14F-4D97-AF65-F5344CB8AC3E}">
        <p14:creationId xmlns:p14="http://schemas.microsoft.com/office/powerpoint/2010/main" val="3129223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261141-1E42-C117-0B83-2F7E44095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90" y="1592263"/>
            <a:ext cx="3825296" cy="46085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Simulating base-band network analyser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Measurements performed during commissioning of the LHC LLRF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Open-loop response</a:t>
            </a:r>
          </a:p>
          <a:p>
            <a:pPr marL="990900" lvl="2" indent="-342900"/>
            <a:r>
              <a:rPr lang="en-GB" dirty="0"/>
              <a:t>Estimate </a:t>
            </a:r>
            <a:r>
              <a:rPr lang="en-GB" i="1" dirty="0"/>
              <a:t>Q</a:t>
            </a:r>
            <a:r>
              <a:rPr lang="en-GB" i="1" baseline="-25000" dirty="0"/>
              <a:t>L </a:t>
            </a:r>
            <a:r>
              <a:rPr lang="en-GB" dirty="0"/>
              <a:t>and verify phase before closing the loop</a:t>
            </a:r>
            <a:endParaRPr lang="en-GB" i="1" baseline="-25000" dirty="0"/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Closed-loop response</a:t>
            </a:r>
          </a:p>
          <a:p>
            <a:pPr marL="990900" lvl="2" indent="-342900"/>
            <a:r>
              <a:rPr lang="en-GB" dirty="0"/>
              <a:t>Fine-tune correct feedback gain and phase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0A6B10-8735-AC0D-9B55-46016ABF0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Simulating the Response of the LHC RFFB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F22CE-DEE2-EEE5-5C8F-BABB0A72D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C66C8-D2AE-CAC1-18D7-FAB86685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33720-35F1-259D-DC12-9F39C803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 descr="A diagram of a closed loop response&#10;&#10;Description automatically generated">
            <a:extLst>
              <a:ext uri="{FF2B5EF4-FFF2-40B4-BE49-F238E27FC236}">
                <a16:creationId xmlns:a16="http://schemas.microsoft.com/office/drawing/2014/main" id="{CE862908-8C11-DF36-7785-FC3960968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819" y="2076774"/>
            <a:ext cx="3825297" cy="2868972"/>
          </a:xfrm>
          <a:prstGeom prst="rect">
            <a:avLst/>
          </a:prstGeom>
        </p:spPr>
      </p:pic>
      <p:pic>
        <p:nvPicPr>
          <p:cNvPr id="9" name="Picture 8" descr="A diagram of a function&#10;&#10;Description automatically generated">
            <a:extLst>
              <a:ext uri="{FF2B5EF4-FFF2-40B4-BE49-F238E27FC236}">
                <a16:creationId xmlns:a16="http://schemas.microsoft.com/office/drawing/2014/main" id="{A32D12C5-A1F3-4552-2353-B20C29D19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740" y="2076773"/>
            <a:ext cx="3825296" cy="286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57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75161F-34C0-91A9-4FCC-B1ECED384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5688011" cy="46085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LHC model used for injection simulations to study RF power limitations for HL-LHC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Example of a 36-bunch batch being injection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Average bunch intensity of 1.8 x 10</a:t>
            </a:r>
            <a:r>
              <a:rPr lang="en-GB" baseline="30000" dirty="0"/>
              <a:t>11</a:t>
            </a:r>
            <a:r>
              <a:rPr lang="en-GB" dirty="0"/>
              <a:t> protons per bunch (p/b)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25 ns bunch spacing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5 MV capture voltage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09E9BD-A371-CD65-55CC-1D65B7521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Simulating Bunch-to-Bucket Capture in the LHC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2FD36-0ED6-91A3-E12E-FDCDA1FF4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56EAC-AA0C-BA8A-B87E-DA4C448A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A5379-02A4-7FE6-4075-2D572AC77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Picture 9" descr="A graph with a line graph and a graph&#10;&#10;Description automatically generated with medium confidence">
            <a:extLst>
              <a:ext uri="{FF2B5EF4-FFF2-40B4-BE49-F238E27FC236}">
                <a16:creationId xmlns:a16="http://schemas.microsoft.com/office/drawing/2014/main" id="{2945893D-9707-CC59-DCD5-D43818CCE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494" y="1525291"/>
            <a:ext cx="5167824" cy="38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74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29D29A-3A7C-CC88-ABDF-29C60C8CE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5688011" cy="436698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 operation we use the half-detuning beam-loading compensation scheme [7]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Steady-state optimum keeping voltage constant in amplitude and phase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Cavities are tuned after batch is injected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RF cavity pre-detuning [8]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Detuning the RF cavity to the beam about to be injected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Measurements performed during operation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Optimization and better understanding obtained via simulation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Enabled prediction of by how much the injection transients in RF power can be reduced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F4965E-7DB9-74B6-C622-21637CE68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Optimizing RF Power at LHC Injection using the Feedback Loop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78B2A-7FBF-9FB5-1A3E-B75B1DCFE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98157-55C2-E391-CC41-833302197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F6A69-170C-4E83-89AA-B6CBFA6C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" name="Picture 9" descr="A diagram of different colored lines&#10;&#10;Description automatically generated">
            <a:extLst>
              <a:ext uri="{FF2B5EF4-FFF2-40B4-BE49-F238E27FC236}">
                <a16:creationId xmlns:a16="http://schemas.microsoft.com/office/drawing/2014/main" id="{FF9A3619-650D-9619-E770-38505616B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615" y="3240672"/>
            <a:ext cx="5517396" cy="28037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Sylinder 8">
                <a:extLst>
                  <a:ext uri="{FF2B5EF4-FFF2-40B4-BE49-F238E27FC236}">
                    <a16:creationId xmlns:a16="http://schemas.microsoft.com/office/drawing/2014/main" id="{954AA1B6-E87B-827C-37BF-F2C81E7DC34D}"/>
                  </a:ext>
                </a:extLst>
              </p:cNvPr>
              <p:cNvSpPr txBox="1"/>
              <p:nvPr/>
            </p:nvSpPr>
            <p:spPr>
              <a:xfrm>
                <a:off x="6380993" y="1439335"/>
                <a:ext cx="5403018" cy="6011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𝑜𝑝𝑡</m:t>
                          </m:r>
                        </m:sub>
                      </m:sSub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d>
                            <m:d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Sup>
                        <m:sSubSup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𝑅𝐹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  <m:sup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</m:num>
                        <m:den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kstSylinder 8">
                <a:extLst>
                  <a:ext uri="{FF2B5EF4-FFF2-40B4-BE49-F238E27FC236}">
                    <a16:creationId xmlns:a16="http://schemas.microsoft.com/office/drawing/2014/main" id="{954AA1B6-E87B-827C-37BF-F2C81E7DC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993" y="1439335"/>
                <a:ext cx="5403018" cy="601127"/>
              </a:xfrm>
              <a:prstGeom prst="rect">
                <a:avLst/>
              </a:prstGeom>
              <a:blipFill>
                <a:blip r:embed="rId3"/>
                <a:stretch>
                  <a:fillRect l="-469" t="-47917" b="-1145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Sylinder 9">
                <a:extLst>
                  <a:ext uri="{FF2B5EF4-FFF2-40B4-BE49-F238E27FC236}">
                    <a16:creationId xmlns:a16="http://schemas.microsoft.com/office/drawing/2014/main" id="{40924134-2BEF-7A17-0252-B92BDC67AE28}"/>
                  </a:ext>
                </a:extLst>
              </p:cNvPr>
              <p:cNvSpPr txBox="1"/>
              <p:nvPr/>
            </p:nvSpPr>
            <p:spPr>
              <a:xfrm>
                <a:off x="6569269" y="2299047"/>
                <a:ext cx="2603790" cy="6055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b-NO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𝑟𝑓</m:t>
                              </m:r>
                            </m:sub>
                          </m:sSub>
                        </m:den>
                      </m:f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kstSylinder 9">
                <a:extLst>
                  <a:ext uri="{FF2B5EF4-FFF2-40B4-BE49-F238E27FC236}">
                    <a16:creationId xmlns:a16="http://schemas.microsoft.com/office/drawing/2014/main" id="{40924134-2BEF-7A17-0252-B92BDC67A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269" y="2299047"/>
                <a:ext cx="2603790" cy="605550"/>
              </a:xfrm>
              <a:prstGeom prst="rect">
                <a:avLst/>
              </a:prstGeom>
              <a:blipFill>
                <a:blip r:embed="rId4"/>
                <a:stretch>
                  <a:fillRect l="-1456" t="-48980" b="-816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Sylinder 10">
                <a:extLst>
                  <a:ext uri="{FF2B5EF4-FFF2-40B4-BE49-F238E27FC236}">
                    <a16:creationId xmlns:a16="http://schemas.microsoft.com/office/drawing/2014/main" id="{33ECBD07-4F20-B477-A4D4-A23B735A7A18}"/>
                  </a:ext>
                </a:extLst>
              </p:cNvPr>
              <p:cNvSpPr txBox="1"/>
              <p:nvPr/>
            </p:nvSpPr>
            <p:spPr>
              <a:xfrm>
                <a:off x="9359843" y="2296535"/>
                <a:ext cx="2373342" cy="5884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𝑜𝑝𝑡</m:t>
                          </m:r>
                        </m:sub>
                      </m:sSub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kstSylinder 10">
                <a:extLst>
                  <a:ext uri="{FF2B5EF4-FFF2-40B4-BE49-F238E27FC236}">
                    <a16:creationId xmlns:a16="http://schemas.microsoft.com/office/drawing/2014/main" id="{33ECBD07-4F20-B477-A4D4-A23B735A7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9843" y="2296535"/>
                <a:ext cx="2373342" cy="588431"/>
              </a:xfrm>
              <a:prstGeom prst="rect">
                <a:avLst/>
              </a:prstGeom>
              <a:blipFill>
                <a:blip r:embed="rId5"/>
                <a:stretch>
                  <a:fillRect l="-2116" t="-27083" b="-10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DD00CD8-8350-24AE-009E-658EE6851BED}"/>
              </a:ext>
            </a:extLst>
          </p:cNvPr>
          <p:cNvSpPr txBox="1"/>
          <p:nvPr/>
        </p:nvSpPr>
        <p:spPr>
          <a:xfrm>
            <a:off x="383884" y="6030538"/>
            <a:ext cx="9393444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dirty="0"/>
              <a:t>[7] D. </a:t>
            </a:r>
            <a:r>
              <a:rPr lang="en-GB" sz="1050" dirty="0" err="1"/>
              <a:t>Boussard</a:t>
            </a:r>
            <a:r>
              <a:rPr lang="en-GB" sz="1050" dirty="0"/>
              <a:t>, “RF power requirements for a high intensity proton collider; parts 1 (chapters I, II, III) and 2 (chapters IV, V, VI)”, CERN-SL-91-16-RFS, 1991</a:t>
            </a:r>
          </a:p>
          <a:p>
            <a:pPr algn="l"/>
            <a:r>
              <a:rPr lang="en-GB" sz="1050" dirty="0"/>
              <a:t>[8] B. E. Karlsen-</a:t>
            </a:r>
            <a:r>
              <a:rPr lang="en-GB" sz="1050" dirty="0" err="1"/>
              <a:t>Baeck</a:t>
            </a:r>
            <a:r>
              <a:rPr lang="en-GB" sz="1050" dirty="0"/>
              <a:t> et al., “Effects of cavity pre-detuning on RF power transients at injection into the LHC”, in proc. HB2023, 2023</a:t>
            </a:r>
          </a:p>
        </p:txBody>
      </p:sp>
    </p:spTree>
    <p:extLst>
      <p:ext uri="{BB962C8B-B14F-4D97-AF65-F5344CB8AC3E}">
        <p14:creationId xmlns:p14="http://schemas.microsoft.com/office/powerpoint/2010/main" val="2215377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3E80D5-D9B6-309F-781A-5AC7ADF1A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5688011" cy="46085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BLonD</a:t>
            </a:r>
            <a:r>
              <a:rPr lang="en-GB" dirty="0"/>
              <a:t> capable to model both global and local loops in the same simulation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Decoupling the RF from the revolution frequency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Important for conditions with high beam-loading</a:t>
            </a:r>
          </a:p>
          <a:p>
            <a:pPr marL="990900" lvl="2" indent="-342900"/>
            <a:r>
              <a:rPr lang="en-GB" dirty="0"/>
              <a:t>E.g. Injection into the SPS or LHC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Implementation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In the local loop: RF frequency and RF phase modified </a:t>
            </a:r>
            <a:r>
              <a:rPr lang="en-GB" dirty="0" err="1"/>
              <a:t>GlobalFeedback</a:t>
            </a:r>
            <a:endParaRPr lang="en-GB" dirty="0"/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RF beam current is modulated synchronous to the RF frequency and changes as the global loop acts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6D4F72-D166-29D4-74F1-A9B04AB5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Coupling Global and Local Feedbacks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3B1EA-918B-8F13-A58C-6711F1C9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0CE0-BECB-E7B2-5FFD-2FBCDABF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2DAEC-580C-2724-6094-334A8CD7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802300-7BD5-BA52-D993-63B9E7888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92263"/>
            <a:ext cx="6029325" cy="2702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DA8B7-F43D-1704-F153-DC3E2CAEF13C}"/>
              </a:ext>
            </a:extLst>
          </p:cNvPr>
          <p:cNvSpPr txBox="1"/>
          <p:nvPr/>
        </p:nvSpPr>
        <p:spPr>
          <a:xfrm>
            <a:off x="6095998" y="4291260"/>
            <a:ext cx="29648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Sampling of local feedback changes as RF is decoupled from the revolution period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8941B-CF65-4FCB-2D4C-72C1ED6EEF57}"/>
              </a:ext>
            </a:extLst>
          </p:cNvPr>
          <p:cNvSpPr txBox="1"/>
          <p:nvPr/>
        </p:nvSpPr>
        <p:spPr>
          <a:xfrm>
            <a:off x="9110662" y="4291260"/>
            <a:ext cx="296487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Modulation and sampling of RF beam current changes </a:t>
            </a:r>
          </a:p>
        </p:txBody>
      </p:sp>
    </p:spTree>
    <p:extLst>
      <p:ext uri="{BB962C8B-B14F-4D97-AF65-F5344CB8AC3E}">
        <p14:creationId xmlns:p14="http://schemas.microsoft.com/office/powerpoint/2010/main" val="1228167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E189E9-62D9-65A0-05AF-610E69A5A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Beam Longitudinal Dynamics (</a:t>
            </a:r>
            <a:r>
              <a:rPr lang="en-GB" dirty="0" err="1"/>
              <a:t>BLonD</a:t>
            </a:r>
            <a:r>
              <a:rPr lang="en-GB" dirty="0"/>
              <a:t>) [1] particle tracking code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Brief introduction to the code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Code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Modelling control loops in </a:t>
            </a:r>
            <a:r>
              <a:rPr lang="en-GB" dirty="0" err="1"/>
              <a:t>BLonD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Examples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The Super Protons Synchrotron One-turn delay feedback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The Large Hadron Collider Low-level RF systems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Implementing new feedback models in </a:t>
            </a:r>
            <a:r>
              <a:rPr lang="en-GB" dirty="0" err="1"/>
              <a:t>BLonD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A7B55E-7150-4450-C113-6C8CC09FC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B7AA6-7524-D5C9-2400-8BBD9AD9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F7B65-4E3D-79CC-2E0B-5F03F7AC4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81F98-D3D0-5133-703D-6B251B56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114F78-81CB-B8DC-9125-092ACCCAA80A}"/>
              </a:ext>
            </a:extLst>
          </p:cNvPr>
          <p:cNvSpPr txBox="1"/>
          <p:nvPr/>
        </p:nvSpPr>
        <p:spPr>
          <a:xfrm>
            <a:off x="407987" y="6151300"/>
            <a:ext cx="939344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dirty="0"/>
              <a:t>[1] H. Timko et al., “Beam Longitudinal Dynamics Simulation Studies”, Phys. Rev. Accel. Beams </a:t>
            </a:r>
            <a:r>
              <a:rPr lang="en-GB" sz="1050" b="1" dirty="0"/>
              <a:t>26</a:t>
            </a:r>
            <a:r>
              <a:rPr lang="en-GB" sz="1050" dirty="0"/>
              <a:t>, 114602,  2023</a:t>
            </a:r>
          </a:p>
        </p:txBody>
      </p:sp>
    </p:spTree>
    <p:extLst>
      <p:ext uri="{BB962C8B-B14F-4D97-AF65-F5344CB8AC3E}">
        <p14:creationId xmlns:p14="http://schemas.microsoft.com/office/powerpoint/2010/main" val="314240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86C6-EDED-9D77-A900-E9FAE96A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Implementing New Feedback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1C11E-6C53-8F2F-A5C7-77653C601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Designing LLRF Feedbacks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D7923-50D3-0594-AD1F-7C27347DA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D36D9-6DAA-070A-2F31-3B05B89D7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57352-6337-7232-33F6-1AADBF93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409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29D29A-3A7C-CC88-ABDF-29C60C8CE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5688011" cy="46085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dirty="0" err="1"/>
              <a:t>BLonD</a:t>
            </a:r>
            <a:r>
              <a:rPr lang="en-GB" dirty="0"/>
              <a:t> LLRF package can be used to design feedbacks based on beam behaviour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The base class </a:t>
            </a:r>
            <a:r>
              <a:rPr lang="en-GB" dirty="0" err="1"/>
              <a:t>CavityFeedback</a:t>
            </a:r>
            <a:r>
              <a:rPr lang="en-GB" dirty="0"/>
              <a:t> handles interface with the rest of the code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New feedback is a child class of </a:t>
            </a:r>
            <a:r>
              <a:rPr lang="en-GB" dirty="0" err="1"/>
              <a:t>CavityFeedback</a:t>
            </a:r>
            <a:endParaRPr lang="en-GB" dirty="0"/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Implement the LLRF circuit and calculate the gap voltage from this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F4965E-7DB9-74B6-C622-21637CE68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implementation of a simple one-turn delay feedback in the LHC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78B2A-7FBF-9FB5-1A3E-B75B1DCFE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98157-55C2-E391-CC41-833302197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F6A69-170C-4E83-89AA-B6CBFA6C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7C284487-B230-17D4-7EFC-BC4F04C4A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011" y="1038767"/>
            <a:ext cx="4826000" cy="509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341148-9D51-4C20-9DDD-49F383FF0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550" y="4255538"/>
            <a:ext cx="3716899" cy="194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58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3CAF3-B236-F2CE-031E-7B844946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for your attention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F8889-9B8E-410C-F278-1B667EF2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31C98-EB3E-A14E-6D60-351A9C84A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4075E-9F73-1975-CBBC-751D73C0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13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095A1-7704-1C61-8E45-C8AC22933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374CC-DE48-BC45-B4F6-FB5540417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7753C-1DF5-1C96-5CAA-6B55C343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F9709-20C4-5AA0-6121-D2BF1D08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32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B60D63-CB8F-B857-CE74-881368DF8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3691313" cy="4608512"/>
          </a:xfrm>
        </p:spPr>
        <p:txBody>
          <a:bodyPr/>
          <a:lstStyle/>
          <a:p>
            <a:r>
              <a:rPr lang="en-GB" dirty="0"/>
              <a:t>Benchmarks without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Verifying the correct orientation between beam-induced, generator-induced and antenna voltage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Simulating base-band network analyser measurements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Verify gain of the feedback and the stability margin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E53CBA-658B-1310-0D22-A659ECE6F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Simulating the Response of the SPS OTFB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E3187-F0F8-406B-C6E6-68A9609E4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8B447-7BD5-ACA0-FBF8-CC2575820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D19D1-5052-B122-3FCF-BA8703974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" name="Picture 9" descr="A diagram of a circle with different colored lines&#10;&#10;Description automatically generated">
            <a:extLst>
              <a:ext uri="{FF2B5EF4-FFF2-40B4-BE49-F238E27FC236}">
                <a16:creationId xmlns:a16="http://schemas.microsoft.com/office/drawing/2014/main" id="{AA05176E-A6E7-5289-942E-DE661FA43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723" y="2026850"/>
            <a:ext cx="3670015" cy="3191804"/>
          </a:xfrm>
          <a:prstGeom prst="rect">
            <a:avLst/>
          </a:prstGeom>
        </p:spPr>
      </p:pic>
      <p:pic>
        <p:nvPicPr>
          <p:cNvPr id="12" name="Picture 11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28452D57-9805-8BD8-9BFF-168AC2ACE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213" y="1639345"/>
            <a:ext cx="3670015" cy="357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89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0735B0-E9EB-0B01-9801-21F4B219A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5142181" cy="46085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Injection into the SPS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High beam-loading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Significant injection transients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Simulation of a 72-bunch injection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Injection phase error of 60 degrees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With beam-phase loop acting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Injection error is corrected by the global loops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Without beam-phase loop acting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Beam oscillates and </a:t>
            </a:r>
            <a:r>
              <a:rPr lang="en-GB" dirty="0" err="1"/>
              <a:t>debunches</a:t>
            </a:r>
            <a:r>
              <a:rPr lang="en-GB" dirty="0"/>
              <a:t> due to injection error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367EF2-0C43-C9A4-9879-3722F463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at SPS Injection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BFAC7-34DD-BF52-B8F0-AEDF8E8E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D241A-1F2E-EF19-7F70-9E283FC82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9DEFD-AE86-3401-F8F2-CC8DD5D10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77CD43-369B-8C61-E1A3-D692EE17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170" y="1250297"/>
            <a:ext cx="3113205" cy="2336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384D54-A3AE-B719-CC51-94AEEF8FB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556" y="1250297"/>
            <a:ext cx="3113204" cy="23365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55B24E-84DF-91E2-0AE3-5F965F7C615F}"/>
              </a:ext>
            </a:extLst>
          </p:cNvPr>
          <p:cNvSpPr txBox="1"/>
          <p:nvPr/>
        </p:nvSpPr>
        <p:spPr>
          <a:xfrm>
            <a:off x="7248418" y="668574"/>
            <a:ext cx="29882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With beam-phase loop acting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CE4D01-48AD-5AA9-F822-542F87980853}"/>
              </a:ext>
            </a:extLst>
          </p:cNvPr>
          <p:cNvSpPr txBox="1"/>
          <p:nvPr/>
        </p:nvSpPr>
        <p:spPr>
          <a:xfrm>
            <a:off x="6448850" y="1009294"/>
            <a:ext cx="13158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Beam phase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237612-A841-5C4B-A06F-C52CD3351564}"/>
              </a:ext>
            </a:extLst>
          </p:cNvPr>
          <p:cNvSpPr txBox="1"/>
          <p:nvPr/>
        </p:nvSpPr>
        <p:spPr>
          <a:xfrm>
            <a:off x="8865935" y="1009293"/>
            <a:ext cx="286644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RF power in 3-section TWC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905387-4983-D09E-7128-7AE32056F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170" y="4003186"/>
            <a:ext cx="3113205" cy="23365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497C0B-B4B9-5B3D-D196-A2BABD4BE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554" y="4003186"/>
            <a:ext cx="3113205" cy="23365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066C2D-0F15-6E8F-E0C8-2E88472287C8}"/>
              </a:ext>
            </a:extLst>
          </p:cNvPr>
          <p:cNvSpPr txBox="1"/>
          <p:nvPr/>
        </p:nvSpPr>
        <p:spPr>
          <a:xfrm>
            <a:off x="7232566" y="3492720"/>
            <a:ext cx="331850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Without beam-phase loop acting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6FD8D7-3C7E-78C4-9376-89F66A18156C}"/>
              </a:ext>
            </a:extLst>
          </p:cNvPr>
          <p:cNvSpPr txBox="1"/>
          <p:nvPr/>
        </p:nvSpPr>
        <p:spPr>
          <a:xfrm>
            <a:off x="6572229" y="3769720"/>
            <a:ext cx="13158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Beam phase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A16E4E-68C0-1B74-5FCD-596E5F45E887}"/>
              </a:ext>
            </a:extLst>
          </p:cNvPr>
          <p:cNvSpPr txBox="1"/>
          <p:nvPr/>
        </p:nvSpPr>
        <p:spPr>
          <a:xfrm>
            <a:off x="8989314" y="3769719"/>
            <a:ext cx="286644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RF power in 3-section TWC</a:t>
            </a:r>
          </a:p>
        </p:txBody>
      </p:sp>
    </p:spTree>
    <p:extLst>
      <p:ext uri="{BB962C8B-B14F-4D97-AF65-F5344CB8AC3E}">
        <p14:creationId xmlns:p14="http://schemas.microsoft.com/office/powerpoint/2010/main" val="3747921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FFC908-2E0B-FB46-9141-A11989D80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8697265" cy="460851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What do we use beam dynamics simulations for?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Understand unexpected beam behaviour in machine operation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Design new machines or upgrades to push limitations e.g. in bunch intensity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Commission modified or new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When did we use such simulations?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Make sure we understand our machine</a:t>
            </a:r>
          </a:p>
          <a:p>
            <a:pPr marL="990900" lvl="2" indent="-342900"/>
            <a:r>
              <a:rPr lang="en-GB" dirty="0"/>
              <a:t>E.g. reproduce the measured beam stability threshold in simulations</a:t>
            </a:r>
          </a:p>
          <a:p>
            <a:pPr marL="666900" lvl="1" indent="-342900"/>
            <a:r>
              <a:rPr lang="en-GB" dirty="0"/>
              <a:t>Major Project and Upgrades</a:t>
            </a:r>
          </a:p>
          <a:p>
            <a:pPr marL="990900" lvl="2" indent="-342900"/>
            <a:r>
              <a:rPr lang="en-GB" dirty="0"/>
              <a:t>LHC Injectors Upgrade (LIU)</a:t>
            </a:r>
          </a:p>
          <a:p>
            <a:pPr marL="990900" lvl="2" indent="-342900"/>
            <a:r>
              <a:rPr lang="en-GB" dirty="0"/>
              <a:t>High-Luminosity LHC (HL-LHC)</a:t>
            </a:r>
          </a:p>
          <a:p>
            <a:pPr marL="990900" lvl="2" indent="-342900"/>
            <a:r>
              <a:rPr lang="en-GB" dirty="0"/>
              <a:t>Future Circular Collider (FCC) and Muon Collider studies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6065F0-BBE6-AB6D-075D-506B50870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71105-E473-33E5-8B12-4097C0FF2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2F771-54FA-082A-6232-21C762BF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6C1BF-F981-FB6F-5105-F9B97F2B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 descr="A blue letter u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FECF83B9-D67C-11A7-6882-5680EAEE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915" y="2870994"/>
            <a:ext cx="1936465" cy="2752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8E8109-5088-6D04-D055-6C265C3F7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5245" y="2870994"/>
            <a:ext cx="1936465" cy="273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89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76B553-419C-8A03-C6EB-F2B314FD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CERN Accelerator Complex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D7DB0-DE89-4FD0-4862-7733FFC39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85AEE-E34C-9FCA-CDAD-1D7558C65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973EE-DD57-DB6B-3F2D-DBD49827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EFCAF4-B16B-5A22-28AA-B5769E951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35" y="937460"/>
            <a:ext cx="7776930" cy="532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5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94184-97C1-9B77-67D0-92F14F62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examples of Applications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AA229-63A2-8D9E-9A3D-BEA143648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864DD-23F9-332A-144A-592F4C913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D3F4F-D045-69B9-2CB1-31A45295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2981B9-A3C0-3CFC-184E-880C72664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61" y="1013869"/>
            <a:ext cx="4214628" cy="4214628"/>
          </a:xfrm>
          <a:prstGeom prst="rect">
            <a:avLst/>
          </a:prstGeom>
        </p:spPr>
      </p:pic>
      <p:pic>
        <p:nvPicPr>
          <p:cNvPr id="8" name="MSS_1">
            <a:hlinkClick r:id="" action="ppaction://media"/>
            <a:extLst>
              <a:ext uri="{FF2B5EF4-FFF2-40B4-BE49-F238E27FC236}">
                <a16:creationId xmlns:a16="http://schemas.microsoft.com/office/drawing/2014/main" id="{1A960E3F-AA5E-FDB9-0986-80FC10FA6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0287" y="1439335"/>
            <a:ext cx="5085501" cy="3363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B50F75-4A27-4D8D-CD26-CB1E8D72ED23}"/>
              </a:ext>
            </a:extLst>
          </p:cNvPr>
          <p:cNvSpPr txBox="1"/>
          <p:nvPr/>
        </p:nvSpPr>
        <p:spPr>
          <a:xfrm>
            <a:off x="734238" y="5236408"/>
            <a:ext cx="440365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Simulation of double splitting and bunch rotation in the PS and capture in the SPS.</a:t>
            </a:r>
          </a:p>
          <a:p>
            <a:pPr algn="l"/>
            <a:r>
              <a:rPr lang="en-GB" dirty="0"/>
              <a:t>Courtesy of H. Timko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85690B-ECCE-9143-F9A0-D988E691586F}"/>
              </a:ext>
            </a:extLst>
          </p:cNvPr>
          <p:cNvSpPr txBox="1"/>
          <p:nvPr/>
        </p:nvSpPr>
        <p:spPr>
          <a:xfrm>
            <a:off x="6432698" y="4948613"/>
            <a:ext cx="52130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Simulation of momentum slip stacking.</a:t>
            </a:r>
          </a:p>
          <a:p>
            <a:pPr algn="l"/>
            <a:r>
              <a:rPr lang="en-GB" dirty="0"/>
              <a:t>Courtesy of D. </a:t>
            </a:r>
            <a:r>
              <a:rPr lang="en-GB" dirty="0" err="1"/>
              <a:t>Quartullo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345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7777C8-BEA6-429C-42DC-BE85E61A3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11376024" cy="460851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Models longitudinal beam motion in synchrotrons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Includes RF specific items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Longitudinal machine impedance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RF manipulations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RF noise/modulation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LLRF loops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Development mainly driven by CERN needs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Pushing the machines to their design limit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Effort for understanding beam motion with the present LLRF systems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In the future, we can design LLRF systems based on beam 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Growing user community outside CERN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GSI, KIT, KEK, J-PARC, HIAF, Fermilab, Jefferson Lab, …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FA84B3-9E9A-7BE4-9281-DFFC1CED0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Beam Longitudinal Dynamics Code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9B72D-0998-089D-73B1-FAA37F39C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93DC8-7E54-830E-4E63-FB9AFEF9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52A54-37AD-2271-F2F0-4270E6CF2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75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5ECE70-E2A9-0950-3F62-EF0014055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90" y="1592263"/>
            <a:ext cx="3257359" cy="4608512"/>
          </a:xfrm>
        </p:spPr>
        <p:txBody>
          <a:bodyPr/>
          <a:lstStyle/>
          <a:p>
            <a:r>
              <a:rPr lang="en-GB" dirty="0"/>
              <a:t>Modular, flexible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Object-oriented Python code with C++/CUDA computational kernels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Optional usage of most modules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Defined by the user in their input file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0D8F13-97B9-1148-1582-665C54734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Code Structure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233BF-7B1A-2F90-4DC1-97C4FD40B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B64C5-225E-2F95-1CA7-D5938AB8E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EEDC1-258A-3408-71E0-0907B4CCA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46436-A250-D5CC-C9F9-C7854BA43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861" y="556898"/>
            <a:ext cx="7772400" cy="44670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0D4ED1-89F0-6CAB-E2B5-353C01593C83}"/>
              </a:ext>
            </a:extLst>
          </p:cNvPr>
          <p:cNvSpPr txBox="1"/>
          <p:nvPr/>
        </p:nvSpPr>
        <p:spPr>
          <a:xfrm>
            <a:off x="4011610" y="5124903"/>
            <a:ext cx="77724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The </a:t>
            </a:r>
            <a:r>
              <a:rPr lang="en-GB" dirty="0" err="1"/>
              <a:t>BLonD</a:t>
            </a:r>
            <a:r>
              <a:rPr lang="en-GB" dirty="0"/>
              <a:t> code structure with mandatory (solid line) and optional (dashed line) objects. Courtesy of K. </a:t>
            </a:r>
            <a:r>
              <a:rPr lang="en-GB" dirty="0" err="1"/>
              <a:t>Iliakis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426209-1727-5369-8443-2E98CE0BD640}"/>
              </a:ext>
            </a:extLst>
          </p:cNvPr>
          <p:cNvSpPr txBox="1"/>
          <p:nvPr/>
        </p:nvSpPr>
        <p:spPr>
          <a:xfrm>
            <a:off x="407987" y="6151300"/>
            <a:ext cx="939344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0" dirty="0"/>
              <a:t>[2] K. </a:t>
            </a:r>
            <a:r>
              <a:rPr lang="en-GB" sz="1050" dirty="0" err="1"/>
              <a:t>Iliakis</a:t>
            </a:r>
            <a:r>
              <a:rPr lang="en-GB" sz="1050" dirty="0"/>
              <a:t>, “Large-scale software optimization and micro-architectural specialization for accelerated high-performance computing”, PhD Thesis, 2022</a:t>
            </a:r>
          </a:p>
        </p:txBody>
      </p:sp>
    </p:spTree>
    <p:extLst>
      <p:ext uri="{BB962C8B-B14F-4D97-AF65-F5344CB8AC3E}">
        <p14:creationId xmlns:p14="http://schemas.microsoft.com/office/powerpoint/2010/main" val="3244032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49AB669-FE08-229D-E602-6B3EE1D1DE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989" y="1592263"/>
                <a:ext cx="11376024" cy="4608512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Longitudinal modelling only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Magnet lattice reflected in slippage factor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User input: orbit and energy/momentum/B-field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Turn-by-turn mapping</a:t>
                </a:r>
              </a:p>
              <a:p>
                <a:r>
                  <a:rPr lang="en-GB" dirty="0"/>
                  <a:t>Equations of motion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Kick equation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600" b="1" i="0" smtClean="0"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lang="nb-NO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600" b="1" i="0" smtClean="0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nb-NO" sz="1600" b="1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b-NO" sz="1600" b="1" i="0" smtClean="0">
                              <a:latin typeface="Cambria Math" panose="02040503050406030204" pitchFamily="18" charset="0"/>
                            </a:rPr>
                            <m:t>𝐧</m:t>
                          </m:r>
                          <m:r>
                            <a:rPr lang="nb-NO" sz="1600" b="1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nb-NO" sz="16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nb-NO" sz="1600" b="1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nb-NO" sz="16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600"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lang="nb-NO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600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nb-NO" sz="160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b-NO" sz="1600">
                              <a:latin typeface="Cambria Math" panose="02040503050406030204" pitchFamily="18" charset="0"/>
                            </a:rPr>
                            <m:t>𝐧</m:t>
                          </m:r>
                          <m:r>
                            <a:rPr lang="nb-NO" sz="160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nb-NO" sz="1600" b="1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nb-NO" sz="16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sSub>
                            <m:sSubPr>
                              <m:ctrlP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  <m:t>𝒓𝒇</m:t>
                              </m:r>
                            </m:sub>
                          </m:sSub>
                        </m:sup>
                        <m:e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  <m:sSub>
                            <m:sSubPr>
                              <m:ctrlP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  <m:t>,(</m:t>
                              </m:r>
                              <m: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  <m:func>
                            <m:funcPr>
                              <m:ctrlP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b-NO" sz="16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𝒓𝒇</m:t>
                                      </m:r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d>
                                        <m:dPr>
                                          <m:ctrlP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</m:d>
                                    </m:sub>
                                  </m:sSub>
                                  <m:r>
                                    <a:rPr lang="nb-NO" sz="1600" b="1" i="0" smtClean="0">
                                      <a:latin typeface="Cambria Math" panose="02040503050406030204" pitchFamily="18" charset="0"/>
                                    </a:rPr>
                                    <m:t>𝚫</m:t>
                                  </m:r>
                                  <m:sSub>
                                    <m:sSubPr>
                                      <m:ctrlP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sz="1600" b="1" i="0" smtClean="0">
                                          <a:latin typeface="Cambria Math" panose="02040503050406030204" pitchFamily="18" charset="0"/>
                                        </a:rPr>
                                        <m:t>𝐭</m:t>
                                      </m:r>
                                    </m:e>
                                    <m:sub>
                                      <m:d>
                                        <m:dPr>
                                          <m:ctrlP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</m:d>
                                    </m:sub>
                                  </m:sSub>
                                  <m: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𝝓</m:t>
                                      </m:r>
                                    </m:e>
                                    <m:sub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𝒓𝒇</m:t>
                                      </m:r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d>
                                        <m:dPr>
                                          <m:ctrlP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</m:d>
                                    </m:sub>
                                  </m:sSub>
                                </m:e>
                              </m:d>
                              <m: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𝒅</m:t>
                                      </m:r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d>
                                        <m:dPr>
                                          <m:ctrlP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  <m: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e>
                                      </m:d>
                                    </m:sub>
                                  </m:sSub>
                                  <m: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𝒅</m:t>
                                      </m:r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d>
                                        <m:dPr>
                                          <m:ctrlP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</m:d>
                                    </m:sub>
                                  </m:sSub>
                                </m:e>
                              </m:d>
                              <m: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  <m:t>𝒐𝒕𝒉𝒆𝒓</m:t>
                                  </m:r>
                                  <m: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  <m:t>,(</m:t>
                                  </m:r>
                                  <m: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b>
                              </m:sSub>
                            </m:e>
                          </m:func>
                        </m:e>
                      </m:nary>
                    </m:oMath>
                  </m:oMathPara>
                </a14:m>
                <a:endParaRPr lang="en-GB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Drift equation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600" b="1" i="0" smtClean="0"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lang="nb-NO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600" b="1" i="0" smtClean="0">
                              <a:latin typeface="Cambria Math" panose="02040503050406030204" pitchFamily="18" charset="0"/>
                            </a:rPr>
                            <m:t>𝐭</m:t>
                          </m:r>
                        </m:e>
                        <m:sub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nb-NO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600" b="1" i="0" smtClean="0"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lang="nb-NO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600" b="1" i="0" smtClean="0">
                              <a:latin typeface="Cambria Math" panose="02040503050406030204" pitchFamily="18" charset="0"/>
                            </a:rPr>
                            <m:t>𝐭</m:t>
                          </m:r>
                        </m:e>
                        <m:sub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nb-NO" sz="16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b-NO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𝒓𝒆𝒗</m:t>
                          </m:r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,(</m:t>
                          </m:r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nb-NO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ctrlP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</m:d>
                                </m:sub>
                              </m:sSub>
                              <m:sSub>
                                <m:sSubPr>
                                  <m:ctrlP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  <m:t>𝜹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nb-NO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600" i="1"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nb-NO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ctrlP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</m:d>
                                </m:sub>
                              </m:sSub>
                              <m:sSubSup>
                                <m:sSubSupPr>
                                  <m:ctrlPr>
                                    <a:rPr lang="nb-NO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nb-NO" sz="1600" i="1">
                                      <a:latin typeface="Cambria Math" panose="02040503050406030204" pitchFamily="18" charset="0"/>
                                    </a:rPr>
                                    <m:t>𝜹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nb-NO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600" i="1"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nb-NO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ctrlP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</m:d>
                                </m:sub>
                              </m:sSub>
                              <m:sSubSup>
                                <m:sSubSupPr>
                                  <m:ctrlPr>
                                    <a:rPr lang="nb-NO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nb-NO" sz="1600" i="1">
                                      <a:latin typeface="Cambria Math" panose="02040503050406030204" pitchFamily="18" charset="0"/>
                                    </a:rPr>
                                    <m:t>𝜹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sz="1600" i="1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bSup>
                            </m:e>
                          </m:d>
                          <m:f>
                            <m:fPr>
                              <m:ctrlP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b-NO" sz="1600" b="1" i="0" smtClean="0">
                                      <a:latin typeface="Cambria Math" panose="02040503050406030204" pitchFamily="18" charset="0"/>
                                    </a:rPr>
                                    <m:t>𝚫</m:t>
                                  </m:r>
                                  <m:sSub>
                                    <m:sSubPr>
                                      <m:ctrlP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sz="1600" b="1" i="0" smtClean="0">
                                          <a:latin typeface="Cambria Math" panose="02040503050406030204" pitchFamily="18" charset="0"/>
                                        </a:rPr>
                                        <m:t>𝐄</m:t>
                                      </m:r>
                                    </m:e>
                                    <m:sub>
                                      <m:d>
                                        <m:dPr>
                                          <m:ctrlP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  <m: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e>
                                      </m:d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𝒅</m:t>
                                      </m:r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d>
                                        <m:dPr>
                                          <m:ctrlP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  <m: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nb-NO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e>
                                      </m:d>
                                    </m:sub>
                                  </m:sSub>
                                </m:den>
                              </m:f>
                            </m:num>
                            <m:den>
                              <m: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nb-NO" sz="16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600" b="1" i="1" smtClean="0">
                                      <a:latin typeface="Cambria Math" panose="02040503050406030204" pitchFamily="18" charset="0"/>
                                    </a:rPr>
                                    <m:t>𝜹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sz="16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</m:d>
                                </m:sub>
                              </m:sSub>
                            </m:den>
                          </m:f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b-NO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49AB669-FE08-229D-E602-6B3EE1D1DE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989" y="1592263"/>
                <a:ext cx="11376024" cy="4608512"/>
              </a:xfrm>
              <a:blipFill>
                <a:blip r:embed="rId3"/>
                <a:stretch>
                  <a:fillRect l="-1451" t="-21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342180F-8D9B-0B88-E9CC-8C835D29F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Principles of Longitudinal Macroparticle Tracking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2F9C4-DB45-E05E-EF7D-B8F30198D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EB940-E235-0B5B-EADF-16A80DB2B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86696-ED71-F02F-18CC-0BDC4EAC6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C0C8B-369C-8EDE-A852-A636F088231F}"/>
              </a:ext>
            </a:extLst>
          </p:cNvPr>
          <p:cNvSpPr txBox="1"/>
          <p:nvPr/>
        </p:nvSpPr>
        <p:spPr>
          <a:xfrm>
            <a:off x="5278971" y="3619520"/>
            <a:ext cx="29664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One value per turn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C90DC6D-F6F7-03DB-4A2F-7F2710FDBBE8}"/>
              </a:ext>
            </a:extLst>
          </p:cNvPr>
          <p:cNvCxnSpPr>
            <a:cxnSpLocks/>
          </p:cNvCxnSpPr>
          <p:nvPr/>
        </p:nvCxnSpPr>
        <p:spPr>
          <a:xfrm>
            <a:off x="6618673" y="3926468"/>
            <a:ext cx="0" cy="183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2CF804-B4C4-0DA0-186F-88985935151C}"/>
              </a:ext>
            </a:extLst>
          </p:cNvPr>
          <p:cNvCxnSpPr>
            <a:cxnSpLocks/>
          </p:cNvCxnSpPr>
          <p:nvPr/>
        </p:nvCxnSpPr>
        <p:spPr>
          <a:xfrm flipH="1">
            <a:off x="5369442" y="3896519"/>
            <a:ext cx="404037" cy="212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6FA1BC-E1C8-77D6-708B-FD9EBFE0A3E4}"/>
              </a:ext>
            </a:extLst>
          </p:cNvPr>
          <p:cNvCxnSpPr>
            <a:cxnSpLocks/>
          </p:cNvCxnSpPr>
          <p:nvPr/>
        </p:nvCxnSpPr>
        <p:spPr>
          <a:xfrm flipH="1">
            <a:off x="4433777" y="3896519"/>
            <a:ext cx="669851" cy="287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8D95BBB-39A8-A977-3112-36A67D602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2735" y="1030811"/>
            <a:ext cx="2325438" cy="2518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101B70-BCD0-AF5E-341D-CF812D5FCAEE}"/>
              </a:ext>
            </a:extLst>
          </p:cNvPr>
          <p:cNvSpPr txBox="1"/>
          <p:nvPr/>
        </p:nvSpPr>
        <p:spPr>
          <a:xfrm>
            <a:off x="8862904" y="3443704"/>
            <a:ext cx="28636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Ring and single RF station. </a:t>
            </a:r>
          </a:p>
          <a:p>
            <a:pPr algn="l"/>
            <a:r>
              <a:rPr lang="en-GB" dirty="0"/>
              <a:t>Courtesy of H. Timko</a:t>
            </a:r>
          </a:p>
        </p:txBody>
      </p:sp>
    </p:spTree>
    <p:extLst>
      <p:ext uri="{BB962C8B-B14F-4D97-AF65-F5344CB8AC3E}">
        <p14:creationId xmlns:p14="http://schemas.microsoft.com/office/powerpoint/2010/main" val="1375431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A1FCBD-3E8F-0A73-72CB-644C1DF52F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989" y="1592263"/>
                <a:ext cx="11376024" cy="460851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Beam-coupling impedance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Discrete frequency domain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𝒊𝒏𝒅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nb-NO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𝒒</m:t>
                      </m:r>
                      <m:sSub>
                        <m:sSubPr>
                          <m:ctrlPr>
                            <a:rPr lang="nb-NO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𝑰𝑭𝑭𝑻</m:t>
                      </m:r>
                      <m:d>
                        <m:dPr>
                          <m:ctrlPr>
                            <a:rPr lang="nb-NO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nb-NO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e>
                          </m:d>
                          <m:r>
                            <a:rPr lang="nb-NO" b="1" i="0" smtClean="0">
                              <a:latin typeface="Cambria Math" panose="02040503050406030204" pitchFamily="18" charset="0"/>
                            </a:rPr>
                            <m:t>𝚲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nb-NO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b="1" i="0" smtClean="0">
                                  <a:latin typeface="Cambria Math" panose="02040503050406030204" pitchFamily="18" charset="0"/>
                                </a:rPr>
                                <m:t>𝐢</m:t>
                              </m:r>
                            </m:e>
                          </m:d>
                        </m:e>
                      </m:d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𝒒</m:t>
                      </m:r>
                      <m:sSub>
                        <m:sSubPr>
                          <m:ctrlPr>
                            <a:rPr lang="nb-NO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𝑰𝑭𝑭𝑻</m:t>
                      </m:r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𝒁</m:t>
                      </m:r>
                      <m:d>
                        <m:dPr>
                          <m:begChr m:val="["/>
                          <m:endChr m:val="]"/>
                          <m:ctrlPr>
                            <a:rPr lang="nb-NO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𝑭𝑭𝑻</m:t>
                      </m:r>
                      <m:d>
                        <m:dPr>
                          <m:ctrlPr>
                            <a:rPr lang="nb-NO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nb-NO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d>
                        </m:e>
                      </m:d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Time domain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𝒊𝒏𝒅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nb-NO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𝒒</m:t>
                      </m:r>
                      <m:sSub>
                        <m:sSubPr>
                          <m:ctrlPr>
                            <a:rPr lang="nb-NO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𝑰𝑭𝑭𝑻</m:t>
                      </m:r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𝑭𝑭𝑻</m:t>
                      </m:r>
                      <m:d>
                        <m:dPr>
                          <m:ctrlPr>
                            <a:rPr lang="nb-NO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nb-NO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d>
                        </m:e>
                      </m:d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𝑭𝑭𝑻</m:t>
                      </m:r>
                      <m:d>
                        <m:dPr>
                          <m:ctrlPr>
                            <a:rPr lang="nb-NO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d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Available impedance sources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Possible to mix impedances sources in frequency and time domain</a:t>
                </a:r>
              </a:p>
              <a:p>
                <a:pPr marL="666900" lvl="1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Impedance table, e.g. from CST</a:t>
                </a:r>
              </a:p>
              <a:p>
                <a:pPr marL="666900" lvl="1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Resonators</a:t>
                </a:r>
              </a:p>
              <a:p>
                <a:pPr marL="666900" lvl="1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Travelling wave cavity</a:t>
                </a:r>
              </a:p>
              <a:p>
                <a:pPr marL="666900" lvl="1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Resistive-wall impedance</a:t>
                </a:r>
              </a:p>
              <a:p>
                <a:pPr marL="666900" lvl="1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Constant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ℑ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, e.g. for loss of landau damping or space charge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A1FCBD-3E8F-0A73-72CB-644C1DF52F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989" y="1592263"/>
                <a:ext cx="11376024" cy="4608512"/>
              </a:xfrm>
              <a:blipFill>
                <a:blip r:embed="rId3"/>
                <a:stretch>
                  <a:fillRect l="-1451" t="-3297" b="-5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EC369E8-3EB0-5A81-5837-24BEBA408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Beam-induced Voltage and Impedance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731A1-5927-2B9A-DAB4-02D21928B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4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F47F7-563A-246D-EF9D-93EC0E21D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E. Karlsen-Bæck | Modelling LLRF Feedbacks in Hadron Synchrotrons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4AB01-7DFC-E6B6-374C-371335B7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066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Custom 17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1" id="{0D291844-EF37-9B4A-B94B-331901FFD111}" vid="{0329C7F7-42DF-8948-80A6-A4747846D6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7225</TotalTime>
  <Words>1943</Words>
  <Application>Microsoft Macintosh PowerPoint</Application>
  <PresentationFormat>Widescreen</PresentationFormat>
  <Paragraphs>282</Paragraphs>
  <Slides>26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Cambria Math</vt:lpstr>
      <vt:lpstr>Office-tema</vt:lpstr>
      <vt:lpstr>Modelling of RF Feedbacks for Tracking Simulations in Hadron Synchrotrons</vt:lpstr>
      <vt:lpstr>Outline</vt:lpstr>
      <vt:lpstr>Motivation</vt:lpstr>
      <vt:lpstr>The CERN Accelerator Complex</vt:lpstr>
      <vt:lpstr>Some examples of Applications</vt:lpstr>
      <vt:lpstr>The Beam Longitudinal Dynamics Code</vt:lpstr>
      <vt:lpstr>Code Structure</vt:lpstr>
      <vt:lpstr>Principles of Longitudinal Macroparticle Tracking</vt:lpstr>
      <vt:lpstr>Beam-induced Voltage and Impedance</vt:lpstr>
      <vt:lpstr>Local Feedback Loops in BLonD</vt:lpstr>
      <vt:lpstr>Global RF Feedback Loops in BLonD</vt:lpstr>
      <vt:lpstr>Examples of Cavity Feedback Models</vt:lpstr>
      <vt:lpstr>BLonD Model of the SPS Cavity Controller</vt:lpstr>
      <vt:lpstr>Recreating Beam Distributions using the SPS Cavity Controller Model</vt:lpstr>
      <vt:lpstr>BLonD Model of the LHC Cavity Controller</vt:lpstr>
      <vt:lpstr>Simulating the Response of the LHC RFFB</vt:lpstr>
      <vt:lpstr>Simulating Bunch-to-Bucket Capture in the LHC</vt:lpstr>
      <vt:lpstr>Optimizing RF Power at LHC Injection using the Feedback Loop Models</vt:lpstr>
      <vt:lpstr>Coupling Global and Local Feedbacks</vt:lpstr>
      <vt:lpstr>Implementing New Feedback Models</vt:lpstr>
      <vt:lpstr>Example implementation of a simple one-turn delay feedback in the LHC</vt:lpstr>
      <vt:lpstr>Thank you for your attention</vt:lpstr>
      <vt:lpstr>Backup Slides</vt:lpstr>
      <vt:lpstr>Simulating the Response of the SPS OTFB</vt:lpstr>
      <vt:lpstr>Example at SPS Injection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Modelling of RF Feedbacks for Tracking Simulations in Hadron Synchrotrons</dc:title>
  <dc:creator>Birk Emil Karlsen-Baeck</dc:creator>
  <cp:lastModifiedBy>Birk Emil Karlsen-Baeck</cp:lastModifiedBy>
  <cp:revision>124</cp:revision>
  <dcterms:created xsi:type="dcterms:W3CDTF">2024-02-21T22:22:24Z</dcterms:created>
  <dcterms:modified xsi:type="dcterms:W3CDTF">2024-03-04T15:29:17Z</dcterms:modified>
</cp:coreProperties>
</file>