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92" r:id="rId1"/>
    <p:sldMasterId id="2147483678" r:id="rId2"/>
  </p:sldMasterIdLst>
  <p:notesMasterIdLst>
    <p:notesMasterId r:id="rId14"/>
  </p:notesMasterIdLst>
  <p:handoutMasterIdLst>
    <p:handoutMasterId r:id="rId15"/>
  </p:handoutMasterIdLst>
  <p:sldIdLst>
    <p:sldId id="256" r:id="rId3"/>
    <p:sldId id="270" r:id="rId4"/>
    <p:sldId id="278" r:id="rId5"/>
    <p:sldId id="276" r:id="rId6"/>
    <p:sldId id="277" r:id="rId7"/>
    <p:sldId id="273" r:id="rId8"/>
    <p:sldId id="274" r:id="rId9"/>
    <p:sldId id="280" r:id="rId10"/>
    <p:sldId id="275" r:id="rId11"/>
    <p:sldId id="279" r:id="rId12"/>
    <p:sldId id="268" r:id="rId13"/>
  </p:sldIdLst>
  <p:sldSz cx="12192000" cy="6858000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67" userDrawn="1">
          <p15:clr>
            <a:srgbClr val="A4A3A4"/>
          </p15:clr>
        </p15:guide>
        <p15:guide id="2" pos="7015" userDrawn="1">
          <p15:clr>
            <a:srgbClr val="A4A3A4"/>
          </p15:clr>
        </p15:guide>
        <p15:guide id="3" pos="6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F207CA"/>
    <a:srgbClr val="0FE6F8"/>
    <a:srgbClr val="253366"/>
    <a:srgbClr val="FEFCDE"/>
    <a:srgbClr val="FBEA1C"/>
    <a:srgbClr val="B30505"/>
    <a:srgbClr val="2EAC68"/>
    <a:srgbClr val="005DE0"/>
    <a:srgbClr val="2621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04" autoAdjust="0"/>
    <p:restoredTop sz="83047" autoAdjust="0"/>
  </p:normalViewPr>
  <p:slideViewPr>
    <p:cSldViewPr snapToObjects="1" showGuides="1">
      <p:cViewPr varScale="1">
        <p:scale>
          <a:sx n="95" d="100"/>
          <a:sy n="95" d="100"/>
        </p:scale>
        <p:origin x="1512" y="66"/>
      </p:cViewPr>
      <p:guideLst>
        <p:guide orient="horz" pos="3067"/>
        <p:guide pos="7015"/>
        <p:guide pos="6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Objects="1" showGuides="1">
      <p:cViewPr varScale="1">
        <p:scale>
          <a:sx n="64" d="100"/>
          <a:sy n="64" d="100"/>
        </p:scale>
        <p:origin x="3115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28C6C0-723B-1144-B0BB-13233DB680E2}" type="datetimeFigureOut">
              <a:rPr lang="fr-FR" smtClean="0"/>
              <a:pPr/>
              <a:t>03/03/2024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649DF4-BFDC-CE44-88D7-285A08214489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25803-7089-5846-80C7-3D9AC85D7E45}" type="datetimeFigureOut">
              <a:rPr lang="fr-FR" smtClean="0"/>
              <a:pPr/>
              <a:t>03/03/2024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0F73C1-2BD6-684E-AA1B-49165E0DF4BD}" type="slidenum">
              <a:rPr lang="en-GB" smtClean="0"/>
              <a:pPr/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F73C1-2BD6-684E-AA1B-49165E0DF4BD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970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F73C1-2BD6-684E-AA1B-49165E0DF4BD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973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F73C1-2BD6-684E-AA1B-49165E0DF4BD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968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F73C1-2BD6-684E-AA1B-49165E0DF4BD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973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F73C1-2BD6-684E-AA1B-49165E0DF4BD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75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F73C1-2BD6-684E-AA1B-49165E0DF4BD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2149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F73C1-2BD6-684E-AA1B-49165E0DF4BD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7308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F73C1-2BD6-684E-AA1B-49165E0DF4BD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9180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F73C1-2BD6-684E-AA1B-49165E0DF4BD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908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1"/>
            <a:ext cx="12240000" cy="6879819"/>
          </a:xfrm>
          <a:prstGeom prst="rect">
            <a:avLst/>
          </a:prstGeom>
        </p:spPr>
      </p:pic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1066432" y="1997805"/>
            <a:ext cx="7402857" cy="1236236"/>
          </a:xfrm>
          <a:prstGeom prst="rect">
            <a:avLst/>
          </a:prstGeom>
        </p:spPr>
        <p:txBody>
          <a:bodyPr vert="horz" wrap="square" lIns="0" tIns="0" rIns="0" bIns="0" anchor="ctr">
            <a:spAutoFit/>
          </a:bodyPr>
          <a:lstStyle>
            <a:lvl1pPr algn="l">
              <a:buFontTx/>
              <a:buNone/>
              <a:defRPr sz="4000" b="0" baseline="0">
                <a:solidFill>
                  <a:schemeClr val="bg1"/>
                </a:solidFill>
                <a:latin typeface="Montserrat SemiBold" panose="00000700000000000000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buFontTx/>
              <a:buNone/>
              <a:defRPr>
                <a:solidFill>
                  <a:srgbClr val="1E386B"/>
                </a:solidFill>
              </a:defRPr>
            </a:lvl2pPr>
            <a:lvl3pPr>
              <a:buFontTx/>
              <a:buNone/>
              <a:defRPr>
                <a:solidFill>
                  <a:srgbClr val="1E386B"/>
                </a:solidFill>
              </a:defRPr>
            </a:lvl3pPr>
            <a:lvl4pPr>
              <a:buFontTx/>
              <a:buNone/>
              <a:defRPr>
                <a:solidFill>
                  <a:srgbClr val="1E386B"/>
                </a:solidFill>
              </a:defRPr>
            </a:lvl4pPr>
            <a:lvl5pPr>
              <a:buFontTx/>
              <a:buNone/>
              <a:defRPr>
                <a:solidFill>
                  <a:srgbClr val="1E386B"/>
                </a:solidFill>
              </a:defRPr>
            </a:lvl5pPr>
          </a:lstStyle>
          <a:p>
            <a:pPr lvl="0"/>
            <a:r>
              <a:rPr lang="en-US" dirty="0"/>
              <a:t>Test Presentation</a:t>
            </a:r>
          </a:p>
          <a:p>
            <a:pPr lvl="0"/>
            <a:r>
              <a:rPr lang="en-US" dirty="0"/>
              <a:t>Click to add title</a:t>
            </a:r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066432" y="4275445"/>
            <a:ext cx="7402857" cy="378210"/>
          </a:xfrm>
          <a:prstGeom prst="rect">
            <a:avLst/>
          </a:prstGeom>
        </p:spPr>
        <p:txBody>
          <a:bodyPr vert="horz" lIns="0" tIns="0" rIns="0" bIns="0" anchor="ctr">
            <a:normAutofit/>
          </a:bodyPr>
          <a:lstStyle>
            <a:lvl1pPr algn="l">
              <a:buNone/>
              <a:defRPr sz="2000" baseline="0">
                <a:solidFill>
                  <a:schemeClr val="accent1"/>
                </a:solidFill>
                <a:latin typeface="Montserrat" panose="00000500000000000000" pitchFamily="2" charset="0"/>
                <a:cs typeface="Arial"/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None/>
              <a:defRPr/>
            </a:lvl4pPr>
            <a:lvl5pPr algn="r">
              <a:buNone/>
              <a:defRPr/>
            </a:lvl5pPr>
          </a:lstStyle>
          <a:p>
            <a:pPr lvl="0"/>
            <a:r>
              <a:rPr lang="fr-FR" dirty="0"/>
              <a:t>Speaker / Project / Organisation</a:t>
            </a:r>
          </a:p>
        </p:txBody>
      </p:sp>
      <p:sp>
        <p:nvSpPr>
          <p:cNvPr id="5" name="Espace réservé du texte 11"/>
          <p:cNvSpPr>
            <a:spLocks noGrp="1"/>
          </p:cNvSpPr>
          <p:nvPr>
            <p:ph type="body" sz="quarter" idx="15" hasCustomPrompt="1"/>
          </p:nvPr>
        </p:nvSpPr>
        <p:spPr>
          <a:xfrm>
            <a:off x="1066432" y="3547178"/>
            <a:ext cx="7402857" cy="533110"/>
          </a:xfrm>
          <a:prstGeom prst="rect">
            <a:avLst/>
          </a:prstGeom>
        </p:spPr>
        <p:txBody>
          <a:bodyPr vert="horz" lIns="0" tIns="0" rIns="0" bIns="0" anchor="ctr"/>
          <a:lstStyle>
            <a:lvl1pPr algn="l">
              <a:buFontTx/>
              <a:buNone/>
              <a:defRPr sz="3000" b="0">
                <a:solidFill>
                  <a:schemeClr val="accent1"/>
                </a:solidFill>
                <a:latin typeface="Montserrat" panose="00000500000000000000" pitchFamily="2" charset="0"/>
                <a:cs typeface="Arial"/>
              </a:defRPr>
            </a:lvl1pPr>
            <a:lvl2pPr>
              <a:buFontTx/>
              <a:buNone/>
              <a:defRPr>
                <a:solidFill>
                  <a:srgbClr val="1E386B"/>
                </a:solidFill>
              </a:defRPr>
            </a:lvl2pPr>
            <a:lvl3pPr>
              <a:buFontTx/>
              <a:buNone/>
              <a:defRPr>
                <a:solidFill>
                  <a:srgbClr val="1E386B"/>
                </a:solidFill>
              </a:defRPr>
            </a:lvl3pPr>
            <a:lvl4pPr>
              <a:buFontTx/>
              <a:buNone/>
              <a:defRPr>
                <a:solidFill>
                  <a:srgbClr val="1E386B"/>
                </a:solidFill>
              </a:defRPr>
            </a:lvl4pPr>
            <a:lvl5pPr>
              <a:buFontTx/>
              <a:buNone/>
              <a:defRPr>
                <a:solidFill>
                  <a:srgbClr val="1E386B"/>
                </a:solidFill>
              </a:defRPr>
            </a:lvl5pPr>
          </a:lstStyle>
          <a:p>
            <a:pPr lvl="0"/>
            <a:r>
              <a:rPr lang="fr-FR" dirty="0"/>
              <a:t>Venue / Date / Event / </a:t>
            </a:r>
            <a:r>
              <a:rPr lang="fr-FR" dirty="0" err="1"/>
              <a:t>Subtitle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4787" y="5419084"/>
            <a:ext cx="1560595" cy="8902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34" y="558385"/>
            <a:ext cx="648072" cy="43204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790214" y="612826"/>
            <a:ext cx="9346346" cy="3231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GB" sz="1000" b="0" i="0" kern="12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+mn-ea"/>
                <a:cs typeface="Arial" panose="020B0604020202020204" pitchFamily="34" charset="0"/>
              </a:rPr>
              <a:t>This project has received funding from the European Union’s Horizon 2020 Research and Innovation programme under GA No 101004730.</a:t>
            </a:r>
            <a:endParaRPr lang="en-GB" sz="800" dirty="0">
              <a:solidFill>
                <a:schemeClr val="bg1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53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6000" y="6129202"/>
            <a:ext cx="57600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en-US"/>
              <a:t>Kickoff Meeting: IFAST Workshop 2024 on Bunch-by-Bunch Feedback Systems and Related Beam Dynamics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96400" y="6129202"/>
            <a:ext cx="16574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fld id="{F7A1A58B-7BA1-7E42-8231-6D1CB1C760B1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155"/>
          <a:stretch/>
        </p:blipFill>
        <p:spPr>
          <a:xfrm rot="5400000">
            <a:off x="8576564" y="3261320"/>
            <a:ext cx="6895511" cy="3353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00" y="5902053"/>
            <a:ext cx="1440160" cy="81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496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Kickoff Meeting: IFAST Workshop 2024 on Bunch-by-Bunch Feedback Systems and Related Beam Dynamics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9839-AA0F-4FC0-B433-6D4C9F8DFC0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670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Kickoff Meeting: IFAST Workshop 2024 on Bunch-by-Bunch Feedback Systems and Related Beam Dynamics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9839-AA0F-4FC0-B433-6D4C9F8DFC0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804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Kickoff Meeting: IFAST Workshop 2024 on Bunch-by-Bunch Feedback Systems and Related Beam Dynamics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9839-AA0F-4FC0-B433-6D4C9F8DFC0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614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3/3/2024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Kickoff Meeting: IFAST Workshop 2024 on Bunch-by-Bunch Feedback Systems and Related Beam Dynamics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9839-AA0F-4FC0-B433-6D4C9F8DFC0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377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3/3/2024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Kickoff Meeting: IFAST Workshop 2024 on Bunch-by-Bunch Feedback Systems and Related Beam Dynamics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9839-AA0F-4FC0-B433-6D4C9F8DFC0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988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3/3/2024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Kickoff Meeting: IFAST Workshop 2024 on Bunch-by-Bunch Feedback Systems and Related Beam Dynamics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9839-AA0F-4FC0-B433-6D4C9F8DFC0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1902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3/3/2024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Kickoff Meeting: IFAST Workshop 2024 on Bunch-by-Bunch Feedback Systems and Related Beam Dynamics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9839-AA0F-4FC0-B433-6D4C9F8DFC0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55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3/3/2024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Kickoff Meeting: IFAST Workshop 2024 on Bunch-by-Bunch Feedback Systems and Related Beam Dynamics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9839-AA0F-4FC0-B433-6D4C9F8DFC0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1809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3/3/2024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Kickoff Meeting: IFAST Workshop 2024 on Bunch-by-Bunch Feedback Systems and Related Beam Dynamics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9839-AA0F-4FC0-B433-6D4C9F8DFC0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513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240000" cy="6879819"/>
          </a:xfrm>
          <a:prstGeom prst="rect">
            <a:avLst/>
          </a:prstGeom>
        </p:spPr>
      </p:pic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1066432" y="1997805"/>
            <a:ext cx="7402857" cy="1236236"/>
          </a:xfrm>
          <a:prstGeom prst="rect">
            <a:avLst/>
          </a:prstGeom>
        </p:spPr>
        <p:txBody>
          <a:bodyPr vert="horz" wrap="square" lIns="0" tIns="0" rIns="0" bIns="0" anchor="ctr">
            <a:spAutoFit/>
          </a:bodyPr>
          <a:lstStyle>
            <a:lvl1pPr algn="l">
              <a:buFontTx/>
              <a:buNone/>
              <a:defRPr sz="4000" b="0" baseline="0">
                <a:solidFill>
                  <a:schemeClr val="bg1"/>
                </a:solidFill>
                <a:latin typeface="Montserrat SemiBold" panose="00000700000000000000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buFontTx/>
              <a:buNone/>
              <a:defRPr>
                <a:solidFill>
                  <a:srgbClr val="1E386B"/>
                </a:solidFill>
              </a:defRPr>
            </a:lvl2pPr>
            <a:lvl3pPr>
              <a:buFontTx/>
              <a:buNone/>
              <a:defRPr>
                <a:solidFill>
                  <a:srgbClr val="1E386B"/>
                </a:solidFill>
              </a:defRPr>
            </a:lvl3pPr>
            <a:lvl4pPr>
              <a:buFontTx/>
              <a:buNone/>
              <a:defRPr>
                <a:solidFill>
                  <a:srgbClr val="1E386B"/>
                </a:solidFill>
              </a:defRPr>
            </a:lvl4pPr>
            <a:lvl5pPr>
              <a:buFontTx/>
              <a:buNone/>
              <a:defRPr>
                <a:solidFill>
                  <a:srgbClr val="1E386B"/>
                </a:solidFill>
              </a:defRPr>
            </a:lvl5pPr>
          </a:lstStyle>
          <a:p>
            <a:pPr lvl="0"/>
            <a:r>
              <a:rPr lang="en-US" dirty="0"/>
              <a:t>Test Presentation</a:t>
            </a:r>
          </a:p>
          <a:p>
            <a:pPr lvl="0"/>
            <a:r>
              <a:rPr lang="en-US" dirty="0"/>
              <a:t>Click to add title</a:t>
            </a:r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066432" y="4275445"/>
            <a:ext cx="7402857" cy="378210"/>
          </a:xfrm>
          <a:prstGeom prst="rect">
            <a:avLst/>
          </a:prstGeom>
        </p:spPr>
        <p:txBody>
          <a:bodyPr vert="horz" lIns="0" tIns="0" rIns="0" bIns="0" anchor="ctr">
            <a:normAutofit/>
          </a:bodyPr>
          <a:lstStyle>
            <a:lvl1pPr algn="l">
              <a:buNone/>
              <a:defRPr sz="2000" baseline="0">
                <a:solidFill>
                  <a:schemeClr val="accent5"/>
                </a:solidFill>
                <a:latin typeface="Montserrat" panose="00000500000000000000" pitchFamily="2" charset="0"/>
                <a:cs typeface="Arial"/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None/>
              <a:defRPr/>
            </a:lvl4pPr>
            <a:lvl5pPr algn="r">
              <a:buNone/>
              <a:defRPr/>
            </a:lvl5pPr>
          </a:lstStyle>
          <a:p>
            <a:pPr lvl="0"/>
            <a:r>
              <a:rPr lang="fr-FR" dirty="0"/>
              <a:t>Speaker / Project / Organisation</a:t>
            </a:r>
          </a:p>
        </p:txBody>
      </p:sp>
      <p:sp>
        <p:nvSpPr>
          <p:cNvPr id="5" name="Espace réservé du texte 11"/>
          <p:cNvSpPr>
            <a:spLocks noGrp="1"/>
          </p:cNvSpPr>
          <p:nvPr>
            <p:ph type="body" sz="quarter" idx="15" hasCustomPrompt="1"/>
          </p:nvPr>
        </p:nvSpPr>
        <p:spPr>
          <a:xfrm>
            <a:off x="1066432" y="3547178"/>
            <a:ext cx="7402857" cy="533110"/>
          </a:xfrm>
          <a:prstGeom prst="rect">
            <a:avLst/>
          </a:prstGeom>
        </p:spPr>
        <p:txBody>
          <a:bodyPr vert="horz" lIns="0" tIns="0" rIns="0" bIns="0" anchor="ctr"/>
          <a:lstStyle>
            <a:lvl1pPr algn="l">
              <a:buFontTx/>
              <a:buNone/>
              <a:defRPr sz="3000" b="0">
                <a:solidFill>
                  <a:schemeClr val="accent5"/>
                </a:solidFill>
                <a:latin typeface="Montserrat" panose="00000500000000000000" pitchFamily="2" charset="0"/>
                <a:cs typeface="Arial"/>
              </a:defRPr>
            </a:lvl1pPr>
            <a:lvl2pPr>
              <a:buFontTx/>
              <a:buNone/>
              <a:defRPr>
                <a:solidFill>
                  <a:srgbClr val="1E386B"/>
                </a:solidFill>
              </a:defRPr>
            </a:lvl2pPr>
            <a:lvl3pPr>
              <a:buFontTx/>
              <a:buNone/>
              <a:defRPr>
                <a:solidFill>
                  <a:srgbClr val="1E386B"/>
                </a:solidFill>
              </a:defRPr>
            </a:lvl3pPr>
            <a:lvl4pPr>
              <a:buFontTx/>
              <a:buNone/>
              <a:defRPr>
                <a:solidFill>
                  <a:srgbClr val="1E386B"/>
                </a:solidFill>
              </a:defRPr>
            </a:lvl4pPr>
            <a:lvl5pPr>
              <a:buFontTx/>
              <a:buNone/>
              <a:defRPr>
                <a:solidFill>
                  <a:srgbClr val="1E386B"/>
                </a:solidFill>
              </a:defRPr>
            </a:lvl5pPr>
          </a:lstStyle>
          <a:p>
            <a:pPr lvl="0"/>
            <a:r>
              <a:rPr lang="fr-FR" dirty="0"/>
              <a:t>Venue / Date / Event / </a:t>
            </a:r>
            <a:r>
              <a:rPr lang="fr-FR" dirty="0" err="1"/>
              <a:t>Subtitle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3752" y="5419756"/>
            <a:ext cx="1562400" cy="8912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34" y="558385"/>
            <a:ext cx="648072" cy="43204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790214" y="612826"/>
            <a:ext cx="9346346" cy="3231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GB" sz="1000" b="0" i="0" kern="12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+mn-ea"/>
                <a:cs typeface="Arial" panose="020B0604020202020204" pitchFamily="34" charset="0"/>
              </a:rPr>
              <a:t>This project has received funding from the European Union’s Horizon 2020 Research and Innovation programme under GA No 101004730.</a:t>
            </a:r>
            <a:endParaRPr lang="en-GB" sz="800" dirty="0">
              <a:solidFill>
                <a:schemeClr val="bg1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0630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Kickoff Meeting: IFAST Workshop 2024 on Bunch-by-Bunch Feedback Systems and Related Beam Dynamics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9839-AA0F-4FC0-B433-6D4C9F8DFC0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49844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Kickoff Meeting: IFAST Workshop 2024 on Bunch-by-Bunch Feedback Systems and Related Beam Dynamics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9839-AA0F-4FC0-B433-6D4C9F8DFC0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567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0"/>
            <a:ext cx="12240000" cy="687981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12240000" cy="6879600"/>
          </a:xfrm>
          <a:prstGeom prst="rect">
            <a:avLst/>
          </a:prstGeom>
          <a:blipFill dpi="0" rotWithShape="1">
            <a:blip r:embed="rId3">
              <a:alphaModFix amt="20000"/>
            </a:blip>
            <a:srcRect/>
            <a:stretch>
              <a:fillRect t="-9305" b="-9305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44787" y="556840"/>
            <a:ext cx="2131621" cy="12159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67" y="5816297"/>
            <a:ext cx="648072" cy="43204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784947" y="5755322"/>
            <a:ext cx="5031133" cy="55399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GB" sz="1000" b="0" i="0" kern="12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+mn-ea"/>
                <a:cs typeface="Arial" panose="020B0604020202020204" pitchFamily="34" charset="0"/>
              </a:rPr>
              <a:t>This project has received funding from the European Union’s Horizon 2020 Research and Innovation programme under GA No 101004730.</a:t>
            </a:r>
            <a:endParaRPr lang="en-GB" sz="800" dirty="0">
              <a:solidFill>
                <a:schemeClr val="bg1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645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636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6000" y="6129202"/>
            <a:ext cx="57600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en-US"/>
              <a:t>Kickoff Meeting: IFAST Workshop 2024 on Bunch-by-Bunch Feedback Systems and Related Beam Dynamics</a:t>
            </a:r>
            <a:endParaRPr 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96400" y="6129202"/>
            <a:ext cx="16574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fld id="{F7A1A58B-7BA1-7E42-8231-6D1CB1C760B1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155"/>
          <a:stretch/>
        </p:blipFill>
        <p:spPr>
          <a:xfrm rot="5400000">
            <a:off x="8576564" y="3261320"/>
            <a:ext cx="6895511" cy="3353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00" y="5902053"/>
            <a:ext cx="1440160" cy="81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608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+ Two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7636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7636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6000" y="6129202"/>
            <a:ext cx="57600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en-US"/>
              <a:t>Kickoff Meeting: IFAST Workshop 2024 on Bunch-by-Bunch Feedback Systems and Related Beam Dynamics</a:t>
            </a:r>
            <a:endParaRPr lang="en-US" dirty="0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96400" y="6129202"/>
            <a:ext cx="16574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fld id="{F7A1A58B-7BA1-7E42-8231-6D1CB1C760B1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155"/>
          <a:stretch/>
        </p:blipFill>
        <p:spPr>
          <a:xfrm rot="5400000">
            <a:off x="8576564" y="3261320"/>
            <a:ext cx="6895511" cy="3353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00" y="5902053"/>
            <a:ext cx="1440160" cy="81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59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>
                <a:latin typeface="Montserrat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8416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>
                <a:latin typeface="Montserrat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8416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6000" y="6129202"/>
            <a:ext cx="57600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en-US"/>
              <a:t>Kickoff Meeting: IFAST Workshop 2024 on Bunch-by-Bunch Feedback Systems and Related Beam Dynamics</a:t>
            </a:r>
            <a:endParaRPr lang="en-US" dirty="0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96400" y="6129202"/>
            <a:ext cx="16574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fld id="{F7A1A58B-7BA1-7E42-8231-6D1CB1C760B1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155"/>
          <a:stretch/>
        </p:blipFill>
        <p:spPr>
          <a:xfrm rot="5400000">
            <a:off x="8576564" y="3261320"/>
            <a:ext cx="6895511" cy="33536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00" y="5902053"/>
            <a:ext cx="1440160" cy="81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306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12819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352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6000" y="6129202"/>
            <a:ext cx="57600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en-US"/>
              <a:t>Kickoff Meeting: IFAST Workshop 2024 on Bunch-by-Bunch Feedback Systems and Related Beam Dynamics</a:t>
            </a:r>
            <a:endParaRPr lang="en-US" dirty="0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96400" y="6129202"/>
            <a:ext cx="16574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fld id="{F7A1A58B-7BA1-7E42-8231-6D1CB1C760B1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155"/>
          <a:stretch/>
        </p:blipFill>
        <p:spPr>
          <a:xfrm rot="5400000">
            <a:off x="8576564" y="3261320"/>
            <a:ext cx="6895511" cy="3353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00" y="5902053"/>
            <a:ext cx="1440160" cy="81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773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78750" y="457200"/>
            <a:ext cx="6175050" cy="5116834"/>
          </a:xfrm>
        </p:spPr>
        <p:txBody>
          <a:bodyPr>
            <a:normAutofit/>
          </a:bodyPr>
          <a:lstStyle>
            <a:lvl1pPr marL="0" indent="0">
              <a:buNone/>
              <a:defRPr sz="3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1663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6000" y="6129202"/>
            <a:ext cx="57600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en-US"/>
              <a:t>Kickoff Meeting: IFAST Workshop 2024 on Bunch-by-Bunch Feedback Systems and Related Beam Dynamics</a:t>
            </a:r>
            <a:endParaRPr lang="en-US" dirty="0"/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96400" y="6129202"/>
            <a:ext cx="16574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fld id="{F7A1A58B-7BA1-7E42-8231-6D1CB1C760B1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00" y="5902053"/>
            <a:ext cx="1440160" cy="81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774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75520" y="1268760"/>
            <a:ext cx="9361040" cy="3912840"/>
          </a:xfrm>
        </p:spPr>
        <p:txBody>
          <a:bodyPr>
            <a:normAutofit/>
          </a:bodyPr>
          <a:lstStyle>
            <a:lvl1pPr marL="0" indent="0">
              <a:buNone/>
              <a:defRPr sz="3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1069048" y="5390488"/>
            <a:ext cx="6629333" cy="195262"/>
          </a:xfrm>
        </p:spPr>
        <p:txBody>
          <a:bodyPr anchor="ctr"/>
          <a:lstStyle>
            <a:lvl1pPr marL="0" indent="0">
              <a:buNone/>
              <a:defRPr sz="1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caption</a:t>
            </a:r>
            <a:endParaRPr lang="fr-FR" dirty="0"/>
          </a:p>
        </p:txBody>
      </p:sp>
      <p:sp>
        <p:nvSpPr>
          <p:cNvPr id="13" name="Titre 1"/>
          <p:cNvSpPr>
            <a:spLocks noGrp="1"/>
          </p:cNvSpPr>
          <p:nvPr>
            <p:ph type="title" hasCustomPrompt="1"/>
          </p:nvPr>
        </p:nvSpPr>
        <p:spPr>
          <a:xfrm>
            <a:off x="1069049" y="555625"/>
            <a:ext cx="10067512" cy="561974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Click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en-GB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6000" y="6129202"/>
            <a:ext cx="57600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en-US"/>
              <a:t>Kickoff Meeting: IFAST Workshop 2024 on Bunch-by-Bunch Feedback Systems and Related Beam Dynamics</a:t>
            </a:r>
            <a:endParaRPr lang="en-US" dirty="0"/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96400" y="6129202"/>
            <a:ext cx="16574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fld id="{F7A1A58B-7BA1-7E42-8231-6D1CB1C760B1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00" y="5902053"/>
            <a:ext cx="1440160" cy="81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357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en-US"/>
              <a:t>3/3/2024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en-US"/>
              <a:t>Kickoff Meeting: IFAST Workshop 2024 on Bunch-by-Bunch Feedback Systems and Related Beam Dynamics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F7A1A58B-7BA1-7E42-8231-6D1CB1C760B1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968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8" r:id="rId2"/>
    <p:sldLayoutId id="2147483711" r:id="rId3"/>
    <p:sldLayoutId id="2147483694" r:id="rId4"/>
    <p:sldLayoutId id="2147483696" r:id="rId5"/>
    <p:sldLayoutId id="2147483697" r:id="rId6"/>
    <p:sldLayoutId id="2147483700" r:id="rId7"/>
    <p:sldLayoutId id="2147483701" r:id="rId8"/>
    <p:sldLayoutId id="2147483710" r:id="rId9"/>
    <p:sldLayoutId id="2147483699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5"/>
          </a:solidFill>
          <a:latin typeface="Montserrat ExtraBold" panose="000009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/>
        <a:buChar char="•"/>
        <a:defRPr sz="2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/>
        <a:buChar char="•"/>
        <a:defRPr sz="24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/>
        <a:buChar char="•"/>
        <a:defRPr sz="20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/>
        <a:buChar char="•"/>
        <a:defRPr sz="1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/>
        <a:buChar char="•"/>
        <a:defRPr sz="1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3/3/2024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Kickoff Meeting: IFAST Workshop 2024 on Bunch-by-Bunch Feedback Systems and Related Beam Dynamics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C9839-AA0F-4FC0-B433-6D4C9F8DFC0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041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23392" y="1379688"/>
            <a:ext cx="11377264" cy="2472472"/>
          </a:xfrm>
        </p:spPr>
        <p:txBody>
          <a:bodyPr/>
          <a:lstStyle/>
          <a:p>
            <a:r>
              <a:rPr lang="en-GB" dirty="0"/>
              <a:t>Information and organization: </a:t>
            </a:r>
          </a:p>
          <a:p>
            <a:r>
              <a:rPr lang="en-GB" dirty="0"/>
              <a:t>The IFAST Workshop 2024 on </a:t>
            </a:r>
          </a:p>
          <a:p>
            <a:r>
              <a:rPr lang="en-GB" dirty="0"/>
              <a:t>Bunch-by-Bunch Feedback Systems and Related Beam Dynamics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066432" y="4661323"/>
            <a:ext cx="7402857" cy="378210"/>
          </a:xfrm>
        </p:spPr>
        <p:txBody>
          <a:bodyPr/>
          <a:lstStyle/>
          <a:p>
            <a:r>
              <a:rPr lang="en-GB" dirty="0"/>
              <a:t>Akira Mochihashi, KIT - IBPT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066432" y="3933056"/>
            <a:ext cx="7402857" cy="533110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KARA Large Seminar Room, 4. March 2024</a:t>
            </a:r>
          </a:p>
        </p:txBody>
      </p:sp>
    </p:spTree>
    <p:extLst>
      <p:ext uri="{BB962C8B-B14F-4D97-AF65-F5344CB8AC3E}">
        <p14:creationId xmlns:p14="http://schemas.microsoft.com/office/powerpoint/2010/main" val="3964096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266A19-CBF5-368A-1295-A3B37E234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Organization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9BA17EE-A383-2833-BDF7-36A15AC2F1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Site Tour</a:t>
            </a:r>
          </a:p>
          <a:p>
            <a:endParaRPr lang="de-DE" dirty="0"/>
          </a:p>
          <a:p>
            <a:pPr lvl="1"/>
            <a:r>
              <a:rPr lang="de-DE" dirty="0" err="1"/>
              <a:t>Three</a:t>
            </a:r>
            <a:r>
              <a:rPr lang="de-DE" dirty="0"/>
              <a:t> </a:t>
            </a:r>
            <a:r>
              <a:rPr lang="de-DE" dirty="0" err="1"/>
              <a:t>groups</a:t>
            </a:r>
            <a:endParaRPr lang="de-DE" dirty="0"/>
          </a:p>
          <a:p>
            <a:pPr lvl="1"/>
            <a:r>
              <a:rPr lang="de-DE" dirty="0"/>
              <a:t>The KARA </a:t>
            </a:r>
            <a:r>
              <a:rPr lang="de-DE" dirty="0" err="1"/>
              <a:t>control</a:t>
            </a:r>
            <a:r>
              <a:rPr lang="de-DE" dirty="0"/>
              <a:t> </a:t>
            </a:r>
            <a:r>
              <a:rPr lang="de-DE" dirty="0" err="1"/>
              <a:t>room</a:t>
            </a:r>
            <a:r>
              <a:rPr lang="de-DE" dirty="0"/>
              <a:t> and </a:t>
            </a:r>
            <a:r>
              <a:rPr lang="de-DE" dirty="0" err="1"/>
              <a:t>walking</a:t>
            </a:r>
            <a:r>
              <a:rPr lang="de-DE" dirty="0"/>
              <a:t> </a:t>
            </a:r>
            <a:r>
              <a:rPr lang="de-DE" dirty="0" err="1"/>
              <a:t>around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KARA </a:t>
            </a:r>
            <a:r>
              <a:rPr lang="de-DE" dirty="0" err="1"/>
              <a:t>storage</a:t>
            </a:r>
            <a:r>
              <a:rPr lang="de-DE" dirty="0"/>
              <a:t> ring </a:t>
            </a:r>
            <a:r>
              <a:rPr lang="de-DE" dirty="0" err="1"/>
              <a:t>floor</a:t>
            </a:r>
            <a:endParaRPr lang="de-DE" dirty="0"/>
          </a:p>
          <a:p>
            <a:pPr lvl="1"/>
            <a:endParaRPr lang="de-DE" dirty="0"/>
          </a:p>
          <a:p>
            <a:pPr lvl="1"/>
            <a:r>
              <a:rPr lang="de-DE" dirty="0"/>
              <a:t>The FLUTE (linear </a:t>
            </a:r>
            <a:r>
              <a:rPr lang="de-DE" dirty="0" err="1"/>
              <a:t>accelerator</a:t>
            </a:r>
            <a:r>
              <a:rPr lang="de-DE" dirty="0"/>
              <a:t>) hall </a:t>
            </a:r>
          </a:p>
          <a:p>
            <a:pPr lvl="1"/>
            <a:endParaRPr lang="de-DE" dirty="0"/>
          </a:p>
          <a:p>
            <a:pPr lvl="1"/>
            <a:r>
              <a:rPr lang="de-DE" dirty="0"/>
              <a:t>After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site</a:t>
            </a:r>
            <a:r>
              <a:rPr lang="de-DE" dirty="0"/>
              <a:t> tour,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move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KARA </a:t>
            </a:r>
            <a:r>
              <a:rPr lang="de-DE" dirty="0" err="1"/>
              <a:t>control</a:t>
            </a:r>
            <a:r>
              <a:rPr lang="de-DE" dirty="0"/>
              <a:t> </a:t>
            </a:r>
            <a:r>
              <a:rPr lang="de-DE" dirty="0" err="1"/>
              <a:t>room</a:t>
            </a:r>
            <a:r>
              <a:rPr lang="de-DE" dirty="0"/>
              <a:t> </a:t>
            </a:r>
            <a:r>
              <a:rPr lang="de-DE" dirty="0" err="1"/>
              <a:t>directly</a:t>
            </a:r>
            <a:r>
              <a:rPr lang="de-DE" dirty="0"/>
              <a:t> and </a:t>
            </a:r>
            <a:r>
              <a:rPr lang="de-DE" dirty="0" err="1"/>
              <a:t>start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experiments</a:t>
            </a:r>
            <a:r>
              <a:rPr lang="de-DE" dirty="0"/>
              <a:t>.</a:t>
            </a:r>
          </a:p>
          <a:p>
            <a:pPr marL="457200" lvl="1" indent="0">
              <a:buNone/>
            </a:pP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0DAAD1E-6FC3-E53F-C586-06A2E3BE7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Kickoff Meeting: IFAST Workshop 2024 on Bunch-by-Bunch Feedback Systems and Related Beam Dynamics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0AAF16F-1988-FDFE-1CF9-27FD225D3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A58B-7BA1-7E42-8231-6D1CB1C760B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425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5720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96D7D-FFE3-8D4F-E072-6103B840A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Information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0BD4F-D517-9549-C27F-8655BA089D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Transport</a:t>
            </a:r>
          </a:p>
          <a:p>
            <a:pPr lvl="1"/>
            <a:r>
              <a:rPr lang="de-DE" dirty="0"/>
              <a:t>Workshop shuttle bus will take you between the KIT North Campus and Achat Hotel Karlsruhe every morning/evening. </a:t>
            </a:r>
          </a:p>
          <a:p>
            <a:pPr lvl="1"/>
            <a:endParaRPr lang="de-DE" dirty="0"/>
          </a:p>
          <a:p>
            <a:pPr lvl="1"/>
            <a:r>
              <a:rPr lang="de-DE" dirty="0"/>
              <a:t>A shuttle bus organised by KIT is also </a:t>
            </a:r>
            <a:r>
              <a:rPr lang="de-DE" dirty="0" err="1"/>
              <a:t>available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en-US" dirty="0"/>
              <a:t>the KIT North Campus to the South Campus in Karlsruhe City</a:t>
            </a:r>
            <a:r>
              <a:rPr lang="de-DE" dirty="0"/>
              <a:t>. </a:t>
            </a:r>
          </a:p>
          <a:p>
            <a:pPr lvl="1"/>
            <a:endParaRPr lang="de-DE" dirty="0"/>
          </a:p>
          <a:p>
            <a:pPr lvl="1"/>
            <a:r>
              <a:rPr lang="de-DE" dirty="0"/>
              <a:t>Please </a:t>
            </a:r>
            <a:r>
              <a:rPr lang="en-US" dirty="0"/>
              <a:t>be aware: everyone entering the KIT North Campus must be controlled at the entrance gate. </a:t>
            </a:r>
            <a:endParaRPr lang="de-DE" dirty="0"/>
          </a:p>
          <a:p>
            <a:pPr lvl="1"/>
            <a:endParaRPr lang="de-DE" dirty="0"/>
          </a:p>
          <a:p>
            <a:pPr marL="457200" lvl="1" indent="0">
              <a:buNone/>
            </a:pPr>
            <a:endParaRPr lang="de-DE" dirty="0"/>
          </a:p>
          <a:p>
            <a:pPr lvl="1"/>
            <a:endParaRPr lang="de-DE" dirty="0"/>
          </a:p>
          <a:p>
            <a:pPr marL="457200" lvl="1" indent="0">
              <a:buNone/>
            </a:pP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FAFF30-CB45-47DB-748D-FD392D28A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Kickoff Meeting: IFAST Workshop 2024 on Bunch-by-Bunch Feedback Systems and Related Beam Dynamics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762307-C580-70DF-24C8-8F8EEAF3F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A58B-7BA1-7E42-8231-6D1CB1C760B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676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CAEC399-7F85-FF33-ECEC-8DD4D40F3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Kickoff Meeting: IFAST Workshop 2024 on Bunch-by-Bunch Feedback Systems and Related Beam Dynamics</a:t>
            </a:r>
            <a:endParaRPr lang="en-US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89B7711-E6EC-1EB2-7A11-96BF08F50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A58B-7BA1-7E42-8231-6D1CB1C760B1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Grafik 4" descr="Ein Bild, das Screenshot, Text, Diagramm enthält.&#10;&#10;Automatisch generierte Beschreibung">
            <a:extLst>
              <a:ext uri="{FF2B5EF4-FFF2-40B4-BE49-F238E27FC236}">
                <a16:creationId xmlns:a16="http://schemas.microsoft.com/office/drawing/2014/main" id="{91BC38C8-04EC-0D99-D2DF-D48566BD4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160556" y="-1957466"/>
            <a:ext cx="5613919" cy="10256198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A606FEDA-65E0-1D93-526F-ED34E6F6F42F}"/>
              </a:ext>
            </a:extLst>
          </p:cNvPr>
          <p:cNvSpPr/>
          <p:nvPr/>
        </p:nvSpPr>
        <p:spPr>
          <a:xfrm>
            <a:off x="2423592" y="5049020"/>
            <a:ext cx="792408" cy="792408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D2BF1550-A2CE-1D88-03EC-BBAD9448716A}"/>
              </a:ext>
            </a:extLst>
          </p:cNvPr>
          <p:cNvSpPr/>
          <p:nvPr/>
        </p:nvSpPr>
        <p:spPr>
          <a:xfrm>
            <a:off x="7392144" y="2696590"/>
            <a:ext cx="792408" cy="792408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7019F99B-4B6C-6159-BF2E-84A7E4B11F14}"/>
              </a:ext>
            </a:extLst>
          </p:cNvPr>
          <p:cNvSpPr/>
          <p:nvPr/>
        </p:nvSpPr>
        <p:spPr>
          <a:xfrm>
            <a:off x="843293" y="2132856"/>
            <a:ext cx="792408" cy="792408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7893683-CFA0-D5B1-2F7F-80E27B94CCFB}"/>
              </a:ext>
            </a:extLst>
          </p:cNvPr>
          <p:cNvSpPr txBox="1"/>
          <p:nvPr/>
        </p:nvSpPr>
        <p:spPr>
          <a:xfrm>
            <a:off x="1775520" y="5805264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Seminar Room</a:t>
            </a:r>
          </a:p>
          <a:p>
            <a:r>
              <a:rPr lang="de-DE" b="1" dirty="0" err="1">
                <a:solidFill>
                  <a:srgbClr val="FF0000"/>
                </a:solidFill>
              </a:rPr>
              <a:t>We</a:t>
            </a:r>
            <a:r>
              <a:rPr lang="de-DE" b="1" dirty="0">
                <a:solidFill>
                  <a:srgbClr val="FF0000"/>
                </a:solidFill>
              </a:rPr>
              <a:t> </a:t>
            </a:r>
            <a:r>
              <a:rPr lang="de-DE" b="1" dirty="0" err="1">
                <a:solidFill>
                  <a:srgbClr val="FF0000"/>
                </a:solidFill>
              </a:rPr>
              <a:t>are</a:t>
            </a:r>
            <a:r>
              <a:rPr lang="de-DE" b="1" dirty="0">
                <a:solidFill>
                  <a:srgbClr val="FF0000"/>
                </a:solidFill>
              </a:rPr>
              <a:t> </a:t>
            </a:r>
            <a:r>
              <a:rPr lang="de-DE" b="1" dirty="0" err="1">
                <a:solidFill>
                  <a:srgbClr val="FF0000"/>
                </a:solidFill>
              </a:rPr>
              <a:t>here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2C5E950-7971-A78D-5FC4-EF1C38477F22}"/>
              </a:ext>
            </a:extLst>
          </p:cNvPr>
          <p:cNvSpPr txBox="1"/>
          <p:nvPr/>
        </p:nvSpPr>
        <p:spPr>
          <a:xfrm>
            <a:off x="1617544" y="2350451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Campus Shuttle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1F9FD6F-ED6E-279D-1DF4-FB711A82EA24}"/>
              </a:ext>
            </a:extLst>
          </p:cNvPr>
          <p:cNvSpPr txBox="1"/>
          <p:nvPr/>
        </p:nvSpPr>
        <p:spPr>
          <a:xfrm>
            <a:off x="6418485" y="245887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>
                <a:solidFill>
                  <a:srgbClr val="FF0000"/>
                </a:solidFill>
              </a:rPr>
              <a:t>Canteen</a:t>
            </a:r>
            <a:endParaRPr lang="de-D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025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8E99E23-1BAD-9223-EE74-2FEE4F97C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Kickoff Meeting: IFAST Workshop 2024 on Bunch-by-Bunch Feedback Systems and Related Beam Dynamics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9853A8-571A-9140-03B9-AEFD603AD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A58B-7BA1-7E42-8231-6D1CB1C760B1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Grafik 5" descr="Ein Bild, das Text, Screenshot, Schrift, Zahl enthält.&#10;&#10;Automatisch generierte Beschreibung">
            <a:extLst>
              <a:ext uri="{FF2B5EF4-FFF2-40B4-BE49-F238E27FC236}">
                <a16:creationId xmlns:a16="http://schemas.microsoft.com/office/drawing/2014/main" id="{CDD595F9-0A1F-952C-7D8C-36F0905FF8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488" y="0"/>
            <a:ext cx="9603569" cy="6129202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B9067409-5139-55C7-8470-0E372F35241A}"/>
              </a:ext>
            </a:extLst>
          </p:cNvPr>
          <p:cNvSpPr txBox="1"/>
          <p:nvPr/>
        </p:nvSpPr>
        <p:spPr>
          <a:xfrm>
            <a:off x="3287688" y="3208968"/>
            <a:ext cx="6647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Campus North (KARA) </a:t>
            </a:r>
            <a:r>
              <a:rPr lang="de-DE" b="1" dirty="0" err="1">
                <a:solidFill>
                  <a:srgbClr val="FF0000"/>
                </a:solidFill>
              </a:rPr>
              <a:t>to</a:t>
            </a:r>
            <a:r>
              <a:rPr lang="de-DE" b="1" dirty="0">
                <a:solidFill>
                  <a:srgbClr val="FF0000"/>
                </a:solidFill>
              </a:rPr>
              <a:t> Campus South (Karlsruhe)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41E25D1-2B39-DA14-6CF8-9373378B4573}"/>
              </a:ext>
            </a:extLst>
          </p:cNvPr>
          <p:cNvSpPr txBox="1"/>
          <p:nvPr/>
        </p:nvSpPr>
        <p:spPr>
          <a:xfrm>
            <a:off x="3155451" y="44624"/>
            <a:ext cx="6647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Campus South (Karlsruhe) </a:t>
            </a:r>
            <a:r>
              <a:rPr lang="de-DE" b="1" dirty="0" err="1">
                <a:solidFill>
                  <a:srgbClr val="FF0000"/>
                </a:solidFill>
              </a:rPr>
              <a:t>to</a:t>
            </a:r>
            <a:r>
              <a:rPr lang="de-DE" b="1" dirty="0">
                <a:solidFill>
                  <a:srgbClr val="FF0000"/>
                </a:solidFill>
              </a:rPr>
              <a:t> Campus North (KARA)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10F4FFC-DD66-D922-782F-963F389648DB}"/>
              </a:ext>
            </a:extLst>
          </p:cNvPr>
          <p:cNvSpPr/>
          <p:nvPr/>
        </p:nvSpPr>
        <p:spPr>
          <a:xfrm>
            <a:off x="1631504" y="4437112"/>
            <a:ext cx="9289032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A79DB3B-F13C-7714-A09C-E03419E4CE1B}"/>
              </a:ext>
            </a:extLst>
          </p:cNvPr>
          <p:cNvSpPr/>
          <p:nvPr/>
        </p:nvSpPr>
        <p:spPr>
          <a:xfrm>
            <a:off x="1631504" y="5733256"/>
            <a:ext cx="9289032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D4B7D4AE-B7A7-5C3D-B067-2B26D2556596}"/>
              </a:ext>
            </a:extLst>
          </p:cNvPr>
          <p:cNvSpPr/>
          <p:nvPr/>
        </p:nvSpPr>
        <p:spPr>
          <a:xfrm>
            <a:off x="1631504" y="2564904"/>
            <a:ext cx="9289032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0C264CAC-7141-0799-EFDD-F7DEBC130EC5}"/>
              </a:ext>
            </a:extLst>
          </p:cNvPr>
          <p:cNvSpPr/>
          <p:nvPr/>
        </p:nvSpPr>
        <p:spPr>
          <a:xfrm>
            <a:off x="1631504" y="1268760"/>
            <a:ext cx="9289032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4461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638B2C8-C052-FE97-81C0-EBA7475BB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Kickoff Meeting: IFAST Workshop 2024 on Bunch-by-Bunch Feedback Systems and Related Beam Dynamics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89F6D5-007C-CA49-8949-403955D59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A58B-7BA1-7E42-8231-6D1CB1C760B1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2" name="Grafik 11" descr="Ein Bild, das Karte, Text, Plan, Screenshot enthält.&#10;&#10;Automatisch generierte Beschreibung">
            <a:extLst>
              <a:ext uri="{FF2B5EF4-FFF2-40B4-BE49-F238E27FC236}">
                <a16:creationId xmlns:a16="http://schemas.microsoft.com/office/drawing/2014/main" id="{674192F2-9E17-01AE-6F13-0CDD14215E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7648" y="195355"/>
            <a:ext cx="6768752" cy="583595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A1192BFE-821C-90C6-3D05-CB6DA22D010D}"/>
              </a:ext>
            </a:extLst>
          </p:cNvPr>
          <p:cNvSpPr/>
          <p:nvPr/>
        </p:nvSpPr>
        <p:spPr>
          <a:xfrm>
            <a:off x="6240016" y="826690"/>
            <a:ext cx="1080120" cy="108012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42ACE7-382B-0D64-C3C3-A638D614176E}"/>
              </a:ext>
            </a:extLst>
          </p:cNvPr>
          <p:cNvSpPr txBox="1"/>
          <p:nvPr/>
        </p:nvSpPr>
        <p:spPr>
          <a:xfrm>
            <a:off x="6096000" y="260648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KIT Shuttle</a:t>
            </a:r>
          </a:p>
          <a:p>
            <a:r>
              <a:rPr lang="de-DE" b="1" dirty="0">
                <a:solidFill>
                  <a:srgbClr val="FF0000"/>
                </a:solidFill>
              </a:rPr>
              <a:t>Bus-Stop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2CDB144-445B-D883-DF5A-97DD8900A6B5}"/>
              </a:ext>
            </a:extLst>
          </p:cNvPr>
          <p:cNvSpPr/>
          <p:nvPr/>
        </p:nvSpPr>
        <p:spPr>
          <a:xfrm>
            <a:off x="4871864" y="4485899"/>
            <a:ext cx="1080120" cy="108012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201493-5715-7CD5-7628-801CD16E310B}"/>
              </a:ext>
            </a:extLst>
          </p:cNvPr>
          <p:cNvSpPr txBox="1"/>
          <p:nvPr/>
        </p:nvSpPr>
        <p:spPr>
          <a:xfrm>
            <a:off x="5928227" y="4232755"/>
            <a:ext cx="4356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Tram Station</a:t>
            </a:r>
          </a:p>
          <a:p>
            <a:r>
              <a:rPr lang="de-DE" b="1" dirty="0">
                <a:solidFill>
                  <a:srgbClr val="FF0000"/>
                </a:solidFill>
              </a:rPr>
              <a:t>Durlacher Tor / KIT Campus Süd</a:t>
            </a: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82F3CA98-5046-42EF-A68E-7D214F4BA5AB}"/>
              </a:ext>
            </a:extLst>
          </p:cNvPr>
          <p:cNvSpPr txBox="1"/>
          <p:nvPr/>
        </p:nvSpPr>
        <p:spPr>
          <a:xfrm>
            <a:off x="8510233" y="4931641"/>
            <a:ext cx="3130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>
                <a:solidFill>
                  <a:srgbClr val="FF0000"/>
                </a:solidFill>
              </a:rPr>
              <a:t>To</a:t>
            </a:r>
            <a:r>
              <a:rPr lang="de-DE" b="1" dirty="0">
                <a:solidFill>
                  <a:srgbClr val="FF0000"/>
                </a:solidFill>
              </a:rPr>
              <a:t> </a:t>
            </a:r>
            <a:r>
              <a:rPr lang="de-DE" b="1" dirty="0" err="1">
                <a:solidFill>
                  <a:srgbClr val="FF0000"/>
                </a:solidFill>
              </a:rPr>
              <a:t>the</a:t>
            </a:r>
            <a:r>
              <a:rPr lang="de-DE" b="1" dirty="0">
                <a:solidFill>
                  <a:srgbClr val="FF0000"/>
                </a:solidFill>
              </a:rPr>
              <a:t> Central Station:</a:t>
            </a:r>
          </a:p>
          <a:p>
            <a:r>
              <a:rPr lang="de-DE" b="1" dirty="0">
                <a:solidFill>
                  <a:srgbClr val="FF0000"/>
                </a:solidFill>
              </a:rPr>
              <a:t>2, S4, S7 and S8</a:t>
            </a:r>
          </a:p>
        </p:txBody>
      </p:sp>
    </p:spTree>
    <p:extLst>
      <p:ext uri="{BB962C8B-B14F-4D97-AF65-F5344CB8AC3E}">
        <p14:creationId xmlns:p14="http://schemas.microsoft.com/office/powerpoint/2010/main" val="1699161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42CAB-AEAC-509E-A71A-97ED1E4B0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Information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31357-B0CC-BB75-6435-C13CE947D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03577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Lunch</a:t>
            </a:r>
          </a:p>
          <a:p>
            <a:pPr lvl="1"/>
            <a:r>
              <a:rPr lang="de-DE" dirty="0"/>
              <a:t>Boucher (10€ per ticket) is available at the KIT </a:t>
            </a:r>
            <a:r>
              <a:rPr lang="de-DE" dirty="0" err="1"/>
              <a:t>canteen</a:t>
            </a:r>
            <a:r>
              <a:rPr lang="de-DE" dirty="0"/>
              <a:t>. </a:t>
            </a:r>
          </a:p>
          <a:p>
            <a:pPr lvl="1"/>
            <a:r>
              <a:rPr lang="de-DE" dirty="0" err="1"/>
              <a:t>We</a:t>
            </a:r>
            <a:r>
              <a:rPr lang="de-DE" dirty="0"/>
              <a:t> will </a:t>
            </a:r>
            <a:r>
              <a:rPr lang="de-DE" dirty="0" err="1"/>
              <a:t>go</a:t>
            </a:r>
            <a:r>
              <a:rPr lang="de-DE" dirty="0"/>
              <a:t> on </a:t>
            </a:r>
            <a:r>
              <a:rPr lang="de-DE" dirty="0" err="1"/>
              <a:t>foot</a:t>
            </a:r>
            <a:r>
              <a:rPr lang="de-DE" dirty="0"/>
              <a:t> </a:t>
            </a:r>
            <a:r>
              <a:rPr lang="de-DE" dirty="0" err="1"/>
              <a:t>together</a:t>
            </a:r>
            <a:r>
              <a:rPr lang="de-DE" dirty="0"/>
              <a:t>. </a:t>
            </a:r>
          </a:p>
          <a:p>
            <a:pPr lvl="1"/>
            <a:r>
              <a:rPr lang="de-DE" dirty="0"/>
              <a:t>This </a:t>
            </a:r>
            <a:r>
              <a:rPr lang="de-DE" dirty="0" err="1"/>
              <a:t>week‘s</a:t>
            </a:r>
            <a:r>
              <a:rPr lang="de-DE" dirty="0"/>
              <a:t> </a:t>
            </a:r>
            <a:r>
              <a:rPr lang="de-DE" dirty="0" err="1"/>
              <a:t>menu</a:t>
            </a:r>
            <a:r>
              <a:rPr lang="de-DE" dirty="0"/>
              <a:t> (English)… </a:t>
            </a:r>
            <a:r>
              <a:rPr lang="de-DE" dirty="0" err="1"/>
              <a:t>uploaded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timetable</a:t>
            </a:r>
            <a:r>
              <a:rPr lang="de-DE" dirty="0"/>
              <a:t>: </a:t>
            </a:r>
            <a:r>
              <a:rPr lang="de-DE" u="sng" dirty="0" err="1"/>
              <a:t>info</a:t>
            </a:r>
            <a:r>
              <a:rPr lang="de-DE" u="sng" dirty="0"/>
              <a:t> </a:t>
            </a:r>
            <a:r>
              <a:rPr lang="de-DE" u="sng" dirty="0" err="1"/>
              <a:t>session</a:t>
            </a:r>
            <a:endParaRPr lang="de-DE" u="sng" dirty="0"/>
          </a:p>
          <a:p>
            <a:endParaRPr lang="de-DE" dirty="0"/>
          </a:p>
          <a:p>
            <a:r>
              <a:rPr lang="de-DE" dirty="0"/>
              <a:t>Group picture</a:t>
            </a:r>
          </a:p>
          <a:p>
            <a:pPr lvl="1"/>
            <a:r>
              <a:rPr lang="de-DE" dirty="0"/>
              <a:t>On Monday, before lunch</a:t>
            </a:r>
          </a:p>
          <a:p>
            <a:pPr lvl="1"/>
            <a:endParaRPr lang="de-DE" dirty="0"/>
          </a:p>
          <a:p>
            <a:r>
              <a:rPr lang="de-DE" dirty="0"/>
              <a:t>Workshop Dinner</a:t>
            </a:r>
          </a:p>
          <a:p>
            <a:pPr lvl="1"/>
            <a:r>
              <a:rPr lang="de-DE" dirty="0"/>
              <a:t>Achat Hotel Karlsruhe at 19:00</a:t>
            </a:r>
          </a:p>
          <a:p>
            <a:pPr lvl="1"/>
            <a:r>
              <a:rPr lang="de-DE" dirty="0"/>
              <a:t>The workshop shuttle bus will take you to the Achat hotel directly. </a:t>
            </a:r>
          </a:p>
          <a:p>
            <a:pPr lvl="1"/>
            <a:endParaRPr lang="de-DE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11F812-5160-2992-51B0-14AEFBBE0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Kickoff Meeting: IFAST Workshop 2024 on Bunch-by-Bunch Feedback Systems and Related Beam Dynamics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C477A7-74D4-5201-A347-8282AB15D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A58B-7BA1-7E42-8231-6D1CB1C760B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079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24E0839-AECD-9F63-91A7-C06ABBBB8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Kickoff Meeting: IFAST Workshop 2024 on Bunch-by-Bunch Feedback Systems and Related Beam Dynamics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66D191-78AD-5D63-4883-D0D7B8D82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A58B-7BA1-7E42-8231-6D1CB1C760B1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" name="Picture 7" descr="A map with many locations&#10;&#10;Description automatically generated">
            <a:extLst>
              <a:ext uri="{FF2B5EF4-FFF2-40B4-BE49-F238E27FC236}">
                <a16:creationId xmlns:a16="http://schemas.microsoft.com/office/drawing/2014/main" id="{903807DE-5E4E-1677-FC81-B1D9759DDF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576" y="0"/>
            <a:ext cx="7778018" cy="6070323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F34FB2FB-B1D2-3AC1-A289-28B565976D7D}"/>
              </a:ext>
            </a:extLst>
          </p:cNvPr>
          <p:cNvSpPr/>
          <p:nvPr/>
        </p:nvSpPr>
        <p:spPr>
          <a:xfrm>
            <a:off x="6096000" y="2132856"/>
            <a:ext cx="1008112" cy="1008112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425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D739C3-D19F-0B52-CDB6-1D6F44B1D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Organization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A5BF92E-39E0-BFBC-CEE2-019D76BEF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Presentation</a:t>
            </a:r>
            <a:endParaRPr lang="de-DE" dirty="0"/>
          </a:p>
          <a:p>
            <a:pPr lvl="1"/>
            <a:r>
              <a:rPr lang="de-DE" dirty="0"/>
              <a:t>20 </a:t>
            </a:r>
            <a:r>
              <a:rPr lang="de-DE" dirty="0" err="1"/>
              <a:t>Minutes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talk</a:t>
            </a:r>
            <a:r>
              <a:rPr lang="de-DE" dirty="0"/>
              <a:t> + 5 </a:t>
            </a:r>
            <a:r>
              <a:rPr lang="de-DE" dirty="0" err="1"/>
              <a:t>Minutes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discussion</a:t>
            </a:r>
            <a:endParaRPr lang="de-DE" dirty="0"/>
          </a:p>
          <a:p>
            <a:pPr lvl="1"/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respect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timetable</a:t>
            </a:r>
            <a:r>
              <a:rPr lang="de-DE" dirty="0"/>
              <a:t> (The </a:t>
            </a:r>
            <a:r>
              <a:rPr lang="de-DE" dirty="0" err="1"/>
              <a:t>bus</a:t>
            </a:r>
            <a:r>
              <a:rPr lang="de-DE" dirty="0"/>
              <a:t> </a:t>
            </a:r>
            <a:r>
              <a:rPr lang="de-DE" dirty="0" err="1"/>
              <a:t>can‘t</a:t>
            </a:r>
            <a:r>
              <a:rPr lang="de-DE" dirty="0"/>
              <a:t> </a:t>
            </a:r>
            <a:r>
              <a:rPr lang="de-DE" dirty="0" err="1"/>
              <a:t>wait</a:t>
            </a:r>
            <a:r>
              <a:rPr lang="de-DE" dirty="0"/>
              <a:t> so </a:t>
            </a:r>
            <a:r>
              <a:rPr lang="de-DE" dirty="0" err="1"/>
              <a:t>long</a:t>
            </a:r>
            <a:r>
              <a:rPr lang="de-DE" dirty="0"/>
              <a:t> time...)</a:t>
            </a:r>
          </a:p>
          <a:p>
            <a:pPr lvl="1"/>
            <a:endParaRPr lang="de-DE" dirty="0"/>
          </a:p>
          <a:p>
            <a:r>
              <a:rPr lang="de-DE" dirty="0" err="1"/>
              <a:t>Discussion</a:t>
            </a:r>
            <a:r>
              <a:rPr lang="de-DE" dirty="0"/>
              <a:t> </a:t>
            </a:r>
            <a:r>
              <a:rPr lang="de-DE" dirty="0" err="1"/>
              <a:t>sessions</a:t>
            </a:r>
            <a:endParaRPr lang="de-DE" dirty="0"/>
          </a:p>
          <a:p>
            <a:pPr lvl="1"/>
            <a:r>
              <a:rPr lang="de-DE" dirty="0"/>
              <a:t>10 </a:t>
            </a:r>
            <a:r>
              <a:rPr lang="de-DE" dirty="0" err="1"/>
              <a:t>Minutes</a:t>
            </a:r>
            <a:r>
              <a:rPr lang="de-DE" dirty="0"/>
              <a:t> after </a:t>
            </a:r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session</a:t>
            </a:r>
            <a:r>
              <a:rPr lang="de-DE" dirty="0"/>
              <a:t> </a:t>
            </a:r>
            <a:r>
              <a:rPr lang="de-DE" dirty="0" err="1"/>
              <a:t>category</a:t>
            </a:r>
            <a:endParaRPr lang="de-DE" dirty="0"/>
          </a:p>
          <a:p>
            <a:pPr lvl="1"/>
            <a:r>
              <a:rPr lang="de-DE" dirty="0"/>
              <a:t>Just </a:t>
            </a:r>
            <a:r>
              <a:rPr lang="de-DE" dirty="0" err="1"/>
              <a:t>before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closing</a:t>
            </a:r>
            <a:r>
              <a:rPr lang="de-DE" dirty="0"/>
              <a:t> </a:t>
            </a:r>
            <a:r>
              <a:rPr lang="de-DE" dirty="0" err="1"/>
              <a:t>remark</a:t>
            </a:r>
            <a:endParaRPr lang="de-DE" dirty="0"/>
          </a:p>
          <a:p>
            <a:pPr lvl="1"/>
            <a:r>
              <a:rPr lang="de-DE" dirty="0" err="1"/>
              <a:t>For</a:t>
            </a:r>
            <a:r>
              <a:rPr lang="de-DE" dirty="0"/>
              <a:t> additional </a:t>
            </a:r>
            <a:r>
              <a:rPr lang="de-DE" dirty="0" err="1"/>
              <a:t>discussions</a:t>
            </a:r>
            <a:r>
              <a:rPr lang="de-DE" dirty="0"/>
              <a:t> and </a:t>
            </a:r>
            <a:r>
              <a:rPr lang="de-DE" dirty="0" err="1"/>
              <a:t>planning</a:t>
            </a:r>
            <a:r>
              <a:rPr lang="de-DE" dirty="0"/>
              <a:t> </a:t>
            </a:r>
            <a:r>
              <a:rPr lang="de-DE" dirty="0" err="1"/>
              <a:t>joint</a:t>
            </a:r>
            <a:r>
              <a:rPr lang="de-DE" dirty="0"/>
              <a:t> </a:t>
            </a:r>
            <a:r>
              <a:rPr lang="de-DE" dirty="0" err="1"/>
              <a:t>experiments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9B4DAED-629E-4491-A152-9CF720D1D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Kickoff Meeting: IFAST Workshop 2024 on Bunch-by-Bunch Feedback Systems and Related Beam Dynamics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99FE581-EDC9-6801-A2E3-19B2B27AC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A58B-7BA1-7E42-8231-6D1CB1C760B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144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25C24-7612-8184-982C-AB640ABFA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Organization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F404A-05A0-F2E8-D4D3-81E2AAFD6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Safety Instructions (important!)</a:t>
            </a:r>
          </a:p>
          <a:p>
            <a:pPr lvl="1"/>
            <a:r>
              <a:rPr lang="en-US" dirty="0"/>
              <a:t>The participants who will join the experiment must take the safety instructions before the experiment.</a:t>
            </a:r>
          </a:p>
          <a:p>
            <a:pPr lvl="1"/>
            <a:r>
              <a:rPr lang="en-US" dirty="0"/>
              <a:t>The safety instructions will start after the lunch break on 5. March in the KARA large seminar hall. It will take around 30 Minutes.  </a:t>
            </a:r>
          </a:p>
          <a:p>
            <a:pPr lvl="1"/>
            <a:r>
              <a:rPr lang="en-US" dirty="0"/>
              <a:t>After the safety instructions, we start the site tour and the experiment.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People who will not join the experiment will start the site tour after the lunch break (during the safety instructions).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EFBDC0-266B-33F4-3092-59D751681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Kickoff Meeting: IFAST Workshop 2024 on Bunch-by-Bunch Feedback Systems and Related Beam Dynamics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4D3FEE-752F-5D09-E55B-38A8F7B1D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A58B-7BA1-7E42-8231-6D1CB1C760B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183954"/>
      </p:ext>
    </p:extLst>
  </p:cSld>
  <p:clrMapOvr>
    <a:masterClrMapping/>
  </p:clrMapOvr>
</p:sld>
</file>

<file path=ppt/theme/theme1.xml><?xml version="1.0" encoding="utf-8"?>
<a:theme xmlns:a="http://schemas.openxmlformats.org/drawingml/2006/main" name="I.FAST Custom Slides">
  <a:themeElements>
    <a:clrScheme name="I.FAST custom colou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A00C8"/>
      </a:accent1>
      <a:accent2>
        <a:srgbClr val="08EDF9"/>
      </a:accent2>
      <a:accent3>
        <a:srgbClr val="A850D9"/>
      </a:accent3>
      <a:accent4>
        <a:srgbClr val="2776BF"/>
      </a:accent4>
      <a:accent5>
        <a:srgbClr val="0035CB"/>
      </a:accent5>
      <a:accent6>
        <a:srgbClr val="6011D6"/>
      </a:accent6>
      <a:hlink>
        <a:srgbClr val="08EDF9"/>
      </a:hlink>
      <a:folHlink>
        <a:srgbClr val="03777D"/>
      </a:folHlink>
    </a:clrScheme>
    <a:fontScheme name="I.FAST custom fonts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fast_theme" id="{7AE54E39-E136-2946-BAAD-9EC2262D7CA6}" vid="{60EF505A-9AB9-5F42-9EF0-EE8A69267E7D}"/>
    </a:ext>
  </a:extLst>
</a:theme>
</file>

<file path=ppt/theme/theme2.xml><?xml version="1.0" encoding="utf-8"?>
<a:theme xmlns:a="http://schemas.openxmlformats.org/drawingml/2006/main" name="Generi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HLU-Pres-test01.thmx</Template>
  <TotalTime>0</TotalTime>
  <Words>528</Words>
  <Application>Microsoft Office PowerPoint</Application>
  <PresentationFormat>Breitbild</PresentationFormat>
  <Paragraphs>90</Paragraphs>
  <Slides>11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Montserrat</vt:lpstr>
      <vt:lpstr>Montserrat ExtraBold</vt:lpstr>
      <vt:lpstr>Montserrat SemiBold</vt:lpstr>
      <vt:lpstr>I.FAST Custom Slides</vt:lpstr>
      <vt:lpstr>Generic</vt:lpstr>
      <vt:lpstr>PowerPoint-Präsentation</vt:lpstr>
      <vt:lpstr>Information</vt:lpstr>
      <vt:lpstr>PowerPoint-Präsentation</vt:lpstr>
      <vt:lpstr>PowerPoint-Präsentation</vt:lpstr>
      <vt:lpstr>PowerPoint-Präsentation</vt:lpstr>
      <vt:lpstr>Information</vt:lpstr>
      <vt:lpstr>PowerPoint-Präsentation</vt:lpstr>
      <vt:lpstr>Organization</vt:lpstr>
      <vt:lpstr>Organization</vt:lpstr>
      <vt:lpstr>Organization</vt:lpstr>
      <vt:lpstr>PowerPoint-Präsentation</vt:lpstr>
    </vt:vector>
  </TitlesOfParts>
  <Company>APO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André-Pierre OLIVIER</dc:creator>
  <cp:lastModifiedBy>Mochihashi, Akira (IBPT)</cp:lastModifiedBy>
  <cp:revision>386</cp:revision>
  <dcterms:created xsi:type="dcterms:W3CDTF">2017-04-26T09:15:49Z</dcterms:created>
  <dcterms:modified xsi:type="dcterms:W3CDTF">2024-03-03T11:03:09Z</dcterms:modified>
</cp:coreProperties>
</file>