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92" r:id="rId1"/>
    <p:sldMasterId id="2147483678" r:id="rId2"/>
  </p:sldMasterIdLst>
  <p:notesMasterIdLst>
    <p:notesMasterId r:id="rId13"/>
  </p:notesMasterIdLst>
  <p:handoutMasterIdLst>
    <p:handoutMasterId r:id="rId14"/>
  </p:handoutMasterIdLst>
  <p:sldIdLst>
    <p:sldId id="256" r:id="rId3"/>
    <p:sldId id="270" r:id="rId4"/>
    <p:sldId id="271" r:id="rId5"/>
    <p:sldId id="272" r:id="rId6"/>
    <p:sldId id="273" r:id="rId7"/>
    <p:sldId id="274" r:id="rId8"/>
    <p:sldId id="275" r:id="rId9"/>
    <p:sldId id="277" r:id="rId10"/>
    <p:sldId id="278" r:id="rId11"/>
    <p:sldId id="268" r:id="rId12"/>
  </p:sldIdLst>
  <p:sldSz cx="12192000" cy="685800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7" userDrawn="1">
          <p15:clr>
            <a:srgbClr val="A4A3A4"/>
          </p15:clr>
        </p15:guide>
        <p15:guide id="2" pos="7015" userDrawn="1">
          <p15:clr>
            <a:srgbClr val="A4A3A4"/>
          </p15:clr>
        </p15:guide>
        <p15:guide id="3" pos="6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207CA"/>
    <a:srgbClr val="0FE6F8"/>
    <a:srgbClr val="253366"/>
    <a:srgbClr val="FEFCDE"/>
    <a:srgbClr val="FBEA1C"/>
    <a:srgbClr val="B30505"/>
    <a:srgbClr val="2EAC68"/>
    <a:srgbClr val="005DE0"/>
    <a:srgbClr val="262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04" autoAdjust="0"/>
    <p:restoredTop sz="83047" autoAdjust="0"/>
  </p:normalViewPr>
  <p:slideViewPr>
    <p:cSldViewPr snapToObjects="1" showGuides="1">
      <p:cViewPr varScale="1">
        <p:scale>
          <a:sx n="71" d="100"/>
          <a:sy n="71" d="100"/>
        </p:scale>
        <p:origin x="1392" y="53"/>
      </p:cViewPr>
      <p:guideLst>
        <p:guide orient="horz" pos="3067"/>
        <p:guide pos="7015"/>
        <p:guide pos="6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4" d="100"/>
          <a:sy n="64" d="100"/>
        </p:scale>
        <p:origin x="3115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28C6C0-723B-1144-B0BB-13233DB680E2}" type="datetimeFigureOut">
              <a:rPr lang="fr-FR" smtClean="0"/>
              <a:pPr/>
              <a:t>05/03/2024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49DF4-BFDC-CE44-88D7-285A08214489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25803-7089-5846-80C7-3D9AC85D7E45}" type="datetimeFigureOut">
              <a:rPr lang="fr-FR" smtClean="0"/>
              <a:pPr/>
              <a:t>05/03/2024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0F73C1-2BD6-684E-AA1B-49165E0DF4BD}" type="slidenum">
              <a:rPr lang="en-GB" smtClean="0"/>
              <a:pPr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1"/>
            <a:ext cx="12240000" cy="6879819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3" hasCustomPrompt="1"/>
          </p:nvPr>
        </p:nvSpPr>
        <p:spPr>
          <a:xfrm>
            <a:off x="1066432" y="1997805"/>
            <a:ext cx="7402857" cy="1236236"/>
          </a:xfrm>
          <a:prstGeom prst="rect">
            <a:avLst/>
          </a:prstGeom>
        </p:spPr>
        <p:txBody>
          <a:bodyPr vert="horz" wrap="square" lIns="0" tIns="0" rIns="0" bIns="0" anchor="ctr">
            <a:spAutoFit/>
          </a:bodyPr>
          <a:lstStyle>
            <a:lvl1pPr algn="l">
              <a:buFontTx/>
              <a:buNone/>
              <a:defRPr sz="4000" b="0" baseline="0">
                <a:solidFill>
                  <a:schemeClr val="bg1"/>
                </a:solidFill>
                <a:latin typeface="Montserrat SemiBold" panose="00000700000000000000" pitchFamily="2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en-US" dirty="0"/>
              <a:t>Test Presentation</a:t>
            </a:r>
          </a:p>
          <a:p>
            <a:pPr lvl="0"/>
            <a:r>
              <a:rPr lang="en-US" dirty="0"/>
              <a:t>Click to add title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066432" y="4275445"/>
            <a:ext cx="7402857" cy="37821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>
            <a:lvl1pPr algn="l">
              <a:buNone/>
              <a:defRPr sz="2000" baseline="0">
                <a:solidFill>
                  <a:schemeClr val="accent1"/>
                </a:solidFill>
                <a:latin typeface="Montserrat" panose="00000500000000000000" pitchFamily="2" charset="0"/>
                <a:cs typeface="Arial"/>
              </a:defRPr>
            </a:lvl1pPr>
            <a:lvl2pPr algn="r">
              <a:buNone/>
              <a:defRPr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fr-FR" dirty="0"/>
              <a:t>Speaker / Project / Organisation</a:t>
            </a:r>
          </a:p>
        </p:txBody>
      </p:sp>
      <p:sp>
        <p:nvSpPr>
          <p:cNvPr id="5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66432" y="3547178"/>
            <a:ext cx="7402857" cy="533110"/>
          </a:xfrm>
          <a:prstGeom prst="rect">
            <a:avLst/>
          </a:prstGeom>
        </p:spPr>
        <p:txBody>
          <a:bodyPr vert="horz" lIns="0" tIns="0" rIns="0" bIns="0" anchor="ctr"/>
          <a:lstStyle>
            <a:lvl1pPr algn="l">
              <a:buFontTx/>
              <a:buNone/>
              <a:defRPr sz="3000" b="0">
                <a:solidFill>
                  <a:schemeClr val="accent1"/>
                </a:solidFill>
                <a:latin typeface="Montserrat" panose="00000500000000000000" pitchFamily="2" charset="0"/>
                <a:cs typeface="Arial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fr-FR" dirty="0"/>
              <a:t>Venue / Date / Event / </a:t>
            </a:r>
            <a:r>
              <a:rPr lang="fr-FR" dirty="0" err="1"/>
              <a:t>Subtitle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44787" y="5419084"/>
            <a:ext cx="1560595" cy="8902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4" y="558385"/>
            <a:ext cx="648072" cy="432048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790214" y="612826"/>
            <a:ext cx="9346346" cy="3231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53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496101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6700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804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6147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9377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59880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1902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55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180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51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" y="0"/>
            <a:ext cx="12240000" cy="6879819"/>
          </a:xfrm>
          <a:prstGeom prst="rect">
            <a:avLst/>
          </a:prstGeom>
        </p:spPr>
      </p:pic>
      <p:sp>
        <p:nvSpPr>
          <p:cNvPr id="12" name="Espace réservé du texte 11"/>
          <p:cNvSpPr>
            <a:spLocks noGrp="1"/>
          </p:cNvSpPr>
          <p:nvPr>
            <p:ph type="body" sz="quarter" idx="13" hasCustomPrompt="1"/>
          </p:nvPr>
        </p:nvSpPr>
        <p:spPr>
          <a:xfrm>
            <a:off x="1066432" y="1997805"/>
            <a:ext cx="7402857" cy="1236236"/>
          </a:xfrm>
          <a:prstGeom prst="rect">
            <a:avLst/>
          </a:prstGeom>
        </p:spPr>
        <p:txBody>
          <a:bodyPr vert="horz" wrap="square" lIns="0" tIns="0" rIns="0" bIns="0" anchor="ctr">
            <a:spAutoFit/>
          </a:bodyPr>
          <a:lstStyle>
            <a:lvl1pPr algn="l">
              <a:buFontTx/>
              <a:buNone/>
              <a:defRPr sz="4000" b="0" baseline="0">
                <a:solidFill>
                  <a:schemeClr val="bg1"/>
                </a:solidFill>
                <a:latin typeface="Montserrat SemiBold" panose="00000700000000000000" pitchFamily="2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en-US" dirty="0"/>
              <a:t>Test Presentation</a:t>
            </a:r>
          </a:p>
          <a:p>
            <a:pPr lvl="0"/>
            <a:r>
              <a:rPr lang="en-US" dirty="0"/>
              <a:t>Click to add title</a:t>
            </a:r>
            <a:endParaRPr lang="fr-FR" dirty="0"/>
          </a:p>
        </p:txBody>
      </p:sp>
      <p:sp>
        <p:nvSpPr>
          <p:cNvPr id="15" name="Espace réservé du texte 14"/>
          <p:cNvSpPr>
            <a:spLocks noGrp="1"/>
          </p:cNvSpPr>
          <p:nvPr>
            <p:ph type="body" sz="quarter" idx="14" hasCustomPrompt="1"/>
          </p:nvPr>
        </p:nvSpPr>
        <p:spPr>
          <a:xfrm>
            <a:off x="1066432" y="4275445"/>
            <a:ext cx="7402857" cy="378210"/>
          </a:xfrm>
          <a:prstGeom prst="rect">
            <a:avLst/>
          </a:prstGeom>
        </p:spPr>
        <p:txBody>
          <a:bodyPr vert="horz" lIns="0" tIns="0" rIns="0" bIns="0" anchor="ctr">
            <a:normAutofit/>
          </a:bodyPr>
          <a:lstStyle>
            <a:lvl1pPr algn="l">
              <a:buNone/>
              <a:defRPr sz="2000" baseline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defRPr>
            </a:lvl1pPr>
            <a:lvl2pPr algn="r">
              <a:buNone/>
              <a:defRPr/>
            </a:lvl2pPr>
            <a:lvl3pPr algn="r">
              <a:buNone/>
              <a:defRPr/>
            </a:lvl3pPr>
            <a:lvl4pPr algn="r">
              <a:buNone/>
              <a:defRPr/>
            </a:lvl4pPr>
            <a:lvl5pPr algn="r">
              <a:buNone/>
              <a:defRPr/>
            </a:lvl5pPr>
          </a:lstStyle>
          <a:p>
            <a:pPr lvl="0"/>
            <a:r>
              <a:rPr lang="fr-FR" dirty="0"/>
              <a:t>Speaker / Project / Organisation</a:t>
            </a:r>
          </a:p>
        </p:txBody>
      </p:sp>
      <p:sp>
        <p:nvSpPr>
          <p:cNvPr id="5" name="Espace réservé du texte 11"/>
          <p:cNvSpPr>
            <a:spLocks noGrp="1"/>
          </p:cNvSpPr>
          <p:nvPr>
            <p:ph type="body" sz="quarter" idx="15" hasCustomPrompt="1"/>
          </p:nvPr>
        </p:nvSpPr>
        <p:spPr>
          <a:xfrm>
            <a:off x="1066432" y="3547178"/>
            <a:ext cx="7402857" cy="533110"/>
          </a:xfrm>
          <a:prstGeom prst="rect">
            <a:avLst/>
          </a:prstGeom>
        </p:spPr>
        <p:txBody>
          <a:bodyPr vert="horz" lIns="0" tIns="0" rIns="0" bIns="0" anchor="ctr"/>
          <a:lstStyle>
            <a:lvl1pPr algn="l">
              <a:buFontTx/>
              <a:buNone/>
              <a:defRPr sz="3000" b="0">
                <a:solidFill>
                  <a:schemeClr val="accent5"/>
                </a:solidFill>
                <a:latin typeface="Montserrat" panose="00000500000000000000" pitchFamily="2" charset="0"/>
                <a:cs typeface="Arial"/>
              </a:defRPr>
            </a:lvl1pPr>
            <a:lvl2pPr>
              <a:buFontTx/>
              <a:buNone/>
              <a:defRPr>
                <a:solidFill>
                  <a:srgbClr val="1E386B"/>
                </a:solidFill>
              </a:defRPr>
            </a:lvl2pPr>
            <a:lvl3pPr>
              <a:buFontTx/>
              <a:buNone/>
              <a:defRPr>
                <a:solidFill>
                  <a:srgbClr val="1E386B"/>
                </a:solidFill>
              </a:defRPr>
            </a:lvl3pPr>
            <a:lvl4pPr>
              <a:buFontTx/>
              <a:buNone/>
              <a:defRPr>
                <a:solidFill>
                  <a:srgbClr val="1E386B"/>
                </a:solidFill>
              </a:defRPr>
            </a:lvl4pPr>
            <a:lvl5pPr>
              <a:buFontTx/>
              <a:buNone/>
              <a:defRPr>
                <a:solidFill>
                  <a:srgbClr val="1E386B"/>
                </a:solidFill>
              </a:defRPr>
            </a:lvl5pPr>
          </a:lstStyle>
          <a:p>
            <a:pPr lvl="0"/>
            <a:r>
              <a:rPr lang="fr-FR" dirty="0"/>
              <a:t>Venue / Date / Event / </a:t>
            </a:r>
            <a:r>
              <a:rPr lang="fr-FR" dirty="0" err="1"/>
              <a:t>Subtitle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3752" y="5419756"/>
            <a:ext cx="1562400" cy="89126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134" y="558385"/>
            <a:ext cx="648072" cy="43204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790214" y="612826"/>
            <a:ext cx="9346346" cy="32316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063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49844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6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2" y="0"/>
            <a:ext cx="12240000" cy="6879819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0" y="0"/>
            <a:ext cx="12240000" cy="6879600"/>
          </a:xfrm>
          <a:prstGeom prst="rect">
            <a:avLst/>
          </a:prstGeom>
          <a:blipFill dpi="0" rotWithShape="1">
            <a:blip r:embed="rId3">
              <a:alphaModFix amt="20000"/>
            </a:blip>
            <a:srcRect/>
            <a:stretch>
              <a:fillRect t="-9305" b="-9305"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44787" y="556840"/>
            <a:ext cx="2131621" cy="121597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867" y="5816297"/>
            <a:ext cx="648072" cy="432048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1784947" y="5755322"/>
            <a:ext cx="5031133" cy="553998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GB" sz="1000" b="0" i="0" kern="1200" dirty="0">
                <a:solidFill>
                  <a:schemeClr val="bg1"/>
                </a:solidFill>
                <a:effectLst/>
                <a:latin typeface="Montserrat" panose="00000500000000000000" pitchFamily="2" charset="0"/>
                <a:ea typeface="+mn-ea"/>
                <a:cs typeface="Arial" panose="020B0604020202020204" pitchFamily="34" charset="0"/>
              </a:rPr>
              <a:t>This project has received funding from the European Union’s Horizon 2020 Research and Innovation programme under GA No 101004730.</a:t>
            </a:r>
            <a:endParaRPr lang="en-GB" sz="800" dirty="0">
              <a:solidFill>
                <a:schemeClr val="bg1"/>
              </a:solidFill>
              <a:latin typeface="Montserrat" panose="000005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64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60866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+ Two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7636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59644"/>
      </p:ext>
    </p:extLst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0841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0">
                <a:latin typeface="Montserrat SemiBold" panose="00000700000000000000" pitchFamily="2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08416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306780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1"/>
            <a:ext cx="6172200" cy="512819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35280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55"/>
          <a:stretch/>
        </p:blipFill>
        <p:spPr>
          <a:xfrm rot="5400000">
            <a:off x="8576564" y="3261320"/>
            <a:ext cx="6895511" cy="33536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773478"/>
      </p:ext>
    </p:extLst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rai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78750" y="457200"/>
            <a:ext cx="6175050" cy="5116834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51663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74562"/>
      </p:ext>
    </p:extLst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Pict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75520" y="1268760"/>
            <a:ext cx="9361040" cy="3912840"/>
          </a:xfrm>
        </p:spPr>
        <p:txBody>
          <a:bodyPr>
            <a:normAutofit/>
          </a:bodyPr>
          <a:lstStyle>
            <a:lvl1pPr marL="0" indent="0">
              <a:buNone/>
              <a:defRPr sz="3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069048" y="5390488"/>
            <a:ext cx="6629333" cy="195262"/>
          </a:xfrm>
        </p:spPr>
        <p:txBody>
          <a:bodyPr anchor="ctr"/>
          <a:lstStyle>
            <a:lvl1pPr marL="0" indent="0">
              <a:buNone/>
              <a:defRPr sz="1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caption</a:t>
            </a:r>
            <a:endParaRPr lang="fr-FR" dirty="0"/>
          </a:p>
        </p:txBody>
      </p:sp>
      <p:sp>
        <p:nvSpPr>
          <p:cNvPr id="13" name="Titre 1"/>
          <p:cNvSpPr>
            <a:spLocks noGrp="1"/>
          </p:cNvSpPr>
          <p:nvPr>
            <p:ph type="title" hasCustomPrompt="1"/>
          </p:nvPr>
        </p:nvSpPr>
        <p:spPr>
          <a:xfrm>
            <a:off x="1069049" y="555625"/>
            <a:ext cx="10067512" cy="561974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Click to </a:t>
            </a:r>
            <a:r>
              <a:rPr lang="fr-FR" dirty="0" err="1"/>
              <a:t>add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GB" dirty="0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6000" y="6129202"/>
            <a:ext cx="57600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96400" y="6129202"/>
            <a:ext cx="1657400" cy="365125"/>
          </a:xfrm>
        </p:spPr>
        <p:txBody>
          <a:bodyPr/>
          <a:lstStyle>
            <a:lvl1pPr>
              <a:defRPr sz="1200">
                <a:solidFill>
                  <a:schemeClr val="accent5"/>
                </a:solidFill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  <p:pic>
        <p:nvPicPr>
          <p:cNvPr id="21" name="Picture 2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00" y="5902053"/>
            <a:ext cx="1440160" cy="819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35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0E0C21EA-FA05-7048-AA70-4DED716611A1}" type="datetimeFigureOut">
              <a:rPr lang="en-US" smtClean="0"/>
              <a:pPr/>
              <a:t>3/5/2024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Montserrat" panose="00000500000000000000" pitchFamily="2" charset="0"/>
              </a:defRPr>
            </a:lvl1pPr>
          </a:lstStyle>
          <a:p>
            <a:fld id="{F7A1A58B-7BA1-7E42-8231-6D1CB1C760B1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6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8" r:id="rId2"/>
    <p:sldLayoutId id="2147483711" r:id="rId3"/>
    <p:sldLayoutId id="2147483694" r:id="rId4"/>
    <p:sldLayoutId id="2147483696" r:id="rId5"/>
    <p:sldLayoutId id="2147483697" r:id="rId6"/>
    <p:sldLayoutId id="2147483700" r:id="rId7"/>
    <p:sldLayoutId id="2147483701" r:id="rId8"/>
    <p:sldLayoutId id="2147483710" r:id="rId9"/>
    <p:sldLayoutId id="2147483699" r:id="rId1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5"/>
          </a:solidFill>
          <a:latin typeface="Montserrat ExtraBold" panose="00000900000000000000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/>
        <a:buChar char="•"/>
        <a:defRPr sz="2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24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20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/>
        <a:buChar char="•"/>
        <a:defRPr sz="1800" kern="1200">
          <a:solidFill>
            <a:schemeClr val="tx1"/>
          </a:solidFill>
          <a:latin typeface="Montserrat" panose="000005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C9839-AA0F-4FC0-B433-6D4C9F8DFC0C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04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>
          <a:xfrm>
            <a:off x="1066432" y="1166809"/>
            <a:ext cx="10358160" cy="2898229"/>
          </a:xfrm>
        </p:spPr>
        <p:txBody>
          <a:bodyPr/>
          <a:lstStyle/>
          <a:p>
            <a:r>
              <a:rPr lang="en-GB" dirty="0"/>
              <a:t>Closing Remark:</a:t>
            </a:r>
          </a:p>
          <a:p>
            <a:r>
              <a:rPr lang="en-GB" dirty="0"/>
              <a:t>IFAST Workshop 2024 on Bunch-by-Bunch Feedback Systems and Related Beam Dynamics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1066432" y="4733331"/>
            <a:ext cx="7402857" cy="378210"/>
          </a:xfrm>
        </p:spPr>
        <p:txBody>
          <a:bodyPr/>
          <a:lstStyle/>
          <a:p>
            <a:r>
              <a:rPr lang="en-GB" dirty="0"/>
              <a:t>Akira Mochihashi, KIT-IBPT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1066432" y="4005064"/>
            <a:ext cx="7402857" cy="533110"/>
          </a:xfrm>
        </p:spPr>
        <p:txBody>
          <a:bodyPr/>
          <a:lstStyle/>
          <a:p>
            <a:r>
              <a:rPr lang="en-GB" dirty="0"/>
              <a:t>5.March 2024</a:t>
            </a:r>
          </a:p>
        </p:txBody>
      </p:sp>
    </p:spTree>
    <p:extLst>
      <p:ext uri="{BB962C8B-B14F-4D97-AF65-F5344CB8AC3E}">
        <p14:creationId xmlns:p14="http://schemas.microsoft.com/office/powerpoint/2010/main" val="3964096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57207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80396F-551C-3CFA-C337-0AD2B998E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purpose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Workshop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AAC771-5186-9A90-473E-A5FFCA117B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46432" cy="3763615"/>
          </a:xfrm>
        </p:spPr>
        <p:txBody>
          <a:bodyPr/>
          <a:lstStyle/>
          <a:p>
            <a:r>
              <a:rPr lang="de-DE" u="sng" dirty="0"/>
              <a:t>Networking</a:t>
            </a:r>
          </a:p>
          <a:p>
            <a:pPr marL="0" indent="0">
              <a:buNone/>
            </a:pPr>
            <a:endParaRPr lang="de-DE" u="sng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engineering</a:t>
            </a:r>
            <a:r>
              <a:rPr lang="de-DE" dirty="0"/>
              <a:t> and beam </a:t>
            </a:r>
            <a:r>
              <a:rPr lang="de-DE" dirty="0" err="1"/>
              <a:t>physics</a:t>
            </a:r>
            <a:r>
              <a:rPr lang="de-DE" dirty="0"/>
              <a:t> </a:t>
            </a:r>
            <a:r>
              <a:rPr lang="de-DE" dirty="0" err="1"/>
              <a:t>side</a:t>
            </a:r>
            <a:endParaRPr lang="de-DE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various</a:t>
            </a:r>
            <a:r>
              <a:rPr lang="de-DE" dirty="0"/>
              <a:t>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accelerators</a:t>
            </a:r>
            <a:r>
              <a:rPr lang="de-DE" dirty="0"/>
              <a:t> (</a:t>
            </a:r>
            <a:r>
              <a:rPr lang="de-DE" dirty="0" err="1"/>
              <a:t>lepton</a:t>
            </a:r>
            <a:r>
              <a:rPr lang="de-DE" dirty="0"/>
              <a:t> and </a:t>
            </a:r>
            <a:r>
              <a:rPr lang="de-DE" dirty="0" err="1"/>
              <a:t>hardon</a:t>
            </a:r>
            <a:r>
              <a:rPr lang="de-DE" dirty="0"/>
              <a:t> </a:t>
            </a:r>
            <a:r>
              <a:rPr lang="de-DE" dirty="0" err="1"/>
              <a:t>machines</a:t>
            </a:r>
            <a:r>
              <a:rPr lang="de-DE" dirty="0"/>
              <a:t>, light </a:t>
            </a:r>
            <a:r>
              <a:rPr lang="de-DE" dirty="0" err="1"/>
              <a:t>sources</a:t>
            </a:r>
            <a:r>
              <a:rPr lang="de-DE" dirty="0"/>
              <a:t> and </a:t>
            </a:r>
            <a:r>
              <a:rPr lang="de-DE" dirty="0" err="1"/>
              <a:t>colliders</a:t>
            </a:r>
            <a:r>
              <a:rPr lang="de-DE" dirty="0"/>
              <a:t> etc.) </a:t>
            </a:r>
          </a:p>
          <a:p>
            <a:pPr lvl="1"/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types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BbB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systems</a:t>
            </a:r>
            <a:endParaRPr lang="de-DE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institutes</a:t>
            </a:r>
            <a:r>
              <a:rPr lang="de-DE" dirty="0"/>
              <a:t> </a:t>
            </a:r>
            <a:r>
              <a:rPr lang="de-DE" dirty="0" err="1"/>
              <a:t>worldwide</a:t>
            </a:r>
            <a:endParaRPr lang="de-DE" dirty="0"/>
          </a:p>
          <a:p>
            <a:pPr lvl="1"/>
            <a:r>
              <a:rPr lang="de-DE" dirty="0" err="1"/>
              <a:t>With</a:t>
            </a:r>
            <a:r>
              <a:rPr lang="de-DE" dirty="0"/>
              <a:t> different </a:t>
            </a:r>
            <a:r>
              <a:rPr lang="de-DE" dirty="0" err="1"/>
              <a:t>kinds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food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reception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dinner</a:t>
            </a:r>
            <a:endParaRPr lang="de-DE" dirty="0"/>
          </a:p>
          <a:p>
            <a:pPr lvl="1"/>
            <a:endParaRPr lang="de-DE" dirty="0"/>
          </a:p>
          <a:p>
            <a:pPr marL="457200" lvl="1" indent="0">
              <a:buNone/>
            </a:pPr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C4599A7-6181-B536-A654-93FC0B4D8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166B5B-265C-190E-F637-F4E7DE70D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6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ED158F-FBE4-8B56-041D-EAF696044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Presentations</a:t>
            </a:r>
            <a:r>
              <a:rPr lang="de-DE" dirty="0"/>
              <a:t> and </a:t>
            </a:r>
            <a:r>
              <a:rPr lang="de-DE" dirty="0" err="1"/>
              <a:t>participants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401387F-DF65-27B6-101F-A9F7E498B4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18 </a:t>
            </a:r>
            <a:r>
              <a:rPr lang="de-DE" dirty="0" err="1"/>
              <a:t>presentations</a:t>
            </a:r>
            <a:r>
              <a:rPr lang="de-DE" dirty="0"/>
              <a:t>, </a:t>
            </a:r>
            <a:r>
              <a:rPr lang="de-DE" dirty="0" err="1"/>
              <a:t>including</a:t>
            </a:r>
            <a:r>
              <a:rPr lang="de-DE" dirty="0"/>
              <a:t> 2 online </a:t>
            </a:r>
            <a:r>
              <a:rPr lang="de-DE" dirty="0" err="1"/>
              <a:t>presentations</a:t>
            </a:r>
            <a:endParaRPr lang="de-DE" dirty="0"/>
          </a:p>
          <a:p>
            <a:r>
              <a:rPr lang="de-DE" dirty="0"/>
              <a:t>Session </a:t>
            </a:r>
            <a:r>
              <a:rPr lang="de-DE" dirty="0" err="1"/>
              <a:t>categories</a:t>
            </a:r>
            <a:r>
              <a:rPr lang="de-DE" dirty="0"/>
              <a:t>: 4</a:t>
            </a:r>
          </a:p>
          <a:p>
            <a:endParaRPr lang="de-DE" dirty="0"/>
          </a:p>
          <a:p>
            <a:r>
              <a:rPr lang="de-DE" dirty="0"/>
              <a:t>43 on-site </a:t>
            </a:r>
            <a:r>
              <a:rPr lang="de-DE" dirty="0" err="1"/>
              <a:t>participants</a:t>
            </a:r>
            <a:r>
              <a:rPr lang="de-DE" dirty="0"/>
              <a:t>, 17 online </a:t>
            </a:r>
            <a:r>
              <a:rPr lang="de-DE" dirty="0" err="1"/>
              <a:t>participants</a:t>
            </a:r>
            <a:endParaRPr lang="de-DE" dirty="0"/>
          </a:p>
          <a:p>
            <a:endParaRPr lang="de-DE" dirty="0"/>
          </a:p>
          <a:p>
            <a:r>
              <a:rPr lang="de-DE" dirty="0"/>
              <a:t>Lots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questions</a:t>
            </a:r>
            <a:r>
              <a:rPr lang="de-DE" dirty="0"/>
              <a:t> and </a:t>
            </a:r>
            <a:r>
              <a:rPr lang="de-DE" dirty="0" err="1"/>
              <a:t>comments</a:t>
            </a:r>
            <a:r>
              <a:rPr lang="de-DE" dirty="0"/>
              <a:t> in </a:t>
            </a:r>
            <a:r>
              <a:rPr lang="de-DE" dirty="0" err="1"/>
              <a:t>discussion</a:t>
            </a:r>
            <a:r>
              <a:rPr lang="de-DE" dirty="0"/>
              <a:t> </a:t>
            </a:r>
            <a:r>
              <a:rPr lang="de-DE" dirty="0" err="1"/>
              <a:t>sessions</a:t>
            </a:r>
            <a:r>
              <a:rPr lang="de-DE" dirty="0"/>
              <a:t> </a:t>
            </a:r>
          </a:p>
          <a:p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EA9935F-E844-40C1-E18B-8ACF60F0A3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1BBBA68-FD94-B85D-97D1-F7649A03F4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235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8DBE52-CA2F-47CE-DFDB-CB6C5F6987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695264E-4F2F-E3E7-E273-C75E77362F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u="sng" dirty="0"/>
              <a:t>Abstract </a:t>
            </a:r>
          </a:p>
          <a:p>
            <a:pPr marL="0" indent="0">
              <a:buNone/>
            </a:pPr>
            <a:endParaRPr lang="de-DE" dirty="0"/>
          </a:p>
          <a:p>
            <a:pPr lvl="1"/>
            <a:r>
              <a:rPr lang="de-DE" dirty="0" err="1"/>
              <a:t>Please</a:t>
            </a:r>
            <a:r>
              <a:rPr lang="de-DE" dirty="0"/>
              <a:t> </a:t>
            </a:r>
            <a:r>
              <a:rPr lang="de-DE" dirty="0" err="1"/>
              <a:t>submit</a:t>
            </a:r>
            <a:r>
              <a:rPr lang="de-DE" dirty="0"/>
              <a:t> </a:t>
            </a:r>
            <a:r>
              <a:rPr lang="de-DE" dirty="0" err="1"/>
              <a:t>abstracts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presentation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</a:t>
            </a:r>
            <a:r>
              <a:rPr lang="de-DE" dirty="0" err="1"/>
              <a:t>of</a:t>
            </a:r>
            <a:r>
              <a:rPr lang="de-DE" dirty="0"/>
              <a:t> March 2024.</a:t>
            </a:r>
          </a:p>
          <a:p>
            <a:pPr lvl="1"/>
            <a:r>
              <a:rPr lang="de-DE" dirty="0"/>
              <a:t>The </a:t>
            </a:r>
            <a:r>
              <a:rPr lang="de-DE" dirty="0" err="1"/>
              <a:t>abstract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summarized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an </a:t>
            </a:r>
            <a:r>
              <a:rPr lang="de-DE" dirty="0" err="1"/>
              <a:t>official</a:t>
            </a:r>
            <a:r>
              <a:rPr lang="de-DE" dirty="0"/>
              <a:t> IFAST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report</a:t>
            </a:r>
            <a:r>
              <a:rPr lang="de-DE" dirty="0"/>
              <a:t> and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submitted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IFAST </a:t>
            </a:r>
            <a:r>
              <a:rPr lang="de-DE" dirty="0" err="1"/>
              <a:t>project</a:t>
            </a:r>
            <a:r>
              <a:rPr lang="de-DE" dirty="0"/>
              <a:t> </a:t>
            </a:r>
            <a:r>
              <a:rPr lang="de-DE" dirty="0" err="1"/>
              <a:t>office</a:t>
            </a:r>
            <a:r>
              <a:rPr lang="de-DE" dirty="0"/>
              <a:t>. </a:t>
            </a:r>
          </a:p>
          <a:p>
            <a:pPr lvl="1"/>
            <a:r>
              <a:rPr lang="de-DE" dirty="0"/>
              <a:t>The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booklet</a:t>
            </a:r>
            <a:r>
              <a:rPr lang="de-DE" dirty="0"/>
              <a:t>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published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Indico</a:t>
            </a:r>
            <a:r>
              <a:rPr lang="de-DE" dirty="0"/>
              <a:t> </a:t>
            </a:r>
            <a:r>
              <a:rPr lang="de-DE" dirty="0" err="1"/>
              <a:t>website</a:t>
            </a:r>
            <a:r>
              <a:rPr lang="de-DE" dirty="0"/>
              <a:t>.</a:t>
            </a:r>
          </a:p>
          <a:p>
            <a:pPr lvl="1"/>
            <a:endParaRPr lang="de-DE" dirty="0"/>
          </a:p>
          <a:p>
            <a:pPr lvl="1"/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submit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abstract</a:t>
            </a:r>
            <a:r>
              <a:rPr lang="de-DE" dirty="0"/>
              <a:t> on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Indico</a:t>
            </a:r>
            <a:r>
              <a:rPr lang="de-DE" dirty="0"/>
              <a:t> </a:t>
            </a:r>
            <a:r>
              <a:rPr lang="de-DE" dirty="0" err="1"/>
              <a:t>website</a:t>
            </a:r>
            <a:r>
              <a:rPr lang="de-DE" dirty="0"/>
              <a:t>. The </a:t>
            </a:r>
            <a:r>
              <a:rPr lang="de-DE" dirty="0" err="1"/>
              <a:t>abstract</a:t>
            </a:r>
            <a:r>
              <a:rPr lang="de-DE" dirty="0"/>
              <a:t> </a:t>
            </a:r>
            <a:r>
              <a:rPr lang="de-DE" dirty="0" err="1"/>
              <a:t>submission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open </a:t>
            </a:r>
            <a:r>
              <a:rPr lang="de-DE" dirty="0" err="1"/>
              <a:t>now</a:t>
            </a:r>
            <a:r>
              <a:rPr lang="de-DE" dirty="0"/>
              <a:t>. 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2C22330-6868-D477-57DB-040B8188F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590E47-0716-8097-F00E-B3DCBE427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859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08E0B-3A6E-6100-9074-390156CDDA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Information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6A5897B-6EAA-FA37-B06F-E098A0678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@ IPAC‘24 </a:t>
            </a:r>
          </a:p>
          <a:p>
            <a:endParaRPr lang="de-DE" dirty="0"/>
          </a:p>
          <a:p>
            <a:pPr lvl="1"/>
            <a:r>
              <a:rPr lang="de-DE" dirty="0"/>
              <a:t>The network </a:t>
            </a:r>
            <a:r>
              <a:rPr lang="de-DE" dirty="0" err="1"/>
              <a:t>activities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IFAST </a:t>
            </a:r>
            <a:r>
              <a:rPr lang="de-DE" dirty="0" err="1"/>
              <a:t>project</a:t>
            </a:r>
            <a:r>
              <a:rPr lang="de-DE" dirty="0"/>
              <a:t> (</a:t>
            </a:r>
            <a:r>
              <a:rPr lang="de-DE" dirty="0" err="1"/>
              <a:t>including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BbB</a:t>
            </a:r>
            <a:r>
              <a:rPr lang="de-DE" dirty="0"/>
              <a:t> </a:t>
            </a:r>
            <a:r>
              <a:rPr lang="de-DE" dirty="0" err="1"/>
              <a:t>feedback</a:t>
            </a:r>
            <a:r>
              <a:rPr lang="de-DE" dirty="0"/>
              <a:t> </a:t>
            </a:r>
            <a:r>
              <a:rPr lang="de-DE" dirty="0" err="1"/>
              <a:t>workshop</a:t>
            </a:r>
            <a:r>
              <a:rPr lang="de-DE" dirty="0"/>
              <a:t>, </a:t>
            </a:r>
            <a:r>
              <a:rPr lang="de-DE" dirty="0" err="1"/>
              <a:t>joint</a:t>
            </a:r>
            <a:r>
              <a:rPr lang="de-DE" dirty="0"/>
              <a:t> experimental </a:t>
            </a:r>
            <a:r>
              <a:rPr lang="de-DE" dirty="0" err="1"/>
              <a:t>session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injector</a:t>
            </a:r>
            <a:r>
              <a:rPr lang="de-DE" dirty="0"/>
              <a:t> </a:t>
            </a:r>
            <a:r>
              <a:rPr lang="de-DE" dirty="0" err="1"/>
              <a:t>workshop</a:t>
            </a:r>
            <a:r>
              <a:rPr lang="de-DE" dirty="0"/>
              <a:t>) will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summarized</a:t>
            </a:r>
            <a:r>
              <a:rPr lang="de-DE" dirty="0"/>
              <a:t> and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presented</a:t>
            </a:r>
            <a:r>
              <a:rPr lang="de-DE" dirty="0"/>
              <a:t> at </a:t>
            </a:r>
            <a:r>
              <a:rPr lang="de-DE" dirty="0" err="1"/>
              <a:t>the</a:t>
            </a:r>
            <a:r>
              <a:rPr lang="de-DE" dirty="0"/>
              <a:t> IPAC‘24.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6272AC2-052C-CA19-B742-8F0D6F7D2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056EF92-57E0-E56A-A062-1BAC891FD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154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C518D7B-C05C-5666-EFC7-3D3E9D861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0FA52A5C-BC59-0E3E-7318-2FBDD41FE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Grafik 4" descr="Ein Bild, das Text, Screenshot, Schrift, Zahl enthält.&#10;&#10;Automatisch generierte Beschreibung">
            <a:extLst>
              <a:ext uri="{FF2B5EF4-FFF2-40B4-BE49-F238E27FC236}">
                <a16:creationId xmlns:a16="http://schemas.microsoft.com/office/drawing/2014/main" id="{B52C636C-AAFB-FCDC-8FFB-797547C2B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986" y="1124744"/>
            <a:ext cx="7087214" cy="559356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766939C4-B024-6555-899C-3888E20CD6AC}"/>
              </a:ext>
            </a:extLst>
          </p:cNvPr>
          <p:cNvSpPr txBox="1"/>
          <p:nvPr/>
        </p:nvSpPr>
        <p:spPr>
          <a:xfrm>
            <a:off x="1559496" y="139691"/>
            <a:ext cx="9577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I will </a:t>
            </a:r>
            <a:r>
              <a:rPr lang="de-DE" sz="2400" dirty="0" err="1"/>
              <a:t>present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results</a:t>
            </a:r>
            <a:r>
              <a:rPr lang="de-DE" sz="2400" dirty="0"/>
              <a:t> </a:t>
            </a:r>
            <a:r>
              <a:rPr lang="de-DE" sz="2400" dirty="0" err="1"/>
              <a:t>there</a:t>
            </a:r>
            <a:r>
              <a:rPr lang="de-DE" sz="2400" dirty="0"/>
              <a:t>, on behalf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everyone</a:t>
            </a:r>
            <a:r>
              <a:rPr lang="de-DE" sz="2400" dirty="0"/>
              <a:t> </a:t>
            </a:r>
            <a:r>
              <a:rPr lang="de-DE" sz="2400" dirty="0" err="1"/>
              <a:t>who</a:t>
            </a:r>
            <a:r>
              <a:rPr lang="de-DE" sz="2400" dirty="0"/>
              <a:t> </a:t>
            </a:r>
            <a:r>
              <a:rPr lang="de-DE" sz="2400" dirty="0" err="1"/>
              <a:t>contributed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IFAST </a:t>
            </a:r>
            <a:r>
              <a:rPr lang="de-DE" sz="2400" dirty="0" err="1"/>
              <a:t>activities</a:t>
            </a:r>
            <a:r>
              <a:rPr lang="de-DE" sz="2400" dirty="0"/>
              <a:t> (</a:t>
            </a:r>
            <a:r>
              <a:rPr lang="de-DE" sz="2400" dirty="0" err="1"/>
              <a:t>workshop</a:t>
            </a:r>
            <a:r>
              <a:rPr lang="de-DE" sz="2400" dirty="0"/>
              <a:t> </a:t>
            </a:r>
            <a:r>
              <a:rPr lang="de-DE" sz="2400" dirty="0" err="1"/>
              <a:t>participants</a:t>
            </a:r>
            <a:r>
              <a:rPr lang="de-DE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0185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F8DE50-F190-FB39-A53C-6620148F0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04" y="-57438"/>
            <a:ext cx="10515600" cy="1325563"/>
          </a:xfrm>
        </p:spPr>
        <p:txBody>
          <a:bodyPr/>
          <a:lstStyle/>
          <a:p>
            <a:r>
              <a:rPr lang="de-DE" dirty="0" err="1"/>
              <a:t>Acknowledgement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181216-A4E3-8115-5B83-DD0D256AE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69" y="1196752"/>
            <a:ext cx="5137181" cy="3763615"/>
          </a:xfrm>
        </p:spPr>
        <p:txBody>
          <a:bodyPr/>
          <a:lstStyle/>
          <a:p>
            <a:r>
              <a:rPr lang="de-DE" dirty="0"/>
              <a:t>Workshop </a:t>
            </a:r>
            <a:r>
              <a:rPr lang="de-DE" dirty="0" err="1"/>
              <a:t>Organizing</a:t>
            </a:r>
            <a:r>
              <a:rPr lang="de-DE" dirty="0"/>
              <a:t> Committee</a:t>
            </a:r>
          </a:p>
          <a:p>
            <a:pPr lvl="1"/>
            <a:r>
              <a:rPr lang="de-DE" dirty="0" err="1"/>
              <a:t>Organizing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BbB</a:t>
            </a:r>
            <a:r>
              <a:rPr lang="de-DE" dirty="0"/>
              <a:t> </a:t>
            </a:r>
            <a:r>
              <a:rPr lang="de-DE" dirty="0" err="1"/>
              <a:t>workshop</a:t>
            </a:r>
            <a:endParaRPr lang="de-DE" dirty="0"/>
          </a:p>
          <a:p>
            <a:pPr lvl="1"/>
            <a:r>
              <a:rPr lang="de-DE" dirty="0" err="1"/>
              <a:t>Planning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experimental </a:t>
            </a:r>
            <a:r>
              <a:rPr lang="de-DE" dirty="0" err="1"/>
              <a:t>sessions</a:t>
            </a:r>
            <a:endParaRPr lang="de-DE" dirty="0"/>
          </a:p>
          <a:p>
            <a:pPr lvl="1"/>
            <a:r>
              <a:rPr lang="de-DE" dirty="0" err="1"/>
              <a:t>Exchanging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information</a:t>
            </a:r>
            <a:r>
              <a:rPr lang="de-DE" dirty="0"/>
              <a:t> and </a:t>
            </a:r>
            <a:r>
              <a:rPr lang="de-DE" dirty="0" err="1"/>
              <a:t>knowledge</a:t>
            </a:r>
            <a:endParaRPr lang="de-DE" dirty="0"/>
          </a:p>
          <a:p>
            <a:pPr lvl="1"/>
            <a:endParaRPr lang="de-DE" dirty="0"/>
          </a:p>
          <a:p>
            <a:pPr lvl="1"/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42E9B5B-EBF2-D695-B1EB-C8C64AB8F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D8EAF8E-671F-6410-6402-21410856E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Grafik 6" descr="Ein Bild, das Text, Zahl, Quittung, Screenshot enthält.&#10;&#10;Automatisch generierte Beschreibung">
            <a:extLst>
              <a:ext uri="{FF2B5EF4-FFF2-40B4-BE49-F238E27FC236}">
                <a16:creationId xmlns:a16="http://schemas.microsoft.com/office/drawing/2014/main" id="{DBF1537F-72FA-C987-F5E8-178801516F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7651" y="896247"/>
            <a:ext cx="6680613" cy="5961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93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C1D502-DC01-94C9-E18F-4D348B466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Acknowledgement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F0F7EA-2610-88FC-9E64-CB4097D2A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7671"/>
            <a:ext cx="10515600" cy="4303577"/>
          </a:xfrm>
        </p:spPr>
        <p:txBody>
          <a:bodyPr>
            <a:normAutofit lnSpcReduction="10000"/>
          </a:bodyPr>
          <a:lstStyle/>
          <a:p>
            <a:r>
              <a:rPr lang="de-DE" dirty="0"/>
              <a:t>Joint </a:t>
            </a:r>
            <a:r>
              <a:rPr lang="de-DE" dirty="0" err="1"/>
              <a:t>Organization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SOLEIL and KIT-IBPT</a:t>
            </a:r>
          </a:p>
          <a:p>
            <a:pPr lvl="1"/>
            <a:r>
              <a:rPr lang="de-DE" dirty="0"/>
              <a:t>Ryutaro Nagaoka (SOLEIL)</a:t>
            </a:r>
          </a:p>
          <a:p>
            <a:pPr lvl="1"/>
            <a:r>
              <a:rPr lang="de-DE" dirty="0"/>
              <a:t>Alexis </a:t>
            </a:r>
            <a:r>
              <a:rPr lang="de-DE" dirty="0" err="1"/>
              <a:t>Gamelin</a:t>
            </a:r>
            <a:r>
              <a:rPr lang="de-DE" dirty="0"/>
              <a:t> (SOLEIL)</a:t>
            </a:r>
          </a:p>
          <a:p>
            <a:pPr lvl="1"/>
            <a:r>
              <a:rPr lang="de-DE" dirty="0"/>
              <a:t>Moussa El </a:t>
            </a:r>
            <a:r>
              <a:rPr lang="de-DE" dirty="0" err="1"/>
              <a:t>Ajjouri</a:t>
            </a:r>
            <a:r>
              <a:rPr lang="de-DE" dirty="0"/>
              <a:t> (SOLEIL)</a:t>
            </a:r>
          </a:p>
          <a:p>
            <a:pPr lvl="1"/>
            <a:r>
              <a:rPr lang="de-DE" dirty="0"/>
              <a:t>Rajesh </a:t>
            </a:r>
            <a:r>
              <a:rPr lang="de-DE" dirty="0" err="1"/>
              <a:t>Sreedharan</a:t>
            </a:r>
            <a:r>
              <a:rPr lang="de-DE" dirty="0"/>
              <a:t> (SOLEIL)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Leyla </a:t>
            </a:r>
            <a:r>
              <a:rPr lang="de-DE" dirty="0" err="1"/>
              <a:t>Johim</a:t>
            </a:r>
            <a:r>
              <a:rPr lang="de-DE" dirty="0"/>
              <a:t> (KIT-IBPT)</a:t>
            </a:r>
          </a:p>
          <a:p>
            <a:pPr lvl="1"/>
            <a:r>
              <a:rPr lang="de-DE" dirty="0"/>
              <a:t>Deniz Birli (KIT-IBPT)</a:t>
            </a:r>
          </a:p>
          <a:p>
            <a:pPr lvl="1"/>
            <a:r>
              <a:rPr lang="de-DE" dirty="0"/>
              <a:t>Edmund </a:t>
            </a:r>
            <a:r>
              <a:rPr lang="de-DE" dirty="0" err="1"/>
              <a:t>Blomley</a:t>
            </a:r>
            <a:r>
              <a:rPr lang="de-DE" dirty="0"/>
              <a:t> (KIT-IBPT)</a:t>
            </a:r>
          </a:p>
          <a:p>
            <a:pPr lvl="1"/>
            <a:r>
              <a:rPr lang="de-DE" dirty="0"/>
              <a:t>Katharina Mayer (KIT-IBPT)</a:t>
            </a:r>
          </a:p>
          <a:p>
            <a:pPr lvl="1"/>
            <a:r>
              <a:rPr lang="de-DE" dirty="0"/>
              <a:t>Robert Ruprecht (KIT-IBPT)</a:t>
            </a:r>
          </a:p>
          <a:p>
            <a:pPr lvl="1"/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88300A4-93AB-0DAF-265E-97EEDF11C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8AE8ECC-A4A9-B03B-E786-DC6E2372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4927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61ABF6-2C45-D764-D569-B3DE7A4BD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This </a:t>
            </a:r>
            <a:r>
              <a:rPr lang="de-DE" dirty="0" err="1"/>
              <a:t>is</a:t>
            </a:r>
            <a:r>
              <a:rPr lang="de-DE" dirty="0"/>
              <a:t> not </a:t>
            </a:r>
            <a:r>
              <a:rPr lang="de-DE" dirty="0" err="1"/>
              <a:t>the</a:t>
            </a:r>
            <a:r>
              <a:rPr lang="de-DE" dirty="0"/>
              <a:t> end.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5ABFB5-B016-8BE1-CDCA-89FEAF13B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Joint experimental </a:t>
            </a:r>
            <a:r>
              <a:rPr lang="de-DE" dirty="0" err="1"/>
              <a:t>campaign</a:t>
            </a:r>
            <a:r>
              <a:rPr lang="de-DE" dirty="0"/>
              <a:t> (5 – 6, March)</a:t>
            </a:r>
          </a:p>
          <a:p>
            <a:pPr lvl="1"/>
            <a:r>
              <a:rPr lang="de-DE" dirty="0" err="1"/>
              <a:t>Safety</a:t>
            </a:r>
            <a:r>
              <a:rPr lang="de-DE" dirty="0"/>
              <a:t> </a:t>
            </a:r>
            <a:r>
              <a:rPr lang="de-DE" dirty="0" err="1"/>
              <a:t>instructions</a:t>
            </a:r>
            <a:r>
              <a:rPr lang="de-DE" dirty="0"/>
              <a:t> will </a:t>
            </a:r>
            <a:r>
              <a:rPr lang="de-DE" dirty="0" err="1"/>
              <a:t>start</a:t>
            </a:r>
            <a:r>
              <a:rPr lang="de-DE" dirty="0"/>
              <a:t> at 13:30 at </a:t>
            </a:r>
            <a:r>
              <a:rPr lang="de-DE" dirty="0" err="1"/>
              <a:t>the</a:t>
            </a:r>
            <a:r>
              <a:rPr lang="de-DE" dirty="0"/>
              <a:t> KARA large </a:t>
            </a:r>
            <a:r>
              <a:rPr lang="de-DE" dirty="0" err="1"/>
              <a:t>seminar</a:t>
            </a:r>
            <a:r>
              <a:rPr lang="de-DE" dirty="0"/>
              <a:t> hall. </a:t>
            </a:r>
            <a:r>
              <a:rPr lang="de-DE" dirty="0" err="1"/>
              <a:t>It</a:t>
            </a:r>
            <a:r>
              <a:rPr lang="de-DE" dirty="0"/>
              <a:t> will </a:t>
            </a:r>
            <a:r>
              <a:rPr lang="de-DE" dirty="0" err="1"/>
              <a:t>take</a:t>
            </a:r>
            <a:r>
              <a:rPr lang="de-DE" dirty="0"/>
              <a:t> 30 </a:t>
            </a:r>
            <a:r>
              <a:rPr lang="de-DE" dirty="0" err="1"/>
              <a:t>minutes</a:t>
            </a:r>
            <a:r>
              <a:rPr lang="de-DE" dirty="0"/>
              <a:t>. </a:t>
            </a:r>
          </a:p>
          <a:p>
            <a:pPr lvl="1"/>
            <a:r>
              <a:rPr lang="de-DE" dirty="0"/>
              <a:t>The </a:t>
            </a:r>
            <a:r>
              <a:rPr lang="de-DE" dirty="0" err="1"/>
              <a:t>place</a:t>
            </a:r>
            <a:r>
              <a:rPr lang="de-DE" dirty="0"/>
              <a:t>: </a:t>
            </a:r>
            <a:r>
              <a:rPr lang="de-DE" dirty="0" err="1"/>
              <a:t>the</a:t>
            </a:r>
            <a:r>
              <a:rPr lang="de-DE" dirty="0"/>
              <a:t> KARA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room</a:t>
            </a:r>
            <a:r>
              <a:rPr lang="de-DE" dirty="0"/>
              <a:t> and </a:t>
            </a:r>
            <a:r>
              <a:rPr lang="de-DE" dirty="0" err="1"/>
              <a:t>the</a:t>
            </a:r>
            <a:r>
              <a:rPr lang="de-DE" dirty="0"/>
              <a:t> RF lab (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control</a:t>
            </a:r>
            <a:r>
              <a:rPr lang="de-DE" dirty="0"/>
              <a:t> </a:t>
            </a:r>
            <a:r>
              <a:rPr lang="de-DE" dirty="0" err="1"/>
              <a:t>room</a:t>
            </a:r>
            <a:r>
              <a:rPr lang="de-DE" dirty="0"/>
              <a:t>)</a:t>
            </a:r>
          </a:p>
          <a:p>
            <a:pPr lvl="1"/>
            <a:endParaRPr lang="de-DE" dirty="0"/>
          </a:p>
          <a:p>
            <a:pPr lvl="1"/>
            <a:r>
              <a:rPr lang="de-DE" dirty="0"/>
              <a:t>The KIT-IBPT </a:t>
            </a:r>
            <a:r>
              <a:rPr lang="de-DE" dirty="0" err="1"/>
              <a:t>members</a:t>
            </a:r>
            <a:r>
              <a:rPr lang="de-DE" dirty="0"/>
              <a:t> </a:t>
            </a:r>
            <a:r>
              <a:rPr lang="de-DE" dirty="0" err="1"/>
              <a:t>operate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machine</a:t>
            </a:r>
            <a:r>
              <a:rPr lang="de-DE" dirty="0"/>
              <a:t>.  </a:t>
            </a:r>
          </a:p>
          <a:p>
            <a:pPr lvl="1"/>
            <a:r>
              <a:rPr lang="de-DE" dirty="0"/>
              <a:t>The KARA Hall </a:t>
            </a:r>
            <a:r>
              <a:rPr lang="de-DE" dirty="0" err="1"/>
              <a:t>is</a:t>
            </a:r>
            <a:r>
              <a:rPr lang="de-DE" dirty="0"/>
              <a:t> a </a:t>
            </a:r>
            <a:r>
              <a:rPr lang="de-DE" dirty="0" err="1"/>
              <a:t>controlled</a:t>
            </a:r>
            <a:r>
              <a:rPr lang="de-DE" dirty="0"/>
              <a:t> </a:t>
            </a:r>
            <a:r>
              <a:rPr lang="de-DE" dirty="0" err="1"/>
              <a:t>area</a:t>
            </a:r>
            <a:r>
              <a:rPr lang="de-DE" dirty="0"/>
              <a:t>… 5 </a:t>
            </a:r>
            <a:r>
              <a:rPr lang="de-DE" dirty="0" err="1"/>
              <a:t>entrance</a:t>
            </a:r>
            <a:r>
              <a:rPr lang="de-DE" dirty="0"/>
              <a:t> </a:t>
            </a:r>
            <a:r>
              <a:rPr lang="de-DE" dirty="0" err="1"/>
              <a:t>cards</a:t>
            </a:r>
            <a:r>
              <a:rPr lang="de-DE" dirty="0"/>
              <a:t> </a:t>
            </a:r>
            <a:r>
              <a:rPr lang="de-DE" dirty="0" err="1"/>
              <a:t>are</a:t>
            </a:r>
            <a:r>
              <a:rPr lang="de-DE" dirty="0"/>
              <a:t> </a:t>
            </a:r>
            <a:r>
              <a:rPr lang="de-DE" dirty="0" err="1"/>
              <a:t>available</a:t>
            </a:r>
            <a:r>
              <a:rPr lang="de-DE" dirty="0"/>
              <a:t>.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EFDD8A6-DBEC-F7BC-C705-3B1342307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3DA38CC-B5F5-7004-7301-ECED14584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1A58B-7BA1-7E42-8231-6D1CB1C760B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07043"/>
      </p:ext>
    </p:extLst>
  </p:cSld>
  <p:clrMapOvr>
    <a:masterClrMapping/>
  </p:clrMapOvr>
</p:sld>
</file>

<file path=ppt/theme/theme1.xml><?xml version="1.0" encoding="utf-8"?>
<a:theme xmlns:a="http://schemas.openxmlformats.org/drawingml/2006/main" name="I.FAST Custom Slides">
  <a:themeElements>
    <a:clrScheme name="I.FAST custom colou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A00C8"/>
      </a:accent1>
      <a:accent2>
        <a:srgbClr val="08EDF9"/>
      </a:accent2>
      <a:accent3>
        <a:srgbClr val="A850D9"/>
      </a:accent3>
      <a:accent4>
        <a:srgbClr val="2776BF"/>
      </a:accent4>
      <a:accent5>
        <a:srgbClr val="0035CB"/>
      </a:accent5>
      <a:accent6>
        <a:srgbClr val="6011D6"/>
      </a:accent6>
      <a:hlink>
        <a:srgbClr val="08EDF9"/>
      </a:hlink>
      <a:folHlink>
        <a:srgbClr val="03777D"/>
      </a:folHlink>
    </a:clrScheme>
    <a:fontScheme name="I.FAST custom fonts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ast_theme" id="{7AE54E39-E136-2946-BAAD-9EC2262D7CA6}" vid="{60EF505A-9AB9-5F42-9EF0-EE8A69267E7D}"/>
    </a:ext>
  </a:extLst>
</a:theme>
</file>

<file path=ppt/theme/theme2.xml><?xml version="1.0" encoding="utf-8"?>
<a:theme xmlns:a="http://schemas.openxmlformats.org/drawingml/2006/main" name="Generi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HLU-Pres-test01.thmx</Template>
  <TotalTime>0</TotalTime>
  <Words>379</Words>
  <Application>Microsoft Office PowerPoint</Application>
  <PresentationFormat>Breitbild</PresentationFormat>
  <Paragraphs>64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Montserrat</vt:lpstr>
      <vt:lpstr>Montserrat ExtraBold</vt:lpstr>
      <vt:lpstr>Montserrat SemiBold</vt:lpstr>
      <vt:lpstr>I.FAST Custom Slides</vt:lpstr>
      <vt:lpstr>Generic</vt:lpstr>
      <vt:lpstr>PowerPoint-Präsentation</vt:lpstr>
      <vt:lpstr>The purpose of the Workshop</vt:lpstr>
      <vt:lpstr>Presentations and participants</vt:lpstr>
      <vt:lpstr>Information</vt:lpstr>
      <vt:lpstr>Information</vt:lpstr>
      <vt:lpstr>PowerPoint-Präsentation</vt:lpstr>
      <vt:lpstr>Acknowledgement</vt:lpstr>
      <vt:lpstr>Acknowledgement</vt:lpstr>
      <vt:lpstr>This is not the end.</vt:lpstr>
      <vt:lpstr>PowerPoint-Präsentation</vt:lpstr>
    </vt:vector>
  </TitlesOfParts>
  <Company>APO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André-Pierre OLIVIER</dc:creator>
  <cp:lastModifiedBy>Mochihashi, Akira (IBPT)</cp:lastModifiedBy>
  <cp:revision>380</cp:revision>
  <dcterms:created xsi:type="dcterms:W3CDTF">2017-04-26T09:15:49Z</dcterms:created>
  <dcterms:modified xsi:type="dcterms:W3CDTF">2024-03-05T10:50:51Z</dcterms:modified>
</cp:coreProperties>
</file>