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38"/>
  </p:notesMasterIdLst>
  <p:handoutMasterIdLst>
    <p:handoutMasterId r:id="rId39"/>
  </p:handoutMasterIdLst>
  <p:sldIdLst>
    <p:sldId id="455" r:id="rId2"/>
    <p:sldId id="424" r:id="rId3"/>
    <p:sldId id="518" r:id="rId4"/>
    <p:sldId id="529" r:id="rId5"/>
    <p:sldId id="429" r:id="rId6"/>
    <p:sldId id="519" r:id="rId7"/>
    <p:sldId id="457" r:id="rId8"/>
    <p:sldId id="520" r:id="rId9"/>
    <p:sldId id="521" r:id="rId10"/>
    <p:sldId id="498" r:id="rId11"/>
    <p:sldId id="499" r:id="rId12"/>
    <p:sldId id="526" r:id="rId13"/>
    <p:sldId id="525" r:id="rId14"/>
    <p:sldId id="530" r:id="rId15"/>
    <p:sldId id="500" r:id="rId16"/>
    <p:sldId id="502" r:id="rId17"/>
    <p:sldId id="503" r:id="rId18"/>
    <p:sldId id="522" r:id="rId19"/>
    <p:sldId id="466" r:id="rId20"/>
    <p:sldId id="504" r:id="rId21"/>
    <p:sldId id="506" r:id="rId22"/>
    <p:sldId id="505" r:id="rId23"/>
    <p:sldId id="444" r:id="rId24"/>
    <p:sldId id="507" r:id="rId25"/>
    <p:sldId id="508" r:id="rId26"/>
    <p:sldId id="511" r:id="rId27"/>
    <p:sldId id="523" r:id="rId28"/>
    <p:sldId id="468" r:id="rId29"/>
    <p:sldId id="528" r:id="rId30"/>
    <p:sldId id="515" r:id="rId31"/>
    <p:sldId id="514" r:id="rId32"/>
    <p:sldId id="516" r:id="rId33"/>
    <p:sldId id="513" r:id="rId34"/>
    <p:sldId id="524" r:id="rId35"/>
    <p:sldId id="463" r:id="rId36"/>
    <p:sldId id="462" r:id="rId37"/>
  </p:sldIdLst>
  <p:sldSz cx="9144000" cy="5143500" type="screen16x9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idl, Markus (IKP)" initials="SM(" lastIdx="1" clrIdx="0">
    <p:extLst>
      <p:ext uri="{19B8F6BF-5375-455C-9EA6-DF929625EA0E}">
        <p15:presenceInfo xmlns:p15="http://schemas.microsoft.com/office/powerpoint/2012/main" userId="S-1-5-21-1202744845-3101423955-345487624-67742" providerId="AD"/>
      </p:ext>
    </p:extLst>
  </p:cmAuthor>
  <p:cmAuthor id="2" name="Beate Bornschein" initials="BB" lastIdx="1" clrIdx="1">
    <p:extLst>
      <p:ext uri="{19B8F6BF-5375-455C-9EA6-DF929625EA0E}">
        <p15:presenceInfo xmlns:p15="http://schemas.microsoft.com/office/powerpoint/2012/main" userId="Beate Bornschein" providerId="None"/>
      </p:ext>
    </p:extLst>
  </p:cmAuthor>
  <p:cmAuthor id="3" name="Schlösser, Magnus (IAP)" initials="SM(" lastIdx="27" clrIdx="2">
    <p:extLst>
      <p:ext uri="{19B8F6BF-5375-455C-9EA6-DF929625EA0E}">
        <p15:presenceInfo xmlns:p15="http://schemas.microsoft.com/office/powerpoint/2012/main" userId="S::ai5851@kit.edu::4a31727f-5001-467d-a2ad-c5c60d1264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64AA"/>
    <a:srgbClr val="FA8214"/>
    <a:srgbClr val="FFFFCC"/>
    <a:srgbClr val="A01E28"/>
    <a:srgbClr val="50AAE6"/>
    <a:srgbClr val="DCA01E"/>
    <a:srgbClr val="A00078"/>
    <a:srgbClr val="5A6EB4"/>
    <a:srgbClr val="A08232"/>
    <a:srgbClr val="82BE3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955" autoAdjust="0"/>
  </p:normalViewPr>
  <p:slideViewPr>
    <p:cSldViewPr showGuides="1">
      <p:cViewPr varScale="1">
        <p:scale>
          <a:sx n="106" d="100"/>
          <a:sy n="106" d="100"/>
        </p:scale>
        <p:origin x="106" y="62"/>
      </p:cViewPr>
      <p:guideLst>
        <p:guide orient="horz" pos="1620"/>
        <p:guide pos="2880"/>
        <p:guide pos="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howGuides="1">
      <p:cViewPr varScale="1">
        <p:scale>
          <a:sx n="75" d="100"/>
          <a:sy n="75" d="100"/>
        </p:scale>
        <p:origin x="3624" y="6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4-03-14T08:02:15.797" idx="9">
    <p:pos x="5538" y="2128"/>
    <p:text>ich würde hier noch irgendwie die Dipole momente von einem typischen Moleküle (Wasser) und HT vergleichen. Es reicht ja anzugeben, dass das ungeführ 5 Größenordnungen sind.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28574" y="508477"/>
            <a:ext cx="2734806" cy="3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b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36577" y="9264621"/>
            <a:ext cx="3076262" cy="33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900"/>
              <a:t>KIT – Universität des Landes Baden-Württemberg und 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900"/>
              <a:t>nationales Forschungszentrum in der Helmholtz-Gemeinschaft</a:t>
            </a:r>
          </a:p>
        </p:txBody>
      </p:sp>
      <p:pic>
        <p:nvPicPr>
          <p:cNvPr id="9223" name="Picture 11" descr="KIT-Logo-rgb_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44" y="205116"/>
            <a:ext cx="999196" cy="50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0883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0ED99B0-9538-4AA1-98EA-85DB0555789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49841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ED99B0-9538-4AA1-98EA-85DB0555789A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6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ED99B0-9538-4AA1-98EA-85DB0555789A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9097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162A2FE3-7FCB-4341-A14D-8F96DC61E9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08" y="2502962"/>
            <a:ext cx="9144000" cy="2657856"/>
          </a:xfrm>
          <a:prstGeom prst="rect">
            <a:avLst/>
          </a:prstGeom>
          <a:noFill/>
        </p:spPr>
      </p:pic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365444" y="1445450"/>
            <a:ext cx="8524557" cy="28502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599" b="1"/>
            </a:lvl1pPr>
            <a:lvl2pPr marL="355493" indent="0">
              <a:buFont typeface="Arial" panose="020B0604020202020204" pitchFamily="34" charset="0"/>
              <a:buNone/>
              <a:defRPr sz="2599" b="1"/>
            </a:lvl2pPr>
            <a:lvl3pPr marL="717335" indent="0">
              <a:buFont typeface="Arial" panose="020B0604020202020204" pitchFamily="34" charset="0"/>
              <a:buNone/>
              <a:defRPr sz="2599" b="1"/>
            </a:lvl3pPr>
            <a:lvl4pPr marL="1072828" indent="0">
              <a:buFont typeface="Arial" panose="020B0604020202020204" pitchFamily="34" charset="0"/>
              <a:buNone/>
              <a:defRPr sz="2599" b="1"/>
            </a:lvl4pPr>
            <a:lvl5pPr marL="1434669" indent="0">
              <a:buFont typeface="Arial" panose="020B0604020202020204" pitchFamily="34" charset="0"/>
              <a:buNone/>
              <a:defRPr sz="2599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endParaRPr lang="de-DE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0676" y="1979319"/>
            <a:ext cx="8515675" cy="50974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799" b="1" i="0" baseline="0"/>
            </a:lvl1pPr>
            <a:lvl2pPr marL="355493" indent="0">
              <a:buFont typeface="Arial" panose="020B0604020202020204" pitchFamily="34" charset="0"/>
              <a:buNone/>
              <a:defRPr sz="1799" b="1" i="0"/>
            </a:lvl2pPr>
            <a:lvl3pPr marL="717335" indent="0">
              <a:buFont typeface="Arial" panose="020B0604020202020204" pitchFamily="34" charset="0"/>
              <a:buNone/>
              <a:defRPr sz="1799" b="1" i="0"/>
            </a:lvl3pPr>
            <a:lvl4pPr marL="1072828" indent="0">
              <a:buFont typeface="Arial" panose="020B0604020202020204" pitchFamily="34" charset="0"/>
              <a:buNone/>
              <a:defRPr sz="1799" b="1" i="0"/>
            </a:lvl4pPr>
            <a:lvl5pPr marL="1434669" indent="0">
              <a:buFont typeface="Arial" panose="020B0604020202020204" pitchFamily="34" charset="0"/>
              <a:buNone/>
              <a:defRPr sz="17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00" y="4894265"/>
            <a:ext cx="3606670" cy="12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825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300" y="4824616"/>
            <a:ext cx="1727200" cy="24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600" b="1" dirty="0">
                <a:solidFill>
                  <a:srgbClr val="FFFFCC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59889"/>
            <a:ext cx="1621550" cy="75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7072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926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61640" y="1187633"/>
            <a:ext cx="4882310" cy="320815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 marL="1076289" indent="0">
              <a:buNone/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0052" y="1187634"/>
            <a:ext cx="3178969" cy="3208156"/>
          </a:xfrm>
        </p:spPr>
        <p:txBody>
          <a:bodyPr/>
          <a:lstStyle>
            <a:lvl1pPr marL="0" indent="0">
              <a:buNone/>
              <a:defRPr sz="1200"/>
            </a:lvl1pPr>
            <a:lvl2pPr marL="342888" indent="0">
              <a:buNone/>
              <a:defRPr sz="1050"/>
            </a:lvl2pPr>
            <a:lvl3pPr marL="685777" indent="0">
              <a:buNone/>
              <a:defRPr sz="900"/>
            </a:lvl3pPr>
            <a:lvl4pPr marL="1028665" indent="0">
              <a:buNone/>
              <a:defRPr sz="750"/>
            </a:lvl4pPr>
            <a:lvl5pPr marL="1371554" indent="0">
              <a:buNone/>
              <a:defRPr sz="750"/>
            </a:lvl5pPr>
            <a:lvl6pPr marL="1714443" indent="0">
              <a:buNone/>
              <a:defRPr sz="750"/>
            </a:lvl6pPr>
            <a:lvl7pPr marL="2057332" indent="0">
              <a:buNone/>
              <a:defRPr sz="750"/>
            </a:lvl7pPr>
            <a:lvl8pPr marL="2400220" indent="0">
              <a:buNone/>
              <a:defRPr sz="750"/>
            </a:lvl8pPr>
            <a:lvl9pPr marL="2743109" indent="0">
              <a:buNone/>
              <a:defRPr sz="75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114805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43916" y="468518"/>
            <a:ext cx="5471285" cy="31119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8" indent="0">
              <a:buNone/>
              <a:defRPr sz="2100"/>
            </a:lvl2pPr>
            <a:lvl3pPr marL="685777" indent="0">
              <a:buNone/>
              <a:defRPr sz="1799"/>
            </a:lvl3pPr>
            <a:lvl4pPr marL="1028665" indent="0">
              <a:buNone/>
              <a:defRPr sz="1500"/>
            </a:lvl4pPr>
            <a:lvl5pPr marL="1371554" indent="0">
              <a:buNone/>
              <a:defRPr sz="1500"/>
            </a:lvl5pPr>
            <a:lvl6pPr marL="1714443" indent="0">
              <a:buNone/>
              <a:defRPr sz="1500"/>
            </a:lvl6pPr>
            <a:lvl7pPr marL="2057332" indent="0">
              <a:buNone/>
              <a:defRPr sz="1500"/>
            </a:lvl7pPr>
            <a:lvl8pPr marL="2400220" indent="0">
              <a:buNone/>
              <a:defRPr sz="1500"/>
            </a:lvl8pPr>
            <a:lvl9pPr marL="2743109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3915" y="3627372"/>
            <a:ext cx="5468677" cy="42508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6523" y="4097797"/>
            <a:ext cx="5468677" cy="577186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888" indent="0">
              <a:buNone/>
              <a:defRPr sz="1050"/>
            </a:lvl2pPr>
            <a:lvl3pPr marL="685777" indent="0">
              <a:buNone/>
              <a:defRPr sz="900"/>
            </a:lvl3pPr>
            <a:lvl4pPr marL="1028665" indent="0">
              <a:buNone/>
              <a:defRPr sz="750"/>
            </a:lvl4pPr>
            <a:lvl5pPr marL="1371554" indent="0">
              <a:buNone/>
              <a:defRPr sz="750"/>
            </a:lvl5pPr>
            <a:lvl6pPr marL="1714443" indent="0">
              <a:buNone/>
              <a:defRPr sz="750"/>
            </a:lvl6pPr>
            <a:lvl7pPr marL="2057332" indent="0">
              <a:buNone/>
              <a:defRPr sz="750"/>
            </a:lvl7pPr>
            <a:lvl8pPr marL="2400220" indent="0">
              <a:buNone/>
              <a:defRPr sz="750"/>
            </a:lvl8pPr>
            <a:lvl9pPr marL="2743109" indent="0">
              <a:buNone/>
              <a:defRPr sz="750"/>
            </a:lvl9pPr>
          </a:lstStyle>
          <a:p>
            <a:pPr lvl="0"/>
            <a:r>
              <a:rPr lang="de-DE" alt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7465535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0050" y="1067979"/>
            <a:ext cx="8343900" cy="351157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99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187634"/>
            <a:ext cx="8343900" cy="33648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8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0050" y="1187634"/>
            <a:ext cx="4114800" cy="3445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1" y="1187634"/>
            <a:ext cx="4114799" cy="3445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82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5820" y="1188354"/>
            <a:ext cx="4100831" cy="3458413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0050" y="1187634"/>
            <a:ext cx="4114800" cy="3445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29334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0050" y="1187634"/>
            <a:ext cx="4098132" cy="617934"/>
          </a:xfrm>
        </p:spPr>
        <p:txBody>
          <a:bodyPr anchor="b">
            <a:normAutofit/>
          </a:bodyPr>
          <a:lstStyle>
            <a:lvl1pPr marL="0" indent="0">
              <a:buNone/>
              <a:defRPr sz="1999" b="1"/>
            </a:lvl1pPr>
            <a:lvl2pPr marL="342888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5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2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0050" y="1936843"/>
            <a:ext cx="4098132" cy="27054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818" y="1187634"/>
            <a:ext cx="4098132" cy="617934"/>
          </a:xfrm>
        </p:spPr>
        <p:txBody>
          <a:bodyPr anchor="b">
            <a:normAutofit/>
          </a:bodyPr>
          <a:lstStyle>
            <a:lvl1pPr marL="0" indent="0">
              <a:buNone/>
              <a:defRPr sz="1999" b="1"/>
            </a:lvl1pPr>
            <a:lvl2pPr marL="342888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5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2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818" y="1936843"/>
            <a:ext cx="4098132" cy="27054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74895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5820" y="1942502"/>
            <a:ext cx="4100831" cy="2704264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0050" y="1187634"/>
            <a:ext cx="4098132" cy="617934"/>
          </a:xfrm>
        </p:spPr>
        <p:txBody>
          <a:bodyPr anchor="b">
            <a:normAutofit/>
          </a:bodyPr>
          <a:lstStyle>
            <a:lvl1pPr marL="0" indent="0">
              <a:buNone/>
              <a:defRPr sz="1999" b="1"/>
            </a:lvl1pPr>
            <a:lvl2pPr marL="342888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5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2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0050" y="1936843"/>
            <a:ext cx="4098132" cy="27054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818" y="1187634"/>
            <a:ext cx="4098132" cy="617934"/>
          </a:xfrm>
        </p:spPr>
        <p:txBody>
          <a:bodyPr anchor="b">
            <a:normAutofit/>
          </a:bodyPr>
          <a:lstStyle>
            <a:lvl1pPr marL="0" indent="0">
              <a:buNone/>
              <a:defRPr sz="1999" b="1"/>
            </a:lvl1pPr>
            <a:lvl2pPr marL="342888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5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2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43219694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328010"/>
            <a:ext cx="9144000" cy="3303520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443762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/>
        </p:nvSpPr>
        <p:spPr>
          <a:xfrm>
            <a:off x="0" y="4651056"/>
            <a:ext cx="9144000" cy="18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328009"/>
            <a:ext cx="9144000" cy="3418738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18006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643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01" y="1186975"/>
            <a:ext cx="8351999" cy="33925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/>
        </p:nvCxnSpPr>
        <p:spPr>
          <a:xfrm>
            <a:off x="107948" y="4739910"/>
            <a:ext cx="8928107" cy="7448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1" y="331098"/>
            <a:ext cx="1079999" cy="500220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/>
        </p:nvSpPr>
        <p:spPr>
          <a:xfrm>
            <a:off x="1754801" y="4747358"/>
            <a:ext cx="3681295" cy="396142"/>
          </a:xfrm>
          <a:prstGeom prst="rect">
            <a:avLst/>
          </a:prstGeom>
        </p:spPr>
        <p:txBody>
          <a:bodyPr vert="horz" lIns="7200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aseline="0" dirty="0"/>
              <a:t>Valentin Hermann– KSETA </a:t>
            </a:r>
            <a:r>
              <a:rPr lang="de-DE" sz="900" baseline="0" dirty="0" err="1"/>
              <a:t>Plenary</a:t>
            </a:r>
            <a:r>
              <a:rPr lang="de-DE" sz="900" baseline="0" dirty="0"/>
              <a:t> </a:t>
            </a:r>
            <a:r>
              <a:rPr lang="de-DE" sz="900" baseline="0" dirty="0" err="1"/>
              <a:t>workshop</a:t>
            </a:r>
            <a:endParaRPr lang="de-DE" sz="900" dirty="0"/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/>
        </p:nvSpPr>
        <p:spPr>
          <a:xfrm>
            <a:off x="5505451" y="4747358"/>
            <a:ext cx="2162550" cy="3961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900" dirty="0"/>
              <a:t>Institute for </a:t>
            </a:r>
            <a:r>
              <a:rPr lang="en-US" altLang="de-DE" sz="900" dirty="0" err="1"/>
              <a:t>Astroparticle</a:t>
            </a:r>
            <a:r>
              <a:rPr lang="en-US" altLang="de-DE" sz="900" dirty="0"/>
              <a:t> Physics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B0839C6-86CB-45CF-8760-0852C57E8872}"/>
              </a:ext>
            </a:extLst>
          </p:cNvPr>
          <p:cNvSpPr txBox="1">
            <a:spLocks/>
          </p:cNvSpPr>
          <p:nvPr userDrawn="1"/>
        </p:nvSpPr>
        <p:spPr>
          <a:xfrm>
            <a:off x="627235" y="4747358"/>
            <a:ext cx="1027755" cy="396142"/>
          </a:xfrm>
          <a:prstGeom prst="rect">
            <a:avLst/>
          </a:prstGeom>
        </p:spPr>
        <p:txBody>
          <a:bodyPr vert="horz" lIns="72000" tIns="0" rIns="0" bIns="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/>
              <a:t>15 March 2024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B3CEC97-05BA-4AB1-9F02-B518246CEDEC}"/>
              </a:ext>
            </a:extLst>
          </p:cNvPr>
          <p:cNvSpPr txBox="1">
            <a:spLocks/>
          </p:cNvSpPr>
          <p:nvPr userDrawn="1"/>
        </p:nvSpPr>
        <p:spPr>
          <a:xfrm>
            <a:off x="216000" y="4747358"/>
            <a:ext cx="326368" cy="3961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14B4BFB-95D4-4E29-ADE7-E2A77D9726D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819429"/>
            <a:ext cx="1182409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1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hdr="0"/>
  <p:txStyles>
    <p:titleStyle>
      <a:lvl1pPr algn="l" defTabSz="685777" rtl="0" eaLnBrk="1" latinLnBrk="0" hangingPunct="1">
        <a:lnSpc>
          <a:spcPct val="90000"/>
        </a:lnSpc>
        <a:spcBef>
          <a:spcPct val="0"/>
        </a:spcBef>
        <a:buNone/>
        <a:defRPr lang="en-US" sz="2399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03591" indent="-203591" algn="l" defTabSz="685777" rtl="0" eaLnBrk="1" latinLnBrk="0" hangingPunct="1">
        <a:lnSpc>
          <a:spcPct val="90000"/>
        </a:lnSpc>
        <a:spcBef>
          <a:spcPts val="360"/>
        </a:spcBef>
        <a:buClr>
          <a:srgbClr val="4664AA"/>
        </a:buClr>
        <a:buSzPct val="88000"/>
        <a:buFont typeface="Wingdings" panose="05000000000000000000" pitchFamily="2" charset="2"/>
        <a:buChar char="v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70282" indent="-203591" algn="l" defTabSz="685777" rtl="0" eaLnBrk="1" latinLnBrk="0" hangingPunct="1">
        <a:lnSpc>
          <a:spcPct val="90000"/>
        </a:lnSpc>
        <a:spcBef>
          <a:spcPts val="360"/>
        </a:spcBef>
        <a:buClr>
          <a:srgbClr val="4664AA"/>
        </a:buClr>
        <a:buSzPct val="88000"/>
        <a:buFont typeface="Wingdings" panose="05000000000000000000" pitchFamily="2" charset="2"/>
        <a:buChar char="v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6973" indent="-198828" algn="l" defTabSz="673871" rtl="0" eaLnBrk="1" latinLnBrk="0" hangingPunct="1">
        <a:lnSpc>
          <a:spcPct val="90000"/>
        </a:lnSpc>
        <a:spcBef>
          <a:spcPts val="360"/>
        </a:spcBef>
        <a:buClr>
          <a:srgbClr val="4664AA"/>
        </a:buClr>
        <a:buSzPct val="88000"/>
        <a:buFont typeface="Wingdings" panose="05000000000000000000" pitchFamily="2" charset="2"/>
        <a:buChar char="v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426" indent="-203591" algn="l" defTabSz="685777" rtl="0" eaLnBrk="1" latinLnBrk="0" hangingPunct="1">
        <a:lnSpc>
          <a:spcPct val="90000"/>
        </a:lnSpc>
        <a:spcBef>
          <a:spcPts val="360"/>
        </a:spcBef>
        <a:buClr>
          <a:srgbClr val="4664AA"/>
        </a:buClr>
        <a:buSzPct val="88000"/>
        <a:buFont typeface="Wingdings" panose="05000000000000000000" pitchFamily="2" charset="2"/>
        <a:buChar char="v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5117" indent="-198828" algn="l" defTabSz="685777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7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87" indent="-171445" algn="l" defTabSz="6857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75" indent="-171445" algn="l" defTabSz="6857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64" indent="-171445" algn="l" defTabSz="6857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2" indent="-171445" algn="l" defTabSz="6857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8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4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3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09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orient="horz" pos="464">
          <p15:clr>
            <a:srgbClr val="F26B43"/>
          </p15:clr>
        </p15:guide>
        <p15:guide id="3" pos="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comments" Target="../comments/commen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svg"/><Relationship Id="rId7" Type="http://schemas.openxmlformats.org/officeDocument/2006/relationships/image" Target="../media/image33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22.svg"/><Relationship Id="rId4" Type="http://schemas.openxmlformats.org/officeDocument/2006/relationships/image" Target="../media/image32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431540" y="1294969"/>
            <a:ext cx="8389937" cy="54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</a:pPr>
            <a:r>
              <a:rPr lang="en-GB" sz="2000" b="1" dirty="0"/>
              <a:t>Precision measurement of vibrational transition in HT</a:t>
            </a:r>
            <a:endParaRPr lang="de-DE" sz="2000" b="1" dirty="0"/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251520" y="2214227"/>
            <a:ext cx="8370888" cy="39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altLang="de-DE" sz="1600" dirty="0">
                <a:solidFill>
                  <a:srgbClr val="000000"/>
                </a:solidFill>
              </a:rPr>
              <a:t>Valentin Hermann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28D27-B67C-4248-A10E-6C41B8CAE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574088" y="464538"/>
            <a:ext cx="3247389" cy="54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201BE-9CC3-4151-B6A8-CA99A9405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087724" y="469423"/>
            <a:ext cx="2772308" cy="584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8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5"/>
    </mc:Choice>
    <mc:Fallback xmlns="">
      <p:transition spd="slow" advTm="1720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F4985B1-2AF7-6364-D510-E15FC026C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enhanced</a:t>
            </a:r>
            <a:r>
              <a:rPr lang="de-DE" dirty="0"/>
              <a:t> </a:t>
            </a:r>
            <a:r>
              <a:rPr lang="de-DE" dirty="0" err="1"/>
              <a:t>spectroscopy</a:t>
            </a:r>
            <a:endParaRPr lang="en-GB" dirty="0"/>
          </a:p>
        </p:txBody>
      </p:sp>
      <p:grpSp>
        <p:nvGrpSpPr>
          <p:cNvPr id="105" name="Group 57">
            <a:extLst>
              <a:ext uri="{FF2B5EF4-FFF2-40B4-BE49-F238E27FC236}">
                <a16:creationId xmlns:a16="http://schemas.microsoft.com/office/drawing/2014/main" id="{C552F190-F59B-F762-886B-63470783CA12}"/>
              </a:ext>
            </a:extLst>
          </p:cNvPr>
          <p:cNvGrpSpPr/>
          <p:nvPr/>
        </p:nvGrpSpPr>
        <p:grpSpPr>
          <a:xfrm>
            <a:off x="1511660" y="1913019"/>
            <a:ext cx="3297591" cy="2531624"/>
            <a:chOff x="6485233" y="1931502"/>
            <a:chExt cx="2473193" cy="1898718"/>
          </a:xfrm>
        </p:grpSpPr>
        <p:sp>
          <p:nvSpPr>
            <p:cNvPr id="106" name="Rectangle 46">
              <a:extLst>
                <a:ext uri="{FF2B5EF4-FFF2-40B4-BE49-F238E27FC236}">
                  <a16:creationId xmlns:a16="http://schemas.microsoft.com/office/drawing/2014/main" id="{11E855BF-4BAF-78F0-BAD3-16B990924A97}"/>
                </a:ext>
              </a:extLst>
            </p:cNvPr>
            <p:cNvSpPr/>
            <p:nvPr/>
          </p:nvSpPr>
          <p:spPr>
            <a:xfrm>
              <a:off x="6485233" y="2468027"/>
              <a:ext cx="2082599" cy="1362193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7" name="Picture 78">
              <a:extLst>
                <a:ext uri="{FF2B5EF4-FFF2-40B4-BE49-F238E27FC236}">
                  <a16:creationId xmlns:a16="http://schemas.microsoft.com/office/drawing/2014/main" id="{F7F3276B-35C2-F823-1D06-0131F782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91130" y="2539148"/>
              <a:ext cx="1870805" cy="1219575"/>
            </a:xfrm>
            <a:prstGeom prst="rect">
              <a:avLst/>
            </a:prstGeom>
          </p:spPr>
        </p:pic>
        <p:cxnSp>
          <p:nvCxnSpPr>
            <p:cNvPr id="108" name="Straight Connector 49">
              <a:extLst>
                <a:ext uri="{FF2B5EF4-FFF2-40B4-BE49-F238E27FC236}">
                  <a16:creationId xmlns:a16="http://schemas.microsoft.com/office/drawing/2014/main" id="{4718173C-D33F-34B5-55F1-E124A748F6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1897" y="1931502"/>
              <a:ext cx="126529" cy="5066"/>
            </a:xfrm>
            <a:prstGeom prst="line">
              <a:avLst/>
            </a:prstGeom>
            <a:noFill/>
            <a:ln w="28575" cap="flat" cmpd="sng" algn="ctr">
              <a:solidFill>
                <a:srgbClr val="3B479D"/>
              </a:solidFill>
              <a:prstDash val="solid"/>
              <a:miter lim="800000"/>
            </a:ln>
            <a:effectLst/>
          </p:spPr>
        </p:cxnSp>
        <p:cxnSp>
          <p:nvCxnSpPr>
            <p:cNvPr id="109" name="Straight Connector 52">
              <a:extLst>
                <a:ext uri="{FF2B5EF4-FFF2-40B4-BE49-F238E27FC236}">
                  <a16:creationId xmlns:a16="http://schemas.microsoft.com/office/drawing/2014/main" id="{FF600F8E-08C3-6E0D-DD30-12B22A339DA3}"/>
                </a:ext>
              </a:extLst>
            </p:cNvPr>
            <p:cNvCxnSpPr/>
            <p:nvPr/>
          </p:nvCxnSpPr>
          <p:spPr>
            <a:xfrm>
              <a:off x="8958263" y="1936569"/>
              <a:ext cx="0" cy="1447187"/>
            </a:xfrm>
            <a:prstGeom prst="line">
              <a:avLst/>
            </a:prstGeom>
            <a:noFill/>
            <a:ln w="28575" cap="rnd" cmpd="sng" algn="ctr">
              <a:solidFill>
                <a:srgbClr val="3B479D"/>
              </a:solidFill>
              <a:prstDash val="solid"/>
              <a:miter lim="800000"/>
            </a:ln>
            <a:effectLst/>
          </p:spPr>
        </p:cxnSp>
        <p:cxnSp>
          <p:nvCxnSpPr>
            <p:cNvPr id="110" name="Straight Arrow Connector 55">
              <a:extLst>
                <a:ext uri="{FF2B5EF4-FFF2-40B4-BE49-F238E27FC236}">
                  <a16:creationId xmlns:a16="http://schemas.microsoft.com/office/drawing/2014/main" id="{5EAC49A0-EFAF-7847-8F30-FD32D7DC8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1550" y="3383756"/>
              <a:ext cx="376713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6"/>
              </a:solidFill>
              <a:prstDash val="solid"/>
              <a:miter lim="800000"/>
              <a:tailEnd type="triangle"/>
            </a:ln>
            <a:effectLst/>
          </p:spPr>
        </p:cxnSp>
      </p:grpSp>
      <p:cxnSp>
        <p:nvCxnSpPr>
          <p:cNvPr id="174" name="Gerade Verbindung mit Pfeil 173">
            <a:extLst>
              <a:ext uri="{FF2B5EF4-FFF2-40B4-BE49-F238E27FC236}">
                <a16:creationId xmlns:a16="http://schemas.microsoft.com/office/drawing/2014/main" id="{EDDDDA68-4979-63A9-D64D-3653B608495C}"/>
              </a:ext>
            </a:extLst>
          </p:cNvPr>
          <p:cNvCxnSpPr>
            <a:cxnSpLocks/>
          </p:cNvCxnSpPr>
          <p:nvPr/>
        </p:nvCxnSpPr>
        <p:spPr>
          <a:xfrm>
            <a:off x="2481402" y="3657817"/>
            <a:ext cx="82681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feld 174">
            <a:extLst>
              <a:ext uri="{FF2B5EF4-FFF2-40B4-BE49-F238E27FC236}">
                <a16:creationId xmlns:a16="http://schemas.microsoft.com/office/drawing/2014/main" id="{008992D7-B3B1-5ECE-AAD0-47FF0E48C230}"/>
              </a:ext>
            </a:extLst>
          </p:cNvPr>
          <p:cNvSpPr txBox="1"/>
          <p:nvPr/>
        </p:nvSpPr>
        <p:spPr>
          <a:xfrm>
            <a:off x="1956892" y="3664692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FWHM≈1.5 GHz</a:t>
            </a:r>
            <a:endParaRPr lang="en-GB" dirty="0"/>
          </a:p>
        </p:txBody>
      </p:sp>
      <p:sp>
        <p:nvSpPr>
          <p:cNvPr id="181" name="Inhaltsplatzhalter 1">
            <a:extLst>
              <a:ext uri="{FF2B5EF4-FFF2-40B4-BE49-F238E27FC236}">
                <a16:creationId xmlns:a16="http://schemas.microsoft.com/office/drawing/2014/main" id="{4145CB5F-BF40-EC14-F9C3-E13DF278B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90" y="1594468"/>
            <a:ext cx="2988334" cy="2843420"/>
          </a:xfrm>
        </p:spPr>
        <p:txBody>
          <a:bodyPr/>
          <a:lstStyle/>
          <a:p>
            <a:r>
              <a:rPr lang="en-AU" dirty="0"/>
              <a:t>H</a:t>
            </a:r>
            <a:r>
              <a:rPr lang="en-AU" noProof="0" dirty="0" err="1"/>
              <a:t>igh</a:t>
            </a:r>
            <a:r>
              <a:rPr lang="en-AU" noProof="0" dirty="0"/>
              <a:t>-reflective mirrors R=99.996%</a:t>
            </a:r>
          </a:p>
          <a:p>
            <a:r>
              <a:rPr lang="en-AU" dirty="0"/>
              <a:t>Finesse of 80000</a:t>
            </a:r>
          </a:p>
          <a:p>
            <a:r>
              <a:rPr lang="en-AU" dirty="0"/>
              <a:t>26 </a:t>
            </a:r>
            <a:r>
              <a:rPr lang="en-AU" dirty="0" err="1"/>
              <a:t>mW</a:t>
            </a:r>
            <a:r>
              <a:rPr lang="en-AU" dirty="0"/>
              <a:t> Input</a:t>
            </a:r>
            <a:r>
              <a:rPr lang="en-AU" dirty="0">
                <a:sym typeface="Wingdings" panose="05000000000000000000" pitchFamily="2" charset="2"/>
              </a:rPr>
              <a:t> 400W </a:t>
            </a:r>
            <a:r>
              <a:rPr lang="en-AU" dirty="0" err="1">
                <a:sym typeface="Wingdings" panose="05000000000000000000" pitchFamily="2" charset="2"/>
              </a:rPr>
              <a:t>P</a:t>
            </a:r>
            <a:r>
              <a:rPr lang="en-AU" baseline="-25000" dirty="0" err="1">
                <a:sym typeface="Wingdings" panose="05000000000000000000" pitchFamily="2" charset="2"/>
              </a:rPr>
              <a:t>eff</a:t>
            </a:r>
            <a:endParaRPr lang="en-AU" baseline="-25000" dirty="0"/>
          </a:p>
          <a:p>
            <a:r>
              <a:rPr lang="en-AU" noProof="0" dirty="0"/>
              <a:t>! Wavelength needs to fit f</a:t>
            </a:r>
            <a:r>
              <a:rPr lang="en-AU" dirty="0" err="1"/>
              <a:t>ree</a:t>
            </a:r>
            <a:r>
              <a:rPr lang="en-AU" dirty="0"/>
              <a:t> spectral range (FSR)</a:t>
            </a:r>
            <a:endParaRPr lang="en-AU" noProof="0" dirty="0"/>
          </a:p>
          <a:p>
            <a:r>
              <a:rPr lang="en-AU" noProof="0" dirty="0"/>
              <a:t>! Extremely stable conditions required </a:t>
            </a:r>
          </a:p>
          <a:p>
            <a:endParaRPr lang="en-AU" dirty="0"/>
          </a:p>
        </p:txBody>
      </p:sp>
      <p:sp>
        <p:nvSpPr>
          <p:cNvPr id="182" name="Rechteck: abgerundete Ecken 181">
            <a:extLst>
              <a:ext uri="{FF2B5EF4-FFF2-40B4-BE49-F238E27FC236}">
                <a16:creationId xmlns:a16="http://schemas.microsoft.com/office/drawing/2014/main" id="{8623D241-2454-350B-8A0D-1528AFFA91C3}"/>
              </a:ext>
            </a:extLst>
          </p:cNvPr>
          <p:cNvSpPr/>
          <p:nvPr/>
        </p:nvSpPr>
        <p:spPr>
          <a:xfrm>
            <a:off x="5400092" y="3614170"/>
            <a:ext cx="3168350" cy="74447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noProof="0" dirty="0">
                <a:sym typeface="Wingdings" panose="05000000000000000000" pitchFamily="2" charset="2"/>
              </a:rPr>
              <a:t>Enhancement by optical resonator</a:t>
            </a:r>
            <a:endParaRPr lang="en-AU" noProof="0" dirty="0"/>
          </a:p>
        </p:txBody>
      </p:sp>
      <p:pic>
        <p:nvPicPr>
          <p:cNvPr id="183" name="Graphic 4">
            <a:extLst>
              <a:ext uri="{FF2B5EF4-FFF2-40B4-BE49-F238E27FC236}">
                <a16:creationId xmlns:a16="http://schemas.microsoft.com/office/drawing/2014/main" id="{1D184D1D-ECA5-B47A-3537-3450E41D7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370" y="1561375"/>
            <a:ext cx="4448175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93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F4985B1-2AF7-6364-D510-E15FC026C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Saturation </a:t>
            </a:r>
            <a:r>
              <a:rPr lang="de-DE" dirty="0" err="1"/>
              <a:t>spectroscopy</a:t>
            </a:r>
            <a:endParaRPr lang="en-GB" dirty="0"/>
          </a:p>
        </p:txBody>
      </p:sp>
      <p:grpSp>
        <p:nvGrpSpPr>
          <p:cNvPr id="105" name="Group 57">
            <a:extLst>
              <a:ext uri="{FF2B5EF4-FFF2-40B4-BE49-F238E27FC236}">
                <a16:creationId xmlns:a16="http://schemas.microsoft.com/office/drawing/2014/main" id="{C552F190-F59B-F762-886B-63470783CA12}"/>
              </a:ext>
            </a:extLst>
          </p:cNvPr>
          <p:cNvGrpSpPr/>
          <p:nvPr/>
        </p:nvGrpSpPr>
        <p:grpSpPr>
          <a:xfrm>
            <a:off x="1987600" y="1877016"/>
            <a:ext cx="3297591" cy="2531624"/>
            <a:chOff x="6485233" y="1931502"/>
            <a:chExt cx="2473193" cy="1898718"/>
          </a:xfrm>
        </p:grpSpPr>
        <p:sp>
          <p:nvSpPr>
            <p:cNvPr id="106" name="Rectangle 46">
              <a:extLst>
                <a:ext uri="{FF2B5EF4-FFF2-40B4-BE49-F238E27FC236}">
                  <a16:creationId xmlns:a16="http://schemas.microsoft.com/office/drawing/2014/main" id="{11E855BF-4BAF-78F0-BAD3-16B990924A97}"/>
                </a:ext>
              </a:extLst>
            </p:cNvPr>
            <p:cNvSpPr/>
            <p:nvPr/>
          </p:nvSpPr>
          <p:spPr>
            <a:xfrm>
              <a:off x="6485233" y="2468027"/>
              <a:ext cx="2082599" cy="1362193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8" name="Straight Connector 49">
              <a:extLst>
                <a:ext uri="{FF2B5EF4-FFF2-40B4-BE49-F238E27FC236}">
                  <a16:creationId xmlns:a16="http://schemas.microsoft.com/office/drawing/2014/main" id="{4718173C-D33F-34B5-55F1-E124A748F6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1897" y="1931502"/>
              <a:ext cx="126529" cy="5066"/>
            </a:xfrm>
            <a:prstGeom prst="line">
              <a:avLst/>
            </a:prstGeom>
            <a:noFill/>
            <a:ln w="28575" cap="flat" cmpd="sng" algn="ctr">
              <a:solidFill>
                <a:srgbClr val="3B479D"/>
              </a:solidFill>
              <a:prstDash val="solid"/>
              <a:miter lim="800000"/>
            </a:ln>
            <a:effectLst/>
          </p:spPr>
        </p:cxnSp>
        <p:cxnSp>
          <p:nvCxnSpPr>
            <p:cNvPr id="109" name="Straight Connector 52">
              <a:extLst>
                <a:ext uri="{FF2B5EF4-FFF2-40B4-BE49-F238E27FC236}">
                  <a16:creationId xmlns:a16="http://schemas.microsoft.com/office/drawing/2014/main" id="{FF600F8E-08C3-6E0D-DD30-12B22A339DA3}"/>
                </a:ext>
              </a:extLst>
            </p:cNvPr>
            <p:cNvCxnSpPr/>
            <p:nvPr/>
          </p:nvCxnSpPr>
          <p:spPr>
            <a:xfrm>
              <a:off x="8958263" y="1936569"/>
              <a:ext cx="0" cy="1447187"/>
            </a:xfrm>
            <a:prstGeom prst="line">
              <a:avLst/>
            </a:prstGeom>
            <a:noFill/>
            <a:ln w="28575" cap="rnd" cmpd="sng" algn="ctr">
              <a:solidFill>
                <a:srgbClr val="3B479D"/>
              </a:solidFill>
              <a:prstDash val="solid"/>
              <a:miter lim="800000"/>
            </a:ln>
            <a:effectLst/>
          </p:spPr>
        </p:cxnSp>
        <p:cxnSp>
          <p:nvCxnSpPr>
            <p:cNvPr id="110" name="Straight Arrow Connector 55">
              <a:extLst>
                <a:ext uri="{FF2B5EF4-FFF2-40B4-BE49-F238E27FC236}">
                  <a16:creationId xmlns:a16="http://schemas.microsoft.com/office/drawing/2014/main" id="{5EAC49A0-EFAF-7847-8F30-FD32D7DC8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1550" y="3383756"/>
              <a:ext cx="376713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6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81" name="Inhaltsplatzhalter 1">
            <a:extLst>
              <a:ext uri="{FF2B5EF4-FFF2-40B4-BE49-F238E27FC236}">
                <a16:creationId xmlns:a16="http://schemas.microsoft.com/office/drawing/2014/main" id="{4145CB5F-BF40-EC14-F9C3-E13DF278B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803" y="1538166"/>
            <a:ext cx="2584464" cy="284342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Lamb-dip in Doppler broadened profile:</a:t>
            </a:r>
          </a:p>
          <a:p>
            <a:pPr marL="361959" indent="-285750">
              <a:buClr>
                <a:schemeClr val="accent6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Saturation of molecules with v=0</a:t>
            </a:r>
          </a:p>
          <a:p>
            <a:pPr marL="361959" indent="-285750">
              <a:buClr>
                <a:schemeClr val="accent6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1/1000 linewidth</a:t>
            </a:r>
          </a:p>
        </p:txBody>
      </p:sp>
      <p:pic>
        <p:nvPicPr>
          <p:cNvPr id="183" name="Graphic 4">
            <a:extLst>
              <a:ext uri="{FF2B5EF4-FFF2-40B4-BE49-F238E27FC236}">
                <a16:creationId xmlns:a16="http://schemas.microsoft.com/office/drawing/2014/main" id="{1D184D1D-ECA5-B47A-3537-3450E41D7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310" y="1525372"/>
            <a:ext cx="4448175" cy="742950"/>
          </a:xfrm>
          <a:prstGeom prst="rect">
            <a:avLst/>
          </a:prstGeom>
        </p:spPr>
      </p:pic>
      <p:pic>
        <p:nvPicPr>
          <p:cNvPr id="2" name="Picture 91">
            <a:extLst>
              <a:ext uri="{FF2B5EF4-FFF2-40B4-BE49-F238E27FC236}">
                <a16:creationId xmlns:a16="http://schemas.microsoft.com/office/drawing/2014/main" id="{BD74E70F-DBC7-F77A-5721-A5FE6A4F5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087724" y="2715766"/>
            <a:ext cx="2582535" cy="1611123"/>
          </a:xfrm>
          <a:prstGeom prst="rect">
            <a:avLst/>
          </a:prstGeom>
        </p:spPr>
      </p:pic>
      <p:cxnSp>
        <p:nvCxnSpPr>
          <p:cNvPr id="4" name="Straight Arrow Connector 11">
            <a:extLst>
              <a:ext uri="{FF2B5EF4-FFF2-40B4-BE49-F238E27FC236}">
                <a16:creationId xmlns:a16="http://schemas.microsoft.com/office/drawing/2014/main" id="{1D1B38D7-7673-9623-785C-6FD032B06BAA}"/>
              </a:ext>
            </a:extLst>
          </p:cNvPr>
          <p:cNvCxnSpPr>
            <a:cxnSpLocks/>
          </p:cNvCxnSpPr>
          <p:nvPr/>
        </p:nvCxnSpPr>
        <p:spPr>
          <a:xfrm flipV="1">
            <a:off x="3283744" y="2787775"/>
            <a:ext cx="0" cy="1404156"/>
          </a:xfrm>
          <a:prstGeom prst="straightConnector1">
            <a:avLst/>
          </a:prstGeom>
          <a:ln w="1905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16">
            <a:extLst>
              <a:ext uri="{FF2B5EF4-FFF2-40B4-BE49-F238E27FC236}">
                <a16:creationId xmlns:a16="http://schemas.microsoft.com/office/drawing/2014/main" id="{91911E56-D857-61B7-A6F3-1DB54D414492}"/>
              </a:ext>
            </a:extLst>
          </p:cNvPr>
          <p:cNvCxnSpPr>
            <a:cxnSpLocks/>
          </p:cNvCxnSpPr>
          <p:nvPr/>
        </p:nvCxnSpPr>
        <p:spPr>
          <a:xfrm flipV="1">
            <a:off x="3463764" y="2787775"/>
            <a:ext cx="0" cy="504056"/>
          </a:xfrm>
          <a:prstGeom prst="straightConnector1">
            <a:avLst/>
          </a:prstGeom>
          <a:ln w="190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id="{8E0BFE13-5FD6-1567-5B71-32117B306CA1}"/>
              </a:ext>
            </a:extLst>
          </p:cNvPr>
          <p:cNvSpPr/>
          <p:nvPr/>
        </p:nvSpPr>
        <p:spPr>
          <a:xfrm>
            <a:off x="467544" y="2277584"/>
            <a:ext cx="1296144" cy="2418403"/>
          </a:xfrm>
          <a:prstGeom prst="roundRect">
            <a:avLst>
              <a:gd name="adj" fmla="val 6828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48">
            <a:extLst>
              <a:ext uri="{FF2B5EF4-FFF2-40B4-BE49-F238E27FC236}">
                <a16:creationId xmlns:a16="http://schemas.microsoft.com/office/drawing/2014/main" id="{8DFF0F6C-DC3E-4BBB-9CE2-DD5C650D7470}"/>
              </a:ext>
            </a:extLst>
          </p:cNvPr>
          <p:cNvSpPr/>
          <p:nvPr/>
        </p:nvSpPr>
        <p:spPr>
          <a:xfrm>
            <a:off x="5700071" y="23260"/>
            <a:ext cx="317001" cy="200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65">
            <a:extLst>
              <a:ext uri="{FF2B5EF4-FFF2-40B4-BE49-F238E27FC236}">
                <a16:creationId xmlns:a16="http://schemas.microsoft.com/office/drawing/2014/main" id="{6AFF3CD2-052F-FDBA-B7B0-37DCA91D9A78}"/>
              </a:ext>
            </a:extLst>
          </p:cNvPr>
          <p:cNvCxnSpPr>
            <a:cxnSpLocks/>
          </p:cNvCxnSpPr>
          <p:nvPr/>
        </p:nvCxnSpPr>
        <p:spPr>
          <a:xfrm flipH="1" flipV="1">
            <a:off x="1001867" y="3180794"/>
            <a:ext cx="1" cy="1265122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80">
            <a:extLst>
              <a:ext uri="{FF2B5EF4-FFF2-40B4-BE49-F238E27FC236}">
                <a16:creationId xmlns:a16="http://schemas.microsoft.com/office/drawing/2014/main" id="{AB9DEF93-BBFB-EDDA-3F1F-C8503AAF586E}"/>
              </a:ext>
            </a:extLst>
          </p:cNvPr>
          <p:cNvCxnSpPr>
            <a:cxnSpLocks/>
          </p:cNvCxnSpPr>
          <p:nvPr/>
        </p:nvCxnSpPr>
        <p:spPr>
          <a:xfrm flipH="1">
            <a:off x="1179472" y="2739995"/>
            <a:ext cx="346356" cy="0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80">
            <a:extLst>
              <a:ext uri="{FF2B5EF4-FFF2-40B4-BE49-F238E27FC236}">
                <a16:creationId xmlns:a16="http://schemas.microsoft.com/office/drawing/2014/main" id="{A6D2D9BF-E3F9-DB48-7582-ACAA15FB636B}"/>
              </a:ext>
            </a:extLst>
          </p:cNvPr>
          <p:cNvCxnSpPr>
            <a:cxnSpLocks/>
          </p:cNvCxnSpPr>
          <p:nvPr/>
        </p:nvCxnSpPr>
        <p:spPr>
          <a:xfrm>
            <a:off x="745489" y="2739995"/>
            <a:ext cx="346356" cy="0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81">
            <a:extLst>
              <a:ext uri="{FF2B5EF4-FFF2-40B4-BE49-F238E27FC236}">
                <a16:creationId xmlns:a16="http://schemas.microsoft.com/office/drawing/2014/main" id="{B8E9C214-77DD-D475-EB17-A92C85143677}"/>
              </a:ext>
            </a:extLst>
          </p:cNvPr>
          <p:cNvCxnSpPr>
            <a:cxnSpLocks/>
          </p:cNvCxnSpPr>
          <p:nvPr/>
        </p:nvCxnSpPr>
        <p:spPr>
          <a:xfrm flipV="1">
            <a:off x="1135658" y="2444684"/>
            <a:ext cx="0" cy="1952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79">
            <a:extLst>
              <a:ext uri="{FF2B5EF4-FFF2-40B4-BE49-F238E27FC236}">
                <a16:creationId xmlns:a16="http://schemas.microsoft.com/office/drawing/2014/main" id="{4B2D1DDE-A147-D27E-E081-7D1A7D66B9CB}"/>
              </a:ext>
            </a:extLst>
          </p:cNvPr>
          <p:cNvSpPr/>
          <p:nvPr/>
        </p:nvSpPr>
        <p:spPr>
          <a:xfrm>
            <a:off x="1091845" y="2689442"/>
            <a:ext cx="87627" cy="8762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65">
            <a:extLst>
              <a:ext uri="{FF2B5EF4-FFF2-40B4-BE49-F238E27FC236}">
                <a16:creationId xmlns:a16="http://schemas.microsoft.com/office/drawing/2014/main" id="{21A80F38-EBBB-39C2-1F98-1EC8B7A0A45A}"/>
              </a:ext>
            </a:extLst>
          </p:cNvPr>
          <p:cNvCxnSpPr>
            <a:cxnSpLocks/>
          </p:cNvCxnSpPr>
          <p:nvPr/>
        </p:nvCxnSpPr>
        <p:spPr>
          <a:xfrm flipH="1" flipV="1">
            <a:off x="880130" y="3181562"/>
            <a:ext cx="1" cy="1265122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69">
            <a:extLst>
              <a:ext uri="{FF2B5EF4-FFF2-40B4-BE49-F238E27FC236}">
                <a16:creationId xmlns:a16="http://schemas.microsoft.com/office/drawing/2014/main" id="{BBA55872-2118-5C1A-AB12-5827E816604A}"/>
              </a:ext>
            </a:extLst>
          </p:cNvPr>
          <p:cNvCxnSpPr/>
          <p:nvPr/>
        </p:nvCxnSpPr>
        <p:spPr>
          <a:xfrm>
            <a:off x="715794" y="3180794"/>
            <a:ext cx="4191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73">
                <a:extLst>
                  <a:ext uri="{FF2B5EF4-FFF2-40B4-BE49-F238E27FC236}">
                    <a16:creationId xmlns:a16="http://schemas.microsoft.com/office/drawing/2014/main" id="{F08E992C-A844-D982-525A-DC8208C1D1A5}"/>
                  </a:ext>
                </a:extLst>
              </p:cNvPr>
              <p:cNvSpPr/>
              <p:nvPr/>
            </p:nvSpPr>
            <p:spPr>
              <a:xfrm>
                <a:off x="1119738" y="2978781"/>
                <a:ext cx="5584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73">
                <a:extLst>
                  <a:ext uri="{FF2B5EF4-FFF2-40B4-BE49-F238E27FC236}">
                    <a16:creationId xmlns:a16="http://schemas.microsoft.com/office/drawing/2014/main" id="{F08E992C-A844-D982-525A-DC8208C1D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738" y="2978781"/>
                <a:ext cx="558486" cy="369332"/>
              </a:xfrm>
              <a:prstGeom prst="rect">
                <a:avLst/>
              </a:prstGeom>
              <a:blipFill>
                <a:blip r:embed="rId5"/>
                <a:stretch>
                  <a:fillRect l="-54945" t="-120000" r="-13187" b="-19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71">
                <a:extLst>
                  <a:ext uri="{FF2B5EF4-FFF2-40B4-BE49-F238E27FC236}">
                    <a16:creationId xmlns:a16="http://schemas.microsoft.com/office/drawing/2014/main" id="{E58599B8-7A47-2009-D320-D1DE2FC39DB6}"/>
                  </a:ext>
                </a:extLst>
              </p:cNvPr>
              <p:cNvSpPr/>
              <p:nvPr/>
            </p:nvSpPr>
            <p:spPr>
              <a:xfrm>
                <a:off x="1123607" y="4236662"/>
                <a:ext cx="5611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71">
                <a:extLst>
                  <a:ext uri="{FF2B5EF4-FFF2-40B4-BE49-F238E27FC236}">
                    <a16:creationId xmlns:a16="http://schemas.microsoft.com/office/drawing/2014/main" id="{E58599B8-7A47-2009-D320-D1DE2FC39D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07" y="4236662"/>
                <a:ext cx="561179" cy="369332"/>
              </a:xfrm>
              <a:prstGeom prst="rect">
                <a:avLst/>
              </a:prstGeom>
              <a:blipFill>
                <a:blip r:embed="rId6"/>
                <a:stretch>
                  <a:fillRect l="-53261" t="-118033" r="-13043" b="-1852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67">
            <a:extLst>
              <a:ext uri="{FF2B5EF4-FFF2-40B4-BE49-F238E27FC236}">
                <a16:creationId xmlns:a16="http://schemas.microsoft.com/office/drawing/2014/main" id="{D87173AF-1C20-1743-309E-2120DC6DEAA2}"/>
              </a:ext>
            </a:extLst>
          </p:cNvPr>
          <p:cNvCxnSpPr/>
          <p:nvPr/>
        </p:nvCxnSpPr>
        <p:spPr>
          <a:xfrm>
            <a:off x="726494" y="4453828"/>
            <a:ext cx="4191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582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F4985B1-2AF7-6364-D510-E15FC026C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Saturation </a:t>
            </a:r>
            <a:r>
              <a:rPr lang="de-DE" dirty="0" err="1"/>
              <a:t>spectroscopy</a:t>
            </a:r>
            <a:endParaRPr lang="en-GB" dirty="0"/>
          </a:p>
        </p:txBody>
      </p:sp>
      <p:grpSp>
        <p:nvGrpSpPr>
          <p:cNvPr id="105" name="Group 57">
            <a:extLst>
              <a:ext uri="{FF2B5EF4-FFF2-40B4-BE49-F238E27FC236}">
                <a16:creationId xmlns:a16="http://schemas.microsoft.com/office/drawing/2014/main" id="{C552F190-F59B-F762-886B-63470783CA12}"/>
              </a:ext>
            </a:extLst>
          </p:cNvPr>
          <p:cNvGrpSpPr/>
          <p:nvPr/>
        </p:nvGrpSpPr>
        <p:grpSpPr>
          <a:xfrm>
            <a:off x="1987600" y="1877016"/>
            <a:ext cx="3297591" cy="2531624"/>
            <a:chOff x="6485233" y="1931502"/>
            <a:chExt cx="2473193" cy="1898718"/>
          </a:xfrm>
        </p:grpSpPr>
        <p:sp>
          <p:nvSpPr>
            <p:cNvPr id="106" name="Rectangle 46">
              <a:extLst>
                <a:ext uri="{FF2B5EF4-FFF2-40B4-BE49-F238E27FC236}">
                  <a16:creationId xmlns:a16="http://schemas.microsoft.com/office/drawing/2014/main" id="{11E855BF-4BAF-78F0-BAD3-16B990924A97}"/>
                </a:ext>
              </a:extLst>
            </p:cNvPr>
            <p:cNvSpPr/>
            <p:nvPr/>
          </p:nvSpPr>
          <p:spPr>
            <a:xfrm>
              <a:off x="6485233" y="2468027"/>
              <a:ext cx="2082599" cy="1362193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8" name="Straight Connector 49">
              <a:extLst>
                <a:ext uri="{FF2B5EF4-FFF2-40B4-BE49-F238E27FC236}">
                  <a16:creationId xmlns:a16="http://schemas.microsoft.com/office/drawing/2014/main" id="{4718173C-D33F-34B5-55F1-E124A748F6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1897" y="1931502"/>
              <a:ext cx="126529" cy="5066"/>
            </a:xfrm>
            <a:prstGeom prst="line">
              <a:avLst/>
            </a:prstGeom>
            <a:noFill/>
            <a:ln w="28575" cap="flat" cmpd="sng" algn="ctr">
              <a:solidFill>
                <a:srgbClr val="3B479D"/>
              </a:solidFill>
              <a:prstDash val="solid"/>
              <a:miter lim="800000"/>
            </a:ln>
            <a:effectLst/>
          </p:spPr>
        </p:cxnSp>
        <p:cxnSp>
          <p:nvCxnSpPr>
            <p:cNvPr id="109" name="Straight Connector 52">
              <a:extLst>
                <a:ext uri="{FF2B5EF4-FFF2-40B4-BE49-F238E27FC236}">
                  <a16:creationId xmlns:a16="http://schemas.microsoft.com/office/drawing/2014/main" id="{FF600F8E-08C3-6E0D-DD30-12B22A339DA3}"/>
                </a:ext>
              </a:extLst>
            </p:cNvPr>
            <p:cNvCxnSpPr/>
            <p:nvPr/>
          </p:nvCxnSpPr>
          <p:spPr>
            <a:xfrm>
              <a:off x="8958263" y="1936569"/>
              <a:ext cx="0" cy="1447187"/>
            </a:xfrm>
            <a:prstGeom prst="line">
              <a:avLst/>
            </a:prstGeom>
            <a:noFill/>
            <a:ln w="28575" cap="rnd" cmpd="sng" algn="ctr">
              <a:solidFill>
                <a:srgbClr val="3B479D"/>
              </a:solidFill>
              <a:prstDash val="solid"/>
              <a:miter lim="800000"/>
            </a:ln>
            <a:effectLst/>
          </p:spPr>
        </p:cxnSp>
        <p:cxnSp>
          <p:nvCxnSpPr>
            <p:cNvPr id="110" name="Straight Arrow Connector 55">
              <a:extLst>
                <a:ext uri="{FF2B5EF4-FFF2-40B4-BE49-F238E27FC236}">
                  <a16:creationId xmlns:a16="http://schemas.microsoft.com/office/drawing/2014/main" id="{5EAC49A0-EFAF-7847-8F30-FD32D7DC8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1550" y="3383756"/>
              <a:ext cx="376713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6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81" name="Inhaltsplatzhalter 1">
            <a:extLst>
              <a:ext uri="{FF2B5EF4-FFF2-40B4-BE49-F238E27FC236}">
                <a16:creationId xmlns:a16="http://schemas.microsoft.com/office/drawing/2014/main" id="{4145CB5F-BF40-EC14-F9C3-E13DF278B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803" y="1538166"/>
            <a:ext cx="2584464" cy="284342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Lamb-dip in Doppler broadened profile:</a:t>
            </a:r>
          </a:p>
          <a:p>
            <a:pPr marL="361959" indent="-285750">
              <a:buClr>
                <a:schemeClr val="accent6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Saturation of molecules with v=0</a:t>
            </a:r>
          </a:p>
          <a:p>
            <a:pPr marL="361959" indent="-285750">
              <a:buClr>
                <a:schemeClr val="accent6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1/1000 linewidth</a:t>
            </a:r>
          </a:p>
        </p:txBody>
      </p:sp>
      <p:pic>
        <p:nvPicPr>
          <p:cNvPr id="183" name="Graphic 4">
            <a:extLst>
              <a:ext uri="{FF2B5EF4-FFF2-40B4-BE49-F238E27FC236}">
                <a16:creationId xmlns:a16="http://schemas.microsoft.com/office/drawing/2014/main" id="{1D184D1D-ECA5-B47A-3537-3450E41D7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310" y="1525372"/>
            <a:ext cx="4448175" cy="742950"/>
          </a:xfrm>
          <a:prstGeom prst="rect">
            <a:avLst/>
          </a:prstGeom>
        </p:spPr>
      </p:pic>
      <p:pic>
        <p:nvPicPr>
          <p:cNvPr id="2" name="Picture 91">
            <a:extLst>
              <a:ext uri="{FF2B5EF4-FFF2-40B4-BE49-F238E27FC236}">
                <a16:creationId xmlns:a16="http://schemas.microsoft.com/office/drawing/2014/main" id="{BD74E70F-DBC7-F77A-5721-A5FE6A4F5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087724" y="2715766"/>
            <a:ext cx="2582535" cy="1611123"/>
          </a:xfrm>
          <a:prstGeom prst="rect">
            <a:avLst/>
          </a:prstGeom>
        </p:spPr>
      </p:pic>
      <p:cxnSp>
        <p:nvCxnSpPr>
          <p:cNvPr id="4" name="Straight Arrow Connector 11">
            <a:extLst>
              <a:ext uri="{FF2B5EF4-FFF2-40B4-BE49-F238E27FC236}">
                <a16:creationId xmlns:a16="http://schemas.microsoft.com/office/drawing/2014/main" id="{1D1B38D7-7673-9623-785C-6FD032B06BAA}"/>
              </a:ext>
            </a:extLst>
          </p:cNvPr>
          <p:cNvCxnSpPr>
            <a:cxnSpLocks/>
          </p:cNvCxnSpPr>
          <p:nvPr/>
        </p:nvCxnSpPr>
        <p:spPr>
          <a:xfrm flipV="1">
            <a:off x="3283744" y="2787775"/>
            <a:ext cx="0" cy="1404156"/>
          </a:xfrm>
          <a:prstGeom prst="straightConnector1">
            <a:avLst/>
          </a:prstGeom>
          <a:ln w="1905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16">
            <a:extLst>
              <a:ext uri="{FF2B5EF4-FFF2-40B4-BE49-F238E27FC236}">
                <a16:creationId xmlns:a16="http://schemas.microsoft.com/office/drawing/2014/main" id="{91911E56-D857-61B7-A6F3-1DB54D414492}"/>
              </a:ext>
            </a:extLst>
          </p:cNvPr>
          <p:cNvCxnSpPr>
            <a:cxnSpLocks/>
          </p:cNvCxnSpPr>
          <p:nvPr/>
        </p:nvCxnSpPr>
        <p:spPr>
          <a:xfrm flipV="1">
            <a:off x="3463764" y="2787775"/>
            <a:ext cx="0" cy="504056"/>
          </a:xfrm>
          <a:prstGeom prst="straightConnector1">
            <a:avLst/>
          </a:prstGeom>
          <a:ln w="190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id="{8E0BFE13-5FD6-1567-5B71-32117B306CA1}"/>
              </a:ext>
            </a:extLst>
          </p:cNvPr>
          <p:cNvSpPr/>
          <p:nvPr/>
        </p:nvSpPr>
        <p:spPr>
          <a:xfrm>
            <a:off x="467544" y="2277584"/>
            <a:ext cx="1296144" cy="2418403"/>
          </a:xfrm>
          <a:prstGeom prst="roundRect">
            <a:avLst>
              <a:gd name="adj" fmla="val 6828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48">
            <a:extLst>
              <a:ext uri="{FF2B5EF4-FFF2-40B4-BE49-F238E27FC236}">
                <a16:creationId xmlns:a16="http://schemas.microsoft.com/office/drawing/2014/main" id="{8DFF0F6C-DC3E-4BBB-9CE2-DD5C650D7470}"/>
              </a:ext>
            </a:extLst>
          </p:cNvPr>
          <p:cNvSpPr/>
          <p:nvPr/>
        </p:nvSpPr>
        <p:spPr>
          <a:xfrm>
            <a:off x="5700071" y="23260"/>
            <a:ext cx="317001" cy="200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65">
            <a:extLst>
              <a:ext uri="{FF2B5EF4-FFF2-40B4-BE49-F238E27FC236}">
                <a16:creationId xmlns:a16="http://schemas.microsoft.com/office/drawing/2014/main" id="{6AFF3CD2-052F-FDBA-B7B0-37DCA91D9A78}"/>
              </a:ext>
            </a:extLst>
          </p:cNvPr>
          <p:cNvCxnSpPr>
            <a:cxnSpLocks/>
          </p:cNvCxnSpPr>
          <p:nvPr/>
        </p:nvCxnSpPr>
        <p:spPr>
          <a:xfrm flipH="1" flipV="1">
            <a:off x="1001867" y="3180794"/>
            <a:ext cx="1" cy="1265122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80">
            <a:extLst>
              <a:ext uri="{FF2B5EF4-FFF2-40B4-BE49-F238E27FC236}">
                <a16:creationId xmlns:a16="http://schemas.microsoft.com/office/drawing/2014/main" id="{AB9DEF93-BBFB-EDDA-3F1F-C8503AAF586E}"/>
              </a:ext>
            </a:extLst>
          </p:cNvPr>
          <p:cNvCxnSpPr>
            <a:cxnSpLocks/>
          </p:cNvCxnSpPr>
          <p:nvPr/>
        </p:nvCxnSpPr>
        <p:spPr>
          <a:xfrm flipH="1">
            <a:off x="1179472" y="2739995"/>
            <a:ext cx="346356" cy="0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80">
            <a:extLst>
              <a:ext uri="{FF2B5EF4-FFF2-40B4-BE49-F238E27FC236}">
                <a16:creationId xmlns:a16="http://schemas.microsoft.com/office/drawing/2014/main" id="{A6D2D9BF-E3F9-DB48-7582-ACAA15FB636B}"/>
              </a:ext>
            </a:extLst>
          </p:cNvPr>
          <p:cNvCxnSpPr>
            <a:cxnSpLocks/>
          </p:cNvCxnSpPr>
          <p:nvPr/>
        </p:nvCxnSpPr>
        <p:spPr>
          <a:xfrm>
            <a:off x="745489" y="2739995"/>
            <a:ext cx="346356" cy="0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81">
            <a:extLst>
              <a:ext uri="{FF2B5EF4-FFF2-40B4-BE49-F238E27FC236}">
                <a16:creationId xmlns:a16="http://schemas.microsoft.com/office/drawing/2014/main" id="{B8E9C214-77DD-D475-EB17-A92C85143677}"/>
              </a:ext>
            </a:extLst>
          </p:cNvPr>
          <p:cNvCxnSpPr>
            <a:cxnSpLocks/>
          </p:cNvCxnSpPr>
          <p:nvPr/>
        </p:nvCxnSpPr>
        <p:spPr>
          <a:xfrm flipV="1">
            <a:off x="1135658" y="2444684"/>
            <a:ext cx="0" cy="1952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79">
            <a:extLst>
              <a:ext uri="{FF2B5EF4-FFF2-40B4-BE49-F238E27FC236}">
                <a16:creationId xmlns:a16="http://schemas.microsoft.com/office/drawing/2014/main" id="{4B2D1DDE-A147-D27E-E081-7D1A7D66B9CB}"/>
              </a:ext>
            </a:extLst>
          </p:cNvPr>
          <p:cNvSpPr/>
          <p:nvPr/>
        </p:nvSpPr>
        <p:spPr>
          <a:xfrm>
            <a:off x="1091845" y="2689442"/>
            <a:ext cx="87627" cy="8762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65">
            <a:extLst>
              <a:ext uri="{FF2B5EF4-FFF2-40B4-BE49-F238E27FC236}">
                <a16:creationId xmlns:a16="http://schemas.microsoft.com/office/drawing/2014/main" id="{21A80F38-EBBB-39C2-1F98-1EC8B7A0A45A}"/>
              </a:ext>
            </a:extLst>
          </p:cNvPr>
          <p:cNvCxnSpPr>
            <a:cxnSpLocks/>
          </p:cNvCxnSpPr>
          <p:nvPr/>
        </p:nvCxnSpPr>
        <p:spPr>
          <a:xfrm flipH="1" flipV="1">
            <a:off x="880130" y="3181562"/>
            <a:ext cx="1" cy="1265122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69">
            <a:extLst>
              <a:ext uri="{FF2B5EF4-FFF2-40B4-BE49-F238E27FC236}">
                <a16:creationId xmlns:a16="http://schemas.microsoft.com/office/drawing/2014/main" id="{BBA55872-2118-5C1A-AB12-5827E816604A}"/>
              </a:ext>
            </a:extLst>
          </p:cNvPr>
          <p:cNvCxnSpPr/>
          <p:nvPr/>
        </p:nvCxnSpPr>
        <p:spPr>
          <a:xfrm>
            <a:off x="715794" y="3180794"/>
            <a:ext cx="4191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73">
                <a:extLst>
                  <a:ext uri="{FF2B5EF4-FFF2-40B4-BE49-F238E27FC236}">
                    <a16:creationId xmlns:a16="http://schemas.microsoft.com/office/drawing/2014/main" id="{F08E992C-A844-D982-525A-DC8208C1D1A5}"/>
                  </a:ext>
                </a:extLst>
              </p:cNvPr>
              <p:cNvSpPr/>
              <p:nvPr/>
            </p:nvSpPr>
            <p:spPr>
              <a:xfrm>
                <a:off x="1119738" y="2978781"/>
                <a:ext cx="5584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73">
                <a:extLst>
                  <a:ext uri="{FF2B5EF4-FFF2-40B4-BE49-F238E27FC236}">
                    <a16:creationId xmlns:a16="http://schemas.microsoft.com/office/drawing/2014/main" id="{F08E992C-A844-D982-525A-DC8208C1D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738" y="2978781"/>
                <a:ext cx="558486" cy="369332"/>
              </a:xfrm>
              <a:prstGeom prst="rect">
                <a:avLst/>
              </a:prstGeom>
              <a:blipFill>
                <a:blip r:embed="rId5"/>
                <a:stretch>
                  <a:fillRect l="-54945" t="-120000" r="-13187" b="-19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71">
                <a:extLst>
                  <a:ext uri="{FF2B5EF4-FFF2-40B4-BE49-F238E27FC236}">
                    <a16:creationId xmlns:a16="http://schemas.microsoft.com/office/drawing/2014/main" id="{E58599B8-7A47-2009-D320-D1DE2FC39DB6}"/>
                  </a:ext>
                </a:extLst>
              </p:cNvPr>
              <p:cNvSpPr/>
              <p:nvPr/>
            </p:nvSpPr>
            <p:spPr>
              <a:xfrm>
                <a:off x="1123607" y="4236662"/>
                <a:ext cx="5611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71">
                <a:extLst>
                  <a:ext uri="{FF2B5EF4-FFF2-40B4-BE49-F238E27FC236}">
                    <a16:creationId xmlns:a16="http://schemas.microsoft.com/office/drawing/2014/main" id="{E58599B8-7A47-2009-D320-D1DE2FC39D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07" y="4236662"/>
                <a:ext cx="561179" cy="369332"/>
              </a:xfrm>
              <a:prstGeom prst="rect">
                <a:avLst/>
              </a:prstGeom>
              <a:blipFill>
                <a:blip r:embed="rId6"/>
                <a:stretch>
                  <a:fillRect l="-53261" t="-118033" r="-13043" b="-1852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67">
            <a:extLst>
              <a:ext uri="{FF2B5EF4-FFF2-40B4-BE49-F238E27FC236}">
                <a16:creationId xmlns:a16="http://schemas.microsoft.com/office/drawing/2014/main" id="{D87173AF-1C20-1743-309E-2120DC6DEAA2}"/>
              </a:ext>
            </a:extLst>
          </p:cNvPr>
          <p:cNvCxnSpPr/>
          <p:nvPr/>
        </p:nvCxnSpPr>
        <p:spPr>
          <a:xfrm>
            <a:off x="726494" y="4453828"/>
            <a:ext cx="4191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DE0D965-FB54-1512-CA13-6F2ABADE6925}"/>
              </a:ext>
            </a:extLst>
          </p:cNvPr>
          <p:cNvSpPr/>
          <p:nvPr/>
        </p:nvSpPr>
        <p:spPr>
          <a:xfrm>
            <a:off x="5624004" y="3378011"/>
            <a:ext cx="3168350" cy="74447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noProof="0" dirty="0">
                <a:sym typeface="Wingdings" panose="05000000000000000000" pitchFamily="2" charset="2"/>
              </a:rPr>
              <a:t>Only ~10 ppm absorption!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4077515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535CF08-86F3-1D5B-8338-8B29CC87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46" y="662851"/>
            <a:ext cx="6869178" cy="575811"/>
          </a:xfrm>
        </p:spPr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extract</a:t>
            </a:r>
            <a:r>
              <a:rPr lang="de-DE" dirty="0"/>
              <a:t> NICE-OHMS </a:t>
            </a:r>
            <a:r>
              <a:rPr lang="de-DE" dirty="0" err="1"/>
              <a:t>signal</a:t>
            </a:r>
            <a:r>
              <a:rPr lang="de-DE" dirty="0"/>
              <a:t>?</a:t>
            </a:r>
            <a:endParaRPr lang="en-GB" dirty="0"/>
          </a:p>
        </p:txBody>
      </p:sp>
      <p:pic>
        <p:nvPicPr>
          <p:cNvPr id="4" name="Picture 88">
            <a:extLst>
              <a:ext uri="{FF2B5EF4-FFF2-40B4-BE49-F238E27FC236}">
                <a16:creationId xmlns:a16="http://schemas.microsoft.com/office/drawing/2014/main" id="{02E7BAA3-31FB-6EFB-75D7-E6F75890A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96236" y="2708637"/>
            <a:ext cx="2194370" cy="1626299"/>
          </a:xfrm>
          <a:prstGeom prst="rect">
            <a:avLst/>
          </a:prstGeom>
        </p:spPr>
      </p:pic>
      <p:pic>
        <p:nvPicPr>
          <p:cNvPr id="5" name="Graphic 18">
            <a:extLst>
              <a:ext uri="{FF2B5EF4-FFF2-40B4-BE49-F238E27FC236}">
                <a16:creationId xmlns:a16="http://schemas.microsoft.com/office/drawing/2014/main" id="{D8CB4730-A38B-76D6-F653-3BC11CF18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9564" y="2842846"/>
            <a:ext cx="2081117" cy="1519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2">
                <a:extLst>
                  <a:ext uri="{FF2B5EF4-FFF2-40B4-BE49-F238E27FC236}">
                    <a16:creationId xmlns:a16="http://schemas.microsoft.com/office/drawing/2014/main" id="{FDBECF24-4F57-4751-ADC9-871FA1F8F53C}"/>
                  </a:ext>
                </a:extLst>
              </p:cNvPr>
              <p:cNvSpPr txBox="1"/>
              <p:nvPr/>
            </p:nvSpPr>
            <p:spPr>
              <a:xfrm>
                <a:off x="789217" y="2203062"/>
                <a:ext cx="32427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Light matter interaction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χ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12">
                <a:extLst>
                  <a:ext uri="{FF2B5EF4-FFF2-40B4-BE49-F238E27FC236}">
                    <a16:creationId xmlns:a16="http://schemas.microsoft.com/office/drawing/2014/main" id="{FDBECF24-4F57-4751-ADC9-871FA1F8F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17" y="2203062"/>
                <a:ext cx="3242723" cy="369332"/>
              </a:xfrm>
              <a:prstGeom prst="rect">
                <a:avLst/>
              </a:prstGeom>
              <a:blipFill>
                <a:blip r:embed="rId5"/>
                <a:stretch>
                  <a:fillRect l="-1504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47485883-B422-F8BD-B2C8-36A01D369271}"/>
                  </a:ext>
                </a:extLst>
              </p:cNvPr>
              <p:cNvSpPr txBox="1"/>
              <p:nvPr/>
            </p:nvSpPr>
            <p:spPr>
              <a:xfrm>
                <a:off x="3684241" y="1645278"/>
                <a:ext cx="5133124" cy="468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χ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𝑅𝑒𝑎𝑙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χ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𝐼𝑚𝑎𝑔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47485883-B422-F8BD-B2C8-36A01D369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241" y="1645278"/>
                <a:ext cx="5133124" cy="468205"/>
              </a:xfrm>
              <a:prstGeom prst="rect">
                <a:avLst/>
              </a:prstGeom>
              <a:blipFill>
                <a:blip r:embed="rId6"/>
                <a:stretch>
                  <a:fillRect b="-103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25">
            <a:extLst>
              <a:ext uri="{FF2B5EF4-FFF2-40B4-BE49-F238E27FC236}">
                <a16:creationId xmlns:a16="http://schemas.microsoft.com/office/drawing/2014/main" id="{3ADBBF5C-E1D5-12E4-EF4B-760C4B096ED9}"/>
              </a:ext>
            </a:extLst>
          </p:cNvPr>
          <p:cNvCxnSpPr>
            <a:cxnSpLocks/>
          </p:cNvCxnSpPr>
          <p:nvPr/>
        </p:nvCxnSpPr>
        <p:spPr>
          <a:xfrm flipH="1">
            <a:off x="5507997" y="2219448"/>
            <a:ext cx="216131" cy="1722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26">
            <a:extLst>
              <a:ext uri="{FF2B5EF4-FFF2-40B4-BE49-F238E27FC236}">
                <a16:creationId xmlns:a16="http://schemas.microsoft.com/office/drawing/2014/main" id="{0296F989-05FD-F120-DAEE-1155C9B4BFBE}"/>
              </a:ext>
            </a:extLst>
          </p:cNvPr>
          <p:cNvCxnSpPr>
            <a:cxnSpLocks/>
          </p:cNvCxnSpPr>
          <p:nvPr/>
        </p:nvCxnSpPr>
        <p:spPr>
          <a:xfrm>
            <a:off x="7037911" y="2215446"/>
            <a:ext cx="238013" cy="1722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9">
            <a:extLst>
              <a:ext uri="{FF2B5EF4-FFF2-40B4-BE49-F238E27FC236}">
                <a16:creationId xmlns:a16="http://schemas.microsoft.com/office/drawing/2014/main" id="{AF3AE0A6-D40E-E0C4-14AF-9AC789167122}"/>
              </a:ext>
            </a:extLst>
          </p:cNvPr>
          <p:cNvSpPr txBox="1"/>
          <p:nvPr/>
        </p:nvSpPr>
        <p:spPr>
          <a:xfrm>
            <a:off x="4799564" y="2404108"/>
            <a:ext cx="169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Dispersion</a:t>
            </a: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58B7C3DF-53D2-D7FD-0966-0DF91CEDE308}"/>
              </a:ext>
            </a:extLst>
          </p:cNvPr>
          <p:cNvSpPr txBox="1"/>
          <p:nvPr/>
        </p:nvSpPr>
        <p:spPr>
          <a:xfrm>
            <a:off x="7197205" y="2351323"/>
            <a:ext cx="158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Absorption</a:t>
            </a:r>
          </a:p>
        </p:txBody>
      </p:sp>
      <p:grpSp>
        <p:nvGrpSpPr>
          <p:cNvPr id="12" name="Group 95">
            <a:extLst>
              <a:ext uri="{FF2B5EF4-FFF2-40B4-BE49-F238E27FC236}">
                <a16:creationId xmlns:a16="http://schemas.microsoft.com/office/drawing/2014/main" id="{3C9D64AC-DB73-DAB3-5774-296078FDFD21}"/>
              </a:ext>
            </a:extLst>
          </p:cNvPr>
          <p:cNvGrpSpPr/>
          <p:nvPr/>
        </p:nvGrpSpPr>
        <p:grpSpPr>
          <a:xfrm>
            <a:off x="843150" y="2691314"/>
            <a:ext cx="2777783" cy="87627"/>
            <a:chOff x="795387" y="4242435"/>
            <a:chExt cx="2777783" cy="87627"/>
          </a:xfrm>
        </p:grpSpPr>
        <p:cxnSp>
          <p:nvCxnSpPr>
            <p:cNvPr id="13" name="Straight Arrow Connector 96">
              <a:extLst>
                <a:ext uri="{FF2B5EF4-FFF2-40B4-BE49-F238E27FC236}">
                  <a16:creationId xmlns:a16="http://schemas.microsoft.com/office/drawing/2014/main" id="{EFEA242D-8C5C-05D4-B66F-92DE0728646E}"/>
                </a:ext>
              </a:extLst>
            </p:cNvPr>
            <p:cNvCxnSpPr>
              <a:cxnSpLocks/>
            </p:cNvCxnSpPr>
            <p:nvPr/>
          </p:nvCxnSpPr>
          <p:spPr>
            <a:xfrm>
              <a:off x="795387" y="4286250"/>
              <a:ext cx="1080000" cy="0"/>
            </a:xfrm>
            <a:prstGeom prst="straightConnector1">
              <a:avLst/>
            </a:prstGeom>
            <a:ln w="762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97">
              <a:extLst>
                <a:ext uri="{FF2B5EF4-FFF2-40B4-BE49-F238E27FC236}">
                  <a16:creationId xmlns:a16="http://schemas.microsoft.com/office/drawing/2014/main" id="{61D0ED3F-00E2-28DE-45CB-5F69494F01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3170" y="4286249"/>
              <a:ext cx="1080000" cy="0"/>
            </a:xfrm>
            <a:prstGeom prst="straightConnector1">
              <a:avLst/>
            </a:prstGeom>
            <a:ln w="762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98">
              <a:extLst>
                <a:ext uri="{FF2B5EF4-FFF2-40B4-BE49-F238E27FC236}">
                  <a16:creationId xmlns:a16="http://schemas.microsoft.com/office/drawing/2014/main" id="{64E5534E-3B2B-1097-6E9A-54828EFD972F}"/>
                </a:ext>
              </a:extLst>
            </p:cNvPr>
            <p:cNvSpPr/>
            <p:nvPr/>
          </p:nvSpPr>
          <p:spPr>
            <a:xfrm>
              <a:off x="2256370" y="4242435"/>
              <a:ext cx="87627" cy="876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99">
              <a:extLst>
                <a:ext uri="{FF2B5EF4-FFF2-40B4-BE49-F238E27FC236}">
                  <a16:creationId xmlns:a16="http://schemas.microsoft.com/office/drawing/2014/main" id="{4077C40A-085D-38C7-12E8-A048A36ECE69}"/>
                </a:ext>
              </a:extLst>
            </p:cNvPr>
            <p:cNvCxnSpPr/>
            <p:nvPr/>
          </p:nvCxnSpPr>
          <p:spPr>
            <a:xfrm flipH="1">
              <a:off x="1998712" y="4286248"/>
              <a:ext cx="22740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: Rounded Corners 2">
            <a:extLst>
              <a:ext uri="{FF2B5EF4-FFF2-40B4-BE49-F238E27FC236}">
                <a16:creationId xmlns:a16="http://schemas.microsoft.com/office/drawing/2014/main" id="{77C25120-8A9E-B89C-9B3A-79659FAE6E8F}"/>
              </a:ext>
            </a:extLst>
          </p:cNvPr>
          <p:cNvSpPr/>
          <p:nvPr/>
        </p:nvSpPr>
        <p:spPr>
          <a:xfrm rot="5400000">
            <a:off x="1795516" y="989697"/>
            <a:ext cx="956735" cy="3091876"/>
          </a:xfrm>
          <a:prstGeom prst="roundRect">
            <a:avLst>
              <a:gd name="adj" fmla="val 6828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040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535CF08-86F3-1D5B-8338-8B29CC87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46" y="662851"/>
            <a:ext cx="6869178" cy="575811"/>
          </a:xfrm>
        </p:spPr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extract</a:t>
            </a:r>
            <a:r>
              <a:rPr lang="de-DE" dirty="0"/>
              <a:t> NICE-OHMS </a:t>
            </a:r>
            <a:r>
              <a:rPr lang="de-DE" dirty="0" err="1"/>
              <a:t>signal</a:t>
            </a:r>
            <a:r>
              <a:rPr lang="de-DE" dirty="0"/>
              <a:t>?</a:t>
            </a:r>
            <a:endParaRPr lang="en-GB" dirty="0"/>
          </a:p>
        </p:txBody>
      </p:sp>
      <p:pic>
        <p:nvPicPr>
          <p:cNvPr id="5" name="Graphic 18">
            <a:extLst>
              <a:ext uri="{FF2B5EF4-FFF2-40B4-BE49-F238E27FC236}">
                <a16:creationId xmlns:a16="http://schemas.microsoft.com/office/drawing/2014/main" id="{D8CB4730-A38B-76D6-F653-3BC11CF18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9564" y="2842846"/>
            <a:ext cx="2081117" cy="1519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12">
                <a:extLst>
                  <a:ext uri="{FF2B5EF4-FFF2-40B4-BE49-F238E27FC236}">
                    <a16:creationId xmlns:a16="http://schemas.microsoft.com/office/drawing/2014/main" id="{FDBECF24-4F57-4751-ADC9-871FA1F8F53C}"/>
                  </a:ext>
                </a:extLst>
              </p:cNvPr>
              <p:cNvSpPr txBox="1"/>
              <p:nvPr/>
            </p:nvSpPr>
            <p:spPr>
              <a:xfrm>
                <a:off x="789217" y="2203062"/>
                <a:ext cx="32427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Light matter interaction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χ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TextBox 12">
                <a:extLst>
                  <a:ext uri="{FF2B5EF4-FFF2-40B4-BE49-F238E27FC236}">
                    <a16:creationId xmlns:a16="http://schemas.microsoft.com/office/drawing/2014/main" id="{FDBECF24-4F57-4751-ADC9-871FA1F8F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17" y="2203062"/>
                <a:ext cx="3242723" cy="369332"/>
              </a:xfrm>
              <a:prstGeom prst="rect">
                <a:avLst/>
              </a:prstGeom>
              <a:blipFill>
                <a:blip r:embed="rId4"/>
                <a:stretch>
                  <a:fillRect l="-150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47485883-B422-F8BD-B2C8-36A01D369271}"/>
                  </a:ext>
                </a:extLst>
              </p:cNvPr>
              <p:cNvSpPr txBox="1"/>
              <p:nvPr/>
            </p:nvSpPr>
            <p:spPr>
              <a:xfrm>
                <a:off x="3684241" y="1645278"/>
                <a:ext cx="5133124" cy="468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χ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𝑅𝑒𝑎𝑙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χ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𝐼𝑚𝑎𝑔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47485883-B422-F8BD-B2C8-36A01D369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241" y="1645278"/>
                <a:ext cx="5133124" cy="468205"/>
              </a:xfrm>
              <a:prstGeom prst="rect">
                <a:avLst/>
              </a:prstGeom>
              <a:blipFill>
                <a:blip r:embed="rId5"/>
                <a:stretch>
                  <a:fillRect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25">
            <a:extLst>
              <a:ext uri="{FF2B5EF4-FFF2-40B4-BE49-F238E27FC236}">
                <a16:creationId xmlns:a16="http://schemas.microsoft.com/office/drawing/2014/main" id="{3ADBBF5C-E1D5-12E4-EF4B-760C4B096ED9}"/>
              </a:ext>
            </a:extLst>
          </p:cNvPr>
          <p:cNvCxnSpPr>
            <a:cxnSpLocks/>
          </p:cNvCxnSpPr>
          <p:nvPr/>
        </p:nvCxnSpPr>
        <p:spPr>
          <a:xfrm flipH="1">
            <a:off x="5507997" y="2219448"/>
            <a:ext cx="216131" cy="17228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9">
            <a:extLst>
              <a:ext uri="{FF2B5EF4-FFF2-40B4-BE49-F238E27FC236}">
                <a16:creationId xmlns:a16="http://schemas.microsoft.com/office/drawing/2014/main" id="{AF3AE0A6-D40E-E0C4-14AF-9AC789167122}"/>
              </a:ext>
            </a:extLst>
          </p:cNvPr>
          <p:cNvSpPr txBox="1"/>
          <p:nvPr/>
        </p:nvSpPr>
        <p:spPr>
          <a:xfrm>
            <a:off x="4799564" y="2404108"/>
            <a:ext cx="169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Dispersion</a:t>
            </a:r>
          </a:p>
        </p:txBody>
      </p:sp>
      <p:grpSp>
        <p:nvGrpSpPr>
          <p:cNvPr id="12" name="Group 95">
            <a:extLst>
              <a:ext uri="{FF2B5EF4-FFF2-40B4-BE49-F238E27FC236}">
                <a16:creationId xmlns:a16="http://schemas.microsoft.com/office/drawing/2014/main" id="{3C9D64AC-DB73-DAB3-5774-296078FDFD21}"/>
              </a:ext>
            </a:extLst>
          </p:cNvPr>
          <p:cNvGrpSpPr/>
          <p:nvPr/>
        </p:nvGrpSpPr>
        <p:grpSpPr>
          <a:xfrm>
            <a:off x="843150" y="2691314"/>
            <a:ext cx="2777783" cy="87627"/>
            <a:chOff x="795387" y="4242435"/>
            <a:chExt cx="2777783" cy="87627"/>
          </a:xfrm>
        </p:grpSpPr>
        <p:cxnSp>
          <p:nvCxnSpPr>
            <p:cNvPr id="13" name="Straight Arrow Connector 96">
              <a:extLst>
                <a:ext uri="{FF2B5EF4-FFF2-40B4-BE49-F238E27FC236}">
                  <a16:creationId xmlns:a16="http://schemas.microsoft.com/office/drawing/2014/main" id="{EFEA242D-8C5C-05D4-B66F-92DE0728646E}"/>
                </a:ext>
              </a:extLst>
            </p:cNvPr>
            <p:cNvCxnSpPr>
              <a:cxnSpLocks/>
            </p:cNvCxnSpPr>
            <p:nvPr/>
          </p:nvCxnSpPr>
          <p:spPr>
            <a:xfrm>
              <a:off x="795387" y="4286250"/>
              <a:ext cx="1080000" cy="0"/>
            </a:xfrm>
            <a:prstGeom prst="straightConnector1">
              <a:avLst/>
            </a:prstGeom>
            <a:ln w="762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97">
              <a:extLst>
                <a:ext uri="{FF2B5EF4-FFF2-40B4-BE49-F238E27FC236}">
                  <a16:creationId xmlns:a16="http://schemas.microsoft.com/office/drawing/2014/main" id="{61D0ED3F-00E2-28DE-45CB-5F69494F01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3170" y="4286249"/>
              <a:ext cx="1080000" cy="0"/>
            </a:xfrm>
            <a:prstGeom prst="straightConnector1">
              <a:avLst/>
            </a:prstGeom>
            <a:ln w="762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98">
              <a:extLst>
                <a:ext uri="{FF2B5EF4-FFF2-40B4-BE49-F238E27FC236}">
                  <a16:creationId xmlns:a16="http://schemas.microsoft.com/office/drawing/2014/main" id="{64E5534E-3B2B-1097-6E9A-54828EFD972F}"/>
                </a:ext>
              </a:extLst>
            </p:cNvPr>
            <p:cNvSpPr/>
            <p:nvPr/>
          </p:nvSpPr>
          <p:spPr>
            <a:xfrm>
              <a:off x="2256370" y="4242435"/>
              <a:ext cx="87627" cy="876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99">
              <a:extLst>
                <a:ext uri="{FF2B5EF4-FFF2-40B4-BE49-F238E27FC236}">
                  <a16:creationId xmlns:a16="http://schemas.microsoft.com/office/drawing/2014/main" id="{4077C40A-085D-38C7-12E8-A048A36ECE69}"/>
                </a:ext>
              </a:extLst>
            </p:cNvPr>
            <p:cNvCxnSpPr/>
            <p:nvPr/>
          </p:nvCxnSpPr>
          <p:spPr>
            <a:xfrm flipH="1">
              <a:off x="1998712" y="4286248"/>
              <a:ext cx="22740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: Rounded Corners 2">
            <a:extLst>
              <a:ext uri="{FF2B5EF4-FFF2-40B4-BE49-F238E27FC236}">
                <a16:creationId xmlns:a16="http://schemas.microsoft.com/office/drawing/2014/main" id="{77C25120-8A9E-B89C-9B3A-79659FAE6E8F}"/>
              </a:ext>
            </a:extLst>
          </p:cNvPr>
          <p:cNvSpPr/>
          <p:nvPr/>
        </p:nvSpPr>
        <p:spPr>
          <a:xfrm rot="5400000">
            <a:off x="1795516" y="989697"/>
            <a:ext cx="956735" cy="3091876"/>
          </a:xfrm>
          <a:prstGeom prst="roundRect">
            <a:avLst>
              <a:gd name="adj" fmla="val 6828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E7800CF1-1361-0B63-B5C1-51237F2C54E4}"/>
              </a:ext>
            </a:extLst>
          </p:cNvPr>
          <p:cNvSpPr/>
          <p:nvPr/>
        </p:nvSpPr>
        <p:spPr>
          <a:xfrm>
            <a:off x="726440" y="3832608"/>
            <a:ext cx="3091877" cy="7272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Dispersion measurement?</a:t>
            </a:r>
          </a:p>
        </p:txBody>
      </p:sp>
    </p:spTree>
    <p:extLst>
      <p:ext uri="{BB962C8B-B14F-4D97-AF65-F5344CB8AC3E}">
        <p14:creationId xmlns:p14="http://schemas.microsoft.com/office/powerpoint/2010/main" val="2157611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4FC82B3-49D6-F6A8-234A-FF386997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57" y="519522"/>
            <a:ext cx="5724172" cy="575811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modulation</a:t>
            </a:r>
            <a:r>
              <a:rPr lang="de-DE" dirty="0"/>
              <a:t> </a:t>
            </a:r>
            <a:r>
              <a:rPr lang="de-DE" dirty="0" err="1"/>
              <a:t>spectroscopy</a:t>
            </a:r>
            <a:r>
              <a:rPr lang="de-DE" dirty="0"/>
              <a:t> (FM)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cavity</a:t>
            </a:r>
            <a:endParaRPr lang="en-GB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059080B-1748-ABD8-D544-D5F44504C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57" y="3212252"/>
            <a:ext cx="1598175" cy="1333901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E24DF86-84F1-2C33-D170-5532F17EE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983" y="3255826"/>
            <a:ext cx="1941230" cy="1244129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D1714D4-03DC-2953-A82A-A24C63A3E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465" y="3209232"/>
            <a:ext cx="1941230" cy="1312555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F9CC08EE-6862-7C94-2835-D5A77B22A26E}"/>
              </a:ext>
            </a:extLst>
          </p:cNvPr>
          <p:cNvSpPr txBox="1"/>
          <p:nvPr/>
        </p:nvSpPr>
        <p:spPr>
          <a:xfrm>
            <a:off x="1997684" y="3523130"/>
            <a:ext cx="77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225D369C-0E1A-F08A-027F-DC559E8D8CE2}"/>
              </a:ext>
            </a:extLst>
          </p:cNvPr>
          <p:cNvSpPr txBox="1"/>
          <p:nvPr/>
        </p:nvSpPr>
        <p:spPr>
          <a:xfrm>
            <a:off x="4580623" y="3529433"/>
            <a:ext cx="866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1D7B6125-C1D6-C2CD-DA34-C22C54A62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68" y="1614067"/>
            <a:ext cx="4537576" cy="1442746"/>
          </a:xfrm>
        </p:spPr>
        <p:txBody>
          <a:bodyPr>
            <a:normAutofit lnSpcReduction="10000"/>
          </a:bodyPr>
          <a:lstStyle/>
          <a:p>
            <a:r>
              <a:rPr lang="en-AU" dirty="0"/>
              <a:t>Electro-optical modulator (EOM) produces sidebands with </a:t>
            </a:r>
            <a:r>
              <a:rPr lang="el-GR" dirty="0"/>
              <a:t>ν</a:t>
            </a:r>
            <a:r>
              <a:rPr lang="de-DE" baseline="-25000" dirty="0"/>
              <a:t>0</a:t>
            </a:r>
            <a:r>
              <a:rPr lang="en-AU" dirty="0"/>
              <a:t>±</a:t>
            </a:r>
            <a:r>
              <a:rPr lang="el-GR" dirty="0"/>
              <a:t>ν</a:t>
            </a:r>
            <a:r>
              <a:rPr lang="de-DE" baseline="-25000" dirty="0"/>
              <a:t>m</a:t>
            </a:r>
          </a:p>
          <a:p>
            <a:r>
              <a:rPr lang="el-GR" dirty="0"/>
              <a:t>ν</a:t>
            </a:r>
            <a:r>
              <a:rPr lang="en-GB" baseline="-25000" dirty="0"/>
              <a:t>m</a:t>
            </a:r>
            <a:r>
              <a:rPr lang="de-DE" baseline="-25000" dirty="0"/>
              <a:t> </a:t>
            </a:r>
            <a:r>
              <a:rPr lang="de-DE" dirty="0" err="1"/>
              <a:t>fits</a:t>
            </a:r>
            <a:r>
              <a:rPr lang="de-DE" dirty="0"/>
              <a:t> FSR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cavity</a:t>
            </a:r>
            <a:endParaRPr lang="en-AU" dirty="0"/>
          </a:p>
          <a:p>
            <a:r>
              <a:rPr lang="en-AU" noProof="0" dirty="0"/>
              <a:t>Sidebands are 180° phase-shifted</a:t>
            </a:r>
          </a:p>
          <a:p>
            <a:r>
              <a:rPr lang="en-AU" dirty="0"/>
              <a:t>Dispersion changes cause imbalance in sidebands</a:t>
            </a:r>
            <a:endParaRPr lang="en-AU" noProof="0" dirty="0"/>
          </a:p>
          <a:p>
            <a:endParaRPr lang="en-AU" dirty="0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039EB22B-40B7-D927-543A-D6C95F16F6B7}"/>
              </a:ext>
            </a:extLst>
          </p:cNvPr>
          <p:cNvSpPr/>
          <p:nvPr/>
        </p:nvSpPr>
        <p:spPr>
          <a:xfrm>
            <a:off x="5364088" y="1614067"/>
            <a:ext cx="3204356" cy="9361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Phase sensitive detection</a:t>
            </a:r>
          </a:p>
        </p:txBody>
      </p:sp>
    </p:spTree>
    <p:extLst>
      <p:ext uri="{BB962C8B-B14F-4D97-AF65-F5344CB8AC3E}">
        <p14:creationId xmlns:p14="http://schemas.microsoft.com/office/powerpoint/2010/main" val="208417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7">
            <a:extLst>
              <a:ext uri="{FF2B5EF4-FFF2-40B4-BE49-F238E27FC236}">
                <a16:creationId xmlns:a16="http://schemas.microsoft.com/office/drawing/2014/main" id="{1668B9BB-CD6A-1CDA-3258-75FA115CF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886" y="3111810"/>
            <a:ext cx="2079823" cy="1518254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FBE1867-A61D-EC01-E406-EEB43E6AD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7634"/>
            <a:ext cx="4602222" cy="151825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cs typeface="Calibri" panose="020F0502020204030204" pitchFamily="34" charset="0"/>
              </a:rPr>
              <a:t>Additional low-frequency dither (modulation)</a:t>
            </a:r>
          </a:p>
          <a:p>
            <a:pPr lvl="1"/>
            <a:r>
              <a:rPr lang="en-US" sz="1575" dirty="0">
                <a:cs typeface="Calibri" panose="020F0502020204030204" pitchFamily="34" charset="0"/>
              </a:rPr>
              <a:t>Derivative detection</a:t>
            </a:r>
            <a:r>
              <a:rPr lang="en-US" sz="1575" dirty="0">
                <a:cs typeface="Calibri" panose="020F0502020204030204" pitchFamily="34" charset="0"/>
                <a:sym typeface="Wingdings" panose="05000000000000000000" pitchFamily="2" charset="2"/>
              </a:rPr>
              <a:t> symmetric line shape</a:t>
            </a:r>
            <a:endParaRPr lang="en-US" sz="1575" dirty="0">
              <a:cs typeface="Calibri" panose="020F0502020204030204" pitchFamily="34" charset="0"/>
            </a:endParaRPr>
          </a:p>
          <a:p>
            <a:pPr lvl="1"/>
            <a:r>
              <a:rPr lang="en-US" sz="1575" dirty="0">
                <a:cs typeface="Calibri" panose="020F0502020204030204" pitchFamily="34" charset="0"/>
              </a:rPr>
              <a:t>Further noise suppression</a:t>
            </a:r>
          </a:p>
          <a:p>
            <a:pPr lvl="1"/>
            <a:r>
              <a:rPr lang="en-US" sz="1575" dirty="0">
                <a:cs typeface="Calibri" panose="020F0502020204030204" pitchFamily="34" charset="0"/>
              </a:rPr>
              <a:t>Eliminates background drifts</a:t>
            </a:r>
          </a:p>
          <a:p>
            <a:pPr lvl="1"/>
            <a:r>
              <a:rPr lang="en-US" sz="1575" dirty="0">
                <a:cs typeface="Calibri" panose="020F0502020204030204" pitchFamily="34" charset="0"/>
              </a:rPr>
              <a:t>Any order possible(1f, 2f, 3f)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A12AE4F-2397-0250-8B1C-AAF1BAF48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Wavelenght</a:t>
            </a:r>
            <a:r>
              <a:rPr lang="de-DE" dirty="0"/>
              <a:t> </a:t>
            </a:r>
            <a:r>
              <a:rPr lang="de-DE" dirty="0" err="1"/>
              <a:t>modulation</a:t>
            </a:r>
            <a:r>
              <a:rPr lang="de-DE" dirty="0"/>
              <a:t> in NICE-OHMS</a:t>
            </a:r>
            <a:endParaRPr lang="en-GB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962D571-8F8A-24FA-5C10-FEB611005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88" y="3111810"/>
            <a:ext cx="1498896" cy="1519200"/>
          </a:xfrm>
          <a:prstGeom prst="rect">
            <a:avLst/>
          </a:prstGeom>
        </p:spPr>
      </p:pic>
      <p:pic>
        <p:nvPicPr>
          <p:cNvPr id="5" name="Graphic 8">
            <a:extLst>
              <a:ext uri="{FF2B5EF4-FFF2-40B4-BE49-F238E27FC236}">
                <a16:creationId xmlns:a16="http://schemas.microsoft.com/office/drawing/2014/main" id="{17097167-E67A-7F3F-2380-0386BE75D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73239" y="3451385"/>
            <a:ext cx="1790749" cy="12619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E08F5375-9E84-25A1-643A-B556C25292F8}"/>
                  </a:ext>
                </a:extLst>
              </p:cNvPr>
              <p:cNvSpPr txBox="1"/>
              <p:nvPr/>
            </p:nvSpPr>
            <p:spPr>
              <a:xfrm>
                <a:off x="3317831" y="2827541"/>
                <a:ext cx="408894" cy="310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/>
                  <a:t>1f: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𝑑𝑆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𝑑𝑣</m:t>
                        </m:r>
                      </m:den>
                    </m:f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E08F5375-9E84-25A1-643A-B556C2529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831" y="2827541"/>
                <a:ext cx="408894" cy="310278"/>
              </a:xfrm>
              <a:prstGeom prst="rect">
                <a:avLst/>
              </a:prstGeom>
              <a:blipFill>
                <a:blip r:embed="rId7"/>
                <a:stretch>
                  <a:fillRect l="-26866" t="-1961" r="-8955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1">
                <a:extLst>
                  <a:ext uri="{FF2B5EF4-FFF2-40B4-BE49-F238E27FC236}">
                    <a16:creationId xmlns:a16="http://schemas.microsoft.com/office/drawing/2014/main" id="{D5CEA34A-6FBA-3C14-1E50-D3009FE8F1F3}"/>
                  </a:ext>
                </a:extLst>
              </p:cNvPr>
              <p:cNvSpPr txBox="1"/>
              <p:nvPr/>
            </p:nvSpPr>
            <p:spPr>
              <a:xfrm>
                <a:off x="5002272" y="2802380"/>
                <a:ext cx="485197" cy="3359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/>
                  <a:t>2f: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11">
                <a:extLst>
                  <a:ext uri="{FF2B5EF4-FFF2-40B4-BE49-F238E27FC236}">
                    <a16:creationId xmlns:a16="http://schemas.microsoft.com/office/drawing/2014/main" id="{D5CEA34A-6FBA-3C14-1E50-D3009FE8F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2272" y="2802380"/>
                <a:ext cx="485197" cy="335989"/>
              </a:xfrm>
              <a:prstGeom prst="rect">
                <a:avLst/>
              </a:prstGeom>
              <a:blipFill>
                <a:blip r:embed="rId8"/>
                <a:stretch>
                  <a:fillRect l="-22785" r="-7595" b="-18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phic 12">
            <a:extLst>
              <a:ext uri="{FF2B5EF4-FFF2-40B4-BE49-F238E27FC236}">
                <a16:creationId xmlns:a16="http://schemas.microsoft.com/office/drawing/2014/main" id="{78085A20-F9B8-0525-D619-11A32B8DBC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4886" y="3112752"/>
            <a:ext cx="2081117" cy="1519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40663F08-A424-AFC7-99AB-2C5C2928E812}"/>
                  </a:ext>
                </a:extLst>
              </p:cNvPr>
              <p:cNvSpPr txBox="1"/>
              <p:nvPr/>
            </p:nvSpPr>
            <p:spPr>
              <a:xfrm>
                <a:off x="1376287" y="2831174"/>
                <a:ext cx="39831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40663F08-A424-AFC7-99AB-2C5C2928E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287" y="2831174"/>
                <a:ext cx="398314" cy="215444"/>
              </a:xfrm>
              <a:prstGeom prst="rect">
                <a:avLst/>
              </a:prstGeom>
              <a:blipFill>
                <a:blip r:embed="rId11"/>
                <a:stretch>
                  <a:fillRect l="-9231" r="-13846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0578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13F4796-45B9-2513-394F-C91DBA39A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572" y="2067694"/>
            <a:ext cx="2875806" cy="3364854"/>
          </a:xfrm>
        </p:spPr>
        <p:txBody>
          <a:bodyPr/>
          <a:lstStyle/>
          <a:p>
            <a:r>
              <a:rPr lang="de-DE" dirty="0"/>
              <a:t>Single </a:t>
            </a:r>
            <a:r>
              <a:rPr lang="de-DE" dirty="0" err="1"/>
              <a:t>scan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residual </a:t>
            </a:r>
            <a:r>
              <a:rPr lang="de-DE" dirty="0" err="1"/>
              <a:t>water</a:t>
            </a:r>
            <a:endParaRPr lang="de-DE" dirty="0"/>
          </a:p>
          <a:p>
            <a:r>
              <a:rPr lang="de-DE" dirty="0"/>
              <a:t>1f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dispersive</a:t>
            </a:r>
            <a:r>
              <a:rPr lang="de-DE" dirty="0"/>
              <a:t>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 err="1">
                <a:sym typeface="Wingdings" panose="05000000000000000000" pitchFamily="2" charset="2"/>
              </a:rPr>
              <a:t>symmetric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line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shape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High SNR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B902F8B-E477-AEB9-5123-1809A494F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Result</a:t>
            </a:r>
            <a:r>
              <a:rPr lang="de-DE" dirty="0"/>
              <a:t>: 1f </a:t>
            </a:r>
            <a:r>
              <a:rPr lang="de-DE" dirty="0" err="1"/>
              <a:t>signal</a:t>
            </a:r>
            <a:r>
              <a:rPr lang="de-DE" dirty="0"/>
              <a:t> in H</a:t>
            </a:r>
            <a:r>
              <a:rPr lang="de-DE" baseline="-25000" dirty="0"/>
              <a:t>2</a:t>
            </a:r>
            <a:r>
              <a:rPr lang="de-DE" dirty="0"/>
              <a:t>O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5EB60E0-433E-DF0B-1E4D-B07E43F65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988" y="1275606"/>
            <a:ext cx="4894677" cy="323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45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0000" t="-43000" r="-10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612A7E82-7E0B-4438-6537-BB59ADAA5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64" y="663538"/>
            <a:ext cx="6869178" cy="575811"/>
          </a:xfrm>
        </p:spPr>
        <p:txBody>
          <a:bodyPr>
            <a:no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The Experimental Setup: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04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42CF6BB-B6A0-CEDC-4136-1DD8CFB32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822" y="2031690"/>
            <a:ext cx="4695801" cy="206223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65A0F56-FCB5-DAC9-91A2-A1D8C17D8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optical</a:t>
            </a:r>
            <a:r>
              <a:rPr lang="de-DE" dirty="0"/>
              <a:t> </a:t>
            </a:r>
            <a:r>
              <a:rPr lang="de-DE" dirty="0" err="1"/>
              <a:t>setup</a:t>
            </a:r>
            <a:r>
              <a:rPr lang="de-DE" dirty="0"/>
              <a:t> @Amsterdam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D3ABE3-B803-5AA5-EFA3-30DA46922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623" y="854814"/>
            <a:ext cx="4227749" cy="380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61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951EA248-A459-4270-8FFD-B03ACE18A71F}"/>
              </a:ext>
            </a:extLst>
          </p:cNvPr>
          <p:cNvCxnSpPr>
            <a:cxnSpLocks/>
          </p:cNvCxnSpPr>
          <p:nvPr/>
        </p:nvCxnSpPr>
        <p:spPr>
          <a:xfrm flipV="1">
            <a:off x="2119817" y="774616"/>
            <a:ext cx="543523" cy="2295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021AE98D-0177-4F71-80D7-5E26BA3949A8}"/>
              </a:ext>
            </a:extLst>
          </p:cNvPr>
          <p:cNvCxnSpPr>
            <a:cxnSpLocks/>
          </p:cNvCxnSpPr>
          <p:nvPr/>
        </p:nvCxnSpPr>
        <p:spPr>
          <a:xfrm>
            <a:off x="1992175" y="1247956"/>
            <a:ext cx="255895" cy="3451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>
            <a:extLst>
              <a:ext uri="{FF2B5EF4-FFF2-40B4-BE49-F238E27FC236}">
                <a16:creationId xmlns:a16="http://schemas.microsoft.com/office/drawing/2014/main" id="{79649EA2-4312-4ADD-AADD-79AD559C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603" y="2161139"/>
            <a:ext cx="5954869" cy="575811"/>
          </a:xfrm>
        </p:spPr>
        <p:txBody>
          <a:bodyPr>
            <a:normAutofit/>
          </a:bodyPr>
          <a:lstStyle/>
          <a:p>
            <a:r>
              <a:rPr lang="en-AU" noProof="0" dirty="0"/>
              <a:t>How well do we understand molecules?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A5E5BCA-0B53-40BD-8B89-3B68F5CA299C}"/>
              </a:ext>
            </a:extLst>
          </p:cNvPr>
          <p:cNvSpPr/>
          <p:nvPr/>
        </p:nvSpPr>
        <p:spPr>
          <a:xfrm>
            <a:off x="1610010" y="666168"/>
            <a:ext cx="684076" cy="67589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O</a:t>
            </a:r>
            <a:endParaRPr lang="en-GB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0E0A67B-A4A9-4E5F-A091-95F67F4DE5D3}"/>
              </a:ext>
            </a:extLst>
          </p:cNvPr>
          <p:cNvSpPr/>
          <p:nvPr/>
        </p:nvSpPr>
        <p:spPr>
          <a:xfrm>
            <a:off x="2438102" y="555526"/>
            <a:ext cx="468052" cy="4680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en-GB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C0CBC5D-12DA-45B9-8542-9D88A7939155}"/>
              </a:ext>
            </a:extLst>
          </p:cNvPr>
          <p:cNvSpPr/>
          <p:nvPr/>
        </p:nvSpPr>
        <p:spPr>
          <a:xfrm>
            <a:off x="2060060" y="1436447"/>
            <a:ext cx="468052" cy="4680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en-GB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10B17E6-1CBD-4733-8B2B-2BA3171574AB}"/>
              </a:ext>
            </a:extLst>
          </p:cNvPr>
          <p:cNvSpPr/>
          <p:nvPr/>
        </p:nvSpPr>
        <p:spPr>
          <a:xfrm>
            <a:off x="6804248" y="1507491"/>
            <a:ext cx="468052" cy="4680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en-GB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7DAC4C1-2355-44DA-B4E0-F000B5B75696}"/>
              </a:ext>
            </a:extLst>
          </p:cNvPr>
          <p:cNvSpPr/>
          <p:nvPr/>
        </p:nvSpPr>
        <p:spPr>
          <a:xfrm>
            <a:off x="7848364" y="2054223"/>
            <a:ext cx="468052" cy="4680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en-GB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532C7E0-3E2D-43CB-9F18-AC59B8BBDE35}"/>
              </a:ext>
            </a:extLst>
          </p:cNvPr>
          <p:cNvSpPr/>
          <p:nvPr/>
        </p:nvSpPr>
        <p:spPr>
          <a:xfrm>
            <a:off x="6300192" y="976642"/>
            <a:ext cx="1476164" cy="149082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36A0A6C-3DA4-4B1A-A929-DEF6378D7959}"/>
              </a:ext>
            </a:extLst>
          </p:cNvPr>
          <p:cNvSpPr/>
          <p:nvPr/>
        </p:nvSpPr>
        <p:spPr>
          <a:xfrm>
            <a:off x="7344308" y="1567526"/>
            <a:ext cx="1476164" cy="149082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8DA3C6D-7281-4686-A76B-935092854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48" y="2993590"/>
            <a:ext cx="2705271" cy="1672878"/>
          </a:xfrm>
          <a:prstGeom prst="rect">
            <a:avLst/>
          </a:prstGeom>
        </p:spPr>
      </p:pic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03DF66ED-BCE5-4423-B7C2-745A9A18D1ED}"/>
              </a:ext>
            </a:extLst>
          </p:cNvPr>
          <p:cNvCxnSpPr>
            <a:cxnSpLocks/>
          </p:cNvCxnSpPr>
          <p:nvPr/>
        </p:nvCxnSpPr>
        <p:spPr>
          <a:xfrm>
            <a:off x="1988052" y="1132934"/>
            <a:ext cx="331307" cy="44570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3548A87A-13D4-48AE-8862-82BFA8B5E31D}"/>
              </a:ext>
            </a:extLst>
          </p:cNvPr>
          <p:cNvCxnSpPr>
            <a:cxnSpLocks/>
          </p:cNvCxnSpPr>
          <p:nvPr/>
        </p:nvCxnSpPr>
        <p:spPr>
          <a:xfrm flipV="1">
            <a:off x="2095616" y="740603"/>
            <a:ext cx="460160" cy="17496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6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17"/>
    </mc:Choice>
    <mc:Fallback xmlns="">
      <p:transition spd="slow" advTm="3641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6FC4AC1-4735-C1BA-87EB-939B25BDE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368" y="1479055"/>
            <a:ext cx="3077766" cy="3364854"/>
          </a:xfrm>
        </p:spPr>
        <p:txBody>
          <a:bodyPr/>
          <a:lstStyle/>
          <a:p>
            <a:r>
              <a:rPr lang="en-GB" dirty="0"/>
              <a:t>1 </a:t>
            </a:r>
            <a:r>
              <a:rPr lang="en-GB" dirty="0" err="1"/>
              <a:t>GBq</a:t>
            </a:r>
            <a:r>
              <a:rPr lang="en-GB" dirty="0"/>
              <a:t> activity of H:T mixture (~20 mbar*cm³)</a:t>
            </a:r>
          </a:p>
          <a:p>
            <a:r>
              <a:rPr lang="en-GB" dirty="0"/>
              <a:t>Fully tritium compatible, enclosed setup</a:t>
            </a:r>
          </a:p>
          <a:p>
            <a:r>
              <a:rPr lang="en-GB" dirty="0"/>
              <a:t>Non-evaporable Getter (NEG) as vacuum pump</a:t>
            </a:r>
          </a:p>
          <a:p>
            <a:r>
              <a:rPr lang="en-GB" dirty="0"/>
              <a:t>Tritium storage and pressure regulation from 0.005 Pa - 5 Pa using special NEG</a:t>
            </a:r>
          </a:p>
          <a:p>
            <a:r>
              <a:rPr lang="en-GB" dirty="0"/>
              <a:t>Cavity and tritium infrastructure in second evacuated containment for noise reduction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289CB76-3361-D09E-A207-869CE9920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Tritium </a:t>
            </a:r>
            <a:r>
              <a:rPr lang="de-DE" dirty="0" err="1"/>
              <a:t>setup</a:t>
            </a:r>
            <a:r>
              <a:rPr lang="de-DE" dirty="0"/>
              <a:t> @Amsterdam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2A8285-9F84-58B3-9FAB-D2607F901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134" y="1479055"/>
            <a:ext cx="5432477" cy="22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1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6FC4AC1-4735-C1BA-87EB-939B25BDE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368" y="1479055"/>
            <a:ext cx="3077766" cy="3364854"/>
          </a:xfrm>
        </p:spPr>
        <p:txBody>
          <a:bodyPr/>
          <a:lstStyle/>
          <a:p>
            <a:r>
              <a:rPr lang="en-GB" dirty="0"/>
              <a:t>1 </a:t>
            </a:r>
            <a:r>
              <a:rPr lang="en-GB" dirty="0" err="1"/>
              <a:t>GBq</a:t>
            </a:r>
            <a:r>
              <a:rPr lang="en-GB" dirty="0"/>
              <a:t> activity of H:T mixture (~20 mbar*cm³)</a:t>
            </a:r>
          </a:p>
          <a:p>
            <a:r>
              <a:rPr lang="en-GB" dirty="0"/>
              <a:t>Fully tritium compatible, enclosed setup</a:t>
            </a:r>
          </a:p>
          <a:p>
            <a:r>
              <a:rPr lang="en-GB" dirty="0"/>
              <a:t>Non-evaporable Getter (NEG) as vacuum pump</a:t>
            </a:r>
          </a:p>
          <a:p>
            <a:r>
              <a:rPr lang="en-GB" dirty="0"/>
              <a:t>Tritium storage and pressure regulation from 0.005 Pa - 5 Pa using special NEG</a:t>
            </a:r>
          </a:p>
          <a:p>
            <a:r>
              <a:rPr lang="en-GB" dirty="0"/>
              <a:t>Cavity and tritium infrastructure in second evacuated containment for noise reduction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289CB76-3361-D09E-A207-869CE9920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Tritium </a:t>
            </a:r>
            <a:r>
              <a:rPr lang="de-DE" dirty="0" err="1"/>
              <a:t>setup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2A8285-9F84-58B3-9FAB-D2607F901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134" y="1479055"/>
            <a:ext cx="5432477" cy="22730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A6676EA-9A82-E6E3-7AD5-630F68F5E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606100"/>
            <a:ext cx="5432477" cy="409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87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6FC4AC1-4735-C1BA-87EB-939B25BDE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368" y="1479055"/>
            <a:ext cx="3077766" cy="3364854"/>
          </a:xfrm>
        </p:spPr>
        <p:txBody>
          <a:bodyPr/>
          <a:lstStyle/>
          <a:p>
            <a:r>
              <a:rPr lang="en-GB" dirty="0"/>
              <a:t>1 </a:t>
            </a:r>
            <a:r>
              <a:rPr lang="en-GB" dirty="0" err="1"/>
              <a:t>GBq</a:t>
            </a:r>
            <a:r>
              <a:rPr lang="en-GB" dirty="0"/>
              <a:t> activity of H:T mixture (~20 mbar*cm³)</a:t>
            </a:r>
          </a:p>
          <a:p>
            <a:r>
              <a:rPr lang="en-GB" dirty="0"/>
              <a:t>Fully tritium compatible, enclosed setup</a:t>
            </a:r>
          </a:p>
          <a:p>
            <a:r>
              <a:rPr lang="en-GB" dirty="0"/>
              <a:t>Non-evaporable Getter (NEG) as vacuum pump</a:t>
            </a:r>
          </a:p>
          <a:p>
            <a:r>
              <a:rPr lang="en-GB" dirty="0"/>
              <a:t>Tritium storage and pressure regulation from 0.005 Pa - 5 Pa using special NEG</a:t>
            </a:r>
          </a:p>
          <a:p>
            <a:r>
              <a:rPr lang="en-GB" dirty="0"/>
              <a:t>Cavity and tritium infrastructure in second evacuated containment for noise reduction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289CB76-3361-D09E-A207-869CE9920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Tritium </a:t>
            </a:r>
            <a:r>
              <a:rPr lang="de-DE" dirty="0" err="1"/>
              <a:t>setup</a:t>
            </a:r>
            <a:endParaRPr lang="en-GB" dirty="0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1F87F60E-6285-F33C-C541-4E53C68BD07C}"/>
              </a:ext>
            </a:extLst>
          </p:cNvPr>
          <p:cNvSpPr/>
          <p:nvPr/>
        </p:nvSpPr>
        <p:spPr>
          <a:xfrm flipH="1">
            <a:off x="3419872" y="1905229"/>
            <a:ext cx="5432477" cy="25125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Tritium storage and pressure regulation?</a:t>
            </a:r>
          </a:p>
        </p:txBody>
      </p:sp>
    </p:spTree>
    <p:extLst>
      <p:ext uri="{BB962C8B-B14F-4D97-AF65-F5344CB8AC3E}">
        <p14:creationId xmlns:p14="http://schemas.microsoft.com/office/powerpoint/2010/main" val="1860984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829A382-8EE2-408C-8CA0-D5B5C4941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367136"/>
            <a:ext cx="8343900" cy="3364854"/>
          </a:xfrm>
        </p:spPr>
        <p:txBody>
          <a:bodyPr/>
          <a:lstStyle/>
          <a:p>
            <a:r>
              <a:rPr lang="en-AU" dirty="0"/>
              <a:t>Z</a:t>
            </a:r>
            <a:r>
              <a:rPr lang="en-AU" noProof="0" dirty="0" err="1"/>
              <a:t>irconium</a:t>
            </a:r>
            <a:r>
              <a:rPr lang="en-AU" noProof="0" dirty="0"/>
              <a:t>-based non-evaporable getters (NEGs) from </a:t>
            </a:r>
            <a:r>
              <a:rPr lang="en-AU" i="1" noProof="0" dirty="0"/>
              <a:t>SAES </a:t>
            </a:r>
            <a:r>
              <a:rPr lang="en-AU" noProof="0" dirty="0"/>
              <a:t>(type St171)</a:t>
            </a:r>
          </a:p>
          <a:p>
            <a:r>
              <a:rPr lang="en-AU" noProof="0" dirty="0"/>
              <a:t>Irreversible binding of (non-noble) gases when heated</a:t>
            </a:r>
          </a:p>
          <a:p>
            <a:r>
              <a:rPr lang="en-AU" noProof="0" dirty="0"/>
              <a:t>Reversible binding of hydrogen when cold </a:t>
            </a:r>
          </a:p>
          <a:p>
            <a:r>
              <a:rPr lang="en-AU" noProof="0" dirty="0"/>
              <a:t>Desorption of hydrogen following Sievert‘s law</a:t>
            </a:r>
          </a:p>
          <a:p>
            <a:endParaRPr lang="en-AU" noProof="0" dirty="0"/>
          </a:p>
          <a:p>
            <a:pPr marL="0" indent="0">
              <a:buNone/>
            </a:pPr>
            <a:r>
              <a:rPr lang="en-AU" noProof="0" dirty="0"/>
              <a:t>	log(</a:t>
            </a:r>
            <a:r>
              <a:rPr lang="en-AU" noProof="0" dirty="0" err="1"/>
              <a:t>p</a:t>
            </a:r>
            <a:r>
              <a:rPr lang="en-AU" baseline="-25000" noProof="0" dirty="0" err="1"/>
              <a:t>eq</a:t>
            </a:r>
            <a:r>
              <a:rPr lang="en-AU" noProof="0" dirty="0"/>
              <a:t>) = 3.6 + 2log(</a:t>
            </a:r>
            <a:r>
              <a:rPr lang="en-AU" noProof="0" dirty="0" err="1"/>
              <a:t>C</a:t>
            </a:r>
            <a:r>
              <a:rPr lang="en-AU" baseline="-25000" noProof="0" dirty="0" err="1"/>
              <a:t>getter</a:t>
            </a:r>
            <a:r>
              <a:rPr lang="en-AU" noProof="0" dirty="0"/>
              <a:t>) – 5200/T </a:t>
            </a:r>
            <a:r>
              <a:rPr lang="en-AU" baseline="30000" noProof="0" dirty="0"/>
              <a:t>[1]</a:t>
            </a:r>
          </a:p>
          <a:p>
            <a:pPr marL="0" indent="0">
              <a:buNone/>
            </a:pPr>
            <a:endParaRPr lang="en-AU" baseline="30000" noProof="0" dirty="0"/>
          </a:p>
          <a:p>
            <a:pPr marL="0" indent="0">
              <a:buNone/>
            </a:pPr>
            <a:endParaRPr lang="en-AU" baseline="30000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0B8C3EF-1CEC-4122-8ED7-6A730994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noProof="0" dirty="0"/>
              <a:t>Tritium storage &amp; pressure regulation using NEGs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BFB7887A-D6C2-4B77-8AF1-450BDF8B90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045086"/>
              </p:ext>
            </p:extLst>
          </p:nvPr>
        </p:nvGraphicFramePr>
        <p:xfrm>
          <a:off x="5606342" y="2571750"/>
          <a:ext cx="3317672" cy="2088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1513880" imgH="7261920" progId="PBrush">
                  <p:embed/>
                </p:oleObj>
              </mc:Choice>
              <mc:Fallback>
                <p:oleObj name="Bitmap Image" r:id="rId2" imgW="11513880" imgH="7261920" progId="PBrush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BFB7887A-D6C2-4B77-8AF1-450BDF8B90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06342" y="2571750"/>
                        <a:ext cx="3317672" cy="2088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184278C6-468B-439E-9E30-027D29D30E01}"/>
              </a:ext>
            </a:extLst>
          </p:cNvPr>
          <p:cNvSpPr/>
          <p:nvPr/>
        </p:nvSpPr>
        <p:spPr>
          <a:xfrm>
            <a:off x="300893" y="3308394"/>
            <a:ext cx="503027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getter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Hydrogen </a:t>
            </a:r>
            <a:r>
              <a:rPr lang="de-DE" dirty="0" err="1"/>
              <a:t>pressure</a:t>
            </a:r>
            <a:endParaRPr lang="en-GB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600518F-55C8-4F5D-BACB-D94A3EA31EC5}"/>
              </a:ext>
            </a:extLst>
          </p:cNvPr>
          <p:cNvSpPr txBox="1"/>
          <p:nvPr/>
        </p:nvSpPr>
        <p:spPr>
          <a:xfrm>
            <a:off x="25722" y="4470380"/>
            <a:ext cx="5580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aseline="30000" dirty="0"/>
              <a:t>[1]</a:t>
            </a:r>
            <a:r>
              <a:rPr lang="en-GB" sz="1100" baseline="30000" dirty="0"/>
              <a:t> </a:t>
            </a:r>
            <a:r>
              <a:rPr lang="en-GB" sz="1100" dirty="0"/>
              <a:t>www.saesgetters.com/sites/default/files/St 171 - 172_Sintered Porous Getters_1.pdf</a:t>
            </a:r>
          </a:p>
        </p:txBody>
      </p:sp>
    </p:spTree>
    <p:extLst>
      <p:ext uri="{BB962C8B-B14F-4D97-AF65-F5344CB8AC3E}">
        <p14:creationId xmlns:p14="http://schemas.microsoft.com/office/powerpoint/2010/main" val="63289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33"/>
    </mc:Choice>
    <mc:Fallback xmlns="">
      <p:transition spd="slow" advTm="5943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829A382-8EE2-408C-8CA0-D5B5C4941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367136"/>
            <a:ext cx="8343900" cy="3364854"/>
          </a:xfrm>
        </p:spPr>
        <p:txBody>
          <a:bodyPr/>
          <a:lstStyle/>
          <a:p>
            <a:r>
              <a:rPr lang="en-US" dirty="0"/>
              <a:t>Z</a:t>
            </a:r>
            <a:r>
              <a:rPr lang="en-US" noProof="0" dirty="0" err="1"/>
              <a:t>irconium</a:t>
            </a:r>
            <a:r>
              <a:rPr lang="en-US" noProof="0" dirty="0"/>
              <a:t>-based non-evaporable getters (NEGs) from </a:t>
            </a:r>
            <a:r>
              <a:rPr lang="en-US" i="1" noProof="0" dirty="0"/>
              <a:t>SAES </a:t>
            </a:r>
            <a:r>
              <a:rPr lang="en-US" noProof="0" dirty="0"/>
              <a:t>(type St171)</a:t>
            </a:r>
          </a:p>
          <a:p>
            <a:r>
              <a:rPr lang="en-US" noProof="0" dirty="0"/>
              <a:t>Irreversible binding of (non-noble) gases when heated</a:t>
            </a:r>
          </a:p>
          <a:p>
            <a:r>
              <a:rPr lang="en-US" noProof="0" dirty="0"/>
              <a:t>Reversible binding of hydrogen when cold </a:t>
            </a:r>
          </a:p>
          <a:p>
            <a:r>
              <a:rPr lang="en-US" noProof="0" dirty="0"/>
              <a:t>Desorption of hydrogen following Sievert‘s law</a:t>
            </a:r>
          </a:p>
          <a:p>
            <a:endParaRPr lang="en-US" noProof="0" dirty="0"/>
          </a:p>
          <a:p>
            <a:pPr marL="0" indent="0">
              <a:buNone/>
            </a:pPr>
            <a:r>
              <a:rPr lang="en-US" noProof="0" dirty="0"/>
              <a:t>	log(</a:t>
            </a:r>
            <a:r>
              <a:rPr lang="en-US" noProof="0" dirty="0" err="1"/>
              <a:t>p</a:t>
            </a:r>
            <a:r>
              <a:rPr lang="en-US" baseline="-25000" noProof="0" dirty="0" err="1"/>
              <a:t>eq</a:t>
            </a:r>
            <a:r>
              <a:rPr lang="en-US" noProof="0" dirty="0"/>
              <a:t>) = 3.6 + 2log(</a:t>
            </a:r>
            <a:r>
              <a:rPr lang="en-US" noProof="0" dirty="0" err="1"/>
              <a:t>C</a:t>
            </a:r>
            <a:r>
              <a:rPr lang="en-US" baseline="-25000" noProof="0" dirty="0" err="1"/>
              <a:t>getter</a:t>
            </a:r>
            <a:r>
              <a:rPr lang="en-US" noProof="0" dirty="0"/>
              <a:t>) – 5200/T </a:t>
            </a:r>
            <a:r>
              <a:rPr lang="en-US" baseline="30000" noProof="0" dirty="0"/>
              <a:t>[1]</a:t>
            </a:r>
          </a:p>
          <a:p>
            <a:pPr marL="0" indent="0">
              <a:buNone/>
            </a:pPr>
            <a:endParaRPr lang="en-US" baseline="30000" noProof="0" dirty="0"/>
          </a:p>
          <a:p>
            <a:pPr marL="0" indent="0">
              <a:buNone/>
            </a:pPr>
            <a:endParaRPr lang="en-US" baseline="30000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0B8C3EF-1CEC-4122-8ED7-6A730994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noProof="0" dirty="0"/>
              <a:t>Tritium storage &amp; pressure regulation using NEGs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BFB7887A-D6C2-4B77-8AF1-450BDF8B90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06342" y="2571750"/>
          <a:ext cx="3317672" cy="2088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1513880" imgH="7261920" progId="PBrush">
                  <p:embed/>
                </p:oleObj>
              </mc:Choice>
              <mc:Fallback>
                <p:oleObj name="Bitmap Image" r:id="rId2" imgW="11513880" imgH="7261920" progId="PBrush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BFB7887A-D6C2-4B77-8AF1-450BDF8B90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06342" y="2571750"/>
                        <a:ext cx="3317672" cy="2088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184278C6-468B-439E-9E30-027D29D30E01}"/>
              </a:ext>
            </a:extLst>
          </p:cNvPr>
          <p:cNvSpPr/>
          <p:nvPr/>
        </p:nvSpPr>
        <p:spPr>
          <a:xfrm>
            <a:off x="300893" y="3308394"/>
            <a:ext cx="5030278" cy="9144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And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tritium</a:t>
            </a:r>
            <a:r>
              <a:rPr lang="de-DE" dirty="0"/>
              <a:t>?</a:t>
            </a:r>
            <a:endParaRPr lang="en-GB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600518F-55C8-4F5D-BACB-D94A3EA31EC5}"/>
              </a:ext>
            </a:extLst>
          </p:cNvPr>
          <p:cNvSpPr txBox="1"/>
          <p:nvPr/>
        </p:nvSpPr>
        <p:spPr>
          <a:xfrm>
            <a:off x="25722" y="4470380"/>
            <a:ext cx="5580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aseline="30000" dirty="0"/>
              <a:t>[1]</a:t>
            </a:r>
            <a:r>
              <a:rPr lang="en-GB" sz="1100" baseline="30000" dirty="0"/>
              <a:t> </a:t>
            </a:r>
            <a:r>
              <a:rPr lang="en-GB" sz="1100" dirty="0"/>
              <a:t>www.saesgetters.com/sites/default/files/St 171 - 172_Sintered Porous Getters_1.pdf</a:t>
            </a:r>
          </a:p>
        </p:txBody>
      </p:sp>
    </p:spTree>
    <p:extLst>
      <p:ext uri="{BB962C8B-B14F-4D97-AF65-F5344CB8AC3E}">
        <p14:creationId xmlns:p14="http://schemas.microsoft.com/office/powerpoint/2010/main" val="352344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33"/>
    </mc:Choice>
    <mc:Fallback xmlns="">
      <p:transition spd="slow" advTm="5943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04C9B2E-E245-4AB7-3DEF-9481FBAC5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0" y="1579662"/>
            <a:ext cx="5216066" cy="2896284"/>
          </a:xfrm>
        </p:spPr>
        <p:txBody>
          <a:bodyPr/>
          <a:lstStyle/>
          <a:p>
            <a:r>
              <a:rPr lang="en-GB" dirty="0"/>
              <a:t>Desorption tests with H</a:t>
            </a:r>
            <a:r>
              <a:rPr lang="en-GB" baseline="-25000" dirty="0"/>
              <a:t>2</a:t>
            </a:r>
            <a:r>
              <a:rPr lang="en-GB" dirty="0"/>
              <a:t>, D</a:t>
            </a:r>
            <a:r>
              <a:rPr lang="en-GB" baseline="-25000" dirty="0"/>
              <a:t>2</a:t>
            </a:r>
            <a:r>
              <a:rPr lang="en-GB" dirty="0"/>
              <a:t>, T</a:t>
            </a:r>
            <a:r>
              <a:rPr lang="en-GB" baseline="-25000" dirty="0"/>
              <a:t>2</a:t>
            </a:r>
            <a:r>
              <a:rPr lang="en-GB" dirty="0"/>
              <a:t> and H</a:t>
            </a:r>
            <a:r>
              <a:rPr lang="en-GB" baseline="-25000" dirty="0"/>
              <a:t>2</a:t>
            </a:r>
            <a:r>
              <a:rPr lang="en-GB" dirty="0"/>
              <a:t>:HT:T</a:t>
            </a:r>
            <a:r>
              <a:rPr lang="en-GB" baseline="-25000" dirty="0"/>
              <a:t>2</a:t>
            </a:r>
            <a:r>
              <a:rPr lang="en-GB" dirty="0"/>
              <a:t> mixture (H:T = 1:1)</a:t>
            </a:r>
          </a:p>
          <a:p>
            <a:r>
              <a:rPr lang="en-GB" dirty="0"/>
              <a:t>Loading amount equivalent to 1 </a:t>
            </a:r>
            <a:r>
              <a:rPr lang="en-GB" dirty="0" err="1"/>
              <a:t>GBq</a:t>
            </a:r>
            <a:r>
              <a:rPr lang="en-GB" dirty="0"/>
              <a:t> HT activity </a:t>
            </a:r>
          </a:p>
          <a:p>
            <a:r>
              <a:rPr lang="en-GB" dirty="0"/>
              <a:t>Reference volume ~60 cm</a:t>
            </a:r>
            <a:r>
              <a:rPr lang="en-GB" baseline="30000" dirty="0"/>
              <a:t>3</a:t>
            </a:r>
          </a:p>
          <a:p>
            <a:r>
              <a:rPr lang="en-GB" dirty="0">
                <a:sym typeface="Wingdings" pitchFamily="2" charset="2"/>
              </a:rPr>
              <a:t>T</a:t>
            </a:r>
            <a:r>
              <a:rPr lang="en-GB" sz="1600" dirty="0">
                <a:sym typeface="Wingdings" pitchFamily="2" charset="2"/>
              </a:rPr>
              <a:t>emperature read-out from getter resistivity</a:t>
            </a:r>
          </a:p>
          <a:p>
            <a:endParaRPr lang="en-GB" baseline="30000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8094AB6-FB34-B281-C84F-13413AFDE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Sorption </a:t>
            </a:r>
            <a:r>
              <a:rPr lang="de-DE" dirty="0" err="1"/>
              <a:t>tests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tritium</a:t>
            </a:r>
            <a:r>
              <a:rPr lang="de-DE" dirty="0"/>
              <a:t> and </a:t>
            </a:r>
            <a:r>
              <a:rPr lang="de-DE" dirty="0" err="1"/>
              <a:t>mixture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F2DD689-4C9D-35C6-FCDB-55AF8E200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001" y="1770703"/>
            <a:ext cx="2664130" cy="251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36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04C9B2E-E245-4AB7-3DEF-9481FBAC5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0" y="1407918"/>
            <a:ext cx="3415083" cy="1904420"/>
          </a:xfrm>
        </p:spPr>
        <p:txBody>
          <a:bodyPr>
            <a:normAutofit/>
          </a:bodyPr>
          <a:lstStyle/>
          <a:p>
            <a:r>
              <a:rPr lang="en-GB" dirty="0"/>
              <a:t>Desorption successful for all gas (mixtures)</a:t>
            </a:r>
          </a:p>
          <a:p>
            <a:r>
              <a:rPr lang="en-GB" dirty="0"/>
              <a:t>Loads of uncertainties </a:t>
            </a:r>
          </a:p>
          <a:p>
            <a:r>
              <a:rPr lang="en-GB" dirty="0"/>
              <a:t>Possible isotope effect? </a:t>
            </a:r>
            <a:r>
              <a:rPr lang="en-GB" dirty="0">
                <a:sym typeface="Wingdings" panose="05000000000000000000" pitchFamily="2" charset="2"/>
              </a:rPr>
              <a:t>Calculation shows: Changes on scale not relevant for HT spectroscopy</a:t>
            </a:r>
            <a:endParaRPr lang="en-GB" baseline="30000" dirty="0"/>
          </a:p>
          <a:p>
            <a:pPr marL="0" indent="0">
              <a:buNone/>
            </a:pPr>
            <a:endParaRPr lang="en-GB" baseline="30000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8094AB6-FB34-B281-C84F-13413AFDE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Sorption </a:t>
            </a:r>
            <a:r>
              <a:rPr lang="de-DE" dirty="0" err="1"/>
              <a:t>tests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tritium</a:t>
            </a:r>
            <a:r>
              <a:rPr lang="de-DE" dirty="0"/>
              <a:t> and </a:t>
            </a:r>
            <a:r>
              <a:rPr lang="de-DE" dirty="0" err="1"/>
              <a:t>mixture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AA4676B-CAB8-A3CF-194C-7AB611E26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907" y="1059582"/>
            <a:ext cx="5226217" cy="3672711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30B97B4E-9846-4AB1-577E-8426E1F6B597}"/>
              </a:ext>
            </a:extLst>
          </p:cNvPr>
          <p:cNvSpPr/>
          <p:nvPr/>
        </p:nvSpPr>
        <p:spPr>
          <a:xfrm>
            <a:off x="143508" y="3312338"/>
            <a:ext cx="3527928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Proven</a:t>
            </a:r>
            <a:r>
              <a:rPr lang="de-DE" dirty="0"/>
              <a:t> reversible </a:t>
            </a:r>
            <a:r>
              <a:rPr lang="de-DE" dirty="0" err="1"/>
              <a:t>tritium</a:t>
            </a:r>
            <a:r>
              <a:rPr lang="de-DE" dirty="0"/>
              <a:t> </a:t>
            </a:r>
            <a:r>
              <a:rPr lang="de-DE" dirty="0" err="1"/>
              <a:t>storage</a:t>
            </a:r>
            <a:r>
              <a:rPr lang="de-DE" dirty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1141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2000" t="-19000" r="-12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B9886A17-FD2A-668B-CFC5-9DC93EC56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72" y="771550"/>
            <a:ext cx="5796644" cy="575811"/>
          </a:xfrm>
        </p:spPr>
        <p:txBody>
          <a:bodyPr>
            <a:no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The </a:t>
            </a:r>
            <a:r>
              <a:rPr lang="de-DE" sz="4000" dirty="0" err="1">
                <a:solidFill>
                  <a:schemeClr val="bg1"/>
                </a:solidFill>
              </a:rPr>
              <a:t>Results</a:t>
            </a:r>
            <a:r>
              <a:rPr lang="de-DE" sz="4000" dirty="0">
                <a:solidFill>
                  <a:schemeClr val="bg1"/>
                </a:solidFill>
              </a:rPr>
              <a:t>: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40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7D4144E-BBB9-41AA-8B59-DE9E2FADF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51570"/>
            <a:ext cx="3706489" cy="3364854"/>
          </a:xfrm>
        </p:spPr>
        <p:txBody>
          <a:bodyPr/>
          <a:lstStyle/>
          <a:p>
            <a:r>
              <a:rPr lang="en-AU" noProof="0" dirty="0"/>
              <a:t>R(0), R(1) and P(1) measured</a:t>
            </a:r>
            <a:br>
              <a:rPr lang="en-AU" noProof="0" dirty="0"/>
            </a:br>
            <a:r>
              <a:rPr lang="el-GR" noProof="0" dirty="0"/>
              <a:t>ν</a:t>
            </a:r>
            <a:r>
              <a:rPr lang="de-DE" noProof="0" dirty="0"/>
              <a:t>= 0</a:t>
            </a:r>
            <a:r>
              <a:rPr lang="de-DE" noProof="0" dirty="0">
                <a:sym typeface="Wingdings" panose="05000000000000000000" pitchFamily="2" charset="2"/>
              </a:rPr>
              <a:t>2</a:t>
            </a:r>
            <a:endParaRPr lang="en-AU" noProof="0" dirty="0"/>
          </a:p>
          <a:p>
            <a:endParaRPr lang="en-AU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8218206-79C3-4666-8EA6-720ED8CC8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87474"/>
            <a:ext cx="6869178" cy="575811"/>
          </a:xfrm>
        </p:spPr>
        <p:txBody>
          <a:bodyPr>
            <a:normAutofit/>
          </a:bodyPr>
          <a:lstStyle/>
          <a:p>
            <a:r>
              <a:rPr lang="en-AU" dirty="0"/>
              <a:t>Measured lines: R(0)</a:t>
            </a:r>
            <a:endParaRPr lang="en-AU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BBB1CE2-D56C-7F37-34D5-9E73D3ED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115361"/>
            <a:ext cx="5879378" cy="34893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A55F010-88CC-793C-B047-01BF7AF6ACBF}"/>
              </a:ext>
            </a:extLst>
          </p:cNvPr>
          <p:cNvSpPr txBox="1"/>
          <p:nvPr/>
        </p:nvSpPr>
        <p:spPr>
          <a:xfrm>
            <a:off x="3783624" y="1194306"/>
            <a:ext cx="4575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noProof="0" dirty="0"/>
              <a:t>R(0) (1f signal)</a:t>
            </a:r>
            <a:endParaRPr lang="en-GB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6586C6E-3E2A-E06F-D7B5-36D35365E43B}"/>
              </a:ext>
            </a:extLst>
          </p:cNvPr>
          <p:cNvSpPr/>
          <p:nvPr/>
        </p:nvSpPr>
        <p:spPr>
          <a:xfrm>
            <a:off x="3131840" y="3327834"/>
            <a:ext cx="5832648" cy="9361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(Hidden)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87B3F33-DA9E-5CC9-C5C5-C227A97138B3}"/>
              </a:ext>
            </a:extLst>
          </p:cNvPr>
          <p:cNvSpPr/>
          <p:nvPr/>
        </p:nvSpPr>
        <p:spPr>
          <a:xfrm rot="16200000">
            <a:off x="2609372" y="3670282"/>
            <a:ext cx="1368152" cy="6832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49762A7A-FBA7-8917-F470-7D3145CA8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14" y="1486010"/>
            <a:ext cx="2366952" cy="25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2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55"/>
    </mc:Choice>
    <mc:Fallback xmlns="">
      <p:transition spd="slow" advTm="13605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7D4144E-BBB9-41AA-8B59-DE9E2FADF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51570"/>
            <a:ext cx="3706489" cy="3364854"/>
          </a:xfrm>
        </p:spPr>
        <p:txBody>
          <a:bodyPr/>
          <a:lstStyle/>
          <a:p>
            <a:r>
              <a:rPr lang="en-AU" noProof="0" dirty="0"/>
              <a:t>R(0), R(1) and P(1) measured</a:t>
            </a:r>
            <a:br>
              <a:rPr lang="en-AU" noProof="0" dirty="0"/>
            </a:br>
            <a:r>
              <a:rPr lang="el-GR" noProof="0" dirty="0"/>
              <a:t>ν</a:t>
            </a:r>
            <a:r>
              <a:rPr lang="de-DE" noProof="0" dirty="0"/>
              <a:t>= 0</a:t>
            </a:r>
            <a:r>
              <a:rPr lang="de-DE" noProof="0" dirty="0">
                <a:sym typeface="Wingdings" panose="05000000000000000000" pitchFamily="2" charset="2"/>
              </a:rPr>
              <a:t>2</a:t>
            </a:r>
            <a:endParaRPr lang="en-AU" noProof="0" dirty="0"/>
          </a:p>
          <a:p>
            <a:endParaRPr lang="en-AU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8218206-79C3-4666-8EA6-720ED8CC8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87474"/>
            <a:ext cx="6869178" cy="575811"/>
          </a:xfrm>
        </p:spPr>
        <p:txBody>
          <a:bodyPr>
            <a:normAutofit/>
          </a:bodyPr>
          <a:lstStyle/>
          <a:p>
            <a:r>
              <a:rPr lang="en-AU" dirty="0"/>
              <a:t>Measured lines: R(0)</a:t>
            </a:r>
            <a:endParaRPr lang="en-AU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BBB1CE2-D56C-7F37-34D5-9E73D3ED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115361"/>
            <a:ext cx="5879378" cy="34893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A55F010-88CC-793C-B047-01BF7AF6ACBF}"/>
              </a:ext>
            </a:extLst>
          </p:cNvPr>
          <p:cNvSpPr txBox="1"/>
          <p:nvPr/>
        </p:nvSpPr>
        <p:spPr>
          <a:xfrm>
            <a:off x="3783624" y="1194306"/>
            <a:ext cx="4575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noProof="0" dirty="0"/>
              <a:t>R(0)</a:t>
            </a:r>
            <a:endParaRPr lang="en-GB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6586C6E-3E2A-E06F-D7B5-36D35365E43B}"/>
              </a:ext>
            </a:extLst>
          </p:cNvPr>
          <p:cNvSpPr/>
          <p:nvPr/>
        </p:nvSpPr>
        <p:spPr>
          <a:xfrm>
            <a:off x="3131840" y="3327834"/>
            <a:ext cx="5832648" cy="9361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(Hidden </a:t>
            </a:r>
            <a:r>
              <a:rPr lang="de-DE" dirty="0" err="1">
                <a:solidFill>
                  <a:schemeClr val="tx1"/>
                </a:solidFill>
              </a:rPr>
              <a:t>for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instance</a:t>
            </a:r>
            <a:r>
              <a:rPr lang="de-DE" dirty="0">
                <a:solidFill>
                  <a:schemeClr val="tx1"/>
                </a:solidFill>
              </a:rPr>
              <a:t>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87B3F33-DA9E-5CC9-C5C5-C227A97138B3}"/>
              </a:ext>
            </a:extLst>
          </p:cNvPr>
          <p:cNvSpPr/>
          <p:nvPr/>
        </p:nvSpPr>
        <p:spPr>
          <a:xfrm rot="16200000">
            <a:off x="2609372" y="3670282"/>
            <a:ext cx="1368152" cy="6832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388C5B4-566B-21A6-41BB-3B056F1FD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744" y="987036"/>
            <a:ext cx="5665587" cy="374599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686DCEE-C13E-C4D4-D4B0-F497306518F9}"/>
              </a:ext>
            </a:extLst>
          </p:cNvPr>
          <p:cNvSpPr txBox="1"/>
          <p:nvPr/>
        </p:nvSpPr>
        <p:spPr>
          <a:xfrm>
            <a:off x="5508104" y="1023578"/>
            <a:ext cx="1730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noProof="0" dirty="0"/>
              <a:t>H</a:t>
            </a:r>
            <a:r>
              <a:rPr lang="en-AU" baseline="-25000" noProof="0" dirty="0"/>
              <a:t>2</a:t>
            </a:r>
            <a:r>
              <a:rPr lang="en-AU" noProof="0" dirty="0"/>
              <a:t>O (1f signal)</a:t>
            </a:r>
            <a:endParaRPr lang="en-GB" dirty="0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0BBE6BF8-8EDB-8B19-F918-6BF12EABD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454311"/>
            <a:ext cx="249663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55"/>
    </mc:Choice>
    <mc:Fallback xmlns="">
      <p:transition spd="slow" advTm="13605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0D819DA-42DC-4E62-ADBE-673E78E6D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„understanding a molecule“?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BFFE05-5A2F-451D-BD31-2F553EAB6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1" y="1403989"/>
            <a:ext cx="5170530" cy="290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2BCEB70-D7E8-4871-9D15-714C00E70C4C}"/>
              </a:ext>
            </a:extLst>
          </p:cNvPr>
          <p:cNvSpPr txBox="1"/>
          <p:nvPr/>
        </p:nvSpPr>
        <p:spPr>
          <a:xfrm>
            <a:off x="5400093" y="1527634"/>
            <a:ext cx="3743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„Good understanding“ = accurate model of the energy levels in molecule</a:t>
            </a:r>
          </a:p>
        </p:txBody>
      </p:sp>
    </p:spTree>
    <p:extLst>
      <p:ext uri="{BB962C8B-B14F-4D97-AF65-F5344CB8AC3E}">
        <p14:creationId xmlns:p14="http://schemas.microsoft.com/office/powerpoint/2010/main" val="24261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24"/>
    </mc:Choice>
    <mc:Fallback xmlns="">
      <p:transition spd="slow" advTm="4702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7D4144E-BBB9-41AA-8B59-DE9E2FADF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51570"/>
            <a:ext cx="3706489" cy="3364854"/>
          </a:xfrm>
        </p:spPr>
        <p:txBody>
          <a:bodyPr/>
          <a:lstStyle/>
          <a:p>
            <a:r>
              <a:rPr lang="en-AU" noProof="0" dirty="0"/>
              <a:t>R(0), R(1) and P(1) measured</a:t>
            </a:r>
            <a:br>
              <a:rPr lang="en-AU" noProof="0" dirty="0"/>
            </a:br>
            <a:r>
              <a:rPr lang="el-GR" noProof="0" dirty="0"/>
              <a:t>ν</a:t>
            </a:r>
            <a:r>
              <a:rPr lang="de-DE" noProof="0" dirty="0"/>
              <a:t>= 0</a:t>
            </a:r>
            <a:r>
              <a:rPr lang="de-DE" noProof="0" dirty="0">
                <a:sym typeface="Wingdings" panose="05000000000000000000" pitchFamily="2" charset="2"/>
              </a:rPr>
              <a:t>2</a:t>
            </a:r>
            <a:endParaRPr lang="en-AU" noProof="0" dirty="0"/>
          </a:p>
          <a:p>
            <a:endParaRPr lang="en-AU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8218206-79C3-4666-8EA6-720ED8CC8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87474"/>
            <a:ext cx="6869178" cy="575811"/>
          </a:xfrm>
        </p:spPr>
        <p:txBody>
          <a:bodyPr>
            <a:normAutofit/>
          </a:bodyPr>
          <a:lstStyle/>
          <a:p>
            <a:r>
              <a:rPr lang="en-AU" dirty="0"/>
              <a:t>Measured lines: R(0)</a:t>
            </a:r>
            <a:endParaRPr lang="en-AU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BBB1CE2-D56C-7F37-34D5-9E73D3ED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115361"/>
            <a:ext cx="5879378" cy="34893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A55F010-88CC-793C-B047-01BF7AF6ACBF}"/>
              </a:ext>
            </a:extLst>
          </p:cNvPr>
          <p:cNvSpPr txBox="1"/>
          <p:nvPr/>
        </p:nvSpPr>
        <p:spPr>
          <a:xfrm>
            <a:off x="3783624" y="1194306"/>
            <a:ext cx="4575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noProof="0" dirty="0"/>
              <a:t>R(0) (1f signal)</a:t>
            </a:r>
            <a:endParaRPr lang="en-GB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6586C6E-3E2A-E06F-D7B5-36D35365E43B}"/>
              </a:ext>
            </a:extLst>
          </p:cNvPr>
          <p:cNvSpPr/>
          <p:nvPr/>
        </p:nvSpPr>
        <p:spPr>
          <a:xfrm>
            <a:off x="3131840" y="3327834"/>
            <a:ext cx="5832648" cy="9361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(Hidden)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87B3F33-DA9E-5CC9-C5C5-C227A97138B3}"/>
              </a:ext>
            </a:extLst>
          </p:cNvPr>
          <p:cNvSpPr/>
          <p:nvPr/>
        </p:nvSpPr>
        <p:spPr>
          <a:xfrm rot="16200000">
            <a:off x="2609372" y="3670282"/>
            <a:ext cx="1368152" cy="6832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7059EE41-FBE0-6280-C1B9-A80D9B5BE9A8}"/>
              </a:ext>
            </a:extLst>
          </p:cNvPr>
          <p:cNvSpPr/>
          <p:nvPr/>
        </p:nvSpPr>
        <p:spPr>
          <a:xfrm>
            <a:off x="105767" y="3959424"/>
            <a:ext cx="3168352" cy="844574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Dispersive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shape</a:t>
            </a:r>
            <a:endParaRPr lang="de-DE" dirty="0"/>
          </a:p>
          <a:p>
            <a:pPr algn="ctr"/>
            <a:r>
              <a:rPr lang="de-DE" dirty="0"/>
              <a:t>(like </a:t>
            </a:r>
            <a:r>
              <a:rPr lang="de-DE" dirty="0" err="1"/>
              <a:t>for</a:t>
            </a:r>
            <a:r>
              <a:rPr lang="de-DE" dirty="0"/>
              <a:t> HD)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CCBF12-CDD5-BB06-493C-7536679F8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54311"/>
            <a:ext cx="249663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55"/>
    </mc:Choice>
    <mc:Fallback xmlns="">
      <p:transition spd="slow" advTm="13605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7D4144E-BBB9-41AA-8B59-DE9E2FADF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51570"/>
            <a:ext cx="3706489" cy="3364854"/>
          </a:xfrm>
        </p:spPr>
        <p:txBody>
          <a:bodyPr/>
          <a:lstStyle/>
          <a:p>
            <a:r>
              <a:rPr lang="en-AU" noProof="0" dirty="0"/>
              <a:t>R(0), R(1) and P(1) measured</a:t>
            </a:r>
            <a:br>
              <a:rPr lang="en-AU" noProof="0" dirty="0"/>
            </a:br>
            <a:r>
              <a:rPr lang="el-GR" noProof="0" dirty="0"/>
              <a:t>ν</a:t>
            </a:r>
            <a:r>
              <a:rPr lang="de-DE" noProof="0" dirty="0"/>
              <a:t>= 0</a:t>
            </a:r>
            <a:r>
              <a:rPr lang="de-DE" noProof="0" dirty="0">
                <a:sym typeface="Wingdings" panose="05000000000000000000" pitchFamily="2" charset="2"/>
              </a:rPr>
              <a:t>2</a:t>
            </a:r>
            <a:endParaRPr lang="en-AU" noProof="0" dirty="0"/>
          </a:p>
          <a:p>
            <a:endParaRPr lang="en-AU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8218206-79C3-4666-8EA6-720ED8CC8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87474"/>
            <a:ext cx="6869178" cy="575811"/>
          </a:xfrm>
        </p:spPr>
        <p:txBody>
          <a:bodyPr>
            <a:normAutofit/>
          </a:bodyPr>
          <a:lstStyle/>
          <a:p>
            <a:r>
              <a:rPr lang="en-AU" dirty="0"/>
              <a:t>Measured lines: R(0)</a:t>
            </a:r>
            <a:endParaRPr lang="en-AU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BBB1CE2-D56C-7F37-34D5-9E73D3ED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115361"/>
            <a:ext cx="5879378" cy="34893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A55F010-88CC-793C-B047-01BF7AF6ACBF}"/>
              </a:ext>
            </a:extLst>
          </p:cNvPr>
          <p:cNvSpPr txBox="1"/>
          <p:nvPr/>
        </p:nvSpPr>
        <p:spPr>
          <a:xfrm>
            <a:off x="3783624" y="1194306"/>
            <a:ext cx="4575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noProof="0" dirty="0"/>
              <a:t>R(0) (1f signal)</a:t>
            </a:r>
            <a:endParaRPr lang="en-GB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E7B9E4F-DA99-5894-BE90-F66E9AAEBC73}"/>
              </a:ext>
            </a:extLst>
          </p:cNvPr>
          <p:cNvSpPr/>
          <p:nvPr/>
        </p:nvSpPr>
        <p:spPr>
          <a:xfrm>
            <a:off x="105767" y="3959424"/>
            <a:ext cx="3168352" cy="84457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Hyperfine </a:t>
            </a:r>
            <a:r>
              <a:rPr lang="de-DE" dirty="0" err="1"/>
              <a:t>splitting</a:t>
            </a:r>
            <a:r>
              <a:rPr lang="de-DE" dirty="0"/>
              <a:t> </a:t>
            </a:r>
            <a:r>
              <a:rPr lang="de-DE" dirty="0" err="1"/>
              <a:t>enables</a:t>
            </a:r>
            <a:r>
              <a:rPr lang="de-DE" dirty="0"/>
              <a:t> </a:t>
            </a:r>
            <a:r>
              <a:rPr lang="de-DE" dirty="0" err="1"/>
              <a:t>assignment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23F02AB-8013-C93E-0F55-4796B63CB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54311"/>
            <a:ext cx="249663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8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55"/>
    </mc:Choice>
    <mc:Fallback xmlns="">
      <p:transition spd="slow" advTm="136055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7BA81FB5-A862-7273-814A-BE01C7D6A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526" y="1043202"/>
            <a:ext cx="5945884" cy="3563593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7D4144E-BBB9-41AA-8B59-DE9E2FADF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51570"/>
            <a:ext cx="3706489" cy="3364854"/>
          </a:xfrm>
        </p:spPr>
        <p:txBody>
          <a:bodyPr/>
          <a:lstStyle/>
          <a:p>
            <a:r>
              <a:rPr lang="en-AU" noProof="0" dirty="0"/>
              <a:t>R(0), R(1) and P(1) measured</a:t>
            </a:r>
            <a:br>
              <a:rPr lang="en-AU" noProof="0" dirty="0"/>
            </a:br>
            <a:r>
              <a:rPr lang="el-GR" noProof="0" dirty="0"/>
              <a:t>ν</a:t>
            </a:r>
            <a:r>
              <a:rPr lang="de-DE" noProof="0" dirty="0"/>
              <a:t>= 0</a:t>
            </a:r>
            <a:r>
              <a:rPr lang="de-DE" noProof="0" dirty="0">
                <a:sym typeface="Wingdings" panose="05000000000000000000" pitchFamily="2" charset="2"/>
              </a:rPr>
              <a:t>2</a:t>
            </a:r>
            <a:endParaRPr lang="en-AU" noProof="0" dirty="0"/>
          </a:p>
          <a:p>
            <a:endParaRPr lang="en-AU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8218206-79C3-4666-8EA6-720ED8CC8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87474"/>
            <a:ext cx="6869178" cy="575811"/>
          </a:xfrm>
        </p:spPr>
        <p:txBody>
          <a:bodyPr>
            <a:normAutofit/>
          </a:bodyPr>
          <a:lstStyle/>
          <a:p>
            <a:r>
              <a:rPr lang="en-AU" dirty="0"/>
              <a:t>Measured lines: R(1)</a:t>
            </a:r>
            <a:endParaRPr lang="en-AU" noProof="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A55F010-88CC-793C-B047-01BF7AF6ACBF}"/>
              </a:ext>
            </a:extLst>
          </p:cNvPr>
          <p:cNvSpPr txBox="1"/>
          <p:nvPr/>
        </p:nvSpPr>
        <p:spPr>
          <a:xfrm>
            <a:off x="3783624" y="1194306"/>
            <a:ext cx="4575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noProof="0" dirty="0"/>
              <a:t>R(1) (1f signal)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3AAAB36-F6C3-1224-CE6D-7DBDC7BE8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41444"/>
            <a:ext cx="2512531" cy="268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5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55"/>
    </mc:Choice>
    <mc:Fallback xmlns="">
      <p:transition spd="slow" advTm="136055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D2D5493-C7B7-42D6-2C60-55DB75413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531" y="1131590"/>
            <a:ext cx="5817965" cy="3473119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7D4144E-BBB9-41AA-8B59-DE9E2FADF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51570"/>
            <a:ext cx="3706489" cy="3364854"/>
          </a:xfrm>
        </p:spPr>
        <p:txBody>
          <a:bodyPr/>
          <a:lstStyle/>
          <a:p>
            <a:r>
              <a:rPr lang="en-AU" noProof="0" dirty="0"/>
              <a:t>R(0), R(1) and P(1) measured</a:t>
            </a:r>
            <a:br>
              <a:rPr lang="en-AU" noProof="0" dirty="0"/>
            </a:br>
            <a:r>
              <a:rPr lang="el-GR" noProof="0" dirty="0"/>
              <a:t>ν</a:t>
            </a:r>
            <a:r>
              <a:rPr lang="de-DE" noProof="0" dirty="0"/>
              <a:t>= 0</a:t>
            </a:r>
            <a:r>
              <a:rPr lang="de-DE" noProof="0" dirty="0">
                <a:sym typeface="Wingdings" panose="05000000000000000000" pitchFamily="2" charset="2"/>
              </a:rPr>
              <a:t>2</a:t>
            </a:r>
            <a:endParaRPr lang="en-AU" noProof="0" dirty="0"/>
          </a:p>
          <a:p>
            <a:endParaRPr lang="en-AU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8218206-79C3-4666-8EA6-720ED8CC8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87474"/>
            <a:ext cx="6869178" cy="575811"/>
          </a:xfrm>
        </p:spPr>
        <p:txBody>
          <a:bodyPr>
            <a:normAutofit/>
          </a:bodyPr>
          <a:lstStyle/>
          <a:p>
            <a:r>
              <a:rPr lang="en-AU" dirty="0"/>
              <a:t>Measured lines: P(1)</a:t>
            </a:r>
            <a:endParaRPr lang="en-AU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2D69F6-4609-06A2-34C9-F4F04D5F8DB8}"/>
              </a:ext>
            </a:extLst>
          </p:cNvPr>
          <p:cNvSpPr txBox="1"/>
          <p:nvPr/>
        </p:nvSpPr>
        <p:spPr>
          <a:xfrm>
            <a:off x="4066021" y="1378972"/>
            <a:ext cx="4575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noProof="0" dirty="0"/>
              <a:t>P(1) (1f signal)</a:t>
            </a:r>
            <a:endParaRPr lang="en-GB" dirty="0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3DE6EAAF-0EBE-D08E-F188-2BBCB595F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46145"/>
            <a:ext cx="2506964" cy="267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3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55"/>
    </mc:Choice>
    <mc:Fallback xmlns="">
      <p:transition spd="slow" advTm="13605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8218206-79C3-4666-8EA6-720ED8CC8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31743"/>
            <a:ext cx="6869178" cy="575811"/>
          </a:xfrm>
        </p:spPr>
        <p:txBody>
          <a:bodyPr>
            <a:normAutofit/>
          </a:bodyPr>
          <a:lstStyle/>
          <a:p>
            <a:r>
              <a:rPr lang="en-AU" dirty="0"/>
              <a:t>Measured lines: Comparison to theory</a:t>
            </a:r>
            <a:endParaRPr lang="en-AU" noProof="0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EE51656E-31E1-0FEA-078B-7C8093BF3192}"/>
              </a:ext>
            </a:extLst>
          </p:cNvPr>
          <p:cNvSpPr/>
          <p:nvPr/>
        </p:nvSpPr>
        <p:spPr>
          <a:xfrm>
            <a:off x="5868144" y="1752346"/>
            <a:ext cx="2786704" cy="9721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All </a:t>
            </a:r>
            <a:r>
              <a:rPr lang="de-DE" dirty="0" err="1"/>
              <a:t>positions</a:t>
            </a:r>
            <a:r>
              <a:rPr lang="de-DE" dirty="0"/>
              <a:t> 1.8 MHz off </a:t>
            </a:r>
            <a:r>
              <a:rPr lang="de-DE" dirty="0" err="1"/>
              <a:t>theory</a:t>
            </a:r>
            <a:r>
              <a:rPr lang="de-DE" dirty="0"/>
              <a:t> (~2 </a:t>
            </a:r>
            <a:r>
              <a:rPr lang="el-GR" dirty="0"/>
              <a:t>σ</a:t>
            </a:r>
            <a:r>
              <a:rPr lang="de-DE" dirty="0"/>
              <a:t>)</a:t>
            </a:r>
            <a:endParaRPr lang="en-GB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04B45BA-36EB-8550-473A-74E3A37AB4B6}"/>
              </a:ext>
            </a:extLst>
          </p:cNvPr>
          <p:cNvSpPr txBox="1"/>
          <p:nvPr/>
        </p:nvSpPr>
        <p:spPr>
          <a:xfrm>
            <a:off x="251520" y="3296353"/>
            <a:ext cx="507656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baseline="30000" dirty="0"/>
              <a:t>[1]</a:t>
            </a:r>
            <a:r>
              <a:rPr lang="en-GB" sz="1050" dirty="0"/>
              <a:t>“Precision Measurement of Vibrational Quanta in Tritium Hydride (HT)”,</a:t>
            </a:r>
          </a:p>
          <a:p>
            <a:r>
              <a:rPr lang="en-GB" sz="1050" dirty="0"/>
              <a:t>F.M.J. Cozijn, M.L. Diouf, W. Ubachs, V. Hermann, M. Schlösser, accepted by PRL (2024)</a:t>
            </a:r>
          </a:p>
          <a:p>
            <a:r>
              <a:rPr lang="en-GB" sz="1050" baseline="30000" dirty="0"/>
              <a:t>[2] </a:t>
            </a:r>
            <a:r>
              <a:rPr lang="en-GB" sz="1050" dirty="0"/>
              <a:t>H2SPECTRE ver. 7.4 Fortran source code, University of</a:t>
            </a:r>
          </a:p>
          <a:p>
            <a:r>
              <a:rPr lang="en-GB" sz="1050" dirty="0"/>
              <a:t>323 Warsaw, Poland (2022).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284EE47-1312-7486-EE07-F33C9607B2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255056"/>
              </p:ext>
            </p:extLst>
          </p:nvPr>
        </p:nvGraphicFramePr>
        <p:xfrm>
          <a:off x="261072" y="1671650"/>
          <a:ext cx="5139019" cy="1656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960">
                  <a:extLst>
                    <a:ext uri="{9D8B030D-6E8A-4147-A177-3AD203B41FA5}">
                      <a16:colId xmlns:a16="http://schemas.microsoft.com/office/drawing/2014/main" val="1911221834"/>
                    </a:ext>
                  </a:extLst>
                </a:gridCol>
                <a:gridCol w="2130552">
                  <a:extLst>
                    <a:ext uri="{9D8B030D-6E8A-4147-A177-3AD203B41FA5}">
                      <a16:colId xmlns:a16="http://schemas.microsoft.com/office/drawing/2014/main" val="1424303157"/>
                    </a:ext>
                  </a:extLst>
                </a:gridCol>
                <a:gridCol w="2092507">
                  <a:extLst>
                    <a:ext uri="{9D8B030D-6E8A-4147-A177-3AD203B41FA5}">
                      <a16:colId xmlns:a16="http://schemas.microsoft.com/office/drawing/2014/main" val="2786751521"/>
                    </a:ext>
                  </a:extLst>
                </a:gridCol>
              </a:tblGrid>
              <a:tr h="414046">
                <a:tc>
                  <a:txBody>
                    <a:bodyPr/>
                    <a:lstStyle/>
                    <a:p>
                      <a:r>
                        <a:rPr lang="en-US" dirty="0"/>
                        <a:t>v=0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Freq.</a:t>
                      </a:r>
                      <a:r>
                        <a:rPr lang="en-US" baseline="30000" dirty="0"/>
                        <a:t>[1]</a:t>
                      </a:r>
                      <a:r>
                        <a:rPr lang="en-US" dirty="0"/>
                        <a:t> /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Diff. to theory</a:t>
                      </a:r>
                      <a:r>
                        <a:rPr lang="en-US" baseline="30000" dirty="0"/>
                        <a:t>[2]</a:t>
                      </a:r>
                      <a:r>
                        <a:rPr lang="en-US" dirty="0"/>
                        <a:t> /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876607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r>
                        <a:rPr lang="en-US" dirty="0"/>
                        <a:t>R(0)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203 396 426. 692 (21)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1.8 (1.1)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861151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r>
                        <a:rPr lang="en-US" dirty="0"/>
                        <a:t>R(1)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205 380 033. 644 (22)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1.8 (1.0)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547504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r>
                        <a:rPr lang="en-US" dirty="0"/>
                        <a:t>P(1)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198 824 820. 600 (100)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1.9 (1.1)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376364"/>
                  </a:ext>
                </a:extLst>
              </a:tr>
            </a:tbl>
          </a:graphicData>
        </a:graphic>
      </p:graphicFrame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5DF7BA03-1613-5CA5-41BB-EF082C16D2F9}"/>
              </a:ext>
            </a:extLst>
          </p:cNvPr>
          <p:cNvSpPr/>
          <p:nvPr/>
        </p:nvSpPr>
        <p:spPr>
          <a:xfrm>
            <a:off x="5328084" y="3705876"/>
            <a:ext cx="2786704" cy="9721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Most accurate spectroscopy of a molecule with tritium!</a:t>
            </a:r>
          </a:p>
        </p:txBody>
      </p:sp>
      <p:sp>
        <p:nvSpPr>
          <p:cNvPr id="11" name="Stern: 5 Zacken 10">
            <a:extLst>
              <a:ext uri="{FF2B5EF4-FFF2-40B4-BE49-F238E27FC236}">
                <a16:creationId xmlns:a16="http://schemas.microsoft.com/office/drawing/2014/main" id="{90F134C2-11E8-138E-A6A3-8400AE4D772D}"/>
              </a:ext>
            </a:extLst>
          </p:cNvPr>
          <p:cNvSpPr/>
          <p:nvPr/>
        </p:nvSpPr>
        <p:spPr>
          <a:xfrm>
            <a:off x="4914037" y="3543858"/>
            <a:ext cx="972108" cy="828092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55"/>
    </mc:Choice>
    <mc:Fallback xmlns="">
      <p:transition spd="slow" advTm="13605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96EC57C-8D3A-4820-9FAA-1C6C3DB86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59482"/>
            <a:ext cx="6869178" cy="575811"/>
          </a:xfrm>
        </p:spPr>
        <p:txBody>
          <a:bodyPr/>
          <a:lstStyle/>
          <a:p>
            <a:r>
              <a:rPr lang="en-AU" noProof="0" dirty="0"/>
              <a:t>Summary: NICE-OHMS on HT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1FAAB0D6-A51A-DDEC-3FCD-9E87B76979DF}"/>
              </a:ext>
            </a:extLst>
          </p:cNvPr>
          <p:cNvSpPr/>
          <p:nvPr/>
        </p:nvSpPr>
        <p:spPr>
          <a:xfrm>
            <a:off x="611560" y="871964"/>
            <a:ext cx="3708411" cy="38627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AU" u="sng" dirty="0"/>
              <a:t>Technical achievements</a:t>
            </a:r>
          </a:p>
          <a:p>
            <a:pPr fontAlgn="auto">
              <a:spcAft>
                <a:spcPts val="0"/>
              </a:spcAft>
            </a:pPr>
            <a:endParaRPr lang="en-AU" dirty="0"/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AU" dirty="0"/>
              <a:t>Successful tritium sample preparation and resorption using NEG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AU" dirty="0"/>
              <a:t>Using only 20 mbar*cm</a:t>
            </a:r>
            <a:r>
              <a:rPr lang="en-AU" baseline="30000" dirty="0"/>
              <a:t>3 </a:t>
            </a:r>
            <a:r>
              <a:rPr lang="en-AU" dirty="0"/>
              <a:t>HT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AU" dirty="0"/>
              <a:t>Target parameters achieved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AU" dirty="0"/>
              <a:t>No degradation observed 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AU" dirty="0"/>
              <a:t>Over 6 weeks continuous measurements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13014E91-2EF6-E1C6-4B06-196E40C38CD3}"/>
              </a:ext>
            </a:extLst>
          </p:cNvPr>
          <p:cNvSpPr/>
          <p:nvPr/>
        </p:nvSpPr>
        <p:spPr>
          <a:xfrm>
            <a:off x="4824027" y="871964"/>
            <a:ext cx="3708411" cy="38627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</a:pPr>
            <a:r>
              <a:rPr lang="en-AU" u="sng" dirty="0"/>
              <a:t>Spectroscopic achievements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AU" dirty="0"/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AU" dirty="0"/>
              <a:t>v=0</a:t>
            </a:r>
            <a:r>
              <a:rPr lang="en-AU" dirty="0">
                <a:sym typeface="Wingdings" panose="05000000000000000000" pitchFamily="2" charset="2"/>
              </a:rPr>
              <a:t>2: </a:t>
            </a:r>
            <a:r>
              <a:rPr lang="en-AU" dirty="0"/>
              <a:t>R(0), R(1) &amp; P(1)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1800" dirty="0">
                <a:effectLst/>
                <a:latin typeface="Segoe UI" panose="020B0502040204020203" pitchFamily="34" charset="0"/>
              </a:rPr>
              <a:t>Line shape not yet fully understood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AU" dirty="0"/>
              <a:t>Isolated hyperfine component observed 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AU" dirty="0"/>
              <a:t>Lamb-dip for low power at isolated hyperfine </a:t>
            </a:r>
            <a:r>
              <a:rPr lang="en-AU" dirty="0">
                <a:sym typeface="Wingdings" panose="05000000000000000000" pitchFamily="2" charset="2"/>
              </a:rPr>
              <a:t> Line assignment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AU" dirty="0">
                <a:sym typeface="Wingdings" panose="05000000000000000000" pitchFamily="2" charset="2"/>
              </a:rPr>
              <a:t>Accuracy of 21-100 kHz (rel. 10</a:t>
            </a:r>
            <a:r>
              <a:rPr lang="en-AU" baseline="30000" dirty="0">
                <a:sym typeface="Wingdings" panose="05000000000000000000" pitchFamily="2" charset="2"/>
              </a:rPr>
              <a:t>-10 </a:t>
            </a:r>
            <a:r>
              <a:rPr lang="en-AU" dirty="0">
                <a:sym typeface="Wingdings" panose="05000000000000000000" pitchFamily="2" charset="2"/>
              </a:rPr>
              <a:t>/ &lt;1/10 theory)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AU" dirty="0">
                <a:sym typeface="Wingdings" panose="05000000000000000000" pitchFamily="2" charset="2"/>
              </a:rPr>
              <a:t>Deviation to theory of ~2σ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206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19"/>
    </mc:Choice>
    <mc:Fallback xmlns="">
      <p:transition spd="slow" advTm="30119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Mann, Bautechnik enthält.&#10;&#10;Automatisch generierte Beschreibung">
            <a:extLst>
              <a:ext uri="{FF2B5EF4-FFF2-40B4-BE49-F238E27FC236}">
                <a16:creationId xmlns:a16="http://schemas.microsoft.com/office/drawing/2014/main" id="{B6E28C9B-FEBB-3103-9275-AB78FC3C0F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68" y="339502"/>
            <a:ext cx="6228692" cy="4671519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3D3FA2AD-1870-5669-9BDD-B6DC608AB084}"/>
              </a:ext>
            </a:extLst>
          </p:cNvPr>
          <p:cNvSpPr/>
          <p:nvPr/>
        </p:nvSpPr>
        <p:spPr>
          <a:xfrm>
            <a:off x="107504" y="3740002"/>
            <a:ext cx="9001000" cy="1568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BDD1A1E-E76B-B4EA-A139-F01763796A3F}"/>
              </a:ext>
            </a:extLst>
          </p:cNvPr>
          <p:cNvSpPr/>
          <p:nvPr/>
        </p:nvSpPr>
        <p:spPr>
          <a:xfrm>
            <a:off x="755321" y="60550"/>
            <a:ext cx="8277371" cy="1755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6AAAF8-DB93-41F8-8615-0DAEC0412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11307" y="1000654"/>
            <a:ext cx="4511817" cy="7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E51544-9C72-40DC-B20B-1EC859F1B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07504" y="104542"/>
            <a:ext cx="4055124" cy="8553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F1ECE16-3CEA-4068-BE72-20C81B86CDD5}"/>
              </a:ext>
            </a:extLst>
          </p:cNvPr>
          <p:cNvSpPr txBox="1"/>
          <p:nvPr/>
        </p:nvSpPr>
        <p:spPr>
          <a:xfrm>
            <a:off x="5040052" y="77324"/>
            <a:ext cx="2484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Magnus Schlösser</a:t>
            </a:r>
          </a:p>
          <a:p>
            <a:r>
              <a:rPr lang="de-DE" dirty="0"/>
              <a:t>Benedict Rothmund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1471B61-85C2-423D-9395-2DEAFD9B5EF5}"/>
              </a:ext>
            </a:extLst>
          </p:cNvPr>
          <p:cNvSpPr txBox="1"/>
          <p:nvPr/>
        </p:nvSpPr>
        <p:spPr>
          <a:xfrm>
            <a:off x="5042680" y="959920"/>
            <a:ext cx="2484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Frank M. </a:t>
            </a:r>
            <a:r>
              <a:rPr lang="de-DE" dirty="0" err="1"/>
              <a:t>Cozjin</a:t>
            </a:r>
            <a:endParaRPr lang="de-DE" dirty="0"/>
          </a:p>
          <a:p>
            <a:r>
              <a:rPr lang="de-DE" dirty="0"/>
              <a:t>Meissa Diouf</a:t>
            </a:r>
          </a:p>
          <a:p>
            <a:r>
              <a:rPr lang="de-DE" dirty="0"/>
              <a:t>Wim Ubachs</a:t>
            </a:r>
            <a:endParaRPr lang="en-GB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9DF48E5-0CBC-41AC-8666-84DBCFF2162D}"/>
              </a:ext>
            </a:extLst>
          </p:cNvPr>
          <p:cNvSpPr/>
          <p:nvPr/>
        </p:nvSpPr>
        <p:spPr>
          <a:xfrm>
            <a:off x="0" y="4407954"/>
            <a:ext cx="4019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Access Program of </a:t>
            </a:r>
            <a:r>
              <a:rPr lang="en-GB" dirty="0" err="1"/>
              <a:t>Laserlab</a:t>
            </a:r>
            <a:r>
              <a:rPr lang="en-GB" dirty="0"/>
              <a:t>–Europe </a:t>
            </a:r>
            <a:br>
              <a:rPr lang="en-GB" dirty="0"/>
            </a:br>
            <a:r>
              <a:rPr lang="en-GB" dirty="0"/>
              <a:t>(Grants No. 654148 and No. 871124)</a:t>
            </a:r>
          </a:p>
        </p:txBody>
      </p:sp>
      <p:pic>
        <p:nvPicPr>
          <p:cNvPr id="13" name="Grafik 12" descr="Ein Bild, das Schwarz, Dunkelheit enthält.">
            <a:extLst>
              <a:ext uri="{FF2B5EF4-FFF2-40B4-BE49-F238E27FC236}">
                <a16:creationId xmlns:a16="http://schemas.microsoft.com/office/drawing/2014/main" id="{42073438-2AE9-9511-0280-D78EAB831D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05" y="3549028"/>
            <a:ext cx="2735795" cy="122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29"/>
    </mc:Choice>
    <mc:Fallback xmlns="">
      <p:transition spd="slow" advTm="3482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0D819DA-42DC-4E62-ADBE-673E78E6D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„understanding a molecule“?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BFFE05-5A2F-451D-BD31-2F553EAB6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1" y="1403989"/>
            <a:ext cx="5170530" cy="290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2BCEB70-D7E8-4871-9D15-714C00E70C4C}"/>
              </a:ext>
            </a:extLst>
          </p:cNvPr>
          <p:cNvSpPr txBox="1"/>
          <p:nvPr/>
        </p:nvSpPr>
        <p:spPr>
          <a:xfrm>
            <a:off x="5400093" y="1527634"/>
            <a:ext cx="3743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„Good understanding“ = accurate model of the energy levels in molecule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CCA4D7B8-54E1-41C2-B86F-5729C8BA8190}"/>
              </a:ext>
            </a:extLst>
          </p:cNvPr>
          <p:cNvSpPr/>
          <p:nvPr/>
        </p:nvSpPr>
        <p:spPr>
          <a:xfrm>
            <a:off x="5400093" y="2475537"/>
            <a:ext cx="3550406" cy="564845"/>
          </a:xfrm>
          <a:prstGeom prst="roundRect">
            <a:avLst/>
          </a:prstGeom>
          <a:solidFill>
            <a:srgbClr val="4664AA"/>
          </a:solidFill>
          <a:ln>
            <a:solidFill>
              <a:srgbClr val="466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 = E</a:t>
            </a:r>
            <a:r>
              <a:rPr lang="en-US" sz="1600" baseline="-25000" dirty="0"/>
              <a:t>BO</a:t>
            </a:r>
            <a:r>
              <a:rPr lang="en-US" sz="1600" dirty="0"/>
              <a:t> + </a:t>
            </a:r>
            <a:r>
              <a:rPr lang="en-US" sz="1600" dirty="0" err="1"/>
              <a:t>E</a:t>
            </a:r>
            <a:r>
              <a:rPr lang="en-US" sz="1600" baseline="-25000" dirty="0" err="1"/>
              <a:t>ad</a:t>
            </a:r>
            <a:r>
              <a:rPr lang="en-US" sz="1600" dirty="0"/>
              <a:t> + </a:t>
            </a:r>
            <a:r>
              <a:rPr lang="en-US" sz="1600" dirty="0" err="1"/>
              <a:t>E</a:t>
            </a:r>
            <a:r>
              <a:rPr lang="en-US" sz="1600" baseline="-25000" dirty="0" err="1"/>
              <a:t>nad</a:t>
            </a:r>
            <a:r>
              <a:rPr lang="en-US" sz="1600" dirty="0"/>
              <a:t> + </a:t>
            </a:r>
            <a:r>
              <a:rPr lang="en-US" sz="1600" dirty="0" err="1"/>
              <a:t>E</a:t>
            </a:r>
            <a:r>
              <a:rPr lang="en-US" sz="1600" baseline="-25000" dirty="0" err="1"/>
              <a:t>rel</a:t>
            </a:r>
            <a:r>
              <a:rPr lang="en-US" sz="1600" dirty="0"/>
              <a:t> + E</a:t>
            </a:r>
            <a:r>
              <a:rPr lang="en-US" sz="1600" baseline="-25000" dirty="0"/>
              <a:t>QED</a:t>
            </a:r>
            <a:r>
              <a:rPr lang="en-US" sz="1600" dirty="0"/>
              <a:t> + ?</a:t>
            </a:r>
            <a:r>
              <a:rPr lang="en-US" sz="1600" dirty="0">
                <a:solidFill>
                  <a:schemeClr val="bg1"/>
                </a:solidFill>
              </a:rPr>
              <a:t>*</a:t>
            </a:r>
            <a:r>
              <a:rPr lang="en-US" sz="1600" dirty="0"/>
              <a:t>   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FF15B78-7E92-D5D3-C0B8-400B4D64C22D}"/>
              </a:ext>
            </a:extLst>
          </p:cNvPr>
          <p:cNvSpPr/>
          <p:nvPr/>
        </p:nvSpPr>
        <p:spPr>
          <a:xfrm>
            <a:off x="5400093" y="3147814"/>
            <a:ext cx="3550406" cy="158417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Includes: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/>
              <a:t>Molecular QED theory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/>
              <a:t>Fundamental constants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/>
              <a:t>Potentially new physics</a:t>
            </a:r>
          </a:p>
        </p:txBody>
      </p:sp>
    </p:spTree>
    <p:extLst>
      <p:ext uri="{BB962C8B-B14F-4D97-AF65-F5344CB8AC3E}">
        <p14:creationId xmlns:p14="http://schemas.microsoft.com/office/powerpoint/2010/main" val="233089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24"/>
    </mc:Choice>
    <mc:Fallback xmlns="">
      <p:transition spd="slow" advTm="4702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0D819DA-42DC-4E62-ADBE-673E78E6D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 dirty="0"/>
              <a:t>What is „understanding a molecule“?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BBFE495-B6E4-4AF4-9149-DE6E5957E7C1}"/>
              </a:ext>
            </a:extLst>
          </p:cNvPr>
          <p:cNvSpPr txBox="1"/>
          <p:nvPr/>
        </p:nvSpPr>
        <p:spPr>
          <a:xfrm>
            <a:off x="5378079" y="1403989"/>
            <a:ext cx="3765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Simplest</a:t>
            </a:r>
            <a:r>
              <a:rPr lang="de-DE" dirty="0"/>
              <a:t> </a:t>
            </a:r>
            <a:r>
              <a:rPr lang="de-DE" dirty="0" err="1"/>
              <a:t>molecule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/>
              <a:t>depth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„</a:t>
            </a:r>
            <a:r>
              <a:rPr lang="de-DE" dirty="0" err="1"/>
              <a:t>understanding</a:t>
            </a:r>
            <a:r>
              <a:rPr lang="de-DE" dirty="0"/>
              <a:t>“?:</a:t>
            </a:r>
          </a:p>
          <a:p>
            <a:endParaRPr lang="de-DE" dirty="0"/>
          </a:p>
          <a:p>
            <a:r>
              <a:rPr lang="de-DE" dirty="0" err="1"/>
              <a:t>Molecular</a:t>
            </a:r>
            <a:r>
              <a:rPr lang="de-DE" dirty="0"/>
              <a:t> hydrogen!</a:t>
            </a:r>
            <a:endParaRPr lang="en-GB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9349A81-69BF-4DE3-BF05-3A1AE9AA5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1" y="1403989"/>
            <a:ext cx="5170530" cy="290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88005424-E1C0-4745-9B2B-852D60553F45}"/>
              </a:ext>
            </a:extLst>
          </p:cNvPr>
          <p:cNvSpPr/>
          <p:nvPr/>
        </p:nvSpPr>
        <p:spPr>
          <a:xfrm>
            <a:off x="6589983" y="3496858"/>
            <a:ext cx="262566" cy="2535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en-GB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A158E13-7658-4ABA-8BEE-1F547D2F7225}"/>
              </a:ext>
            </a:extLst>
          </p:cNvPr>
          <p:cNvSpPr/>
          <p:nvPr/>
        </p:nvSpPr>
        <p:spPr>
          <a:xfrm>
            <a:off x="7375043" y="3496858"/>
            <a:ext cx="262566" cy="2535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en-GB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C54CBD6-4DB0-4DC3-B4D4-20E37F97DD6D}"/>
              </a:ext>
            </a:extLst>
          </p:cNvPr>
          <p:cNvSpPr/>
          <p:nvPr/>
        </p:nvSpPr>
        <p:spPr>
          <a:xfrm>
            <a:off x="6307220" y="3219822"/>
            <a:ext cx="828092" cy="80763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A99C7A1-D727-4972-945A-330200EF5F11}"/>
              </a:ext>
            </a:extLst>
          </p:cNvPr>
          <p:cNvSpPr/>
          <p:nvPr/>
        </p:nvSpPr>
        <p:spPr>
          <a:xfrm>
            <a:off x="7092280" y="3219822"/>
            <a:ext cx="828092" cy="80763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14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7"/>
    </mc:Choice>
    <mc:Fallback xmlns="">
      <p:transition spd="slow" advTm="1234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0D819DA-42DC-4E62-ADBE-673E78E6D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noProof="0" dirty="0"/>
              <a:t>Energy levels in the hydrogen molecule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BD3E5A4-CF57-0D5F-5B24-DB68FB75C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7574"/>
            <a:ext cx="3273281" cy="3675584"/>
          </a:xfrm>
          <a:prstGeom prst="rect">
            <a:avLst/>
          </a:prstGeom>
        </p:spPr>
      </p:pic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8A2CACB0-EEB1-5197-FE0A-DE01724B8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936" y="1177614"/>
            <a:ext cx="4212468" cy="2788272"/>
          </a:xfrm>
        </p:spPr>
        <p:txBody>
          <a:bodyPr>
            <a:normAutofit/>
          </a:bodyPr>
          <a:lstStyle/>
          <a:p>
            <a:r>
              <a:rPr lang="en-AU" sz="1800" noProof="0" dirty="0"/>
              <a:t>Calculated and measured with high precision</a:t>
            </a:r>
          </a:p>
          <a:p>
            <a:r>
              <a:rPr lang="en-AU" sz="1800" dirty="0"/>
              <a:t>Competition: theory vs. experiment</a:t>
            </a:r>
            <a:endParaRPr lang="en-AU" sz="1800" noProof="0" dirty="0"/>
          </a:p>
          <a:p>
            <a:r>
              <a:rPr lang="en-AU" sz="1800" dirty="0"/>
              <a:t>Species: H</a:t>
            </a:r>
            <a:r>
              <a:rPr lang="en-AU" sz="1800" baseline="-25000" dirty="0"/>
              <a:t>2</a:t>
            </a:r>
            <a:r>
              <a:rPr lang="en-AU" sz="1800" dirty="0"/>
              <a:t>, HD and D</a:t>
            </a:r>
            <a:r>
              <a:rPr lang="en-AU" sz="1800" baseline="-25000" dirty="0"/>
              <a:t>2</a:t>
            </a:r>
            <a:endParaRPr lang="en-AU" sz="1800" baseline="-25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Diagonal liegende Ecken des Rechtecks abrunden 180">
                <a:extLst>
                  <a:ext uri="{FF2B5EF4-FFF2-40B4-BE49-F238E27FC236}">
                    <a16:creationId xmlns:a16="http://schemas.microsoft.com/office/drawing/2014/main" id="{CF88E8C4-2382-2708-FAF2-B4804CD5964A}"/>
                  </a:ext>
                </a:extLst>
              </p:cNvPr>
              <p:cNvSpPr/>
              <p:nvPr/>
            </p:nvSpPr>
            <p:spPr bwMode="auto">
              <a:xfrm>
                <a:off x="3995936" y="2463738"/>
                <a:ext cx="3636404" cy="584654"/>
              </a:xfrm>
              <a:prstGeom prst="round2DiagRect">
                <a:avLst>
                  <a:gd name="adj1" fmla="val 0"/>
                  <a:gd name="adj2" fmla="val 16017"/>
                </a:avLst>
              </a:prstGeom>
              <a:solidFill>
                <a:schemeClr val="bg1"/>
              </a:solidFill>
              <a:ln w="12700">
                <a:solidFill>
                  <a:srgbClr val="00968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26" tIns="45713" rIns="91426" bIns="45713" numCol="1" rtlCol="0" anchor="ctr" anchorCtr="0" compatLnSpc="1">
                <a:prstTxWarp prst="textNoShape">
                  <a:avLst/>
                </a:prstTxWarp>
              </a:bodyPr>
              <a:lstStyle/>
              <a:p>
                <a:pPr lvl="0" indent="-609600" defTabSz="4176713">
                  <a:spcBef>
                    <a:spcPct val="20000"/>
                  </a:spcBef>
                </a:pPr>
                <a:r>
                  <a:rPr lang="en-US" sz="1200" b="1" dirty="0">
                    <a:solidFill>
                      <a:schemeClr val="tx1"/>
                    </a:solidFill>
                  </a:rPr>
                  <a:t>mass:            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𝐇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: 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𝐃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: 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𝐓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 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 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br>
                  <a:rPr lang="en-US" sz="1200" b="1" dirty="0">
                    <a:solidFill>
                      <a:schemeClr val="tx1"/>
                    </a:solidFill>
                  </a:rPr>
                </a:br>
                <a:r>
                  <a:rPr lang="en-US" sz="1200" b="1" dirty="0">
                    <a:solidFill>
                      <a:schemeClr val="tx1"/>
                    </a:solidFill>
                  </a:rPr>
                  <a:t>nuclear spin: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b="1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𝐇</m:t>
                    </m:r>
                    <m:r>
                      <a:rPr lang="en-US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: 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b="1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𝐃</m:t>
                    </m:r>
                    <m:r>
                      <a:rPr lang="en-US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: 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b="1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𝐓</m:t>
                    </m:r>
                    <m:r>
                      <a:rPr lang="en-US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½ : 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 ½ </m:t>
                    </m:r>
                  </m:oMath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Diagonal liegende Ecken des Rechtecks abrunden 180">
                <a:extLst>
                  <a:ext uri="{FF2B5EF4-FFF2-40B4-BE49-F238E27FC236}">
                    <a16:creationId xmlns:a16="http://schemas.microsoft.com/office/drawing/2014/main" id="{CF88E8C4-2382-2708-FAF2-B4804CD59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95936" y="2463738"/>
                <a:ext cx="3636404" cy="584654"/>
              </a:xfrm>
              <a:prstGeom prst="round2DiagRect">
                <a:avLst>
                  <a:gd name="adj1" fmla="val 0"/>
                  <a:gd name="adj2" fmla="val 16017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968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773A5B42-C53F-1144-6C02-37270B9507E1}"/>
              </a:ext>
            </a:extLst>
          </p:cNvPr>
          <p:cNvSpPr/>
          <p:nvPr/>
        </p:nvSpPr>
        <p:spPr>
          <a:xfrm>
            <a:off x="3995936" y="3149402"/>
            <a:ext cx="4464496" cy="6824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Limited </a:t>
            </a:r>
            <a:r>
              <a:rPr lang="de-DE" dirty="0" err="1"/>
              <a:t>advancements</a:t>
            </a:r>
            <a:r>
              <a:rPr lang="de-DE" dirty="0"/>
              <a:t> in </a:t>
            </a:r>
            <a:r>
              <a:rPr lang="de-DE" dirty="0" err="1"/>
              <a:t>theory</a:t>
            </a:r>
            <a:r>
              <a:rPr lang="de-DE" dirty="0"/>
              <a:t>!</a:t>
            </a:r>
            <a:r>
              <a:rPr lang="de-DE" baseline="30000" dirty="0"/>
              <a:t>[1,2]</a:t>
            </a:r>
            <a:endParaRPr lang="en-GB" baseline="30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5A554EC-F743-A7FD-5D9F-761C07ADCA11}"/>
              </a:ext>
            </a:extLst>
          </p:cNvPr>
          <p:cNvSpPr txBox="1"/>
          <p:nvPr/>
        </p:nvSpPr>
        <p:spPr>
          <a:xfrm>
            <a:off x="3995936" y="3932900"/>
            <a:ext cx="51480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aseline="30000" dirty="0"/>
              <a:t>[1]</a:t>
            </a:r>
            <a:r>
              <a:rPr lang="de-DE" sz="1100" dirty="0"/>
              <a:t> </a:t>
            </a:r>
            <a:r>
              <a:rPr lang="en-AU" sz="1100" noProof="0" dirty="0"/>
              <a:t>J. </a:t>
            </a:r>
            <a:r>
              <a:rPr lang="en-AU" sz="1100" noProof="0" dirty="0" err="1"/>
              <a:t>Komasa</a:t>
            </a:r>
            <a:r>
              <a:rPr lang="en-AU" sz="1100" noProof="0" dirty="0"/>
              <a:t>, M. </a:t>
            </a:r>
            <a:r>
              <a:rPr lang="en-AU" sz="1100" noProof="0" dirty="0" err="1"/>
              <a:t>Puchalski</a:t>
            </a:r>
            <a:r>
              <a:rPr lang="en-AU" sz="1100" noProof="0" dirty="0"/>
              <a:t>, and K. </a:t>
            </a:r>
            <a:r>
              <a:rPr lang="en-AU" sz="1100" noProof="0" dirty="0" err="1"/>
              <a:t>Pachucki</a:t>
            </a:r>
            <a:r>
              <a:rPr lang="en-AU" sz="1100" noProof="0" dirty="0"/>
              <a:t>, Phys. Rev. A 102  (2020)</a:t>
            </a:r>
          </a:p>
          <a:p>
            <a:r>
              <a:rPr lang="en-AU" sz="1100" baseline="30000" dirty="0"/>
              <a:t>[2]</a:t>
            </a:r>
            <a:r>
              <a:rPr lang="en-AU" sz="1100" dirty="0"/>
              <a:t> C. Delaunay, J.-P. Karr, T. </a:t>
            </a:r>
            <a:r>
              <a:rPr lang="en-AU" sz="1100" dirty="0" err="1"/>
              <a:t>Kitahara</a:t>
            </a:r>
            <a:r>
              <a:rPr lang="en-AU" sz="1100" dirty="0"/>
              <a:t>, J.C.J. Koelemeij, Y. </a:t>
            </a:r>
            <a:r>
              <a:rPr lang="en-AU" sz="1100" dirty="0" err="1"/>
              <a:t>Soreq</a:t>
            </a:r>
            <a:r>
              <a:rPr lang="en-AU" sz="1100" dirty="0"/>
              <a:t>, and J. Zupan</a:t>
            </a:r>
          </a:p>
          <a:p>
            <a:r>
              <a:rPr lang="en-AU" sz="1100" dirty="0"/>
              <a:t>Phys. Rev. Lett. 130, 121801 (2023)</a:t>
            </a:r>
          </a:p>
        </p:txBody>
      </p:sp>
    </p:spTree>
    <p:extLst>
      <p:ext uri="{BB962C8B-B14F-4D97-AF65-F5344CB8AC3E}">
        <p14:creationId xmlns:p14="http://schemas.microsoft.com/office/powerpoint/2010/main" val="378463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1"/>
    </mc:Choice>
    <mc:Fallback xmlns="">
      <p:transition spd="slow" advTm="2005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ABD08B4-E166-40F4-BBA8-48BC2FF21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7634"/>
            <a:ext cx="3991930" cy="3364854"/>
          </a:xfrm>
        </p:spPr>
        <p:txBody>
          <a:bodyPr/>
          <a:lstStyle/>
          <a:p>
            <a:r>
              <a:rPr lang="en-US" noProof="0" dirty="0"/>
              <a:t>3 additional molecules to test!</a:t>
            </a:r>
            <a:br>
              <a:rPr lang="en-US" noProof="0" dirty="0"/>
            </a:br>
            <a:r>
              <a:rPr lang="en-US" noProof="0" dirty="0"/>
              <a:t>(HT, DT, T</a:t>
            </a:r>
            <a:r>
              <a:rPr lang="en-US" baseline="-25000" noProof="0" dirty="0"/>
              <a:t>2</a:t>
            </a:r>
            <a:r>
              <a:rPr lang="en-US" noProof="0" dirty="0"/>
              <a:t>)</a:t>
            </a:r>
          </a:p>
          <a:p>
            <a:r>
              <a:rPr lang="en-US" noProof="0" dirty="0"/>
              <a:t>Mass of 3u and fermionic</a:t>
            </a:r>
          </a:p>
          <a:p>
            <a:r>
              <a:rPr lang="en-US" dirty="0"/>
              <a:t>Best</a:t>
            </a:r>
            <a:r>
              <a:rPr lang="en-US" noProof="0" dirty="0"/>
              <a:t> spectroscopy data ~15 </a:t>
            </a:r>
            <a:r>
              <a:rPr lang="en-US" dirty="0"/>
              <a:t>M</a:t>
            </a:r>
            <a:r>
              <a:rPr lang="en-US" noProof="0" dirty="0"/>
              <a:t>Hz accuracy</a:t>
            </a:r>
            <a:r>
              <a:rPr lang="en-US" baseline="30000" noProof="0" dirty="0"/>
              <a:t>[1,2]</a:t>
            </a:r>
            <a:r>
              <a:rPr lang="en-US" noProof="0" dirty="0"/>
              <a:t> (vs. HD: ~60 </a:t>
            </a:r>
            <a:r>
              <a:rPr lang="en-US" dirty="0"/>
              <a:t>k</a:t>
            </a:r>
            <a:r>
              <a:rPr lang="en-US" noProof="0" dirty="0"/>
              <a:t>Hz</a:t>
            </a:r>
            <a:r>
              <a:rPr lang="en-US" baseline="30000" noProof="0" dirty="0"/>
              <a:t>[3]</a:t>
            </a:r>
            <a:r>
              <a:rPr lang="en-US" noProof="0" dirty="0"/>
              <a:t>)</a:t>
            </a:r>
          </a:p>
          <a:p>
            <a:r>
              <a:rPr lang="en-US" dirty="0"/>
              <a:t>Test object for New Physics</a:t>
            </a:r>
            <a:r>
              <a:rPr lang="en-US" baseline="30000" dirty="0"/>
              <a:t>[4]</a:t>
            </a:r>
            <a:endParaRPr lang="en-US" baseline="30000" noProof="0" dirty="0"/>
          </a:p>
          <a:p>
            <a:endParaRPr lang="en-US" noProof="0" dirty="0"/>
          </a:p>
          <a:p>
            <a:r>
              <a:rPr lang="en-US" dirty="0"/>
              <a:t>! R</a:t>
            </a:r>
            <a:r>
              <a:rPr lang="en-US" noProof="0" dirty="0" err="1"/>
              <a:t>adioactive</a:t>
            </a:r>
            <a:endParaRPr lang="en-US" noProof="0" dirty="0"/>
          </a:p>
          <a:p>
            <a:r>
              <a:rPr lang="en-US" dirty="0"/>
              <a:t>! R</a:t>
            </a:r>
            <a:r>
              <a:rPr lang="en-US" noProof="0" dirty="0" err="1"/>
              <a:t>adiochemical</a:t>
            </a:r>
            <a:r>
              <a:rPr lang="en-US" noProof="0" dirty="0"/>
              <a:t> active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96A63CE-FFCD-4F9F-AB53-05F4D5158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The solution: Tritium!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1FEB67C-A118-414E-9FDE-156D080DE519}"/>
              </a:ext>
            </a:extLst>
          </p:cNvPr>
          <p:cNvSpPr txBox="1"/>
          <p:nvPr/>
        </p:nvSpPr>
        <p:spPr>
          <a:xfrm>
            <a:off x="137242" y="3952324"/>
            <a:ext cx="47643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[1]</a:t>
            </a:r>
            <a:r>
              <a:rPr lang="en-US" sz="1100" dirty="0"/>
              <a:t> M Schlösser et al., J. Phys. B: At. Mol. Opt. Phys. 50 214004 (2017)</a:t>
            </a:r>
          </a:p>
          <a:p>
            <a:r>
              <a:rPr lang="en-US" sz="1100" baseline="30000" dirty="0"/>
              <a:t>[2]</a:t>
            </a:r>
            <a:r>
              <a:rPr lang="en-US" sz="1100" dirty="0"/>
              <a:t> K.-F. Lai, </a:t>
            </a:r>
            <a:r>
              <a:rPr lang="en-US" sz="1100" b="1" dirty="0"/>
              <a:t>VH</a:t>
            </a:r>
            <a:r>
              <a:rPr lang="en-US" sz="1100" dirty="0"/>
              <a:t>, et al., PCCP, 22, 8973-8987 (2020)</a:t>
            </a:r>
          </a:p>
          <a:p>
            <a:r>
              <a:rPr lang="en-US" sz="1100" baseline="30000" dirty="0"/>
              <a:t>[3] </a:t>
            </a:r>
            <a:r>
              <a:rPr lang="en-US" sz="1100" dirty="0"/>
              <a:t>F.M.J. Cozijn, </a:t>
            </a:r>
            <a:r>
              <a:rPr lang="en-US" sz="1100" b="1" dirty="0"/>
              <a:t>VH</a:t>
            </a:r>
            <a:r>
              <a:rPr lang="en-US" sz="1100" dirty="0"/>
              <a:t>, et al., Phys. Rev. A 105, 062823 (2022)</a:t>
            </a:r>
            <a:r>
              <a:rPr lang="en-US" sz="1100" baseline="30000" dirty="0"/>
              <a:t> </a:t>
            </a:r>
          </a:p>
          <a:p>
            <a:r>
              <a:rPr lang="en-US" sz="1100" baseline="30000" dirty="0"/>
              <a:t>[4] </a:t>
            </a:r>
            <a:r>
              <a:rPr lang="en-US" sz="1100" dirty="0"/>
              <a:t>W.G. </a:t>
            </a:r>
            <a:r>
              <a:rPr lang="en-US" sz="1100" dirty="0" err="1"/>
              <a:t>Hollik</a:t>
            </a:r>
            <a:r>
              <a:rPr lang="en-US" sz="1100" dirty="0"/>
              <a:t>, M. </a:t>
            </a:r>
            <a:r>
              <a:rPr lang="en-US" sz="1100" dirty="0" err="1"/>
              <a:t>Linster</a:t>
            </a:r>
            <a:r>
              <a:rPr lang="en-US" sz="1100" dirty="0"/>
              <a:t>, M. </a:t>
            </a:r>
            <a:r>
              <a:rPr lang="en-US" sz="1100" dirty="0" err="1"/>
              <a:t>Tabet</a:t>
            </a:r>
            <a:r>
              <a:rPr lang="en-US" sz="1100" dirty="0"/>
              <a:t>, Eur. Phys. J. C 80, 661 (2020)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328D2102-BF60-E2E4-49C3-AB6B2620C38E}"/>
              </a:ext>
            </a:extLst>
          </p:cNvPr>
          <p:cNvGrpSpPr/>
          <p:nvPr/>
        </p:nvGrpSpPr>
        <p:grpSpPr>
          <a:xfrm>
            <a:off x="4499992" y="1311610"/>
            <a:ext cx="2333232" cy="1148298"/>
            <a:chOff x="5184068" y="2267493"/>
            <a:chExt cx="1613152" cy="807634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61EE70AB-64EB-7D37-2FBC-E46C562A637C}"/>
                </a:ext>
              </a:extLst>
            </p:cNvPr>
            <p:cNvSpPr/>
            <p:nvPr/>
          </p:nvSpPr>
          <p:spPr>
            <a:xfrm>
              <a:off x="5466831" y="2544529"/>
              <a:ext cx="262566" cy="25356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</a:t>
              </a:r>
              <a:endParaRPr lang="en-GB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1856378-EF9F-0FDB-1A48-DB3D3873A25A}"/>
                </a:ext>
              </a:extLst>
            </p:cNvPr>
            <p:cNvSpPr/>
            <p:nvPr/>
          </p:nvSpPr>
          <p:spPr>
            <a:xfrm>
              <a:off x="6251891" y="2544529"/>
              <a:ext cx="262566" cy="25356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  <a:endParaRPr lang="en-GB" dirty="0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61989AA4-B48C-9858-C0A0-B41CD8DB759B}"/>
                </a:ext>
              </a:extLst>
            </p:cNvPr>
            <p:cNvSpPr/>
            <p:nvPr/>
          </p:nvSpPr>
          <p:spPr>
            <a:xfrm>
              <a:off x="5184068" y="2267493"/>
              <a:ext cx="828092" cy="807634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FEC9F897-75F5-6E73-7CA5-D2D9190C3571}"/>
                </a:ext>
              </a:extLst>
            </p:cNvPr>
            <p:cNvSpPr/>
            <p:nvPr/>
          </p:nvSpPr>
          <p:spPr>
            <a:xfrm>
              <a:off x="5969128" y="2267493"/>
              <a:ext cx="828092" cy="807634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AA42915C-71D9-F25D-0152-02B4E46E7002}"/>
              </a:ext>
            </a:extLst>
          </p:cNvPr>
          <p:cNvGrpSpPr/>
          <p:nvPr/>
        </p:nvGrpSpPr>
        <p:grpSpPr>
          <a:xfrm rot="1541745">
            <a:off x="6142589" y="271113"/>
            <a:ext cx="2504004" cy="1274939"/>
            <a:chOff x="5905789" y="871964"/>
            <a:chExt cx="1613152" cy="807634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16D77364-1B6E-0D65-B7C0-D6ACCFB625D1}"/>
                </a:ext>
              </a:extLst>
            </p:cNvPr>
            <p:cNvSpPr/>
            <p:nvPr/>
          </p:nvSpPr>
          <p:spPr>
            <a:xfrm>
              <a:off x="6188552" y="1149000"/>
              <a:ext cx="262566" cy="25356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  <a:endParaRPr lang="en-GB" dirty="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B8D7047-C1A8-EED2-5A18-24123E61726E}"/>
                </a:ext>
              </a:extLst>
            </p:cNvPr>
            <p:cNvSpPr/>
            <p:nvPr/>
          </p:nvSpPr>
          <p:spPr>
            <a:xfrm>
              <a:off x="6973612" y="1149000"/>
              <a:ext cx="262566" cy="25356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  <a:endParaRPr lang="en-GB" dirty="0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DE4C1634-9B25-855D-71A4-1EF4A13B97C9}"/>
                </a:ext>
              </a:extLst>
            </p:cNvPr>
            <p:cNvSpPr/>
            <p:nvPr/>
          </p:nvSpPr>
          <p:spPr>
            <a:xfrm>
              <a:off x="5905789" y="871964"/>
              <a:ext cx="828092" cy="807634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EA92DA43-9522-8E98-1AA7-BFDA6972EB51}"/>
                </a:ext>
              </a:extLst>
            </p:cNvPr>
            <p:cNvSpPr/>
            <p:nvPr/>
          </p:nvSpPr>
          <p:spPr>
            <a:xfrm>
              <a:off x="6690849" y="871964"/>
              <a:ext cx="828092" cy="807634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89FCC1A4-6206-536F-2A4C-D86672A4103F}"/>
              </a:ext>
            </a:extLst>
          </p:cNvPr>
          <p:cNvGrpSpPr/>
          <p:nvPr/>
        </p:nvGrpSpPr>
        <p:grpSpPr>
          <a:xfrm rot="20626090">
            <a:off x="6498735" y="2069762"/>
            <a:ext cx="2419840" cy="1227661"/>
            <a:chOff x="7130798" y="1920055"/>
            <a:chExt cx="1613152" cy="807634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9DFBD031-92C1-248F-0BBE-6A1D501486F0}"/>
                </a:ext>
              </a:extLst>
            </p:cNvPr>
            <p:cNvSpPr/>
            <p:nvPr/>
          </p:nvSpPr>
          <p:spPr>
            <a:xfrm>
              <a:off x="7413561" y="2197091"/>
              <a:ext cx="262566" cy="25356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  <a:endParaRPr lang="en-GB" dirty="0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C9AAB240-EB86-316D-E2ED-020CAB948A96}"/>
                </a:ext>
              </a:extLst>
            </p:cNvPr>
            <p:cNvSpPr/>
            <p:nvPr/>
          </p:nvSpPr>
          <p:spPr>
            <a:xfrm>
              <a:off x="8198621" y="2197091"/>
              <a:ext cx="262566" cy="25356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</a:t>
              </a:r>
              <a:endParaRPr lang="en-GB" dirty="0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697240B7-30E2-5C3F-7562-0304808259B6}"/>
                </a:ext>
              </a:extLst>
            </p:cNvPr>
            <p:cNvSpPr/>
            <p:nvPr/>
          </p:nvSpPr>
          <p:spPr>
            <a:xfrm>
              <a:off x="7130798" y="1920055"/>
              <a:ext cx="828092" cy="807634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9E5FACDD-7AC1-5FB7-79A3-0FB336231A6B}"/>
                </a:ext>
              </a:extLst>
            </p:cNvPr>
            <p:cNvSpPr/>
            <p:nvPr/>
          </p:nvSpPr>
          <p:spPr>
            <a:xfrm>
              <a:off x="7915858" y="1920055"/>
              <a:ext cx="828092" cy="807634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5D7B20A0-14EE-4D27-974C-92D5A1261AAF}"/>
              </a:ext>
            </a:extLst>
          </p:cNvPr>
          <p:cNvSpPr/>
          <p:nvPr/>
        </p:nvSpPr>
        <p:spPr>
          <a:xfrm>
            <a:off x="4822333" y="3085452"/>
            <a:ext cx="4240720" cy="10241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Combined expertise of </a:t>
            </a:r>
            <a:r>
              <a:rPr lang="en-US" u="sng" dirty="0"/>
              <a:t>high-res. spectroscopy</a:t>
            </a:r>
            <a:r>
              <a:rPr lang="en-US" dirty="0"/>
              <a:t> and </a:t>
            </a:r>
            <a:r>
              <a:rPr lang="en-US" u="sng" dirty="0"/>
              <a:t>tritium technology</a:t>
            </a:r>
            <a:r>
              <a:rPr lang="en-US" dirty="0"/>
              <a:t> needed!</a:t>
            </a:r>
          </a:p>
        </p:txBody>
      </p:sp>
    </p:spTree>
    <p:extLst>
      <p:ext uri="{BB962C8B-B14F-4D97-AF65-F5344CB8AC3E}">
        <p14:creationId xmlns:p14="http://schemas.microsoft.com/office/powerpoint/2010/main" val="133556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10"/>
    </mc:Choice>
    <mc:Fallback xmlns="">
      <p:transition spd="slow" advTm="4401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359532" y="1167110"/>
            <a:ext cx="8389937" cy="54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</a:pPr>
            <a:r>
              <a:rPr lang="en-GB" sz="2000" b="1" dirty="0"/>
              <a:t>Precision measurement of vibrational transition in HT</a:t>
            </a:r>
            <a:endParaRPr lang="de-DE" sz="2000" b="1" dirty="0"/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179512" y="1993835"/>
            <a:ext cx="3816424" cy="96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altLang="de-DE" sz="1600" u="sng" dirty="0">
                <a:solidFill>
                  <a:srgbClr val="000000"/>
                </a:solidFill>
              </a:rPr>
              <a:t>Valentin Hermann</a:t>
            </a:r>
            <a:r>
              <a:rPr lang="en-US" altLang="de-DE" sz="1600" dirty="0">
                <a:solidFill>
                  <a:srgbClr val="000000"/>
                </a:solidFill>
              </a:rPr>
              <a:t> , Benedict Rothmund, Magnus Schlösser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28D27-B67C-4248-A10E-6C41B8CAE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574088" y="464538"/>
            <a:ext cx="3247389" cy="54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201BE-9CC3-4151-B6A8-CA99A9405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087724" y="469423"/>
            <a:ext cx="2772308" cy="5847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0818DBB0-78A6-6164-AA2B-427A9BED2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8084" y="1998203"/>
            <a:ext cx="3420380" cy="96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altLang="de-DE" sz="1600" dirty="0">
                <a:solidFill>
                  <a:srgbClr val="000000"/>
                </a:solidFill>
              </a:rPr>
              <a:t>Frank M.J Cozijn, Meissa L. Diouf, Wim Ubachs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727487D-E48E-C810-8737-0C8B9B2309EC}"/>
              </a:ext>
            </a:extLst>
          </p:cNvPr>
          <p:cNvSpPr txBox="1"/>
          <p:nvPr/>
        </p:nvSpPr>
        <p:spPr>
          <a:xfrm>
            <a:off x="4391980" y="4479962"/>
            <a:ext cx="4752020" cy="577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050" dirty="0"/>
              <a:t>“Precision Measurement of Vibrational Quanta in Tritium Hydride (HT)”,</a:t>
            </a:r>
          </a:p>
          <a:p>
            <a:r>
              <a:rPr lang="en-GB" sz="1050" dirty="0"/>
              <a:t>F.M.J. Cozijn, M.L. Diouf, W. Ubachs, V. Hermann, M. Schlösser, accepted by PRL (2024)</a:t>
            </a:r>
          </a:p>
        </p:txBody>
      </p:sp>
    </p:spTree>
    <p:extLst>
      <p:ext uri="{BB962C8B-B14F-4D97-AF65-F5344CB8AC3E}">
        <p14:creationId xmlns:p14="http://schemas.microsoft.com/office/powerpoint/2010/main" val="29045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5"/>
    </mc:Choice>
    <mc:Fallback xmlns="">
      <p:transition spd="slow" advTm="1720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1000" t="-61000" r="-10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1210988-C534-0E7B-D95F-52F7C735B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815666"/>
            <a:ext cx="6869178" cy="575811"/>
          </a:xfrm>
        </p:spPr>
        <p:txBody>
          <a:bodyPr>
            <a:no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The </a:t>
            </a:r>
            <a:r>
              <a:rPr lang="de-DE" sz="4000" dirty="0" err="1">
                <a:solidFill>
                  <a:schemeClr val="bg1"/>
                </a:solidFill>
              </a:rPr>
              <a:t>Technique</a:t>
            </a:r>
            <a:r>
              <a:rPr lang="de-DE" sz="4000" dirty="0">
                <a:solidFill>
                  <a:schemeClr val="bg1"/>
                </a:solidFill>
              </a:rPr>
              <a:t>:</a:t>
            </a:r>
            <a:br>
              <a:rPr lang="de-DE" sz="4000" dirty="0">
                <a:solidFill>
                  <a:schemeClr val="bg1"/>
                </a:solidFill>
              </a:rPr>
            </a:br>
            <a:r>
              <a:rPr lang="en-AU" sz="2800" noProof="0" dirty="0">
                <a:solidFill>
                  <a:schemeClr val="bg1"/>
                </a:solidFill>
              </a:rPr>
              <a:t>Noise-Immune Cavity-Enhanced </a:t>
            </a:r>
            <a:br>
              <a:rPr lang="en-AU" sz="2800" noProof="0" dirty="0">
                <a:solidFill>
                  <a:schemeClr val="bg1"/>
                </a:solidFill>
              </a:rPr>
            </a:br>
            <a:r>
              <a:rPr lang="en-AU" sz="2800" noProof="0" dirty="0">
                <a:solidFill>
                  <a:schemeClr val="bg1"/>
                </a:solidFill>
              </a:rPr>
              <a:t>Optical-Heterodyne Molecular</a:t>
            </a:r>
            <a:br>
              <a:rPr lang="en-AU" sz="2800" noProof="0" dirty="0">
                <a:solidFill>
                  <a:schemeClr val="bg1"/>
                </a:solidFill>
              </a:rPr>
            </a:br>
            <a:r>
              <a:rPr lang="en-AU" sz="2800" noProof="0" dirty="0">
                <a:solidFill>
                  <a:schemeClr val="bg1"/>
                </a:solidFill>
              </a:rPr>
              <a:t>Spectroscopy (NICE-OHMS)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39461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1">
  <a:themeElements>
    <a:clrScheme name="Diss_Farb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1665E"/>
      </a:accent1>
      <a:accent2>
        <a:srgbClr val="FF8C00"/>
      </a:accent2>
      <a:accent3>
        <a:srgbClr val="D4AA00"/>
      </a:accent3>
      <a:accent4>
        <a:srgbClr val="D40000"/>
      </a:accent4>
      <a:accent5>
        <a:srgbClr val="228B22"/>
      </a:accent5>
      <a:accent6>
        <a:srgbClr val="4664A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1736</Words>
  <Application>Microsoft Office PowerPoint</Application>
  <PresentationFormat>Bildschirmpräsentation (16:9)</PresentationFormat>
  <Paragraphs>229</Paragraphs>
  <Slides>36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3" baseType="lpstr">
      <vt:lpstr>Arial</vt:lpstr>
      <vt:lpstr>Calibri</vt:lpstr>
      <vt:lpstr>Cambria Math</vt:lpstr>
      <vt:lpstr>Segoe UI</vt:lpstr>
      <vt:lpstr>Wingdings</vt:lpstr>
      <vt:lpstr>Design1</vt:lpstr>
      <vt:lpstr>Bitmap Image</vt:lpstr>
      <vt:lpstr>PowerPoint-Präsentation</vt:lpstr>
      <vt:lpstr>How well do we understand molecules?</vt:lpstr>
      <vt:lpstr>What is „understanding a molecule“?</vt:lpstr>
      <vt:lpstr>What is „understanding a molecule“?</vt:lpstr>
      <vt:lpstr>What is „understanding a molecule“?</vt:lpstr>
      <vt:lpstr>Energy levels in the hydrogen molecule</vt:lpstr>
      <vt:lpstr>The solution: Tritium!</vt:lpstr>
      <vt:lpstr>PowerPoint-Präsentation</vt:lpstr>
      <vt:lpstr>The Technique: Noise-Immune Cavity-Enhanced  Optical-Heterodyne Molecular Spectroscopy (NICE-OHMS)</vt:lpstr>
      <vt:lpstr>Cavity enhanced spectroscopy</vt:lpstr>
      <vt:lpstr>Saturation spectroscopy</vt:lpstr>
      <vt:lpstr>Saturation spectroscopy</vt:lpstr>
      <vt:lpstr>How to extract NICE-OHMS signal?</vt:lpstr>
      <vt:lpstr>How to extract NICE-OHMS signal?</vt:lpstr>
      <vt:lpstr>Frequency modulation spectroscopy (FM) in the cavity</vt:lpstr>
      <vt:lpstr>Wavelenght modulation in NICE-OHMS</vt:lpstr>
      <vt:lpstr>Typical Result: 1f signal in H2O</vt:lpstr>
      <vt:lpstr>The Experimental Setup:</vt:lpstr>
      <vt:lpstr>The optical setup @Amsterdam</vt:lpstr>
      <vt:lpstr>The Tritium setup @Amsterdam</vt:lpstr>
      <vt:lpstr>The Tritium setup</vt:lpstr>
      <vt:lpstr>The Tritium setup</vt:lpstr>
      <vt:lpstr>Tritium storage &amp; pressure regulation using NEGs</vt:lpstr>
      <vt:lpstr>Tritium storage &amp; pressure regulation using NEGs</vt:lpstr>
      <vt:lpstr>Sorption tests with tritium and mixture</vt:lpstr>
      <vt:lpstr>Sorption tests with tritium and mixture</vt:lpstr>
      <vt:lpstr>The Results:</vt:lpstr>
      <vt:lpstr>Measured lines: R(0)</vt:lpstr>
      <vt:lpstr>Measured lines: R(0)</vt:lpstr>
      <vt:lpstr>Measured lines: R(0)</vt:lpstr>
      <vt:lpstr>Measured lines: R(0)</vt:lpstr>
      <vt:lpstr>Measured lines: R(1)</vt:lpstr>
      <vt:lpstr>Measured lines: P(1)</vt:lpstr>
      <vt:lpstr>Measured lines: Comparison to theory</vt:lpstr>
      <vt:lpstr>Summary: NICE-OHMS on HT</vt:lpstr>
      <vt:lpstr>PowerPoint-Präsentation</vt:lpstr>
    </vt:vector>
  </TitlesOfParts>
  <Company>VIT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Kopf, Eva Juliane (SEK)</dc:creator>
  <cp:lastModifiedBy>Hermann, Valentin (IAP)</cp:lastModifiedBy>
  <cp:revision>700</cp:revision>
  <cp:lastPrinted>2018-01-30T06:17:47Z</cp:lastPrinted>
  <dcterms:created xsi:type="dcterms:W3CDTF">2017-08-22T14:11:13Z</dcterms:created>
  <dcterms:modified xsi:type="dcterms:W3CDTF">2024-03-14T19:49:58Z</dcterms:modified>
</cp:coreProperties>
</file>