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85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CrCuqs5l2juxgtGIgzJixmjGJ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235E75-0889-423A-8A54-9DA2BAA75607}">
  <a:tblStyle styleId="{B8235E75-0889-423A-8A54-9DA2BAA7560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85" orient="horz"/>
        <p:guide pos="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37564a3427_1_341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g237564a3427_1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237564a3427_1_3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66e62d411_0_2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b66e62d411_0_2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66e62d411_0_3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b66e62d411_0_3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66e62d411_0_4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b66e62d411_0_4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66e62d411_0_5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b66e62d411_0_5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0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correction for challenging machine optics</a:t>
            </a:r>
            <a:endParaRPr/>
          </a:p>
        </p:txBody>
      </p:sp>
      <p:sp>
        <p:nvSpPr>
          <p:cNvPr id="49" name="Google Shape;4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1a7e119c7_0_15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b1a7e119c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2b1a7e119c7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2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ir-mesh.jpg"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397" y="1205992"/>
            <a:ext cx="9670389" cy="50561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/>
        </p:nvSpPr>
        <p:spPr>
          <a:xfrm>
            <a:off x="5803608" y="833201"/>
            <a:ext cx="3649721" cy="246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GSI Helmholtzzentrum für Schwerionenforschung GmbH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438559" y="6650038"/>
            <a:ext cx="9352227" cy="20796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type="ctrTitle"/>
          </p:nvPr>
        </p:nvSpPr>
        <p:spPr>
          <a:xfrm>
            <a:off x="1355860" y="3244369"/>
            <a:ext cx="7158142" cy="779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3333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485900" y="4024230"/>
            <a:ext cx="6934200" cy="58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/>
        </p:nvSpPr>
        <p:spPr>
          <a:xfrm>
            <a:off x="6256278" y="6581018"/>
            <a:ext cx="36497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GSI Helmholtz Centre for Heavy Ion Research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457782" y="4657"/>
            <a:ext cx="5812844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471" y="1450975"/>
            <a:ext cx="8896483" cy="4903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472" y="6350"/>
            <a:ext cx="5686154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7472" y="6350"/>
            <a:ext cx="5686154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440" y="6607175"/>
            <a:ext cx="9906000" cy="2555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57471" y="1450975"/>
            <a:ext cx="8896483" cy="4903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DBB63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DBB63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DBB6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DBB63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SI_Logo_rgb.png" id="12" name="Google Shape;12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05894" y="260350"/>
            <a:ext cx="1461823" cy="449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"/>
          <p:cNvCxnSpPr/>
          <p:nvPr/>
        </p:nvCxnSpPr>
        <p:spPr>
          <a:xfrm>
            <a:off x="0" y="941388"/>
            <a:ext cx="9906000" cy="0"/>
          </a:xfrm>
          <a:prstGeom prst="straightConnector1">
            <a:avLst/>
          </a:prstGeom>
          <a:noFill/>
          <a:ln cap="flat" cmpd="sng" w="254000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2"/>
          <p:cNvSpPr txBox="1"/>
          <p:nvPr/>
        </p:nvSpPr>
        <p:spPr>
          <a:xfrm>
            <a:off x="471223" y="6619896"/>
            <a:ext cx="4096544" cy="24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GSI Helmholtzzentrum für Schwerionenforschung GmbH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457472" y="6350"/>
            <a:ext cx="5686154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>
            <a:off x="0" y="812800"/>
            <a:ext cx="276887" cy="255588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6610350"/>
            <a:ext cx="276887" cy="255588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4567773" y="6610371"/>
            <a:ext cx="251731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Sabrina Appel | Accelerator Physics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7905884" y="6610371"/>
            <a:ext cx="15873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02/02/2024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9493250" y="6619896"/>
            <a:ext cx="123825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26.png"/><Relationship Id="rId5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oPOf3E_jEs8ad_TyQgsrJdgjuzYmLniX/view" TargetMode="Externa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37564a3427_1_341"/>
          <p:cNvSpPr txBox="1"/>
          <p:nvPr>
            <p:ph type="ctrTitle"/>
          </p:nvPr>
        </p:nvSpPr>
        <p:spPr>
          <a:xfrm>
            <a:off x="1439425" y="3111024"/>
            <a:ext cx="7056875" cy="10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Optimization at the GSI/FAIR accelerator facility</a:t>
            </a:r>
            <a:endParaRPr/>
          </a:p>
        </p:txBody>
      </p:sp>
      <p:sp>
        <p:nvSpPr>
          <p:cNvPr id="45" name="Google Shape;45;g237564a3427_1_341"/>
          <p:cNvSpPr txBox="1"/>
          <p:nvPr>
            <p:ph idx="1" type="subTitle"/>
          </p:nvPr>
        </p:nvSpPr>
        <p:spPr>
          <a:xfrm>
            <a:off x="1485900" y="4367123"/>
            <a:ext cx="69342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/>
              <a:t>S. Appel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>
            <p:ph type="title"/>
          </p:nvPr>
        </p:nvSpPr>
        <p:spPr>
          <a:xfrm>
            <a:off x="457782" y="4657"/>
            <a:ext cx="5812844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Automation of </a:t>
            </a:r>
            <a:r>
              <a:rPr lang="en-US">
                <a:solidFill>
                  <a:srgbClr val="000000"/>
                </a:solidFill>
              </a:rPr>
              <a:t>Multi-Turn Injection </a:t>
            </a:r>
            <a:endParaRPr/>
          </a:p>
        </p:txBody>
      </p:sp>
      <p:pic>
        <p:nvPicPr>
          <p:cNvPr id="137" name="Google Shape;1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6609" y="3154158"/>
            <a:ext cx="4328761" cy="323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037552"/>
            <a:ext cx="4233730" cy="316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3"/>
          <p:cNvSpPr txBox="1"/>
          <p:nvPr/>
        </p:nvSpPr>
        <p:spPr>
          <a:xfrm>
            <a:off x="236538" y="1217834"/>
            <a:ext cx="6331736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five optimization parameters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ran for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iterations, which took about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 minutes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Loss could be reduced from 40 % to 15 %.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Optimum was found, even though beam was fully lost in the beginning.</a:t>
            </a:r>
            <a:endParaRPr/>
          </a:p>
        </p:txBody>
      </p:sp>
      <p:grpSp>
        <p:nvGrpSpPr>
          <p:cNvPr id="140" name="Google Shape;140;p13"/>
          <p:cNvGrpSpPr/>
          <p:nvPr/>
        </p:nvGrpSpPr>
        <p:grpSpPr>
          <a:xfrm>
            <a:off x="6447738" y="1180425"/>
            <a:ext cx="3267476" cy="1706952"/>
            <a:chOff x="6447738" y="1180425"/>
            <a:chExt cx="3267476" cy="1706952"/>
          </a:xfrm>
        </p:grpSpPr>
        <p:pic>
          <p:nvPicPr>
            <p:cNvPr id="141" name="Google Shape;141;p13"/>
            <p:cNvPicPr preferRelativeResize="0"/>
            <p:nvPr/>
          </p:nvPicPr>
          <p:blipFill rotWithShape="1">
            <a:blip r:embed="rId5">
              <a:alphaModFix/>
            </a:blip>
            <a:srcRect b="5940" l="3545" r="3548" t="0"/>
            <a:stretch/>
          </p:blipFill>
          <p:spPr>
            <a:xfrm>
              <a:off x="6447738" y="1180425"/>
              <a:ext cx="3267476" cy="168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13"/>
            <p:cNvSpPr txBox="1"/>
            <p:nvPr/>
          </p:nvSpPr>
          <p:spPr>
            <a:xfrm>
              <a:off x="8202529" y="1257300"/>
              <a:ext cx="2696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43" name="Google Shape;143;p13"/>
            <p:cNvSpPr txBox="1"/>
            <p:nvPr/>
          </p:nvSpPr>
          <p:spPr>
            <a:xfrm>
              <a:off x="8211937" y="2610378"/>
              <a:ext cx="4364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8204462" y="1430321"/>
              <a:ext cx="4364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145" name="Google Shape;145;p13"/>
            <p:cNvSpPr txBox="1"/>
            <p:nvPr/>
          </p:nvSpPr>
          <p:spPr>
            <a:xfrm>
              <a:off x="8205924" y="2450019"/>
              <a:ext cx="4364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146" name="Google Shape;146;p13"/>
            <p:cNvSpPr txBox="1"/>
            <p:nvPr/>
          </p:nvSpPr>
          <p:spPr>
            <a:xfrm>
              <a:off x="8205924" y="1726452"/>
              <a:ext cx="2696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147" name="Google Shape;147;p13"/>
          <p:cNvSpPr txBox="1"/>
          <p:nvPr/>
        </p:nvSpPr>
        <p:spPr>
          <a:xfrm>
            <a:off x="6180933" y="3008413"/>
            <a:ext cx="33721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of optimization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13"/>
          <p:cNvCxnSpPr/>
          <p:nvPr/>
        </p:nvCxnSpPr>
        <p:spPr>
          <a:xfrm>
            <a:off x="6213127" y="3162131"/>
            <a:ext cx="0" cy="290694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13"/>
          <p:cNvSpPr txBox="1"/>
          <p:nvPr/>
        </p:nvSpPr>
        <p:spPr>
          <a:xfrm>
            <a:off x="6450910" y="6223122"/>
            <a:ext cx="34550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Sabrina Appel (GSI), Nico Madysa (GSI)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/>
          <p:nvPr>
            <p:ph type="title"/>
          </p:nvPr>
        </p:nvSpPr>
        <p:spPr>
          <a:xfrm>
            <a:off x="457782" y="4657"/>
            <a:ext cx="5812844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FRS: Automatic online steering </a:t>
            </a:r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643660" y="4333817"/>
            <a:ext cx="6386087" cy="1533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Limitation/time condition: 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Bandwidth multiplexer: multiple shots were necessary to acquire X/Y-grids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“Bad shots”: analysis class cloud not perform reliable analysis of grids  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 extraction: SIS18 cycle length</a:t>
            </a: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643660" y="1308150"/>
            <a:ext cx="69945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 Functions: 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Misplacement or distance to the beam target using to two grids in front of the target</a:t>
            </a:r>
            <a:endParaRPr/>
          </a:p>
        </p:txBody>
      </p:sp>
      <p:cxnSp>
        <p:nvCxnSpPr>
          <p:cNvPr id="157" name="Google Shape;157;p14"/>
          <p:cNvCxnSpPr/>
          <p:nvPr/>
        </p:nvCxnSpPr>
        <p:spPr>
          <a:xfrm>
            <a:off x="5033955" y="3154752"/>
            <a:ext cx="1265384" cy="55244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58" name="Google Shape;158;p14"/>
          <p:cNvGrpSpPr/>
          <p:nvPr/>
        </p:nvGrpSpPr>
        <p:grpSpPr>
          <a:xfrm>
            <a:off x="374153" y="2217686"/>
            <a:ext cx="6160965" cy="937066"/>
            <a:chOff x="751183" y="2145691"/>
            <a:chExt cx="6160965" cy="937066"/>
          </a:xfrm>
        </p:grpSpPr>
        <p:grpSp>
          <p:nvGrpSpPr>
            <p:cNvPr id="159" name="Google Shape;159;p14"/>
            <p:cNvGrpSpPr/>
            <p:nvPr/>
          </p:nvGrpSpPr>
          <p:grpSpPr>
            <a:xfrm>
              <a:off x="4529789" y="2654626"/>
              <a:ext cx="1991513" cy="428131"/>
              <a:chOff x="1965960" y="1938528"/>
              <a:chExt cx="2457184" cy="271272"/>
            </a:xfrm>
          </p:grpSpPr>
          <p:sp>
            <p:nvSpPr>
              <p:cNvPr id="160" name="Google Shape;160;p14"/>
              <p:cNvSpPr/>
              <p:nvPr/>
            </p:nvSpPr>
            <p:spPr>
              <a:xfrm>
                <a:off x="2875997" y="1938528"/>
                <a:ext cx="45719" cy="256032"/>
              </a:xfrm>
              <a:prstGeom prst="ellipse">
                <a:avLst/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4"/>
              <p:cNvSpPr/>
              <p:nvPr/>
            </p:nvSpPr>
            <p:spPr>
              <a:xfrm>
                <a:off x="3321256" y="1953768"/>
                <a:ext cx="45719" cy="256032"/>
              </a:xfrm>
              <a:prstGeom prst="ellipse">
                <a:avLst/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2" name="Google Shape;162;p14"/>
              <p:cNvCxnSpPr/>
              <p:nvPr/>
            </p:nvCxnSpPr>
            <p:spPr>
              <a:xfrm>
                <a:off x="1965960" y="2084832"/>
                <a:ext cx="238658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3" name="Google Shape;163;p14"/>
              <p:cNvSpPr/>
              <p:nvPr/>
            </p:nvSpPr>
            <p:spPr>
              <a:xfrm>
                <a:off x="4288465" y="1938528"/>
                <a:ext cx="134679" cy="256032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64" name="Google Shape;164;p14"/>
            <p:cNvPicPr preferRelativeResize="0"/>
            <p:nvPr/>
          </p:nvPicPr>
          <p:blipFill rotWithShape="1">
            <a:blip r:embed="rId3">
              <a:alphaModFix/>
            </a:blip>
            <a:srcRect b="12968" l="0" r="0" t="6695"/>
            <a:stretch/>
          </p:blipFill>
          <p:spPr>
            <a:xfrm>
              <a:off x="1434498" y="2386379"/>
              <a:ext cx="3026663" cy="599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4"/>
            <p:cNvSpPr txBox="1"/>
            <p:nvPr/>
          </p:nvSpPr>
          <p:spPr>
            <a:xfrm>
              <a:off x="751183" y="2170553"/>
              <a:ext cx="740908" cy="30777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steerer</a:t>
              </a:r>
              <a:endParaRPr/>
            </a:p>
          </p:txBody>
        </p:sp>
        <p:sp>
          <p:nvSpPr>
            <p:cNvPr id="166" name="Google Shape;166;p14"/>
            <p:cNvSpPr txBox="1"/>
            <p:nvPr/>
          </p:nvSpPr>
          <p:spPr>
            <a:xfrm>
              <a:off x="2272699" y="2145691"/>
              <a:ext cx="562975" cy="30777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dipol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1551796" y="2771137"/>
              <a:ext cx="1497526" cy="307777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Hor. foucs quad </a:t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2858894" y="2266424"/>
              <a:ext cx="355646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3671323" y="2339045"/>
              <a:ext cx="703093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3364204" y="2266424"/>
              <a:ext cx="1547218" cy="30777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Ver. Foucs quad </a:t>
              </a:r>
              <a:endParaRPr/>
            </a:p>
          </p:txBody>
        </p:sp>
        <p:sp>
          <p:nvSpPr>
            <p:cNvPr id="171" name="Google Shape;171;p14"/>
            <p:cNvSpPr txBox="1"/>
            <p:nvPr/>
          </p:nvSpPr>
          <p:spPr>
            <a:xfrm>
              <a:off x="5115324" y="2320438"/>
              <a:ext cx="7702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grids</a:t>
              </a:r>
              <a:endParaRPr/>
            </a:p>
          </p:txBody>
        </p:sp>
        <p:sp>
          <p:nvSpPr>
            <p:cNvPr id="172" name="Google Shape;172;p14"/>
            <p:cNvSpPr txBox="1"/>
            <p:nvPr/>
          </p:nvSpPr>
          <p:spPr>
            <a:xfrm>
              <a:off x="6270626" y="2330352"/>
              <a:ext cx="64152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target</a:t>
              </a:r>
              <a:endParaRPr/>
            </a:p>
          </p:txBody>
        </p:sp>
      </p:grpSp>
      <p:sp>
        <p:nvSpPr>
          <p:cNvPr id="173" name="Google Shape;173;p14"/>
          <p:cNvSpPr txBox="1"/>
          <p:nvPr/>
        </p:nvSpPr>
        <p:spPr>
          <a:xfrm>
            <a:off x="5029473" y="6236181"/>
            <a:ext cx="48313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S. Appel,  E. Kazantseva, N. Madysa and S. Pietri (all GSI)</a:t>
            </a:r>
            <a:endParaRPr/>
          </a:p>
        </p:txBody>
      </p:sp>
      <p:grpSp>
        <p:nvGrpSpPr>
          <p:cNvPr id="174" name="Google Shape;174;p14"/>
          <p:cNvGrpSpPr/>
          <p:nvPr/>
        </p:nvGrpSpPr>
        <p:grpSpPr>
          <a:xfrm>
            <a:off x="6588051" y="2147764"/>
            <a:ext cx="2372581" cy="2347456"/>
            <a:chOff x="6362065" y="2105233"/>
            <a:chExt cx="2372581" cy="2347456"/>
          </a:xfrm>
        </p:grpSpPr>
        <p:pic>
          <p:nvPicPr>
            <p:cNvPr id="175" name="Google Shape;175;p14"/>
            <p:cNvPicPr preferRelativeResize="0"/>
            <p:nvPr/>
          </p:nvPicPr>
          <p:blipFill rotWithShape="1">
            <a:blip r:embed="rId4">
              <a:alphaModFix/>
            </a:blip>
            <a:srcRect b="0" l="44184" r="17965" t="0"/>
            <a:stretch/>
          </p:blipFill>
          <p:spPr>
            <a:xfrm>
              <a:off x="6362065" y="2105233"/>
              <a:ext cx="2372581" cy="2347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4"/>
            <p:cNvPicPr preferRelativeResize="0"/>
            <p:nvPr/>
          </p:nvPicPr>
          <p:blipFill rotWithShape="1">
            <a:blip r:embed="rId5">
              <a:alphaModFix/>
            </a:blip>
            <a:srcRect b="75426" l="81679" r="764" t="3739"/>
            <a:stretch/>
          </p:blipFill>
          <p:spPr>
            <a:xfrm>
              <a:off x="6453351" y="2229719"/>
              <a:ext cx="1100471" cy="4890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/>
          <p:nvPr>
            <p:ph type="title"/>
          </p:nvPr>
        </p:nvSpPr>
        <p:spPr>
          <a:xfrm>
            <a:off x="457782" y="4657"/>
            <a:ext cx="6857418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FRS: Automatic online steering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631825" y="1157305"/>
            <a:ext cx="57743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Proof of principle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 beam steering in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iteration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took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minutes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	 </a:t>
            </a:r>
            <a:endParaRPr/>
          </a:p>
        </p:txBody>
      </p:sp>
      <p:pic>
        <p:nvPicPr>
          <p:cNvPr id="183" name="Google Shape;1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500" y="1908556"/>
            <a:ext cx="5854700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"/>
          <p:cNvSpPr txBox="1"/>
          <p:nvPr/>
        </p:nvSpPr>
        <p:spPr>
          <a:xfrm>
            <a:off x="5029473" y="6236181"/>
            <a:ext cx="48313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S. Appel,  E. Kazantseva, N. Madysa and S. Pietri (all GSI)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66e62d411_0_26"/>
          <p:cNvSpPr txBox="1"/>
          <p:nvPr>
            <p:ph idx="4294967295" type="title"/>
          </p:nvPr>
        </p:nvSpPr>
        <p:spPr>
          <a:xfrm>
            <a:off x="457920" y="4680"/>
            <a:ext cx="58110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 of Bayesian Optimization (BO) based closed orbit correction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b66e62d411_0_26"/>
          <p:cNvSpPr/>
          <p:nvPr/>
        </p:nvSpPr>
        <p:spPr>
          <a:xfrm>
            <a:off x="379440" y="1107720"/>
            <a:ext cx="67143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BO-based closed orbit correction: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b66e62d411_0_26"/>
          <p:cNvSpPr/>
          <p:nvPr/>
        </p:nvSpPr>
        <p:spPr>
          <a:xfrm>
            <a:off x="267840" y="1600200"/>
            <a:ext cx="3256200" cy="4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Probability distribution (Gaussian Process) acts as a surrogate 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Described by mean function and the covariance function or kernel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(currently using a Matern kernel, next step: physics-informed kernel)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 function: RMS deviation at BPMs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most promising evaluation point: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Optimizing acquisition function (Upper Confidence Bound)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b66e62d411_0_26"/>
          <p:cNvSpPr/>
          <p:nvPr/>
        </p:nvSpPr>
        <p:spPr>
          <a:xfrm>
            <a:off x="8212320" y="3795120"/>
            <a:ext cx="8076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2b66e62d411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1600200"/>
            <a:ext cx="6137640" cy="411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b66e62d411_0_26"/>
          <p:cNvSpPr/>
          <p:nvPr/>
        </p:nvSpPr>
        <p:spPr>
          <a:xfrm>
            <a:off x="4123080" y="1143000"/>
            <a:ext cx="48018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Simulation of the correction of a FODO cell (noise free):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b66e62d411_0_26"/>
          <p:cNvSpPr txBox="1"/>
          <p:nvPr/>
        </p:nvSpPr>
        <p:spPr>
          <a:xfrm>
            <a:off x="335702" y="5667900"/>
            <a:ext cx="34797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Isensee, MSc thesis 2023, Methods of Closed-Orbit Correction in Synchrotrons"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b66e62d411_0_26"/>
          <p:cNvSpPr/>
          <p:nvPr/>
        </p:nvSpPr>
        <p:spPr>
          <a:xfrm>
            <a:off x="4023059" y="6233994"/>
            <a:ext cx="584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Isensee (TU Darmstadt), C. Caliari (TU Darmstadt), A. Oeftiger (GSI)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66e62d411_0_36"/>
          <p:cNvSpPr txBox="1"/>
          <p:nvPr>
            <p:ph idx="4294967295" type="title"/>
          </p:nvPr>
        </p:nvSpPr>
        <p:spPr>
          <a:xfrm>
            <a:off x="457920" y="4680"/>
            <a:ext cx="58110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Challenging scenario at the experiment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b66e62d411_0_36"/>
          <p:cNvSpPr/>
          <p:nvPr/>
        </p:nvSpPr>
        <p:spPr>
          <a:xfrm>
            <a:off x="379440" y="1107720"/>
            <a:ext cx="67143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 due 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b66e62d411_0_36"/>
          <p:cNvSpPr/>
          <p:nvPr/>
        </p:nvSpPr>
        <p:spPr>
          <a:xfrm>
            <a:off x="399960" y="1410480"/>
            <a:ext cx="3943500" cy="54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Nonlinearities introduced by the chromaticity correction with sextupoles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BPM Noise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Asymmetric optics: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Optical setting to shift the transition energy, called sigma optics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Superperiodicity reduced from S=12 to S=6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cause standard closed orbit correction methods to fail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(see: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Franczak, K. Blasche and K. H. Reich, "A Variable Transition Energy Lattice for SIS 12/18," in IEEE Transactions on Nuclear Science, vol. 30, no. 4, pp. 2120-2122, Aug. 1983)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b66e62d411_0_36"/>
          <p:cNvSpPr/>
          <p:nvPr/>
        </p:nvSpPr>
        <p:spPr>
          <a:xfrm>
            <a:off x="8212320" y="3795120"/>
            <a:ext cx="8076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2b66e62d411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3733800"/>
            <a:ext cx="4910400" cy="256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b66e62d411_0_36"/>
          <p:cNvSpPr/>
          <p:nvPr/>
        </p:nvSpPr>
        <p:spPr>
          <a:xfrm>
            <a:off x="4971960" y="3429000"/>
            <a:ext cx="43992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Simulated Betafunctions in sigma optics scenario: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g2b66e62d411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120" y="1105200"/>
            <a:ext cx="3122640" cy="232236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b66e62d411_0_36"/>
          <p:cNvSpPr/>
          <p:nvPr/>
        </p:nvSpPr>
        <p:spPr>
          <a:xfrm>
            <a:off x="4419720" y="1600200"/>
            <a:ext cx="20559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Simulated influence of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Noise on BPMS: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higher noise level BO achieves better results th</a:t>
            </a:r>
            <a:r>
              <a:rPr lang="en-US"/>
              <a:t>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SVD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b66e62d411_0_36"/>
          <p:cNvSpPr/>
          <p:nvPr/>
        </p:nvSpPr>
        <p:spPr>
          <a:xfrm>
            <a:off x="4023059" y="6233994"/>
            <a:ext cx="584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Isensee (TU Darmstadt), C. Caliari (TU Darmstadt), A. Oeftiger (GSI)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66e62d411_0_47"/>
          <p:cNvSpPr txBox="1"/>
          <p:nvPr>
            <p:ph idx="4294967295" type="title"/>
          </p:nvPr>
        </p:nvSpPr>
        <p:spPr>
          <a:xfrm>
            <a:off x="457920" y="4680"/>
            <a:ext cx="58110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BO-based correction for challenging  machine optics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b66e62d411_0_47"/>
          <p:cNvSpPr/>
          <p:nvPr/>
        </p:nvSpPr>
        <p:spPr>
          <a:xfrm>
            <a:off x="361080" y="4040640"/>
            <a:ext cx="54846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found closed orbit: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b66e62d411_0_47"/>
          <p:cNvSpPr/>
          <p:nvPr/>
        </p:nvSpPr>
        <p:spPr>
          <a:xfrm>
            <a:off x="379440" y="1107720"/>
            <a:ext cx="67143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 of BO-based correction: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b66e62d411_0_47"/>
          <p:cNvSpPr/>
          <p:nvPr/>
        </p:nvSpPr>
        <p:spPr>
          <a:xfrm>
            <a:off x="399960" y="4473000"/>
            <a:ext cx="30276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Trained surrogate model, including a hyperparameter for noise, which can be reused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Basis for physics-informed kernel: BO with orbit model in between BPMs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b66e62d411_0_47"/>
          <p:cNvSpPr/>
          <p:nvPr/>
        </p:nvSpPr>
        <p:spPr>
          <a:xfrm>
            <a:off x="420480" y="4473000"/>
            <a:ext cx="28455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b66e62d411_0_47"/>
          <p:cNvSpPr/>
          <p:nvPr/>
        </p:nvSpPr>
        <p:spPr>
          <a:xfrm>
            <a:off x="8212320" y="3795120"/>
            <a:ext cx="8076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2b66e62d411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600">
            <a:off x="5155200" y="1147680"/>
            <a:ext cx="4439159" cy="272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b66e62d411_0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3886200"/>
            <a:ext cx="4547520" cy="274104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b66e62d411_0_47"/>
          <p:cNvSpPr/>
          <p:nvPr/>
        </p:nvSpPr>
        <p:spPr>
          <a:xfrm>
            <a:off x="399960" y="1665360"/>
            <a:ext cx="3256200" cy="22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Sigma optics with sigma value = 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 data needed for initialization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RMS of horizontal deviation converges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BO-based correction found result, where the standard methods (SVD) fails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b66e62d411_0_47"/>
          <p:cNvSpPr/>
          <p:nvPr/>
        </p:nvSpPr>
        <p:spPr>
          <a:xfrm>
            <a:off x="438734" y="6319444"/>
            <a:ext cx="584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Isensee (TU Darmstadt), C. Caliari (TU Darmstadt), A. Oeftiger (GSI)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66e62d411_0_59"/>
          <p:cNvSpPr txBox="1"/>
          <p:nvPr>
            <p:ph idx="4294967295" type="title"/>
          </p:nvPr>
        </p:nvSpPr>
        <p:spPr>
          <a:xfrm>
            <a:off x="457920" y="4680"/>
            <a:ext cx="58110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BO-based correction for challenging  machine optics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b66e62d411_0_59"/>
          <p:cNvSpPr/>
          <p:nvPr/>
        </p:nvSpPr>
        <p:spPr>
          <a:xfrm>
            <a:off x="361080" y="4040640"/>
            <a:ext cx="54846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found closed orbit: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b66e62d411_0_59"/>
          <p:cNvSpPr/>
          <p:nvPr/>
        </p:nvSpPr>
        <p:spPr>
          <a:xfrm>
            <a:off x="379440" y="1107720"/>
            <a:ext cx="67143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 of BO-based correction: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b66e62d411_0_59"/>
          <p:cNvSpPr/>
          <p:nvPr/>
        </p:nvSpPr>
        <p:spPr>
          <a:xfrm>
            <a:off x="399960" y="4473000"/>
            <a:ext cx="30276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Trained surrogate model, including a hyperparameter for noise, which can be reused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Basis for physics-informed kernel: BO with orbit model in between BPMs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b66e62d411_0_59"/>
          <p:cNvSpPr/>
          <p:nvPr/>
        </p:nvSpPr>
        <p:spPr>
          <a:xfrm>
            <a:off x="420480" y="4473000"/>
            <a:ext cx="28455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b66e62d411_0_59"/>
          <p:cNvSpPr/>
          <p:nvPr/>
        </p:nvSpPr>
        <p:spPr>
          <a:xfrm>
            <a:off x="8212320" y="3795120"/>
            <a:ext cx="8076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2b66e62d411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600">
            <a:off x="5155200" y="1147680"/>
            <a:ext cx="4439159" cy="272916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b66e62d411_0_59"/>
          <p:cNvSpPr/>
          <p:nvPr/>
        </p:nvSpPr>
        <p:spPr>
          <a:xfrm>
            <a:off x="399960" y="1665360"/>
            <a:ext cx="3256200" cy="22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Sigma optics with sigma value = 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 data needed for initialization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RMS of horizontal deviation converges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BO-based correction found result, where the standard methods (SVD) fails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2b66e62d411_0_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1520" y="3886200"/>
            <a:ext cx="4548240" cy="274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b66e62d411_0_59"/>
          <p:cNvSpPr/>
          <p:nvPr/>
        </p:nvSpPr>
        <p:spPr>
          <a:xfrm>
            <a:off x="416809" y="6320144"/>
            <a:ext cx="584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Isensee (TU Darmstadt), C. Caliari (TU Darmstadt), A. Oeftiger (GSI)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/>
          <p:nvPr>
            <p:ph type="title"/>
          </p:nvPr>
        </p:nvSpPr>
        <p:spPr>
          <a:xfrm>
            <a:off x="457782" y="4657"/>
            <a:ext cx="6686596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Optimization of slow extraction from SIS18</a:t>
            </a:r>
            <a:endParaRPr/>
          </a:p>
        </p:txBody>
      </p:sp>
      <p:pic>
        <p:nvPicPr>
          <p:cNvPr id="243" name="Google Shape;2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5230" y="2808695"/>
            <a:ext cx="4720272" cy="310854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8"/>
          <p:cNvSpPr txBox="1"/>
          <p:nvPr/>
        </p:nvSpPr>
        <p:spPr>
          <a:xfrm>
            <a:off x="381000" y="2638648"/>
            <a:ext cx="4724568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 Extraction by Tune sweep: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Excitation of 3rd integer resonance with sextupoles.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Shrinkage of separatrix due to quadrupole ramp. 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Sextupole strengths are characterized by amplitude and phase. 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amplitude results in lower particle loss due to transit from beam extraction channel in large steps.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affects orientation of triangle, thus, determines particle loss.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457782" y="1323400"/>
            <a:ext cx="777969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 extraction (typ. 1 to 10 s) based on interplay of many parameters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important for the fix target experiment (production of rare isotopes, compressed matter)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7231168" y="5914771"/>
            <a:ext cx="256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Olha Kazinova, TU Darmstadt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Stefan Sorge, GSI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/>
          <p:nvPr>
            <p:ph type="title"/>
          </p:nvPr>
        </p:nvSpPr>
        <p:spPr>
          <a:xfrm>
            <a:off x="457781" y="4657"/>
            <a:ext cx="6620351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Optimization of slow extraction from SIS18</a:t>
            </a:r>
            <a:endParaRPr/>
          </a:p>
        </p:txBody>
      </p:sp>
      <p:sp>
        <p:nvSpPr>
          <p:cNvPr id="252" name="Google Shape;252;p19"/>
          <p:cNvSpPr/>
          <p:nvPr/>
        </p:nvSpPr>
        <p:spPr>
          <a:xfrm>
            <a:off x="985327" y="6022493"/>
            <a:ext cx="5630862" cy="30777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Extraction efficiency could be increase from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from 60 %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80 %.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253" name="Google Shape;253;p19"/>
          <p:cNvGrpSpPr/>
          <p:nvPr/>
        </p:nvGrpSpPr>
        <p:grpSpPr>
          <a:xfrm>
            <a:off x="381000" y="4059947"/>
            <a:ext cx="8005233" cy="1604489"/>
            <a:chOff x="52917" y="3139458"/>
            <a:chExt cx="8005233" cy="1604489"/>
          </a:xfrm>
        </p:grpSpPr>
        <p:pic>
          <p:nvPicPr>
            <p:cNvPr id="254" name="Google Shape;254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65924" y="4123472"/>
              <a:ext cx="3937482" cy="620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19"/>
            <p:cNvSpPr/>
            <p:nvPr/>
          </p:nvSpPr>
          <p:spPr>
            <a:xfrm>
              <a:off x="52917" y="3139458"/>
              <a:ext cx="800523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Variables used for optimization: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sextupole amplitude </a:t>
              </a:r>
              <a:r>
                <a:rPr b="0" i="0" lang="en-US" sz="1400" u="none" cap="none" strike="noStrike">
                  <a:solidFill>
                    <a:srgbClr val="366092"/>
                  </a:solidFill>
                  <a:latin typeface="Arial"/>
                  <a:ea typeface="Arial"/>
                  <a:cs typeface="Arial"/>
                  <a:sym typeface="Arial"/>
                </a:rPr>
                <a:t>(k</a:t>
              </a:r>
              <a:r>
                <a:rPr b="0" baseline="-25000" i="0" lang="en-US" sz="1400" u="none" cap="none" strike="noStrike">
                  <a:solidFill>
                    <a:srgbClr val="36609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400" u="none" cap="none" strike="noStrike">
                  <a:solidFill>
                    <a:srgbClr val="366092"/>
                  </a:solidFill>
                  <a:latin typeface="Arial"/>
                  <a:ea typeface="Arial"/>
                  <a:cs typeface="Arial"/>
                  <a:sym typeface="Arial"/>
                </a:rPr>
                <a:t>L)</a:t>
              </a:r>
              <a:r>
                <a:rPr b="0" baseline="-25000" i="0" lang="en-US" sz="1400" u="none" cap="none" strike="noStrike">
                  <a:solidFill>
                    <a:srgbClr val="366092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i="0" lang="en-US" sz="1400" u="none" cap="none" strike="noStrike">
                  <a:solidFill>
                    <a:srgbClr val="36609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and phase </a:t>
              </a:r>
              <a:r>
                <a:rPr b="0" i="0" lang="en-US" sz="1400" u="none" cap="none" strike="noStrike">
                  <a:solidFill>
                    <a:srgbClr val="366092"/>
                  </a:solidFill>
                  <a:latin typeface="Arial"/>
                  <a:ea typeface="Arial"/>
                  <a:cs typeface="Arial"/>
                  <a:sym typeface="Arial"/>
                </a:rPr>
                <a:t>φ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which define strengths of the resonances sextupoles by </a:t>
              </a:r>
              <a:endParaRPr/>
            </a:p>
          </p:txBody>
        </p:sp>
      </p:grpSp>
      <p:sp>
        <p:nvSpPr>
          <p:cNvPr id="256" name="Google Shape;256;p19"/>
          <p:cNvSpPr/>
          <p:nvPr/>
        </p:nvSpPr>
        <p:spPr>
          <a:xfrm>
            <a:off x="199125" y="1344592"/>
            <a:ext cx="54858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Maximizing extraction efficiency </a:t>
            </a:r>
            <a:endParaRPr/>
          </a:p>
        </p:txBody>
      </p:sp>
      <p:pic>
        <p:nvPicPr>
          <p:cNvPr id="257" name="Google Shape;2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781" y="2082358"/>
            <a:ext cx="1636226" cy="7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9"/>
          <p:cNvSpPr txBox="1"/>
          <p:nvPr/>
        </p:nvSpPr>
        <p:spPr>
          <a:xfrm>
            <a:off x="1745760" y="2746581"/>
            <a:ext cx="24641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Particles in circulating beam </a:t>
            </a:r>
            <a:endParaRPr/>
          </a:p>
        </p:txBody>
      </p:sp>
      <p:sp>
        <p:nvSpPr>
          <p:cNvPr id="259" name="Google Shape;259;p19"/>
          <p:cNvSpPr txBox="1"/>
          <p:nvPr/>
        </p:nvSpPr>
        <p:spPr>
          <a:xfrm>
            <a:off x="1736617" y="2050858"/>
            <a:ext cx="16578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Extracted particles</a:t>
            </a: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7231168" y="5914771"/>
            <a:ext cx="25635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Olha Kazinova, TU Darmstadt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Stefan Sorge, GSI</a:t>
            </a:r>
            <a:endParaRPr/>
          </a:p>
        </p:txBody>
      </p:sp>
      <p:pic>
        <p:nvPicPr>
          <p:cNvPr id="261" name="Google Shape;261;p19"/>
          <p:cNvPicPr preferRelativeResize="0"/>
          <p:nvPr/>
        </p:nvPicPr>
        <p:blipFill rotWithShape="1">
          <a:blip r:embed="rId5">
            <a:alphaModFix/>
          </a:blip>
          <a:srcRect b="0" l="0" r="0" t="9721"/>
          <a:stretch/>
        </p:blipFill>
        <p:spPr>
          <a:xfrm>
            <a:off x="5222933" y="1249681"/>
            <a:ext cx="4016470" cy="317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/>
          <p:nvPr>
            <p:ph type="title"/>
          </p:nvPr>
        </p:nvSpPr>
        <p:spPr>
          <a:xfrm>
            <a:off x="457782" y="4657"/>
            <a:ext cx="5812844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20"/>
          <p:cNvSpPr txBox="1"/>
          <p:nvPr>
            <p:ph idx="1" type="body"/>
          </p:nvPr>
        </p:nvSpPr>
        <p:spPr>
          <a:xfrm>
            <a:off x="457782" y="2696969"/>
            <a:ext cx="8896483" cy="1030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Thank you for your attention.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title"/>
          </p:nvPr>
        </p:nvSpPr>
        <p:spPr>
          <a:xfrm>
            <a:off x="457782" y="4657"/>
            <a:ext cx="5812844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FAIR/GSI</a:t>
            </a:r>
            <a:endParaRPr/>
          </a:p>
        </p:txBody>
      </p:sp>
      <p:grpSp>
        <p:nvGrpSpPr>
          <p:cNvPr id="52" name="Google Shape;52;p1"/>
          <p:cNvGrpSpPr/>
          <p:nvPr/>
        </p:nvGrpSpPr>
        <p:grpSpPr>
          <a:xfrm>
            <a:off x="3687417" y="1185059"/>
            <a:ext cx="6218583" cy="5039143"/>
            <a:chOff x="3390972" y="1242388"/>
            <a:chExt cx="6218583" cy="5039143"/>
          </a:xfrm>
        </p:grpSpPr>
        <p:grpSp>
          <p:nvGrpSpPr>
            <p:cNvPr id="53" name="Google Shape;53;p1"/>
            <p:cNvGrpSpPr/>
            <p:nvPr/>
          </p:nvGrpSpPr>
          <p:grpSpPr>
            <a:xfrm>
              <a:off x="3390972" y="1242388"/>
              <a:ext cx="6218583" cy="5039143"/>
              <a:chOff x="1791560" y="1306390"/>
              <a:chExt cx="6218583" cy="5039143"/>
            </a:xfrm>
          </p:grpSpPr>
          <p:pic>
            <p:nvPicPr>
              <p:cNvPr id="54" name="Google Shape;54;p1"/>
              <p:cNvPicPr preferRelativeResize="0"/>
              <p:nvPr/>
            </p:nvPicPr>
            <p:blipFill rotWithShape="1">
              <a:blip r:embed="rId3">
                <a:alphaModFix/>
              </a:blip>
              <a:srcRect b="2765" l="429" r="0" t="1724"/>
              <a:stretch/>
            </p:blipFill>
            <p:spPr>
              <a:xfrm>
                <a:off x="1791560" y="1306390"/>
                <a:ext cx="6218583" cy="5039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" name="Google Shape;55;p1"/>
              <p:cNvSpPr/>
              <p:nvPr/>
            </p:nvSpPr>
            <p:spPr>
              <a:xfrm>
                <a:off x="4149725" y="2584450"/>
                <a:ext cx="228600" cy="219075"/>
              </a:xfrm>
              <a:prstGeom prst="ellipse">
                <a:avLst/>
              </a:prstGeom>
              <a:noFill/>
              <a:ln cap="flat" cmpd="sng" w="25400">
                <a:solidFill>
                  <a:srgbClr val="FFC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4568698" y="2803524"/>
                <a:ext cx="228600" cy="219075"/>
              </a:xfrm>
              <a:prstGeom prst="ellipse">
                <a:avLst/>
              </a:prstGeom>
              <a:noFill/>
              <a:ln cap="flat" cmpd="sng" w="25400">
                <a:solidFill>
                  <a:srgbClr val="FFC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4410329" y="3144901"/>
                <a:ext cx="228600" cy="219075"/>
              </a:xfrm>
              <a:prstGeom prst="ellipse">
                <a:avLst/>
              </a:prstGeom>
              <a:noFill/>
              <a:ln cap="flat" cmpd="sng" w="25400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" name="Google Shape;58;p1"/>
            <p:cNvSpPr/>
            <p:nvPr/>
          </p:nvSpPr>
          <p:spPr>
            <a:xfrm>
              <a:off x="3746806" y="4810539"/>
              <a:ext cx="1063733" cy="407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" name="Google Shape;59;p1"/>
            <p:cNvPicPr preferRelativeResize="0"/>
            <p:nvPr/>
          </p:nvPicPr>
          <p:blipFill rotWithShape="1">
            <a:blip r:embed="rId3">
              <a:alphaModFix/>
            </a:blip>
            <a:srcRect b="22005" l="8741" r="77996" t="70836"/>
            <a:stretch/>
          </p:blipFill>
          <p:spPr>
            <a:xfrm>
              <a:off x="6514976" y="5684755"/>
              <a:ext cx="828290" cy="377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"/>
          <p:cNvSpPr txBox="1"/>
          <p:nvPr/>
        </p:nvSpPr>
        <p:spPr>
          <a:xfrm>
            <a:off x="259241" y="1401444"/>
            <a:ext cx="387543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Optimization with numerical optimizers: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Multi-turn injection (</a:t>
            </a:r>
            <a:r>
              <a:rPr b="0" i="0" lang="en-US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SIS18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Closed orbit correction                              for challenging optics (</a:t>
            </a:r>
            <a:r>
              <a:rPr b="0" i="0" lang="en-US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SIS18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 extraction (</a:t>
            </a:r>
            <a:r>
              <a:rPr b="0" i="0" lang="en-US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SIS18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Beam steering to production target (</a:t>
            </a:r>
            <a:r>
              <a:rPr b="0" i="0" lang="en-US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FRS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/>
          <p:nvPr>
            <p:ph type="title"/>
          </p:nvPr>
        </p:nvSpPr>
        <p:spPr>
          <a:xfrm>
            <a:off x="457782" y="4657"/>
            <a:ext cx="5812844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FAIR construction site: October 2023 </a:t>
            </a:r>
            <a:endParaRPr/>
          </a:p>
        </p:txBody>
      </p:sp>
      <p:pic>
        <p:nvPicPr>
          <p:cNvPr id="66" name="Google Shape;66;p7"/>
          <p:cNvPicPr preferRelativeResize="0"/>
          <p:nvPr/>
        </p:nvPicPr>
        <p:blipFill rotWithShape="1">
          <a:blip r:embed="rId3">
            <a:alphaModFix/>
          </a:blip>
          <a:srcRect b="0" l="0" r="0" t="15761"/>
          <a:stretch/>
        </p:blipFill>
        <p:spPr>
          <a:xfrm>
            <a:off x="813816" y="1362456"/>
            <a:ext cx="8231080" cy="462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7-us.googleusercontent.com/Ii7gATo24__T43sb_glsuYKwVDhohcwrllRyerpVaqHusooC0S2ZRJZt4pGNP4QRmySWH4ugylGoojrnH5lUz15vJ6kll3Yfmnqj_7HXFQtHhVe1HuHzn30gzYJ_00zCU99T5ozjZVXYnvv2g2_4Luf-YqVMkj48=s2048" id="71" name="Google Shape;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90" y="3788039"/>
            <a:ext cx="3866642" cy="279410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/>
          <p:nvPr>
            <p:ph type="title"/>
          </p:nvPr>
        </p:nvSpPr>
        <p:spPr>
          <a:xfrm>
            <a:off x="457782" y="4657"/>
            <a:ext cx="5812844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SIS18 (SchwerIonenSynchrotron)</a:t>
            </a:r>
            <a:endParaRPr/>
          </a:p>
        </p:txBody>
      </p:sp>
      <p:pic>
        <p:nvPicPr>
          <p:cNvPr descr="https://lh7-us.googleusercontent.com/Lik_Hz9T1_lHCPvDPoiWF3Nlq1tfts70bJRCBAF1i1NidVTGKr0Gj63ZiALyHO4lGObqlSX_ediuw-gsMqKJQ31aTn2DQhP6g3j3azZjghhfEVuC3FVuhLDU4FNE2m_hB7-fdVgMwLC85gY=s2048" id="73" name="Google Shape;73;p8"/>
          <p:cNvPicPr preferRelativeResize="0"/>
          <p:nvPr/>
        </p:nvPicPr>
        <p:blipFill rotWithShape="1">
          <a:blip r:embed="rId4">
            <a:alphaModFix/>
          </a:blip>
          <a:srcRect b="3368" l="4618" r="1644" t="3242"/>
          <a:stretch/>
        </p:blipFill>
        <p:spPr>
          <a:xfrm>
            <a:off x="5993890" y="1224679"/>
            <a:ext cx="3575305" cy="23913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" name="Google Shape;74;p8"/>
          <p:cNvGraphicFramePr/>
          <p:nvPr/>
        </p:nvGraphicFramePr>
        <p:xfrm>
          <a:off x="5993890" y="41682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{B8235E75-0889-423A-8A54-9DA2BAA75607}</a:tableStyleId>
              </a:tblPr>
              <a:tblGrid>
                <a:gridCol w="1207000"/>
                <a:gridCol w="212140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Beam Energy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B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 : 50-1000 </a:t>
                      </a:r>
                      <a:r>
                        <a:rPr i="1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MeV/u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Ne: 50-2000 </a:t>
                      </a:r>
                      <a:r>
                        <a:rPr i="1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MeV/u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 : 4,5 </a:t>
                      </a:r>
                      <a:r>
                        <a:rPr i="1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GeV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BA8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Particle Number Per Cycle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B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baseline="30000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(U</a:t>
                      </a:r>
                      <a:r>
                        <a:rPr baseline="30000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73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) – 10</a:t>
                      </a:r>
                      <a:r>
                        <a:rPr baseline="30000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(p)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BA8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Typical Cycle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3 </a:t>
                      </a:r>
                      <a:r>
                        <a:rPr i="1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 (FAIR 2.7 Hz)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Extraction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B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fast: 1 </a:t>
                      </a:r>
                      <a:r>
                        <a:rPr i="1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μs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with compression: 200 </a:t>
                      </a:r>
                      <a:r>
                        <a:rPr i="1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slow: 10-8000 </a:t>
                      </a:r>
                      <a:r>
                        <a:rPr i="1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4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BA8"/>
                    </a:solidFill>
                  </a:tcPr>
                </a:tc>
              </a:tr>
            </a:tbl>
          </a:graphicData>
        </a:graphic>
      </p:graphicFrame>
      <p:sp>
        <p:nvSpPr>
          <p:cNvPr id="75" name="Google Shape;75;p8"/>
          <p:cNvSpPr/>
          <p:nvPr/>
        </p:nvSpPr>
        <p:spPr>
          <a:xfrm>
            <a:off x="457782" y="3143041"/>
            <a:ext cx="52770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intermediate charge state ions, the loss-induced vacuum degradation is another important key intensity-limiting factor. </a:t>
            </a:r>
            <a:endParaRPr/>
          </a:p>
        </p:txBody>
      </p:sp>
      <p:sp>
        <p:nvSpPr>
          <p:cNvPr id="76" name="Google Shape;76;p8"/>
          <p:cNvSpPr txBox="1"/>
          <p:nvPr/>
        </p:nvSpPr>
        <p:spPr>
          <a:xfrm>
            <a:off x="457782" y="1224679"/>
            <a:ext cx="48302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Booster for FAIR SIS100 Synchrotron.</a:t>
            </a: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457782" y="1706017"/>
            <a:ext cx="4953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Multi-turn injection into SIS18 is one bottleneck to reach intense beams for FAIR.</a:t>
            </a: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457782" y="2409722"/>
            <a:ext cx="4953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(incoherent) transverse space charge force is the main intensity limiting effect in the FAIR synchrotrons.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/>
          <p:nvPr>
            <p:ph type="title"/>
          </p:nvPr>
        </p:nvSpPr>
        <p:spPr>
          <a:xfrm>
            <a:off x="457781" y="4657"/>
            <a:ext cx="6254517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FRS (FRagment Separator) and Super-FRS</a:t>
            </a:r>
            <a:endParaRPr/>
          </a:p>
        </p:txBody>
      </p:sp>
      <p:sp>
        <p:nvSpPr>
          <p:cNvPr id="84" name="Google Shape;84;p9"/>
          <p:cNvSpPr txBox="1"/>
          <p:nvPr/>
        </p:nvSpPr>
        <p:spPr>
          <a:xfrm>
            <a:off x="271148" y="1266093"/>
            <a:ext cx="708408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 and investigation of nuclear structure of exotic nuclei.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characteristics of the high-resolution magnetic spectrometer FRS, exotic nuclei can be produced, separated, identified and eventually stored in a storage ring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Super-FRS increas of acceptance and complexity (about 4 times more magnets), Gain factors of 1000 (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and 7500 (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Sn) can be reached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Automation of time-consuming tasks will therefore be essential</a:t>
            </a:r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4966503" y="3617408"/>
            <a:ext cx="22363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Super-FRS layout: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descr="https://lh7-us.googleusercontent.com/gjw6rnQ-nyRCHCtEfMo4QHBInink5aGdwGNYIQwaT-aJI4hLew3ZVHxvkqq-wxdcvPMDUpjX9OE2adU72X7TOv4exFX40VUlCH1jZuUdh-h7WYCIaIlwZMFTy-CT9gUl5TQ2mKuP0PN5dT4=s2048" id="86" name="Google Shape;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6503" y="4035717"/>
            <a:ext cx="4777466" cy="230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 rotWithShape="1">
          <a:blip r:embed="rId4">
            <a:alphaModFix/>
          </a:blip>
          <a:srcRect b="31915" l="0" r="0" t="0"/>
          <a:stretch/>
        </p:blipFill>
        <p:spPr>
          <a:xfrm>
            <a:off x="246767" y="3771297"/>
            <a:ext cx="4471912" cy="200120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/>
          <p:nvPr/>
        </p:nvSpPr>
        <p:spPr>
          <a:xfrm>
            <a:off x="246767" y="6188846"/>
            <a:ext cx="4185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H. Simon et al., EMIS XVIII workshop, 2018.</a:t>
            </a:r>
            <a:endParaRPr b="0" i="0" sz="12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>
            <p:ph type="title"/>
          </p:nvPr>
        </p:nvSpPr>
        <p:spPr>
          <a:xfrm>
            <a:off x="457782" y="4657"/>
            <a:ext cx="5812844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GeOFF at GSI</a:t>
            </a:r>
            <a:endParaRPr/>
          </a:p>
        </p:txBody>
      </p:sp>
      <p:pic>
        <p:nvPicPr>
          <p:cNvPr id="94" name="Google Shape;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0019" y="1940147"/>
            <a:ext cx="5452103" cy="312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0249" y="125467"/>
            <a:ext cx="1781701" cy="8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0"/>
          <p:cNvSpPr txBox="1"/>
          <p:nvPr/>
        </p:nvSpPr>
        <p:spPr>
          <a:xfrm>
            <a:off x="1209675" y="6438900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287333" y="1869183"/>
            <a:ext cx="3838294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Python-based framework with use of pjlsa </a:t>
            </a:r>
            <a:endParaRPr/>
          </a:p>
          <a:p>
            <a:pPr indent="-1968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lists, configures and runs optimization problems</a:t>
            </a:r>
            <a:endParaRPr/>
          </a:p>
          <a:p>
            <a:pPr indent="-1968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standardized interfaces and adapters      for various packages via Common Optimization Interfaces </a:t>
            </a:r>
            <a:endParaRPr/>
          </a:p>
          <a:p>
            <a:pPr indent="-1968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Optimization problem formulated in standard interfaces</a:t>
            </a:r>
            <a:endParaRPr/>
          </a:p>
          <a:p>
            <a:pPr indent="-1968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contains logic for live plotting, data logging, and communication with LSA, FESA and the Device Access system</a:t>
            </a:r>
            <a:endParaRPr/>
          </a:p>
          <a:p>
            <a:pPr indent="-1968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321724" y="1229114"/>
            <a:ext cx="94482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Optimization Frontend &amp; Framework (GeOFF)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widely used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framework for testing automation at CERN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263449" y="5400536"/>
            <a:ext cx="93486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Adaption of code quickly and on-the-fly during shift: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Flexibility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framework made this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easy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>
            <p:ph type="title"/>
          </p:nvPr>
        </p:nvSpPr>
        <p:spPr>
          <a:xfrm>
            <a:off x="457782" y="4657"/>
            <a:ext cx="5812844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Multi-Turn-Injection</a:t>
            </a:r>
            <a:endParaRPr/>
          </a:p>
        </p:txBody>
      </p:sp>
      <p:pic>
        <p:nvPicPr>
          <p:cNvPr descr="https://lh7-us.googleusercontent.com/6Unce-Nf6O3Djqm2MCjPZwiWWVKkVQZitmd01jgFPNga57n-1HCbHzJ0GNGYkBF39C88YM4Y-0XW_1jbjc6PuKpGj49XIiJC4qmPUpfwOUQp1aYMuxwNBkXJan8HVkgZ1oYJ92wdBjpStJOCxCOoi3-1OQScHjzO=s2048" id="105" name="Google Shape;10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3560" y="1130672"/>
            <a:ext cx="4282440" cy="295790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/>
          <p:nvPr/>
        </p:nvSpPr>
        <p:spPr>
          <a:xfrm>
            <a:off x="8795004" y="1532620"/>
            <a:ext cx="8244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Septum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6161532" y="1448984"/>
            <a:ext cx="11262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Acceptance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7-us.googleusercontent.com/W3BL7SZqxuZV4WwNk9LbWkoZ0PZOEuppV9YN2rdk0A877oC-ynAUZ6ZSnBvIMGhhk2I4shSlbVNLw-7sAvLd31uZTVL1Q5D7bSi1NaGdik0yJ95WBUqGgxGUn0mqwxYCqnJNLXbY6hCji8I=s2048" id="108" name="Google Shape;1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1546" y="4608055"/>
            <a:ext cx="4167942" cy="176499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/>
          <p:nvPr/>
        </p:nvSpPr>
        <p:spPr>
          <a:xfrm>
            <a:off x="457782" y="1356189"/>
            <a:ext cx="4707252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MTI has to respect Liouville’s theorem: Injected beams only in free space 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Gain factor should be as high as possible to reach the space charge limit 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Injection loss should be as low as possible to avoid loss-induced vacuum degradation</a:t>
            </a:r>
            <a:endParaRPr/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4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Objective: Minimize beam loss for given number of injection with five parameters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MTI model has been implemented in Xsuite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fast tracking 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Xsuite support CPUs and GPUs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 RL optimization with SCL + MPC, see poster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457782" y="6171883"/>
            <a:ext cx="28216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https://xsuite.readthedocs.io/en/latest/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1a7e119c7_0_15"/>
          <p:cNvSpPr txBox="1"/>
          <p:nvPr>
            <p:ph type="title"/>
          </p:nvPr>
        </p:nvSpPr>
        <p:spPr>
          <a:xfrm>
            <a:off x="457782" y="4657"/>
            <a:ext cx="58128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Automation of </a:t>
            </a:r>
            <a:r>
              <a:rPr lang="en-US">
                <a:solidFill>
                  <a:srgbClr val="000000"/>
                </a:solidFill>
              </a:rPr>
              <a:t>Multi-Turn Injection </a:t>
            </a:r>
            <a:endParaRPr/>
          </a:p>
        </p:txBody>
      </p:sp>
      <p:pic>
        <p:nvPicPr>
          <p:cNvPr id="117" name="Google Shape;117;g2b1a7e119c7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7785" y="1950161"/>
            <a:ext cx="3744886" cy="190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b1a7e119c7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352" y="3109722"/>
            <a:ext cx="4412763" cy="330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b1a7e119c7_0_15"/>
          <p:cNvSpPr txBox="1"/>
          <p:nvPr/>
        </p:nvSpPr>
        <p:spPr>
          <a:xfrm>
            <a:off x="77318" y="1214165"/>
            <a:ext cx="5857138" cy="203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Char char="▪"/>
            </a:pPr>
            <a:r>
              <a:rPr b="1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Usually,</a:t>
            </a:r>
            <a:r>
              <a:rPr b="0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MTI is optimized manually with varying success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Char char="▪"/>
            </a:pPr>
            <a:r>
              <a:rPr b="1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b="0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: Automated optimization of MTI </a:t>
            </a:r>
            <a:endParaRPr/>
          </a:p>
          <a:p>
            <a:pPr indent="-3302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with numerical optimizer (Py-BOBYQA) </a:t>
            </a:r>
            <a:endParaRPr/>
          </a:p>
          <a:p>
            <a:pPr indent="-3302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by using GeOFF and Python bridge</a:t>
            </a:r>
            <a:endParaRPr/>
          </a:p>
          <a:p>
            <a:pPr indent="-3302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Goal: low loss injection over many turns</a:t>
            </a:r>
            <a:endParaRPr/>
          </a:p>
        </p:txBody>
      </p:sp>
      <p:sp>
        <p:nvSpPr>
          <p:cNvPr id="120" name="Google Shape;120;g2b1a7e119c7_0_15"/>
          <p:cNvSpPr txBox="1"/>
          <p:nvPr/>
        </p:nvSpPr>
        <p:spPr>
          <a:xfrm>
            <a:off x="6082682" y="1242740"/>
            <a:ext cx="3045190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injection variables to be modified by numerical optimizer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b1a7e119c7_0_15"/>
          <p:cNvSpPr txBox="1"/>
          <p:nvPr/>
        </p:nvSpPr>
        <p:spPr>
          <a:xfrm>
            <a:off x="4743450" y="4391589"/>
            <a:ext cx="5172075" cy="1353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None/>
            </a:pPr>
            <a:r>
              <a:rPr b="1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Loss definition</a:t>
            </a:r>
            <a:r>
              <a:rPr b="0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Char char="▪"/>
            </a:pPr>
            <a:r>
              <a:rPr b="0" i="1" lang="en-US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Loss = (ideal current– SIS18 mean current) ÷ ideal current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Char char="▪"/>
            </a:pPr>
            <a:r>
              <a:rPr b="0" i="1" lang="en-US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ideal current = mean TK current ×  expected number of injections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Char char="▪"/>
            </a:pPr>
            <a:r>
              <a:rPr b="0" i="1" lang="en-US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Expected number of injections = Chopper window ÷ SIS18 rel. time</a:t>
            </a:r>
            <a:endParaRPr/>
          </a:p>
        </p:txBody>
      </p:sp>
      <p:sp>
        <p:nvSpPr>
          <p:cNvPr id="122" name="Google Shape;122;g2b1a7e119c7_0_15"/>
          <p:cNvSpPr txBox="1"/>
          <p:nvPr/>
        </p:nvSpPr>
        <p:spPr>
          <a:xfrm>
            <a:off x="6450910" y="6123732"/>
            <a:ext cx="34550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Sabrina Appel (GSI), Nico Madysa (GSI)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>
            <p:ph type="title"/>
          </p:nvPr>
        </p:nvSpPr>
        <p:spPr>
          <a:xfrm>
            <a:off x="457782" y="4657"/>
            <a:ext cx="5812844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Automation of </a:t>
            </a:r>
            <a:r>
              <a:rPr lang="en-US">
                <a:solidFill>
                  <a:srgbClr val="000000"/>
                </a:solidFill>
              </a:rPr>
              <a:t>Multi-Turn Injection </a:t>
            </a:r>
            <a:endParaRPr/>
          </a:p>
        </p:txBody>
      </p:sp>
      <p:sp>
        <p:nvSpPr>
          <p:cNvPr id="128" name="Google Shape;128;p12"/>
          <p:cNvSpPr/>
          <p:nvPr/>
        </p:nvSpPr>
        <p:spPr>
          <a:xfrm>
            <a:off x="381000" y="1433037"/>
            <a:ext cx="901959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the Python bridge fully automated multi-turn injection optimization can be performed in about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15–20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loss could be reduced from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40 % to 15 %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five optimization parameter. </a:t>
            </a:r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1280742" y="5587105"/>
            <a:ext cx="66196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Usage of GeOFF in a scripting context, with the terminal window in the background, and continuously updating figures for monitoring in the foreground.</a:t>
            </a:r>
            <a:endParaRPr/>
          </a:p>
        </p:txBody>
      </p:sp>
      <p:sp>
        <p:nvSpPr>
          <p:cNvPr id="130" name="Google Shape;130;p12"/>
          <p:cNvSpPr txBox="1"/>
          <p:nvPr/>
        </p:nvSpPr>
        <p:spPr>
          <a:xfrm>
            <a:off x="6450910" y="6223122"/>
            <a:ext cx="34550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Sabrina Appel (GSI), Nico Madysa (GSI)</a:t>
            </a:r>
            <a:endParaRPr/>
          </a:p>
        </p:txBody>
      </p:sp>
      <p:pic>
        <p:nvPicPr>
          <p:cNvPr id="131" name="Google Shape;131;p12" title="VID_20231124_21564345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8725" y="2691944"/>
            <a:ext cx="6095074" cy="289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si-folienmaster-2014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2012-12-14T15:20:39Z</dcterms:created>
  <dc:creator>Carola Pomplun</dc:creator>
</cp:coreProperties>
</file>