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648" r:id="rId2"/>
    <p:sldId id="1147" r:id="rId3"/>
    <p:sldId id="1126" r:id="rId4"/>
    <p:sldId id="1130" r:id="rId5"/>
    <p:sldId id="1131" r:id="rId6"/>
    <p:sldId id="1157" r:id="rId7"/>
    <p:sldId id="1159" r:id="rId8"/>
    <p:sldId id="1128" r:id="rId9"/>
    <p:sldId id="1129" r:id="rId10"/>
    <p:sldId id="1120" r:id="rId11"/>
    <p:sldId id="1100" r:id="rId12"/>
    <p:sldId id="1160" r:id="rId13"/>
    <p:sldId id="1132" r:id="rId14"/>
    <p:sldId id="1133" r:id="rId15"/>
    <p:sldId id="1028" r:id="rId16"/>
    <p:sldId id="1114" r:id="rId17"/>
    <p:sldId id="1107" r:id="rId18"/>
    <p:sldId id="1115" r:id="rId19"/>
    <p:sldId id="1116" r:id="rId20"/>
    <p:sldId id="1153" r:id="rId21"/>
    <p:sldId id="1161" r:id="rId22"/>
    <p:sldId id="1162" r:id="rId23"/>
    <p:sldId id="1087" r:id="rId24"/>
    <p:sldId id="1155" r:id="rId25"/>
    <p:sldId id="1095" r:id="rId26"/>
    <p:sldId id="1105" r:id="rId27"/>
    <p:sldId id="1134" r:id="rId28"/>
    <p:sldId id="1108" r:id="rId29"/>
    <p:sldId id="874" r:id="rId30"/>
    <p:sldId id="958" r:id="rId31"/>
    <p:sldId id="966" r:id="rId32"/>
    <p:sldId id="1118" r:id="rId33"/>
    <p:sldId id="1112" r:id="rId34"/>
    <p:sldId id="1146" r:id="rId35"/>
    <p:sldId id="1142" r:id="rId36"/>
    <p:sldId id="1122" r:id="rId37"/>
    <p:sldId id="1102" r:id="rId38"/>
    <p:sldId id="941" r:id="rId39"/>
    <p:sldId id="1098" r:id="rId40"/>
    <p:sldId id="1154" r:id="rId41"/>
    <p:sldId id="1121" r:id="rId42"/>
    <p:sldId id="1135" r:id="rId43"/>
    <p:sldId id="1150" r:id="rId44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821"/>
    <a:srgbClr val="D62627"/>
    <a:srgbClr val="1E76B4"/>
    <a:srgbClr val="E32351"/>
    <a:srgbClr val="F17D21"/>
    <a:srgbClr val="159EB0"/>
    <a:srgbClr val="D51E1F"/>
    <a:srgbClr val="3684BB"/>
    <a:srgbClr val="C00000"/>
    <a:srgbClr val="93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69"/>
    <p:restoredTop sz="96247"/>
  </p:normalViewPr>
  <p:slideViewPr>
    <p:cSldViewPr snapToGrid="0" snapToObjects="1">
      <p:cViewPr>
        <p:scale>
          <a:sx n="117" d="100"/>
          <a:sy n="117" d="100"/>
        </p:scale>
        <p:origin x="144" y="10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964B6-75A6-314F-9149-D72A4A8443D0}" type="datetimeFigureOut">
              <a:rPr lang="en-CH" smtClean="0"/>
              <a:t>06.02.2024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994D9-45EC-B945-B651-AA76890947D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8218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8775" y="850900"/>
            <a:ext cx="4075113" cy="2292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1FAA4-BC15-490A-837C-A73858A8822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273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43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994D9-45EC-B945-B651-AA76890947D8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05507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97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994D9-45EC-B945-B651-AA76890947D8}" type="slidenum">
              <a:rPr lang="en-CH" smtClean="0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32453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994D9-45EC-B945-B651-AA76890947D8}" type="slidenum">
              <a:rPr lang="en-CH" smtClean="0"/>
              <a:t>14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56583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994D9-45EC-B945-B651-AA76890947D8}" type="slidenum">
              <a:rPr lang="en-CH" smtClean="0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33991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994D9-45EC-B945-B651-AA76890947D8}" type="slidenum">
              <a:rPr lang="en-CH" smtClean="0"/>
              <a:t>20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84491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21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99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01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53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01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994D9-45EC-B945-B651-AA76890947D8}" type="slidenum">
              <a:rPr lang="en-CH" smtClean="0"/>
              <a:t>27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0650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994D9-45EC-B945-B651-AA76890947D8}" type="slidenum">
              <a:rPr lang="en-CH" smtClean="0"/>
              <a:t>28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29484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279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98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381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067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019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454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37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371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381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438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20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353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429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06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93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5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28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58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55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71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43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7F045-E7B0-EF4C-823B-27FF86C9E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46D805-F13F-0044-98D4-371A94F18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53486-8B1A-A046-817E-8BBFF1F2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59DBD-7F86-A643-807E-33294A90E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138B4-9A3F-7F48-89D4-04B64249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3391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8EE51-241D-CF4B-A9EF-23C9B9068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2571E-9053-7745-94BE-C3CCA5304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C5090-FD5C-F34A-91B4-A1EEB9562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66F1C-AE68-074B-948A-2219E875D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AAD9C-CE3B-414C-9F90-1BBC14B27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36758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5AD91F-1DE0-3742-BDF1-750CDCB9A8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E52EB3-D7C0-854A-B5A2-B34924E65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AB85F-8543-D841-9B6F-FDF15394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8B4B-02D5-7C46-8589-ED2D81C83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DF7E6-ABA6-F744-8AC9-56856913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68001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17" y="55174"/>
            <a:ext cx="11413315" cy="68238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817" y="1603095"/>
            <a:ext cx="11413315" cy="45738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13817" y="515638"/>
            <a:ext cx="11413315" cy="914400"/>
          </a:xfrm>
        </p:spPr>
        <p:txBody>
          <a:bodyPr>
            <a:normAutofit/>
          </a:bodyPr>
          <a:lstStyle>
            <a:lvl1pPr marL="0" indent="0">
              <a:buNone/>
              <a:defRPr sz="2200" i="1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>
          <a:xfrm>
            <a:off x="413819" y="6492512"/>
            <a:ext cx="3952748" cy="365125"/>
          </a:xfrm>
        </p:spPr>
        <p:txBody>
          <a:bodyPr/>
          <a:lstStyle>
            <a:lvl1pPr algn="l">
              <a:defRPr sz="1200" i="1">
                <a:solidFill>
                  <a:schemeClr val="accent5">
                    <a:lumMod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>
          <a:xfrm>
            <a:off x="9083932" y="6492511"/>
            <a:ext cx="2743200" cy="365125"/>
          </a:xfrm>
        </p:spPr>
        <p:txBody>
          <a:bodyPr/>
          <a:lstStyle>
            <a:lvl1pPr algn="r">
              <a:defRPr sz="1200" i="1">
                <a:solidFill>
                  <a:schemeClr val="accent5">
                    <a:lumMod val="75000"/>
                    <a:alpha val="70000"/>
                  </a:schemeClr>
                </a:solidFill>
              </a:defRPr>
            </a:lvl1pPr>
          </a:lstStyle>
          <a:p>
            <a:fld id="{E02D04CC-0B1D-4DCE-AE55-9105744B00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376225" y="902666"/>
            <a:ext cx="3381563" cy="0"/>
          </a:xfrm>
          <a:prstGeom prst="line">
            <a:avLst/>
          </a:prstGeom>
          <a:ln w="22225" cap="rnd"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3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404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2E2D-0395-2945-A975-A57FABF4D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175B0-4882-B44C-9D81-5404DC266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3138C-9B46-EC40-93BC-A49133FFC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09403-86DE-FB47-A599-73A18EAC4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1025C-E516-5A47-96AC-E8267D5D7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03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B0CFC-0CE0-5148-AA18-ACFB0E0D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B6887-1102-C649-999D-08235755B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D3489-CDDC-714C-B703-1B541DAE4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ACFCB-5848-4342-9869-B490529F9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F0047-40CA-9A43-9E13-53CE87AB0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46050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F9E35-EE54-2344-99DC-2773EEC07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C0E5D-AB97-8D4C-B78A-C2287BDC5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34605-E615-BE49-93F9-3455111A5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ABFBC-0E79-5045-ADC6-671F17B14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947DA-2D59-8142-8AA4-0B00D94C9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122BF-BB86-EF44-8B72-7E87605BC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4469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92FF8-11C3-3248-A51C-6C337E6A9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AFA5D-9DAB-FB40-BFAC-F669F460A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0FA8E-5FBA-974F-9A09-4285AFA2B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66C820-6C0D-E64A-9654-E341A7243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B36729-57F6-E840-8F93-A1DE2D56E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6C8FD0-ADC0-0F45-ABDD-D243E71C0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05FAA4-B020-6F41-877A-44F6F0787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A15F96-FA23-FE47-9600-0644253C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98738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5049E-4E34-D347-BF51-CB28B79AE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475F2A-A493-004A-A693-A59E4D216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9F84A2-8774-6A49-A652-3B7ECB0C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C4618-6171-724C-A5A0-E09B82E1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97300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D5E089-629E-C44B-9C3C-5174DE0F5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C974D5-C7D8-5749-9C64-B4E5378E5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753EC-07DD-2E4A-B26C-673A5E12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03656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25D7C-2302-C146-A7F7-D0EDF980F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5B072-C5A9-714C-ADC9-FDBA154B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20BBD-AADC-3245-88FE-53915F64E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791CA-2411-7049-B431-A4D9E3327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40C00-4FE9-B445-B366-094B85347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78B270-2E1F-4E4A-BBD8-6E6C78D5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7911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6AB7-7A51-7448-AFAF-308BC79FB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826ACF-7C11-444F-9B04-136C68E87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DD793-7E1F-AC4F-9820-0B069834E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5B51C-051A-674A-A8B7-73EC28973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CDB16-A99A-3F4E-A596-CB77520DD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98FFC7-5D4C-EE4B-88FE-48CD7F60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57697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C18683-7D14-A14F-8167-7077D4EAE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96AC8-DF34-D541-BA51-AD76BAA7C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5C204-EBA2-A145-8526-6CF701189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20BE3-8F69-0648-8DB1-DA9D859F4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6380F-0846-CC49-9701-1ABF0D8A4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8611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20.jpe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51.png"/><Relationship Id="rId9" Type="http://schemas.openxmlformats.org/officeDocument/2006/relationships/image" Target="../media/image1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21.png"/><Relationship Id="rId7" Type="http://schemas.openxmlformats.org/officeDocument/2006/relationships/image" Target="../media/image15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1.png"/><Relationship Id="rId11" Type="http://schemas.openxmlformats.org/officeDocument/2006/relationships/image" Target="../media/image18.png"/><Relationship Id="rId10" Type="http://schemas.openxmlformats.org/officeDocument/2006/relationships/image" Target="../media/image19.png"/><Relationship Id="rId9" Type="http://schemas.openxmlformats.org/officeDocument/2006/relationships/image" Target="../media/image17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ray.io/en/latest/tune/index.html" TargetMode="External"/><Relationship Id="rId2" Type="http://schemas.openxmlformats.org/officeDocument/2006/relationships/hyperlink" Target="https://www.gymlibrary.dev/environments/classic_control/cart_pole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iopscience.iop.org/article/10.1088/2058-9565/ad261b" TargetMode="Externa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qiskit.org/textbook/ch-applications/qaoa.html" TargetMode="Externa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df"/><Relationship Id="rId5" Type="http://schemas.openxmlformats.org/officeDocument/2006/relationships/hyperlink" Target="https://ieeexplore.ieee.org/document/9869303" TargetMode="Externa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nscl.msu.edu/~lund/msu/phy905_2018/lec_lund/judd_cartoon.pdf" TargetMode="External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s://people.nscl.msu.edu/~lund/msu/phy905_2018/lec_lund/judd_cartoon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linkedin.com/pulse/business-intelligence-its-relationship-big-data-geekstyle/" TargetMode="External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epmind.com/open-source/alphazero-resources" TargetMode="External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5.jpeg"/><Relationship Id="rId12" Type="http://schemas.openxmlformats.org/officeDocument/2006/relationships/hyperlink" Target="https://www.nature.com/articles/s41586-021-04301-9" TargetMode="Externa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hyperlink" Target="https://openai.com/blog/emergent-tool-use/" TargetMode="External"/><Relationship Id="rId10" Type="http://schemas.openxmlformats.org/officeDocument/2006/relationships/hyperlink" Target="https://www.nature.com/articles/s41586-022-05172-4" TargetMode="External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66.png"/><Relationship Id="rId14" Type="http://schemas.openxmlformats.org/officeDocument/2006/relationships/hyperlink" Target="https://www.nature.com/articles/s41586-023-06419-4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hyperlink" Target="https://web.stanford.edu/class/psych209/Readings/SuttonBartoIPRLBook2ndEd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spinningup.openai.com/en/latest/spinningup/rl_intro2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arxiv.org/abs/2205.10330" TargetMode="Externa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jmlr.org/papers/volume5/sallans04a/sallans04a.pdf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hyperlink" Target="https://arxiv.org/pdf/1706.00074.pdf" TargetMode="External"/><Relationship Id="rId4" Type="http://schemas.openxmlformats.org/officeDocument/2006/relationships/image" Target="../media/image40.png"/><Relationship Id="rId9" Type="http://schemas.openxmlformats.org/officeDocument/2006/relationships/image" Target="../media/image3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arxiv.org/abs/2205.10330" TargetMode="External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10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0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gi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11" Type="http://schemas.openxmlformats.org/officeDocument/2006/relationships/hyperlink" Target="https://github.com/aoeftiger/TUDa-NMAP-11" TargetMode="External"/><Relationship Id="rId5" Type="http://schemas.openxmlformats.org/officeDocument/2006/relationships/image" Target="../media/image77.png"/><Relationship Id="rId10" Type="http://schemas.openxmlformats.org/officeDocument/2006/relationships/image" Target="../media/image340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7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40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742-6596/143/1/01200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9925" y="1460312"/>
            <a:ext cx="9222632" cy="1612423"/>
          </a:xfrm>
        </p:spPr>
        <p:txBody>
          <a:bodyPr anchor="ctr">
            <a:noAutofit/>
          </a:bodyPr>
          <a:lstStyle/>
          <a:p>
            <a:pPr algn="l"/>
            <a:r>
              <a:rPr lang="en-GB" sz="3600" b="1" i="0" dirty="0">
                <a:solidFill>
                  <a:srgbClr val="002060"/>
                </a:solidFill>
                <a:effectLst/>
                <a:latin typeface="+mn-lt"/>
              </a:rPr>
              <a:t>Quantum annealing for sample-efficient reinforcement learning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783" y="6397140"/>
            <a:ext cx="11800057" cy="460860"/>
          </a:xfrm>
        </p:spPr>
        <p:txBody>
          <a:bodyPr>
            <a:normAutofit/>
          </a:bodyPr>
          <a:lstStyle/>
          <a:p>
            <a:pPr marL="9525" algn="l">
              <a:tabLst>
                <a:tab pos="11463338" algn="r"/>
                <a:tab pos="11599863" algn="r"/>
              </a:tabLst>
            </a:pPr>
            <a:r>
              <a:rPr lang="en-US" sz="1500" i="1" dirty="0">
                <a:solidFill>
                  <a:srgbClr val="002060"/>
                </a:solidFill>
              </a:rPr>
              <a:t>2</a:t>
            </a:r>
            <a:r>
              <a:rPr lang="en-US" sz="1500" i="1" baseline="30000" dirty="0">
                <a:solidFill>
                  <a:srgbClr val="002060"/>
                </a:solidFill>
              </a:rPr>
              <a:t>nd</a:t>
            </a:r>
            <a:r>
              <a:rPr lang="en-US" sz="1500" i="1" dirty="0">
                <a:solidFill>
                  <a:srgbClr val="002060"/>
                </a:solidFill>
              </a:rPr>
              <a:t> RL4AA, Salzburg, Austria	07. February 2024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162159"/>
            <a:ext cx="1016433" cy="1016435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5483177" y="3931620"/>
            <a:ext cx="5401781" cy="16124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</a:pP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M. Schenk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M.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Grossi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V. Kain, K. Li, S.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Vallecorsa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CERN, Switzerland</a:t>
            </a:r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E.F.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Combarro</a:t>
            </a:r>
            <a:endParaRPr 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University of Oviedo, Spain</a:t>
            </a:r>
            <a:b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554067-EA38-8EE9-D748-C2EAD88FC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441" y="3288141"/>
            <a:ext cx="3276838" cy="2649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 descr="CERN unveils roadmap for quantum technology - CERN Courier">
            <a:extLst>
              <a:ext uri="{FF2B5EF4-FFF2-40B4-BE49-F238E27FC236}">
                <a16:creationId xmlns:a16="http://schemas.microsoft.com/office/drawing/2014/main" id="{F5818EEF-09A9-E76A-4F1F-A72F4AEAD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285" y="288032"/>
            <a:ext cx="2369346" cy="62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1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5E05A1-881C-D145-9D32-3B4DE86F85DC}"/>
              </a:ext>
            </a:extLst>
          </p:cNvPr>
          <p:cNvSpPr/>
          <p:nvPr/>
        </p:nvSpPr>
        <p:spPr>
          <a:xfrm>
            <a:off x="530328" y="1806672"/>
            <a:ext cx="7215001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H" sz="2200" b="1" dirty="0">
                <a:solidFill>
                  <a:srgbClr val="002060"/>
                </a:solidFill>
              </a:rPr>
              <a:t>DQN</a:t>
            </a:r>
          </a:p>
          <a:p>
            <a:pPr marL="498475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Network: </a:t>
            </a:r>
            <a:r>
              <a:rPr lang="en-CH" sz="2000" dirty="0"/>
              <a:t>typically fully connected</a:t>
            </a:r>
            <a:r>
              <a:rPr lang="en-CH" sz="2000" b="1" dirty="0"/>
              <a:t> </a:t>
            </a:r>
            <a:r>
              <a:rPr lang="en-CH" sz="2000" dirty="0"/>
              <a:t>feed-forward</a:t>
            </a:r>
          </a:p>
          <a:p>
            <a:pPr marL="498475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dirty="0"/>
              <a:t>Provide</a:t>
            </a:r>
            <a:r>
              <a:rPr lang="en-CH" sz="2000" b="1" dirty="0"/>
              <a:t> state at input</a:t>
            </a:r>
          </a:p>
          <a:p>
            <a:pPr marL="498475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Q-value estimates </a:t>
            </a:r>
            <a:r>
              <a:rPr lang="en-CH" sz="2000" dirty="0"/>
              <a:t>at output for </a:t>
            </a:r>
            <a:r>
              <a:rPr lang="en-CH" sz="2000" b="1" dirty="0"/>
              <a:t>discrete set of actions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1ED133F-4226-9FDD-0ECF-37ECC55B5C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5373797" cy="55839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Comparison to deep Q-learning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1664352-7778-7C7A-7FBF-C3FCAF502FA1}"/>
              </a:ext>
            </a:extLst>
          </p:cNvPr>
          <p:cNvGrpSpPr/>
          <p:nvPr/>
        </p:nvGrpSpPr>
        <p:grpSpPr>
          <a:xfrm>
            <a:off x="530329" y="3653487"/>
            <a:ext cx="11289326" cy="2823083"/>
            <a:chOff x="530329" y="3730652"/>
            <a:chExt cx="11289326" cy="282308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1DB104C-9FCD-CB3B-F18A-A34AE2AA2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0983" y="3984202"/>
              <a:ext cx="4668672" cy="256953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490E306-F604-2DC2-A756-F78B020FB462}"/>
                    </a:ext>
                  </a:extLst>
                </p:cNvPr>
                <p:cNvSpPr/>
                <p:nvPr/>
              </p:nvSpPr>
              <p:spPr>
                <a:xfrm>
                  <a:off x="530329" y="3730652"/>
                  <a:ext cx="6041921" cy="26622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lang="en-CH" sz="2200" b="1" dirty="0">
                      <a:solidFill>
                        <a:srgbClr val="002060"/>
                      </a:solidFill>
                    </a:rPr>
                    <a:t>FERL</a:t>
                  </a:r>
                </a:p>
                <a:p>
                  <a:pPr marL="498475" indent="-282575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CH" sz="2000" b="1" dirty="0">
                      <a:solidFill>
                        <a:srgbClr val="00B0F0"/>
                      </a:solidFill>
                    </a:rPr>
                    <a:t>Network: </a:t>
                  </a:r>
                  <a:r>
                    <a:rPr lang="en-CH" sz="2000" dirty="0">
                      <a:solidFill>
                        <a:srgbClr val="00B0F0"/>
                      </a:solidFill>
                    </a:rPr>
                    <a:t>quantum Boltzmann machine</a:t>
                  </a:r>
                </a:p>
                <a:p>
                  <a:pPr marL="498475" indent="-282575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CH" sz="2000" b="1" dirty="0"/>
                    <a:t>Implements energy model: </a:t>
                  </a:r>
                  <a:r>
                    <a:rPr lang="en-CH" sz="2000" dirty="0"/>
                    <a:t>e.g. Ising spin model</a:t>
                  </a:r>
                </a:p>
                <a:p>
                  <a:pPr marL="498475" indent="-282575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CH" sz="2000" dirty="0"/>
                    <a:t>Provide</a:t>
                  </a:r>
                  <a:r>
                    <a:rPr lang="en-CH" sz="2000" b="1" dirty="0"/>
                    <a:t> state </a:t>
                  </a:r>
                  <a:r>
                    <a:rPr lang="en-CH" sz="2000" b="1" u="sng" dirty="0"/>
                    <a:t>and</a:t>
                  </a:r>
                  <a:r>
                    <a:rPr lang="en-CH" sz="2000" b="1" dirty="0"/>
                    <a:t> action at input</a:t>
                  </a:r>
                </a:p>
                <a:p>
                  <a:pPr marL="498475" indent="-282575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CH" sz="2000" dirty="0">
                      <a:solidFill>
                        <a:srgbClr val="00B0F0"/>
                      </a:solidFill>
                    </a:rPr>
                    <a:t>Get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CH" sz="2000" dirty="0">
                      <a:solidFill>
                        <a:srgbClr val="00B0F0"/>
                      </a:solidFill>
                    </a:rPr>
                    <a:t> through quantum annealing</a:t>
                  </a:r>
                </a:p>
                <a:p>
                  <a:pPr marL="498475" indent="-282575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CH" sz="2000" b="1" dirty="0"/>
                    <a:t>Why: </a:t>
                  </a:r>
                  <a:r>
                    <a:rPr lang="en-CH" sz="2000" dirty="0"/>
                    <a:t>allows mapping to real physical system</a:t>
                  </a:r>
                  <a:br>
                    <a:rPr lang="en-CH" sz="2000" dirty="0"/>
                  </a:br>
                  <a:r>
                    <a:rPr lang="en-CH" sz="2000" dirty="0"/>
                    <a:t>(= quantum annealer) with 1000s of qubits</a:t>
                  </a: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490E306-F604-2DC2-A756-F78B020FB4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329" y="3730652"/>
                  <a:ext cx="6041921" cy="2662267"/>
                </a:xfrm>
                <a:prstGeom prst="rect">
                  <a:avLst/>
                </a:prstGeom>
                <a:blipFill>
                  <a:blip r:embed="rId4"/>
                  <a:stretch>
                    <a:fillRect l="-1258" t="-1422" b="-2844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69F29A3-D304-54DC-0297-8D7D4C2B38B9}"/>
              </a:ext>
            </a:extLst>
          </p:cNvPr>
          <p:cNvGrpSpPr/>
          <p:nvPr/>
        </p:nvGrpSpPr>
        <p:grpSpPr>
          <a:xfrm>
            <a:off x="7821386" y="1673656"/>
            <a:ext cx="3695503" cy="1873837"/>
            <a:chOff x="243010" y="4114638"/>
            <a:chExt cx="3844623" cy="194945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CFE3391-EC40-13F0-8177-D982E0DEDFE5}"/>
                </a:ext>
              </a:extLst>
            </p:cNvPr>
            <p:cNvGrpSpPr/>
            <p:nvPr/>
          </p:nvGrpSpPr>
          <p:grpSpPr>
            <a:xfrm>
              <a:off x="2820706" y="4598697"/>
              <a:ext cx="1266927" cy="1048360"/>
              <a:chOff x="10837141" y="2125118"/>
              <a:chExt cx="1266927" cy="981072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901A9D6-11C9-51B9-AA0E-4A05D94A20FE}"/>
                  </a:ext>
                </a:extLst>
              </p:cNvPr>
              <p:cNvSpPr txBox="1"/>
              <p:nvPr/>
            </p:nvSpPr>
            <p:spPr>
              <a:xfrm>
                <a:off x="10837141" y="2162112"/>
                <a:ext cx="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n-CH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3" name="Left Bracket 32">
                <a:extLst>
                  <a:ext uri="{FF2B5EF4-FFF2-40B4-BE49-F238E27FC236}">
                    <a16:creationId xmlns:a16="http://schemas.microsoft.com/office/drawing/2014/main" id="{3191B9B4-E585-EBBE-417C-7592C9E75B1F}"/>
                  </a:ext>
                </a:extLst>
              </p:cNvPr>
              <p:cNvSpPr/>
              <p:nvPr/>
            </p:nvSpPr>
            <p:spPr>
              <a:xfrm>
                <a:off x="10880397" y="2131733"/>
                <a:ext cx="45719" cy="974457"/>
              </a:xfrm>
              <a:prstGeom prst="leftBracket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H" dirty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</a:endParaRPr>
              </a:p>
            </p:txBody>
          </p:sp>
          <p:sp>
            <p:nvSpPr>
              <p:cNvPr id="35" name="Left Bracket 34">
                <a:extLst>
                  <a:ext uri="{FF2B5EF4-FFF2-40B4-BE49-F238E27FC236}">
                    <a16:creationId xmlns:a16="http://schemas.microsoft.com/office/drawing/2014/main" id="{44C3803C-141F-982F-7C02-E20232890E54}"/>
                  </a:ext>
                </a:extLst>
              </p:cNvPr>
              <p:cNvSpPr/>
              <p:nvPr/>
            </p:nvSpPr>
            <p:spPr>
              <a:xfrm flipH="1">
                <a:off x="12058349" y="2125118"/>
                <a:ext cx="45719" cy="974457"/>
              </a:xfrm>
              <a:prstGeom prst="leftBracket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H" dirty="0">
                  <a:ln>
                    <a:solidFill>
                      <a:sysClr val="windowText" lastClr="000000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521FA09-1B7E-62E4-C8B5-790C786A5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0019" r="69055" b="22547"/>
            <a:stretch/>
          </p:blipFill>
          <p:spPr>
            <a:xfrm>
              <a:off x="243010" y="4114638"/>
              <a:ext cx="2497170" cy="19494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BB0B9EC-8C3B-4BD8-2655-E1D61FD79385}"/>
                    </a:ext>
                  </a:extLst>
                </p:cNvPr>
                <p:cNvSpPr txBox="1"/>
                <p:nvPr/>
              </p:nvSpPr>
              <p:spPr>
                <a:xfrm>
                  <a:off x="2899787" y="4590096"/>
                  <a:ext cx="83644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H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8B975CFB-1786-8C29-1C34-7DB8008CAE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9787" y="4590096"/>
                  <a:ext cx="836447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0938" r="-12500" b="-40909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0E66F08-F845-9234-6D67-3F3740B4D439}"/>
                    </a:ext>
                  </a:extLst>
                </p:cNvPr>
                <p:cNvSpPr txBox="1"/>
                <p:nvPr/>
              </p:nvSpPr>
              <p:spPr>
                <a:xfrm>
                  <a:off x="2900169" y="5075709"/>
                  <a:ext cx="11235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H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D18089A9-22DF-FC11-5BB2-1B8FB815FC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169" y="5075709"/>
                  <a:ext cx="1123577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9302" t="-4545" r="-9302" b="-36364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B91FE29-7344-0CC9-8476-AAB5181DD470}"/>
                    </a:ext>
                  </a:extLst>
                </p:cNvPr>
                <p:cNvSpPr txBox="1"/>
                <p:nvPr/>
              </p:nvSpPr>
              <p:spPr>
                <a:xfrm>
                  <a:off x="2900169" y="5353607"/>
                  <a:ext cx="90396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H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5C455461-BB5F-B43A-06D7-704FBBB8AD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169" y="5353607"/>
                  <a:ext cx="903965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0145" t="-4545" r="-10145" b="-40909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D90C578-3827-69F0-5FA3-B8411DBB7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46986" y="4872495"/>
              <a:ext cx="158750" cy="228600"/>
            </a:xfrm>
            <a:prstGeom prst="rect">
              <a:avLst/>
            </a:prstGeom>
          </p:spPr>
        </p:pic>
      </p:grpSp>
      <p:pic>
        <p:nvPicPr>
          <p:cNvPr id="9218" name="Picture 2" descr="Take away sign or stamp Royalty Free Vector Image">
            <a:extLst>
              <a:ext uri="{FF2B5EF4-FFF2-40B4-BE49-F238E27FC236}">
                <a16:creationId xmlns:a16="http://schemas.microsoft.com/office/drawing/2014/main" id="{4532FB6E-697C-B115-BCB8-AF98C7233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6"/>
          <a:stretch/>
        </p:blipFill>
        <p:spPr bwMode="auto">
          <a:xfrm>
            <a:off x="10805091" y="-712"/>
            <a:ext cx="1307023" cy="126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1854A5-7BCF-72B7-A9EC-2E739CA6BFB9}"/>
              </a:ext>
            </a:extLst>
          </p:cNvPr>
          <p:cNvSpPr txBox="1"/>
          <p:nvPr/>
        </p:nvSpPr>
        <p:spPr>
          <a:xfrm>
            <a:off x="530328" y="1151743"/>
            <a:ext cx="63382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200" b="1" dirty="0">
                <a:solidFill>
                  <a:srgbClr val="002060"/>
                </a:solidFill>
              </a:rPr>
              <a:t>Difference lies in how we approximate and predict Q</a:t>
            </a:r>
            <a:endParaRPr lang="en-CH" sz="2200" dirty="0">
              <a:solidFill>
                <a:srgbClr val="002060"/>
              </a:solidFill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3F9502EC-81FB-9F9F-ED7A-27FA848B8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Free-energy based RL</a:t>
            </a:r>
          </a:p>
        </p:txBody>
      </p:sp>
    </p:spTree>
    <p:extLst>
      <p:ext uri="{BB962C8B-B14F-4D97-AF65-F5344CB8AC3E}">
        <p14:creationId xmlns:p14="http://schemas.microsoft.com/office/powerpoint/2010/main" val="211987653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F5E7A4D8-C97B-95DD-C395-B972046F9799}"/>
              </a:ext>
            </a:extLst>
          </p:cNvPr>
          <p:cNvSpPr/>
          <p:nvPr/>
        </p:nvSpPr>
        <p:spPr>
          <a:xfrm>
            <a:off x="5087006" y="3686198"/>
            <a:ext cx="6978870" cy="3024522"/>
          </a:xfrm>
          <a:prstGeom prst="roundRect">
            <a:avLst>
              <a:gd name="adj" fmla="val 4749"/>
            </a:avLst>
          </a:pr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E3750-F8E6-4AB5-35F2-D93595ECA0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29081" y="4122532"/>
            <a:ext cx="6631617" cy="2368788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07BFF89B-CC0D-53B4-77C9-6DE2C57FE3CE}"/>
              </a:ext>
            </a:extLst>
          </p:cNvPr>
          <p:cNvSpPr txBox="1"/>
          <p:nvPr/>
        </p:nvSpPr>
        <p:spPr>
          <a:xfrm>
            <a:off x="7830320" y="3746273"/>
            <a:ext cx="16291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100" b="1" dirty="0">
                <a:solidFill>
                  <a:schemeClr val="accent6">
                    <a:lumMod val="75000"/>
                  </a:schemeClr>
                </a:solidFill>
              </a:rPr>
              <a:t>DDPG family</a:t>
            </a:r>
          </a:p>
        </p:txBody>
      </p:sp>
      <p:sp>
        <p:nvSpPr>
          <p:cNvPr id="141" name="Right Arrow 140">
            <a:extLst>
              <a:ext uri="{FF2B5EF4-FFF2-40B4-BE49-F238E27FC236}">
                <a16:creationId xmlns:a16="http://schemas.microsoft.com/office/drawing/2014/main" id="{02702353-B773-3898-4EA2-A6E61ED9F8C4}"/>
              </a:ext>
            </a:extLst>
          </p:cNvPr>
          <p:cNvSpPr/>
          <p:nvPr/>
        </p:nvSpPr>
        <p:spPr>
          <a:xfrm>
            <a:off x="4540280" y="4998376"/>
            <a:ext cx="424378" cy="40870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6A01B1-E57E-7FC6-359F-6B7F72307599}"/>
              </a:ext>
            </a:extLst>
          </p:cNvPr>
          <p:cNvSpPr txBox="1"/>
          <p:nvPr/>
        </p:nvSpPr>
        <p:spPr>
          <a:xfrm>
            <a:off x="508740" y="1148462"/>
            <a:ext cx="1160406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750888" algn="l"/>
              </a:tabLst>
            </a:pPr>
            <a:r>
              <a:rPr lang="en-CH" sz="2100" dirty="0"/>
              <a:t>Q-learning: </a:t>
            </a:r>
            <a:r>
              <a:rPr lang="en-CH" sz="2100" b="1" dirty="0"/>
              <a:t>only discrete action-space </a:t>
            </a:r>
            <a:r>
              <a:rPr lang="en-CH" sz="2100" dirty="0"/>
              <a:t>environments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750888" algn="l"/>
              </a:tabLst>
            </a:pPr>
            <a:r>
              <a:rPr lang="en-CH" sz="2100" dirty="0"/>
              <a:t>Our problems often require </a:t>
            </a:r>
            <a:r>
              <a:rPr lang="en-CH" sz="2100" b="1" dirty="0"/>
              <a:t>continuous action space        </a:t>
            </a:r>
            <a:r>
              <a:rPr lang="en-CH" sz="2100" b="1" dirty="0">
                <a:solidFill>
                  <a:srgbClr val="002060"/>
                </a:solidFill>
              </a:rPr>
              <a:t>develop hybrid actor-critic algorithm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750888" algn="l"/>
              </a:tabLst>
            </a:pPr>
            <a:r>
              <a:rPr lang="en-CH" sz="2100" dirty="0"/>
              <a:t>Based on </a:t>
            </a:r>
            <a:r>
              <a:rPr lang="en-CH" sz="2100" b="1" dirty="0"/>
              <a:t>Deep Deterministic Policy Gradient </a:t>
            </a:r>
            <a:r>
              <a:rPr lang="en-CH" sz="2100" dirty="0"/>
              <a:t>family:</a:t>
            </a:r>
            <a:r>
              <a:rPr lang="en-CH" sz="2100" b="1" dirty="0"/>
              <a:t> </a:t>
            </a:r>
            <a:r>
              <a:rPr lang="en-CH" sz="2100" dirty="0"/>
              <a:t>DDPG, TD3, etc.</a:t>
            </a:r>
          </a:p>
          <a:p>
            <a:pPr marL="800100" lvl="1" indent="-342900">
              <a:spcAft>
                <a:spcPts val="300"/>
              </a:spcAft>
              <a:buSzPct val="80000"/>
              <a:buFont typeface="Wingdings" pitchFamily="2" charset="2"/>
              <a:buChar char="Ø"/>
              <a:tabLst>
                <a:tab pos="750888" algn="l"/>
              </a:tabLst>
            </a:pPr>
            <a:r>
              <a:rPr lang="en-CH" sz="2000" b="1" dirty="0">
                <a:solidFill>
                  <a:srgbClr val="00B0F0"/>
                </a:solidFill>
              </a:rPr>
              <a:t>QBM replaces classical critic, train with FERL approach</a:t>
            </a:r>
          </a:p>
          <a:p>
            <a:pPr marL="800100" lvl="1" indent="-342900">
              <a:spcAft>
                <a:spcPts val="500"/>
              </a:spcAft>
              <a:buSzPct val="80000"/>
              <a:buFont typeface="Wingdings" pitchFamily="2" charset="2"/>
              <a:buChar char="Ø"/>
              <a:tabLst>
                <a:tab pos="750888" algn="l"/>
              </a:tabLst>
            </a:pPr>
            <a:r>
              <a:rPr lang="en-CH" sz="2000" dirty="0"/>
              <a:t>Does it work? Can we exploit </a:t>
            </a:r>
            <a:r>
              <a:rPr lang="en-CH" sz="2000" b="1" dirty="0"/>
              <a:t>high learning efficiency of FERL?</a:t>
            </a:r>
            <a:br>
              <a:rPr lang="en-CH" sz="2000" dirty="0"/>
            </a:br>
            <a:r>
              <a:rPr lang="en-CH" sz="2000" i="1" dirty="0"/>
              <a:t>Intuitively: if critic learns faster, should benefit actor training via policy gradient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BE462A4-A876-EE48-883D-0686C21A2BD9}"/>
              </a:ext>
            </a:extLst>
          </p:cNvPr>
          <p:cNvSpPr/>
          <p:nvPr/>
        </p:nvSpPr>
        <p:spPr>
          <a:xfrm>
            <a:off x="6716074" y="1653630"/>
            <a:ext cx="257701" cy="21980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4336E74-4925-852A-E55B-308B3300FADA}"/>
              </a:ext>
            </a:extLst>
          </p:cNvPr>
          <p:cNvGrpSpPr/>
          <p:nvPr/>
        </p:nvGrpSpPr>
        <p:grpSpPr>
          <a:xfrm>
            <a:off x="5850674" y="4978056"/>
            <a:ext cx="4684275" cy="443974"/>
            <a:chOff x="-47381" y="5258778"/>
            <a:chExt cx="5032130" cy="476944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5B9CE71-0E05-5DE3-F696-E3CE81207FD5}"/>
                </a:ext>
              </a:extLst>
            </p:cNvPr>
            <p:cNvSpPr txBox="1"/>
            <p:nvPr/>
          </p:nvSpPr>
          <p:spPr>
            <a:xfrm>
              <a:off x="4155389" y="5258778"/>
              <a:ext cx="829360" cy="475546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H" sz="1900" b="1" dirty="0">
                  <a:solidFill>
                    <a:srgbClr val="00B0F0"/>
                  </a:solidFill>
                </a:rPr>
                <a:t>QBM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A570CE5-6711-CEAE-AED2-B45277683824}"/>
                </a:ext>
              </a:extLst>
            </p:cNvPr>
            <p:cNvSpPr txBox="1"/>
            <p:nvPr/>
          </p:nvSpPr>
          <p:spPr>
            <a:xfrm>
              <a:off x="-47381" y="5278465"/>
              <a:ext cx="1147104" cy="457257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H" sz="1900" b="1" dirty="0">
                  <a:solidFill>
                    <a:srgbClr val="00B0F0"/>
                  </a:solidFill>
                </a:rPr>
                <a:t>Classical</a:t>
              </a:r>
            </a:p>
          </p:txBody>
        </p:sp>
      </p:grp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79915A2-54B1-9214-3DCA-22B9ABB122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223703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Hybrid actor-critic scheme </a:t>
            </a:r>
            <a:r>
              <a:rPr lang="en-GB" dirty="0">
                <a:solidFill>
                  <a:srgbClr val="002060"/>
                </a:solidFill>
              </a:rPr>
              <a:t>f</a:t>
            </a:r>
            <a:r>
              <a:rPr lang="en-CH" b="0" dirty="0">
                <a:solidFill>
                  <a:srgbClr val="002060"/>
                </a:solidFill>
              </a:rPr>
              <a:t>or continuous action-space problems</a:t>
            </a:r>
            <a:endParaRPr lang="en-CH" dirty="0">
              <a:solidFill>
                <a:srgbClr val="002060"/>
              </a:solidFill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000D45D-B6F2-A69C-276F-BF1F93D4098B}"/>
              </a:ext>
            </a:extLst>
          </p:cNvPr>
          <p:cNvGrpSpPr/>
          <p:nvPr/>
        </p:nvGrpSpPr>
        <p:grpSpPr>
          <a:xfrm>
            <a:off x="194927" y="3686198"/>
            <a:ext cx="4166754" cy="3024522"/>
            <a:chOff x="135082" y="3541012"/>
            <a:chExt cx="4166754" cy="3024522"/>
          </a:xfrm>
        </p:grpSpPr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DDE2086E-C948-1096-54D9-CFFB26E9D33E}"/>
                </a:ext>
              </a:extLst>
            </p:cNvPr>
            <p:cNvSpPr/>
            <p:nvPr/>
          </p:nvSpPr>
          <p:spPr>
            <a:xfrm>
              <a:off x="135082" y="3541012"/>
              <a:ext cx="4166754" cy="3024522"/>
            </a:xfrm>
            <a:prstGeom prst="roundRect">
              <a:avLst>
                <a:gd name="adj" fmla="val 4749"/>
              </a:avLst>
            </a:prstGeom>
            <a:solidFill>
              <a:schemeClr val="accent3">
                <a:lumMod val="20000"/>
                <a:lumOff val="80000"/>
                <a:alpha val="7952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D695322-EB03-E6B1-2BFF-AEA385FEAA56}"/>
                </a:ext>
              </a:extLst>
            </p:cNvPr>
            <p:cNvSpPr txBox="1"/>
            <p:nvPr/>
          </p:nvSpPr>
          <p:spPr>
            <a:xfrm>
              <a:off x="1482867" y="3601087"/>
              <a:ext cx="139319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2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Q-learning</a:t>
              </a:r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F7D3603-17A4-2580-86CE-EDE77661E59C}"/>
                </a:ext>
              </a:extLst>
            </p:cNvPr>
            <p:cNvGrpSpPr/>
            <p:nvPr/>
          </p:nvGrpSpPr>
          <p:grpSpPr>
            <a:xfrm>
              <a:off x="2851976" y="4696261"/>
              <a:ext cx="1238486" cy="1738333"/>
              <a:chOff x="2795576" y="4590096"/>
              <a:chExt cx="1292057" cy="1813525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0EB68B6A-EA3F-9BCA-9DE4-A88F7644F4E7}"/>
                  </a:ext>
                </a:extLst>
              </p:cNvPr>
              <p:cNvGrpSpPr/>
              <p:nvPr/>
            </p:nvGrpSpPr>
            <p:grpSpPr>
              <a:xfrm>
                <a:off x="2820706" y="4598697"/>
                <a:ext cx="1266927" cy="1048360"/>
                <a:chOff x="10837141" y="2125118"/>
                <a:chExt cx="1266927" cy="981072"/>
              </a:xfrm>
            </p:grpSpPr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79338785-85D3-4979-7167-04CFE048F139}"/>
                    </a:ext>
                  </a:extLst>
                </p:cNvPr>
                <p:cNvSpPr txBox="1"/>
                <p:nvPr/>
              </p:nvSpPr>
              <p:spPr>
                <a:xfrm>
                  <a:off x="10837141" y="2162112"/>
                  <a:ext cx="6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CH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18" name="Left Bracket 117">
                  <a:extLst>
                    <a:ext uri="{FF2B5EF4-FFF2-40B4-BE49-F238E27FC236}">
                      <a16:creationId xmlns:a16="http://schemas.microsoft.com/office/drawing/2014/main" id="{EF80AE76-258F-CEE2-676F-841B395E6937}"/>
                    </a:ext>
                  </a:extLst>
                </p:cNvPr>
                <p:cNvSpPr/>
                <p:nvPr/>
              </p:nvSpPr>
              <p:spPr>
                <a:xfrm>
                  <a:off x="10880397" y="2131733"/>
                  <a:ext cx="45719" cy="974457"/>
                </a:xfrm>
                <a:prstGeom prst="leftBracket">
                  <a:avLst/>
                </a:prstGeom>
                <a:ln w="12700">
                  <a:solidFill>
                    <a:srgbClr val="C0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19" name="Left Bracket 118">
                  <a:extLst>
                    <a:ext uri="{FF2B5EF4-FFF2-40B4-BE49-F238E27FC236}">
                      <a16:creationId xmlns:a16="http://schemas.microsoft.com/office/drawing/2014/main" id="{1F065113-A5FE-750F-BAD6-837A9FF9B07D}"/>
                    </a:ext>
                  </a:extLst>
                </p:cNvPr>
                <p:cNvSpPr/>
                <p:nvPr/>
              </p:nvSpPr>
              <p:spPr>
                <a:xfrm flipH="1">
                  <a:off x="12058349" y="2125118"/>
                  <a:ext cx="45719" cy="974457"/>
                </a:xfrm>
                <a:prstGeom prst="leftBracket">
                  <a:avLst/>
                </a:prstGeom>
                <a:ln w="12700">
                  <a:solidFill>
                    <a:srgbClr val="C0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1"/>
                    </a:solidFill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1" name="TextBox 130">
                    <a:extLst>
                      <a:ext uri="{FF2B5EF4-FFF2-40B4-BE49-F238E27FC236}">
                        <a16:creationId xmlns:a16="http://schemas.microsoft.com/office/drawing/2014/main" id="{8B975CFB-1786-8C29-1C34-7DB8008CAEEE}"/>
                      </a:ext>
                    </a:extLst>
                  </p:cNvPr>
                  <p:cNvSpPr txBox="1"/>
                  <p:nvPr/>
                </p:nvSpPr>
                <p:spPr>
                  <a:xfrm>
                    <a:off x="2899787" y="4590096"/>
                    <a:ext cx="83644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CH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1" name="TextBox 130">
                    <a:extLst>
                      <a:ext uri="{FF2B5EF4-FFF2-40B4-BE49-F238E27FC236}">
                        <a16:creationId xmlns:a16="http://schemas.microsoft.com/office/drawing/2014/main" id="{8B975CFB-1786-8C29-1C34-7DB8008CAE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99787" y="4590096"/>
                    <a:ext cx="836447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938" r="-12500" b="-40909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TextBox 131">
                    <a:extLst>
                      <a:ext uri="{FF2B5EF4-FFF2-40B4-BE49-F238E27FC236}">
                        <a16:creationId xmlns:a16="http://schemas.microsoft.com/office/drawing/2014/main" id="{D18089A9-22DF-FC11-5BB2-1B8FB815FCBC}"/>
                      </a:ext>
                    </a:extLst>
                  </p:cNvPr>
                  <p:cNvSpPr txBox="1"/>
                  <p:nvPr/>
                </p:nvSpPr>
                <p:spPr>
                  <a:xfrm>
                    <a:off x="2900169" y="5075709"/>
                    <a:ext cx="112357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CH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2" name="TextBox 131">
                    <a:extLst>
                      <a:ext uri="{FF2B5EF4-FFF2-40B4-BE49-F238E27FC236}">
                        <a16:creationId xmlns:a16="http://schemas.microsoft.com/office/drawing/2014/main" id="{D18089A9-22DF-FC11-5BB2-1B8FB815FC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00169" y="5075709"/>
                    <a:ext cx="1123577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9302" t="-4545" r="-9302" b="-36364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5C455461-BB5F-B43A-06D7-704FBBB8AD69}"/>
                      </a:ext>
                    </a:extLst>
                  </p:cNvPr>
                  <p:cNvSpPr txBox="1"/>
                  <p:nvPr/>
                </p:nvSpPr>
                <p:spPr>
                  <a:xfrm>
                    <a:off x="2900169" y="5353607"/>
                    <a:ext cx="90396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CH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5C455461-BB5F-B43A-06D7-704FBBB8AD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00169" y="5353607"/>
                    <a:ext cx="903965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0145" t="-4545" r="-10145" b="-40909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4" name="TextBox 133">
                    <a:extLst>
                      <a:ext uri="{FF2B5EF4-FFF2-40B4-BE49-F238E27FC236}">
                        <a16:creationId xmlns:a16="http://schemas.microsoft.com/office/drawing/2014/main" id="{037960BC-C1F0-1E42-ED01-78830057F86B}"/>
                      </a:ext>
                    </a:extLst>
                  </p:cNvPr>
                  <p:cNvSpPr txBox="1"/>
                  <p:nvPr/>
                </p:nvSpPr>
                <p:spPr>
                  <a:xfrm>
                    <a:off x="2795576" y="5793552"/>
                    <a:ext cx="1279232" cy="6100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600" i="1" dirty="0">
                        <a:solidFill>
                          <a:srgbClr val="C00000"/>
                        </a:solidFill>
                      </a:rPr>
                      <a:t>D</a:t>
                    </a:r>
                    <a:r>
                      <a:rPr lang="en-CH" sz="1600" i="1" dirty="0">
                        <a:solidFill>
                          <a:srgbClr val="C00000"/>
                        </a:solidFill>
                      </a:rPr>
                      <a:t>iscrete set of </a:t>
                    </a:r>
                    <a14:m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a14:m>
                    <a:r>
                      <a:rPr lang="en-CH" sz="1600" i="1" dirty="0">
                        <a:solidFill>
                          <a:srgbClr val="C00000"/>
                        </a:solidFill>
                      </a:rPr>
                      <a:t> actions</a:t>
                    </a:r>
                  </a:p>
                </p:txBody>
              </p:sp>
            </mc:Choice>
            <mc:Fallback xmlns="">
              <p:sp>
                <p:nvSpPr>
                  <p:cNvPr id="134" name="TextBox 133">
                    <a:extLst>
                      <a:ext uri="{FF2B5EF4-FFF2-40B4-BE49-F238E27FC236}">
                        <a16:creationId xmlns:a16="http://schemas.microsoft.com/office/drawing/2014/main" id="{037960BC-C1F0-1E42-ED01-78830057F86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5576" y="5793552"/>
                    <a:ext cx="1279232" cy="61006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062" t="-4255" r="-3093" b="-10638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D9157526-D935-66DF-DB64-583EBD916C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346986" y="4872495"/>
                <a:ext cx="158750" cy="228600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9237752-ADA2-DB6F-05A2-0E11A173018A}"/>
              </a:ext>
            </a:extLst>
          </p:cNvPr>
          <p:cNvGrpSpPr/>
          <p:nvPr/>
        </p:nvGrpSpPr>
        <p:grpSpPr>
          <a:xfrm>
            <a:off x="424053" y="4343398"/>
            <a:ext cx="2589542" cy="1958359"/>
            <a:chOff x="243010" y="4114638"/>
            <a:chExt cx="2577761" cy="19494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3FB45B-0D7B-F4E4-DD5E-14475799673A}"/>
                </a:ext>
              </a:extLst>
            </p:cNvPr>
            <p:cNvSpPr txBox="1"/>
            <p:nvPr/>
          </p:nvSpPr>
          <p:spPr>
            <a:xfrm>
              <a:off x="2820706" y="4638227"/>
              <a:ext cx="65" cy="295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CH" dirty="0">
                <a:solidFill>
                  <a:srgbClr val="C00000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E1FBE6-143C-6C60-7CD6-C101A18BD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0019" r="69055" b="22547"/>
            <a:stretch/>
          </p:blipFill>
          <p:spPr>
            <a:xfrm>
              <a:off x="243010" y="4114638"/>
              <a:ext cx="2497170" cy="1949450"/>
            </a:xfrm>
            <a:prstGeom prst="rect">
              <a:avLst/>
            </a:prstGeom>
          </p:spPr>
        </p:pic>
      </p:grpSp>
      <p:sp>
        <p:nvSpPr>
          <p:cNvPr id="20" name="Title 6">
            <a:extLst>
              <a:ext uri="{FF2B5EF4-FFF2-40B4-BE49-F238E27FC236}">
                <a16:creationId xmlns:a16="http://schemas.microsoft.com/office/drawing/2014/main" id="{E45D3779-10FC-59F6-B8ED-938CAED2F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Free-energy based RL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F35448B-4262-7CF0-212D-50A2CCED7FE6}"/>
                  </a:ext>
                </a:extLst>
              </p:cNvPr>
              <p:cNvSpPr txBox="1"/>
              <p:nvPr/>
            </p:nvSpPr>
            <p:spPr>
              <a:xfrm>
                <a:off x="8253292" y="5005125"/>
                <a:ext cx="6145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CH" sz="1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F35448B-4262-7CF0-212D-50A2CCED7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3292" y="5005125"/>
                <a:ext cx="614527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270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Contents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9ED3A8-7F6C-CFD2-2387-3F7F58B672A2}"/>
              </a:ext>
            </a:extLst>
          </p:cNvPr>
          <p:cNvSpPr txBox="1"/>
          <p:nvPr/>
        </p:nvSpPr>
        <p:spPr>
          <a:xfrm>
            <a:off x="413818" y="1338452"/>
            <a:ext cx="10558983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Motivation</a:t>
            </a: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Free-energy based RL</a:t>
            </a:r>
            <a:endParaRPr lang="en-CH" sz="2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rgbClr val="002060"/>
                </a:solidFill>
              </a:rPr>
              <a:t>Results</a:t>
            </a:r>
            <a:endParaRPr lang="en-CH" sz="2200" dirty="0">
              <a:solidFill>
                <a:srgbClr val="002060"/>
              </a:solidFill>
            </a:endParaRP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Conclusions &amp; outlook</a:t>
            </a:r>
            <a:endParaRPr lang="en-CH" sz="2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FB4205C2-8A1B-6DCB-909D-5230F95E8C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083932" y="6492511"/>
            <a:ext cx="2743200" cy="365125"/>
          </a:xfrm>
        </p:spPr>
        <p:txBody>
          <a:bodyPr/>
          <a:lstStyle/>
          <a:p>
            <a:fld id="{E02D04CC-0B1D-4DCE-AE55-9105744B006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4835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14C8A-361F-384F-BF81-215B1C13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2</a:t>
            </a:r>
            <a:r>
              <a:rPr lang="en-CH" baseline="30000" dirty="0">
                <a:solidFill>
                  <a:srgbClr val="002060"/>
                </a:solidFill>
              </a:rPr>
              <a:t>nd</a:t>
            </a:r>
            <a:r>
              <a:rPr lang="en-CH" dirty="0">
                <a:solidFill>
                  <a:srgbClr val="002060"/>
                </a:solidFill>
              </a:rPr>
              <a:t> study: </a:t>
            </a:r>
            <a:r>
              <a:rPr lang="en-CH" b="0" dirty="0">
                <a:solidFill>
                  <a:srgbClr val="002060"/>
                </a:solidFill>
              </a:rPr>
              <a:t>10-d continuous beam steering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240DF041-2E36-86E4-A445-611BFD2144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7794759" cy="558391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002060"/>
                </a:solidFill>
              </a:rPr>
              <a:t>RL problem and training on quantum annealer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5E01ED65-3DEF-FA84-A91A-D96C79E1B0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083932" y="6492511"/>
            <a:ext cx="2743200" cy="365125"/>
          </a:xfrm>
        </p:spPr>
        <p:txBody>
          <a:bodyPr/>
          <a:lstStyle/>
          <a:p>
            <a:fld id="{E02D04CC-0B1D-4DCE-AE55-9105744B006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CF2526-B293-E53A-0287-E21E99279FDA}"/>
              </a:ext>
            </a:extLst>
          </p:cNvPr>
          <p:cNvSpPr txBox="1"/>
          <p:nvPr/>
        </p:nvSpPr>
        <p:spPr>
          <a:xfrm>
            <a:off x="503951" y="1122333"/>
            <a:ext cx="482084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CH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Framing the RL problem</a:t>
            </a:r>
            <a:endParaRPr lang="en-CH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2125" indent="-311150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en-CH" sz="1900" b="1" dirty="0">
                <a:solidFill>
                  <a:srgbClr val="C00000"/>
                </a:solidFill>
              </a:rPr>
              <a:t>Action: </a:t>
            </a:r>
            <a:r>
              <a:rPr lang="en-CH" sz="1900" dirty="0">
                <a:solidFill>
                  <a:srgbClr val="C00000"/>
                </a:solidFill>
              </a:rPr>
              <a:t>deflection angles at 10 correctors</a:t>
            </a:r>
            <a:endParaRPr lang="en-CH" sz="1900" i="1" dirty="0">
              <a:solidFill>
                <a:srgbClr val="C00000"/>
              </a:solidFill>
            </a:endParaRPr>
          </a:p>
          <a:p>
            <a:pPr marL="496888" indent="-304800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en-CH" sz="1900" b="1" dirty="0">
                <a:solidFill>
                  <a:srgbClr val="0070C0"/>
                </a:solidFill>
              </a:rPr>
              <a:t>State: </a:t>
            </a:r>
            <a:r>
              <a:rPr lang="en-CH" sz="1900" dirty="0">
                <a:solidFill>
                  <a:srgbClr val="0070C0"/>
                </a:solidFill>
              </a:rPr>
              <a:t>beam positions at 10 BPMs</a:t>
            </a:r>
          </a:p>
          <a:p>
            <a:pPr marL="496888" indent="-304800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en-CH" sz="1900" b="1" dirty="0"/>
              <a:t>Objective: </a:t>
            </a:r>
            <a:r>
              <a:rPr lang="en-CH" sz="1900" dirty="0"/>
              <a:t>minimize beam trajectory rms</a:t>
            </a:r>
            <a:endParaRPr lang="en-CH" sz="1900" b="1" dirty="0"/>
          </a:p>
          <a:p>
            <a:pPr marL="192088">
              <a:spcBef>
                <a:spcPts val="300"/>
              </a:spcBef>
              <a:buSzPct val="100000"/>
              <a:tabLst>
                <a:tab pos="966788" algn="l"/>
              </a:tabLst>
            </a:pPr>
            <a:r>
              <a:rPr lang="en-CH" sz="1900" b="1" dirty="0"/>
              <a:t>	reward: </a:t>
            </a:r>
            <a:r>
              <a:rPr lang="en-CH" sz="1900" dirty="0"/>
              <a:t>negative rms from 10 BPMs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3B6EA7-35FE-AA5D-4036-5043853A9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68" y="2969529"/>
            <a:ext cx="4804789" cy="3747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8CACAE7-879C-EAFF-5318-EC9D82CB5FCE}"/>
              </a:ext>
            </a:extLst>
          </p:cNvPr>
          <p:cNvGrpSpPr/>
          <p:nvPr/>
        </p:nvGrpSpPr>
        <p:grpSpPr>
          <a:xfrm>
            <a:off x="1031374" y="3103201"/>
            <a:ext cx="3238980" cy="3087552"/>
            <a:chOff x="7426960" y="619760"/>
            <a:chExt cx="3200400" cy="3050775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7F6D219-1E13-4A17-E079-B31A18DFC12D}"/>
                </a:ext>
              </a:extLst>
            </p:cNvPr>
            <p:cNvCxnSpPr/>
            <p:nvPr/>
          </p:nvCxnSpPr>
          <p:spPr>
            <a:xfrm>
              <a:off x="7426960" y="619760"/>
              <a:ext cx="0" cy="11582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C706572-FB67-8B30-A6F7-536508AF697C}"/>
                </a:ext>
              </a:extLst>
            </p:cNvPr>
            <p:cNvCxnSpPr>
              <a:cxnSpLocks/>
            </p:cNvCxnSpPr>
            <p:nvPr/>
          </p:nvCxnSpPr>
          <p:spPr>
            <a:xfrm>
              <a:off x="7426960" y="1778000"/>
              <a:ext cx="772160" cy="7721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0259B2C-84D3-D8B0-5EB6-1B3BD8B93511}"/>
                </a:ext>
              </a:extLst>
            </p:cNvPr>
            <p:cNvCxnSpPr>
              <a:cxnSpLocks/>
            </p:cNvCxnSpPr>
            <p:nvPr/>
          </p:nvCxnSpPr>
          <p:spPr>
            <a:xfrm>
              <a:off x="8199120" y="3186648"/>
              <a:ext cx="477520" cy="4838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9B0082A-5D7F-09E6-4764-57B20509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9119" y="2550160"/>
              <a:ext cx="1" cy="6364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89108AB-2A06-FDB8-4ACD-65F953E3CEDA}"/>
                </a:ext>
              </a:extLst>
            </p:cNvPr>
            <p:cNvCxnSpPr>
              <a:cxnSpLocks/>
            </p:cNvCxnSpPr>
            <p:nvPr/>
          </p:nvCxnSpPr>
          <p:spPr>
            <a:xfrm>
              <a:off x="8676640" y="3670535"/>
              <a:ext cx="1950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52B3CF-FC49-63E2-DB7B-E6D2608BD41A}"/>
              </a:ext>
            </a:extLst>
          </p:cNvPr>
          <p:cNvGrpSpPr/>
          <p:nvPr/>
        </p:nvGrpSpPr>
        <p:grpSpPr>
          <a:xfrm>
            <a:off x="3039028" y="4211138"/>
            <a:ext cx="1699822" cy="498058"/>
            <a:chOff x="9410700" y="1714500"/>
            <a:chExt cx="1679575" cy="492125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AE7A95C-BF3A-B7F4-84D6-6D819BFFFC39}"/>
                </a:ext>
              </a:extLst>
            </p:cNvPr>
            <p:cNvCxnSpPr/>
            <p:nvPr/>
          </p:nvCxnSpPr>
          <p:spPr>
            <a:xfrm flipV="1">
              <a:off x="9410700" y="1898650"/>
              <a:ext cx="187325" cy="635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2545980-64EA-B479-990A-766F23B12D5C}"/>
                </a:ext>
              </a:extLst>
            </p:cNvPr>
            <p:cNvCxnSpPr>
              <a:cxnSpLocks/>
            </p:cNvCxnSpPr>
            <p:nvPr/>
          </p:nvCxnSpPr>
          <p:spPr>
            <a:xfrm>
              <a:off x="9598025" y="1898650"/>
              <a:ext cx="371475" cy="76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B948CE0-F2F5-87A1-D5A7-F7D90ABAC392}"/>
                </a:ext>
              </a:extLst>
            </p:cNvPr>
            <p:cNvCxnSpPr>
              <a:cxnSpLocks/>
            </p:cNvCxnSpPr>
            <p:nvPr/>
          </p:nvCxnSpPr>
          <p:spPr>
            <a:xfrm>
              <a:off x="9969500" y="1974850"/>
              <a:ext cx="139700" cy="231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52D00EF-D526-3EDE-D057-111DA5C1EB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09200" y="2133600"/>
              <a:ext cx="219075" cy="730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020AF2B-B7CA-0983-E94E-63770D16A5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28275" y="1746250"/>
              <a:ext cx="234950" cy="3873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111A16F-A4A8-A407-9C6A-AD06958E29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63225" y="1714500"/>
              <a:ext cx="117475" cy="317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68BBF3C-1589-E5B1-D19E-4461E3846CA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0700" y="1714500"/>
              <a:ext cx="123825" cy="101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6F2C55F-B43D-19F4-B6F4-DFEE788F2CCD}"/>
                </a:ext>
              </a:extLst>
            </p:cNvPr>
            <p:cNvCxnSpPr>
              <a:cxnSpLocks/>
            </p:cNvCxnSpPr>
            <p:nvPr/>
          </p:nvCxnSpPr>
          <p:spPr>
            <a:xfrm>
              <a:off x="10804525" y="1816100"/>
              <a:ext cx="130175" cy="1587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7982320-A24D-EA5B-0035-DCAB6F4E3D56}"/>
                </a:ext>
              </a:extLst>
            </p:cNvPr>
            <p:cNvCxnSpPr>
              <a:cxnSpLocks/>
            </p:cNvCxnSpPr>
            <p:nvPr/>
          </p:nvCxnSpPr>
          <p:spPr>
            <a:xfrm>
              <a:off x="10934700" y="1974850"/>
              <a:ext cx="155575" cy="952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17A2DC-6479-1B01-8758-35D8734D6B52}"/>
              </a:ext>
            </a:extLst>
          </p:cNvPr>
          <p:cNvGrpSpPr/>
          <p:nvPr/>
        </p:nvGrpSpPr>
        <p:grpSpPr>
          <a:xfrm>
            <a:off x="3039028" y="4474627"/>
            <a:ext cx="1699822" cy="64265"/>
            <a:chOff x="9410700" y="1974850"/>
            <a:chExt cx="1679575" cy="635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8B7E4E3-67D0-EE1F-A247-B77AE1334E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10700" y="1974850"/>
              <a:ext cx="187325" cy="127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281F1DA-9453-7676-B300-119A93E4B09C}"/>
                </a:ext>
              </a:extLst>
            </p:cNvPr>
            <p:cNvCxnSpPr>
              <a:cxnSpLocks/>
            </p:cNvCxnSpPr>
            <p:nvPr/>
          </p:nvCxnSpPr>
          <p:spPr>
            <a:xfrm>
              <a:off x="9591675" y="1974850"/>
              <a:ext cx="371475" cy="5556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E9E075E-CC98-1603-8F78-C73D40222A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59975" y="2011690"/>
              <a:ext cx="149225" cy="1872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9F4982D-FC7D-7C12-2790-BB25CE6664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09200" y="1974850"/>
              <a:ext cx="219075" cy="3716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A519414-D0BC-76B4-CA90-1DDFDC6969F9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100" y="1974850"/>
              <a:ext cx="244475" cy="6287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457C2E6-2458-A045-5670-AB8E132A7F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69575" y="2006600"/>
              <a:ext cx="117475" cy="3175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3BAED1C-4347-6DEF-1670-DC9733C871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87050" y="1987550"/>
              <a:ext cx="152400" cy="18735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56BFA21-6020-2DEB-F35D-21A9AB27A797}"/>
                </a:ext>
              </a:extLst>
            </p:cNvPr>
            <p:cNvCxnSpPr>
              <a:cxnSpLocks/>
            </p:cNvCxnSpPr>
            <p:nvPr/>
          </p:nvCxnSpPr>
          <p:spPr>
            <a:xfrm>
              <a:off x="10836275" y="1987550"/>
              <a:ext cx="104775" cy="34925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277564E-50F2-0D23-FB40-5601089CAC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37875" y="1987550"/>
              <a:ext cx="152400" cy="34925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ight Arrow 67">
            <a:extLst>
              <a:ext uri="{FF2B5EF4-FFF2-40B4-BE49-F238E27FC236}">
                <a16:creationId xmlns:a16="http://schemas.microsoft.com/office/drawing/2014/main" id="{68007B42-D468-54D1-DB07-894A453276A7}"/>
              </a:ext>
            </a:extLst>
          </p:cNvPr>
          <p:cNvSpPr/>
          <p:nvPr/>
        </p:nvSpPr>
        <p:spPr>
          <a:xfrm>
            <a:off x="1199254" y="2525632"/>
            <a:ext cx="257701" cy="21980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CC0D9FD-405E-2FB9-83A2-41062E28A01D}"/>
              </a:ext>
            </a:extLst>
          </p:cNvPr>
          <p:cNvCxnSpPr/>
          <p:nvPr/>
        </p:nvCxnSpPr>
        <p:spPr>
          <a:xfrm>
            <a:off x="5665079" y="1387366"/>
            <a:ext cx="0" cy="4585667"/>
          </a:xfrm>
          <a:prstGeom prst="line">
            <a:avLst/>
          </a:prstGeom>
          <a:ln w="254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BEF3B74-6CCD-3164-E8A3-48AA882B4F64}"/>
              </a:ext>
            </a:extLst>
          </p:cNvPr>
          <p:cNvGrpSpPr/>
          <p:nvPr/>
        </p:nvGrpSpPr>
        <p:grpSpPr>
          <a:xfrm>
            <a:off x="6205804" y="840922"/>
            <a:ext cx="5791393" cy="2926080"/>
            <a:chOff x="6205804" y="840922"/>
            <a:chExt cx="5791393" cy="292608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7C68826-8389-40CB-4D75-6E60034E1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5804" y="1537564"/>
              <a:ext cx="2985535" cy="1673768"/>
            </a:xfrm>
            <a:prstGeom prst="rect">
              <a:avLst/>
            </a:prstGeom>
          </p:spPr>
        </p:pic>
        <p:pic>
          <p:nvPicPr>
            <p:cNvPr id="71" name="Picture 4" descr="The Advantage™ Quantum Computer | D-Wave">
              <a:extLst>
                <a:ext uri="{FF2B5EF4-FFF2-40B4-BE49-F238E27FC236}">
                  <a16:creationId xmlns:a16="http://schemas.microsoft.com/office/drawing/2014/main" id="{D7BA1CA8-15BF-A988-AC21-A9D9D484F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9229" y="840922"/>
              <a:ext cx="2537968" cy="292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52CDF53-E5FD-A02C-20AB-D8ABCF050B0C}"/>
              </a:ext>
            </a:extLst>
          </p:cNvPr>
          <p:cNvGrpSpPr/>
          <p:nvPr/>
        </p:nvGrpSpPr>
        <p:grpSpPr>
          <a:xfrm>
            <a:off x="6276045" y="1734842"/>
            <a:ext cx="5543438" cy="1241499"/>
            <a:chOff x="6096000" y="1525091"/>
            <a:chExt cx="5543438" cy="1241499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078D643-6F5E-22AB-7EC8-3F2C61448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1525091"/>
              <a:ext cx="5543438" cy="1241499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770DEDC-2796-EECC-47D6-22B307023D20}"/>
                </a:ext>
              </a:extLst>
            </p:cNvPr>
            <p:cNvSpPr txBox="1"/>
            <p:nvPr/>
          </p:nvSpPr>
          <p:spPr>
            <a:xfrm>
              <a:off x="10290614" y="1643828"/>
              <a:ext cx="7646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H" sz="4800" dirty="0"/>
                <a:t>🤯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12371EB4-FA4B-DC57-6516-2762D111D4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0" t="315" r="681" b="1012"/>
          <a:stretch/>
        </p:blipFill>
        <p:spPr>
          <a:xfrm>
            <a:off x="6427971" y="4702494"/>
            <a:ext cx="4533685" cy="175554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50B47A8-CE67-1A35-1303-2EEDA113B3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9" t="109"/>
          <a:stretch/>
        </p:blipFill>
        <p:spPr>
          <a:xfrm>
            <a:off x="6434339" y="4703226"/>
            <a:ext cx="4547540" cy="1763968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A6BDA00D-BEEA-81DC-F719-597C30B384FA}"/>
              </a:ext>
            </a:extLst>
          </p:cNvPr>
          <p:cNvSpPr txBox="1"/>
          <p:nvPr/>
        </p:nvSpPr>
        <p:spPr>
          <a:xfrm>
            <a:off x="6064641" y="4233449"/>
            <a:ext cx="569970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900" b="1" dirty="0">
                <a:solidFill>
                  <a:srgbClr val="002060"/>
                </a:solidFill>
              </a:rPr>
              <a:t>Training: </a:t>
            </a:r>
            <a:r>
              <a:rPr lang="en-CH" sz="1900" dirty="0"/>
              <a:t>on D-Wave Advantage quantum annealer (QA)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0B0CDD-6929-5ACB-4CA7-B187966D684D}"/>
              </a:ext>
            </a:extLst>
          </p:cNvPr>
          <p:cNvGrpSpPr/>
          <p:nvPr/>
        </p:nvGrpSpPr>
        <p:grpSpPr>
          <a:xfrm>
            <a:off x="6962813" y="4773860"/>
            <a:ext cx="2255352" cy="1373359"/>
            <a:chOff x="7489972" y="4929200"/>
            <a:chExt cx="2255352" cy="1373359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D48B880-791D-1BA0-7381-647AF6D21D1E}"/>
                </a:ext>
              </a:extLst>
            </p:cNvPr>
            <p:cNvSpPr/>
            <p:nvPr/>
          </p:nvSpPr>
          <p:spPr>
            <a:xfrm>
              <a:off x="7489972" y="4929200"/>
              <a:ext cx="2255352" cy="1371600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2B34A61-AD0F-8758-B6B9-5429F1AFEAFF}"/>
                </a:ext>
              </a:extLst>
            </p:cNvPr>
            <p:cNvSpPr txBox="1"/>
            <p:nvPr/>
          </p:nvSpPr>
          <p:spPr>
            <a:xfrm>
              <a:off x="7507224" y="5994782"/>
              <a:ext cx="1697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400" b="1" dirty="0">
                  <a:solidFill>
                    <a:schemeClr val="accent2"/>
                  </a:solidFill>
                </a:rPr>
                <a:t>Exploring &amp; learning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82F7DAA-2DDD-8C3F-DEBD-6DFA4B0B4F86}"/>
              </a:ext>
            </a:extLst>
          </p:cNvPr>
          <p:cNvGrpSpPr/>
          <p:nvPr/>
        </p:nvGrpSpPr>
        <p:grpSpPr>
          <a:xfrm>
            <a:off x="9218165" y="4772980"/>
            <a:ext cx="1733910" cy="1371600"/>
            <a:chOff x="8089233" y="4940086"/>
            <a:chExt cx="1733910" cy="1371600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E829EC6-C709-EF59-C53F-F9FC6AC18475}"/>
                </a:ext>
              </a:extLst>
            </p:cNvPr>
            <p:cNvSpPr/>
            <p:nvPr/>
          </p:nvSpPr>
          <p:spPr>
            <a:xfrm>
              <a:off x="8089233" y="4940086"/>
              <a:ext cx="1733910" cy="13716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08A2BA3-BA33-D37F-6A0F-28277365341F}"/>
                </a:ext>
              </a:extLst>
            </p:cNvPr>
            <p:cNvSpPr txBox="1"/>
            <p:nvPr/>
          </p:nvSpPr>
          <p:spPr>
            <a:xfrm>
              <a:off x="8101128" y="6003909"/>
              <a:ext cx="750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400" b="1" dirty="0">
                  <a:solidFill>
                    <a:schemeClr val="accent6"/>
                  </a:solidFill>
                </a:rPr>
                <a:t>Success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DBB5B48-143E-01B2-C5C3-F7A10822F9FE}"/>
              </a:ext>
            </a:extLst>
          </p:cNvPr>
          <p:cNvGrpSpPr/>
          <p:nvPr/>
        </p:nvGrpSpPr>
        <p:grpSpPr>
          <a:xfrm>
            <a:off x="6980065" y="4689598"/>
            <a:ext cx="4934156" cy="307777"/>
            <a:chOff x="7388979" y="4854770"/>
            <a:chExt cx="4934156" cy="307777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4AF5E23A-F84E-28F2-57DF-40942183FA70}"/>
                </a:ext>
              </a:extLst>
            </p:cNvPr>
            <p:cNvSpPr txBox="1"/>
            <p:nvPr/>
          </p:nvSpPr>
          <p:spPr>
            <a:xfrm>
              <a:off x="11428403" y="4854770"/>
              <a:ext cx="8947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400" b="1" dirty="0">
                  <a:solidFill>
                    <a:schemeClr val="accent5"/>
                  </a:solidFill>
                </a:rPr>
                <a:t>Objective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9401E54-B9D7-78EB-B873-F0C9519BCDF6}"/>
                </a:ext>
              </a:extLst>
            </p:cNvPr>
            <p:cNvSpPr/>
            <p:nvPr/>
          </p:nvSpPr>
          <p:spPr>
            <a:xfrm>
              <a:off x="7388979" y="4923592"/>
              <a:ext cx="3941064" cy="170134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15000"/>
              </a:schemeClr>
            </a:solidFill>
            <a:ln w="3175">
              <a:noFill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</p:spTree>
    <p:extLst>
      <p:ext uri="{BB962C8B-B14F-4D97-AF65-F5344CB8AC3E}">
        <p14:creationId xmlns:p14="http://schemas.microsoft.com/office/powerpoint/2010/main" val="156425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382FA-0639-0A5E-99DC-8D9464DC1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2</a:t>
            </a:r>
            <a:r>
              <a:rPr lang="en-CH" baseline="30000" dirty="0">
                <a:solidFill>
                  <a:srgbClr val="002060"/>
                </a:solidFill>
              </a:rPr>
              <a:t>nd</a:t>
            </a:r>
            <a:r>
              <a:rPr lang="en-CH" dirty="0">
                <a:solidFill>
                  <a:srgbClr val="002060"/>
                </a:solidFill>
              </a:rPr>
              <a:t> study: </a:t>
            </a:r>
            <a:r>
              <a:rPr lang="en-CH" b="0" dirty="0">
                <a:solidFill>
                  <a:srgbClr val="002060"/>
                </a:solidFill>
              </a:rPr>
              <a:t>10-d continuous beam steering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E02936-49A4-7D53-BF44-CA5AA39913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1413315" cy="474962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Evaluation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30CE42-686F-C996-D20B-741F81144F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B78612-EED4-4CBB-DD98-54335EEE09D7}"/>
              </a:ext>
            </a:extLst>
          </p:cNvPr>
          <p:cNvSpPr txBox="1"/>
          <p:nvPr/>
        </p:nvSpPr>
        <p:spPr>
          <a:xfrm>
            <a:off x="8053931" y="1939862"/>
            <a:ext cx="387921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But it works </a:t>
            </a:r>
            <a:r>
              <a:rPr lang="en-CH" sz="2000" b="1" dirty="0">
                <a:sym typeface="Wingdings" pitchFamily="2" charset="2"/>
              </a:rPr>
              <a:t> </a:t>
            </a:r>
            <a:r>
              <a:rPr lang="en-CH" sz="2000" b="1" dirty="0"/>
              <a:t>!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Hyperparameter</a:t>
            </a:r>
            <a:r>
              <a:rPr lang="en-CH" sz="2000" dirty="0"/>
              <a:t> tuning with simulated quantum annealing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Consistent performance </a:t>
            </a:r>
            <a:r>
              <a:rPr lang="en-CH" sz="2000" dirty="0"/>
              <a:t>on </a:t>
            </a:r>
            <a:r>
              <a:rPr lang="en-CH" sz="2000" b="1" dirty="0"/>
              <a:t>simulated line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dirty="0"/>
              <a:t>Agents minimize rms in </a:t>
            </a:r>
            <a:r>
              <a:rPr lang="en-CH" sz="2000" b="1" dirty="0"/>
              <a:t>1 step </a:t>
            </a:r>
            <a:r>
              <a:rPr lang="en-CH" sz="2000" dirty="0"/>
              <a:t>for</a:t>
            </a:r>
            <a:r>
              <a:rPr lang="en-CH" sz="2000" b="1" dirty="0"/>
              <a:t> 60 – 70 % cases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Both also perform fine on real beamline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SQA-agent better </a:t>
            </a:r>
            <a:r>
              <a:rPr lang="en-CH" sz="2000" dirty="0"/>
              <a:t>on</a:t>
            </a:r>
            <a:r>
              <a:rPr lang="en-CH" sz="2000" b="1" dirty="0"/>
              <a:t> real line </a:t>
            </a:r>
            <a:r>
              <a:rPr lang="en-CH" sz="2000" dirty="0"/>
              <a:t>compared to QA agent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E9C1F4-36EC-E895-ABA7-3BBE90A1556B}"/>
              </a:ext>
            </a:extLst>
          </p:cNvPr>
          <p:cNvSpPr txBox="1"/>
          <p:nvPr/>
        </p:nvSpPr>
        <p:spPr>
          <a:xfrm>
            <a:off x="2517913" y="1274092"/>
            <a:ext cx="496925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H" sz="1700" i="1" dirty="0">
                <a:solidFill>
                  <a:srgbClr val="1C74B3"/>
                </a:solidFill>
              </a:rPr>
              <a:t>Real (QA) </a:t>
            </a:r>
            <a:r>
              <a:rPr lang="en-CH" sz="1700" i="1" dirty="0"/>
              <a:t>vs </a:t>
            </a:r>
            <a:r>
              <a:rPr lang="en-CH" sz="1700" i="1" dirty="0">
                <a:solidFill>
                  <a:srgbClr val="D72727"/>
                </a:solidFill>
              </a:rPr>
              <a:t>simulated (SQA)</a:t>
            </a:r>
            <a:r>
              <a:rPr lang="en-CH" sz="1700" i="1" dirty="0"/>
              <a:t> quantum annealing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9DA84D3-FFC9-34F7-1C2C-C94F595C9794}"/>
              </a:ext>
            </a:extLst>
          </p:cNvPr>
          <p:cNvGrpSpPr/>
          <p:nvPr/>
        </p:nvGrpSpPr>
        <p:grpSpPr>
          <a:xfrm>
            <a:off x="145844" y="4204522"/>
            <a:ext cx="7387703" cy="2046979"/>
            <a:chOff x="251860" y="3881158"/>
            <a:chExt cx="7387703" cy="204697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B5ABF0-D23F-950E-0C07-374562BD7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878" y="3971387"/>
              <a:ext cx="6857685" cy="19567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E1EAC5-C0FE-FCA2-F64B-1C82F173459B}"/>
                </a:ext>
              </a:extLst>
            </p:cNvPr>
            <p:cNvSpPr txBox="1"/>
            <p:nvPr/>
          </p:nvSpPr>
          <p:spPr>
            <a:xfrm rot="16200000">
              <a:off x="-530563" y="4663581"/>
              <a:ext cx="1918790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H" sz="1700" i="1" dirty="0">
                  <a:solidFill>
                    <a:srgbClr val="002060"/>
                  </a:solidFill>
                </a:rPr>
                <a:t>Real beam line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1A2F6D7-2793-7DAB-220B-B587313FBBDD}"/>
              </a:ext>
            </a:extLst>
          </p:cNvPr>
          <p:cNvGrpSpPr/>
          <p:nvPr/>
        </p:nvGrpSpPr>
        <p:grpSpPr>
          <a:xfrm>
            <a:off x="145844" y="1509489"/>
            <a:ext cx="7427458" cy="2361671"/>
            <a:chOff x="251860" y="1464417"/>
            <a:chExt cx="7427458" cy="236167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B713EA5-0805-8079-1533-148A533559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6769"/>
            <a:stretch/>
          </p:blipFill>
          <p:spPr>
            <a:xfrm>
              <a:off x="741301" y="1710314"/>
              <a:ext cx="6938017" cy="200803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9FCD717-65E8-126E-153E-385AEC36A900}"/>
                </a:ext>
              </a:extLst>
            </p:cNvPr>
            <p:cNvSpPr txBox="1"/>
            <p:nvPr/>
          </p:nvSpPr>
          <p:spPr>
            <a:xfrm rot="16200000">
              <a:off x="-752004" y="2468281"/>
              <a:ext cx="2361671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H" sz="1700" i="1" dirty="0">
                  <a:solidFill>
                    <a:srgbClr val="002060"/>
                  </a:solidFill>
                </a:rPr>
                <a:t>Simulated beam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7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B82E1-F9B9-97FE-F38B-9A43FBF93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2</a:t>
            </a:r>
            <a:r>
              <a:rPr lang="en-CH" baseline="30000" dirty="0">
                <a:solidFill>
                  <a:srgbClr val="002060"/>
                </a:solidFill>
              </a:rPr>
              <a:t>nd</a:t>
            </a:r>
            <a:r>
              <a:rPr lang="en-CH" dirty="0">
                <a:solidFill>
                  <a:srgbClr val="002060"/>
                </a:solidFill>
              </a:rPr>
              <a:t> study: </a:t>
            </a:r>
            <a:r>
              <a:rPr lang="en-CH" b="0" dirty="0">
                <a:solidFill>
                  <a:srgbClr val="002060"/>
                </a:solidFill>
              </a:rPr>
              <a:t>10-d continuous beam steering</a:t>
            </a:r>
            <a:endParaRPr lang="en-CH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3362C4-4ABC-636C-F07C-CACBC4428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9" y="1074029"/>
            <a:ext cx="3770797" cy="27834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37754-07EF-5775-4109-7F02644F89B4}"/>
              </a:ext>
            </a:extLst>
          </p:cNvPr>
          <p:cNvSpPr txBox="1"/>
          <p:nvPr/>
        </p:nvSpPr>
        <p:spPr>
          <a:xfrm>
            <a:off x="4634042" y="1396347"/>
            <a:ext cx="7141643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100" b="1" dirty="0"/>
              <a:t>Potential</a:t>
            </a:r>
            <a:r>
              <a:rPr lang="en-GB" sz="2100" b="1" dirty="0"/>
              <a:t>l</a:t>
            </a:r>
            <a:r>
              <a:rPr lang="en-CH" sz="2100" b="1" dirty="0"/>
              <a:t>y a slight improvement in sample efficiency:</a:t>
            </a:r>
            <a:br>
              <a:rPr lang="en-CH" sz="2100" b="1" dirty="0"/>
            </a:br>
            <a:r>
              <a:rPr lang="en-CH" sz="2100" dirty="0"/>
              <a:t>50 vs 70 interactions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100" b="1" dirty="0"/>
              <a:t>Very few interactions sufficient </a:t>
            </a:r>
            <a:r>
              <a:rPr lang="en-CH" sz="2100" dirty="0"/>
              <a:t>for both approaches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H" sz="2100" b="1" dirty="0"/>
              <a:t>Dynamics mayb too simple </a:t>
            </a:r>
            <a:r>
              <a:rPr lang="en-CH" sz="2100" dirty="0"/>
              <a:t>(linear problem) ?!</a:t>
            </a:r>
          </a:p>
          <a:p>
            <a:pPr>
              <a:spcAft>
                <a:spcPts val="600"/>
              </a:spcAft>
            </a:pPr>
            <a:r>
              <a:rPr lang="en-CH" sz="2100" dirty="0"/>
              <a:t>	</a:t>
            </a:r>
            <a:r>
              <a:rPr lang="en-CH" sz="2100" dirty="0">
                <a:solidFill>
                  <a:srgbClr val="00B0F0"/>
                </a:solidFill>
              </a:rPr>
              <a:t>Move towards </a:t>
            </a:r>
            <a:r>
              <a:rPr lang="en-CH" sz="2100" b="1" dirty="0">
                <a:solidFill>
                  <a:srgbClr val="00B0F0"/>
                </a:solidFill>
              </a:rPr>
              <a:t>non-linear RL benchmarks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705021-73C2-C438-4A39-5C4B13236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060595"/>
            <a:ext cx="7772400" cy="2662005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0275663-B3DC-38DF-6624-F6EC841880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7794759" cy="558391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002060"/>
                </a:solidFill>
              </a:rPr>
              <a:t>Comparison to a classical actor-critic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4E03874-7D8C-9FD7-1D02-75F68A98909C}"/>
              </a:ext>
            </a:extLst>
          </p:cNvPr>
          <p:cNvSpPr/>
          <p:nvPr/>
        </p:nvSpPr>
        <p:spPr>
          <a:xfrm>
            <a:off x="5228928" y="2947615"/>
            <a:ext cx="287952" cy="26294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318B6-6815-BD4B-4D5D-0327FC0D0632}"/>
              </a:ext>
            </a:extLst>
          </p:cNvPr>
          <p:cNvGrpSpPr/>
          <p:nvPr/>
        </p:nvGrpSpPr>
        <p:grpSpPr>
          <a:xfrm>
            <a:off x="1984916" y="1152085"/>
            <a:ext cx="531542" cy="2427456"/>
            <a:chOff x="1984916" y="1152085"/>
            <a:chExt cx="531542" cy="242745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C9306EF-6C18-C4DF-582E-A83177F989CD}"/>
                </a:ext>
              </a:extLst>
            </p:cNvPr>
            <p:cNvCxnSpPr>
              <a:cxnSpLocks/>
            </p:cNvCxnSpPr>
            <p:nvPr/>
          </p:nvCxnSpPr>
          <p:spPr>
            <a:xfrm>
              <a:off x="1984916" y="1152086"/>
              <a:ext cx="0" cy="2427455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1598764-0235-AD48-ACD4-12DDC32D33D9}"/>
                </a:ext>
              </a:extLst>
            </p:cNvPr>
            <p:cNvCxnSpPr>
              <a:cxnSpLocks/>
            </p:cNvCxnSpPr>
            <p:nvPr/>
          </p:nvCxnSpPr>
          <p:spPr>
            <a:xfrm>
              <a:off x="2516458" y="1152085"/>
              <a:ext cx="0" cy="2427455"/>
            </a:xfrm>
            <a:prstGeom prst="line">
              <a:avLst/>
            </a:prstGeom>
            <a:ln w="19050">
              <a:solidFill>
                <a:srgbClr val="1C76B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907C4-24B2-B7C2-F5CF-49F3777501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35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66E1-1692-AD47-DC32-0AB7793DF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3</a:t>
            </a:r>
            <a:r>
              <a:rPr lang="en-CH" baseline="30000" dirty="0">
                <a:solidFill>
                  <a:srgbClr val="002060"/>
                </a:solidFill>
              </a:rPr>
              <a:t>rd</a:t>
            </a:r>
            <a:r>
              <a:rPr lang="en-CH" dirty="0">
                <a:solidFill>
                  <a:srgbClr val="002060"/>
                </a:solidFill>
              </a:rPr>
              <a:t> study: </a:t>
            </a:r>
            <a:r>
              <a:rPr lang="en-CH" b="0" dirty="0">
                <a:solidFill>
                  <a:srgbClr val="002060"/>
                </a:solidFill>
              </a:rPr>
              <a:t>Cart-Pole v1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91224-D888-F5E2-685C-B73D56D392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1413315" cy="46170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Overview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16AD01-BFF1-AD3A-6F0B-AE11913F8736}"/>
              </a:ext>
            </a:extLst>
          </p:cNvPr>
          <p:cNvSpPr txBox="1"/>
          <p:nvPr/>
        </p:nvSpPr>
        <p:spPr>
          <a:xfrm>
            <a:off x="503356" y="1739558"/>
            <a:ext cx="11485065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Cart-Pole v1: </a:t>
            </a:r>
            <a:r>
              <a:rPr lang="en-CH" sz="2000" dirty="0"/>
              <a:t>official </a:t>
            </a:r>
            <a:r>
              <a:rPr lang="en-CH" sz="2000" dirty="0">
                <a:hlinkClick r:id="rId2"/>
              </a:rPr>
              <a:t>env</a:t>
            </a:r>
            <a:r>
              <a:rPr lang="en-CH" sz="2000" dirty="0"/>
              <a:t> from classic control problems domain</a:t>
            </a:r>
          </a:p>
          <a:p>
            <a:pPr marL="742950" lvl="1" indent="-28575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sz="1900" b="1" dirty="0"/>
              <a:t>Continuous state (4-d): </a:t>
            </a:r>
            <a:r>
              <a:rPr lang="en-CH" sz="1900" dirty="0"/>
              <a:t>cart position &amp; velocity, pole angle &amp; angular velocity</a:t>
            </a:r>
          </a:p>
          <a:p>
            <a:pPr marL="742950" lvl="1" indent="-28575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sz="1900" b="1" dirty="0"/>
              <a:t>Discrete action (1-d): </a:t>
            </a:r>
            <a:r>
              <a:rPr lang="en-CH" sz="1900" dirty="0"/>
              <a:t>push cart left or right</a:t>
            </a:r>
          </a:p>
          <a:p>
            <a:pPr marL="742950" lvl="1" indent="-28575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sz="1900" b="1" dirty="0"/>
              <a:t>Reward: </a:t>
            </a:r>
            <a:r>
              <a:rPr lang="en-CH" sz="1900" dirty="0"/>
              <a:t>+1 per iteration</a:t>
            </a:r>
          </a:p>
          <a:p>
            <a:pPr marL="742950" lvl="1" indent="-28575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sz="1900" b="1" dirty="0"/>
              <a:t>Max. episode length: </a:t>
            </a:r>
            <a:r>
              <a:rPr lang="en-CH" sz="1900" dirty="0"/>
              <a:t>500 iterations</a:t>
            </a:r>
          </a:p>
          <a:p>
            <a:pPr marL="342900" indent="-342900">
              <a:spcBef>
                <a:spcPts val="9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000" b="1" dirty="0"/>
              <a:t>Non-linear dynamics</a:t>
            </a:r>
          </a:p>
          <a:p>
            <a:pPr marL="342900" indent="-342900">
              <a:spcBef>
                <a:spcPts val="9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000" b="1" dirty="0"/>
              <a:t>Agents</a:t>
            </a:r>
          </a:p>
          <a:p>
            <a:pPr marL="800100" lvl="1" indent="-34290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sz="1900" b="1" dirty="0"/>
              <a:t>Deep Q-learning: </a:t>
            </a:r>
            <a:r>
              <a:rPr lang="en-CH" sz="1900" dirty="0"/>
              <a:t>various architectures optimized with </a:t>
            </a:r>
            <a:r>
              <a:rPr lang="en-CH" sz="1900" dirty="0">
                <a:hlinkClick r:id="rId3"/>
              </a:rPr>
              <a:t>ray-tune</a:t>
            </a:r>
            <a:endParaRPr lang="en-CH" sz="1900" dirty="0"/>
          </a:p>
          <a:p>
            <a:pPr marL="800100" lvl="1" indent="-34290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sz="1900" b="1" dirty="0"/>
              <a:t>FERL: </a:t>
            </a:r>
            <a:r>
              <a:rPr lang="en-CH" sz="1900" dirty="0"/>
              <a:t>2x2 unit cell QBM (32 qubits), simulated QA and on D-Wave</a:t>
            </a:r>
          </a:p>
          <a:p>
            <a:pPr marL="285750" indent="-285750">
              <a:spcAft>
                <a:spcPts val="300"/>
              </a:spcAft>
              <a:buSzPct val="80000"/>
              <a:buFont typeface="Wingdings" pitchFamily="2" charset="2"/>
              <a:buChar char="Ø"/>
            </a:pPr>
            <a:endParaRPr lang="en-CH" sz="19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787CA4-9134-49E9-AEE2-CD0FD99E5A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F131F4-D974-CBC9-06E9-978D7D364F8E}"/>
              </a:ext>
            </a:extLst>
          </p:cNvPr>
          <p:cNvGrpSpPr/>
          <p:nvPr/>
        </p:nvGrpSpPr>
        <p:grpSpPr>
          <a:xfrm>
            <a:off x="9384512" y="2272296"/>
            <a:ext cx="2390313" cy="2244842"/>
            <a:chOff x="5004619" y="3116826"/>
            <a:chExt cx="1818968" cy="1708268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442127A4-65F7-C055-09B5-4002226218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00" t="23248" r="29510" b="15770"/>
            <a:stretch/>
          </p:blipFill>
          <p:spPr bwMode="auto">
            <a:xfrm>
              <a:off x="5004619" y="3116826"/>
              <a:ext cx="1818968" cy="17082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Arc 6">
              <a:extLst>
                <a:ext uri="{FF2B5EF4-FFF2-40B4-BE49-F238E27FC236}">
                  <a16:creationId xmlns:a16="http://schemas.microsoft.com/office/drawing/2014/main" id="{1E0B39EB-2D65-1B16-698B-A2CE408A4F43}"/>
                </a:ext>
              </a:extLst>
            </p:cNvPr>
            <p:cNvSpPr/>
            <p:nvPr/>
          </p:nvSpPr>
          <p:spPr>
            <a:xfrm>
              <a:off x="5317334" y="3385701"/>
              <a:ext cx="1222513" cy="914400"/>
            </a:xfrm>
            <a:prstGeom prst="arc">
              <a:avLst>
                <a:gd name="adj1" fmla="val 13424936"/>
                <a:gd name="adj2" fmla="val 18976652"/>
              </a:avLst>
            </a:prstGeom>
            <a:ln w="19050"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5D6B4B5-17E6-14AB-EE0F-986F81B958EF}"/>
                </a:ext>
              </a:extLst>
            </p:cNvPr>
            <p:cNvCxnSpPr/>
            <p:nvPr/>
          </p:nvCxnSpPr>
          <p:spPr>
            <a:xfrm>
              <a:off x="6245889" y="4496172"/>
              <a:ext cx="239657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4FB4BFE-A2CA-3A06-C4CF-2A16382FC829}"/>
                </a:ext>
              </a:extLst>
            </p:cNvPr>
            <p:cNvCxnSpPr/>
            <p:nvPr/>
          </p:nvCxnSpPr>
          <p:spPr>
            <a:xfrm>
              <a:off x="5403600" y="4496172"/>
              <a:ext cx="239657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0300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66E1-1692-AD47-DC32-0AB7793DF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3</a:t>
            </a:r>
            <a:r>
              <a:rPr lang="en-CH" baseline="30000" dirty="0">
                <a:solidFill>
                  <a:srgbClr val="002060"/>
                </a:solidFill>
              </a:rPr>
              <a:t>rd</a:t>
            </a:r>
            <a:r>
              <a:rPr lang="en-CH" dirty="0">
                <a:solidFill>
                  <a:srgbClr val="002060"/>
                </a:solidFill>
              </a:rPr>
              <a:t> study: </a:t>
            </a:r>
            <a:r>
              <a:rPr lang="en-CH" b="0" dirty="0">
                <a:solidFill>
                  <a:srgbClr val="002060"/>
                </a:solidFill>
              </a:rPr>
              <a:t>Cart-Pole v1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91224-D888-F5E2-685C-B73D56D392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1413315" cy="46170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Comparing DQN vs FERL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2E0DC8B-B789-921A-D15B-FB345B396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1"/>
          <a:stretch/>
        </p:blipFill>
        <p:spPr>
          <a:xfrm>
            <a:off x="4658630" y="1583991"/>
            <a:ext cx="3563737" cy="3816352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FDE8426E-0995-C6E6-013F-8B69D36EDC97}"/>
              </a:ext>
            </a:extLst>
          </p:cNvPr>
          <p:cNvGrpSpPr/>
          <p:nvPr/>
        </p:nvGrpSpPr>
        <p:grpSpPr>
          <a:xfrm>
            <a:off x="466533" y="1262601"/>
            <a:ext cx="3890051" cy="4134623"/>
            <a:chOff x="126827" y="2257904"/>
            <a:chExt cx="4220424" cy="4485767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D72DC26-E619-1FAF-082E-7552125C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827" y="2626464"/>
              <a:ext cx="4220424" cy="4117207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4373E60-954E-A9C7-6ADD-6DF504281608}"/>
                </a:ext>
              </a:extLst>
            </p:cNvPr>
            <p:cNvGrpSpPr/>
            <p:nvPr/>
          </p:nvGrpSpPr>
          <p:grpSpPr>
            <a:xfrm>
              <a:off x="558288" y="2257904"/>
              <a:ext cx="2773946" cy="769696"/>
              <a:chOff x="558288" y="2257904"/>
              <a:chExt cx="2773946" cy="769696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7D55D2E-2670-E287-4D2E-3A3F8BD10F2E}"/>
                  </a:ext>
                </a:extLst>
              </p:cNvPr>
              <p:cNvSpPr txBox="1"/>
              <p:nvPr/>
            </p:nvSpPr>
            <p:spPr>
              <a:xfrm>
                <a:off x="1437960" y="2257904"/>
                <a:ext cx="1894274" cy="40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b="1" dirty="0">
                    <a:solidFill>
                      <a:srgbClr val="002060"/>
                    </a:solidFill>
                  </a:rPr>
                  <a:t>Deep Q-learning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BE6D655-1A12-0D26-FD72-FA3982222AC5}"/>
                  </a:ext>
                </a:extLst>
              </p:cNvPr>
              <p:cNvSpPr txBox="1"/>
              <p:nvPr/>
            </p:nvSpPr>
            <p:spPr>
              <a:xfrm>
                <a:off x="558288" y="2660293"/>
                <a:ext cx="1267835" cy="3673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1600" b="1" i="1" dirty="0">
                    <a:solidFill>
                      <a:srgbClr val="00B050"/>
                    </a:solidFill>
                  </a:rPr>
                  <a:t>Preliminary</a:t>
                </a:r>
                <a:endParaRPr lang="en-CH" b="1" i="1" dirty="0">
                  <a:solidFill>
                    <a:srgbClr val="00B050"/>
                  </a:solidFill>
                </a:endParaRP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434B42-95B4-4AF8-30E9-42A861C50C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854E5-397B-E65B-85B4-EACC662E22A1}"/>
              </a:ext>
            </a:extLst>
          </p:cNvPr>
          <p:cNvSpPr txBox="1"/>
          <p:nvPr/>
        </p:nvSpPr>
        <p:spPr>
          <a:xfrm>
            <a:off x="5718633" y="974682"/>
            <a:ext cx="1443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b="1" dirty="0">
                <a:solidFill>
                  <a:srgbClr val="002060"/>
                </a:solidFill>
              </a:rPr>
              <a:t>FERL</a:t>
            </a:r>
          </a:p>
          <a:p>
            <a:pPr algn="ctr"/>
            <a:r>
              <a:rPr lang="en-CH" i="1" dirty="0">
                <a:solidFill>
                  <a:srgbClr val="002060"/>
                </a:solidFill>
              </a:rPr>
              <a:t>simulated QA</a:t>
            </a:r>
          </a:p>
        </p:txBody>
      </p:sp>
    </p:spTree>
    <p:extLst>
      <p:ext uri="{BB962C8B-B14F-4D97-AF65-F5344CB8AC3E}">
        <p14:creationId xmlns:p14="http://schemas.microsoft.com/office/powerpoint/2010/main" val="976133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66E1-1692-AD47-DC32-0AB7793DF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3</a:t>
            </a:r>
            <a:r>
              <a:rPr lang="en-CH" baseline="30000" dirty="0">
                <a:solidFill>
                  <a:srgbClr val="002060"/>
                </a:solidFill>
              </a:rPr>
              <a:t>rd</a:t>
            </a:r>
            <a:r>
              <a:rPr lang="en-CH" dirty="0">
                <a:solidFill>
                  <a:srgbClr val="002060"/>
                </a:solidFill>
              </a:rPr>
              <a:t> study: </a:t>
            </a:r>
            <a:r>
              <a:rPr lang="en-CH" b="0" dirty="0">
                <a:solidFill>
                  <a:srgbClr val="002060"/>
                </a:solidFill>
              </a:rPr>
              <a:t>Cart-Pole v1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5BD3C72-657B-C063-0311-84159B97A945}"/>
              </a:ext>
            </a:extLst>
          </p:cNvPr>
          <p:cNvGrpSpPr/>
          <p:nvPr/>
        </p:nvGrpSpPr>
        <p:grpSpPr>
          <a:xfrm>
            <a:off x="4658630" y="974682"/>
            <a:ext cx="3563737" cy="4425659"/>
            <a:chOff x="4494171" y="1964656"/>
            <a:chExt cx="3870807" cy="480699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2E0DC8B-B789-921A-D15B-FB345B396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261"/>
            <a:stretch/>
          </p:blipFill>
          <p:spPr>
            <a:xfrm>
              <a:off x="4494171" y="2626464"/>
              <a:ext cx="3870807" cy="414518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AA626AA-349A-380E-83E9-6D590A149B27}"/>
                </a:ext>
              </a:extLst>
            </p:cNvPr>
            <p:cNvSpPr txBox="1"/>
            <p:nvPr/>
          </p:nvSpPr>
          <p:spPr>
            <a:xfrm>
              <a:off x="5645509" y="1964656"/>
              <a:ext cx="1568128" cy="702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b="1" dirty="0">
                  <a:solidFill>
                    <a:srgbClr val="002060"/>
                  </a:solidFill>
                </a:rPr>
                <a:t>FERL</a:t>
              </a:r>
            </a:p>
            <a:p>
              <a:pPr algn="ctr"/>
              <a:r>
                <a:rPr lang="en-CH" i="1" dirty="0">
                  <a:solidFill>
                    <a:srgbClr val="002060"/>
                  </a:solidFill>
                </a:rPr>
                <a:t>simulated QA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DE8426E-0995-C6E6-013F-8B69D36EDC97}"/>
              </a:ext>
            </a:extLst>
          </p:cNvPr>
          <p:cNvGrpSpPr/>
          <p:nvPr/>
        </p:nvGrpSpPr>
        <p:grpSpPr>
          <a:xfrm>
            <a:off x="466533" y="1602308"/>
            <a:ext cx="3890051" cy="3794914"/>
            <a:chOff x="126827" y="2626464"/>
            <a:chExt cx="4220424" cy="4117207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D72DC26-E619-1FAF-082E-7552125C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827" y="2626464"/>
              <a:ext cx="4220424" cy="411720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BE6D655-1A12-0D26-FD72-FA3982222AC5}"/>
                </a:ext>
              </a:extLst>
            </p:cNvPr>
            <p:cNvSpPr txBox="1"/>
            <p:nvPr/>
          </p:nvSpPr>
          <p:spPr>
            <a:xfrm>
              <a:off x="558288" y="2660293"/>
              <a:ext cx="1267836" cy="367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b="1" i="1" dirty="0">
                  <a:solidFill>
                    <a:srgbClr val="00B050"/>
                  </a:solidFill>
                </a:rPr>
                <a:t>Preliminary</a:t>
              </a:r>
              <a:endParaRPr lang="en-CH" b="1" i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A162DF9E-66C6-8E15-6639-014377F9A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907" y="1622338"/>
            <a:ext cx="1063057" cy="379239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9DD00E-8935-0656-71E3-83A2566DE990}"/>
              </a:ext>
            </a:extLst>
          </p:cNvPr>
          <p:cNvSpPr txBox="1"/>
          <p:nvPr/>
        </p:nvSpPr>
        <p:spPr>
          <a:xfrm>
            <a:off x="8468551" y="964541"/>
            <a:ext cx="925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b="1" dirty="0">
                <a:solidFill>
                  <a:srgbClr val="002060"/>
                </a:solidFill>
              </a:rPr>
              <a:t>FERL</a:t>
            </a:r>
          </a:p>
          <a:p>
            <a:pPr algn="ctr"/>
            <a:r>
              <a:rPr lang="en-CH" i="1" dirty="0">
                <a:solidFill>
                  <a:srgbClr val="002060"/>
                </a:solidFill>
              </a:rPr>
              <a:t>D-Wave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A1E898-958B-3C4D-2D21-7B03CEAD3C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48" r="14964" b="17674"/>
          <a:stretch/>
        </p:blipFill>
        <p:spPr>
          <a:xfrm>
            <a:off x="9791708" y="3494647"/>
            <a:ext cx="1830868" cy="149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CCF663-E82A-DB04-0FC0-51C0E8DB27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48" r="14964" b="17674"/>
          <a:stretch/>
        </p:blipFill>
        <p:spPr>
          <a:xfrm>
            <a:off x="9791711" y="1845644"/>
            <a:ext cx="1830868" cy="1497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C83A79C-DAFD-22E7-AE1F-0F2A9EEBC80D}"/>
              </a:ext>
            </a:extLst>
          </p:cNvPr>
          <p:cNvSpPr txBox="1"/>
          <p:nvPr/>
        </p:nvSpPr>
        <p:spPr>
          <a:xfrm rot="5400000">
            <a:off x="11459339" y="2408422"/>
            <a:ext cx="746243" cy="340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rgbClr val="C00000"/>
                </a:solidFill>
              </a:rPr>
              <a:t>before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902035-4D7C-8276-E7F5-573616111C35}"/>
              </a:ext>
            </a:extLst>
          </p:cNvPr>
          <p:cNvSpPr txBox="1"/>
          <p:nvPr/>
        </p:nvSpPr>
        <p:spPr>
          <a:xfrm rot="5400000">
            <a:off x="11535169" y="4081993"/>
            <a:ext cx="594573" cy="3401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rgbClr val="1E76B4"/>
                </a:solidFill>
              </a:rPr>
              <a:t>after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434B42-95B4-4AF8-30E9-42A861C50C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63818A-39FC-E79B-8CEE-EF57C9FC9FD0}"/>
              </a:ext>
            </a:extLst>
          </p:cNvPr>
          <p:cNvGrpSpPr/>
          <p:nvPr/>
        </p:nvGrpSpPr>
        <p:grpSpPr>
          <a:xfrm>
            <a:off x="2335161" y="5624206"/>
            <a:ext cx="7521678" cy="1042065"/>
            <a:chOff x="1071716" y="5624206"/>
            <a:chExt cx="7521678" cy="104206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E6A437B-2FAB-390F-950D-87D1F69EB36F}"/>
                </a:ext>
              </a:extLst>
            </p:cNvPr>
            <p:cNvSpPr/>
            <p:nvPr/>
          </p:nvSpPr>
          <p:spPr>
            <a:xfrm>
              <a:off x="1071716" y="5624206"/>
              <a:ext cx="7521678" cy="1042065"/>
            </a:xfrm>
            <a:prstGeom prst="roundRect">
              <a:avLst>
                <a:gd name="adj" fmla="val 15593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AD022F-D796-E89D-4CBD-35CF4397C147}"/>
                </a:ext>
              </a:extLst>
            </p:cNvPr>
            <p:cNvSpPr txBox="1"/>
            <p:nvPr/>
          </p:nvSpPr>
          <p:spPr>
            <a:xfrm>
              <a:off x="1328670" y="5772193"/>
              <a:ext cx="7186066" cy="7463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CH" sz="2000" b="1" dirty="0">
                  <a:solidFill>
                    <a:srgbClr val="002060"/>
                  </a:solidFill>
                </a:rPr>
                <a:t>Very high sample efficiency </a:t>
              </a:r>
              <a:r>
                <a:rPr lang="en-CH" sz="2000" dirty="0">
                  <a:solidFill>
                    <a:srgbClr val="002060"/>
                  </a:solidFill>
                </a:rPr>
                <a:t>and </a:t>
              </a:r>
              <a:r>
                <a:rPr lang="en-CH" sz="2000" b="1" dirty="0">
                  <a:solidFill>
                    <a:srgbClr val="002060"/>
                  </a:solidFill>
                </a:rPr>
                <a:t>robustness</a:t>
              </a:r>
              <a:r>
                <a:rPr lang="en-CH" sz="2000" dirty="0">
                  <a:solidFill>
                    <a:srgbClr val="002060"/>
                  </a:solidFill>
                </a:rPr>
                <a:t> for FERL approach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CH" sz="2000" b="1" dirty="0">
                  <a:solidFill>
                    <a:srgbClr val="002060"/>
                  </a:solidFill>
                </a:rPr>
                <a:t>Similar performance </a:t>
              </a:r>
              <a:r>
                <a:rPr lang="en-CH" sz="2000" dirty="0">
                  <a:solidFill>
                    <a:srgbClr val="002060"/>
                  </a:solidFill>
                </a:rPr>
                <a:t>on D-Wave </a:t>
              </a:r>
              <a:r>
                <a:rPr lang="en-CH" sz="2000" b="1" dirty="0">
                  <a:solidFill>
                    <a:srgbClr val="002060"/>
                  </a:solidFill>
                </a:rPr>
                <a:t>hardware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555F877-2106-814B-84DE-5BE364E5341F}"/>
              </a:ext>
            </a:extLst>
          </p:cNvPr>
          <p:cNvSpPr txBox="1"/>
          <p:nvPr/>
        </p:nvSpPr>
        <p:spPr>
          <a:xfrm>
            <a:off x="1675031" y="1262601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rgbClr val="002060"/>
                </a:solidFill>
              </a:rPr>
              <a:t>Deep Q-learning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5DAB52-1E27-D931-C1D8-DF30D2407CE7}"/>
              </a:ext>
            </a:extLst>
          </p:cNvPr>
          <p:cNvCxnSpPr/>
          <p:nvPr/>
        </p:nvCxnSpPr>
        <p:spPr>
          <a:xfrm flipV="1">
            <a:off x="5764696" y="1641872"/>
            <a:ext cx="0" cy="3437024"/>
          </a:xfrm>
          <a:prstGeom prst="line">
            <a:avLst/>
          </a:prstGeom>
          <a:ln w="6350">
            <a:solidFill>
              <a:schemeClr val="accent4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5830E06-2750-C518-B537-5039D655A1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1413315" cy="46170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Comparing DQN vs FERL</a:t>
            </a:r>
          </a:p>
        </p:txBody>
      </p:sp>
    </p:spTree>
    <p:extLst>
      <p:ext uri="{BB962C8B-B14F-4D97-AF65-F5344CB8AC3E}">
        <p14:creationId xmlns:p14="http://schemas.microsoft.com/office/powerpoint/2010/main" val="1769687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66E1-1692-AD47-DC32-0AB7793DF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3</a:t>
            </a:r>
            <a:r>
              <a:rPr lang="en-CH" baseline="30000" dirty="0">
                <a:solidFill>
                  <a:srgbClr val="002060"/>
                </a:solidFill>
              </a:rPr>
              <a:t>rd</a:t>
            </a:r>
            <a:r>
              <a:rPr lang="en-CH" dirty="0">
                <a:solidFill>
                  <a:srgbClr val="002060"/>
                </a:solidFill>
              </a:rPr>
              <a:t> study: </a:t>
            </a:r>
            <a:r>
              <a:rPr lang="en-CH" b="0" dirty="0">
                <a:solidFill>
                  <a:srgbClr val="002060"/>
                </a:solidFill>
              </a:rPr>
              <a:t>Cart-Pole v1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91224-D888-F5E2-685C-B73D56D392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1413315" cy="46170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More detailed study on FERL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434B42-95B4-4AF8-30E9-42A861C50C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A3627D-CCEE-4B69-F27F-5F6624789224}"/>
              </a:ext>
            </a:extLst>
          </p:cNvPr>
          <p:cNvSpPr txBox="1"/>
          <p:nvPr/>
        </p:nvSpPr>
        <p:spPr>
          <a:xfrm>
            <a:off x="613824" y="1107463"/>
            <a:ext cx="6631801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Distribution of episode length </a:t>
            </a:r>
            <a:r>
              <a:rPr lang="en-CH" sz="2000" dirty="0">
                <a:solidFill>
                  <a:srgbClr val="3684BB"/>
                </a:solidFill>
              </a:rPr>
              <a:t>before</a:t>
            </a:r>
            <a:r>
              <a:rPr lang="en-CH" sz="2000" dirty="0"/>
              <a:t> and </a:t>
            </a:r>
            <a:r>
              <a:rPr lang="en-CH" sz="2000" dirty="0">
                <a:solidFill>
                  <a:srgbClr val="D51E1F"/>
                </a:solidFill>
              </a:rPr>
              <a:t>after</a:t>
            </a:r>
            <a:r>
              <a:rPr lang="en-CH" sz="2000" dirty="0"/>
              <a:t> for different amount of training iterations</a:t>
            </a:r>
          </a:p>
          <a:p>
            <a:pPr marL="800100" lvl="1" indent="-342900">
              <a:buSzPct val="80000"/>
              <a:buFont typeface="Wingdings" pitchFamily="2" charset="2"/>
              <a:buChar char="Ø"/>
            </a:pPr>
            <a:r>
              <a:rPr lang="en-CH" sz="1900" dirty="0"/>
              <a:t>50 independent agents</a:t>
            </a:r>
          </a:p>
          <a:p>
            <a:pPr marL="800100" lvl="1" indent="-342900">
              <a:spcAft>
                <a:spcPts val="800"/>
              </a:spcAft>
              <a:buSzPct val="80000"/>
              <a:buFont typeface="Wingdings" pitchFamily="2" charset="2"/>
              <a:buChar char="Ø"/>
            </a:pPr>
            <a:r>
              <a:rPr lang="en-CH" sz="1900" dirty="0"/>
              <a:t>40 evaluation episodes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Same 40 initial states </a:t>
            </a:r>
            <a:r>
              <a:rPr lang="en-CH" sz="2000" dirty="0"/>
              <a:t>for every agent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H" sz="2000" dirty="0"/>
              <a:t>N</a:t>
            </a:r>
            <a:r>
              <a:rPr lang="en-CH" sz="2000" baseline="-25000" dirty="0"/>
              <a:t>train</a:t>
            </a:r>
            <a:r>
              <a:rPr lang="en-CH" sz="2000" dirty="0"/>
              <a:t> = 100: </a:t>
            </a:r>
            <a:r>
              <a:rPr lang="en-CH" sz="2000" b="1" dirty="0"/>
              <a:t>all agents optimal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0D6C1DD-FA82-0AF9-9D35-12E01C079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98" y="3570111"/>
            <a:ext cx="10507152" cy="286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894218-22E6-56FC-DBC9-E8E7E872406F}"/>
              </a:ext>
            </a:extLst>
          </p:cNvPr>
          <p:cNvGrpSpPr/>
          <p:nvPr/>
        </p:nvGrpSpPr>
        <p:grpSpPr>
          <a:xfrm>
            <a:off x="7245625" y="362928"/>
            <a:ext cx="4706889" cy="1189647"/>
            <a:chOff x="7275442" y="362928"/>
            <a:chExt cx="4706889" cy="118964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6673000-96E2-DF95-3999-071915CF1130}"/>
                </a:ext>
              </a:extLst>
            </p:cNvPr>
            <p:cNvSpPr/>
            <p:nvPr/>
          </p:nvSpPr>
          <p:spPr>
            <a:xfrm>
              <a:off x="7275442" y="362928"/>
              <a:ext cx="4706889" cy="1189647"/>
            </a:xfrm>
            <a:prstGeom prst="roundRect">
              <a:avLst>
                <a:gd name="adj" fmla="val 11364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8525C1-8159-9E4D-608A-29D88ABF6DF3}"/>
                </a:ext>
              </a:extLst>
            </p:cNvPr>
            <p:cNvSpPr txBox="1"/>
            <p:nvPr/>
          </p:nvSpPr>
          <p:spPr>
            <a:xfrm>
              <a:off x="7341227" y="426187"/>
              <a:ext cx="451572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tabLst>
                  <a:tab pos="525463" algn="l"/>
                  <a:tab pos="3640138" algn="l"/>
                </a:tabLst>
              </a:pPr>
              <a:r>
                <a:rPr lang="en-CH" sz="2000" b="1" dirty="0">
                  <a:solidFill>
                    <a:schemeClr val="accent6">
                      <a:lumMod val="75000"/>
                    </a:schemeClr>
                  </a:solidFill>
                </a:rPr>
                <a:t>Converges very fast</a:t>
              </a:r>
              <a:br>
                <a:rPr lang="en-CH" sz="2000" b="1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-CH" sz="2000" b="1" dirty="0">
                  <a:solidFill>
                    <a:schemeClr val="accent6">
                      <a:lumMod val="75000"/>
                    </a:schemeClr>
                  </a:solidFill>
                </a:rPr>
                <a:t>	</a:t>
              </a:r>
              <a:r>
                <a:rPr lang="en-CH" sz="2000" dirty="0">
                  <a:solidFill>
                    <a:schemeClr val="accent6">
                      <a:lumMod val="75000"/>
                    </a:schemeClr>
                  </a:solidFill>
                </a:rPr>
                <a:t>How about continuous action 	problems with non-linear dynamics? </a:t>
              </a:r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5B6E8AEA-79D9-F707-A908-CFA9A7A6EFE4}"/>
                </a:ext>
              </a:extLst>
            </p:cNvPr>
            <p:cNvSpPr/>
            <p:nvPr/>
          </p:nvSpPr>
          <p:spPr>
            <a:xfrm>
              <a:off x="7557522" y="922208"/>
              <a:ext cx="278795" cy="341976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</p:spTree>
    <p:extLst>
      <p:ext uri="{BB962C8B-B14F-4D97-AF65-F5344CB8AC3E}">
        <p14:creationId xmlns:p14="http://schemas.microsoft.com/office/powerpoint/2010/main" val="357293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Contents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9ED3A8-7F6C-CFD2-2387-3F7F58B672A2}"/>
              </a:ext>
            </a:extLst>
          </p:cNvPr>
          <p:cNvSpPr txBox="1"/>
          <p:nvPr/>
        </p:nvSpPr>
        <p:spPr>
          <a:xfrm>
            <a:off x="413818" y="1338452"/>
            <a:ext cx="10558983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rgbClr val="002060"/>
                </a:solidFill>
              </a:rPr>
              <a:t>Motivation</a:t>
            </a: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rgbClr val="002060"/>
                </a:solidFill>
              </a:rPr>
              <a:t>Free-energy based RL</a:t>
            </a:r>
            <a:endParaRPr lang="en-CH" sz="2200" dirty="0">
              <a:solidFill>
                <a:srgbClr val="002060"/>
              </a:solidFill>
            </a:endParaRP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rgbClr val="002060"/>
                </a:solidFill>
              </a:rPr>
              <a:t>Results</a:t>
            </a:r>
            <a:endParaRPr lang="en-CH" sz="2200" dirty="0">
              <a:solidFill>
                <a:srgbClr val="002060"/>
              </a:solidFill>
            </a:endParaRP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rgbClr val="002060"/>
                </a:solidFill>
              </a:rPr>
              <a:t>Conclusions &amp; outlook</a:t>
            </a:r>
            <a:endParaRPr lang="en-CH" sz="2200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FB4205C2-8A1B-6DCB-909D-5230F95E8C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083932" y="6492511"/>
            <a:ext cx="2743200" cy="365125"/>
          </a:xfrm>
        </p:spPr>
        <p:txBody>
          <a:bodyPr/>
          <a:lstStyle/>
          <a:p>
            <a:fld id="{E02D04CC-0B1D-4DCE-AE55-9105744B006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78598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66E1-1692-AD47-DC32-0AB7793DF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4</a:t>
            </a:r>
            <a:r>
              <a:rPr lang="en-CH" baseline="30000" dirty="0">
                <a:solidFill>
                  <a:srgbClr val="002060"/>
                </a:solidFill>
              </a:rPr>
              <a:t>th</a:t>
            </a:r>
            <a:r>
              <a:rPr lang="en-CH" dirty="0">
                <a:solidFill>
                  <a:srgbClr val="002060"/>
                </a:solidFill>
              </a:rPr>
              <a:t> study: </a:t>
            </a:r>
            <a:r>
              <a:rPr lang="en-CH" b="0" dirty="0">
                <a:solidFill>
                  <a:srgbClr val="002060"/>
                </a:solidFill>
              </a:rPr>
              <a:t>Pendulum-v1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91224-D888-F5E2-685C-B73D56D392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1413315" cy="46170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Continuous action space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434B42-95B4-4AF8-30E9-42A861C50C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E0A687-C558-710F-2616-9C6CAF71E4C9}"/>
              </a:ext>
            </a:extLst>
          </p:cNvPr>
          <p:cNvGrpSpPr/>
          <p:nvPr/>
        </p:nvGrpSpPr>
        <p:grpSpPr>
          <a:xfrm>
            <a:off x="813913" y="3520322"/>
            <a:ext cx="5334639" cy="2777433"/>
            <a:chOff x="7467600" y="224686"/>
            <a:chExt cx="4440269" cy="23117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19DD857-71F0-3F57-9394-8D7BE8B29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7600" y="379347"/>
              <a:ext cx="4440269" cy="215712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488180-1016-85AC-62A6-AE3F8EC10BBB}"/>
                </a:ext>
              </a:extLst>
            </p:cNvPr>
            <p:cNvSpPr txBox="1"/>
            <p:nvPr/>
          </p:nvSpPr>
          <p:spPr>
            <a:xfrm>
              <a:off x="8503033" y="224686"/>
              <a:ext cx="2369401" cy="33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rgbClr val="002060"/>
                  </a:solidFill>
                </a:rPr>
                <a:t>Classic DDPG </a:t>
              </a:r>
              <a:r>
                <a:rPr lang="en-CH" sz="2000" i="1" dirty="0">
                  <a:solidFill>
                    <a:srgbClr val="002060"/>
                  </a:solidFill>
                </a:rPr>
                <a:t>(baseline)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E9988E1-1795-D20E-454B-1534DEFC3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248" y="1447411"/>
            <a:ext cx="1520618" cy="15278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850D14-9B4B-75E1-9FE2-3C0250204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950" y="1501571"/>
            <a:ext cx="2734370" cy="1406451"/>
          </a:xfrm>
          <a:prstGeom prst="rect">
            <a:avLst/>
          </a:prstGeom>
        </p:spPr>
      </p:pic>
      <p:pic>
        <p:nvPicPr>
          <p:cNvPr id="15" name="Picture 4" descr="Work In Progress Png posted by Kristine Timothy">
            <a:extLst>
              <a:ext uri="{FF2B5EF4-FFF2-40B4-BE49-F238E27FC236}">
                <a16:creationId xmlns:a16="http://schemas.microsoft.com/office/drawing/2014/main" id="{2BD0A7AE-EEC4-1353-853C-19E8128FA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438" y="2052955"/>
            <a:ext cx="3327326" cy="2986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913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Contents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9ED3A8-7F6C-CFD2-2387-3F7F58B672A2}"/>
              </a:ext>
            </a:extLst>
          </p:cNvPr>
          <p:cNvSpPr txBox="1"/>
          <p:nvPr/>
        </p:nvSpPr>
        <p:spPr>
          <a:xfrm>
            <a:off x="413818" y="1338452"/>
            <a:ext cx="10558983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Motivation</a:t>
            </a: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Free-energy based RL</a:t>
            </a:r>
            <a:endParaRPr lang="en-CH" sz="2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Results</a:t>
            </a:r>
            <a:endParaRPr lang="en-CH" sz="2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rgbClr val="002060"/>
                </a:solidFill>
              </a:rPr>
              <a:t>Conclusions &amp; outlook</a:t>
            </a:r>
            <a:endParaRPr lang="en-CH" sz="2200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FB4205C2-8A1B-6DCB-909D-5230F95E8C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083932" y="6492511"/>
            <a:ext cx="2743200" cy="365125"/>
          </a:xfrm>
        </p:spPr>
        <p:txBody>
          <a:bodyPr/>
          <a:lstStyle/>
          <a:p>
            <a:fld id="{E02D04CC-0B1D-4DCE-AE55-9105744B006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48636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2F63B76-8AA7-3846-A9BD-F4CBC4F4C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73" y="171166"/>
            <a:ext cx="8559986" cy="68238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Some final thoughts and speculation I</a:t>
            </a:r>
            <a:endParaRPr lang="en-US" b="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600EC-530D-4549-80CE-4210438BC73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81C214-2CA2-D6CB-64E5-E9FD09BDBB89}"/>
              </a:ext>
            </a:extLst>
          </p:cNvPr>
          <p:cNvSpPr txBox="1"/>
          <p:nvPr/>
        </p:nvSpPr>
        <p:spPr>
          <a:xfrm>
            <a:off x="661710" y="1284823"/>
            <a:ext cx="11165422" cy="243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H" sz="2000" b="1" dirty="0">
                <a:solidFill>
                  <a:srgbClr val="002060"/>
                </a:solidFill>
              </a:rPr>
              <a:t>Why is FERL </a:t>
            </a:r>
            <a:r>
              <a:rPr lang="en-GB" sz="2000" b="1" dirty="0">
                <a:solidFill>
                  <a:srgbClr val="002060"/>
                </a:solidFill>
              </a:rPr>
              <a:t>interesting</a:t>
            </a:r>
            <a:endParaRPr lang="en-CH" sz="2000" b="1" dirty="0">
              <a:solidFill>
                <a:srgbClr val="002060"/>
              </a:solidFill>
            </a:endParaRPr>
          </a:p>
          <a:p>
            <a:pPr marL="495300" indent="-35718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CH" sz="1900" b="1" dirty="0"/>
              <a:t>Closely related to classical energy-based models (EBM)</a:t>
            </a:r>
          </a:p>
          <a:p>
            <a:pPr marL="952500" lvl="1" indent="-357188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CH" sz="1900" dirty="0"/>
              <a:t>Employ energy function that assigns to each input a specific energy</a:t>
            </a:r>
          </a:p>
          <a:p>
            <a:pPr marL="952500" lvl="1" indent="-357188">
              <a:spcAft>
                <a:spcPts val="600"/>
              </a:spcAft>
              <a:buSzPct val="80000"/>
              <a:buFont typeface="Wingdings" pitchFamily="2" charset="2"/>
              <a:buChar char="Ø"/>
            </a:pPr>
            <a:r>
              <a:rPr lang="en-CH" sz="1900" dirty="0"/>
              <a:t>Optimize EBM weights to assign low-energy states to desirable inputs (-&gt; more likely to be sampled)</a:t>
            </a:r>
          </a:p>
          <a:p>
            <a:pPr marL="495300" indent="-357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1900" b="1" dirty="0"/>
              <a:t>Using EBMs allows mapping the RL problem to an actual physical system</a:t>
            </a:r>
            <a:r>
              <a:rPr lang="en-CH" sz="1900" dirty="0"/>
              <a:t> (e.g. quantum annealer)</a:t>
            </a:r>
            <a:br>
              <a:rPr lang="en-CH" sz="1900" dirty="0"/>
            </a:br>
            <a:r>
              <a:rPr lang="en-CH" i="1" dirty="0"/>
              <a:t>Particularly interesting for larger networks</a:t>
            </a:r>
          </a:p>
          <a:p>
            <a:pPr marL="495300" indent="-357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1900" b="1" dirty="0"/>
              <a:t>Performance increases seen so far significant for discrete action space problems</a:t>
            </a:r>
            <a:endParaRPr lang="en-CH" sz="1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FCC634-7330-7D47-3C03-9B6E62DF7F13}"/>
              </a:ext>
            </a:extLst>
          </p:cNvPr>
          <p:cNvSpPr txBox="1"/>
          <p:nvPr/>
        </p:nvSpPr>
        <p:spPr>
          <a:xfrm>
            <a:off x="661709" y="3961762"/>
            <a:ext cx="10868579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2060"/>
                </a:solidFill>
              </a:rPr>
              <a:t>Some of its limitations</a:t>
            </a:r>
            <a:endParaRPr lang="en-CH" sz="2000" b="1" dirty="0">
              <a:solidFill>
                <a:srgbClr val="002060"/>
              </a:solidFill>
            </a:endParaRPr>
          </a:p>
          <a:p>
            <a:pPr marL="495300" indent="-35718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CH" sz="1900" b="1" dirty="0"/>
              <a:t>Difficult to tune / stabilize for continuous state-action space,</a:t>
            </a:r>
            <a:r>
              <a:rPr lang="en-CH" sz="1900" dirty="0"/>
              <a:t> i.e. sensitive to hyperparameters</a:t>
            </a:r>
          </a:p>
          <a:p>
            <a:pPr marL="495300" indent="-35718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CH" sz="1900" b="1" dirty="0"/>
              <a:t>Simulations computationally heavy</a:t>
            </a:r>
          </a:p>
          <a:p>
            <a:pPr marL="495300" indent="-35718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CH" sz="1900" b="1" dirty="0"/>
              <a:t>Real quantum annealers are expensive</a:t>
            </a:r>
            <a:br>
              <a:rPr lang="en-CH" sz="1900" b="1" dirty="0"/>
            </a:br>
            <a:r>
              <a:rPr lang="en-CH" i="1" dirty="0"/>
              <a:t>N.B.: hybrid A-C does not need quantum annealer for policy network</a:t>
            </a:r>
          </a:p>
        </p:txBody>
      </p:sp>
    </p:spTree>
    <p:extLst>
      <p:ext uri="{BB962C8B-B14F-4D97-AF65-F5344CB8AC3E}">
        <p14:creationId xmlns:p14="http://schemas.microsoft.com/office/powerpoint/2010/main" val="427494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2F63B76-8AA7-3846-A9BD-F4CBC4F4C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73" y="171166"/>
            <a:ext cx="8559986" cy="68238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Some final thoughts and speculation II</a:t>
            </a:r>
            <a:endParaRPr lang="en-US" b="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600EC-530D-4549-80CE-4210438BC73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42C3D2-8FB4-8E39-884E-18B6C4866E96}"/>
              </a:ext>
            </a:extLst>
          </p:cNvPr>
          <p:cNvSpPr txBox="1"/>
          <p:nvPr/>
        </p:nvSpPr>
        <p:spPr>
          <a:xfrm>
            <a:off x="671650" y="1338911"/>
            <a:ext cx="1079100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H" sz="2000" b="1" dirty="0">
                <a:solidFill>
                  <a:srgbClr val="002060"/>
                </a:solidFill>
              </a:rPr>
              <a:t>Why we think FERL could be more efficient than a classical approach?</a:t>
            </a:r>
            <a:br>
              <a:rPr lang="en-CH" sz="2000" b="1" dirty="0">
                <a:solidFill>
                  <a:srgbClr val="002060"/>
                </a:solidFill>
              </a:rPr>
            </a:br>
            <a:r>
              <a:rPr lang="en-CH" i="1" dirty="0">
                <a:solidFill>
                  <a:srgbClr val="002060"/>
                </a:solidFill>
              </a:rPr>
              <a:t>Based on observations made …</a:t>
            </a:r>
            <a:endParaRPr lang="en-CH" b="1" i="1" dirty="0">
              <a:solidFill>
                <a:srgbClr val="002060"/>
              </a:solidFill>
            </a:endParaRPr>
          </a:p>
          <a:p>
            <a:pPr marL="493713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Thought 1</a:t>
            </a:r>
          </a:p>
          <a:p>
            <a:pPr marL="950913" lvl="1" indent="-34290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sz="1900" b="1" dirty="0"/>
              <a:t>QBMs have higher expressivity </a:t>
            </a:r>
            <a:r>
              <a:rPr lang="en-CH" sz="1900" dirty="0"/>
              <a:t>compared to classical networks:</a:t>
            </a:r>
            <a:br>
              <a:rPr lang="en-CH" sz="1900" dirty="0"/>
            </a:br>
            <a:r>
              <a:rPr lang="en-CH" sz="1900" dirty="0"/>
              <a:t>every node is characterized by a probability distribution, rather than a simple marix multiplication</a:t>
            </a:r>
          </a:p>
          <a:p>
            <a:pPr marL="950913" lvl="1" indent="-34290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sz="1900" dirty="0"/>
              <a:t>Hence require </a:t>
            </a:r>
            <a:r>
              <a:rPr lang="en-CH" sz="1900" b="1" dirty="0"/>
              <a:t>f</a:t>
            </a:r>
            <a:r>
              <a:rPr lang="en-GB" sz="1900" b="1" dirty="0"/>
              <a:t>ewer nodes than classical networks </a:t>
            </a:r>
            <a:r>
              <a:rPr lang="en-GB" sz="1900" dirty="0"/>
              <a:t>to represent Q-function</a:t>
            </a:r>
          </a:p>
          <a:p>
            <a:pPr marL="950913" lvl="1" indent="-34290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sz="1900" dirty="0"/>
              <a:t>This means fewer parameters to fit and hence </a:t>
            </a:r>
            <a:r>
              <a:rPr lang="en-CH" sz="1900" b="1" dirty="0"/>
              <a:t>less training data needed</a:t>
            </a:r>
          </a:p>
          <a:p>
            <a:pPr marL="950913" lvl="1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sz="1900" b="1" dirty="0"/>
              <a:t>N.B.: </a:t>
            </a:r>
            <a:r>
              <a:rPr lang="en-CH" sz="1900" dirty="0"/>
              <a:t>classical network with few nodes failed to solve the task</a:t>
            </a:r>
          </a:p>
          <a:p>
            <a:pPr marL="493713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Thought 2</a:t>
            </a:r>
          </a:p>
          <a:p>
            <a:pPr marL="950913" lvl="1" indent="-34290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sz="1900" b="1" dirty="0"/>
              <a:t>QBM training itself is more efficient</a:t>
            </a:r>
            <a:r>
              <a:rPr lang="en-CH" sz="1900" dirty="0"/>
              <a:t>, i.e. fewer weight updates needed to reach convergence</a:t>
            </a:r>
          </a:p>
          <a:p>
            <a:pPr marL="950913" lvl="1" indent="-342900">
              <a:buSzPct val="80000"/>
              <a:buFont typeface="Wingdings" pitchFamily="2" charset="2"/>
              <a:buChar char="Ø"/>
            </a:pPr>
            <a:r>
              <a:rPr lang="en-CH" sz="1900" dirty="0"/>
              <a:t>Reason: </a:t>
            </a:r>
            <a:r>
              <a:rPr lang="en-CH" sz="1900" b="1" dirty="0"/>
              <a:t>quantum annealing finds global optimum </a:t>
            </a:r>
            <a:r>
              <a:rPr lang="en-CH" sz="1900" dirty="0"/>
              <a:t>more reliably</a:t>
            </a:r>
          </a:p>
        </p:txBody>
      </p:sp>
    </p:spTree>
    <p:extLst>
      <p:ext uri="{BB962C8B-B14F-4D97-AF65-F5344CB8AC3E}">
        <p14:creationId xmlns:p14="http://schemas.microsoft.com/office/powerpoint/2010/main" val="360683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3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2F63B76-8AA7-3846-A9BD-F4CBC4F4C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73" y="171166"/>
            <a:ext cx="8559986" cy="68238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Final remarks &amp; outlook</a:t>
            </a:r>
            <a:endParaRPr lang="en-US" b="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27D5E-A041-494E-9761-430D49DDB0CA}"/>
              </a:ext>
            </a:extLst>
          </p:cNvPr>
          <p:cNvSpPr txBox="1"/>
          <p:nvPr/>
        </p:nvSpPr>
        <p:spPr>
          <a:xfrm>
            <a:off x="229335" y="1159884"/>
            <a:ext cx="84480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9925" indent="-330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Sample efficiency depends on Q-approximator &amp; algorithm:</a:t>
            </a:r>
            <a:br>
              <a:rPr lang="en-US" sz="2000" b="1" dirty="0"/>
            </a:br>
            <a:r>
              <a:rPr lang="en-US" sz="2000" b="1" dirty="0"/>
              <a:t>FERL </a:t>
            </a:r>
            <a:r>
              <a:rPr lang="en-US" sz="2000" dirty="0"/>
              <a:t>can be </a:t>
            </a:r>
            <a:r>
              <a:rPr lang="en-US" sz="2000" b="1" dirty="0"/>
              <a:t>more sample efficient </a:t>
            </a:r>
            <a:r>
              <a:rPr lang="en-US" sz="2000" dirty="0"/>
              <a:t>than classical approach</a:t>
            </a:r>
          </a:p>
          <a:p>
            <a:pPr marL="669925" indent="-330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Developed </a:t>
            </a:r>
            <a:r>
              <a:rPr lang="en-US" sz="2000" b="1" dirty="0"/>
              <a:t>hybrid actor-critic</a:t>
            </a:r>
            <a:r>
              <a:rPr lang="en-US" sz="2000" dirty="0"/>
              <a:t> to solve </a:t>
            </a:r>
            <a:r>
              <a:rPr lang="en-US" sz="2000" b="1" dirty="0"/>
              <a:t>continuous action </a:t>
            </a:r>
            <a:r>
              <a:rPr lang="en-US" sz="2000" dirty="0"/>
              <a:t>problems</a:t>
            </a:r>
          </a:p>
          <a:p>
            <a:pPr marL="669925" indent="-330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Successfully</a:t>
            </a:r>
            <a:r>
              <a:rPr lang="en-US" sz="2000" dirty="0"/>
              <a:t> trained on </a:t>
            </a:r>
            <a:r>
              <a:rPr lang="en-US" sz="2000" b="1" dirty="0"/>
              <a:t>simulated </a:t>
            </a:r>
            <a:r>
              <a:rPr lang="en-US" sz="2000" dirty="0"/>
              <a:t>&amp;</a:t>
            </a:r>
            <a:r>
              <a:rPr lang="en-US" sz="2000" b="1" dirty="0"/>
              <a:t> real quantum annealer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and evaluated on </a:t>
            </a:r>
            <a:r>
              <a:rPr lang="en-US" sz="2000" b="1" dirty="0"/>
              <a:t>simulated </a:t>
            </a:r>
            <a:r>
              <a:rPr lang="en-US" sz="2000" dirty="0"/>
              <a:t>&amp;</a:t>
            </a:r>
            <a:r>
              <a:rPr lang="en-US" sz="2000" b="1" dirty="0"/>
              <a:t> real AWAKE beam line</a:t>
            </a:r>
          </a:p>
          <a:p>
            <a:pPr marL="669925" indent="-330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FERL on </a:t>
            </a:r>
            <a:r>
              <a:rPr lang="en-US" sz="2000" b="1" dirty="0"/>
              <a:t>non-linear Cart-Pole </a:t>
            </a:r>
            <a:r>
              <a:rPr lang="en-US" sz="2000" dirty="0"/>
              <a:t>problem</a:t>
            </a:r>
            <a:r>
              <a:rPr lang="en-US" sz="2000" b="1" dirty="0"/>
              <a:t> </a:t>
            </a:r>
            <a:r>
              <a:rPr lang="en-US" sz="2000" dirty="0"/>
              <a:t>shows </a:t>
            </a:r>
            <a:r>
              <a:rPr lang="en-US" sz="2000" b="1" dirty="0"/>
              <a:t>fast convergence</a:t>
            </a:r>
          </a:p>
          <a:p>
            <a:pPr marL="669925" indent="-330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</a:rPr>
              <a:t>Outlook: </a:t>
            </a:r>
            <a:r>
              <a:rPr lang="en-US" sz="2000" dirty="0">
                <a:solidFill>
                  <a:schemeClr val="accent1"/>
                </a:solidFill>
              </a:rPr>
              <a:t>try other quantum hardware, progress on non-linear continuous action problem, explore alternative methods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600EC-530D-4549-80CE-4210438BC73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56BF2A-9E04-0C67-1BEB-CDEDB348E730}"/>
              </a:ext>
            </a:extLst>
          </p:cNvPr>
          <p:cNvGrpSpPr/>
          <p:nvPr/>
        </p:nvGrpSpPr>
        <p:grpSpPr>
          <a:xfrm>
            <a:off x="8769323" y="1759561"/>
            <a:ext cx="3057809" cy="3753569"/>
            <a:chOff x="8420407" y="1246539"/>
            <a:chExt cx="3286760" cy="40346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53F6B4-CDAC-97F5-62CC-3C308E7D6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20407" y="2175383"/>
              <a:ext cx="3286760" cy="310577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5975B2D-8AA6-339B-F8CB-097812055797}"/>
                </a:ext>
              </a:extLst>
            </p:cNvPr>
            <p:cNvSpPr txBox="1"/>
            <p:nvPr/>
          </p:nvSpPr>
          <p:spPr>
            <a:xfrm>
              <a:off x="8898435" y="1246539"/>
              <a:ext cx="23307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3600" b="1" dirty="0">
                  <a:solidFill>
                    <a:srgbClr val="002060"/>
                  </a:solidFill>
                </a:rPr>
                <a:t>Questions?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E82AF5-270E-02B5-E732-D7A49B11B82F}"/>
              </a:ext>
            </a:extLst>
          </p:cNvPr>
          <p:cNvGrpSpPr/>
          <p:nvPr/>
        </p:nvGrpSpPr>
        <p:grpSpPr>
          <a:xfrm>
            <a:off x="1630336" y="4177484"/>
            <a:ext cx="4728683" cy="2498464"/>
            <a:chOff x="1225802" y="3891450"/>
            <a:chExt cx="4728683" cy="24984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B79E63-301C-9091-5A43-DA4848BB7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2665"/>
            <a:stretch/>
          </p:blipFill>
          <p:spPr>
            <a:xfrm>
              <a:off x="1225802" y="3891450"/>
              <a:ext cx="4728683" cy="24984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B8771F-3184-97FD-DF08-D30DCB0F44DE}"/>
                </a:ext>
              </a:extLst>
            </p:cNvPr>
            <p:cNvSpPr txBox="1"/>
            <p:nvPr/>
          </p:nvSpPr>
          <p:spPr>
            <a:xfrm>
              <a:off x="1225802" y="6106532"/>
              <a:ext cx="206659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H" sz="1100" b="1" dirty="0"/>
                <a:t>DOI</a:t>
              </a:r>
              <a:r>
                <a:rPr lang="en-CH" sz="1100" dirty="0"/>
                <a:t> </a:t>
              </a:r>
              <a:r>
                <a:rPr lang="en-CH" sz="1100" dirty="0">
                  <a:hlinkClick r:id="rId5"/>
                </a:rPr>
                <a:t>10.1088/2058-9565/ad261b</a:t>
              </a:r>
              <a:endParaRPr lang="en-CH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5786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D89167-16C3-3755-AB4E-B312516C6552}"/>
              </a:ext>
            </a:extLst>
          </p:cNvPr>
          <p:cNvSpPr txBox="1"/>
          <p:nvPr/>
        </p:nvSpPr>
        <p:spPr>
          <a:xfrm>
            <a:off x="5076073" y="3013502"/>
            <a:ext cx="20398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800" b="1" dirty="0">
                <a:solidFill>
                  <a:srgbClr val="002060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18798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66E1-1692-AD47-DC32-0AB7793DF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3</a:t>
            </a:r>
            <a:r>
              <a:rPr lang="en-CH" baseline="30000" dirty="0">
                <a:solidFill>
                  <a:srgbClr val="002060"/>
                </a:solidFill>
              </a:rPr>
              <a:t>rd</a:t>
            </a:r>
            <a:r>
              <a:rPr lang="en-CH" dirty="0">
                <a:solidFill>
                  <a:srgbClr val="002060"/>
                </a:solidFill>
              </a:rPr>
              <a:t> study: </a:t>
            </a:r>
            <a:r>
              <a:rPr lang="en-CH" b="0" dirty="0">
                <a:solidFill>
                  <a:srgbClr val="002060"/>
                </a:solidFill>
              </a:rPr>
              <a:t>Cart-Pole v1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91224-D888-F5E2-685C-B73D56D392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Coupling weights evolution: simulated vs real QA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F4679-5DC2-CB91-0718-E974F51E89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5D0251-F99A-C711-CCDC-BA86EED7B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437" y="1195650"/>
            <a:ext cx="9821125" cy="43649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EA99E-4DCF-BF85-6D7A-C2D991AA536F}"/>
              </a:ext>
            </a:extLst>
          </p:cNvPr>
          <p:cNvSpPr txBox="1"/>
          <p:nvPr/>
        </p:nvSpPr>
        <p:spPr>
          <a:xfrm>
            <a:off x="981572" y="5785669"/>
            <a:ext cx="105560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QBM coupling weights </a:t>
            </a:r>
            <a:r>
              <a:rPr lang="en-CH" sz="2000" dirty="0"/>
              <a:t>trained with </a:t>
            </a:r>
            <a:r>
              <a:rPr lang="en-CH" sz="2000" dirty="0">
                <a:solidFill>
                  <a:srgbClr val="1E76B4"/>
                </a:solidFill>
              </a:rPr>
              <a:t>SQA</a:t>
            </a:r>
            <a:r>
              <a:rPr lang="en-CH" sz="2000" dirty="0"/>
              <a:t> and on </a:t>
            </a:r>
            <a:r>
              <a:rPr lang="en-CH" sz="2000" dirty="0">
                <a:solidFill>
                  <a:srgbClr val="D62627"/>
                </a:solidFill>
              </a:rPr>
              <a:t>QPU</a:t>
            </a:r>
          </a:p>
          <a:p>
            <a:pPr marL="800100" lvl="1" indent="-342900">
              <a:spcAft>
                <a:spcPts val="400"/>
              </a:spcAft>
              <a:buSzPct val="80000"/>
              <a:buFont typeface="Wingdings" pitchFamily="2" charset="2"/>
              <a:buChar char="Ø"/>
            </a:pPr>
            <a:r>
              <a:rPr lang="en-CH" sz="1900" dirty="0"/>
              <a:t>Similar distribution and convergence time scales</a:t>
            </a:r>
          </a:p>
        </p:txBody>
      </p:sp>
    </p:spTree>
    <p:extLst>
      <p:ext uri="{BB962C8B-B14F-4D97-AF65-F5344CB8AC3E}">
        <p14:creationId xmlns:p14="http://schemas.microsoft.com/office/powerpoint/2010/main" val="972641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14C8A-361F-384F-BF81-215B1C13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Alternative approaches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10B559-03F4-BFC3-4206-0C69C52ACD63}"/>
              </a:ext>
            </a:extLst>
          </p:cNvPr>
          <p:cNvSpPr txBox="1"/>
          <p:nvPr/>
        </p:nvSpPr>
        <p:spPr>
          <a:xfrm>
            <a:off x="375156" y="1022270"/>
            <a:ext cx="896627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1900" b="1" dirty="0">
                <a:hlinkClick r:id="rId3"/>
              </a:rPr>
              <a:t>QAOA: </a:t>
            </a:r>
            <a:r>
              <a:rPr lang="en-CH" sz="1900" dirty="0">
                <a:hlinkClick r:id="rId3"/>
              </a:rPr>
              <a:t>Quantum Approximate Optimization Algorithm</a:t>
            </a:r>
            <a:endParaRPr lang="en-CH" sz="19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1900" b="1" dirty="0"/>
              <a:t>Solver</a:t>
            </a:r>
            <a:r>
              <a:rPr lang="en-CH" sz="1900" dirty="0"/>
              <a:t> for combinatorial optimization problems: finds spin configuration with minimum energy; </a:t>
            </a:r>
            <a:r>
              <a:rPr lang="en-CH" sz="1900" b="1" dirty="0"/>
              <a:t>not based on annealing, but more generic gate-based QPU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1900" dirty="0">
                <a:solidFill>
                  <a:srgbClr val="00B0F0"/>
                </a:solidFill>
              </a:rPr>
              <a:t>Can solve</a:t>
            </a:r>
            <a:r>
              <a:rPr lang="en-CH" sz="1900" b="1" dirty="0">
                <a:solidFill>
                  <a:srgbClr val="00B0F0"/>
                </a:solidFill>
              </a:rPr>
              <a:t> quadratic unconstrained binary optimization </a:t>
            </a:r>
            <a:r>
              <a:rPr lang="en-CH" sz="1900" dirty="0">
                <a:solidFill>
                  <a:srgbClr val="00B0F0"/>
                </a:solidFill>
              </a:rPr>
              <a:t>(QUBO)</a:t>
            </a:r>
            <a:r>
              <a:rPr lang="en-CH" sz="1900" b="1" dirty="0">
                <a:solidFill>
                  <a:srgbClr val="00B0F0"/>
                </a:solidFill>
              </a:rPr>
              <a:t> </a:t>
            </a:r>
            <a:r>
              <a:rPr lang="en-CH" sz="1900" dirty="0">
                <a:solidFill>
                  <a:srgbClr val="00B0F0"/>
                </a:solidFill>
              </a:rPr>
              <a:t>problems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1900" b="1" dirty="0">
                <a:solidFill>
                  <a:srgbClr val="00B0F0"/>
                </a:solidFill>
              </a:rPr>
              <a:t>Works well, </a:t>
            </a:r>
            <a:r>
              <a:rPr lang="en-CH" sz="1900" dirty="0">
                <a:solidFill>
                  <a:srgbClr val="00B0F0"/>
                </a:solidFill>
              </a:rPr>
              <a:t>but simulations </a:t>
            </a:r>
            <a:r>
              <a:rPr lang="en-CH" sz="1900" b="1" dirty="0">
                <a:solidFill>
                  <a:srgbClr val="00B0F0"/>
                </a:solidFill>
              </a:rPr>
              <a:t>compute-intensive</a:t>
            </a:r>
            <a:r>
              <a:rPr lang="en-CH" sz="1900" dirty="0">
                <a:solidFill>
                  <a:srgbClr val="00B0F0"/>
                </a:solidFill>
              </a:rPr>
              <a:t> </a:t>
            </a:r>
            <a:r>
              <a:rPr lang="en-CH" sz="1900" i="1" dirty="0">
                <a:solidFill>
                  <a:srgbClr val="00B0F0"/>
                </a:solidFill>
              </a:rPr>
              <a:t>(~5.5 h for 100 interactions)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1900" dirty="0"/>
              <a:t>On hardware (e.g. IBM), could be affected by noise</a:t>
            </a:r>
            <a:endParaRPr lang="en-CH" sz="19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25CDE-C78C-7FCD-0267-11BE224BE7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72" b="2201"/>
          <a:stretch/>
        </p:blipFill>
        <p:spPr>
          <a:xfrm>
            <a:off x="7785631" y="3312576"/>
            <a:ext cx="3111592" cy="3499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8D1DF1-3B7A-4815-D326-B9FC7BC7B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9261" y="181557"/>
            <a:ext cx="2915923" cy="28105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4B8EE61-8D4C-E2CF-74A0-CC91F95F0110}"/>
              </a:ext>
            </a:extLst>
          </p:cNvPr>
          <p:cNvGrpSpPr/>
          <p:nvPr/>
        </p:nvGrpSpPr>
        <p:grpSpPr>
          <a:xfrm>
            <a:off x="759450" y="3265610"/>
            <a:ext cx="6316515" cy="3553976"/>
            <a:chOff x="759450" y="3205072"/>
            <a:chExt cx="6316515" cy="35539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21C1C18-70CE-FACD-950D-8AFB0AFE893B}"/>
                </a:ext>
              </a:extLst>
            </p:cNvPr>
            <p:cNvGrpSpPr/>
            <p:nvPr/>
          </p:nvGrpSpPr>
          <p:grpSpPr>
            <a:xfrm>
              <a:off x="759450" y="3491345"/>
              <a:ext cx="6316515" cy="3267703"/>
              <a:chOff x="797284" y="2729576"/>
              <a:chExt cx="6996096" cy="361926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8C7DA01-AF94-A344-F9A0-83984A6B2B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3530"/>
              <a:stretch/>
            </p:blipFill>
            <p:spPr>
              <a:xfrm>
                <a:off x="797284" y="2729576"/>
                <a:ext cx="3785107" cy="361926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1132BFD-D0B0-74E5-EECD-23D79D6D6C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6357" t="3530"/>
              <a:stretch/>
            </p:blipFill>
            <p:spPr>
              <a:xfrm>
                <a:off x="4627422" y="2729576"/>
                <a:ext cx="3165958" cy="3619268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F194352-7F89-DF7E-13FF-19C95ED9E735}"/>
                </a:ext>
              </a:extLst>
            </p:cNvPr>
            <p:cNvSpPr/>
            <p:nvPr/>
          </p:nvSpPr>
          <p:spPr>
            <a:xfrm>
              <a:off x="2157815" y="3205072"/>
              <a:ext cx="1132258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4300">
                <a:spcAft>
                  <a:spcPts val="300"/>
                </a:spcAft>
              </a:pPr>
              <a:r>
                <a:rPr lang="en-US" sz="1500" b="1" i="1" dirty="0">
                  <a:solidFill>
                    <a:srgbClr val="002060"/>
                  </a:solidFill>
                  <a:latin typeface="Swis721 BT" panose="020B0504020202020204"/>
                  <a:cs typeface="Calibri" panose="020F0502020204030204" pitchFamily="34" charset="0"/>
                </a:rPr>
                <a:t>Training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A90E9B-7CD8-AAA8-AAE1-6FF7E32160E1}"/>
                </a:ext>
              </a:extLst>
            </p:cNvPr>
            <p:cNvSpPr/>
            <p:nvPr/>
          </p:nvSpPr>
          <p:spPr>
            <a:xfrm>
              <a:off x="4934025" y="3205072"/>
              <a:ext cx="1302582" cy="3347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4300">
                <a:spcAft>
                  <a:spcPts val="300"/>
                </a:spcAft>
              </a:pPr>
              <a:r>
                <a:rPr lang="en-US" sz="1500" b="1" i="1" dirty="0">
                  <a:solidFill>
                    <a:srgbClr val="002060"/>
                  </a:solidFill>
                  <a:latin typeface="Swis721 BT" panose="020B0504020202020204"/>
                  <a:cs typeface="Calibri" panose="020F0502020204030204" pitchFamily="34" charset="0"/>
                </a:rPr>
                <a:t>Evaluation</a:t>
              </a:r>
            </a:p>
          </p:txBody>
        </p:sp>
      </p:grp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11C8F38-062F-5C5F-C862-84A61DB29B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7794759" cy="5583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RL with QAOA</a:t>
            </a:r>
            <a:endParaRPr lang="en-CH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14C8A-361F-384F-BF81-215B1C13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Alternative approaches: </a:t>
            </a:r>
            <a:r>
              <a:rPr lang="en-CH" b="0" dirty="0">
                <a:solidFill>
                  <a:srgbClr val="002060"/>
                </a:solidFill>
              </a:rPr>
              <a:t>quantum fuzzy logic controller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240DF041-2E36-86E4-A445-611BFD2144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7794759" cy="5583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Evaluation on AWAKE beam line</a:t>
            </a:r>
            <a:endParaRPr lang="en-CH" dirty="0">
              <a:solidFill>
                <a:srgbClr val="002060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7540A80-3D0C-B571-A601-AFE24FB69E9A}"/>
              </a:ext>
            </a:extLst>
          </p:cNvPr>
          <p:cNvGrpSpPr/>
          <p:nvPr/>
        </p:nvGrpSpPr>
        <p:grpSpPr>
          <a:xfrm>
            <a:off x="132575" y="3139671"/>
            <a:ext cx="6454418" cy="3535403"/>
            <a:chOff x="132575" y="3139671"/>
            <a:chExt cx="6454418" cy="353540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0531D6-C5F6-A53D-E7AE-E00B8E091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575" y="4370247"/>
              <a:ext cx="4962582" cy="230482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8455BEA-176A-242F-FD27-6D4CBF89E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8477" y="3139671"/>
              <a:ext cx="2758516" cy="1973766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842A8E9-0E0E-9EA2-0A05-1E032A93ED7B}"/>
              </a:ext>
            </a:extLst>
          </p:cNvPr>
          <p:cNvSpPr txBox="1"/>
          <p:nvPr/>
        </p:nvSpPr>
        <p:spPr>
          <a:xfrm>
            <a:off x="558782" y="1077540"/>
            <a:ext cx="112751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8086725" algn="l"/>
                <a:tab pos="8755063" algn="l"/>
              </a:tabLst>
            </a:pPr>
            <a:r>
              <a:rPr lang="en-GB" sz="2000" b="1" dirty="0">
                <a:solidFill>
                  <a:srgbClr val="002060"/>
                </a:solidFill>
              </a:rPr>
              <a:t>Alternative control algorithm</a:t>
            </a:r>
            <a:endParaRPr lang="en-GB" sz="2000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8086725" algn="l"/>
                <a:tab pos="8755063" algn="l"/>
              </a:tabLst>
            </a:pPr>
            <a:r>
              <a:rPr lang="en-GB" sz="2000" b="1" dirty="0"/>
              <a:t>Fuzzy Logic </a:t>
            </a:r>
            <a:r>
              <a:rPr lang="en-GB" sz="2000" dirty="0"/>
              <a:t>is used to develop control systems </a:t>
            </a:r>
            <a:r>
              <a:rPr lang="en-GB" sz="2000" b="1" dirty="0"/>
              <a:t>based on linguistic rules 	highly interpretable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hlinkClick r:id="rId5"/>
              </a:rPr>
              <a:t>Quantum Fuzzy Control System</a:t>
            </a:r>
            <a:r>
              <a:rPr lang="en-GB" sz="2000" b="1" dirty="0"/>
              <a:t> </a:t>
            </a:r>
            <a:r>
              <a:rPr lang="en-GB" sz="1600" i="1" dirty="0"/>
              <a:t>(G. </a:t>
            </a:r>
            <a:r>
              <a:rPr lang="en-GB" sz="1600" i="1" dirty="0" err="1"/>
              <a:t>Acampora</a:t>
            </a:r>
            <a:r>
              <a:rPr lang="en-GB" sz="1600" i="1" dirty="0"/>
              <a:t>, R. </a:t>
            </a:r>
            <a:r>
              <a:rPr lang="en-GB" sz="1600" i="1" dirty="0" err="1"/>
              <a:t>Schiattarella</a:t>
            </a:r>
            <a:r>
              <a:rPr lang="en-GB" sz="1600" i="1" dirty="0"/>
              <a:t>, A. </a:t>
            </a:r>
            <a:r>
              <a:rPr lang="en-GB" sz="1600" i="1" dirty="0" err="1"/>
              <a:t>Vitiello</a:t>
            </a:r>
            <a:r>
              <a:rPr lang="en-GB" sz="1600" i="1" dirty="0"/>
              <a:t>)</a:t>
            </a:r>
            <a:br>
              <a:rPr lang="en-GB" sz="2000" i="1" dirty="0"/>
            </a:br>
            <a:r>
              <a:rPr lang="en-GB" sz="2000" dirty="0"/>
              <a:t>Exploit </a:t>
            </a:r>
            <a:r>
              <a:rPr lang="en-GB" sz="2000" b="1" dirty="0"/>
              <a:t>exponential advantage </a:t>
            </a:r>
            <a:r>
              <a:rPr lang="en-GB" sz="2000" dirty="0"/>
              <a:t>in computing fuzzy rules on quantum computers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B0F0"/>
                </a:solidFill>
              </a:rPr>
              <a:t>Successfully evaluated on AWAKE beam line </a:t>
            </a:r>
            <a:r>
              <a:rPr lang="en-GB" sz="2000" dirty="0">
                <a:solidFill>
                  <a:srgbClr val="00B0F0"/>
                </a:solidFill>
              </a:rPr>
              <a:t>(no training required)</a:t>
            </a:r>
          </a:p>
        </p:txBody>
      </p:sp>
      <p:sp>
        <p:nvSpPr>
          <p:cNvPr id="67" name="Right Arrow 66">
            <a:extLst>
              <a:ext uri="{FF2B5EF4-FFF2-40B4-BE49-F238E27FC236}">
                <a16:creationId xmlns:a16="http://schemas.microsoft.com/office/drawing/2014/main" id="{C6A03698-008E-F754-8397-5A8B1F5CDB5D}"/>
              </a:ext>
            </a:extLst>
          </p:cNvPr>
          <p:cNvSpPr/>
          <p:nvPr/>
        </p:nvSpPr>
        <p:spPr>
          <a:xfrm>
            <a:off x="8375845" y="1497066"/>
            <a:ext cx="257701" cy="21980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992BC54-A6F7-50BA-DC98-96202DFDAB0E}"/>
              </a:ext>
            </a:extLst>
          </p:cNvPr>
          <p:cNvGrpSpPr/>
          <p:nvPr/>
        </p:nvGrpSpPr>
        <p:grpSpPr>
          <a:xfrm>
            <a:off x="7548149" y="3051427"/>
            <a:ext cx="4511276" cy="3685864"/>
            <a:chOff x="7308177" y="2927054"/>
            <a:chExt cx="4751248" cy="388193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F6AB9D-CBF5-8689-69ED-72E8162CF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08177" y="3646076"/>
              <a:ext cx="4751248" cy="3162909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0AFD2D3-1466-B846-0DB9-EAC3A08B820C}"/>
                </a:ext>
              </a:extLst>
            </p:cNvPr>
            <p:cNvSpPr txBox="1"/>
            <p:nvPr/>
          </p:nvSpPr>
          <p:spPr>
            <a:xfrm>
              <a:off x="7308177" y="2927054"/>
              <a:ext cx="3796386" cy="713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000" b="1" dirty="0">
                  <a:solidFill>
                    <a:srgbClr val="002060"/>
                  </a:solidFill>
                </a:rPr>
                <a:t>Evaluation: </a:t>
              </a:r>
              <a:r>
                <a:rPr lang="en-CH" sz="2000" dirty="0"/>
                <a:t>on AWAKE beam line</a:t>
              </a:r>
              <a:br>
                <a:rPr lang="en-CH" sz="2000" dirty="0"/>
              </a:br>
              <a:r>
                <a:rPr lang="en-CH" i="1" dirty="0"/>
                <a:t>Objective reached typically in 1 step</a:t>
              </a:r>
            </a:p>
          </p:txBody>
        </p: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6A981CD-14B8-7B64-A539-68B9BA74526B}"/>
              </a:ext>
            </a:extLst>
          </p:cNvPr>
          <p:cNvCxnSpPr>
            <a:cxnSpLocks/>
          </p:cNvCxnSpPr>
          <p:nvPr/>
        </p:nvCxnSpPr>
        <p:spPr>
          <a:xfrm>
            <a:off x="7036678" y="3238961"/>
            <a:ext cx="0" cy="3436113"/>
          </a:xfrm>
          <a:prstGeom prst="line">
            <a:avLst/>
          </a:prstGeom>
          <a:ln w="254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55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CAD9E-228D-F640-B027-0A6A87F9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QUBO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01EF45-EA8F-9F4C-8525-5CDBDA1523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3817" y="1230479"/>
                <a:ext cx="11413315" cy="5262033"/>
              </a:xfrm>
            </p:spPr>
            <p:txBody>
              <a:bodyPr>
                <a:normAutofit/>
              </a:bodyPr>
              <a:lstStyle/>
              <a:p>
                <a:r>
                  <a:rPr lang="en-GB" sz="2000" b="1" dirty="0"/>
                  <a:t>QUBO: </a:t>
                </a:r>
                <a:r>
                  <a:rPr lang="en-GB" sz="2000" dirty="0"/>
                  <a:t>quadratic unconstrained binary optimization problems</a:t>
                </a:r>
              </a:p>
              <a:p>
                <a:r>
                  <a:rPr lang="en-GB" sz="2000" b="1" dirty="0"/>
                  <a:t>The kind of problems that quantum computers </a:t>
                </a:r>
                <a:r>
                  <a:rPr lang="en-GB" sz="2000" dirty="0"/>
                  <a:t>(annealers) </a:t>
                </a:r>
                <a:r>
                  <a:rPr lang="en-GB" sz="2000" b="1" dirty="0"/>
                  <a:t>solve efficiently</a:t>
                </a:r>
              </a:p>
              <a:p>
                <a:pPr>
                  <a:spcAft>
                    <a:spcPts val="1200"/>
                  </a:spcAft>
                </a:pPr>
                <a:r>
                  <a:rPr lang="en-GB" sz="2000" b="1" dirty="0"/>
                  <a:t>Example with 3 qubits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=−3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CH" sz="2000" dirty="0"/>
              </a:p>
              <a:p>
                <a:r>
                  <a:rPr lang="en-CH" sz="2000" b="1" dirty="0"/>
                  <a:t>QUBO matrix</a:t>
                </a:r>
              </a:p>
              <a:p>
                <a:pPr lvl="1"/>
                <a:r>
                  <a:rPr lang="en-GB" sz="1900" dirty="0"/>
                  <a:t>O</a:t>
                </a:r>
                <a:r>
                  <a:rPr lang="en-CH" sz="1900" dirty="0"/>
                  <a:t>n diagonal terms describe self-couplings, i.e. biases</a:t>
                </a:r>
              </a:p>
              <a:p>
                <a:pPr lvl="1"/>
                <a:r>
                  <a:rPr lang="en-CH" sz="1900" dirty="0"/>
                  <a:t>Off diagonal terms describe quadratic couplings betwe</a:t>
                </a:r>
                <a:r>
                  <a:rPr lang="en-GB" sz="1900" dirty="0"/>
                  <a:t>e</a:t>
                </a:r>
                <a:r>
                  <a:rPr lang="en-CH" sz="1900" dirty="0"/>
                  <a:t>n qubits</a:t>
                </a:r>
                <a:endParaRPr lang="en-CH" dirty="0"/>
              </a:p>
              <a:p>
                <a:pPr>
                  <a:spcBef>
                    <a:spcPts val="2000"/>
                  </a:spcBef>
                </a:pPr>
                <a:r>
                  <a:rPr lang="en-CH" sz="2000" b="1" dirty="0"/>
                  <a:t>Run annealing 5000 times</a:t>
                </a:r>
              </a:p>
              <a:p>
                <a:pPr marL="0" indent="0">
                  <a:spcBef>
                    <a:spcPts val="2000"/>
                  </a:spcBef>
                  <a:buNone/>
                </a:pPr>
                <a:endParaRPr lang="en-CH" sz="2000" dirty="0"/>
              </a:p>
              <a:p>
                <a:pPr marL="0" indent="0">
                  <a:spcBef>
                    <a:spcPts val="4500"/>
                  </a:spcBef>
                  <a:buNone/>
                  <a:tabLst>
                    <a:tab pos="525463" algn="l"/>
                  </a:tabLst>
                </a:pPr>
                <a:r>
                  <a:rPr lang="en-CH" sz="2000" i="1" dirty="0"/>
                  <a:t>	Corresponds to our solution table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01EF45-EA8F-9F4C-8525-5CDBDA1523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817" y="1230479"/>
                <a:ext cx="11413315" cy="5262033"/>
              </a:xfrm>
              <a:blipFill>
                <a:blip r:embed="rId2"/>
                <a:stretch>
                  <a:fillRect l="-444" t="-120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E6C37-DDC9-7748-8E90-AB09C275BA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60BA40-3E4B-C147-BF20-18636DF2C217}"/>
                  </a:ext>
                </a:extLst>
              </p:cNvPr>
              <p:cNvSpPr txBox="1"/>
              <p:nvPr/>
            </p:nvSpPr>
            <p:spPr>
              <a:xfrm>
                <a:off x="8232678" y="2696427"/>
                <a:ext cx="1944570" cy="7325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H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CH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H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60BA40-3E4B-C147-BF20-18636DF2C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2678" y="2696427"/>
                <a:ext cx="1944570" cy="732573"/>
              </a:xfrm>
              <a:prstGeom prst="rect">
                <a:avLst/>
              </a:prstGeom>
              <a:blipFill>
                <a:blip r:embed="rId3"/>
                <a:stretch>
                  <a:fillRect l="-1948" t="-1695" b="-847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8C7AF51-8D21-A14A-8624-C87EB5ADC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238" y="4186346"/>
            <a:ext cx="2013893" cy="20800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33FB39-F696-CC4A-A7AF-077655D40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632" y="4508481"/>
            <a:ext cx="31115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86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Motivation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D3604AC-16DE-8A4B-A114-7028646CD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5373797" cy="55839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RL challenges: sample efficiency</a:t>
            </a: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FB4205C2-8A1B-6DCB-909D-5230F95E8C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083932" y="6492511"/>
            <a:ext cx="2743200" cy="365125"/>
          </a:xfrm>
        </p:spPr>
        <p:txBody>
          <a:bodyPr/>
          <a:lstStyle/>
          <a:p>
            <a:fld id="{E02D04CC-0B1D-4DCE-AE55-9105744B006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06AC3-2512-373E-5D4F-49204A28D25B}"/>
              </a:ext>
            </a:extLst>
          </p:cNvPr>
          <p:cNvSpPr txBox="1"/>
          <p:nvPr/>
        </p:nvSpPr>
        <p:spPr>
          <a:xfrm>
            <a:off x="259433" y="1228398"/>
            <a:ext cx="10726324" cy="260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1375" lvl="1" indent="-3429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srgbClr val="002060"/>
                </a:solidFill>
              </a:rPr>
              <a:t>Sample-efficiency</a:t>
            </a:r>
            <a:r>
              <a:rPr lang="en-GB" sz="2100" dirty="0">
                <a:solidFill>
                  <a:srgbClr val="002060"/>
                </a:solidFill>
              </a:rPr>
              <a:t> is one of the main challenges in RL</a:t>
            </a:r>
          </a:p>
          <a:p>
            <a:pPr marL="841375" lvl="1" indent="-3429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</a:rPr>
              <a:t>Makes </a:t>
            </a:r>
            <a:r>
              <a:rPr lang="en-GB" sz="2100" b="1" dirty="0">
                <a:solidFill>
                  <a:srgbClr val="002060"/>
                </a:solidFill>
              </a:rPr>
              <a:t>online training </a:t>
            </a:r>
            <a:r>
              <a:rPr lang="en-GB" sz="2100" dirty="0">
                <a:solidFill>
                  <a:srgbClr val="002060"/>
                </a:solidFill>
              </a:rPr>
              <a:t>difficult or </a:t>
            </a:r>
            <a:r>
              <a:rPr lang="en-GB" sz="2100" b="1" dirty="0">
                <a:solidFill>
                  <a:srgbClr val="002060"/>
                </a:solidFill>
              </a:rPr>
              <a:t>unfeasible </a:t>
            </a:r>
            <a:r>
              <a:rPr lang="en-GB" sz="2100" dirty="0">
                <a:solidFill>
                  <a:srgbClr val="002060"/>
                </a:solidFill>
              </a:rPr>
              <a:t>(cost, time, …)</a:t>
            </a:r>
          </a:p>
          <a:p>
            <a:pPr marL="841375" lvl="1" indent="-3429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2100" b="1" dirty="0"/>
              <a:t>Various ways to address it</a:t>
            </a:r>
          </a:p>
          <a:p>
            <a:pPr marL="1319213" lvl="1" indent="-342900">
              <a:spcAft>
                <a:spcPts val="600"/>
              </a:spcAft>
              <a:buSzPct val="80000"/>
              <a:buFont typeface="Wingdings" pitchFamily="2" charset="2"/>
              <a:buChar char="Ø"/>
            </a:pPr>
            <a:r>
              <a:rPr lang="en-GB" sz="2000" b="1" dirty="0"/>
              <a:t>Reliable simulations / surrogate models</a:t>
            </a:r>
            <a:br>
              <a:rPr lang="en-GB" sz="2000" b="1" dirty="0"/>
            </a:br>
            <a:r>
              <a:rPr lang="en-GB" sz="2000" i="1" dirty="0"/>
              <a:t>Train RL agent on simulation data, then deploy in real world (sim2real)</a:t>
            </a:r>
          </a:p>
          <a:p>
            <a:pPr marL="1319213" lvl="1" indent="-34290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GB" sz="2000" b="1" dirty="0"/>
              <a:t>Choice of algorithm</a:t>
            </a:r>
            <a:br>
              <a:rPr lang="en-GB" sz="2000" b="1" dirty="0"/>
            </a:br>
            <a:r>
              <a:rPr lang="en-GB" sz="2000" i="1" dirty="0"/>
              <a:t>Model-based RL / GP-MPC, Meta RL, … 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214966-BFA7-8CA1-7E35-6D8D1C237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601" y="4067738"/>
            <a:ext cx="9164797" cy="2001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C38541-D18B-79E6-4C30-1227458089AD}"/>
              </a:ext>
            </a:extLst>
          </p:cNvPr>
          <p:cNvSpPr txBox="1"/>
          <p:nvPr/>
        </p:nvSpPr>
        <p:spPr>
          <a:xfrm>
            <a:off x="6355485" y="5550406"/>
            <a:ext cx="2373923" cy="3385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2000">
                <a:schemeClr val="accent4">
                  <a:lumMod val="45000"/>
                  <a:lumOff val="55000"/>
                </a:schemeClr>
              </a:gs>
              <a:gs pos="61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CH" sz="1600" i="1" dirty="0"/>
              <a:t>Free energy based RL ?</a:t>
            </a:r>
          </a:p>
        </p:txBody>
      </p:sp>
    </p:spTree>
    <p:extLst>
      <p:ext uri="{BB962C8B-B14F-4D97-AF65-F5344CB8AC3E}">
        <p14:creationId xmlns:p14="http://schemas.microsoft.com/office/powerpoint/2010/main" val="66140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9"/>
            </p:par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AA3E06B-BA35-BC4B-AB7C-C551AC4923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EA25DB54-1722-2500-4751-83443239C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7" y="55174"/>
            <a:ext cx="8920901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Accelerators seen by the 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40AF6D-CEE8-5374-BFC4-DF006AF17373}"/>
              </a:ext>
            </a:extLst>
          </p:cNvPr>
          <p:cNvSpPr txBox="1"/>
          <p:nvPr/>
        </p:nvSpPr>
        <p:spPr>
          <a:xfrm>
            <a:off x="7477426" y="6492512"/>
            <a:ext cx="4122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i="1" dirty="0">
                <a:hlinkClick r:id="rId3"/>
              </a:rPr>
              <a:t>D. L. Judd &amp; R. MacKenzie, “The Cyclotron, as seen by”</a:t>
            </a:r>
            <a:endParaRPr lang="en-CH" sz="1400" i="1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018C0C-DBC4-5F34-89B5-E06CB68AFEC2}"/>
              </a:ext>
            </a:extLst>
          </p:cNvPr>
          <p:cNvGrpSpPr/>
          <p:nvPr/>
        </p:nvGrpSpPr>
        <p:grpSpPr>
          <a:xfrm>
            <a:off x="641747" y="1113687"/>
            <a:ext cx="4481139" cy="3221213"/>
            <a:chOff x="590819" y="1742148"/>
            <a:chExt cx="5134479" cy="369085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CE9B784-BE68-7E6A-0C72-990236253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820" y="2103878"/>
              <a:ext cx="5134478" cy="332912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69F6F4-C767-6274-2056-4356912CE68A}"/>
                </a:ext>
              </a:extLst>
            </p:cNvPr>
            <p:cNvSpPr txBox="1"/>
            <p:nvPr/>
          </p:nvSpPr>
          <p:spPr>
            <a:xfrm>
              <a:off x="590819" y="1742148"/>
              <a:ext cx="3627177" cy="423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… funding agency</a:t>
              </a:r>
              <a:endParaRPr lang="en-CH" i="1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C4893D-50BA-ADF1-AAB3-9E2618F7F29A}"/>
              </a:ext>
            </a:extLst>
          </p:cNvPr>
          <p:cNvGrpSpPr/>
          <p:nvPr/>
        </p:nvGrpSpPr>
        <p:grpSpPr>
          <a:xfrm>
            <a:off x="966290" y="4620017"/>
            <a:ext cx="5682183" cy="2089258"/>
            <a:chOff x="413817" y="4711031"/>
            <a:chExt cx="5682183" cy="208925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A2512A4-ACF8-0315-7837-CFF3BDDB3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817" y="4990239"/>
              <a:ext cx="5682183" cy="181005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56F4F1-A865-B0A7-F9BF-788B33DE82FF}"/>
                </a:ext>
              </a:extLst>
            </p:cNvPr>
            <p:cNvSpPr txBox="1"/>
            <p:nvPr/>
          </p:nvSpPr>
          <p:spPr>
            <a:xfrm>
              <a:off x="777671" y="4711031"/>
              <a:ext cx="31656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… experimental physicist</a:t>
              </a:r>
              <a:endParaRPr lang="en-CH" i="1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2CC952A-8494-661D-4BEA-FFEF0B47BBAF}"/>
              </a:ext>
            </a:extLst>
          </p:cNvPr>
          <p:cNvGrpSpPr/>
          <p:nvPr/>
        </p:nvGrpSpPr>
        <p:grpSpPr>
          <a:xfrm>
            <a:off x="5601610" y="153243"/>
            <a:ext cx="6590390" cy="3020324"/>
            <a:chOff x="5397140" y="359176"/>
            <a:chExt cx="6590390" cy="302032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D4F5D5B-821A-940E-9D98-E8632FE91C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685"/>
            <a:stretch/>
          </p:blipFill>
          <p:spPr>
            <a:xfrm>
              <a:off x="5397140" y="359176"/>
              <a:ext cx="4304547" cy="302032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0C4F1C7-C1F0-A65F-01F4-DF6DDDCB1935}"/>
                </a:ext>
              </a:extLst>
            </p:cNvPr>
            <p:cNvSpPr txBox="1"/>
            <p:nvPr/>
          </p:nvSpPr>
          <p:spPr>
            <a:xfrm>
              <a:off x="9473049" y="737557"/>
              <a:ext cx="25144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… machine operators &amp; and beam physicists</a:t>
              </a:r>
              <a:endParaRPr lang="en-CH" i="1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29487F-E5A3-004D-B812-8EA9D68514D5}"/>
              </a:ext>
            </a:extLst>
          </p:cNvPr>
          <p:cNvGrpSpPr/>
          <p:nvPr/>
        </p:nvGrpSpPr>
        <p:grpSpPr>
          <a:xfrm>
            <a:off x="6945030" y="3394111"/>
            <a:ext cx="5464978" cy="3020324"/>
            <a:chOff x="6736688" y="3528232"/>
            <a:chExt cx="5464978" cy="302032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55EF005-EE3D-B366-1F3D-D27214C9F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36688" y="3528232"/>
              <a:ext cx="4016766" cy="302032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6A77737-F1EF-208F-71EB-20EF774E917F}"/>
                </a:ext>
              </a:extLst>
            </p:cNvPr>
            <p:cNvSpPr txBox="1"/>
            <p:nvPr/>
          </p:nvSpPr>
          <p:spPr>
            <a:xfrm>
              <a:off x="10765811" y="3800892"/>
              <a:ext cx="14358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… visitors</a:t>
              </a:r>
              <a:endParaRPr lang="en-CH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5552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AA3E06B-BA35-BC4B-AB7C-C551AC4923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EA25DB54-1722-2500-4751-83443239C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7" y="55174"/>
            <a:ext cx="8920901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Accelerators seen by the …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018C0C-DBC4-5F34-89B5-E06CB68AFEC2}"/>
              </a:ext>
            </a:extLst>
          </p:cNvPr>
          <p:cNvGrpSpPr/>
          <p:nvPr/>
        </p:nvGrpSpPr>
        <p:grpSpPr>
          <a:xfrm>
            <a:off x="641747" y="1113687"/>
            <a:ext cx="4481139" cy="3221213"/>
            <a:chOff x="590819" y="1742148"/>
            <a:chExt cx="5134479" cy="369085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CE9B784-BE68-7E6A-0C72-990236253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820" y="2103878"/>
              <a:ext cx="5134478" cy="332912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69F6F4-C767-6274-2056-4356912CE68A}"/>
                </a:ext>
              </a:extLst>
            </p:cNvPr>
            <p:cNvSpPr txBox="1"/>
            <p:nvPr/>
          </p:nvSpPr>
          <p:spPr>
            <a:xfrm>
              <a:off x="590819" y="1742148"/>
              <a:ext cx="3627177" cy="423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… funding agency</a:t>
              </a:r>
              <a:endParaRPr lang="en-CH" i="1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C4893D-50BA-ADF1-AAB3-9E2618F7F29A}"/>
              </a:ext>
            </a:extLst>
          </p:cNvPr>
          <p:cNvGrpSpPr/>
          <p:nvPr/>
        </p:nvGrpSpPr>
        <p:grpSpPr>
          <a:xfrm>
            <a:off x="966290" y="4620017"/>
            <a:ext cx="5682183" cy="2089258"/>
            <a:chOff x="413817" y="4711031"/>
            <a:chExt cx="5682183" cy="208925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A2512A4-ACF8-0315-7837-CFF3BDDB3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817" y="4990239"/>
              <a:ext cx="5682183" cy="181005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56F4F1-A865-B0A7-F9BF-788B33DE82FF}"/>
                </a:ext>
              </a:extLst>
            </p:cNvPr>
            <p:cNvSpPr txBox="1"/>
            <p:nvPr/>
          </p:nvSpPr>
          <p:spPr>
            <a:xfrm>
              <a:off x="777671" y="4711031"/>
              <a:ext cx="31656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… experimental physicist</a:t>
              </a:r>
              <a:endParaRPr lang="en-CH" i="1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2CC952A-8494-661D-4BEA-FFEF0B47BBAF}"/>
              </a:ext>
            </a:extLst>
          </p:cNvPr>
          <p:cNvGrpSpPr/>
          <p:nvPr/>
        </p:nvGrpSpPr>
        <p:grpSpPr>
          <a:xfrm>
            <a:off x="5601610" y="153243"/>
            <a:ext cx="6590390" cy="3020324"/>
            <a:chOff x="5397140" y="359176"/>
            <a:chExt cx="6590390" cy="302032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D4F5D5B-821A-940E-9D98-E8632FE91C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685"/>
            <a:stretch/>
          </p:blipFill>
          <p:spPr>
            <a:xfrm>
              <a:off x="5397140" y="359176"/>
              <a:ext cx="4304547" cy="302032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0C4F1C7-C1F0-A65F-01F4-DF6DDDCB1935}"/>
                </a:ext>
              </a:extLst>
            </p:cNvPr>
            <p:cNvSpPr txBox="1"/>
            <p:nvPr/>
          </p:nvSpPr>
          <p:spPr>
            <a:xfrm>
              <a:off x="9473049" y="737557"/>
              <a:ext cx="25144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… machine operators &amp; and beam physicists</a:t>
              </a:r>
              <a:endParaRPr lang="en-CH" i="1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29487F-E5A3-004D-B812-8EA9D68514D5}"/>
              </a:ext>
            </a:extLst>
          </p:cNvPr>
          <p:cNvGrpSpPr/>
          <p:nvPr/>
        </p:nvGrpSpPr>
        <p:grpSpPr>
          <a:xfrm>
            <a:off x="6945030" y="3394111"/>
            <a:ext cx="5464978" cy="3020324"/>
            <a:chOff x="6736688" y="3528232"/>
            <a:chExt cx="5464978" cy="302032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55EF005-EE3D-B366-1F3D-D27214C9F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6688" y="3528232"/>
              <a:ext cx="4016766" cy="302032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6A77737-F1EF-208F-71EB-20EF774E917F}"/>
                </a:ext>
              </a:extLst>
            </p:cNvPr>
            <p:cNvSpPr txBox="1"/>
            <p:nvPr/>
          </p:nvSpPr>
          <p:spPr>
            <a:xfrm>
              <a:off x="10765811" y="3800892"/>
              <a:ext cx="14358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… visitors</a:t>
              </a:r>
              <a:endParaRPr lang="en-CH" i="1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F7E11FD-8E37-4F48-320C-D216E9EB1CF3}"/>
              </a:ext>
            </a:extLst>
          </p:cNvPr>
          <p:cNvSpPr/>
          <p:nvPr/>
        </p:nvSpPr>
        <p:spPr>
          <a:xfrm>
            <a:off x="247135" y="1113687"/>
            <a:ext cx="5354475" cy="3371816"/>
          </a:xfrm>
          <a:prstGeom prst="rect">
            <a:avLst/>
          </a:prstGeom>
          <a:solidFill>
            <a:schemeClr val="bg1">
              <a:alpha val="841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8FA11A-D344-0075-0E43-6C1C290CC96F}"/>
              </a:ext>
            </a:extLst>
          </p:cNvPr>
          <p:cNvSpPr/>
          <p:nvPr/>
        </p:nvSpPr>
        <p:spPr>
          <a:xfrm>
            <a:off x="1083779" y="4532018"/>
            <a:ext cx="5354475" cy="2210483"/>
          </a:xfrm>
          <a:prstGeom prst="rect">
            <a:avLst/>
          </a:prstGeom>
          <a:solidFill>
            <a:schemeClr val="bg1">
              <a:alpha val="841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733D5B-E1AF-B937-720B-E1F01A54E98D}"/>
              </a:ext>
            </a:extLst>
          </p:cNvPr>
          <p:cNvSpPr/>
          <p:nvPr/>
        </p:nvSpPr>
        <p:spPr>
          <a:xfrm>
            <a:off x="6743092" y="3271636"/>
            <a:ext cx="5354475" cy="3247312"/>
          </a:xfrm>
          <a:prstGeom prst="rect">
            <a:avLst/>
          </a:prstGeom>
          <a:solidFill>
            <a:schemeClr val="bg1">
              <a:alpha val="841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8462F4-8E66-7977-31C9-0048ED094D91}"/>
              </a:ext>
            </a:extLst>
          </p:cNvPr>
          <p:cNvSpPr txBox="1"/>
          <p:nvPr/>
        </p:nvSpPr>
        <p:spPr>
          <a:xfrm>
            <a:off x="7477426" y="6492512"/>
            <a:ext cx="4122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i="1" dirty="0">
                <a:hlinkClick r:id="rId7"/>
              </a:rPr>
              <a:t>D. L. Judd &amp; R. MacKenzie, “The Cyclotron, as seen by”</a:t>
            </a:r>
            <a:endParaRPr lang="en-CH" sz="1400" i="1" dirty="0"/>
          </a:p>
        </p:txBody>
      </p:sp>
    </p:spTree>
    <p:extLst>
      <p:ext uri="{BB962C8B-B14F-4D97-AF65-F5344CB8AC3E}">
        <p14:creationId xmlns:p14="http://schemas.microsoft.com/office/powerpoint/2010/main" val="1026282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7CF25F-6CDB-F74B-86F7-3BB109400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7" y="55174"/>
            <a:ext cx="8920901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Introduction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AA3E06B-BA35-BC4B-AB7C-C551AC4923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32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C9D659-6994-1C63-6AAD-77E8C7C9D934}"/>
              </a:ext>
            </a:extLst>
          </p:cNvPr>
          <p:cNvGrpSpPr/>
          <p:nvPr/>
        </p:nvGrpSpPr>
        <p:grpSpPr>
          <a:xfrm>
            <a:off x="406400" y="1201905"/>
            <a:ext cx="11348720" cy="2731278"/>
            <a:chOff x="2325317" y="-873815"/>
            <a:chExt cx="11348720" cy="2731278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FBA44E2-AB6F-C672-7796-0C94B1473EE9}"/>
                </a:ext>
              </a:extLst>
            </p:cNvPr>
            <p:cNvSpPr/>
            <p:nvPr/>
          </p:nvSpPr>
          <p:spPr>
            <a:xfrm>
              <a:off x="2325317" y="-873815"/>
              <a:ext cx="11348720" cy="2731278"/>
            </a:xfrm>
            <a:prstGeom prst="roundRect">
              <a:avLst>
                <a:gd name="adj" fmla="val 633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A119D1-D661-F4EA-09C9-6D9E33F3CD1D}"/>
                </a:ext>
              </a:extLst>
            </p:cNvPr>
            <p:cNvSpPr txBox="1"/>
            <p:nvPr/>
          </p:nvSpPr>
          <p:spPr>
            <a:xfrm>
              <a:off x="7324299" y="-651781"/>
              <a:ext cx="6128737" cy="22262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spcAft>
                  <a:spcPts val="400"/>
                </a:spcAft>
                <a:tabLst>
                  <a:tab pos="528638" algn="l"/>
                </a:tabLst>
              </a:pPr>
              <a:r>
                <a:rPr lang="en-CH" sz="2100" dirty="0">
                  <a:solidFill>
                    <a:srgbClr val="002060"/>
                  </a:solidFill>
                </a:rPr>
                <a:t>CERN maintains </a:t>
              </a:r>
              <a:r>
                <a:rPr lang="en-CH" sz="2100" b="1" dirty="0">
                  <a:solidFill>
                    <a:srgbClr val="002060"/>
                  </a:solidFill>
                </a:rPr>
                <a:t>dense &amp; diverse physics program</a:t>
              </a:r>
            </a:p>
            <a:p>
              <a:pPr>
                <a:spcAft>
                  <a:spcPts val="1200"/>
                </a:spcAft>
                <a:tabLst>
                  <a:tab pos="528638" algn="l"/>
                </a:tabLst>
              </a:pPr>
              <a:r>
                <a:rPr lang="en-CH" sz="2100" b="1" dirty="0">
                  <a:solidFill>
                    <a:srgbClr val="002060"/>
                  </a:solidFill>
                </a:rPr>
                <a:t>	</a:t>
              </a:r>
              <a:r>
                <a:rPr lang="en-CH" sz="2100" dirty="0">
                  <a:solidFill>
                    <a:srgbClr val="002060"/>
                  </a:solidFill>
                </a:rPr>
                <a:t>Imposes</a:t>
              </a:r>
              <a:r>
                <a:rPr lang="en-CH" sz="2100" b="1" dirty="0">
                  <a:solidFill>
                    <a:srgbClr val="002060"/>
                  </a:solidFill>
                </a:rPr>
                <a:t> challenges on accelerator operation</a:t>
              </a:r>
            </a:p>
            <a:p>
              <a:pPr marL="525463" indent="-3429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CH" sz="2000" b="1" dirty="0"/>
                <a:t>Machine availability </a:t>
              </a:r>
              <a:r>
                <a:rPr lang="en-CH" sz="2000" dirty="0"/>
                <a:t>&amp;</a:t>
              </a:r>
              <a:r>
                <a:rPr lang="en-CH" sz="2000" b="1" dirty="0"/>
                <a:t> beam quality </a:t>
              </a:r>
              <a:r>
                <a:rPr lang="en-CH" sz="2000" dirty="0"/>
                <a:t>critical for experiments to </a:t>
              </a:r>
              <a:r>
                <a:rPr lang="en-CH" sz="2000" b="1" dirty="0"/>
                <a:t>reach</a:t>
              </a:r>
              <a:r>
                <a:rPr lang="en-CH" sz="2000" dirty="0"/>
                <a:t> </a:t>
              </a:r>
              <a:r>
                <a:rPr lang="en-CH" sz="2000" b="1" dirty="0"/>
                <a:t>physics objectives</a:t>
              </a:r>
            </a:p>
            <a:p>
              <a:pPr marL="525463" indent="-3429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CH" sz="2000" dirty="0"/>
                <a:t>Broad spectrum of machine &amp; beam types requiring </a:t>
              </a:r>
              <a:r>
                <a:rPr lang="en-CH" sz="2000" b="1" dirty="0"/>
                <a:t>high flexibility</a:t>
              </a:r>
              <a:r>
                <a:rPr lang="en-CH" sz="2000" dirty="0"/>
                <a:t> and </a:t>
              </a:r>
              <a:r>
                <a:rPr lang="en-CH" sz="2000" b="1" dirty="0"/>
                <a:t>efficient parameter tuning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643E8D1-7F77-62FE-C4CE-C4569E0AD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597" b="7289"/>
          <a:stretch/>
        </p:blipFill>
        <p:spPr>
          <a:xfrm>
            <a:off x="637561" y="1225573"/>
            <a:ext cx="4625581" cy="2683941"/>
          </a:xfrm>
          <a:prstGeom prst="rect">
            <a:avLst/>
          </a:prstGeom>
          <a:effectLst/>
        </p:spPr>
      </p:pic>
      <p:sp>
        <p:nvSpPr>
          <p:cNvPr id="75" name="Right Arrow 74">
            <a:extLst>
              <a:ext uri="{FF2B5EF4-FFF2-40B4-BE49-F238E27FC236}">
                <a16:creationId xmlns:a16="http://schemas.microsoft.com/office/drawing/2014/main" id="{B1EE8764-0740-99C0-41CA-59D1C7F6D969}"/>
              </a:ext>
            </a:extLst>
          </p:cNvPr>
          <p:cNvSpPr/>
          <p:nvPr/>
        </p:nvSpPr>
        <p:spPr>
          <a:xfrm>
            <a:off x="5638319" y="1826880"/>
            <a:ext cx="301605" cy="34466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2F51CA4-5481-AB38-9BB0-CFC3F98860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Motivation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F4ED81-1B55-3778-C873-11AF6D3F7840}"/>
              </a:ext>
            </a:extLst>
          </p:cNvPr>
          <p:cNvGrpSpPr/>
          <p:nvPr/>
        </p:nvGrpSpPr>
        <p:grpSpPr>
          <a:xfrm>
            <a:off x="406400" y="4170256"/>
            <a:ext cx="11348720" cy="2309566"/>
            <a:chOff x="406400" y="4170256"/>
            <a:chExt cx="11348720" cy="2309566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0DACAD6A-AB8E-D513-C53C-1E8F25B752B5}"/>
                </a:ext>
              </a:extLst>
            </p:cNvPr>
            <p:cNvSpPr/>
            <p:nvPr/>
          </p:nvSpPr>
          <p:spPr>
            <a:xfrm>
              <a:off x="406400" y="4170256"/>
              <a:ext cx="11348720" cy="2309566"/>
            </a:xfrm>
            <a:prstGeom prst="roundRect">
              <a:avLst>
                <a:gd name="adj" fmla="val 7126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0874313-6BC6-C54B-0922-C0649649BEDA}"/>
                </a:ext>
              </a:extLst>
            </p:cNvPr>
            <p:cNvSpPr txBox="1"/>
            <p:nvPr/>
          </p:nvSpPr>
          <p:spPr>
            <a:xfrm>
              <a:off x="640386" y="4355623"/>
              <a:ext cx="10623498" cy="19082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spcAft>
                  <a:spcPts val="600"/>
                </a:spcAft>
                <a:tabLst>
                  <a:tab pos="477838" algn="l"/>
                </a:tabLst>
              </a:pPr>
              <a:r>
                <a:rPr lang="en-GB" sz="2100" dirty="0">
                  <a:solidFill>
                    <a:schemeClr val="accent6">
                      <a:lumMod val="75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Ideally, machine operation </a:t>
              </a:r>
              <a:r>
                <a:rPr lang="en-GB" sz="2100" b="1" dirty="0">
                  <a:solidFill>
                    <a:schemeClr val="accent6">
                      <a:lumMod val="75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based on physics models</a:t>
              </a:r>
              <a:br>
                <a:rPr lang="en-GB" sz="2100" b="1" dirty="0">
                  <a:solidFill>
                    <a:schemeClr val="accent6">
                      <a:lumMod val="75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21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Not always possible: </a:t>
              </a:r>
              <a:r>
                <a:rPr lang="en-GB" sz="21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complexity, completeness, online evaluation, ...</a:t>
              </a:r>
              <a:endParaRPr lang="en-GB" sz="21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endParaRPr>
            </a:p>
            <a:p>
              <a:pPr>
                <a:spcAft>
                  <a:spcPts val="600"/>
                </a:spcAft>
                <a:tabLst>
                  <a:tab pos="477838" algn="l"/>
                </a:tabLst>
              </a:pPr>
              <a:r>
                <a:rPr lang="en-GB" sz="21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	</a:t>
              </a:r>
              <a:r>
                <a:rPr lang="en-US" sz="21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Explore</a:t>
              </a:r>
              <a:r>
                <a:rPr lang="en-US" sz="21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</a:t>
              </a:r>
              <a:r>
                <a:rPr lang="en-US" sz="21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new</a:t>
              </a:r>
              <a:r>
                <a:rPr lang="en-US" sz="21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</a:t>
              </a:r>
              <a:r>
                <a:rPr lang="en-US" sz="21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technologies</a:t>
              </a:r>
              <a:endParaRPr lang="en-CH" sz="2100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marL="493713" indent="-312738"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477838" algn="l"/>
                </a:tabLst>
              </a:pPr>
              <a:r>
                <a:rPr lang="en-CH" sz="2000" dirty="0"/>
                <a:t>What does the </a:t>
              </a:r>
              <a:r>
                <a:rPr lang="en-CH" sz="2000" b="1" dirty="0"/>
                <a:t>optimization &amp; ML toolbox </a:t>
              </a:r>
              <a:r>
                <a:rPr lang="en-CH" sz="2000" dirty="0"/>
                <a:t>have to offer?</a:t>
              </a:r>
            </a:p>
            <a:p>
              <a:pPr marL="493713" indent="-312738"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477838" algn="l"/>
                </a:tabLst>
              </a:pPr>
              <a:r>
                <a:rPr lang="en-CH" sz="2000" dirty="0"/>
                <a:t>Will discuss </a:t>
              </a:r>
              <a:r>
                <a:rPr lang="en-CH" sz="2000" b="1" dirty="0"/>
                <a:t>specific aspects of reinforcement learning </a:t>
              </a:r>
              <a:r>
                <a:rPr lang="en-CH" sz="2000" dirty="0"/>
                <a:t>(RL) today</a:t>
              </a:r>
            </a:p>
          </p:txBody>
        </p:sp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D1281044-16F7-6DB0-48F3-46D00AF5799F}"/>
                </a:ext>
              </a:extLst>
            </p:cNvPr>
            <p:cNvSpPr/>
            <p:nvPr/>
          </p:nvSpPr>
          <p:spPr>
            <a:xfrm>
              <a:off x="777313" y="5119641"/>
              <a:ext cx="301605" cy="344665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pic>
          <p:nvPicPr>
            <p:cNvPr id="5" name="Picture 2" descr="Machine learning landscape">
              <a:extLst>
                <a:ext uri="{FF2B5EF4-FFF2-40B4-BE49-F238E27FC236}">
                  <a16:creationId xmlns:a16="http://schemas.microsoft.com/office/drawing/2014/main" id="{07323604-8B98-CD5B-DB0E-797C6BC85B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2805" y="4340234"/>
              <a:ext cx="2798809" cy="2002128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360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7CF25F-6CDB-F74B-86F7-3BB109400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7" y="55174"/>
            <a:ext cx="8920901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Introduction</a:t>
            </a:r>
          </a:p>
        </p:txBody>
      </p:sp>
      <p:pic>
        <p:nvPicPr>
          <p:cNvPr id="19" name="Picture 2" descr="Machine learning landscape">
            <a:extLst>
              <a:ext uri="{FF2B5EF4-FFF2-40B4-BE49-F238E27FC236}">
                <a16:creationId xmlns:a16="http://schemas.microsoft.com/office/drawing/2014/main" id="{0E5E08C6-9C49-3E8E-DFE6-4341244F7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00" y="1570101"/>
            <a:ext cx="6298400" cy="450556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CF8417C1-BAB3-EDF2-27D2-BE45B36CC748}"/>
              </a:ext>
            </a:extLst>
          </p:cNvPr>
          <p:cNvGrpSpPr/>
          <p:nvPr/>
        </p:nvGrpSpPr>
        <p:grpSpPr>
          <a:xfrm>
            <a:off x="8710060" y="1731993"/>
            <a:ext cx="3290422" cy="699817"/>
            <a:chOff x="8710060" y="1570101"/>
            <a:chExt cx="3290422" cy="699817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32A9581E-08A1-3B08-EC92-A87638F865E4}"/>
                </a:ext>
              </a:extLst>
            </p:cNvPr>
            <p:cNvSpPr/>
            <p:nvPr/>
          </p:nvSpPr>
          <p:spPr>
            <a:xfrm>
              <a:off x="8827379" y="1570101"/>
              <a:ext cx="3133347" cy="699817"/>
            </a:xfrm>
            <a:prstGeom prst="roundRect">
              <a:avLst>
                <a:gd name="adj" fmla="val 16667"/>
              </a:avLst>
            </a:prstGeom>
            <a:solidFill>
              <a:srgbClr val="E32351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94166C2-C07C-5239-123C-176DF0BD0372}"/>
                    </a:ext>
                  </a:extLst>
                </p:cNvPr>
                <p:cNvSpPr txBox="1"/>
                <p:nvPr/>
              </p:nvSpPr>
              <p:spPr>
                <a:xfrm>
                  <a:off x="8710060" y="1605574"/>
                  <a:ext cx="3290422" cy="6232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06400" lvl="1" indent="-228600" algn="l">
                    <a:spcAft>
                      <a:spcPts val="300"/>
                    </a:spcAft>
                    <a:buFont typeface="Arial" panose="020B0604020202020204" pitchFamily="34" charset="0"/>
                    <a:buChar char="•"/>
                  </a:pPr>
                  <a:r>
                    <a:rPr lang="en-GB" sz="1600" b="1" i="0" dirty="0">
                      <a:solidFill>
                        <a:srgbClr val="E32351"/>
                      </a:solidFill>
                      <a:effectLst/>
                    </a:rPr>
                    <a:t>Goal: </a:t>
                  </a:r>
                  <a:r>
                    <a:rPr lang="en-GB" sz="1600" b="0" i="0" dirty="0">
                      <a:solidFill>
                        <a:srgbClr val="E32351"/>
                      </a:solidFill>
                      <a:effectLst/>
                    </a:rPr>
                    <a:t>find mapping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E32351"/>
                          </a:solidFill>
                          <a:effectLst/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600" b="0" i="0" smtClean="0">
                          <a:solidFill>
                            <a:srgbClr val="E32351"/>
                          </a:solidFill>
                          <a:effectLst/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E3235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E3235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E3235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E3235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⟼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E3235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E3235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E3235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GB" sz="1600" dirty="0">
                    <a:solidFill>
                      <a:srgbClr val="E32351"/>
                    </a:solidFill>
                  </a:endParaRPr>
                </a:p>
                <a:p>
                  <a:pPr marL="406400" lvl="1" indent="-228600" algn="l">
                    <a:spcAft>
                      <a:spcPts val="300"/>
                    </a:spcAft>
                    <a:buFont typeface="Arial" panose="020B0604020202020204" pitchFamily="34" charset="0"/>
                    <a:buChar char="•"/>
                  </a:pPr>
                  <a:r>
                    <a:rPr lang="en-GB" sz="1600" b="1" i="0" dirty="0">
                      <a:solidFill>
                        <a:srgbClr val="E32351"/>
                      </a:solidFill>
                      <a:effectLst/>
                    </a:rPr>
                    <a:t>Data: </a:t>
                  </a:r>
                  <a:r>
                    <a:rPr lang="en-GB" sz="1600" b="0" i="0" dirty="0">
                      <a:solidFill>
                        <a:srgbClr val="E32351"/>
                      </a:solidFill>
                      <a:effectLst/>
                    </a:rPr>
                    <a:t>labelled samples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E32351"/>
                          </a:solidFill>
                          <a:effectLst/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E3235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E3235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E3235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E32351"/>
                          </a:solidFill>
                          <a:effectLst/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E3235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E3235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E3235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E32351"/>
                          </a:solidFill>
                          <a:effectLst/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GB" sz="1600" dirty="0">
                    <a:solidFill>
                      <a:srgbClr val="E3235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94166C2-C07C-5239-123C-176DF0BD03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0060" y="1605574"/>
                  <a:ext cx="3290422" cy="623248"/>
                </a:xfrm>
                <a:prstGeom prst="rect">
                  <a:avLst/>
                </a:prstGeom>
                <a:blipFill>
                  <a:blip r:embed="rId4"/>
                  <a:stretch>
                    <a:fillRect t="-4000" b="-10000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732AB38-DBAF-4D0B-D143-91C433161A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680A5E67-3ED4-2786-05DF-B1B184CD98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RL and the machine learning landscape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19F77E6-3CD7-A72E-C4C7-7DB577A6F891}"/>
              </a:ext>
            </a:extLst>
          </p:cNvPr>
          <p:cNvGrpSpPr/>
          <p:nvPr/>
        </p:nvGrpSpPr>
        <p:grpSpPr>
          <a:xfrm>
            <a:off x="7713601" y="4926947"/>
            <a:ext cx="3754391" cy="1254777"/>
            <a:chOff x="7691019" y="4947515"/>
            <a:chExt cx="3754391" cy="1254777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022A793B-55BA-5FC6-D8FB-3E3ECEC68623}"/>
                </a:ext>
              </a:extLst>
            </p:cNvPr>
            <p:cNvSpPr/>
            <p:nvPr/>
          </p:nvSpPr>
          <p:spPr>
            <a:xfrm>
              <a:off x="7745323" y="4947515"/>
              <a:ext cx="3700087" cy="1254777"/>
            </a:xfrm>
            <a:prstGeom prst="roundRect">
              <a:avLst>
                <a:gd name="adj" fmla="val 10719"/>
              </a:avLst>
            </a:prstGeom>
            <a:solidFill>
              <a:srgbClr val="F17D21">
                <a:alpha val="30105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C476FD6-CC0E-01FE-24C4-DC170CCC70CE}"/>
                </a:ext>
              </a:extLst>
            </p:cNvPr>
            <p:cNvSpPr txBox="1"/>
            <p:nvPr/>
          </p:nvSpPr>
          <p:spPr>
            <a:xfrm>
              <a:off x="7691019" y="5019527"/>
              <a:ext cx="3700087" cy="1115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06400" lvl="1" indent="-228600" algn="l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GB" sz="1600" b="1" dirty="0">
                  <a:solidFill>
                    <a:srgbClr val="F17D21"/>
                  </a:solidFill>
                </a:rPr>
                <a:t>Goal:</a:t>
              </a:r>
              <a:r>
                <a:rPr lang="en-GB" sz="1600" dirty="0">
                  <a:solidFill>
                    <a:srgbClr val="F17D21"/>
                  </a:solidFill>
                </a:rPr>
                <a:t> learn to t</a:t>
              </a:r>
              <a:r>
                <a:rPr lang="en-GB" sz="1600" b="0" i="0" dirty="0">
                  <a:solidFill>
                    <a:srgbClr val="F17D21"/>
                  </a:solidFill>
                  <a:effectLst/>
                </a:rPr>
                <a:t>ake optimal decisions</a:t>
              </a:r>
            </a:p>
            <a:p>
              <a:pPr marL="406400" lvl="1" indent="-228600" algn="l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GB" sz="1600" b="1" i="0" dirty="0">
                  <a:solidFill>
                    <a:srgbClr val="F17D21"/>
                  </a:solidFill>
                  <a:effectLst/>
                </a:rPr>
                <a:t>Data:</a:t>
              </a:r>
              <a:r>
                <a:rPr lang="en-GB" sz="1600" b="0" i="0" dirty="0">
                  <a:solidFill>
                    <a:srgbClr val="F17D21"/>
                  </a:solidFill>
                  <a:effectLst/>
                </a:rPr>
                <a:t> agent actively interacts with environment collecting samples &amp; rewards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8FA8F9-FD06-7A6A-4406-ACC87D391BEE}"/>
              </a:ext>
            </a:extLst>
          </p:cNvPr>
          <p:cNvGrpSpPr/>
          <p:nvPr/>
        </p:nvGrpSpPr>
        <p:grpSpPr>
          <a:xfrm>
            <a:off x="231273" y="4518716"/>
            <a:ext cx="4066156" cy="1963943"/>
            <a:chOff x="351552" y="4401289"/>
            <a:chExt cx="4066156" cy="1963943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876F3833-5DA9-802B-826A-AC1853B5770B}"/>
                </a:ext>
              </a:extLst>
            </p:cNvPr>
            <p:cNvSpPr/>
            <p:nvPr/>
          </p:nvSpPr>
          <p:spPr>
            <a:xfrm>
              <a:off x="351552" y="4401289"/>
              <a:ext cx="4066156" cy="1963943"/>
            </a:xfrm>
            <a:prstGeom prst="roundRect">
              <a:avLst>
                <a:gd name="adj" fmla="val 10044"/>
              </a:avLst>
            </a:prstGeom>
            <a:solidFill>
              <a:schemeClr val="accent5">
                <a:lumMod val="40000"/>
                <a:lumOff val="6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3A9FEFA-2EE7-E642-93B6-7CDC9F14EFAE}"/>
                </a:ext>
              </a:extLst>
            </p:cNvPr>
            <p:cNvSpPr txBox="1"/>
            <p:nvPr/>
          </p:nvSpPr>
          <p:spPr>
            <a:xfrm>
              <a:off x="413817" y="4493526"/>
              <a:ext cx="3964137" cy="1831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400"/>
                </a:spcAft>
                <a:buSzPct val="80000"/>
              </a:pPr>
              <a:r>
                <a:rPr lang="en-CH" b="1" dirty="0">
                  <a:solidFill>
                    <a:srgbClr val="002060"/>
                  </a:solidFill>
                </a:rPr>
                <a:t>Other approaches</a:t>
              </a:r>
            </a:p>
            <a:p>
              <a:pPr marL="446088" indent="-277813">
                <a:spcAft>
                  <a:spcPts val="400"/>
                </a:spcAft>
                <a:buSzPct val="80000"/>
                <a:buFont typeface="Wingdings" pitchFamily="2" charset="2"/>
                <a:buChar char="Ø"/>
              </a:pPr>
              <a:r>
                <a:rPr lang="en-CH" sz="1700" dirty="0">
                  <a:solidFill>
                    <a:srgbClr val="002060"/>
                  </a:solidFill>
                </a:rPr>
                <a:t>Classic control</a:t>
              </a:r>
            </a:p>
            <a:p>
              <a:pPr marL="446088" indent="-277813">
                <a:spcAft>
                  <a:spcPts val="400"/>
                </a:spcAft>
                <a:buSzPct val="80000"/>
                <a:buFont typeface="Wingdings" pitchFamily="2" charset="2"/>
                <a:buChar char="Ø"/>
              </a:pPr>
              <a:r>
                <a:rPr lang="en-CH" sz="1700" dirty="0">
                  <a:solidFill>
                    <a:srgbClr val="002060"/>
                  </a:solidFill>
                </a:rPr>
                <a:t>Numerical and Bayesian optimization, (GP-)MPC, fuzzy logic, etc.</a:t>
              </a:r>
            </a:p>
            <a:p>
              <a:pPr marL="446088" indent="-277813">
                <a:spcAft>
                  <a:spcPts val="400"/>
                </a:spcAft>
                <a:buSzPct val="80000"/>
                <a:buFont typeface="Wingdings" pitchFamily="2" charset="2"/>
                <a:buChar char="Ø"/>
              </a:pPr>
              <a:r>
                <a:rPr lang="en-CH" sz="1700" dirty="0">
                  <a:solidFill>
                    <a:srgbClr val="002060"/>
                  </a:solidFill>
                </a:rPr>
                <a:t>Some of them very suitable for accelerator-related problems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BCA5EEA-A40E-2A7B-5BF6-BBD79FF0F891}"/>
              </a:ext>
            </a:extLst>
          </p:cNvPr>
          <p:cNvGrpSpPr/>
          <p:nvPr/>
        </p:nvGrpSpPr>
        <p:grpSpPr>
          <a:xfrm>
            <a:off x="231273" y="2081902"/>
            <a:ext cx="3188202" cy="699817"/>
            <a:chOff x="314497" y="1860070"/>
            <a:chExt cx="3188202" cy="699817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05225078-4581-9031-0310-E7D5FDFF8BC8}"/>
                </a:ext>
              </a:extLst>
            </p:cNvPr>
            <p:cNvSpPr/>
            <p:nvPr/>
          </p:nvSpPr>
          <p:spPr>
            <a:xfrm>
              <a:off x="375142" y="1860070"/>
              <a:ext cx="3060882" cy="699817"/>
            </a:xfrm>
            <a:prstGeom prst="roundRect">
              <a:avLst/>
            </a:prstGeom>
            <a:solidFill>
              <a:srgbClr val="159EB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B914A57-39C3-F125-F724-C3AAB9AC0BAC}"/>
                    </a:ext>
                  </a:extLst>
                </p:cNvPr>
                <p:cNvSpPr txBox="1"/>
                <p:nvPr/>
              </p:nvSpPr>
              <p:spPr>
                <a:xfrm>
                  <a:off x="314497" y="1903026"/>
                  <a:ext cx="3188202" cy="6232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06400" lvl="1" indent="-228600" algn="l">
                    <a:spcAft>
                      <a:spcPts val="300"/>
                    </a:spcAft>
                    <a:buFont typeface="Arial" panose="020B0604020202020204" pitchFamily="34" charset="0"/>
                    <a:buChar char="•"/>
                  </a:pPr>
                  <a:r>
                    <a:rPr lang="en-GB" sz="1600" b="1" i="0" dirty="0">
                      <a:solidFill>
                        <a:srgbClr val="159EB0"/>
                      </a:solidFill>
                      <a:effectLst/>
                    </a:rPr>
                    <a:t>Goal: </a:t>
                  </a:r>
                  <a:r>
                    <a:rPr lang="en-GB" sz="1600" b="0" i="0" dirty="0">
                      <a:solidFill>
                        <a:srgbClr val="159EB0"/>
                      </a:solidFill>
                      <a:effectLst/>
                    </a:rPr>
                    <a:t>find structure in data</a:t>
                  </a:r>
                </a:p>
                <a:p>
                  <a:pPr marL="406400" lvl="1" indent="-228600" algn="l">
                    <a:spcAft>
                      <a:spcPts val="300"/>
                    </a:spcAft>
                    <a:buFont typeface="Arial" panose="020B0604020202020204" pitchFamily="34" charset="0"/>
                    <a:buChar char="•"/>
                  </a:pPr>
                  <a:r>
                    <a:rPr lang="en-GB" sz="1600" b="1" dirty="0">
                      <a:solidFill>
                        <a:srgbClr val="159EB0"/>
                      </a:solidFill>
                    </a:rPr>
                    <a:t>Data:</a:t>
                  </a:r>
                  <a:r>
                    <a:rPr lang="en-GB" sz="1600" dirty="0">
                      <a:solidFill>
                        <a:srgbClr val="159EB0"/>
                      </a:solidFill>
                    </a:rPr>
                    <a:t> unlabelled samples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159EB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159EB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159EB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159EB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159EB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GB" sz="1600" dirty="0">
                    <a:solidFill>
                      <a:srgbClr val="159EB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B914A57-39C3-F125-F724-C3AAB9AC0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497" y="1903026"/>
                  <a:ext cx="3188202" cy="623248"/>
                </a:xfrm>
                <a:prstGeom prst="rect">
                  <a:avLst/>
                </a:prstGeom>
                <a:blipFill>
                  <a:blip r:embed="rId5"/>
                  <a:stretch>
                    <a:fillRect t="-2000" b="-10000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Freeform 4">
            <a:extLst>
              <a:ext uri="{FF2B5EF4-FFF2-40B4-BE49-F238E27FC236}">
                <a16:creationId xmlns:a16="http://schemas.microsoft.com/office/drawing/2014/main" id="{3B45F5EA-9296-E981-50C3-BA9DC2A7222E}"/>
              </a:ext>
            </a:extLst>
          </p:cNvPr>
          <p:cNvSpPr/>
          <p:nvPr/>
        </p:nvSpPr>
        <p:spPr>
          <a:xfrm>
            <a:off x="2758247" y="1287256"/>
            <a:ext cx="3309731" cy="3231460"/>
          </a:xfrm>
          <a:custGeom>
            <a:avLst/>
            <a:gdLst>
              <a:gd name="connsiteX0" fmla="*/ 2534478 w 3309731"/>
              <a:gd name="connsiteY0" fmla="*/ 2246243 h 3031435"/>
              <a:gd name="connsiteX1" fmla="*/ 2882348 w 3309731"/>
              <a:gd name="connsiteY1" fmla="*/ 1689652 h 3031435"/>
              <a:gd name="connsiteX2" fmla="*/ 3309731 w 3309731"/>
              <a:gd name="connsiteY2" fmla="*/ 1600200 h 3031435"/>
              <a:gd name="connsiteX3" fmla="*/ 3309731 w 3309731"/>
              <a:gd name="connsiteY3" fmla="*/ 0 h 3031435"/>
              <a:gd name="connsiteX4" fmla="*/ 526774 w 3309731"/>
              <a:gd name="connsiteY4" fmla="*/ 0 h 3031435"/>
              <a:gd name="connsiteX5" fmla="*/ 526774 w 3309731"/>
              <a:gd name="connsiteY5" fmla="*/ 1550504 h 3031435"/>
              <a:gd name="connsiteX6" fmla="*/ 0 w 3309731"/>
              <a:gd name="connsiteY6" fmla="*/ 1550504 h 3031435"/>
              <a:gd name="connsiteX7" fmla="*/ 0 w 3309731"/>
              <a:gd name="connsiteY7" fmla="*/ 3031435 h 3031435"/>
              <a:gd name="connsiteX8" fmla="*/ 2484783 w 3309731"/>
              <a:gd name="connsiteY8" fmla="*/ 3031435 h 3031435"/>
              <a:gd name="connsiteX9" fmla="*/ 2484783 w 3309731"/>
              <a:gd name="connsiteY9" fmla="*/ 2305878 h 3031435"/>
              <a:gd name="connsiteX10" fmla="*/ 2534478 w 3309731"/>
              <a:gd name="connsiteY10" fmla="*/ 2246243 h 3031435"/>
              <a:gd name="connsiteX0" fmla="*/ 2534478 w 3309731"/>
              <a:gd name="connsiteY0" fmla="*/ 2246243 h 3031435"/>
              <a:gd name="connsiteX1" fmla="*/ 2882348 w 3309731"/>
              <a:gd name="connsiteY1" fmla="*/ 1689652 h 3031435"/>
              <a:gd name="connsiteX2" fmla="*/ 3309731 w 3309731"/>
              <a:gd name="connsiteY2" fmla="*/ 1600200 h 3031435"/>
              <a:gd name="connsiteX3" fmla="*/ 3309731 w 3309731"/>
              <a:gd name="connsiteY3" fmla="*/ 0 h 3031435"/>
              <a:gd name="connsiteX4" fmla="*/ 526774 w 3309731"/>
              <a:gd name="connsiteY4" fmla="*/ 0 h 3031435"/>
              <a:gd name="connsiteX5" fmla="*/ 526774 w 3309731"/>
              <a:gd name="connsiteY5" fmla="*/ 1550504 h 3031435"/>
              <a:gd name="connsiteX6" fmla="*/ 0 w 3309731"/>
              <a:gd name="connsiteY6" fmla="*/ 1550504 h 3031435"/>
              <a:gd name="connsiteX7" fmla="*/ 0 w 3309731"/>
              <a:gd name="connsiteY7" fmla="*/ 3031435 h 3031435"/>
              <a:gd name="connsiteX8" fmla="*/ 2484783 w 3309731"/>
              <a:gd name="connsiteY8" fmla="*/ 3031435 h 3031435"/>
              <a:gd name="connsiteX9" fmla="*/ 2491409 w 3309731"/>
              <a:gd name="connsiteY9" fmla="*/ 2392017 h 3031435"/>
              <a:gd name="connsiteX10" fmla="*/ 2534478 w 3309731"/>
              <a:gd name="connsiteY10" fmla="*/ 2246243 h 3031435"/>
              <a:gd name="connsiteX0" fmla="*/ 2534478 w 3309731"/>
              <a:gd name="connsiteY0" fmla="*/ 2246243 h 3031435"/>
              <a:gd name="connsiteX1" fmla="*/ 2744422 w 3309731"/>
              <a:gd name="connsiteY1" fmla="*/ 1909312 h 3031435"/>
              <a:gd name="connsiteX2" fmla="*/ 3309731 w 3309731"/>
              <a:gd name="connsiteY2" fmla="*/ 1600200 h 3031435"/>
              <a:gd name="connsiteX3" fmla="*/ 3309731 w 3309731"/>
              <a:gd name="connsiteY3" fmla="*/ 0 h 3031435"/>
              <a:gd name="connsiteX4" fmla="*/ 526774 w 3309731"/>
              <a:gd name="connsiteY4" fmla="*/ 0 h 3031435"/>
              <a:gd name="connsiteX5" fmla="*/ 526774 w 3309731"/>
              <a:gd name="connsiteY5" fmla="*/ 1550504 h 3031435"/>
              <a:gd name="connsiteX6" fmla="*/ 0 w 3309731"/>
              <a:gd name="connsiteY6" fmla="*/ 1550504 h 3031435"/>
              <a:gd name="connsiteX7" fmla="*/ 0 w 3309731"/>
              <a:gd name="connsiteY7" fmla="*/ 3031435 h 3031435"/>
              <a:gd name="connsiteX8" fmla="*/ 2484783 w 3309731"/>
              <a:gd name="connsiteY8" fmla="*/ 3031435 h 3031435"/>
              <a:gd name="connsiteX9" fmla="*/ 2491409 w 3309731"/>
              <a:gd name="connsiteY9" fmla="*/ 2392017 h 3031435"/>
              <a:gd name="connsiteX10" fmla="*/ 2534478 w 3309731"/>
              <a:gd name="connsiteY10" fmla="*/ 2246243 h 3031435"/>
              <a:gd name="connsiteX0" fmla="*/ 2534478 w 3309731"/>
              <a:gd name="connsiteY0" fmla="*/ 2246243 h 3031435"/>
              <a:gd name="connsiteX1" fmla="*/ 2744422 w 3309731"/>
              <a:gd name="connsiteY1" fmla="*/ 1909312 h 3031435"/>
              <a:gd name="connsiteX2" fmla="*/ 3309731 w 3309731"/>
              <a:gd name="connsiteY2" fmla="*/ 1600200 h 3031435"/>
              <a:gd name="connsiteX3" fmla="*/ 3309731 w 3309731"/>
              <a:gd name="connsiteY3" fmla="*/ 0 h 3031435"/>
              <a:gd name="connsiteX4" fmla="*/ 526774 w 3309731"/>
              <a:gd name="connsiteY4" fmla="*/ 0 h 3031435"/>
              <a:gd name="connsiteX5" fmla="*/ 526774 w 3309731"/>
              <a:gd name="connsiteY5" fmla="*/ 1550504 h 3031435"/>
              <a:gd name="connsiteX6" fmla="*/ 0 w 3309731"/>
              <a:gd name="connsiteY6" fmla="*/ 1550504 h 3031435"/>
              <a:gd name="connsiteX7" fmla="*/ 0 w 3309731"/>
              <a:gd name="connsiteY7" fmla="*/ 3031435 h 3031435"/>
              <a:gd name="connsiteX8" fmla="*/ 2484783 w 3309731"/>
              <a:gd name="connsiteY8" fmla="*/ 3031435 h 3031435"/>
              <a:gd name="connsiteX9" fmla="*/ 2491409 w 3309731"/>
              <a:gd name="connsiteY9" fmla="*/ 2392017 h 3031435"/>
              <a:gd name="connsiteX10" fmla="*/ 2534478 w 3309731"/>
              <a:gd name="connsiteY10" fmla="*/ 2246243 h 3031435"/>
              <a:gd name="connsiteX0" fmla="*/ 2534478 w 3309731"/>
              <a:gd name="connsiteY0" fmla="*/ 2246243 h 3031435"/>
              <a:gd name="connsiteX1" fmla="*/ 2744422 w 3309731"/>
              <a:gd name="connsiteY1" fmla="*/ 1909312 h 3031435"/>
              <a:gd name="connsiteX2" fmla="*/ 3309731 w 3309731"/>
              <a:gd name="connsiteY2" fmla="*/ 1600200 h 3031435"/>
              <a:gd name="connsiteX3" fmla="*/ 3309731 w 3309731"/>
              <a:gd name="connsiteY3" fmla="*/ 0 h 3031435"/>
              <a:gd name="connsiteX4" fmla="*/ 526774 w 3309731"/>
              <a:gd name="connsiteY4" fmla="*/ 0 h 3031435"/>
              <a:gd name="connsiteX5" fmla="*/ 526774 w 3309731"/>
              <a:gd name="connsiteY5" fmla="*/ 1550504 h 3031435"/>
              <a:gd name="connsiteX6" fmla="*/ 0 w 3309731"/>
              <a:gd name="connsiteY6" fmla="*/ 1550504 h 3031435"/>
              <a:gd name="connsiteX7" fmla="*/ 0 w 3309731"/>
              <a:gd name="connsiteY7" fmla="*/ 3031435 h 3031435"/>
              <a:gd name="connsiteX8" fmla="*/ 2484783 w 3309731"/>
              <a:gd name="connsiteY8" fmla="*/ 3031435 h 3031435"/>
              <a:gd name="connsiteX9" fmla="*/ 2491409 w 3309731"/>
              <a:gd name="connsiteY9" fmla="*/ 2392017 h 3031435"/>
              <a:gd name="connsiteX10" fmla="*/ 2534478 w 3309731"/>
              <a:gd name="connsiteY10" fmla="*/ 2246243 h 3031435"/>
              <a:gd name="connsiteX0" fmla="*/ 2534478 w 3309731"/>
              <a:gd name="connsiteY0" fmla="*/ 2246243 h 3031435"/>
              <a:gd name="connsiteX1" fmla="*/ 2754639 w 3309731"/>
              <a:gd name="connsiteY1" fmla="*/ 1909312 h 3031435"/>
              <a:gd name="connsiteX2" fmla="*/ 3309731 w 3309731"/>
              <a:gd name="connsiteY2" fmla="*/ 1600200 h 3031435"/>
              <a:gd name="connsiteX3" fmla="*/ 3309731 w 3309731"/>
              <a:gd name="connsiteY3" fmla="*/ 0 h 3031435"/>
              <a:gd name="connsiteX4" fmla="*/ 526774 w 3309731"/>
              <a:gd name="connsiteY4" fmla="*/ 0 h 3031435"/>
              <a:gd name="connsiteX5" fmla="*/ 526774 w 3309731"/>
              <a:gd name="connsiteY5" fmla="*/ 1550504 h 3031435"/>
              <a:gd name="connsiteX6" fmla="*/ 0 w 3309731"/>
              <a:gd name="connsiteY6" fmla="*/ 1550504 h 3031435"/>
              <a:gd name="connsiteX7" fmla="*/ 0 w 3309731"/>
              <a:gd name="connsiteY7" fmla="*/ 3031435 h 3031435"/>
              <a:gd name="connsiteX8" fmla="*/ 2484783 w 3309731"/>
              <a:gd name="connsiteY8" fmla="*/ 3031435 h 3031435"/>
              <a:gd name="connsiteX9" fmla="*/ 2491409 w 3309731"/>
              <a:gd name="connsiteY9" fmla="*/ 2392017 h 3031435"/>
              <a:gd name="connsiteX10" fmla="*/ 2534478 w 3309731"/>
              <a:gd name="connsiteY10" fmla="*/ 2246243 h 3031435"/>
              <a:gd name="connsiteX0" fmla="*/ 2534478 w 3309731"/>
              <a:gd name="connsiteY0" fmla="*/ 2246243 h 3031435"/>
              <a:gd name="connsiteX1" fmla="*/ 2754639 w 3309731"/>
              <a:gd name="connsiteY1" fmla="*/ 1909312 h 3031435"/>
              <a:gd name="connsiteX2" fmla="*/ 3309731 w 3309731"/>
              <a:gd name="connsiteY2" fmla="*/ 1600200 h 3031435"/>
              <a:gd name="connsiteX3" fmla="*/ 3309731 w 3309731"/>
              <a:gd name="connsiteY3" fmla="*/ 0 h 3031435"/>
              <a:gd name="connsiteX4" fmla="*/ 526774 w 3309731"/>
              <a:gd name="connsiteY4" fmla="*/ 0 h 3031435"/>
              <a:gd name="connsiteX5" fmla="*/ 526774 w 3309731"/>
              <a:gd name="connsiteY5" fmla="*/ 1550504 h 3031435"/>
              <a:gd name="connsiteX6" fmla="*/ 0 w 3309731"/>
              <a:gd name="connsiteY6" fmla="*/ 1550504 h 3031435"/>
              <a:gd name="connsiteX7" fmla="*/ 0 w 3309731"/>
              <a:gd name="connsiteY7" fmla="*/ 3031435 h 3031435"/>
              <a:gd name="connsiteX8" fmla="*/ 2484783 w 3309731"/>
              <a:gd name="connsiteY8" fmla="*/ 3031435 h 3031435"/>
              <a:gd name="connsiteX9" fmla="*/ 2496518 w 3309731"/>
              <a:gd name="connsiteY9" fmla="*/ 2463534 h 3031435"/>
              <a:gd name="connsiteX10" fmla="*/ 2534478 w 3309731"/>
              <a:gd name="connsiteY10" fmla="*/ 2246243 h 3031435"/>
              <a:gd name="connsiteX0" fmla="*/ 2534478 w 3309731"/>
              <a:gd name="connsiteY0" fmla="*/ 2246243 h 3031435"/>
              <a:gd name="connsiteX1" fmla="*/ 2754639 w 3309731"/>
              <a:gd name="connsiteY1" fmla="*/ 1909312 h 3031435"/>
              <a:gd name="connsiteX2" fmla="*/ 3309731 w 3309731"/>
              <a:gd name="connsiteY2" fmla="*/ 1600200 h 3031435"/>
              <a:gd name="connsiteX3" fmla="*/ 3309731 w 3309731"/>
              <a:gd name="connsiteY3" fmla="*/ 0 h 3031435"/>
              <a:gd name="connsiteX4" fmla="*/ 526774 w 3309731"/>
              <a:gd name="connsiteY4" fmla="*/ 0 h 3031435"/>
              <a:gd name="connsiteX5" fmla="*/ 526774 w 3309731"/>
              <a:gd name="connsiteY5" fmla="*/ 1550504 h 3031435"/>
              <a:gd name="connsiteX6" fmla="*/ 0 w 3309731"/>
              <a:gd name="connsiteY6" fmla="*/ 1550504 h 3031435"/>
              <a:gd name="connsiteX7" fmla="*/ 0 w 3309731"/>
              <a:gd name="connsiteY7" fmla="*/ 3031435 h 3031435"/>
              <a:gd name="connsiteX8" fmla="*/ 2484783 w 3309731"/>
              <a:gd name="connsiteY8" fmla="*/ 3031435 h 3031435"/>
              <a:gd name="connsiteX9" fmla="*/ 2496518 w 3309731"/>
              <a:gd name="connsiteY9" fmla="*/ 2463534 h 3031435"/>
              <a:gd name="connsiteX10" fmla="*/ 2534478 w 3309731"/>
              <a:gd name="connsiteY10" fmla="*/ 2246243 h 3031435"/>
              <a:gd name="connsiteX0" fmla="*/ 2544695 w 3309731"/>
              <a:gd name="connsiteY0" fmla="*/ 2215592 h 3031435"/>
              <a:gd name="connsiteX1" fmla="*/ 2754639 w 3309731"/>
              <a:gd name="connsiteY1" fmla="*/ 1909312 h 3031435"/>
              <a:gd name="connsiteX2" fmla="*/ 3309731 w 3309731"/>
              <a:gd name="connsiteY2" fmla="*/ 1600200 h 3031435"/>
              <a:gd name="connsiteX3" fmla="*/ 3309731 w 3309731"/>
              <a:gd name="connsiteY3" fmla="*/ 0 h 3031435"/>
              <a:gd name="connsiteX4" fmla="*/ 526774 w 3309731"/>
              <a:gd name="connsiteY4" fmla="*/ 0 h 3031435"/>
              <a:gd name="connsiteX5" fmla="*/ 526774 w 3309731"/>
              <a:gd name="connsiteY5" fmla="*/ 1550504 h 3031435"/>
              <a:gd name="connsiteX6" fmla="*/ 0 w 3309731"/>
              <a:gd name="connsiteY6" fmla="*/ 1550504 h 3031435"/>
              <a:gd name="connsiteX7" fmla="*/ 0 w 3309731"/>
              <a:gd name="connsiteY7" fmla="*/ 3031435 h 3031435"/>
              <a:gd name="connsiteX8" fmla="*/ 2484783 w 3309731"/>
              <a:gd name="connsiteY8" fmla="*/ 3031435 h 3031435"/>
              <a:gd name="connsiteX9" fmla="*/ 2496518 w 3309731"/>
              <a:gd name="connsiteY9" fmla="*/ 2463534 h 3031435"/>
              <a:gd name="connsiteX10" fmla="*/ 2544695 w 3309731"/>
              <a:gd name="connsiteY10" fmla="*/ 2215592 h 3031435"/>
              <a:gd name="connsiteX0" fmla="*/ 2544695 w 3309731"/>
              <a:gd name="connsiteY0" fmla="*/ 2215592 h 3031435"/>
              <a:gd name="connsiteX1" fmla="*/ 2754639 w 3309731"/>
              <a:gd name="connsiteY1" fmla="*/ 1909312 h 3031435"/>
              <a:gd name="connsiteX2" fmla="*/ 3309731 w 3309731"/>
              <a:gd name="connsiteY2" fmla="*/ 1600200 h 3031435"/>
              <a:gd name="connsiteX3" fmla="*/ 3309731 w 3309731"/>
              <a:gd name="connsiteY3" fmla="*/ 0 h 3031435"/>
              <a:gd name="connsiteX4" fmla="*/ 526774 w 3309731"/>
              <a:gd name="connsiteY4" fmla="*/ 0 h 3031435"/>
              <a:gd name="connsiteX5" fmla="*/ 526774 w 3309731"/>
              <a:gd name="connsiteY5" fmla="*/ 1550504 h 3031435"/>
              <a:gd name="connsiteX6" fmla="*/ 0 w 3309731"/>
              <a:gd name="connsiteY6" fmla="*/ 1550504 h 3031435"/>
              <a:gd name="connsiteX7" fmla="*/ 0 w 3309731"/>
              <a:gd name="connsiteY7" fmla="*/ 3031435 h 3031435"/>
              <a:gd name="connsiteX8" fmla="*/ 2484783 w 3309731"/>
              <a:gd name="connsiteY8" fmla="*/ 3031435 h 3031435"/>
              <a:gd name="connsiteX9" fmla="*/ 2496518 w 3309731"/>
              <a:gd name="connsiteY9" fmla="*/ 2463534 h 3031435"/>
              <a:gd name="connsiteX10" fmla="*/ 2544695 w 3309731"/>
              <a:gd name="connsiteY10" fmla="*/ 2215592 h 3031435"/>
              <a:gd name="connsiteX0" fmla="*/ 2544695 w 3309731"/>
              <a:gd name="connsiteY0" fmla="*/ 2215592 h 3240985"/>
              <a:gd name="connsiteX1" fmla="*/ 2754639 w 3309731"/>
              <a:gd name="connsiteY1" fmla="*/ 1909312 h 3240985"/>
              <a:gd name="connsiteX2" fmla="*/ 3309731 w 3309731"/>
              <a:gd name="connsiteY2" fmla="*/ 1600200 h 3240985"/>
              <a:gd name="connsiteX3" fmla="*/ 3309731 w 3309731"/>
              <a:gd name="connsiteY3" fmla="*/ 0 h 3240985"/>
              <a:gd name="connsiteX4" fmla="*/ 526774 w 3309731"/>
              <a:gd name="connsiteY4" fmla="*/ 0 h 3240985"/>
              <a:gd name="connsiteX5" fmla="*/ 526774 w 3309731"/>
              <a:gd name="connsiteY5" fmla="*/ 1550504 h 3240985"/>
              <a:gd name="connsiteX6" fmla="*/ 0 w 3309731"/>
              <a:gd name="connsiteY6" fmla="*/ 1550504 h 3240985"/>
              <a:gd name="connsiteX7" fmla="*/ 0 w 3309731"/>
              <a:gd name="connsiteY7" fmla="*/ 3031435 h 3240985"/>
              <a:gd name="connsiteX8" fmla="*/ 2475258 w 3309731"/>
              <a:gd name="connsiteY8" fmla="*/ 3240985 h 3240985"/>
              <a:gd name="connsiteX9" fmla="*/ 2496518 w 3309731"/>
              <a:gd name="connsiteY9" fmla="*/ 2463534 h 3240985"/>
              <a:gd name="connsiteX10" fmla="*/ 2544695 w 3309731"/>
              <a:gd name="connsiteY10" fmla="*/ 2215592 h 3240985"/>
              <a:gd name="connsiteX0" fmla="*/ 2544695 w 3309731"/>
              <a:gd name="connsiteY0" fmla="*/ 2215592 h 3240985"/>
              <a:gd name="connsiteX1" fmla="*/ 2754639 w 3309731"/>
              <a:gd name="connsiteY1" fmla="*/ 1909312 h 3240985"/>
              <a:gd name="connsiteX2" fmla="*/ 3309731 w 3309731"/>
              <a:gd name="connsiteY2" fmla="*/ 1600200 h 3240985"/>
              <a:gd name="connsiteX3" fmla="*/ 3309731 w 3309731"/>
              <a:gd name="connsiteY3" fmla="*/ 0 h 3240985"/>
              <a:gd name="connsiteX4" fmla="*/ 526774 w 3309731"/>
              <a:gd name="connsiteY4" fmla="*/ 0 h 3240985"/>
              <a:gd name="connsiteX5" fmla="*/ 526774 w 3309731"/>
              <a:gd name="connsiteY5" fmla="*/ 1550504 h 3240985"/>
              <a:gd name="connsiteX6" fmla="*/ 0 w 3309731"/>
              <a:gd name="connsiteY6" fmla="*/ 1550504 h 3240985"/>
              <a:gd name="connsiteX7" fmla="*/ 19050 w 3309731"/>
              <a:gd name="connsiteY7" fmla="*/ 3231460 h 3240985"/>
              <a:gd name="connsiteX8" fmla="*/ 2475258 w 3309731"/>
              <a:gd name="connsiteY8" fmla="*/ 3240985 h 3240985"/>
              <a:gd name="connsiteX9" fmla="*/ 2496518 w 3309731"/>
              <a:gd name="connsiteY9" fmla="*/ 2463534 h 3240985"/>
              <a:gd name="connsiteX10" fmla="*/ 2544695 w 3309731"/>
              <a:gd name="connsiteY10" fmla="*/ 2215592 h 3240985"/>
              <a:gd name="connsiteX0" fmla="*/ 2544695 w 3309731"/>
              <a:gd name="connsiteY0" fmla="*/ 2215592 h 3231460"/>
              <a:gd name="connsiteX1" fmla="*/ 2754639 w 3309731"/>
              <a:gd name="connsiteY1" fmla="*/ 1909312 h 3231460"/>
              <a:gd name="connsiteX2" fmla="*/ 3309731 w 3309731"/>
              <a:gd name="connsiteY2" fmla="*/ 1600200 h 3231460"/>
              <a:gd name="connsiteX3" fmla="*/ 3309731 w 3309731"/>
              <a:gd name="connsiteY3" fmla="*/ 0 h 3231460"/>
              <a:gd name="connsiteX4" fmla="*/ 526774 w 3309731"/>
              <a:gd name="connsiteY4" fmla="*/ 0 h 3231460"/>
              <a:gd name="connsiteX5" fmla="*/ 526774 w 3309731"/>
              <a:gd name="connsiteY5" fmla="*/ 1550504 h 3231460"/>
              <a:gd name="connsiteX6" fmla="*/ 0 w 3309731"/>
              <a:gd name="connsiteY6" fmla="*/ 1550504 h 3231460"/>
              <a:gd name="connsiteX7" fmla="*/ 19050 w 3309731"/>
              <a:gd name="connsiteY7" fmla="*/ 3231460 h 3231460"/>
              <a:gd name="connsiteX8" fmla="*/ 2799108 w 3309731"/>
              <a:gd name="connsiteY8" fmla="*/ 3183835 h 3231460"/>
              <a:gd name="connsiteX9" fmla="*/ 2496518 w 3309731"/>
              <a:gd name="connsiteY9" fmla="*/ 2463534 h 3231460"/>
              <a:gd name="connsiteX10" fmla="*/ 2544695 w 3309731"/>
              <a:gd name="connsiteY10" fmla="*/ 2215592 h 3231460"/>
              <a:gd name="connsiteX0" fmla="*/ 2544695 w 3309731"/>
              <a:gd name="connsiteY0" fmla="*/ 2215592 h 3231460"/>
              <a:gd name="connsiteX1" fmla="*/ 2754639 w 3309731"/>
              <a:gd name="connsiteY1" fmla="*/ 1909312 h 3231460"/>
              <a:gd name="connsiteX2" fmla="*/ 3309731 w 3309731"/>
              <a:gd name="connsiteY2" fmla="*/ 1600200 h 3231460"/>
              <a:gd name="connsiteX3" fmla="*/ 3309731 w 3309731"/>
              <a:gd name="connsiteY3" fmla="*/ 0 h 3231460"/>
              <a:gd name="connsiteX4" fmla="*/ 526774 w 3309731"/>
              <a:gd name="connsiteY4" fmla="*/ 0 h 3231460"/>
              <a:gd name="connsiteX5" fmla="*/ 526774 w 3309731"/>
              <a:gd name="connsiteY5" fmla="*/ 1550504 h 3231460"/>
              <a:gd name="connsiteX6" fmla="*/ 0 w 3309731"/>
              <a:gd name="connsiteY6" fmla="*/ 1550504 h 3231460"/>
              <a:gd name="connsiteX7" fmla="*/ 19050 w 3309731"/>
              <a:gd name="connsiteY7" fmla="*/ 3231460 h 3231460"/>
              <a:gd name="connsiteX8" fmla="*/ 2799108 w 3309731"/>
              <a:gd name="connsiteY8" fmla="*/ 3183835 h 3231460"/>
              <a:gd name="connsiteX9" fmla="*/ 2496518 w 3309731"/>
              <a:gd name="connsiteY9" fmla="*/ 2463534 h 3231460"/>
              <a:gd name="connsiteX10" fmla="*/ 2544695 w 3309731"/>
              <a:gd name="connsiteY10" fmla="*/ 2215592 h 3231460"/>
              <a:gd name="connsiteX0" fmla="*/ 2544695 w 3309731"/>
              <a:gd name="connsiteY0" fmla="*/ 2215592 h 3240985"/>
              <a:gd name="connsiteX1" fmla="*/ 2754639 w 3309731"/>
              <a:gd name="connsiteY1" fmla="*/ 1909312 h 3240985"/>
              <a:gd name="connsiteX2" fmla="*/ 3309731 w 3309731"/>
              <a:gd name="connsiteY2" fmla="*/ 1600200 h 3240985"/>
              <a:gd name="connsiteX3" fmla="*/ 3309731 w 3309731"/>
              <a:gd name="connsiteY3" fmla="*/ 0 h 3240985"/>
              <a:gd name="connsiteX4" fmla="*/ 526774 w 3309731"/>
              <a:gd name="connsiteY4" fmla="*/ 0 h 3240985"/>
              <a:gd name="connsiteX5" fmla="*/ 526774 w 3309731"/>
              <a:gd name="connsiteY5" fmla="*/ 1550504 h 3240985"/>
              <a:gd name="connsiteX6" fmla="*/ 0 w 3309731"/>
              <a:gd name="connsiteY6" fmla="*/ 1550504 h 3240985"/>
              <a:gd name="connsiteX7" fmla="*/ 19050 w 3309731"/>
              <a:gd name="connsiteY7" fmla="*/ 3231460 h 3240985"/>
              <a:gd name="connsiteX8" fmla="*/ 2799108 w 3309731"/>
              <a:gd name="connsiteY8" fmla="*/ 3240985 h 3240985"/>
              <a:gd name="connsiteX9" fmla="*/ 2496518 w 3309731"/>
              <a:gd name="connsiteY9" fmla="*/ 2463534 h 3240985"/>
              <a:gd name="connsiteX10" fmla="*/ 2544695 w 3309731"/>
              <a:gd name="connsiteY10" fmla="*/ 2215592 h 3240985"/>
              <a:gd name="connsiteX0" fmla="*/ 2544695 w 3309731"/>
              <a:gd name="connsiteY0" fmla="*/ 2215592 h 3240985"/>
              <a:gd name="connsiteX1" fmla="*/ 2754639 w 3309731"/>
              <a:gd name="connsiteY1" fmla="*/ 1909312 h 3240985"/>
              <a:gd name="connsiteX2" fmla="*/ 3309731 w 3309731"/>
              <a:gd name="connsiteY2" fmla="*/ 1600200 h 3240985"/>
              <a:gd name="connsiteX3" fmla="*/ 3309731 w 3309731"/>
              <a:gd name="connsiteY3" fmla="*/ 0 h 3240985"/>
              <a:gd name="connsiteX4" fmla="*/ 526774 w 3309731"/>
              <a:gd name="connsiteY4" fmla="*/ 0 h 3240985"/>
              <a:gd name="connsiteX5" fmla="*/ 526774 w 3309731"/>
              <a:gd name="connsiteY5" fmla="*/ 1550504 h 3240985"/>
              <a:gd name="connsiteX6" fmla="*/ 0 w 3309731"/>
              <a:gd name="connsiteY6" fmla="*/ 1550504 h 3240985"/>
              <a:gd name="connsiteX7" fmla="*/ 19050 w 3309731"/>
              <a:gd name="connsiteY7" fmla="*/ 3231460 h 3240985"/>
              <a:gd name="connsiteX8" fmla="*/ 2799108 w 3309731"/>
              <a:gd name="connsiteY8" fmla="*/ 3240985 h 3240985"/>
              <a:gd name="connsiteX9" fmla="*/ 2496518 w 3309731"/>
              <a:gd name="connsiteY9" fmla="*/ 2463534 h 3240985"/>
              <a:gd name="connsiteX10" fmla="*/ 2544695 w 3309731"/>
              <a:gd name="connsiteY10" fmla="*/ 2215592 h 3240985"/>
              <a:gd name="connsiteX0" fmla="*/ 2544695 w 3309731"/>
              <a:gd name="connsiteY0" fmla="*/ 2215592 h 3231460"/>
              <a:gd name="connsiteX1" fmla="*/ 2754639 w 3309731"/>
              <a:gd name="connsiteY1" fmla="*/ 1909312 h 3231460"/>
              <a:gd name="connsiteX2" fmla="*/ 3309731 w 3309731"/>
              <a:gd name="connsiteY2" fmla="*/ 1600200 h 3231460"/>
              <a:gd name="connsiteX3" fmla="*/ 3309731 w 3309731"/>
              <a:gd name="connsiteY3" fmla="*/ 0 h 3231460"/>
              <a:gd name="connsiteX4" fmla="*/ 526774 w 3309731"/>
              <a:gd name="connsiteY4" fmla="*/ 0 h 3231460"/>
              <a:gd name="connsiteX5" fmla="*/ 526774 w 3309731"/>
              <a:gd name="connsiteY5" fmla="*/ 1550504 h 3231460"/>
              <a:gd name="connsiteX6" fmla="*/ 0 w 3309731"/>
              <a:gd name="connsiteY6" fmla="*/ 1550504 h 3231460"/>
              <a:gd name="connsiteX7" fmla="*/ 19050 w 3309731"/>
              <a:gd name="connsiteY7" fmla="*/ 3231460 h 3231460"/>
              <a:gd name="connsiteX8" fmla="*/ 2713383 w 3309731"/>
              <a:gd name="connsiteY8" fmla="*/ 3155260 h 3231460"/>
              <a:gd name="connsiteX9" fmla="*/ 2496518 w 3309731"/>
              <a:gd name="connsiteY9" fmla="*/ 2463534 h 3231460"/>
              <a:gd name="connsiteX10" fmla="*/ 2544695 w 3309731"/>
              <a:gd name="connsiteY10" fmla="*/ 2215592 h 3231460"/>
              <a:gd name="connsiteX0" fmla="*/ 2544695 w 3309731"/>
              <a:gd name="connsiteY0" fmla="*/ 2215592 h 3231460"/>
              <a:gd name="connsiteX1" fmla="*/ 2754639 w 3309731"/>
              <a:gd name="connsiteY1" fmla="*/ 1909312 h 3231460"/>
              <a:gd name="connsiteX2" fmla="*/ 3309731 w 3309731"/>
              <a:gd name="connsiteY2" fmla="*/ 1600200 h 3231460"/>
              <a:gd name="connsiteX3" fmla="*/ 3309731 w 3309731"/>
              <a:gd name="connsiteY3" fmla="*/ 0 h 3231460"/>
              <a:gd name="connsiteX4" fmla="*/ 526774 w 3309731"/>
              <a:gd name="connsiteY4" fmla="*/ 0 h 3231460"/>
              <a:gd name="connsiteX5" fmla="*/ 526774 w 3309731"/>
              <a:gd name="connsiteY5" fmla="*/ 1550504 h 3231460"/>
              <a:gd name="connsiteX6" fmla="*/ 0 w 3309731"/>
              <a:gd name="connsiteY6" fmla="*/ 1550504 h 3231460"/>
              <a:gd name="connsiteX7" fmla="*/ 19050 w 3309731"/>
              <a:gd name="connsiteY7" fmla="*/ 3231460 h 3231460"/>
              <a:gd name="connsiteX8" fmla="*/ 2713383 w 3309731"/>
              <a:gd name="connsiteY8" fmla="*/ 3155260 h 3231460"/>
              <a:gd name="connsiteX9" fmla="*/ 2496518 w 3309731"/>
              <a:gd name="connsiteY9" fmla="*/ 2463534 h 3231460"/>
              <a:gd name="connsiteX10" fmla="*/ 2544695 w 3309731"/>
              <a:gd name="connsiteY10" fmla="*/ 2215592 h 3231460"/>
              <a:gd name="connsiteX0" fmla="*/ 2544695 w 3309731"/>
              <a:gd name="connsiteY0" fmla="*/ 2215592 h 3231460"/>
              <a:gd name="connsiteX1" fmla="*/ 2754639 w 3309731"/>
              <a:gd name="connsiteY1" fmla="*/ 1909312 h 3231460"/>
              <a:gd name="connsiteX2" fmla="*/ 3309731 w 3309731"/>
              <a:gd name="connsiteY2" fmla="*/ 1600200 h 3231460"/>
              <a:gd name="connsiteX3" fmla="*/ 3309731 w 3309731"/>
              <a:gd name="connsiteY3" fmla="*/ 0 h 3231460"/>
              <a:gd name="connsiteX4" fmla="*/ 526774 w 3309731"/>
              <a:gd name="connsiteY4" fmla="*/ 0 h 3231460"/>
              <a:gd name="connsiteX5" fmla="*/ 707749 w 3309731"/>
              <a:gd name="connsiteY5" fmla="*/ 1550504 h 3231460"/>
              <a:gd name="connsiteX6" fmla="*/ 0 w 3309731"/>
              <a:gd name="connsiteY6" fmla="*/ 1550504 h 3231460"/>
              <a:gd name="connsiteX7" fmla="*/ 19050 w 3309731"/>
              <a:gd name="connsiteY7" fmla="*/ 3231460 h 3231460"/>
              <a:gd name="connsiteX8" fmla="*/ 2713383 w 3309731"/>
              <a:gd name="connsiteY8" fmla="*/ 3155260 h 3231460"/>
              <a:gd name="connsiteX9" fmla="*/ 2496518 w 3309731"/>
              <a:gd name="connsiteY9" fmla="*/ 2463534 h 3231460"/>
              <a:gd name="connsiteX10" fmla="*/ 2544695 w 3309731"/>
              <a:gd name="connsiteY10" fmla="*/ 2215592 h 3231460"/>
              <a:gd name="connsiteX0" fmla="*/ 2544695 w 3309731"/>
              <a:gd name="connsiteY0" fmla="*/ 2215592 h 3231460"/>
              <a:gd name="connsiteX1" fmla="*/ 2754639 w 3309731"/>
              <a:gd name="connsiteY1" fmla="*/ 1909312 h 3231460"/>
              <a:gd name="connsiteX2" fmla="*/ 3309731 w 3309731"/>
              <a:gd name="connsiteY2" fmla="*/ 1600200 h 3231460"/>
              <a:gd name="connsiteX3" fmla="*/ 3309731 w 3309731"/>
              <a:gd name="connsiteY3" fmla="*/ 0 h 3231460"/>
              <a:gd name="connsiteX4" fmla="*/ 698224 w 3309731"/>
              <a:gd name="connsiteY4" fmla="*/ 0 h 3231460"/>
              <a:gd name="connsiteX5" fmla="*/ 707749 w 3309731"/>
              <a:gd name="connsiteY5" fmla="*/ 1550504 h 3231460"/>
              <a:gd name="connsiteX6" fmla="*/ 0 w 3309731"/>
              <a:gd name="connsiteY6" fmla="*/ 1550504 h 3231460"/>
              <a:gd name="connsiteX7" fmla="*/ 19050 w 3309731"/>
              <a:gd name="connsiteY7" fmla="*/ 3231460 h 3231460"/>
              <a:gd name="connsiteX8" fmla="*/ 2713383 w 3309731"/>
              <a:gd name="connsiteY8" fmla="*/ 3155260 h 3231460"/>
              <a:gd name="connsiteX9" fmla="*/ 2496518 w 3309731"/>
              <a:gd name="connsiteY9" fmla="*/ 2463534 h 3231460"/>
              <a:gd name="connsiteX10" fmla="*/ 2544695 w 3309731"/>
              <a:gd name="connsiteY10" fmla="*/ 2215592 h 32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09731" h="3231460">
                <a:moveTo>
                  <a:pt x="2544695" y="2215592"/>
                </a:moveTo>
                <a:cubicBezTo>
                  <a:pt x="2614676" y="2103282"/>
                  <a:pt x="2664225" y="2016513"/>
                  <a:pt x="2754639" y="1909312"/>
                </a:cubicBezTo>
                <a:cubicBezTo>
                  <a:pt x="2953292" y="1765408"/>
                  <a:pt x="3121295" y="1703237"/>
                  <a:pt x="3309731" y="1600200"/>
                </a:cubicBezTo>
                <a:lnTo>
                  <a:pt x="3309731" y="0"/>
                </a:lnTo>
                <a:lnTo>
                  <a:pt x="698224" y="0"/>
                </a:lnTo>
                <a:lnTo>
                  <a:pt x="707749" y="1550504"/>
                </a:lnTo>
                <a:lnTo>
                  <a:pt x="0" y="1550504"/>
                </a:lnTo>
                <a:lnTo>
                  <a:pt x="19050" y="3231460"/>
                </a:lnTo>
                <a:lnTo>
                  <a:pt x="2713383" y="3155260"/>
                </a:lnTo>
                <a:cubicBezTo>
                  <a:pt x="2506042" y="2846871"/>
                  <a:pt x="2494309" y="2676673"/>
                  <a:pt x="2496518" y="2463534"/>
                </a:cubicBezTo>
                <a:cubicBezTo>
                  <a:pt x="2504063" y="2365562"/>
                  <a:pt x="2511609" y="2354431"/>
                  <a:pt x="2544695" y="22155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28F8B6-A060-5EA8-6CA8-25BF4F7F9717}"/>
              </a:ext>
            </a:extLst>
          </p:cNvPr>
          <p:cNvSpPr txBox="1"/>
          <p:nvPr/>
        </p:nvSpPr>
        <p:spPr>
          <a:xfrm>
            <a:off x="9893346" y="6353175"/>
            <a:ext cx="17147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400" i="1" dirty="0">
                <a:hlinkClick r:id="rId6"/>
              </a:rPr>
              <a:t>Image source</a:t>
            </a:r>
            <a:endParaRPr lang="en-CH" i="1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798D718-6BEA-0B6C-D52B-4E113A60C1DF}"/>
              </a:ext>
            </a:extLst>
          </p:cNvPr>
          <p:cNvSpPr/>
          <p:nvPr/>
        </p:nvSpPr>
        <p:spPr>
          <a:xfrm>
            <a:off x="4257675" y="4648200"/>
            <a:ext cx="3409950" cy="1704975"/>
          </a:xfrm>
          <a:custGeom>
            <a:avLst/>
            <a:gdLst>
              <a:gd name="connsiteX0" fmla="*/ 1704975 w 3409950"/>
              <a:gd name="connsiteY0" fmla="*/ 0 h 1704975"/>
              <a:gd name="connsiteX1" fmla="*/ 3409950 w 3409950"/>
              <a:gd name="connsiteY1" fmla="*/ 0 h 1704975"/>
              <a:gd name="connsiteX2" fmla="*/ 3409950 w 3409950"/>
              <a:gd name="connsiteY2" fmla="*/ 1704975 h 1704975"/>
              <a:gd name="connsiteX3" fmla="*/ 0 w 3409950"/>
              <a:gd name="connsiteY3" fmla="*/ 1704975 h 1704975"/>
              <a:gd name="connsiteX4" fmla="*/ 0 w 3409950"/>
              <a:gd name="connsiteY4" fmla="*/ 0 h 1704975"/>
              <a:gd name="connsiteX5" fmla="*/ 1771650 w 3409950"/>
              <a:gd name="connsiteY5" fmla="*/ 0 h 1704975"/>
              <a:gd name="connsiteX6" fmla="*/ 1704975 w 3409950"/>
              <a:gd name="connsiteY6" fmla="*/ 0 h 170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9950" h="1704975">
                <a:moveTo>
                  <a:pt x="1704975" y="0"/>
                </a:moveTo>
                <a:lnTo>
                  <a:pt x="3409950" y="0"/>
                </a:lnTo>
                <a:lnTo>
                  <a:pt x="3409950" y="1704975"/>
                </a:lnTo>
                <a:lnTo>
                  <a:pt x="0" y="1704975"/>
                </a:lnTo>
                <a:lnTo>
                  <a:pt x="0" y="0"/>
                </a:lnTo>
                <a:lnTo>
                  <a:pt x="1771650" y="0"/>
                </a:lnTo>
                <a:lnTo>
                  <a:pt x="170497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4738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Contents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9ED3A8-7F6C-CFD2-2387-3F7F58B672A2}"/>
              </a:ext>
            </a:extLst>
          </p:cNvPr>
          <p:cNvSpPr txBox="1"/>
          <p:nvPr/>
        </p:nvSpPr>
        <p:spPr>
          <a:xfrm>
            <a:off x="413818" y="1338452"/>
            <a:ext cx="1055898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rgbClr val="002060"/>
                </a:solidFill>
              </a:rPr>
              <a:t>Introduction</a:t>
            </a: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rgbClr val="002060"/>
                </a:solidFill>
              </a:rPr>
              <a:t>Reinforcement learning</a:t>
            </a:r>
            <a:endParaRPr lang="en-CH" sz="2200" dirty="0">
              <a:solidFill>
                <a:srgbClr val="002060"/>
              </a:solidFill>
            </a:endParaRP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rgbClr val="002060"/>
                </a:solidFill>
              </a:rPr>
              <a:t>Beyond classical RL</a:t>
            </a:r>
            <a:endParaRPr lang="en-CH" sz="2200" dirty="0">
              <a:solidFill>
                <a:srgbClr val="002060"/>
              </a:solidFill>
            </a:endParaRP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rgbClr val="002060"/>
                </a:solidFill>
              </a:rPr>
              <a:t>Results</a:t>
            </a:r>
            <a:endParaRPr lang="en-CH" sz="2200" dirty="0">
              <a:solidFill>
                <a:srgbClr val="002060"/>
              </a:solidFill>
            </a:endParaRP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rgbClr val="002060"/>
                </a:solidFill>
              </a:rPr>
              <a:t>Conclusions &amp; outlook</a:t>
            </a:r>
            <a:endParaRPr lang="en-CH" sz="2200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FB4205C2-8A1B-6DCB-909D-5230F95E8C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083932" y="6492511"/>
            <a:ext cx="2743200" cy="365125"/>
          </a:xfrm>
        </p:spPr>
        <p:txBody>
          <a:bodyPr/>
          <a:lstStyle/>
          <a:p>
            <a:fld id="{E02D04CC-0B1D-4DCE-AE55-9105744B006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56607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Contents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9ED3A8-7F6C-CFD2-2387-3F7F58B672A2}"/>
              </a:ext>
            </a:extLst>
          </p:cNvPr>
          <p:cNvSpPr txBox="1"/>
          <p:nvPr/>
        </p:nvSpPr>
        <p:spPr>
          <a:xfrm>
            <a:off x="413818" y="1338452"/>
            <a:ext cx="1055898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rgbClr val="002060"/>
                </a:solidFill>
              </a:rPr>
              <a:t>Reinforcement learning</a:t>
            </a:r>
            <a:endParaRPr lang="en-CH" sz="2200" dirty="0">
              <a:solidFill>
                <a:srgbClr val="002060"/>
              </a:solidFill>
            </a:endParaRP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Beyond classical RL</a:t>
            </a:r>
            <a:endParaRPr lang="en-CH" sz="2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Results</a:t>
            </a:r>
            <a:endParaRPr lang="en-CH" sz="2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Conclusions &amp; outlook</a:t>
            </a:r>
            <a:endParaRPr lang="en-CH" sz="2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FB4205C2-8A1B-6DCB-909D-5230F95E8C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083932" y="6492511"/>
            <a:ext cx="2743200" cy="365125"/>
          </a:xfrm>
        </p:spPr>
        <p:txBody>
          <a:bodyPr/>
          <a:lstStyle/>
          <a:p>
            <a:fld id="{E02D04CC-0B1D-4DCE-AE55-9105744B006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4673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7CF25F-6CDB-F74B-86F7-3BB109400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7" y="55174"/>
            <a:ext cx="8920901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Reinforcement learning </a:t>
            </a:r>
            <a:r>
              <a:rPr lang="en-CH" b="0" dirty="0">
                <a:solidFill>
                  <a:srgbClr val="002060"/>
                </a:solidFill>
              </a:rPr>
              <a:t>(RL)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33B5EE3-74A3-D4BD-49B6-73E6DA1F53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D09F081-9F04-5BA9-3AE3-5E749DE01F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5373797" cy="55839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State-of-the-art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2BE16A-DBF2-CEDE-6BCB-DF5E47CE8665}"/>
              </a:ext>
            </a:extLst>
          </p:cNvPr>
          <p:cNvSpPr txBox="1"/>
          <p:nvPr/>
        </p:nvSpPr>
        <p:spPr>
          <a:xfrm>
            <a:off x="705062" y="6003808"/>
            <a:ext cx="276550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700" b="1" dirty="0">
                <a:solidFill>
                  <a:srgbClr val="002060"/>
                </a:solidFill>
              </a:rPr>
              <a:t>OpenAI, 2019: </a:t>
            </a:r>
            <a:r>
              <a:rPr lang="en-CH" sz="1700" dirty="0">
                <a:solidFill>
                  <a:srgbClr val="002060"/>
                </a:solidFill>
                <a:hlinkClick r:id="rId5"/>
              </a:rPr>
              <a:t>Hide and seek</a:t>
            </a:r>
            <a:endParaRPr lang="en-CH" sz="1700" dirty="0">
              <a:solidFill>
                <a:srgbClr val="002060"/>
              </a:solidFill>
            </a:endParaRPr>
          </a:p>
        </p:txBody>
      </p:sp>
      <p:pic>
        <p:nvPicPr>
          <p:cNvPr id="6" name="Screen Recording 2022-11-23 at 12.14.05.mov">
            <a:hlinkClick r:id="" action="ppaction://media"/>
            <a:extLst>
              <a:ext uri="{FF2B5EF4-FFF2-40B4-BE49-F238E27FC236}">
                <a16:creationId xmlns:a16="http://schemas.microsoft.com/office/drawing/2014/main" id="{8C14C3DD-A4F6-1E12-DBDC-5E08F17E9D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739" y="3762775"/>
            <a:ext cx="2980257" cy="22324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F423DA2-5EF5-6230-5AA0-B3CF5BD69F67}"/>
              </a:ext>
            </a:extLst>
          </p:cNvPr>
          <p:cNvGrpSpPr/>
          <p:nvPr/>
        </p:nvGrpSpPr>
        <p:grpSpPr>
          <a:xfrm>
            <a:off x="366722" y="1198020"/>
            <a:ext cx="3216555" cy="2135691"/>
            <a:chOff x="179038" y="4226965"/>
            <a:chExt cx="3216555" cy="2135691"/>
          </a:xfrm>
        </p:grpSpPr>
        <p:pic>
          <p:nvPicPr>
            <p:cNvPr id="9" name="Picture 4" descr="AlphaGo Beats The World's Best Go Player | by Ashley | Level Up Coding">
              <a:extLst>
                <a:ext uri="{FF2B5EF4-FFF2-40B4-BE49-F238E27FC236}">
                  <a16:creationId xmlns:a16="http://schemas.microsoft.com/office/drawing/2014/main" id="{837F8DF3-8196-D8E1-4FAA-6D5182E294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38" y="4226965"/>
              <a:ext cx="3216555" cy="18080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06BB4B-0F01-3F45-7B25-CA56FE3EE98B}"/>
                </a:ext>
              </a:extLst>
            </p:cNvPr>
            <p:cNvSpPr txBox="1"/>
            <p:nvPr/>
          </p:nvSpPr>
          <p:spPr>
            <a:xfrm>
              <a:off x="274150" y="5971059"/>
              <a:ext cx="2580223" cy="391597"/>
            </a:xfrm>
            <a:prstGeom prst="roundRect">
              <a:avLst/>
            </a:prstGeom>
            <a:solidFill>
              <a:schemeClr val="bg1">
                <a:alpha val="49646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H" sz="1700" b="1" dirty="0">
                  <a:solidFill>
                    <a:srgbClr val="002060"/>
                  </a:solidFill>
                </a:rPr>
                <a:t>DeepMind, 2016: </a:t>
              </a:r>
              <a:r>
                <a:rPr lang="en-CH" sz="1700" dirty="0">
                  <a:solidFill>
                    <a:srgbClr val="002060"/>
                  </a:solidFill>
                  <a:hlinkClick r:id="rId8"/>
                </a:rPr>
                <a:t>AlphaGo</a:t>
              </a:r>
              <a:endParaRPr lang="en-CH" sz="17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086EAD0-B5B1-E84E-ECA7-D6653471FF02}"/>
              </a:ext>
            </a:extLst>
          </p:cNvPr>
          <p:cNvGrpSpPr/>
          <p:nvPr/>
        </p:nvGrpSpPr>
        <p:grpSpPr>
          <a:xfrm>
            <a:off x="5292358" y="146749"/>
            <a:ext cx="6831532" cy="2102543"/>
            <a:chOff x="5292358" y="146749"/>
            <a:chExt cx="6831532" cy="2102543"/>
          </a:xfrm>
        </p:grpSpPr>
        <p:pic>
          <p:nvPicPr>
            <p:cNvPr id="12" name="Picture 2" descr="Discovering A Novel Algorithm For Matrix Multiplication With Alpha Tensor">
              <a:extLst>
                <a:ext uri="{FF2B5EF4-FFF2-40B4-BE49-F238E27FC236}">
                  <a16:creationId xmlns:a16="http://schemas.microsoft.com/office/drawing/2014/main" id="{F7943858-0D5E-7C02-FDB4-39FBF9DAA0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8420" y="146749"/>
              <a:ext cx="2915470" cy="21025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16CE01D-333D-994E-7736-B1FE9FB03F97}"/>
                </a:ext>
              </a:extLst>
            </p:cNvPr>
            <p:cNvSpPr txBox="1"/>
            <p:nvPr/>
          </p:nvSpPr>
          <p:spPr>
            <a:xfrm>
              <a:off x="5292358" y="270778"/>
              <a:ext cx="3804087" cy="15850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GB" sz="1700" b="1" i="0" dirty="0">
                  <a:solidFill>
                    <a:srgbClr val="002060"/>
                  </a:solidFill>
                  <a:effectLst/>
                </a:rPr>
                <a:t>DeepMind, 2022: </a:t>
              </a:r>
              <a:r>
                <a:rPr lang="en-GB" sz="1700" i="0" dirty="0">
                  <a:solidFill>
                    <a:srgbClr val="002060"/>
                  </a:solidFill>
                  <a:effectLst/>
                  <a:hlinkClick r:id="rId10"/>
                </a:rPr>
                <a:t>AlphaTensor</a:t>
              </a:r>
              <a:endParaRPr lang="en-GB" sz="1700" i="0" dirty="0">
                <a:solidFill>
                  <a:srgbClr val="002060"/>
                </a:solidFill>
                <a:effectLst/>
              </a:endParaRPr>
            </a:p>
            <a:p>
              <a:pPr marL="449263" indent="-306388" algn="l">
                <a:buSzPct val="80000"/>
                <a:buFont typeface="Wingdings" pitchFamily="2" charset="2"/>
                <a:buChar char="Ø"/>
              </a:pPr>
              <a:r>
                <a:rPr lang="en-GB" sz="1600" b="0" i="0" dirty="0">
                  <a:effectLst/>
                </a:rPr>
                <a:t>Improve computational efficiency of matrix multiplication</a:t>
              </a:r>
            </a:p>
            <a:p>
              <a:pPr marL="449263" indent="-306388" algn="l">
                <a:buSzPct val="80000"/>
                <a:buFont typeface="Wingdings" pitchFamily="2" charset="2"/>
                <a:buChar char="Ø"/>
              </a:pPr>
              <a:r>
                <a:rPr lang="en-GB" sz="1600" dirty="0"/>
                <a:t>B</a:t>
              </a:r>
              <a:r>
                <a:rPr lang="en-GB" sz="1600" b="0" i="0" dirty="0">
                  <a:effectLst/>
                </a:rPr>
                <a:t>enefits countless fields</a:t>
              </a:r>
            </a:p>
            <a:p>
              <a:pPr marL="449263" indent="-306388" algn="l">
                <a:buSzPct val="80000"/>
                <a:buFont typeface="Wingdings" pitchFamily="2" charset="2"/>
                <a:buChar char="Ø"/>
              </a:pPr>
              <a:r>
                <a:rPr lang="en-GB" sz="1600" b="0" i="0" dirty="0">
                  <a:effectLst/>
                </a:rPr>
                <a:t>RL agent discovered more efficient algorithms than developed by humans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ABBEF71-493F-202D-7F94-E829136EE90E}"/>
              </a:ext>
            </a:extLst>
          </p:cNvPr>
          <p:cNvGrpSpPr/>
          <p:nvPr/>
        </p:nvGrpSpPr>
        <p:grpSpPr>
          <a:xfrm>
            <a:off x="4273252" y="2402397"/>
            <a:ext cx="7553880" cy="1882775"/>
            <a:chOff x="4273252" y="2828699"/>
            <a:chExt cx="7553880" cy="1882775"/>
          </a:xfrm>
        </p:grpSpPr>
        <p:pic>
          <p:nvPicPr>
            <p:cNvPr id="5122" name="Picture 2" descr="RL for Tokamak">
              <a:extLst>
                <a:ext uri="{FF2B5EF4-FFF2-40B4-BE49-F238E27FC236}">
                  <a16:creationId xmlns:a16="http://schemas.microsoft.com/office/drawing/2014/main" id="{EE6921DB-1FD1-E58E-9F03-456C0821FA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35"/>
            <a:stretch/>
          </p:blipFill>
          <p:spPr bwMode="auto">
            <a:xfrm>
              <a:off x="4273252" y="2828699"/>
              <a:ext cx="3216555" cy="1882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44369FB-1D8A-59C6-625C-7B8292025190}"/>
                </a:ext>
              </a:extLst>
            </p:cNvPr>
            <p:cNvSpPr txBox="1"/>
            <p:nvPr/>
          </p:nvSpPr>
          <p:spPr>
            <a:xfrm>
              <a:off x="7489807" y="2941132"/>
              <a:ext cx="4337325" cy="15850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GB" sz="1700" b="1" i="0" dirty="0">
                  <a:solidFill>
                    <a:srgbClr val="002060"/>
                  </a:solidFill>
                  <a:effectLst/>
                </a:rPr>
                <a:t>DeepMind &amp; EPFL, 2022:</a:t>
              </a:r>
              <a:r>
                <a:rPr lang="en-GB" sz="1700" b="1" i="0" dirty="0">
                  <a:effectLst/>
                </a:rPr>
                <a:t> </a:t>
              </a:r>
              <a:r>
                <a:rPr lang="en-GB" sz="1700" i="0" dirty="0">
                  <a:effectLst/>
                  <a:hlinkClick r:id="rId12"/>
                </a:rPr>
                <a:t>Tokamak control</a:t>
              </a:r>
              <a:endParaRPr lang="en-GB" sz="1700" i="0" dirty="0">
                <a:effectLst/>
              </a:endParaRPr>
            </a:p>
            <a:p>
              <a:pPr marL="449263" indent="-306388" algn="l">
                <a:buSzPct val="80000"/>
                <a:buFont typeface="Wingdings" pitchFamily="2" charset="2"/>
                <a:buChar char="Ø"/>
              </a:pPr>
              <a:r>
                <a:rPr lang="en-GB" sz="1600" dirty="0"/>
                <a:t>M</a:t>
              </a:r>
              <a:r>
                <a:rPr lang="en-GB" sz="1600" b="0" i="0" dirty="0">
                  <a:effectLst/>
                </a:rPr>
                <a:t>aintaining plasma within tokamak requires high-dimensional, high-frequency, closed-loop control u</a:t>
              </a:r>
              <a:r>
                <a:rPr lang="en-GB" sz="1600" dirty="0"/>
                <a:t>sing</a:t>
              </a:r>
              <a:r>
                <a:rPr lang="en-GB" sz="1600" b="0" i="0" dirty="0">
                  <a:effectLst/>
                </a:rPr>
                <a:t> magnetic actuator coils</a:t>
              </a:r>
            </a:p>
            <a:p>
              <a:pPr marL="449263" indent="-306388" algn="l">
                <a:buSzPct val="80000"/>
                <a:buFont typeface="Wingdings" pitchFamily="2" charset="2"/>
                <a:buChar char="Ø"/>
              </a:pPr>
              <a:r>
                <a:rPr lang="en-GB" sz="1600" b="0" i="0" dirty="0">
                  <a:effectLst/>
                </a:rPr>
                <a:t>RL agent successfully trained as magnetic controller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794D2F4-59C9-C5A5-2973-9FC191802F5A}"/>
              </a:ext>
            </a:extLst>
          </p:cNvPr>
          <p:cNvGrpSpPr/>
          <p:nvPr/>
        </p:nvGrpSpPr>
        <p:grpSpPr>
          <a:xfrm>
            <a:off x="4132675" y="4493279"/>
            <a:ext cx="7929163" cy="1754901"/>
            <a:chOff x="3869922" y="4760403"/>
            <a:chExt cx="7929163" cy="1754901"/>
          </a:xfrm>
        </p:grpSpPr>
        <p:pic>
          <p:nvPicPr>
            <p:cNvPr id="5124" name="Picture 4" descr="figure 1">
              <a:extLst>
                <a:ext uri="{FF2B5EF4-FFF2-40B4-BE49-F238E27FC236}">
                  <a16:creationId xmlns:a16="http://schemas.microsoft.com/office/drawing/2014/main" id="{034B3C87-8A4C-A452-EFCA-1A8FA72FC3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4" b="42621"/>
            <a:stretch/>
          </p:blipFill>
          <p:spPr bwMode="auto">
            <a:xfrm>
              <a:off x="7844496" y="4760403"/>
              <a:ext cx="3954589" cy="17549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AD55F82-3585-4B6B-4034-2D638DF986A4}"/>
                </a:ext>
              </a:extLst>
            </p:cNvPr>
            <p:cNvSpPr txBox="1"/>
            <p:nvPr/>
          </p:nvSpPr>
          <p:spPr>
            <a:xfrm>
              <a:off x="3869922" y="4967015"/>
              <a:ext cx="3733141" cy="13388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GB" sz="1700" b="1" i="0" dirty="0">
                  <a:solidFill>
                    <a:srgbClr val="002060"/>
                  </a:solidFill>
                  <a:effectLst/>
                </a:rPr>
                <a:t>UZH &amp; Intel Labs, 2023:</a:t>
              </a:r>
              <a:r>
                <a:rPr lang="en-GB" sz="1700" b="1" i="0" dirty="0">
                  <a:effectLst/>
                </a:rPr>
                <a:t> </a:t>
              </a:r>
              <a:r>
                <a:rPr lang="en-GB" sz="1700" i="0" dirty="0">
                  <a:effectLst/>
                  <a:hlinkClick r:id="rId14"/>
                </a:rPr>
                <a:t>Drone racing</a:t>
              </a:r>
              <a:endParaRPr lang="en-GB" sz="1700" i="0" dirty="0">
                <a:effectLst/>
              </a:endParaRPr>
            </a:p>
            <a:p>
              <a:pPr marL="449263" indent="-306388" algn="l">
                <a:buSzPct val="80000"/>
                <a:buFont typeface="Wingdings" pitchFamily="2" charset="2"/>
                <a:buChar char="Ø"/>
              </a:pPr>
              <a:r>
                <a:rPr lang="en-GB" sz="1600" dirty="0"/>
                <a:t>RL agent beats human drone racing champions in real environment</a:t>
              </a:r>
            </a:p>
            <a:p>
              <a:pPr marL="449263" indent="-306388" algn="l">
                <a:buSzPct val="80000"/>
                <a:buFont typeface="Wingdings" pitchFamily="2" charset="2"/>
                <a:buChar char="Ø"/>
              </a:pPr>
              <a:r>
                <a:rPr lang="en-GB" sz="1600" dirty="0"/>
                <a:t>Training in simulations with mixed-in residual models from real data</a:t>
              </a:r>
              <a:endParaRPr lang="en-GB" sz="1600" b="0" i="0" dirty="0">
                <a:effectLst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6FB4537-9400-79CA-1F7D-32F19340677F}"/>
              </a:ext>
            </a:extLst>
          </p:cNvPr>
          <p:cNvSpPr txBox="1"/>
          <p:nvPr/>
        </p:nvSpPr>
        <p:spPr>
          <a:xfrm>
            <a:off x="6096000" y="6402556"/>
            <a:ext cx="126028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700" b="1" i="1" dirty="0">
                <a:solidFill>
                  <a:srgbClr val="002060"/>
                </a:solidFill>
              </a:rPr>
              <a:t>and more …</a:t>
            </a:r>
          </a:p>
        </p:txBody>
      </p:sp>
    </p:spTree>
    <p:extLst>
      <p:ext uri="{BB962C8B-B14F-4D97-AF65-F5344CB8AC3E}">
        <p14:creationId xmlns:p14="http://schemas.microsoft.com/office/powerpoint/2010/main" val="416212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  <p:bldP spid="4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7CF25F-6CDB-F74B-86F7-3BB109400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7" y="55174"/>
            <a:ext cx="8920901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Reinforcement learning </a:t>
            </a:r>
            <a:r>
              <a:rPr lang="en-CH" b="0" dirty="0">
                <a:solidFill>
                  <a:srgbClr val="002060"/>
                </a:solidFill>
              </a:rPr>
              <a:t>(RL)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3DFEA67-1369-1442-9F7B-E6EAE2CB87F1}"/>
                  </a:ext>
                </a:extLst>
              </p:cNvPr>
              <p:cNvSpPr/>
              <p:nvPr/>
            </p:nvSpPr>
            <p:spPr>
              <a:xfrm>
                <a:off x="449632" y="989727"/>
                <a:ext cx="8291104" cy="2818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en-CH" sz="2100" b="1" dirty="0"/>
                  <a:t>Trial-and-error learning</a:t>
                </a:r>
              </a:p>
              <a:p>
                <a:pPr marL="493713" indent="-280988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CH" sz="1900" dirty="0"/>
                  <a:t>Agent </a:t>
                </a:r>
                <a:r>
                  <a:rPr lang="en-CH" sz="1900" b="1" dirty="0"/>
                  <a:t>takes actions </a:t>
                </a:r>
                <a:r>
                  <a:rPr lang="en-CH" sz="1900" dirty="0"/>
                  <a:t>in environment and </a:t>
                </a:r>
                <a:r>
                  <a:rPr lang="en-CH" sz="1900" b="1" dirty="0"/>
                  <a:t>collects rewards</a:t>
                </a:r>
              </a:p>
              <a:p>
                <a:pPr marL="493713" indent="-280988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CH" sz="19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Goal</a:t>
                </a:r>
              </a:p>
              <a:p>
                <a:pPr marL="950913" lvl="1" indent="-280988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CH" sz="19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learn optimal behavior</a:t>
                </a:r>
                <a:r>
                  <a:rPr lang="en-CH" sz="19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CH" sz="19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</a:t>
                </a:r>
                <a:r>
                  <a:rPr lang="en-CH" sz="19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maximize return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9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𝑮</m:t>
                        </m:r>
                      </m:e>
                      <m:sub>
                        <m:r>
                          <a:rPr lang="en-US" sz="19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𝒕</m:t>
                        </m:r>
                      </m:sub>
                    </m:sSub>
                  </m:oMath>
                </a14:m>
                <a:endParaRPr lang="en-CH" sz="1900" b="1" baseline="-25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50913" lvl="1" indent="-280988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CH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sum of discounted, future rewards</a:t>
                </a:r>
                <a:endParaRPr lang="en-US" sz="19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212725" algn="ctr">
                  <a:spcAft>
                    <a:spcPts val="9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𝐺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sub>
                    </m:sSub>
                    <m:r>
                      <a:rPr lang="en-US" sz="19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19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9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𝑘</m:t>
                        </m:r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=0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9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𝑘</m:t>
                            </m:r>
                          </m:sup>
                        </m:sSup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</m:t>
                            </m:r>
                            <m:r>
                              <a:rPr lang="en-US" sz="19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+</m:t>
                            </m:r>
                            <m:r>
                              <a:rPr lang="en-US" sz="19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with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r>
                      <a:rPr lang="en-US" sz="19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0, 1</m:t>
                        </m:r>
                      </m:e>
                    </m:d>
                  </m:oMath>
                </a14:m>
                <a:endParaRPr lang="en-US" sz="19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90538" indent="-26670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US" sz="19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Policy </a:t>
                </a:r>
                <a14:m>
                  <m:oMath xmlns:m="http://schemas.openxmlformats.org/officeDocument/2006/math">
                    <m:r>
                      <a:rPr lang="en-US" sz="19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𝝅</m:t>
                    </m:r>
                  </m:oMath>
                </a14:m>
                <a:r>
                  <a:rPr lang="en-US" sz="19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encodes agent’s behavio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 – “what action to take in a given state?”</a:t>
                </a:r>
                <a:endParaRPr lang="en-US" sz="19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90538" indent="-26670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US" sz="19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Can be solved in various ways: 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many kinds of algorithms exist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3DFEA67-1369-1442-9F7B-E6EAE2CB87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32" y="989727"/>
                <a:ext cx="8291104" cy="2818849"/>
              </a:xfrm>
              <a:prstGeom prst="rect">
                <a:avLst/>
              </a:prstGeom>
              <a:blipFill>
                <a:blip r:embed="rId3"/>
                <a:stretch>
                  <a:fillRect l="-917" t="-1345" b="-313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A2D37597-8759-D773-06B4-F684EBA7B9E4}"/>
              </a:ext>
            </a:extLst>
          </p:cNvPr>
          <p:cNvGrpSpPr/>
          <p:nvPr/>
        </p:nvGrpSpPr>
        <p:grpSpPr>
          <a:xfrm>
            <a:off x="7162255" y="1000643"/>
            <a:ext cx="4766525" cy="1982175"/>
            <a:chOff x="7497711" y="-14293"/>
            <a:chExt cx="4766525" cy="19821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291B54-E342-F846-A185-E9C7FF827130}"/>
                </a:ext>
              </a:extLst>
            </p:cNvPr>
            <p:cNvSpPr/>
            <p:nvPr/>
          </p:nvSpPr>
          <p:spPr>
            <a:xfrm>
              <a:off x="10146424" y="1644717"/>
              <a:ext cx="211781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CH" sz="1500" i="1" dirty="0">
                  <a:solidFill>
                    <a:srgbClr val="002060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Sutton &amp; Barto</a:t>
              </a:r>
              <a:endParaRPr lang="en-CH" sz="1500" i="1" dirty="0">
                <a:solidFill>
                  <a:srgbClr val="002060"/>
                </a:solidFill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6F2965D-C5DE-46D0-DEA2-5B5606EEF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7711" y="-14293"/>
              <a:ext cx="4766525" cy="1608505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33B5EE3-74A3-D4BD-49B6-73E6DA1F53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D09F081-9F04-5BA9-3AE3-5E749DE01F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5373797" cy="55839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... in a nutshell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D7C8ED-90FC-F1E0-B8E8-8DAF2006159C}"/>
              </a:ext>
            </a:extLst>
          </p:cNvPr>
          <p:cNvGrpSpPr/>
          <p:nvPr/>
        </p:nvGrpSpPr>
        <p:grpSpPr>
          <a:xfrm>
            <a:off x="1608442" y="3938683"/>
            <a:ext cx="9274132" cy="2671902"/>
            <a:chOff x="6429675" y="3809343"/>
            <a:chExt cx="9274132" cy="267190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23D3247-67B8-2394-A8B7-CC598FB5F6E5}"/>
                </a:ext>
              </a:extLst>
            </p:cNvPr>
            <p:cNvGrpSpPr/>
            <p:nvPr/>
          </p:nvGrpSpPr>
          <p:grpSpPr>
            <a:xfrm>
              <a:off x="6429675" y="3809343"/>
              <a:ext cx="9274132" cy="2671902"/>
              <a:chOff x="6262837" y="3931347"/>
              <a:chExt cx="9274132" cy="2671902"/>
            </a:xfrm>
          </p:grpSpPr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89D65DAF-6559-9EBF-2724-DB473B421FF3}"/>
                  </a:ext>
                </a:extLst>
              </p:cNvPr>
              <p:cNvSpPr/>
              <p:nvPr/>
            </p:nvSpPr>
            <p:spPr>
              <a:xfrm>
                <a:off x="6262837" y="3931347"/>
                <a:ext cx="9148458" cy="2671902"/>
              </a:xfrm>
              <a:prstGeom prst="roundRect">
                <a:avLst>
                  <a:gd name="adj" fmla="val 3986"/>
                </a:avLst>
              </a:pr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D9D524D1-2489-665A-5B28-C8C9F6535088}"/>
                  </a:ext>
                </a:extLst>
              </p:cNvPr>
              <p:cNvGrpSpPr/>
              <p:nvPr/>
            </p:nvGrpSpPr>
            <p:grpSpPr>
              <a:xfrm>
                <a:off x="6716543" y="4133012"/>
                <a:ext cx="8820426" cy="2185314"/>
                <a:chOff x="8532685" y="3941030"/>
                <a:chExt cx="8820426" cy="2185314"/>
              </a:xfrm>
            </p:grpSpPr>
            <p:pic>
              <p:nvPicPr>
                <p:cNvPr id="32" name="Picture 6" descr="A Brief History Of Reinforcement Learning In Game Play">
                  <a:extLst>
                    <a:ext uri="{FF2B5EF4-FFF2-40B4-BE49-F238E27FC236}">
                      <a16:creationId xmlns:a16="http://schemas.microsoft.com/office/drawing/2014/main" id="{F81DE6C8-7930-BC57-5E59-93B231D2198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120" b="7713"/>
                <a:stretch/>
              </p:blipFill>
              <p:spPr bwMode="auto">
                <a:xfrm>
                  <a:off x="8532685" y="3941030"/>
                  <a:ext cx="2845693" cy="21853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E57E568-31BA-8A6F-4096-0F901A61A418}"/>
                    </a:ext>
                  </a:extLst>
                </p:cNvPr>
                <p:cNvSpPr txBox="1"/>
                <p:nvPr/>
              </p:nvSpPr>
              <p:spPr>
                <a:xfrm>
                  <a:off x="11661263" y="4371733"/>
                  <a:ext cx="5691848" cy="17338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500"/>
                    </a:spcAft>
                  </a:pPr>
                  <a:r>
                    <a:rPr lang="en-GB" b="1" dirty="0"/>
                    <a:t>S</a:t>
                  </a:r>
                  <a:r>
                    <a:rPr lang="en-CH" b="1" dirty="0"/>
                    <a:t>tate: </a:t>
                  </a:r>
                  <a:r>
                    <a:rPr lang="en-GB" dirty="0"/>
                    <a:t>w</a:t>
                  </a:r>
                  <a:r>
                    <a:rPr lang="en-CH" dirty="0"/>
                    <a:t>here am I? Where are ghosts, snacks, cookies?</a:t>
                  </a:r>
                </a:p>
                <a:p>
                  <a:pPr>
                    <a:spcAft>
                      <a:spcPts val="500"/>
                    </a:spcAft>
                  </a:pPr>
                  <a:r>
                    <a:rPr lang="en-CH" b="1" dirty="0"/>
                    <a:t>Actions: </a:t>
                  </a:r>
                  <a:r>
                    <a:rPr lang="en-CH" dirty="0"/>
                    <a:t>up, down, left, right</a:t>
                  </a:r>
                </a:p>
                <a:p>
                  <a:pPr>
                    <a:spcAft>
                      <a:spcPts val="500"/>
                    </a:spcAft>
                  </a:pPr>
                  <a:r>
                    <a:rPr lang="en-CH" b="1" dirty="0"/>
                    <a:t>Reward: </a:t>
                  </a:r>
                  <a:r>
                    <a:rPr lang="en-CH" dirty="0"/>
                    <a:t>food (+), ghosts (-)</a:t>
                  </a:r>
                </a:p>
                <a:p>
                  <a:pPr>
                    <a:spcAft>
                      <a:spcPts val="500"/>
                    </a:spcAft>
                  </a:pPr>
                  <a:r>
                    <a:rPr lang="en-CH" b="1" dirty="0"/>
                    <a:t>Return: </a:t>
                  </a:r>
                  <a:r>
                    <a:rPr lang="en-CH" dirty="0"/>
                    <a:t>how much food am I going to eat over time</a:t>
                  </a:r>
                </a:p>
                <a:p>
                  <a:pPr>
                    <a:spcAft>
                      <a:spcPts val="500"/>
                    </a:spcAft>
                  </a:pPr>
                  <a:r>
                    <a:rPr lang="en-CH" b="1" dirty="0"/>
                    <a:t>Policy: </a:t>
                  </a:r>
                  <a:r>
                    <a:rPr lang="en-CH" dirty="0"/>
                    <a:t>given state, should I go up, down, left, or right?</a:t>
                  </a:r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CAA234-E2A1-925A-D1AF-FDFF6C519EB0}"/>
                  </a:ext>
                </a:extLst>
              </p:cNvPr>
              <p:cNvSpPr txBox="1"/>
              <p:nvPr/>
            </p:nvSpPr>
            <p:spPr>
              <a:xfrm>
                <a:off x="9694059" y="4171494"/>
                <a:ext cx="20410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2000" b="1" dirty="0">
                    <a:solidFill>
                      <a:srgbClr val="002060"/>
                    </a:solidFill>
                  </a:rPr>
                  <a:t>Example: </a:t>
                </a:r>
                <a:r>
                  <a:rPr lang="en-CH" sz="2000" dirty="0">
                    <a:solidFill>
                      <a:srgbClr val="002060"/>
                    </a:solidFill>
                  </a:rPr>
                  <a:t>Pacman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ABE05CF-2695-FCCC-6A8A-01BAEDA1593B}"/>
                </a:ext>
              </a:extLst>
            </p:cNvPr>
            <p:cNvGrpSpPr/>
            <p:nvPr/>
          </p:nvGrpSpPr>
          <p:grpSpPr>
            <a:xfrm>
              <a:off x="8362007" y="5203785"/>
              <a:ext cx="465483" cy="765113"/>
              <a:chOff x="10237639" y="3734190"/>
              <a:chExt cx="465483" cy="765113"/>
            </a:xfrm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EC98DAAB-CD95-5F35-0D44-8CD5682ECDD4}"/>
                  </a:ext>
                </a:extLst>
              </p:cNvPr>
              <p:cNvCxnSpPr/>
              <p:nvPr/>
            </p:nvCxnSpPr>
            <p:spPr>
              <a:xfrm flipV="1">
                <a:off x="10687109" y="3734190"/>
                <a:ext cx="0" cy="208722"/>
              </a:xfrm>
              <a:prstGeom prst="straightConnector1">
                <a:avLst/>
              </a:prstGeom>
              <a:ln>
                <a:solidFill>
                  <a:schemeClr val="bg2"/>
                </a:solidFill>
                <a:tailEnd type="triangle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5882C447-C468-7D73-5FCE-C9996B2B8B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3122" y="4290581"/>
                <a:ext cx="0" cy="208722"/>
              </a:xfrm>
              <a:prstGeom prst="straightConnector1">
                <a:avLst/>
              </a:prstGeom>
              <a:ln>
                <a:solidFill>
                  <a:schemeClr val="bg2"/>
                </a:solidFill>
                <a:tailEnd type="triangle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92ED4EEC-A3F0-6B9F-5DCE-899F434846F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0342000" y="4032715"/>
                <a:ext cx="0" cy="208722"/>
              </a:xfrm>
              <a:prstGeom prst="straightConnector1">
                <a:avLst/>
              </a:prstGeom>
              <a:ln>
                <a:solidFill>
                  <a:schemeClr val="bg2"/>
                </a:solidFill>
                <a:tailEnd type="triangle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5496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7CF25F-6CDB-F74B-86F7-3BB109400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7" y="55174"/>
            <a:ext cx="8920901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Reinforcement learning </a:t>
            </a:r>
            <a:r>
              <a:rPr lang="en-CH" b="0" dirty="0">
                <a:solidFill>
                  <a:srgbClr val="002060"/>
                </a:solidFill>
              </a:rPr>
              <a:t>(RL)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AA3E06B-BA35-BC4B-AB7C-C551AC4923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8F98D77-09A5-9DA8-9F8D-18CFB03FDB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5373797" cy="55839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Algorithm zoo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9F3DBE-098F-1B73-4472-7B7211ECA70B}"/>
              </a:ext>
            </a:extLst>
          </p:cNvPr>
          <p:cNvGrpSpPr/>
          <p:nvPr/>
        </p:nvGrpSpPr>
        <p:grpSpPr>
          <a:xfrm>
            <a:off x="2001883" y="5242949"/>
            <a:ext cx="8188235" cy="1314785"/>
            <a:chOff x="683793" y="5242949"/>
            <a:chExt cx="8188235" cy="1314785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C809B2AC-56D9-865A-1920-D7BA92B0F456}"/>
                </a:ext>
              </a:extLst>
            </p:cNvPr>
            <p:cNvSpPr/>
            <p:nvPr/>
          </p:nvSpPr>
          <p:spPr>
            <a:xfrm>
              <a:off x="683793" y="5242949"/>
              <a:ext cx="8188235" cy="1314785"/>
            </a:xfrm>
            <a:prstGeom prst="roundRect">
              <a:avLst>
                <a:gd name="adj" fmla="val 11955"/>
              </a:avLst>
            </a:prstGeom>
            <a:solidFill>
              <a:schemeClr val="accent1">
                <a:lumMod val="20000"/>
                <a:lumOff val="8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5D16C35-0CAD-FA81-B9CC-23C820C1DD19}"/>
                </a:ext>
              </a:extLst>
            </p:cNvPr>
            <p:cNvSpPr txBox="1"/>
            <p:nvPr/>
          </p:nvSpPr>
          <p:spPr>
            <a:xfrm>
              <a:off x="862548" y="5369426"/>
              <a:ext cx="7832657" cy="1061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CH" sz="2000" b="1" dirty="0">
                  <a:solidFill>
                    <a:srgbClr val="002060"/>
                  </a:solidFill>
                </a:rPr>
                <a:t>Focus on Q-learning</a:t>
              </a:r>
            </a:p>
            <a:p>
              <a:pPr marL="444500" lvl="1" indent="-284163">
                <a:spcAft>
                  <a:spcPts val="300"/>
                </a:spcAft>
                <a:buSzPct val="80000"/>
                <a:buFont typeface="Wingdings" pitchFamily="2" charset="2"/>
                <a:buChar char="Ø"/>
              </a:pPr>
              <a:r>
                <a:rPr lang="en-CH" sz="1900" dirty="0"/>
                <a:t>Can understand a </a:t>
              </a:r>
              <a:r>
                <a:rPr lang="en-CH" sz="1900" b="1" dirty="0"/>
                <a:t>large selection of RL algorithms</a:t>
              </a:r>
              <a:r>
                <a:rPr lang="en-CH" sz="1900" dirty="0"/>
                <a:t>, and this talk</a:t>
              </a:r>
            </a:p>
            <a:p>
              <a:pPr marL="444500" lvl="1" indent="-284163">
                <a:buSzPct val="80000"/>
                <a:buFont typeface="Wingdings" pitchFamily="2" charset="2"/>
                <a:buChar char="Ø"/>
              </a:pPr>
              <a:r>
                <a:rPr lang="en-CH" sz="1900" dirty="0"/>
                <a:t>Also covers algorithms </a:t>
              </a:r>
              <a:r>
                <a:rPr lang="en-CH" sz="1900" b="1" dirty="0"/>
                <a:t>mostly employed for CERN RL applications </a:t>
              </a:r>
              <a:r>
                <a:rPr lang="en-CH" sz="1900" dirty="0"/>
                <a:t>so far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952D9F-86DF-F114-B1EE-DE048D8194BE}"/>
              </a:ext>
            </a:extLst>
          </p:cNvPr>
          <p:cNvGrpSpPr/>
          <p:nvPr/>
        </p:nvGrpSpPr>
        <p:grpSpPr>
          <a:xfrm>
            <a:off x="2507583" y="986647"/>
            <a:ext cx="7822774" cy="3960890"/>
            <a:chOff x="2965449" y="1371797"/>
            <a:chExt cx="7076377" cy="358296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80E2D80-A5DF-D359-3529-7A1085F1C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5449" y="1371797"/>
              <a:ext cx="6705881" cy="346855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50B75DB-3742-FCCE-167C-D340E2CE36B2}"/>
                </a:ext>
              </a:extLst>
            </p:cNvPr>
            <p:cNvSpPr txBox="1"/>
            <p:nvPr/>
          </p:nvSpPr>
          <p:spPr>
            <a:xfrm>
              <a:off x="8471126" y="4676354"/>
              <a:ext cx="1570700" cy="278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400" i="1" dirty="0">
                  <a:hlinkClick r:id="rId4"/>
                </a:rPr>
                <a:t>OpenAI – spinning up</a:t>
              </a:r>
              <a:endParaRPr lang="en-CH" sz="1400" i="1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8D9D674-8C24-108D-2A7B-3AA09B5A39EA}"/>
              </a:ext>
            </a:extLst>
          </p:cNvPr>
          <p:cNvGrpSpPr/>
          <p:nvPr/>
        </p:nvGrpSpPr>
        <p:grpSpPr>
          <a:xfrm>
            <a:off x="4173801" y="2715453"/>
            <a:ext cx="2499612" cy="2020284"/>
            <a:chOff x="4173801" y="2763078"/>
            <a:chExt cx="2499612" cy="2020284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80764183-1114-EB37-C3B8-E14D7C664564}"/>
                </a:ext>
              </a:extLst>
            </p:cNvPr>
            <p:cNvSpPr/>
            <p:nvPr/>
          </p:nvSpPr>
          <p:spPr>
            <a:xfrm>
              <a:off x="4849092" y="2763078"/>
              <a:ext cx="1138240" cy="45117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22000"/>
              </a:schemeClr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95BC4F89-392D-B067-2550-567F1A4E2C34}"/>
                </a:ext>
              </a:extLst>
            </p:cNvPr>
            <p:cNvSpPr/>
            <p:nvPr/>
          </p:nvSpPr>
          <p:spPr>
            <a:xfrm>
              <a:off x="4173801" y="3510970"/>
              <a:ext cx="902696" cy="2964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22000"/>
              </a:schemeClr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E729E2D4-96EC-B965-B934-A056D186C9CF}"/>
                </a:ext>
              </a:extLst>
            </p:cNvPr>
            <p:cNvSpPr/>
            <p:nvPr/>
          </p:nvSpPr>
          <p:spPr>
            <a:xfrm>
              <a:off x="4173801" y="3893267"/>
              <a:ext cx="902696" cy="2964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22000"/>
              </a:schemeClr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55499EBC-5932-57AE-F2F4-A05AB62E5F4B}"/>
                </a:ext>
              </a:extLst>
            </p:cNvPr>
            <p:cNvSpPr/>
            <p:nvPr/>
          </p:nvSpPr>
          <p:spPr>
            <a:xfrm>
              <a:off x="4173801" y="4265266"/>
              <a:ext cx="902696" cy="2964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22000"/>
              </a:schemeClr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B444B7B8-589F-26A8-9E3D-9FD7B8B7490D}"/>
                </a:ext>
              </a:extLst>
            </p:cNvPr>
            <p:cNvSpPr/>
            <p:nvPr/>
          </p:nvSpPr>
          <p:spPr>
            <a:xfrm>
              <a:off x="5770717" y="3370303"/>
              <a:ext cx="902696" cy="2964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22000"/>
              </a:schemeClr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A2DA1F3F-7550-786C-31FD-368CDEDC10AE}"/>
                </a:ext>
              </a:extLst>
            </p:cNvPr>
            <p:cNvSpPr/>
            <p:nvPr/>
          </p:nvSpPr>
          <p:spPr>
            <a:xfrm>
              <a:off x="5762834" y="3746636"/>
              <a:ext cx="902696" cy="2964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22000"/>
              </a:schemeClr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B0329243-0EC4-DD13-E9E0-31B3ED3A70E9}"/>
                </a:ext>
              </a:extLst>
            </p:cNvPr>
            <p:cNvSpPr/>
            <p:nvPr/>
          </p:nvSpPr>
          <p:spPr>
            <a:xfrm>
              <a:off x="5770717" y="4114677"/>
              <a:ext cx="902696" cy="2964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22000"/>
              </a:schemeClr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06C6AF54-B189-DAE4-950F-AE279C24BDA8}"/>
                </a:ext>
              </a:extLst>
            </p:cNvPr>
            <p:cNvSpPr/>
            <p:nvPr/>
          </p:nvSpPr>
          <p:spPr>
            <a:xfrm>
              <a:off x="5770717" y="4486957"/>
              <a:ext cx="902696" cy="2964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22000"/>
              </a:schemeClr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</p:spTree>
    <p:extLst>
      <p:ext uri="{BB962C8B-B14F-4D97-AF65-F5344CB8AC3E}">
        <p14:creationId xmlns:p14="http://schemas.microsoft.com/office/powerpoint/2010/main" val="80949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RL challenges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D3604AC-16DE-8A4B-A114-7028646CD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5373797" cy="55839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… for accelerator applications, but not only</a:t>
            </a: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FB4205C2-8A1B-6DCB-909D-5230F95E8C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083932" y="6492511"/>
            <a:ext cx="2743200" cy="365125"/>
          </a:xfrm>
        </p:spPr>
        <p:txBody>
          <a:bodyPr/>
          <a:lstStyle/>
          <a:p>
            <a:fld id="{E02D04CC-0B1D-4DCE-AE55-9105744B0063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B830B-0A26-10C8-DE04-9BC30B94F6B1}"/>
              </a:ext>
            </a:extLst>
          </p:cNvPr>
          <p:cNvSpPr txBox="1"/>
          <p:nvPr/>
        </p:nvSpPr>
        <p:spPr>
          <a:xfrm>
            <a:off x="413816" y="1095372"/>
            <a:ext cx="11242029" cy="5516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2" indent="-342900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2000" b="1" dirty="0"/>
              <a:t>Sample efficiency</a:t>
            </a:r>
          </a:p>
          <a:p>
            <a:pPr marL="1028700" lvl="3" indent="-34290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GB" sz="1900" b="1" dirty="0"/>
              <a:t>H</a:t>
            </a:r>
            <a:r>
              <a:rPr lang="en-CH" sz="1900" b="1" dirty="0"/>
              <a:t>ow many agent-environment interactions</a:t>
            </a:r>
            <a:r>
              <a:rPr lang="en-CH" sz="1900" dirty="0"/>
              <a:t> are required for convergence?</a:t>
            </a:r>
          </a:p>
          <a:p>
            <a:pPr marL="1028700" lvl="3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sz="1900" dirty="0"/>
              <a:t>Relevant for </a:t>
            </a:r>
            <a:r>
              <a:rPr lang="en-CH" sz="1900" b="1" dirty="0"/>
              <a:t>particle accelerator control </a:t>
            </a:r>
            <a:r>
              <a:rPr lang="en-CH" sz="1900" dirty="0"/>
              <a:t>given cost of beam time </a:t>
            </a:r>
            <a:r>
              <a:rPr lang="en-CH" sz="1900" i="1" dirty="0"/>
              <a:t>(online training)</a:t>
            </a:r>
            <a:endParaRPr lang="en-CH" sz="1900" b="1" dirty="0"/>
          </a:p>
          <a:p>
            <a:pPr marL="571500" lvl="2" indent="-342900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000" b="1" dirty="0"/>
              <a:t>Reward engineering</a:t>
            </a:r>
          </a:p>
          <a:p>
            <a:pPr marL="1028700" lvl="3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sz="1900" dirty="0"/>
              <a:t>Alignment: getting the objective right</a:t>
            </a:r>
            <a:br>
              <a:rPr lang="en-CH" sz="1900" dirty="0"/>
            </a:br>
            <a:r>
              <a:rPr lang="en-CH" sz="1900" dirty="0"/>
              <a:t>“Making sure the agent does what we want it to do”</a:t>
            </a:r>
          </a:p>
          <a:p>
            <a:pPr marL="571500" lvl="2" indent="-342900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000" b="1" dirty="0"/>
              <a:t>State definition</a:t>
            </a:r>
          </a:p>
          <a:p>
            <a:pPr marL="1028700" lvl="3" indent="-34290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sz="1900" dirty="0"/>
              <a:t>Ideally “fully observable”</a:t>
            </a:r>
          </a:p>
          <a:p>
            <a:pPr marL="1028700" lvl="3" indent="-34290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sz="1900" dirty="0"/>
              <a:t>Limited beam instrumentation</a:t>
            </a:r>
          </a:p>
          <a:p>
            <a:pPr marL="1028700" lvl="3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sz="1900" dirty="0"/>
              <a:t>Can be a real RL show-stopper</a:t>
            </a:r>
          </a:p>
          <a:p>
            <a:pPr marL="571500" lvl="2" indent="-342900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000" b="1" dirty="0"/>
              <a:t>Parameter drifts</a:t>
            </a:r>
          </a:p>
          <a:p>
            <a:pPr marL="1028700" lvl="3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sz="1900" dirty="0"/>
              <a:t>Dependencies we can not easily include in our state</a:t>
            </a:r>
          </a:p>
          <a:p>
            <a:pPr marL="571500" lvl="2" indent="-342900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000" b="1" dirty="0"/>
              <a:t>Safety</a:t>
            </a:r>
          </a:p>
          <a:p>
            <a:pPr marL="1028700" lvl="3" indent="-34290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sz="1900" dirty="0"/>
              <a:t>Particularly a concern during exploration</a:t>
            </a:r>
            <a:endParaRPr lang="en-GB" sz="1900" dirty="0"/>
          </a:p>
          <a:p>
            <a:pPr marL="1028700" lvl="3" indent="-342900">
              <a:spcAft>
                <a:spcPts val="600"/>
              </a:spcAft>
              <a:buSzPct val="80000"/>
              <a:buFont typeface="Wingdings" pitchFamily="2" charset="2"/>
              <a:buChar char="Ø"/>
            </a:pPr>
            <a:r>
              <a:rPr lang="en-GB" sz="1900" dirty="0"/>
              <a:t>There are ways to add safety to RL agents</a:t>
            </a:r>
            <a:endParaRPr lang="en-CH" sz="19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535CC81-90C3-C989-9EB7-9D2305528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398" y="2492238"/>
            <a:ext cx="1332187" cy="2049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6B43079-2032-9D68-FDF5-CF01B2916F27}"/>
              </a:ext>
            </a:extLst>
          </p:cNvPr>
          <p:cNvGrpSpPr/>
          <p:nvPr/>
        </p:nvGrpSpPr>
        <p:grpSpPr>
          <a:xfrm>
            <a:off x="6595470" y="5501292"/>
            <a:ext cx="4043855" cy="1224581"/>
            <a:chOff x="6411677" y="5541934"/>
            <a:chExt cx="4043855" cy="12245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AA5186-DFB3-39E8-DF45-59A8750F0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1677" y="5541934"/>
              <a:ext cx="4043855" cy="88058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BC6945-2DAE-E6D2-9CDA-0E3068839D2B}"/>
                </a:ext>
              </a:extLst>
            </p:cNvPr>
            <p:cNvSpPr txBox="1"/>
            <p:nvPr/>
          </p:nvSpPr>
          <p:spPr>
            <a:xfrm>
              <a:off x="6415739" y="6458738"/>
              <a:ext cx="373117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H" sz="1400" i="1" dirty="0">
                  <a:hlinkClick r:id="rId5"/>
                </a:rPr>
                <a:t>https://arxiv.org/abs/2205.10330</a:t>
              </a:r>
              <a:endParaRPr lang="en-CH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4053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7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Motivation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D3604AC-16DE-8A4B-A114-7028646CD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5373797" cy="55839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Free-energy based RL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A9ED3A8-7F6C-CFD2-2387-3F7F58B672A2}"/>
                  </a:ext>
                </a:extLst>
              </p:cNvPr>
              <p:cNvSpPr txBox="1"/>
              <p:nvPr/>
            </p:nvSpPr>
            <p:spPr>
              <a:xfrm>
                <a:off x="619158" y="2367171"/>
                <a:ext cx="5168456" cy="2123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938" lvl="2">
                  <a:spcAft>
                    <a:spcPts val="600"/>
                  </a:spcAft>
                  <a:buSzPct val="100000"/>
                </a:pPr>
                <a:r>
                  <a:rPr lang="en-CH" sz="2100" b="1" dirty="0">
                    <a:solidFill>
                      <a:srgbClr val="002060"/>
                    </a:solidFill>
                  </a:rPr>
                  <a:t>Q-learning performance </a:t>
                </a:r>
                <a:r>
                  <a:rPr lang="en-CH" sz="2100" dirty="0"/>
                  <a:t>depends </a:t>
                </a:r>
                <a:r>
                  <a:rPr lang="en-CH" sz="2100" b="1" dirty="0">
                    <a:solidFill>
                      <a:srgbClr val="002060"/>
                    </a:solidFill>
                  </a:rPr>
                  <a:t>on type of function approximator</a:t>
                </a:r>
                <a:r>
                  <a:rPr lang="en-CH" sz="2100" b="1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CH" sz="2100" dirty="0"/>
                  <a:t>we use for </a:t>
                </a:r>
                <a14:m>
                  <m:oMath xmlns:m="http://schemas.openxmlformats.org/officeDocument/2006/math">
                    <m:r>
                      <a:rPr lang="en-US" sz="2100" b="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1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100" b="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100" b="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100" b="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1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H" sz="2100" b="1" i="1" dirty="0"/>
              </a:p>
              <a:p>
                <a:pPr marL="444500" lvl="3" indent="-269875">
                  <a:spcAft>
                    <a:spcPts val="600"/>
                  </a:spcAft>
                  <a:buSzPct val="80000"/>
                  <a:buFont typeface="Wingdings" pitchFamily="2" charset="2"/>
                  <a:buChar char="Ø"/>
                </a:pPr>
                <a:r>
                  <a:rPr lang="en-CH" sz="2000" b="1" dirty="0"/>
                  <a:t>Classical deep Q-learning (DQN)</a:t>
                </a:r>
                <a:br>
                  <a:rPr lang="en-CH" sz="2000" b="1" dirty="0"/>
                </a:br>
                <a:r>
                  <a:rPr lang="en-CH" sz="2000" dirty="0"/>
                  <a:t>Feed-forward neural net</a:t>
                </a:r>
              </a:p>
              <a:p>
                <a:pPr marL="444500" lvl="3" indent="-269875">
                  <a:spcAft>
                    <a:spcPts val="800"/>
                  </a:spcAft>
                  <a:buSzPct val="80000"/>
                  <a:buFont typeface="Wingdings" pitchFamily="2" charset="2"/>
                  <a:buChar char="Ø"/>
                </a:pPr>
                <a:r>
                  <a:rPr lang="en-CH" sz="2000" b="1" dirty="0">
                    <a:hlinkClick r:id="rId3"/>
                  </a:rPr>
                  <a:t>Free-energy based RL</a:t>
                </a:r>
                <a:r>
                  <a:rPr lang="en-CH" sz="2000" b="1" dirty="0"/>
                  <a:t> (FERL)</a:t>
                </a:r>
                <a:br>
                  <a:rPr lang="en-CH" sz="2000" b="1" dirty="0"/>
                </a:br>
                <a:r>
                  <a:rPr lang="en-CH" sz="2000" dirty="0"/>
                  <a:t>Quantum Boltzmann machine (QBM)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A9ED3A8-7F6C-CFD2-2387-3F7F58B67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58" y="2367171"/>
                <a:ext cx="5168456" cy="2123658"/>
              </a:xfrm>
              <a:prstGeom prst="rect">
                <a:avLst/>
              </a:prstGeom>
              <a:blipFill>
                <a:blip r:embed="rId4"/>
                <a:stretch>
                  <a:fillRect l="-1225" t="-1786" b="-357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A706D66-F710-76FD-B06B-B1963EEBA7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F6DA90A-B300-0462-71A1-856A64746164}"/>
              </a:ext>
            </a:extLst>
          </p:cNvPr>
          <p:cNvGrpSpPr/>
          <p:nvPr/>
        </p:nvGrpSpPr>
        <p:grpSpPr>
          <a:xfrm>
            <a:off x="6672972" y="382135"/>
            <a:ext cx="5243811" cy="6154171"/>
            <a:chOff x="6660780" y="487260"/>
            <a:chExt cx="5243811" cy="6154171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11389F84-C089-88E3-7954-13BFE2AF16B1}"/>
                </a:ext>
              </a:extLst>
            </p:cNvPr>
            <p:cNvSpPr/>
            <p:nvPr/>
          </p:nvSpPr>
          <p:spPr>
            <a:xfrm>
              <a:off x="6660780" y="487260"/>
              <a:ext cx="5243811" cy="6154171"/>
            </a:xfrm>
            <a:prstGeom prst="roundRect">
              <a:avLst>
                <a:gd name="adj" fmla="val 2715"/>
              </a:avLst>
            </a:prstGeom>
            <a:solidFill>
              <a:schemeClr val="accent5">
                <a:lumMod val="20000"/>
                <a:lumOff val="80000"/>
                <a:alpha val="3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E45676B-6E5A-3286-C921-FBE49C91E89D}"/>
                </a:ext>
              </a:extLst>
            </p:cNvPr>
            <p:cNvGrpSpPr/>
            <p:nvPr/>
          </p:nvGrpSpPr>
          <p:grpSpPr>
            <a:xfrm>
              <a:off x="6815327" y="3958001"/>
              <a:ext cx="4914447" cy="2409391"/>
              <a:chOff x="5503538" y="3475375"/>
              <a:chExt cx="6185056" cy="3032328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F4189961-1166-2CD7-58EF-92837CC3C799}"/>
                  </a:ext>
                </a:extLst>
              </p:cNvPr>
              <p:cNvGrpSpPr/>
              <p:nvPr/>
            </p:nvGrpSpPr>
            <p:grpSpPr>
              <a:xfrm>
                <a:off x="5503538" y="3481643"/>
                <a:ext cx="3084180" cy="2162800"/>
                <a:chOff x="6017800" y="3174178"/>
                <a:chExt cx="2799522" cy="1963181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6BE210B5-9DAA-AA0A-7050-C64320206A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5319" r="9555" b="21082"/>
                <a:stretch/>
              </p:blipFill>
              <p:spPr>
                <a:xfrm>
                  <a:off x="6017800" y="3174178"/>
                  <a:ext cx="2799522" cy="1963181"/>
                </a:xfrm>
                <a:prstGeom prst="rect">
                  <a:avLst/>
                </a:prstGeom>
              </p:spPr>
            </p:pic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3F1D0B2-AF86-E54C-6C40-49350537DD80}"/>
                    </a:ext>
                  </a:extLst>
                </p:cNvPr>
                <p:cNvSpPr txBox="1"/>
                <p:nvPr/>
              </p:nvSpPr>
              <p:spPr>
                <a:xfrm>
                  <a:off x="8057014" y="4449165"/>
                  <a:ext cx="676863" cy="3516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H" sz="1400" b="1" dirty="0">
                      <a:solidFill>
                        <a:srgbClr val="002060"/>
                      </a:solidFill>
                    </a:rPr>
                    <a:t>DQN</a:t>
                  </a: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C8B9E32-0915-0CCF-ADB4-A90018CF7332}"/>
                  </a:ext>
                </a:extLst>
              </p:cNvPr>
              <p:cNvGrpSpPr/>
              <p:nvPr/>
            </p:nvGrpSpPr>
            <p:grpSpPr>
              <a:xfrm>
                <a:off x="8587720" y="3475375"/>
                <a:ext cx="3100874" cy="3032328"/>
                <a:chOff x="8879620" y="3160251"/>
                <a:chExt cx="2814674" cy="2752455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59A6C595-E521-6560-66DD-634574D834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9043" b="11176"/>
                <a:stretch/>
              </p:blipFill>
              <p:spPr>
                <a:xfrm>
                  <a:off x="8879620" y="3160251"/>
                  <a:ext cx="2814674" cy="2752455"/>
                </a:xfrm>
                <a:prstGeom prst="rect">
                  <a:avLst/>
                </a:prstGeom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CBAFBAD-3F8B-E9AF-7E1D-592BB2FDC132}"/>
                    </a:ext>
                  </a:extLst>
                </p:cNvPr>
                <p:cNvSpPr txBox="1"/>
                <p:nvPr/>
              </p:nvSpPr>
              <p:spPr>
                <a:xfrm>
                  <a:off x="10971625" y="4453717"/>
                  <a:ext cx="666777" cy="3516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H" sz="1400" b="1" dirty="0">
                      <a:solidFill>
                        <a:srgbClr val="002060"/>
                      </a:solidFill>
                    </a:rPr>
                    <a:t>FERL</a:t>
                  </a:r>
                </a:p>
              </p:txBody>
            </p:sp>
          </p:grp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F2F2EEF-60CF-ABFA-F629-2A4E67FE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76023" y="694903"/>
              <a:ext cx="4042398" cy="193129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7D078C-5262-015C-E611-72E50244A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957" r="27415" b="62978"/>
            <a:stretch/>
          </p:blipFill>
          <p:spPr>
            <a:xfrm>
              <a:off x="7462150" y="2780465"/>
              <a:ext cx="1649691" cy="1014607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0E21D2E-29F9-FDA2-69E2-638BBAEF7B72}"/>
                </a:ext>
              </a:extLst>
            </p:cNvPr>
            <p:cNvGrpSpPr/>
            <p:nvPr/>
          </p:nvGrpSpPr>
          <p:grpSpPr>
            <a:xfrm>
              <a:off x="9250089" y="2756081"/>
              <a:ext cx="2166767" cy="1083618"/>
              <a:chOff x="8876443" y="4373582"/>
              <a:chExt cx="2166767" cy="1083618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DDB5C74-F425-594E-5036-FD6A7BA793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059" t="37950" r="23263" b="22510"/>
              <a:stretch/>
            </p:blipFill>
            <p:spPr>
              <a:xfrm>
                <a:off x="8876443" y="4373582"/>
                <a:ext cx="1904586" cy="108361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1BE399C3-295A-9711-D691-1584D0C8C312}"/>
                      </a:ext>
                    </a:extLst>
                  </p:cNvPr>
                  <p:cNvSpPr txBox="1"/>
                  <p:nvPr/>
                </p:nvSpPr>
                <p:spPr>
                  <a:xfrm>
                    <a:off x="10708759" y="4669349"/>
                    <a:ext cx="334451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en-CH" sz="2000" b="1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1BE399C3-295A-9711-D691-1584D0C8C31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08759" y="4669349"/>
                    <a:ext cx="334451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0714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04B8750-6BE8-6D32-B3EF-FFA4A8BED957}"/>
                </a:ext>
              </a:extLst>
            </p:cNvPr>
            <p:cNvSpPr/>
            <p:nvPr/>
          </p:nvSpPr>
          <p:spPr>
            <a:xfrm>
              <a:off x="6760735" y="6318646"/>
              <a:ext cx="25116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H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https://arxiv.org/pdf/1706.00074.pdf</a:t>
              </a:r>
              <a:endParaRPr lang="en-CH" sz="1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14AB25-D27C-8208-3C1B-F974754BE06F}"/>
              </a:ext>
            </a:extLst>
          </p:cNvPr>
          <p:cNvGrpSpPr/>
          <p:nvPr/>
        </p:nvGrpSpPr>
        <p:grpSpPr>
          <a:xfrm>
            <a:off x="8575894" y="4276911"/>
            <a:ext cx="1258342" cy="341096"/>
            <a:chOff x="4092183" y="5442091"/>
            <a:chExt cx="1258342" cy="341096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D2963B79-92A3-B0C8-F739-D30318A29294}"/>
                </a:ext>
              </a:extLst>
            </p:cNvPr>
            <p:cNvSpPr/>
            <p:nvPr/>
          </p:nvSpPr>
          <p:spPr>
            <a:xfrm>
              <a:off x="4303643" y="5466522"/>
              <a:ext cx="934279" cy="298174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F4982F2-9239-097D-5F4F-D7BDCF52455D}"/>
                </a:ext>
              </a:extLst>
            </p:cNvPr>
            <p:cNvGrpSpPr/>
            <p:nvPr/>
          </p:nvGrpSpPr>
          <p:grpSpPr>
            <a:xfrm>
              <a:off x="4092183" y="5442091"/>
              <a:ext cx="1258342" cy="341096"/>
              <a:chOff x="3993966" y="5633691"/>
              <a:chExt cx="1258342" cy="341096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3C4881FE-D01D-F6CA-0187-A8004C2BC4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3966" y="5633691"/>
                <a:ext cx="1258342" cy="0"/>
              </a:xfrm>
              <a:prstGeom prst="straightConnector1">
                <a:avLst/>
              </a:prstGeom>
              <a:ln w="19050">
                <a:solidFill>
                  <a:schemeClr val="accent5"/>
                </a:solidFill>
                <a:prstDash val="dash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AD3889A-CF96-9352-262C-B9C156F4A855}"/>
                  </a:ext>
                </a:extLst>
              </p:cNvPr>
              <p:cNvSpPr txBox="1"/>
              <p:nvPr/>
            </p:nvSpPr>
            <p:spPr>
              <a:xfrm>
                <a:off x="4170151" y="5667010"/>
                <a:ext cx="10048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1400" dirty="0">
                    <a:solidFill>
                      <a:schemeClr val="accent5"/>
                    </a:solidFill>
                  </a:rPr>
                  <a:t>10</a:t>
                </a:r>
                <a:r>
                  <a:rPr lang="en-CH" sz="1400" baseline="30000" dirty="0">
                    <a:solidFill>
                      <a:schemeClr val="accent5"/>
                    </a:solidFill>
                  </a:rPr>
                  <a:t>3</a:t>
                </a:r>
                <a:r>
                  <a:rPr lang="en-CH" sz="1400" dirty="0">
                    <a:solidFill>
                      <a:schemeClr val="accent5"/>
                    </a:solidFill>
                  </a:rPr>
                  <a:t> x fewer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973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RL challenges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D3604AC-16DE-8A4B-A114-7028646CD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5373797" cy="55839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… for accelerator applications, but not only</a:t>
            </a: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FB4205C2-8A1B-6DCB-909D-5230F95E8C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083932" y="6492511"/>
            <a:ext cx="2743200" cy="365125"/>
          </a:xfrm>
        </p:spPr>
        <p:txBody>
          <a:bodyPr/>
          <a:lstStyle/>
          <a:p>
            <a:fld id="{E02D04CC-0B1D-4DCE-AE55-9105744B0063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B830B-0A26-10C8-DE04-9BC30B94F6B1}"/>
              </a:ext>
            </a:extLst>
          </p:cNvPr>
          <p:cNvSpPr txBox="1"/>
          <p:nvPr/>
        </p:nvSpPr>
        <p:spPr>
          <a:xfrm>
            <a:off x="413816" y="1095372"/>
            <a:ext cx="11242029" cy="5516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2" indent="-342900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2000" b="1" dirty="0"/>
              <a:t>Sample efficiency</a:t>
            </a:r>
          </a:p>
          <a:p>
            <a:pPr marL="1028700" lvl="3" indent="-34290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GB" sz="1900" b="1" dirty="0"/>
              <a:t>H</a:t>
            </a:r>
            <a:r>
              <a:rPr lang="en-CH" sz="1900" b="1" dirty="0"/>
              <a:t>ow many agent-environment interactions</a:t>
            </a:r>
            <a:r>
              <a:rPr lang="en-CH" sz="1900" dirty="0"/>
              <a:t> are required for convergence?</a:t>
            </a:r>
          </a:p>
          <a:p>
            <a:pPr marL="1028700" lvl="3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sz="1900" dirty="0"/>
              <a:t>Relevant for </a:t>
            </a:r>
            <a:r>
              <a:rPr lang="en-CH" sz="1900" b="1" dirty="0"/>
              <a:t>particle accelerator control </a:t>
            </a:r>
            <a:r>
              <a:rPr lang="en-CH" sz="1900" dirty="0"/>
              <a:t>given cost of beam time </a:t>
            </a:r>
            <a:r>
              <a:rPr lang="en-CH" sz="1900" i="1" dirty="0"/>
              <a:t>(online training)</a:t>
            </a:r>
            <a:endParaRPr lang="en-CH" sz="1900" b="1" dirty="0"/>
          </a:p>
          <a:p>
            <a:pPr marL="571500" lvl="2" indent="-342900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000" b="1" dirty="0">
                <a:solidFill>
                  <a:schemeClr val="bg2">
                    <a:lumMod val="75000"/>
                  </a:schemeClr>
                </a:solidFill>
              </a:rPr>
              <a:t>Reward engineering</a:t>
            </a:r>
          </a:p>
          <a:p>
            <a:pPr marL="1028700" lvl="3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sz="1900" dirty="0">
                <a:solidFill>
                  <a:schemeClr val="bg2">
                    <a:lumMod val="75000"/>
                  </a:schemeClr>
                </a:solidFill>
              </a:rPr>
              <a:t>Alignment: getting the objective right</a:t>
            </a:r>
            <a:br>
              <a:rPr lang="en-CH" sz="19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CH" sz="1900" dirty="0">
                <a:solidFill>
                  <a:schemeClr val="bg2">
                    <a:lumMod val="75000"/>
                  </a:schemeClr>
                </a:solidFill>
              </a:rPr>
              <a:t>“Making sure the agent does what we want it to do”</a:t>
            </a:r>
          </a:p>
          <a:p>
            <a:pPr marL="571500" lvl="2" indent="-342900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000" b="1" dirty="0">
                <a:solidFill>
                  <a:schemeClr val="bg2">
                    <a:lumMod val="75000"/>
                  </a:schemeClr>
                </a:solidFill>
              </a:rPr>
              <a:t>State definition</a:t>
            </a:r>
          </a:p>
          <a:p>
            <a:pPr marL="1028700" lvl="3" indent="-34290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sz="1900" dirty="0">
                <a:solidFill>
                  <a:schemeClr val="bg2">
                    <a:lumMod val="75000"/>
                  </a:schemeClr>
                </a:solidFill>
              </a:rPr>
              <a:t>Ideally “fully observable”</a:t>
            </a:r>
          </a:p>
          <a:p>
            <a:pPr marL="1028700" lvl="3" indent="-34290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sz="1900" dirty="0">
                <a:solidFill>
                  <a:schemeClr val="bg2">
                    <a:lumMod val="75000"/>
                  </a:schemeClr>
                </a:solidFill>
              </a:rPr>
              <a:t>Limited beam instrumentation</a:t>
            </a:r>
          </a:p>
          <a:p>
            <a:pPr marL="1028700" lvl="3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sz="1900" dirty="0">
                <a:solidFill>
                  <a:schemeClr val="bg2">
                    <a:lumMod val="75000"/>
                  </a:schemeClr>
                </a:solidFill>
              </a:rPr>
              <a:t>Can be a real RL show-stopper</a:t>
            </a:r>
          </a:p>
          <a:p>
            <a:pPr marL="571500" lvl="2" indent="-342900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000" b="1" dirty="0">
                <a:solidFill>
                  <a:schemeClr val="bg2">
                    <a:lumMod val="75000"/>
                  </a:schemeClr>
                </a:solidFill>
              </a:rPr>
              <a:t>Parameter drifts</a:t>
            </a:r>
          </a:p>
          <a:p>
            <a:pPr marL="1028700" lvl="3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sz="1900" dirty="0">
                <a:solidFill>
                  <a:schemeClr val="bg2">
                    <a:lumMod val="75000"/>
                  </a:schemeClr>
                </a:solidFill>
              </a:rPr>
              <a:t>Dependencies we can not easily include in our state</a:t>
            </a:r>
          </a:p>
          <a:p>
            <a:pPr marL="571500" lvl="2" indent="-342900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000" b="1" dirty="0">
                <a:solidFill>
                  <a:schemeClr val="bg2">
                    <a:lumMod val="75000"/>
                  </a:schemeClr>
                </a:solidFill>
              </a:rPr>
              <a:t>Safety</a:t>
            </a:r>
          </a:p>
          <a:p>
            <a:pPr marL="1028700" lvl="3" indent="-34290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sz="1900" dirty="0">
                <a:solidFill>
                  <a:schemeClr val="bg2">
                    <a:lumMod val="75000"/>
                  </a:schemeClr>
                </a:solidFill>
              </a:rPr>
              <a:t>Particularly a concern during exploration</a:t>
            </a:r>
            <a:endParaRPr lang="en-GB" sz="1900" dirty="0">
              <a:solidFill>
                <a:schemeClr val="bg2">
                  <a:lumMod val="75000"/>
                </a:schemeClr>
              </a:solidFill>
            </a:endParaRPr>
          </a:p>
          <a:p>
            <a:pPr marL="1028700" lvl="3" indent="-342900">
              <a:spcAft>
                <a:spcPts val="600"/>
              </a:spcAft>
              <a:buSzPct val="80000"/>
              <a:buFont typeface="Wingdings" pitchFamily="2" charset="2"/>
              <a:buChar char="Ø"/>
            </a:pPr>
            <a:r>
              <a:rPr lang="en-GB" sz="1900" dirty="0">
                <a:solidFill>
                  <a:schemeClr val="bg2">
                    <a:lumMod val="75000"/>
                  </a:schemeClr>
                </a:solidFill>
              </a:rPr>
              <a:t>There are ways to add safety to RL agents</a:t>
            </a:r>
            <a:endParaRPr lang="en-CH" sz="1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535CC81-90C3-C989-9EB7-9D2305528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398" y="2492238"/>
            <a:ext cx="1332187" cy="2049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6B43079-2032-9D68-FDF5-CF01B2916F27}"/>
              </a:ext>
            </a:extLst>
          </p:cNvPr>
          <p:cNvGrpSpPr/>
          <p:nvPr/>
        </p:nvGrpSpPr>
        <p:grpSpPr>
          <a:xfrm>
            <a:off x="6595470" y="5501292"/>
            <a:ext cx="4043855" cy="1224581"/>
            <a:chOff x="6411677" y="5541934"/>
            <a:chExt cx="4043855" cy="12245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AA5186-DFB3-39E8-DF45-59A8750F0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1677" y="5541934"/>
              <a:ext cx="4043855" cy="88058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BC6945-2DAE-E6D2-9CDA-0E3068839D2B}"/>
                </a:ext>
              </a:extLst>
            </p:cNvPr>
            <p:cNvSpPr txBox="1"/>
            <p:nvPr/>
          </p:nvSpPr>
          <p:spPr>
            <a:xfrm>
              <a:off x="6415739" y="6458738"/>
              <a:ext cx="373117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H" sz="1400" i="1" dirty="0">
                  <a:hlinkClick r:id="rId5"/>
                </a:rPr>
                <a:t>https://arxiv.org/abs/2205.10330</a:t>
              </a:r>
              <a:endParaRPr lang="en-CH" sz="1400" i="1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798FDA9-9DDE-AB3D-3E61-E196FE5DDA7F}"/>
              </a:ext>
            </a:extLst>
          </p:cNvPr>
          <p:cNvGrpSpPr/>
          <p:nvPr/>
        </p:nvGrpSpPr>
        <p:grpSpPr>
          <a:xfrm>
            <a:off x="9830442" y="1462429"/>
            <a:ext cx="2042095" cy="611034"/>
            <a:chOff x="9830442" y="1597309"/>
            <a:chExt cx="2042095" cy="611034"/>
          </a:xfrm>
        </p:grpSpPr>
        <p:sp>
          <p:nvSpPr>
            <p:cNvPr id="3" name="Right Arrow 2">
              <a:extLst>
                <a:ext uri="{FF2B5EF4-FFF2-40B4-BE49-F238E27FC236}">
                  <a16:creationId xmlns:a16="http://schemas.microsoft.com/office/drawing/2014/main" id="{634B99D5-887B-0FE4-9501-4D2ADF19A8D6}"/>
                </a:ext>
              </a:extLst>
            </p:cNvPr>
            <p:cNvSpPr/>
            <p:nvPr/>
          </p:nvSpPr>
          <p:spPr>
            <a:xfrm flipH="1">
              <a:off x="9830442" y="1597309"/>
              <a:ext cx="2042095" cy="611034"/>
            </a:xfrm>
            <a:prstGeom prst="rightArrow">
              <a:avLst>
                <a:gd name="adj1" fmla="val 50000"/>
                <a:gd name="adj2" fmla="val 7083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>
                <a:solidFill>
                  <a:srgbClr val="002060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6FA48F-3A41-D2C6-C6C0-E4B45990D1B2}"/>
                </a:ext>
              </a:extLst>
            </p:cNvPr>
            <p:cNvSpPr txBox="1"/>
            <p:nvPr/>
          </p:nvSpPr>
          <p:spPr>
            <a:xfrm>
              <a:off x="10317447" y="1691196"/>
              <a:ext cx="14471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000" b="1" dirty="0">
                  <a:solidFill>
                    <a:srgbClr val="002060"/>
                  </a:solidFill>
                </a:rPr>
                <a:t>Focus today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846017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A36EC157-2CD6-0926-5F30-BB950CAD544E}"/>
              </a:ext>
            </a:extLst>
          </p:cNvPr>
          <p:cNvGrpSpPr/>
          <p:nvPr/>
        </p:nvGrpSpPr>
        <p:grpSpPr>
          <a:xfrm>
            <a:off x="664331" y="2832661"/>
            <a:ext cx="10734698" cy="3670081"/>
            <a:chOff x="623691" y="2959661"/>
            <a:chExt cx="10734698" cy="3670081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ECF6B7B8-50A8-0745-C70E-408676824BDE}"/>
                </a:ext>
              </a:extLst>
            </p:cNvPr>
            <p:cNvSpPr/>
            <p:nvPr/>
          </p:nvSpPr>
          <p:spPr>
            <a:xfrm>
              <a:off x="623691" y="2959661"/>
              <a:ext cx="10734698" cy="3670081"/>
            </a:xfrm>
            <a:prstGeom prst="roundRect">
              <a:avLst>
                <a:gd name="adj" fmla="val 5688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C5CA432-53B7-2422-F32E-193CC72D46DA}"/>
                </a:ext>
              </a:extLst>
            </p:cNvPr>
            <p:cNvSpPr txBox="1"/>
            <p:nvPr/>
          </p:nvSpPr>
          <p:spPr>
            <a:xfrm>
              <a:off x="833611" y="3048673"/>
              <a:ext cx="632735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0800">
                <a:spcAft>
                  <a:spcPts val="600"/>
                </a:spcAft>
              </a:pPr>
              <a:r>
                <a:rPr lang="en-CH" sz="21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Learning Q</a:t>
              </a:r>
            </a:p>
            <a:p>
              <a:pPr marL="579438" indent="-339725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900" b="1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Iterative </a:t>
              </a:r>
              <a:r>
                <a:rPr lang="en-US" sz="19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approach based on </a:t>
              </a:r>
              <a:r>
                <a:rPr lang="en-US" sz="1900" b="1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temporal difference (TD) </a:t>
              </a:r>
              <a:r>
                <a:rPr lang="en-US" sz="19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rule using </a:t>
              </a:r>
              <a:r>
                <a:rPr lang="en-US" sz="1900" b="1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collected agent-environment interactions</a:t>
              </a:r>
              <a:endParaRPr lang="en-US" sz="19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017CF25F-6CDB-F74B-86F7-3BB109400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7" y="55174"/>
            <a:ext cx="8920901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Q-learning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33B5EE3-74A3-D4BD-49B6-73E6DA1F53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D09F081-9F04-5BA9-3AE3-5E749DE01F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5373797" cy="55839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How does it work?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3098B5A-4A49-D90A-752D-B9074EF687E3}"/>
              </a:ext>
            </a:extLst>
          </p:cNvPr>
          <p:cNvGrpSpPr/>
          <p:nvPr/>
        </p:nvGrpSpPr>
        <p:grpSpPr>
          <a:xfrm>
            <a:off x="657586" y="1232946"/>
            <a:ext cx="10741444" cy="1324990"/>
            <a:chOff x="-323299" y="1175438"/>
            <a:chExt cx="10741444" cy="1324990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BE678046-5C16-7DFE-9D57-A41E720CB8DC}"/>
                </a:ext>
              </a:extLst>
            </p:cNvPr>
            <p:cNvSpPr/>
            <p:nvPr/>
          </p:nvSpPr>
          <p:spPr>
            <a:xfrm>
              <a:off x="-323299" y="1175438"/>
              <a:ext cx="10741444" cy="1324990"/>
            </a:xfrm>
            <a:prstGeom prst="roundRect">
              <a:avLst>
                <a:gd name="adj" fmla="val 1028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4297092C-C4E5-A0DF-CA37-2848C7370F3B}"/>
                    </a:ext>
                  </a:extLst>
                </p:cNvPr>
                <p:cNvSpPr txBox="1"/>
                <p:nvPr/>
              </p:nvSpPr>
              <p:spPr>
                <a:xfrm>
                  <a:off x="-106634" y="1267503"/>
                  <a:ext cx="10205290" cy="10568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579438" indent="-339725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CH" sz="19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Use </a:t>
                  </a:r>
                  <a:r>
                    <a:rPr lang="en-CH" sz="19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Q-function </a:t>
                  </a:r>
                  <a14:m>
                    <m:oMath xmlns:m="http://schemas.openxmlformats.org/officeDocument/2006/math">
                      <m:r>
                        <a:rPr lang="en-US" sz="19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𝑄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a14:m>
                  <a:r>
                    <a:rPr lang="en-CH" sz="19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to estimate</a:t>
                  </a:r>
                  <a:r>
                    <a:rPr lang="en-CH" sz="19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CH" sz="19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return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9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9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𝐺</m:t>
                          </m:r>
                        </m:e>
                        <m:sub>
                          <m:r>
                            <a:rPr lang="en-US" sz="19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sz="19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900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1900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=0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900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1900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sz="1900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9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900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</m:t>
                              </m:r>
                              <m:r>
                                <a:rPr lang="en-US" sz="1900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1900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a14:m>
                  <a:r>
                    <a:rPr lang="en-US" sz="1900" dirty="0">
                      <a:latin typeface="Calibri" panose="020F0502020204030204" pitchFamily="34" charset="0"/>
                    </a:rPr>
                    <a:t> for every </a:t>
                  </a:r>
                  <a14:m>
                    <m:oMath xmlns:m="http://schemas.openxmlformats.org/officeDocument/2006/math"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900" dirty="0">
                      <a:latin typeface="Calibri" panose="020F0502020204030204" pitchFamily="34" charset="0"/>
                    </a:rPr>
                    <a:t> pair</a:t>
                  </a:r>
                </a:p>
                <a:p>
                  <a:pPr marL="579438" indent="-339725"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tabLst>
                      <a:tab pos="1060450" algn="l"/>
                    </a:tabLst>
                  </a:pPr>
                  <a:r>
                    <a:rPr lang="en-CH" sz="19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 answers: </a:t>
                  </a:r>
                  <a:r>
                    <a:rPr lang="en-CH" sz="19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“In a given state, what is the best action to take to maximize return?”</a:t>
                  </a:r>
                  <a:br>
                    <a:rPr lang="en-CH" sz="19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n-CH" sz="19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	</a:t>
                  </a:r>
                  <a:r>
                    <a:rPr lang="en-US" sz="19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Greedy policy</a:t>
                  </a:r>
                  <a:r>
                    <a:rPr lang="en-US" sz="1900" b="1" dirty="0"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  <a:t>:</a:t>
                  </a:r>
                  <a:r>
                    <a:rPr lang="en-US" sz="1900" dirty="0"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en-US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9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arg</m:t>
                      </m:r>
                      <m:r>
                        <a:rPr lang="en-US" sz="19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9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ma</m:t>
                      </m:r>
                      <m:sSub>
                        <m:sSubPr>
                          <m:ctrlPr>
                            <a:rPr lang="en-US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9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x</m:t>
                          </m:r>
                        </m:e>
                        <m:sub>
                          <m:r>
                            <a:rPr lang="en-US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  <m:r>
                            <a:rPr lang="en-US" sz="1900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</m:sSub>
                      <m:r>
                        <a:rPr lang="en-US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𝑄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lang="en-US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′)</m:t>
                      </m:r>
                    </m:oMath>
                  </a14:m>
                  <a:endParaRPr lang="en-US" sz="19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4297092C-C4E5-A0DF-CA37-2848C7370F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06634" y="1267503"/>
                  <a:ext cx="10205290" cy="1056828"/>
                </a:xfrm>
                <a:prstGeom prst="rect">
                  <a:avLst/>
                </a:prstGeom>
                <a:blipFill>
                  <a:blip r:embed="rId3"/>
                  <a:stretch>
                    <a:fillRect t="-39286" b="-8333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7A15782-D4BE-037A-7220-43EE5AA3F549}"/>
                  </a:ext>
                </a:extLst>
              </p:cNvPr>
              <p:cNvSpPr txBox="1"/>
              <p:nvPr/>
            </p:nvSpPr>
            <p:spPr>
              <a:xfrm>
                <a:off x="1164361" y="5302064"/>
                <a:ext cx="10197572" cy="104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CH" sz="1900" b="1" dirty="0"/>
                  <a:t>Bootstrapping: </a:t>
                </a:r>
                <a:r>
                  <a:rPr lang="en-CH" sz="1900" dirty="0"/>
                  <a:t>update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CH" sz="1900" dirty="0"/>
                  <a:t> using target based </a:t>
                </a:r>
                <a:r>
                  <a:rPr lang="en-CH" sz="1900" dirty="0">
                    <a:solidFill>
                      <a:schemeClr val="tx1"/>
                    </a:solidFill>
                  </a:rPr>
                  <a:t>on estimate.</a:t>
                </a:r>
                <a:br>
                  <a:rPr lang="en-CH" sz="1900" dirty="0">
                    <a:solidFill>
                      <a:schemeClr val="tx1"/>
                    </a:solidFill>
                  </a:rPr>
                </a:br>
                <a:r>
                  <a:rPr lang="en-CH" sz="1900" b="1" dirty="0"/>
                  <a:t>“Moving target”: </a:t>
                </a:r>
                <a:r>
                  <a:rPr lang="en-CH" sz="1900" dirty="0"/>
                  <a:t>training could be unstable       double Q-learning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CH" sz="1900" b="1" dirty="0"/>
                  <a:t>Q-function</a:t>
                </a:r>
                <a:r>
                  <a:rPr lang="en-CH" sz="1900" dirty="0"/>
                  <a:t> </a:t>
                </a:r>
                <a:r>
                  <a:rPr lang="en-CH" sz="1900" b="1" dirty="0"/>
                  <a:t>represented</a:t>
                </a:r>
                <a:r>
                  <a:rPr lang="en-CH" sz="1900" dirty="0"/>
                  <a:t> </a:t>
                </a:r>
                <a:r>
                  <a:rPr lang="en-CH" sz="1900" b="1" dirty="0"/>
                  <a:t>by</a:t>
                </a:r>
                <a:r>
                  <a:rPr lang="en-CH" sz="1900" dirty="0"/>
                  <a:t> e.g.: table, parametrized model (neural network, ?)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7A15782-D4BE-037A-7220-43EE5AA3F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361" y="5302064"/>
                <a:ext cx="10197572" cy="1046440"/>
              </a:xfrm>
              <a:prstGeom prst="rect">
                <a:avLst/>
              </a:prstGeom>
              <a:blipFill>
                <a:blip r:embed="rId4"/>
                <a:stretch>
                  <a:fillRect l="-373" t="-2410" b="-843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6A477101-F53F-0A20-F454-0067AC59FC65}"/>
              </a:ext>
            </a:extLst>
          </p:cNvPr>
          <p:cNvGrpSpPr/>
          <p:nvPr/>
        </p:nvGrpSpPr>
        <p:grpSpPr>
          <a:xfrm>
            <a:off x="1563168" y="3990848"/>
            <a:ext cx="6202467" cy="1325050"/>
            <a:chOff x="508976" y="4636159"/>
            <a:chExt cx="6202467" cy="132505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914880E-D7EC-A4E2-BA24-C89A10B8D9EF}"/>
                </a:ext>
              </a:extLst>
            </p:cNvPr>
            <p:cNvGrpSpPr/>
            <p:nvPr/>
          </p:nvGrpSpPr>
          <p:grpSpPr>
            <a:xfrm>
              <a:off x="508976" y="4743880"/>
              <a:ext cx="6202467" cy="1217329"/>
              <a:chOff x="6156102" y="3463239"/>
              <a:chExt cx="6202467" cy="1217329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F2D3512-45EA-3AB2-E1C1-8FB430F1EF6A}"/>
                  </a:ext>
                </a:extLst>
              </p:cNvPr>
              <p:cNvSpPr txBox="1"/>
              <p:nvPr/>
            </p:nvSpPr>
            <p:spPr>
              <a:xfrm>
                <a:off x="10664887" y="3463239"/>
                <a:ext cx="7825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1400" i="1" dirty="0"/>
                  <a:t>TD error</a:t>
                </a:r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908D5B4-B21C-6E02-595E-609E17147CA6}"/>
                  </a:ext>
                </a:extLst>
              </p:cNvPr>
              <p:cNvGrpSpPr/>
              <p:nvPr/>
            </p:nvGrpSpPr>
            <p:grpSpPr>
              <a:xfrm>
                <a:off x="6156102" y="3848310"/>
                <a:ext cx="6202467" cy="832258"/>
                <a:chOff x="6096000" y="3519828"/>
                <a:chExt cx="6202467" cy="83225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09CA8C13-7F34-4578-D390-D4FC091B49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96000" y="3519828"/>
                      <a:ext cx="620246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←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[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ma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r>
                                      <a:rPr lang="en-US" b="0" i="1" baseline="3000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b="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</m:func>
                          </m:oMath>
                        </m:oMathPara>
                      </a14:m>
                      <a:endParaRPr lang="en-CH" dirty="0"/>
                    </a:p>
                  </p:txBody>
                </p:sp>
              </mc:Choice>
              <mc:Fallback xmlns="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09CA8C13-7F34-4578-D390-D4FC091B49D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96000" y="3519828"/>
                      <a:ext cx="6202467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409" t="-4348" r="-409" b="-3913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H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8" name="Left Brace 37">
                  <a:extLst>
                    <a:ext uri="{FF2B5EF4-FFF2-40B4-BE49-F238E27FC236}">
                      <a16:creationId xmlns:a16="http://schemas.microsoft.com/office/drawing/2014/main" id="{EED464B6-5611-21AF-8026-EE76FB497DBF}"/>
                    </a:ext>
                  </a:extLst>
                </p:cNvPr>
                <p:cNvSpPr/>
                <p:nvPr/>
              </p:nvSpPr>
              <p:spPr>
                <a:xfrm rot="16200000">
                  <a:off x="9836091" y="2752467"/>
                  <a:ext cx="83782" cy="2258227"/>
                </a:xfrm>
                <a:prstGeom prst="leftBrace">
                  <a:avLst>
                    <a:gd name="adj1" fmla="val 29166"/>
                    <a:gd name="adj2" fmla="val 50000"/>
                  </a:avLst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39" name="Left Brace 38">
                  <a:extLst>
                    <a:ext uri="{FF2B5EF4-FFF2-40B4-BE49-F238E27FC236}">
                      <a16:creationId xmlns:a16="http://schemas.microsoft.com/office/drawing/2014/main" id="{0ECB745A-E6AA-33E8-2B3C-F2A1B7D2834C}"/>
                    </a:ext>
                  </a:extLst>
                </p:cNvPr>
                <p:cNvSpPr/>
                <p:nvPr/>
              </p:nvSpPr>
              <p:spPr>
                <a:xfrm rot="16200000">
                  <a:off x="11657948" y="3475092"/>
                  <a:ext cx="85318" cy="811441"/>
                </a:xfrm>
                <a:prstGeom prst="leftBrace">
                  <a:avLst>
                    <a:gd name="adj1" fmla="val 29166"/>
                    <a:gd name="adj2" fmla="val 50000"/>
                  </a:avLst>
                </a:prstGeom>
                <a:ln w="127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28A4A4B-799F-9FC0-8448-90E10DA2A5B8}"/>
                    </a:ext>
                  </a:extLst>
                </p:cNvPr>
                <p:cNvSpPr txBox="1"/>
                <p:nvPr/>
              </p:nvSpPr>
              <p:spPr>
                <a:xfrm>
                  <a:off x="9062851" y="3983358"/>
                  <a:ext cx="163942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H" sz="1200" i="1" dirty="0">
                      <a:solidFill>
                        <a:srgbClr val="00B050"/>
                      </a:solidFill>
                    </a:rPr>
                    <a:t>target (new best guess)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ECDF724-5724-3FB3-8CBF-B98FF4849C4F}"/>
                    </a:ext>
                  </a:extLst>
                </p:cNvPr>
                <p:cNvSpPr txBox="1"/>
                <p:nvPr/>
              </p:nvSpPr>
              <p:spPr>
                <a:xfrm>
                  <a:off x="11278464" y="3890421"/>
                  <a:ext cx="81144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H" sz="1200" i="1" dirty="0">
                      <a:solidFill>
                        <a:srgbClr val="C00000"/>
                      </a:solidFill>
                    </a:rPr>
                    <a:t>old</a:t>
                  </a:r>
                  <a:br>
                    <a:rPr lang="en-CH" sz="1200" i="1" dirty="0">
                      <a:solidFill>
                        <a:srgbClr val="C00000"/>
                      </a:solidFill>
                    </a:rPr>
                  </a:br>
                  <a:r>
                    <a:rPr lang="en-CH" sz="1200" i="1" dirty="0">
                      <a:solidFill>
                        <a:srgbClr val="C00000"/>
                      </a:solidFill>
                    </a:rPr>
                    <a:t>prediction</a:t>
                  </a:r>
                </a:p>
              </p:txBody>
            </p:sp>
          </p:grp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106CE84-C3D6-2E49-A1B3-CE7BCF25130C}"/>
                </a:ext>
              </a:extLst>
            </p:cNvPr>
            <p:cNvSpPr txBox="1"/>
            <p:nvPr/>
          </p:nvSpPr>
          <p:spPr>
            <a:xfrm>
              <a:off x="2614248" y="4636159"/>
              <a:ext cx="7825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400" i="1" dirty="0">
                  <a:solidFill>
                    <a:srgbClr val="0070C0"/>
                  </a:solidFill>
                </a:rPr>
                <a:t>learning rate</a:t>
              </a:r>
            </a:p>
          </p:txBody>
        </p:sp>
      </p:grpSp>
      <p:sp>
        <p:nvSpPr>
          <p:cNvPr id="58" name="Right Arrow 57">
            <a:extLst>
              <a:ext uri="{FF2B5EF4-FFF2-40B4-BE49-F238E27FC236}">
                <a16:creationId xmlns:a16="http://schemas.microsoft.com/office/drawing/2014/main" id="{F83EBFD5-C884-D8F0-B9AF-FBF608E5AF3D}"/>
              </a:ext>
            </a:extLst>
          </p:cNvPr>
          <p:cNvSpPr/>
          <p:nvPr/>
        </p:nvSpPr>
        <p:spPr>
          <a:xfrm>
            <a:off x="1664634" y="2069597"/>
            <a:ext cx="258908" cy="23426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8FF075B8-EFCA-3EB5-EB09-896BB77F5C90}"/>
              </a:ext>
            </a:extLst>
          </p:cNvPr>
          <p:cNvSpPr/>
          <p:nvPr/>
        </p:nvSpPr>
        <p:spPr>
          <a:xfrm>
            <a:off x="5888242" y="5673596"/>
            <a:ext cx="258908" cy="23426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solidFill>
                <a:srgbClr val="00206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D50692-32B7-5898-A32D-6FAFE40FA477}"/>
              </a:ext>
            </a:extLst>
          </p:cNvPr>
          <p:cNvGrpSpPr/>
          <p:nvPr/>
        </p:nvGrpSpPr>
        <p:grpSpPr>
          <a:xfrm>
            <a:off x="7780003" y="2997125"/>
            <a:ext cx="4017342" cy="3313842"/>
            <a:chOff x="7780003" y="2997125"/>
            <a:chExt cx="4017342" cy="331384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021E53B-D56F-8F26-8C0C-B3BF335E2A90}"/>
                </a:ext>
              </a:extLst>
            </p:cNvPr>
            <p:cNvGrpSpPr/>
            <p:nvPr/>
          </p:nvGrpSpPr>
          <p:grpSpPr>
            <a:xfrm>
              <a:off x="7780003" y="2997125"/>
              <a:ext cx="4017342" cy="417548"/>
              <a:chOff x="7724995" y="2919314"/>
              <a:chExt cx="4017342" cy="4175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6B3EA62D-33C7-C628-9804-EBB406213805}"/>
                      </a:ext>
                    </a:extLst>
                  </p:cNvPr>
                  <p:cNvSpPr txBox="1"/>
                  <p:nvPr/>
                </p:nvSpPr>
                <p:spPr>
                  <a:xfrm>
                    <a:off x="7724995" y="3029085"/>
                    <a:ext cx="4017342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en-US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ma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1400" i="1" baseline="300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</m:oMath>
                    </a14:m>
                    <a:r>
                      <a:rPr lang="en-US" sz="1400" dirty="0">
                        <a:solidFill>
                          <a:srgbClr val="00B050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sz="1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1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oMath>
                    </a14:m>
                    <a:endParaRPr lang="en-CH" sz="1400" dirty="0"/>
                  </a:p>
                </p:txBody>
              </p:sp>
            </mc:Choice>
            <mc:Fallback xmlns="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6B3EA62D-33C7-C628-9804-EBB4062138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24995" y="3029085"/>
                    <a:ext cx="4017342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52F9415F-13FE-ED99-7119-C9319F3340D0}"/>
                      </a:ext>
                    </a:extLst>
                  </p:cNvPr>
                  <p:cNvSpPr txBox="1"/>
                  <p:nvPr/>
                </p:nvSpPr>
                <p:spPr>
                  <a:xfrm>
                    <a:off x="9122620" y="2919314"/>
                    <a:ext cx="9137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oMath>
                      </m:oMathPara>
                    </a14:m>
                    <a:endParaRPr lang="en-CH" sz="1400" dirty="0"/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52F9415F-13FE-ED99-7119-C9319F3340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22620" y="2919314"/>
                    <a:ext cx="91371" cy="21544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3333" r="-22222" b="-5882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AB53D2C-F145-544F-0CBA-4025FA0C4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15662" y="3627349"/>
              <a:ext cx="2723973" cy="2683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658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6224089B-95A7-12F1-AC04-7E88CAC30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993" y="1506076"/>
            <a:ext cx="3669932" cy="199870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18A4D5B-3BCA-98FC-1927-A4C652212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992" y="1497793"/>
            <a:ext cx="3685612" cy="201665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E091895-74E0-54E4-2208-DF8BDD776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4991" y="1496275"/>
            <a:ext cx="3669932" cy="2015086"/>
          </a:xfrm>
          <a:prstGeom prst="rect">
            <a:avLst/>
          </a:prstGeom>
        </p:spPr>
      </p:pic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2878D9C-4D5F-F40E-EDFE-5F9E7156DCEA}"/>
              </a:ext>
            </a:extLst>
          </p:cNvPr>
          <p:cNvSpPr/>
          <p:nvPr/>
        </p:nvSpPr>
        <p:spPr>
          <a:xfrm>
            <a:off x="2994766" y="3936695"/>
            <a:ext cx="6202468" cy="462188"/>
          </a:xfrm>
          <a:prstGeom prst="roundRect">
            <a:avLst>
              <a:gd name="adj" fmla="val 3203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17CF25F-6CDB-F74B-86F7-3BB109400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7" y="55174"/>
            <a:ext cx="8920901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Q-learning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33B5EE3-74A3-D4BD-49B6-73E6DA1F53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D09F081-9F04-5BA9-3AE3-5E749DE01F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5373797" cy="55839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An example: Q-table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2C74F5-32FA-4744-682F-BD755EE7C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452021"/>
            <a:ext cx="3086100" cy="21082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87129CE-6350-EA4D-112B-997EEA922710}"/>
              </a:ext>
            </a:extLst>
          </p:cNvPr>
          <p:cNvGrpSpPr/>
          <p:nvPr/>
        </p:nvGrpSpPr>
        <p:grpSpPr>
          <a:xfrm>
            <a:off x="2583233" y="4782712"/>
            <a:ext cx="6911234" cy="1892361"/>
            <a:chOff x="1857375" y="4283075"/>
            <a:chExt cx="7734302" cy="21177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031F292-80D6-7420-6996-03421089A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57375" y="4283075"/>
              <a:ext cx="3086100" cy="21082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306B9B1-AA6F-933A-4854-A0C62E260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5577" y="4292600"/>
              <a:ext cx="3086100" cy="2108200"/>
            </a:xfrm>
            <a:prstGeom prst="rect">
              <a:avLst/>
            </a:prstGeom>
          </p:spPr>
        </p:pic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EC7820C8-4F30-40F4-E232-A1C723820E5E}"/>
                </a:ext>
              </a:extLst>
            </p:cNvPr>
            <p:cNvSpPr/>
            <p:nvPr/>
          </p:nvSpPr>
          <p:spPr>
            <a:xfrm>
              <a:off x="5238750" y="5107096"/>
              <a:ext cx="1078148" cy="441108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>
                <a:solidFill>
                  <a:srgbClr val="00206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CF23D4-E106-D9B3-E0A3-C35DAAB2B76B}"/>
                </a:ext>
              </a:extLst>
            </p:cNvPr>
            <p:cNvSpPr txBox="1"/>
            <p:nvPr/>
          </p:nvSpPr>
          <p:spPr>
            <a:xfrm>
              <a:off x="5199526" y="4460765"/>
              <a:ext cx="935701" cy="723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b="1" dirty="0">
                  <a:solidFill>
                    <a:schemeClr val="accent6"/>
                  </a:solidFill>
                </a:rPr>
                <a:t>greedy</a:t>
              </a:r>
            </a:p>
            <a:p>
              <a:pPr algn="ctr"/>
              <a:r>
                <a:rPr lang="en-CH" b="1" dirty="0">
                  <a:solidFill>
                    <a:schemeClr val="accent6"/>
                  </a:solidFill>
                </a:rPr>
                <a:t>policy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6D1D45F-783A-1B88-9350-54872D3AEF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777" r="2057"/>
          <a:stretch/>
        </p:blipFill>
        <p:spPr>
          <a:xfrm>
            <a:off x="8493421" y="1502821"/>
            <a:ext cx="3409911" cy="2372432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2091F9D-6642-FD96-A51E-218104459596}"/>
              </a:ext>
            </a:extLst>
          </p:cNvPr>
          <p:cNvCxnSpPr/>
          <p:nvPr/>
        </p:nvCxnSpPr>
        <p:spPr>
          <a:xfrm flipV="1">
            <a:off x="1247031" y="2627426"/>
            <a:ext cx="0" cy="20872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B626738-E626-84E9-EAC2-5A512A91CC48}"/>
              </a:ext>
            </a:extLst>
          </p:cNvPr>
          <p:cNvCxnSpPr>
            <a:cxnSpLocks/>
          </p:cNvCxnSpPr>
          <p:nvPr/>
        </p:nvCxnSpPr>
        <p:spPr>
          <a:xfrm>
            <a:off x="1250344" y="3148892"/>
            <a:ext cx="0" cy="20872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8A876B9-5C06-5941-320C-F228511025B5}"/>
              </a:ext>
            </a:extLst>
          </p:cNvPr>
          <p:cNvCxnSpPr>
            <a:cxnSpLocks/>
          </p:cNvCxnSpPr>
          <p:nvPr/>
        </p:nvCxnSpPr>
        <p:spPr>
          <a:xfrm rot="5400000" flipH="1">
            <a:off x="974947" y="2894201"/>
            <a:ext cx="0" cy="20872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AF4C37E-EEF3-72EE-8292-1D5751D68EB8}"/>
              </a:ext>
            </a:extLst>
          </p:cNvPr>
          <p:cNvCxnSpPr>
            <a:cxnSpLocks/>
          </p:cNvCxnSpPr>
          <p:nvPr/>
        </p:nvCxnSpPr>
        <p:spPr>
          <a:xfrm rot="16200000">
            <a:off x="1508347" y="2894201"/>
            <a:ext cx="0" cy="20872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B32DF938-92BF-7BEF-D52A-5DC68D9D9CCF}"/>
              </a:ext>
            </a:extLst>
          </p:cNvPr>
          <p:cNvSpPr/>
          <p:nvPr/>
        </p:nvSpPr>
        <p:spPr>
          <a:xfrm flipV="1">
            <a:off x="1179931" y="2920127"/>
            <a:ext cx="144551" cy="14455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A4A3E2-D319-C834-EB3C-1B29BA5A4F4E}"/>
              </a:ext>
            </a:extLst>
          </p:cNvPr>
          <p:cNvSpPr txBox="1"/>
          <p:nvPr/>
        </p:nvSpPr>
        <p:spPr>
          <a:xfrm>
            <a:off x="2684513" y="1508243"/>
            <a:ext cx="457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rgbClr val="002060"/>
                </a:solidFill>
              </a:rPr>
              <a:t>+30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6FC80C-65F2-CC86-E68C-79C3E3CA71FD}"/>
              </a:ext>
            </a:extLst>
          </p:cNvPr>
          <p:cNvSpPr txBox="1"/>
          <p:nvPr/>
        </p:nvSpPr>
        <p:spPr>
          <a:xfrm>
            <a:off x="1718601" y="2484348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rgbClr val="002060"/>
                </a:solidFill>
              </a:rPr>
              <a:t>-10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0C997F-56B4-3FC7-81E7-A704FAA895D4}"/>
              </a:ext>
            </a:extLst>
          </p:cNvPr>
          <p:cNvSpPr txBox="1"/>
          <p:nvPr/>
        </p:nvSpPr>
        <p:spPr>
          <a:xfrm>
            <a:off x="748768" y="1508242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rgbClr val="002060"/>
                </a:solidFill>
              </a:rPr>
              <a:t>-1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89CAE0-88FC-5E73-31A0-65EB795D203B}"/>
              </a:ext>
            </a:extLst>
          </p:cNvPr>
          <p:cNvSpPr txBox="1"/>
          <p:nvPr/>
        </p:nvSpPr>
        <p:spPr>
          <a:xfrm>
            <a:off x="480408" y="2836148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rgbClr val="002060"/>
                </a:solidFill>
              </a:rPr>
              <a:t>-5</a:t>
            </a:r>
            <a:endParaRPr lang="en-CH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CD835F0-2A5D-D334-C9EB-CDC16E960C2A}"/>
                  </a:ext>
                </a:extLst>
              </p:cNvPr>
              <p:cNvSpPr txBox="1"/>
              <p:nvPr/>
            </p:nvSpPr>
            <p:spPr>
              <a:xfrm>
                <a:off x="2994766" y="4003632"/>
                <a:ext cx="62024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ma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baseline="3000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</m:fName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</m:oMath>
                  </m:oMathPara>
                </a14:m>
                <a:endParaRPr lang="en-CH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CD835F0-2A5D-D334-C9EB-CDC16E960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766" y="4003632"/>
                <a:ext cx="6202467" cy="276999"/>
              </a:xfrm>
              <a:prstGeom prst="rect">
                <a:avLst/>
              </a:prstGeom>
              <a:blipFill>
                <a:blip r:embed="rId10"/>
                <a:stretch>
                  <a:fillRect l="-204" t="-9091" r="-408" b="-4090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4E6AFAFC-B3B9-6DC1-DFFC-3C356F82A3BB}"/>
              </a:ext>
            </a:extLst>
          </p:cNvPr>
          <p:cNvGrpSpPr/>
          <p:nvPr/>
        </p:nvGrpSpPr>
        <p:grpSpPr>
          <a:xfrm>
            <a:off x="8278185" y="186119"/>
            <a:ext cx="3726180" cy="910820"/>
            <a:chOff x="7500620" y="179551"/>
            <a:chExt cx="3726180" cy="910820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01F06CC5-FA5C-E6DF-3698-C1948ED268AF}"/>
                </a:ext>
              </a:extLst>
            </p:cNvPr>
            <p:cNvSpPr/>
            <p:nvPr/>
          </p:nvSpPr>
          <p:spPr>
            <a:xfrm>
              <a:off x="7500620" y="179551"/>
              <a:ext cx="3662558" cy="910820"/>
            </a:xfrm>
            <a:prstGeom prst="roundRect">
              <a:avLst>
                <a:gd name="adj" fmla="val 11945"/>
              </a:avLst>
            </a:prstGeom>
            <a:solidFill>
              <a:schemeClr val="accent2">
                <a:lumMod val="40000"/>
                <a:lumOff val="6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065F440-BC7B-91C8-B964-821487DE860F}"/>
                </a:ext>
              </a:extLst>
            </p:cNvPr>
            <p:cNvSpPr txBox="1"/>
            <p:nvPr/>
          </p:nvSpPr>
          <p:spPr>
            <a:xfrm>
              <a:off x="7683500" y="281582"/>
              <a:ext cx="35433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900" b="1" dirty="0">
                  <a:solidFill>
                    <a:srgbClr val="C00000"/>
                  </a:solidFill>
                </a:rPr>
                <a:t>N.B.: </a:t>
              </a:r>
              <a:r>
                <a:rPr lang="en-CH" sz="1900" dirty="0">
                  <a:solidFill>
                    <a:srgbClr val="C00000"/>
                  </a:solidFill>
                </a:rPr>
                <a:t>we often deal with (large) </a:t>
              </a:r>
              <a:r>
                <a:rPr lang="en-CH" sz="1900" b="1" dirty="0">
                  <a:solidFill>
                    <a:srgbClr val="C00000"/>
                  </a:solidFill>
                </a:rPr>
                <a:t>continuous state-action spaces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9422E13-A690-EED3-D665-6C9D3473B97C}"/>
              </a:ext>
            </a:extLst>
          </p:cNvPr>
          <p:cNvSpPr txBox="1"/>
          <p:nvPr/>
        </p:nvSpPr>
        <p:spPr>
          <a:xfrm>
            <a:off x="39796" y="6437198"/>
            <a:ext cx="2124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i="1" dirty="0">
                <a:hlinkClick r:id="rId11"/>
              </a:rPr>
              <a:t>RL lecture @TU Darmstadt</a:t>
            </a:r>
            <a:endParaRPr lang="en-CH" sz="1400" i="1" dirty="0"/>
          </a:p>
        </p:txBody>
      </p:sp>
    </p:spTree>
    <p:extLst>
      <p:ext uri="{BB962C8B-B14F-4D97-AF65-F5344CB8AC3E}">
        <p14:creationId xmlns:p14="http://schemas.microsoft.com/office/powerpoint/2010/main" val="36332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7CF25F-6CDB-F74B-86F7-3BB109400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7" y="55174"/>
            <a:ext cx="8920901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Q-learning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33B5EE3-74A3-D4BD-49B6-73E6DA1F53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D09F081-9F04-5BA9-3AE3-5E749DE01F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5373797" cy="55839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Deep Q-learning (DQN)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B67F8A-47EF-0103-8287-A5D752519CBD}"/>
              </a:ext>
            </a:extLst>
          </p:cNvPr>
          <p:cNvSpPr txBox="1"/>
          <p:nvPr/>
        </p:nvSpPr>
        <p:spPr>
          <a:xfrm>
            <a:off x="974833" y="3978837"/>
            <a:ext cx="10642212" cy="2344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H" sz="2000" dirty="0"/>
              <a:t>Q-function of </a:t>
            </a:r>
            <a:r>
              <a:rPr lang="en-CH" sz="2000" b="1" dirty="0"/>
              <a:t>continuous or very large state-spaces</a:t>
            </a:r>
            <a:r>
              <a:rPr lang="en-CH" sz="2000" dirty="0"/>
              <a:t> can no longer be represented by a table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Replace table by a neural network: </a:t>
            </a:r>
            <a:r>
              <a:rPr lang="en-CH" sz="2000" dirty="0"/>
              <a:t>deep Q-learning (DQN)</a:t>
            </a: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CH" sz="1900" dirty="0"/>
              <a:t>universal function approximator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H" sz="1900" dirty="0"/>
              <a:t>great interpolator (e.g. for unseen states)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dirty="0"/>
              <a:t>Train network weights using </a:t>
            </a:r>
            <a:r>
              <a:rPr lang="en-CH" sz="2000" b="1" dirty="0"/>
              <a:t>temporal difference learning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dirty="0"/>
              <a:t>Does not yet solve the </a:t>
            </a:r>
            <a:r>
              <a:rPr lang="en-CH" sz="2000" b="1" dirty="0"/>
              <a:t>continuous action problem</a:t>
            </a:r>
            <a:r>
              <a:rPr lang="en-CH" sz="2000" dirty="0"/>
              <a:t>: see e.g. actor-critic schemes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91CD88-A9B1-010D-406E-F6A746694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749" y="1410245"/>
            <a:ext cx="3669932" cy="201508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154F46E-DEAA-CF38-9E0A-442C9E6B7D24}"/>
              </a:ext>
            </a:extLst>
          </p:cNvPr>
          <p:cNvGrpSpPr/>
          <p:nvPr/>
        </p:nvGrpSpPr>
        <p:grpSpPr>
          <a:xfrm>
            <a:off x="5515378" y="1412496"/>
            <a:ext cx="5646892" cy="2107680"/>
            <a:chOff x="5515378" y="1412496"/>
            <a:chExt cx="5646892" cy="210768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2D8E5AB-2951-894C-C86A-51B25CF6718A}"/>
                </a:ext>
              </a:extLst>
            </p:cNvPr>
            <p:cNvGrpSpPr/>
            <p:nvPr/>
          </p:nvGrpSpPr>
          <p:grpSpPr>
            <a:xfrm>
              <a:off x="7005594" y="1412496"/>
              <a:ext cx="4156676" cy="2107680"/>
              <a:chOff x="243010" y="4114638"/>
              <a:chExt cx="3844623" cy="194945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D498802E-1A88-B8F6-E67E-2BBEC014075F}"/>
                  </a:ext>
                </a:extLst>
              </p:cNvPr>
              <p:cNvGrpSpPr/>
              <p:nvPr/>
            </p:nvGrpSpPr>
            <p:grpSpPr>
              <a:xfrm>
                <a:off x="2820706" y="4598697"/>
                <a:ext cx="1266927" cy="1048360"/>
                <a:chOff x="10837141" y="2125118"/>
                <a:chExt cx="1266927" cy="981072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787ADBF-9190-305B-9BC4-0F51A48858D9}"/>
                    </a:ext>
                  </a:extLst>
                </p:cNvPr>
                <p:cNvSpPr txBox="1"/>
                <p:nvPr/>
              </p:nvSpPr>
              <p:spPr>
                <a:xfrm>
                  <a:off x="10837141" y="2162112"/>
                  <a:ext cx="6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CH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2" name="Left Bracket 11">
                  <a:extLst>
                    <a:ext uri="{FF2B5EF4-FFF2-40B4-BE49-F238E27FC236}">
                      <a16:creationId xmlns:a16="http://schemas.microsoft.com/office/drawing/2014/main" id="{495EE6FA-CE22-1DEB-CBA0-86CD99E25976}"/>
                    </a:ext>
                  </a:extLst>
                </p:cNvPr>
                <p:cNvSpPr/>
                <p:nvPr/>
              </p:nvSpPr>
              <p:spPr>
                <a:xfrm>
                  <a:off x="10880397" y="2131733"/>
                  <a:ext cx="45719" cy="974457"/>
                </a:xfrm>
                <a:prstGeom prst="leftBracket">
                  <a:avLst/>
                </a:prstGeom>
                <a:ln w="12700">
                  <a:solidFill>
                    <a:srgbClr val="C0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5" name="Left Bracket 14">
                  <a:extLst>
                    <a:ext uri="{FF2B5EF4-FFF2-40B4-BE49-F238E27FC236}">
                      <a16:creationId xmlns:a16="http://schemas.microsoft.com/office/drawing/2014/main" id="{586B27B7-AEA9-331B-E684-0657E1FE0142}"/>
                    </a:ext>
                  </a:extLst>
                </p:cNvPr>
                <p:cNvSpPr/>
                <p:nvPr/>
              </p:nvSpPr>
              <p:spPr>
                <a:xfrm flipH="1">
                  <a:off x="12058349" y="2125118"/>
                  <a:ext cx="45719" cy="974457"/>
                </a:xfrm>
                <a:prstGeom prst="leftBracket">
                  <a:avLst/>
                </a:prstGeom>
                <a:ln w="12700">
                  <a:solidFill>
                    <a:srgbClr val="C0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1"/>
                    </a:solidFill>
                  </a:endParaRPr>
                </a:p>
              </p:txBody>
            </p:sp>
          </p:grp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E8E4C0B-A0F3-4FC6-2742-ABF39E7FE5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0019" r="69055" b="22547"/>
              <a:stretch/>
            </p:blipFill>
            <p:spPr>
              <a:xfrm>
                <a:off x="243010" y="4114638"/>
                <a:ext cx="2497170" cy="194945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FE40502B-FC14-C3B7-E6F7-87A30BD8F296}"/>
                      </a:ext>
                    </a:extLst>
                  </p:cNvPr>
                  <p:cNvSpPr txBox="1"/>
                  <p:nvPr/>
                </p:nvSpPr>
                <p:spPr>
                  <a:xfrm>
                    <a:off x="2899787" y="4590096"/>
                    <a:ext cx="83644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CH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1" name="TextBox 130">
                    <a:extLst>
                      <a:ext uri="{FF2B5EF4-FFF2-40B4-BE49-F238E27FC236}">
                        <a16:creationId xmlns:a16="http://schemas.microsoft.com/office/drawing/2014/main" id="{8B975CFB-1786-8C29-1C34-7DB8008CAE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99787" y="4590096"/>
                    <a:ext cx="836447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0938" r="-12500" b="-40909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4DA965A8-3666-CBC7-58E8-5844AE53C0B0}"/>
                      </a:ext>
                    </a:extLst>
                  </p:cNvPr>
                  <p:cNvSpPr txBox="1"/>
                  <p:nvPr/>
                </p:nvSpPr>
                <p:spPr>
                  <a:xfrm>
                    <a:off x="2900169" y="5075709"/>
                    <a:ext cx="112357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CH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2" name="TextBox 131">
                    <a:extLst>
                      <a:ext uri="{FF2B5EF4-FFF2-40B4-BE49-F238E27FC236}">
                        <a16:creationId xmlns:a16="http://schemas.microsoft.com/office/drawing/2014/main" id="{D18089A9-22DF-FC11-5BB2-1B8FB815FC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00169" y="5075709"/>
                    <a:ext cx="1123577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9302" t="-4545" r="-9302" b="-36364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3B9F634D-1856-3101-F8D4-F3BE98456CCB}"/>
                      </a:ext>
                    </a:extLst>
                  </p:cNvPr>
                  <p:cNvSpPr txBox="1"/>
                  <p:nvPr/>
                </p:nvSpPr>
                <p:spPr>
                  <a:xfrm>
                    <a:off x="2900169" y="5353607"/>
                    <a:ext cx="90396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CH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5C455461-BB5F-B43A-06D7-704FBBB8AD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00169" y="5353607"/>
                    <a:ext cx="903965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0145" t="-4545" r="-10145" b="-40909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AEE8977-3997-084E-D68D-5FE87619A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346986" y="4872495"/>
                <a:ext cx="158750" cy="228600"/>
              </a:xfrm>
              <a:prstGeom prst="rect">
                <a:avLst/>
              </a:prstGeom>
            </p:spPr>
          </p:pic>
        </p:grp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464C70BE-3AE1-C6BE-1CF8-7CC55444CA42}"/>
                </a:ext>
              </a:extLst>
            </p:cNvPr>
            <p:cNvSpPr/>
            <p:nvPr/>
          </p:nvSpPr>
          <p:spPr>
            <a:xfrm>
              <a:off x="5515378" y="2112271"/>
              <a:ext cx="1017416" cy="611034"/>
            </a:xfrm>
            <a:prstGeom prst="rightArrow">
              <a:avLst>
                <a:gd name="adj1" fmla="val 50000"/>
                <a:gd name="adj2" fmla="val 58796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141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51581C9-7331-B404-A17F-E26A6557C7BC}"/>
              </a:ext>
            </a:extLst>
          </p:cNvPr>
          <p:cNvGrpSpPr/>
          <p:nvPr/>
        </p:nvGrpSpPr>
        <p:grpSpPr>
          <a:xfrm>
            <a:off x="1959372" y="3019604"/>
            <a:ext cx="8273255" cy="3597581"/>
            <a:chOff x="307939" y="3253567"/>
            <a:chExt cx="8273255" cy="359758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3FBE09E2-CEDE-1BFA-EFE1-D98A07400B4B}"/>
                </a:ext>
              </a:extLst>
            </p:cNvPr>
            <p:cNvSpPr/>
            <p:nvPr/>
          </p:nvSpPr>
          <p:spPr>
            <a:xfrm>
              <a:off x="307939" y="3253567"/>
              <a:ext cx="8273255" cy="3597581"/>
            </a:xfrm>
            <a:prstGeom prst="roundRect">
              <a:avLst>
                <a:gd name="adj" fmla="val 3103"/>
              </a:avLst>
            </a:prstGeom>
            <a:solidFill>
              <a:schemeClr val="accent1">
                <a:lumMod val="20000"/>
                <a:lumOff val="80000"/>
                <a:alpha val="31144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4AD2424-FF55-FBE9-ACD4-7FF5F4E04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069" y="3815100"/>
              <a:ext cx="7484993" cy="294001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44ABE9-E926-56AE-3A80-791121D1EB23}"/>
                </a:ext>
              </a:extLst>
            </p:cNvPr>
            <p:cNvSpPr txBox="1"/>
            <p:nvPr/>
          </p:nvSpPr>
          <p:spPr>
            <a:xfrm>
              <a:off x="470977" y="3349737"/>
              <a:ext cx="4592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i="1" dirty="0">
                  <a:solidFill>
                    <a:srgbClr val="002060"/>
                  </a:solidFill>
                </a:rPr>
                <a:t>North Area TT24-T4 transfer line</a:t>
              </a:r>
            </a:p>
          </p:txBody>
        </p:sp>
      </p:grpSp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5682182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Motivation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D3604AC-16DE-8A4B-A114-7028646CD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5373797" cy="55839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1-d beam steering: definition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9ED3A8-7F6C-CFD2-2387-3F7F58B672A2}"/>
              </a:ext>
            </a:extLst>
          </p:cNvPr>
          <p:cNvSpPr txBox="1"/>
          <p:nvPr/>
        </p:nvSpPr>
        <p:spPr>
          <a:xfrm>
            <a:off x="564566" y="1228179"/>
            <a:ext cx="8122506" cy="146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8" lvl="2">
              <a:spcAft>
                <a:spcPts val="600"/>
              </a:spcAft>
              <a:buSzPct val="100000"/>
            </a:pPr>
            <a:r>
              <a:rPr lang="en-CH" sz="2100" b="1" dirty="0">
                <a:solidFill>
                  <a:srgbClr val="002060"/>
                </a:solidFill>
              </a:rPr>
              <a:t>Our first attempt: </a:t>
            </a:r>
            <a:r>
              <a:rPr lang="en-CH" sz="2100" dirty="0">
                <a:solidFill>
                  <a:srgbClr val="002060"/>
                </a:solidFill>
              </a:rPr>
              <a:t>beam steering for SPS NA</a:t>
            </a:r>
          </a:p>
          <a:p>
            <a:pPr marL="539750" lvl="2" indent="-338138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000" b="1" dirty="0"/>
              <a:t>Continuous state: </a:t>
            </a:r>
            <a:r>
              <a:rPr lang="en-CH" sz="2000" dirty="0"/>
              <a:t>beam position (1-d)</a:t>
            </a:r>
          </a:p>
          <a:p>
            <a:pPr marL="539750" lvl="2" indent="-338138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000" b="1" dirty="0"/>
              <a:t>Discrete action: </a:t>
            </a:r>
            <a:r>
              <a:rPr lang="en-CH" sz="2000" dirty="0"/>
              <a:t>±Δ on dipole kick strength (1-d)</a:t>
            </a:r>
          </a:p>
          <a:p>
            <a:pPr marL="539750" lvl="2" indent="-338138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000" b="1" dirty="0"/>
              <a:t>Reward: </a:t>
            </a:r>
            <a:r>
              <a:rPr lang="en-CH" sz="2000" dirty="0"/>
              <a:t>amount of beam on target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A706D66-F710-76FD-B06B-B1963EEBA7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152873-37F4-7BF0-FB40-EE19F4F0D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r="4721" b="24624"/>
          <a:stretch/>
        </p:blipFill>
        <p:spPr bwMode="auto">
          <a:xfrm>
            <a:off x="8285386" y="181165"/>
            <a:ext cx="3541746" cy="2514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24AAC7C-485D-BDF5-C8FB-33EA3D877873}"/>
              </a:ext>
            </a:extLst>
          </p:cNvPr>
          <p:cNvSpPr/>
          <p:nvPr/>
        </p:nvSpPr>
        <p:spPr>
          <a:xfrm>
            <a:off x="9151750" y="1250950"/>
            <a:ext cx="1503335" cy="435770"/>
          </a:xfrm>
          <a:prstGeom prst="ellipse">
            <a:avLst/>
          </a:prstGeom>
          <a:noFill/>
          <a:ln w="3175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B8346DBE-7BAC-9A63-461E-24D5A2A9AD4E}"/>
              </a:ext>
            </a:extLst>
          </p:cNvPr>
          <p:cNvSpPr/>
          <p:nvPr/>
        </p:nvSpPr>
        <p:spPr>
          <a:xfrm>
            <a:off x="9320831" y="1009378"/>
            <a:ext cx="662553" cy="319602"/>
          </a:xfrm>
          <a:custGeom>
            <a:avLst/>
            <a:gdLst>
              <a:gd name="connsiteX0" fmla="*/ 0 w 662553"/>
              <a:gd name="connsiteY0" fmla="*/ 319602 h 319602"/>
              <a:gd name="connsiteX1" fmla="*/ 402956 w 662553"/>
              <a:gd name="connsiteY1" fmla="*/ 102625 h 319602"/>
              <a:gd name="connsiteX2" fmla="*/ 542441 w 662553"/>
              <a:gd name="connsiteY2" fmla="*/ 13510 h 319602"/>
              <a:gd name="connsiteX3" fmla="*/ 662553 w 662553"/>
              <a:gd name="connsiteY3" fmla="*/ 1886 h 319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553" h="319602">
                <a:moveTo>
                  <a:pt x="0" y="319602"/>
                </a:moveTo>
                <a:lnTo>
                  <a:pt x="402956" y="102625"/>
                </a:lnTo>
                <a:cubicBezTo>
                  <a:pt x="493363" y="51610"/>
                  <a:pt x="499175" y="30300"/>
                  <a:pt x="542441" y="13510"/>
                </a:cubicBezTo>
                <a:cubicBezTo>
                  <a:pt x="585707" y="-3280"/>
                  <a:pt x="624130" y="-697"/>
                  <a:pt x="662553" y="1886"/>
                </a:cubicBezTo>
              </a:path>
            </a:pathLst>
          </a:custGeom>
          <a:noFill/>
          <a:ln w="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1712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5682182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Motivation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D3604AC-16DE-8A4B-A114-7028646CD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5936183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1-d beam steering: results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A706D66-F710-76FD-B06B-B1963EEBA7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A93F61-C7E6-74ED-1CFA-5B2623712B7A}"/>
              </a:ext>
            </a:extLst>
          </p:cNvPr>
          <p:cNvGrpSpPr/>
          <p:nvPr/>
        </p:nvGrpSpPr>
        <p:grpSpPr>
          <a:xfrm>
            <a:off x="6818197" y="4246299"/>
            <a:ext cx="4762174" cy="2162797"/>
            <a:chOff x="959131" y="4810458"/>
            <a:chExt cx="2003845" cy="216279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296AA46-A354-4391-6907-F531813C18A3}"/>
                </a:ext>
              </a:extLst>
            </p:cNvPr>
            <p:cNvSpPr/>
            <p:nvPr/>
          </p:nvSpPr>
          <p:spPr>
            <a:xfrm>
              <a:off x="959131" y="4810458"/>
              <a:ext cx="2003845" cy="2162797"/>
            </a:xfrm>
            <a:prstGeom prst="roundRect">
              <a:avLst>
                <a:gd name="adj" fmla="val 7235"/>
              </a:avLst>
            </a:prstGeom>
            <a:solidFill>
              <a:schemeClr val="accent6">
                <a:lumMod val="20000"/>
                <a:lumOff val="8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01C49D-C0AA-851F-ED1D-592CA789367C}"/>
                </a:ext>
              </a:extLst>
            </p:cNvPr>
            <p:cNvSpPr txBox="1"/>
            <p:nvPr/>
          </p:nvSpPr>
          <p:spPr>
            <a:xfrm>
              <a:off x="1040155" y="4956740"/>
              <a:ext cx="1901767" cy="18928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50838" lvl="2" indent="-342900">
                <a:spcAft>
                  <a:spcPts val="300"/>
                </a:spcAft>
                <a:buSzPct val="100000"/>
                <a:buFont typeface="Arial" panose="020B0604020202020204" pitchFamily="34" charset="0"/>
                <a:buChar char="•"/>
              </a:pPr>
              <a:r>
                <a:rPr lang="en-CH" sz="1900" b="1" dirty="0">
                  <a:solidFill>
                    <a:schemeClr val="accent6">
                      <a:lumMod val="75000"/>
                    </a:schemeClr>
                  </a:solidFill>
                </a:rPr>
                <a:t>This looks promising</a:t>
              </a:r>
            </a:p>
            <a:p>
              <a:pPr marL="350838" lvl="2" indent="-342900">
                <a:spcAft>
                  <a:spcPts val="300"/>
                </a:spcAft>
                <a:buSzPct val="100000"/>
                <a:buFont typeface="Arial" panose="020B0604020202020204" pitchFamily="34" charset="0"/>
                <a:buChar char="•"/>
              </a:pPr>
              <a:r>
                <a:rPr lang="en-CH" sz="1900" b="1" dirty="0">
                  <a:solidFill>
                    <a:schemeClr val="accent6">
                      <a:lumMod val="75000"/>
                    </a:schemeClr>
                  </a:solidFill>
                </a:rPr>
                <a:t>How does FERL work?</a:t>
              </a:r>
              <a:br>
                <a:rPr lang="en-CH" sz="1900" b="1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-CH" i="1" dirty="0">
                  <a:solidFill>
                    <a:schemeClr val="accent6">
                      <a:lumMod val="75000"/>
                    </a:schemeClr>
                  </a:solidFill>
                </a:rPr>
                <a:t>Quantum Boltzmann machine combined with quantum annealing</a:t>
              </a:r>
            </a:p>
            <a:p>
              <a:pPr marL="350838" lvl="2" indent="-342900">
                <a:spcAft>
                  <a:spcPts val="300"/>
                </a:spcAft>
                <a:buSzPct val="100000"/>
                <a:buFont typeface="Arial" panose="020B0604020202020204" pitchFamily="34" charset="0"/>
                <a:buChar char="•"/>
              </a:pPr>
              <a:r>
                <a:rPr lang="en-CH" sz="1900" b="1" dirty="0">
                  <a:solidFill>
                    <a:schemeClr val="accent6">
                      <a:lumMod val="75000"/>
                    </a:schemeClr>
                  </a:solidFill>
                </a:rPr>
                <a:t>Evaluate for other (accelerator physics) problems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A91699B-DA4F-5953-F025-A6A372001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846" y="502929"/>
            <a:ext cx="4762172" cy="331920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4DEB349-EF6B-6CD7-2CB9-4D384F4E5800}"/>
              </a:ext>
            </a:extLst>
          </p:cNvPr>
          <p:cNvGrpSpPr/>
          <p:nvPr/>
        </p:nvGrpSpPr>
        <p:grpSpPr>
          <a:xfrm>
            <a:off x="7273698" y="558785"/>
            <a:ext cx="4124436" cy="2852968"/>
            <a:chOff x="7515569" y="958785"/>
            <a:chExt cx="3888300" cy="268962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3682C9-D2BC-72B7-51F7-EC1F122328D8}"/>
                </a:ext>
              </a:extLst>
            </p:cNvPr>
            <p:cNvGrpSpPr/>
            <p:nvPr/>
          </p:nvGrpSpPr>
          <p:grpSpPr>
            <a:xfrm>
              <a:off x="7515569" y="958785"/>
              <a:ext cx="3888300" cy="2689626"/>
              <a:chOff x="8076446" y="3456741"/>
              <a:chExt cx="3668484" cy="253757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23BC898-7575-FEFC-9870-F781CD7010EF}"/>
                  </a:ext>
                </a:extLst>
              </p:cNvPr>
              <p:cNvGrpSpPr/>
              <p:nvPr/>
            </p:nvGrpSpPr>
            <p:grpSpPr>
              <a:xfrm>
                <a:off x="8261020" y="4771515"/>
                <a:ext cx="1317171" cy="830622"/>
                <a:chOff x="2891229" y="5188480"/>
                <a:chExt cx="1317171" cy="830622"/>
              </a:xfrm>
            </p:grpSpPr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186565C3-EB03-50E8-62C3-F7124A762D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8522" y="5188480"/>
                  <a:ext cx="0" cy="830622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stealth" w="lg" len="lg"/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A93B093-F67F-A720-BDFB-8E807F82B64C}"/>
                    </a:ext>
                  </a:extLst>
                </p:cNvPr>
                <p:cNvSpPr txBox="1"/>
                <p:nvPr/>
              </p:nvSpPr>
              <p:spPr>
                <a:xfrm>
                  <a:off x="2891229" y="5349680"/>
                  <a:ext cx="1317171" cy="5561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CH" sz="1400" i="1" dirty="0">
                      <a:solidFill>
                        <a:schemeClr val="accent6"/>
                      </a:solidFill>
                    </a:rPr>
                    <a:t>50x fewer training steps</a:t>
                  </a: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438C1EC-37FA-1A3D-FB2D-8B4899C440E5}"/>
                  </a:ext>
                </a:extLst>
              </p:cNvPr>
              <p:cNvGrpSpPr/>
              <p:nvPr/>
            </p:nvGrpSpPr>
            <p:grpSpPr>
              <a:xfrm>
                <a:off x="8076446" y="3456741"/>
                <a:ext cx="3668484" cy="1208956"/>
                <a:chOff x="8076446" y="3456741"/>
                <a:chExt cx="3668484" cy="1208956"/>
              </a:xfrm>
            </p:grpSpPr>
            <p:sp>
              <p:nvSpPr>
                <p:cNvPr id="17" name="Rounded Rectangle 16">
                  <a:extLst>
                    <a:ext uri="{FF2B5EF4-FFF2-40B4-BE49-F238E27FC236}">
                      <a16:creationId xmlns:a16="http://schemas.microsoft.com/office/drawing/2014/main" id="{A025A1E5-25A3-572D-2243-6A137BD9CB11}"/>
                    </a:ext>
                  </a:extLst>
                </p:cNvPr>
                <p:cNvSpPr/>
                <p:nvPr/>
              </p:nvSpPr>
              <p:spPr>
                <a:xfrm>
                  <a:off x="8076446" y="3456741"/>
                  <a:ext cx="3668484" cy="1208956"/>
                </a:xfrm>
                <a:prstGeom prst="roundRect">
                  <a:avLst>
                    <a:gd name="adj" fmla="val 7677"/>
                  </a:avLst>
                </a:prstGeom>
                <a:solidFill>
                  <a:schemeClr val="accent2">
                    <a:lumMod val="20000"/>
                    <a:lumOff val="8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83D152D-F71B-8352-3613-1203973F4BF0}"/>
                    </a:ext>
                  </a:extLst>
                </p:cNvPr>
                <p:cNvSpPr txBox="1"/>
                <p:nvPr/>
              </p:nvSpPr>
              <p:spPr>
                <a:xfrm>
                  <a:off x="11200536" y="3456741"/>
                  <a:ext cx="544394" cy="3122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H" sz="1600" b="1" dirty="0">
                      <a:solidFill>
                        <a:schemeClr val="accent2"/>
                      </a:solidFill>
                    </a:rPr>
                    <a:t>DQN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3E646CD-9C3E-710D-BF54-556ED9A286F9}"/>
                  </a:ext>
                </a:extLst>
              </p:cNvPr>
              <p:cNvSpPr txBox="1"/>
              <p:nvPr/>
            </p:nvSpPr>
            <p:spPr>
              <a:xfrm>
                <a:off x="8428884" y="5682053"/>
                <a:ext cx="535523" cy="3122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chemeClr val="accent1"/>
                    </a:solidFill>
                  </a:rPr>
                  <a:t>FERL</a:t>
                </a:r>
                <a:endParaRPr lang="en-CH" sz="1600" b="1" dirty="0">
                  <a:solidFill>
                    <a:schemeClr val="accent1"/>
                  </a:solidFill>
                </a:endParaRPr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DF19F2B-03A0-D78B-4D0B-79B39D3384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22162" y="2404402"/>
              <a:ext cx="1130055" cy="0"/>
            </a:xfrm>
            <a:prstGeom prst="straightConnector1">
              <a:avLst/>
            </a:prstGeom>
            <a:ln>
              <a:solidFill>
                <a:srgbClr val="00B0F0"/>
              </a:solidFill>
              <a:tailEnd type="stealth" w="lg" len="lg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06076A-5F9F-FC5F-C8C7-6924C010DC8D}"/>
                </a:ext>
              </a:extLst>
            </p:cNvPr>
            <p:cNvSpPr txBox="1"/>
            <p:nvPr/>
          </p:nvSpPr>
          <p:spPr>
            <a:xfrm>
              <a:off x="8989528" y="2470470"/>
              <a:ext cx="1595322" cy="511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400" i="1" dirty="0">
                  <a:solidFill>
                    <a:srgbClr val="00B0F0"/>
                  </a:solidFill>
                </a:rPr>
                <a:t>300x fewer network parameters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99C253-67F1-0AE7-5573-40C6B3A7303F}"/>
              </a:ext>
            </a:extLst>
          </p:cNvPr>
          <p:cNvGrpSpPr/>
          <p:nvPr/>
        </p:nvGrpSpPr>
        <p:grpSpPr>
          <a:xfrm>
            <a:off x="661664" y="4024011"/>
            <a:ext cx="5488790" cy="2592213"/>
            <a:chOff x="6096000" y="3941415"/>
            <a:chExt cx="5488790" cy="259221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7B6AFB8-3205-1FFC-5190-A76B820C4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652"/>
            <a:stretch/>
          </p:blipFill>
          <p:spPr>
            <a:xfrm>
              <a:off x="6096000" y="3941415"/>
              <a:ext cx="2947259" cy="2592213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0A1F06C-89B0-27B0-B292-882F18CCDCE6}"/>
                </a:ext>
              </a:extLst>
            </p:cNvPr>
            <p:cNvGrpSpPr/>
            <p:nvPr/>
          </p:nvGrpSpPr>
          <p:grpSpPr>
            <a:xfrm>
              <a:off x="7277076" y="4163813"/>
              <a:ext cx="1268987" cy="279990"/>
              <a:chOff x="6350000" y="1259840"/>
              <a:chExt cx="1557314" cy="279990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96C44FC6-FDDC-3F83-D9EF-DA790594E553}"/>
                  </a:ext>
                </a:extLst>
              </p:cNvPr>
              <p:cNvCxnSpPr/>
              <p:nvPr/>
            </p:nvCxnSpPr>
            <p:spPr>
              <a:xfrm flipH="1">
                <a:off x="6350000" y="1259840"/>
                <a:ext cx="1402080" cy="0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prstDash val="dash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CBE58AE-6A7D-951C-BFC3-1EBECE820DD0}"/>
                  </a:ext>
                </a:extLst>
              </p:cNvPr>
              <p:cNvSpPr txBox="1"/>
              <p:nvPr/>
            </p:nvSpPr>
            <p:spPr>
              <a:xfrm>
                <a:off x="6505235" y="1262831"/>
                <a:ext cx="14020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sz="1200" dirty="0">
                    <a:solidFill>
                      <a:srgbClr val="FFC000"/>
                    </a:solidFill>
                  </a:rPr>
                  <a:t>50 x fewer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48200CA-EFCE-9098-BE2C-F3C55752075C}"/>
                </a:ext>
              </a:extLst>
            </p:cNvPr>
            <p:cNvSpPr txBox="1"/>
            <p:nvPr/>
          </p:nvSpPr>
          <p:spPr>
            <a:xfrm>
              <a:off x="9235814" y="4622712"/>
              <a:ext cx="2348976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7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With experience replay</a:t>
              </a:r>
            </a:p>
            <a:p>
              <a:r>
                <a:rPr lang="en-CH" sz="15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Classical DQN sees more significant benefit using replay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E74019B-F766-060D-F590-001BA8CB956E}"/>
              </a:ext>
            </a:extLst>
          </p:cNvPr>
          <p:cNvGrpSpPr/>
          <p:nvPr/>
        </p:nvGrpSpPr>
        <p:grpSpPr>
          <a:xfrm>
            <a:off x="605110" y="1198021"/>
            <a:ext cx="5419469" cy="2576280"/>
            <a:chOff x="6096000" y="1074029"/>
            <a:chExt cx="5419469" cy="25762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E21BA44-FFD8-AB69-26D5-9079BDCE8DE6}"/>
                </a:ext>
              </a:extLst>
            </p:cNvPr>
            <p:cNvGrpSpPr/>
            <p:nvPr/>
          </p:nvGrpSpPr>
          <p:grpSpPr>
            <a:xfrm>
              <a:off x="6096000" y="1074029"/>
              <a:ext cx="3078954" cy="2576280"/>
              <a:chOff x="4964584" y="935482"/>
              <a:chExt cx="3430657" cy="287056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E993FD9-E2DE-243F-961E-EC76962738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0230"/>
              <a:stretch/>
            </p:blipFill>
            <p:spPr>
              <a:xfrm>
                <a:off x="4964584" y="935482"/>
                <a:ext cx="3430657" cy="2870564"/>
              </a:xfrm>
              <a:prstGeom prst="rect">
                <a:avLst/>
              </a:prstGeom>
            </p:spPr>
          </p:pic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402BFD-32A3-BB5B-64F0-2F6A0DF17D3A}"/>
                  </a:ext>
                </a:extLst>
              </p:cNvPr>
              <p:cNvGrpSpPr/>
              <p:nvPr/>
            </p:nvGrpSpPr>
            <p:grpSpPr>
              <a:xfrm>
                <a:off x="6356975" y="1168556"/>
                <a:ext cx="1402080" cy="321334"/>
                <a:chOff x="6356975" y="1168556"/>
                <a:chExt cx="1402080" cy="321334"/>
              </a:xfrm>
            </p:grpSpPr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F4C005BB-D9F1-7AD3-BAAB-FD296C0C1870}"/>
                    </a:ext>
                  </a:extLst>
                </p:cNvPr>
                <p:cNvCxnSpPr/>
                <p:nvPr/>
              </p:nvCxnSpPr>
              <p:spPr>
                <a:xfrm flipH="1">
                  <a:off x="6356975" y="1168556"/>
                  <a:ext cx="1402080" cy="0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prstDash val="dash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C53D12E-2580-3107-F907-D3396B4E853B}"/>
                    </a:ext>
                  </a:extLst>
                </p:cNvPr>
                <p:cNvSpPr txBox="1"/>
                <p:nvPr/>
              </p:nvSpPr>
              <p:spPr>
                <a:xfrm>
                  <a:off x="6555601" y="1182113"/>
                  <a:ext cx="100482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H" sz="1200" dirty="0">
                      <a:solidFill>
                        <a:srgbClr val="FFC000"/>
                      </a:solidFill>
                    </a:rPr>
                    <a:t>10</a:t>
                  </a:r>
                  <a:r>
                    <a:rPr lang="en-CH" sz="1200" baseline="30000" dirty="0">
                      <a:solidFill>
                        <a:srgbClr val="FFC000"/>
                      </a:solidFill>
                    </a:rPr>
                    <a:t>3</a:t>
                  </a:r>
                  <a:r>
                    <a:rPr lang="en-CH" sz="1200" dirty="0">
                      <a:solidFill>
                        <a:srgbClr val="FFC000"/>
                      </a:solidFill>
                    </a:rPr>
                    <a:t> x fewer</a:t>
                  </a:r>
                </a:p>
              </p:txBody>
            </p:sp>
          </p:grp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717567-396E-197D-D2F0-0B43F14498AD}"/>
                </a:ext>
              </a:extLst>
            </p:cNvPr>
            <p:cNvSpPr txBox="1"/>
            <p:nvPr/>
          </p:nvSpPr>
          <p:spPr>
            <a:xfrm>
              <a:off x="9286235" y="1689859"/>
              <a:ext cx="2229234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7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No experience replay </a:t>
              </a:r>
              <a:r>
                <a:rPr lang="en-CH" sz="15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Improvement in sample efficiency similar to original study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718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Contents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9ED3A8-7F6C-CFD2-2387-3F7F58B672A2}"/>
              </a:ext>
            </a:extLst>
          </p:cNvPr>
          <p:cNvSpPr txBox="1"/>
          <p:nvPr/>
        </p:nvSpPr>
        <p:spPr>
          <a:xfrm>
            <a:off x="413818" y="1338452"/>
            <a:ext cx="10558983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Motivation</a:t>
            </a: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rgbClr val="002060"/>
                </a:solidFill>
              </a:rPr>
              <a:t>Free-energy based RL</a:t>
            </a:r>
            <a:endParaRPr lang="en-CH" sz="2200" dirty="0">
              <a:solidFill>
                <a:srgbClr val="002060"/>
              </a:solidFill>
            </a:endParaRP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Results</a:t>
            </a:r>
            <a:endParaRPr lang="en-CH" sz="2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Conclusions &amp; outlook</a:t>
            </a:r>
            <a:endParaRPr lang="en-CH" sz="2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FB4205C2-8A1B-6DCB-909D-5230F95E8C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083932" y="6492511"/>
            <a:ext cx="2743200" cy="365125"/>
          </a:xfrm>
        </p:spPr>
        <p:txBody>
          <a:bodyPr/>
          <a:lstStyle/>
          <a:p>
            <a:fld id="{E02D04CC-0B1D-4DCE-AE55-9105744B006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38599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B434CF7-D36F-3210-156E-332A3859DA58}"/>
                  </a:ext>
                </a:extLst>
              </p:cNvPr>
              <p:cNvSpPr txBox="1"/>
              <p:nvPr/>
            </p:nvSpPr>
            <p:spPr>
              <a:xfrm>
                <a:off x="413817" y="4456213"/>
                <a:ext cx="11300579" cy="19052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CH" sz="1900" dirty="0"/>
                  <a:t>Network of </a:t>
                </a:r>
                <a:r>
                  <a:rPr lang="en-CH" sz="1900" b="1" dirty="0"/>
                  <a:t>stochastic, binary </a:t>
                </a:r>
                <a:r>
                  <a:rPr lang="en-CH" sz="1900" i="1" dirty="0"/>
                  <a:t>(spin up / down) </a:t>
                </a:r>
                <a:r>
                  <a:rPr lang="en-CH" sz="1900" b="1" dirty="0"/>
                  <a:t>nodes: </a:t>
                </a:r>
                <a:r>
                  <a:rPr lang="en-CH" sz="1900" dirty="0"/>
                  <a:t>coupled qubits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CH" sz="1900" b="1" dirty="0"/>
                  <a:t>Every time we measure </a:t>
                </a:r>
                <a:r>
                  <a:rPr lang="en-CH" sz="1900" dirty="0"/>
                  <a:t>qubit states, they assume </a:t>
                </a:r>
                <a:r>
                  <a:rPr lang="en-CH" sz="1900" b="1" dirty="0"/>
                  <a:t>values according to probability distribution </a:t>
                </a:r>
                <a:r>
                  <a:rPr lang="en-CH" sz="1900" dirty="0"/>
                  <a:t>over spin states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1900" dirty="0"/>
                  <a:t>D</a:t>
                </a:r>
                <a:r>
                  <a:rPr lang="en-CH" sz="1900" dirty="0"/>
                  <a:t>ifferent spin configurations correspond to the system’s </a:t>
                </a:r>
                <a:r>
                  <a:rPr lang="en-CH" sz="1900" b="1" dirty="0"/>
                  <a:t>different energy levels </a:t>
                </a:r>
                <a:r>
                  <a:rPr lang="en-CH" sz="1900" i="1" dirty="0"/>
                  <a:t>(</a:t>
                </a:r>
                <a:r>
                  <a:rPr lang="en-CH" sz="2000" i="1" dirty="0"/>
                  <a:t>2</a:t>
                </a:r>
                <a:r>
                  <a:rPr lang="en-CH" sz="2000" i="1" baseline="30000" dirty="0"/>
                  <a:t>N</a:t>
                </a:r>
                <a:r>
                  <a:rPr lang="en-CH" sz="2000" i="1" dirty="0"/>
                  <a:t> states)</a:t>
                </a:r>
                <a:endParaRPr lang="en-CH" sz="1900" b="1" dirty="0"/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CH" sz="1900" b="1" dirty="0"/>
                  <a:t>Qubits influence</a:t>
                </a:r>
                <a:r>
                  <a:rPr lang="en-CH" sz="1900" dirty="0"/>
                  <a:t> each other through </a:t>
                </a:r>
                <a:r>
                  <a:rPr lang="en-CH" sz="1900" b="1" dirty="0"/>
                  <a:t>coupling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1900" b="1" i="1" smtClean="0">
                            <a:latin typeface="Cambria Math" panose="02040503050406030204" pitchFamily="18" charset="0"/>
                          </a:rPr>
                          <m:t>𝒋𝒌</m:t>
                        </m:r>
                      </m:sub>
                    </m:sSub>
                  </m:oMath>
                </a14:m>
                <a:r>
                  <a:rPr lang="en-CH" sz="1900" dirty="0"/>
                  <a:t>: </a:t>
                </a:r>
                <a:r>
                  <a:rPr lang="en-US" sz="2000" dirty="0"/>
                  <a:t>this </a:t>
                </a:r>
                <a:r>
                  <a:rPr lang="en-CH" sz="2000" dirty="0"/>
                  <a:t>is how we “train” the QBM</a:t>
                </a:r>
                <a:endParaRPr lang="en-CH" sz="1900" dirty="0"/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703263" algn="l"/>
                    <a:tab pos="4573588" algn="l"/>
                  </a:tabLst>
                </a:pPr>
                <a:r>
                  <a:rPr lang="en-CH" sz="1900" dirty="0">
                    <a:solidFill>
                      <a:srgbClr val="00B0F0"/>
                    </a:solidFill>
                  </a:rPr>
                  <a:t>How to ensure system reaches </a:t>
                </a:r>
                <a:r>
                  <a:rPr lang="en-CH" sz="1900" b="1" dirty="0">
                    <a:solidFill>
                      <a:srgbClr val="00B0F0"/>
                    </a:solidFill>
                  </a:rPr>
                  <a:t>ground state E</a:t>
                </a:r>
                <a:r>
                  <a:rPr lang="en-CH" sz="1900" b="1" baseline="-25000" dirty="0">
                    <a:solidFill>
                      <a:srgbClr val="00B0F0"/>
                    </a:solidFill>
                  </a:rPr>
                  <a:t>0</a:t>
                </a:r>
                <a:r>
                  <a:rPr lang="en-CH" sz="1900" b="1" dirty="0">
                    <a:solidFill>
                      <a:srgbClr val="00B0F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B434CF7-D36F-3210-156E-332A3859D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17" y="4456213"/>
                <a:ext cx="11300579" cy="1905202"/>
              </a:xfrm>
              <a:prstGeom prst="rect">
                <a:avLst/>
              </a:prstGeom>
              <a:blipFill>
                <a:blip r:embed="rId3"/>
                <a:stretch>
                  <a:fillRect l="-337" t="-1316" r="-449" b="-394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Free-energy based RL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D3604AC-16DE-8A4B-A114-7028646CD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5373797" cy="558391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Quantum Boltzmann machine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604D89-EFD2-8514-FF63-683E4097AA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529"/>
          <a:stretch/>
        </p:blipFill>
        <p:spPr>
          <a:xfrm>
            <a:off x="1692122" y="1345117"/>
            <a:ext cx="3042072" cy="278237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92F0F54-2705-3249-31B3-14E10CB9BCC3}"/>
              </a:ext>
            </a:extLst>
          </p:cNvPr>
          <p:cNvSpPr/>
          <p:nvPr/>
        </p:nvSpPr>
        <p:spPr>
          <a:xfrm>
            <a:off x="1304845" y="1476867"/>
            <a:ext cx="3756992" cy="2504212"/>
          </a:xfrm>
          <a:prstGeom prst="rect">
            <a:avLst/>
          </a:prstGeom>
          <a:solidFill>
            <a:schemeClr val="bg1">
              <a:alpha val="5121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C417C3-88BB-C65B-2EF0-51A07FDCA8C7}"/>
              </a:ext>
            </a:extLst>
          </p:cNvPr>
          <p:cNvGrpSpPr/>
          <p:nvPr/>
        </p:nvGrpSpPr>
        <p:grpSpPr>
          <a:xfrm>
            <a:off x="1575738" y="1623599"/>
            <a:ext cx="2820827" cy="2183945"/>
            <a:chOff x="3424518" y="2543943"/>
            <a:chExt cx="3160955" cy="244727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1887C0B-064C-8ABA-4201-0776B0440454}"/>
                </a:ext>
              </a:extLst>
            </p:cNvPr>
            <p:cNvCxnSpPr/>
            <p:nvPr/>
          </p:nvCxnSpPr>
          <p:spPr>
            <a:xfrm flipV="1">
              <a:off x="5325036" y="2554701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2FF6957-3614-FBF5-DE59-7698C3E91830}"/>
                </a:ext>
              </a:extLst>
            </p:cNvPr>
            <p:cNvCxnSpPr/>
            <p:nvPr/>
          </p:nvCxnSpPr>
          <p:spPr>
            <a:xfrm flipV="1">
              <a:off x="4358641" y="2554701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A7FA5C5-CAAB-269D-5D1E-69023F3D7369}"/>
                </a:ext>
              </a:extLst>
            </p:cNvPr>
            <p:cNvCxnSpPr>
              <a:cxnSpLocks/>
            </p:cNvCxnSpPr>
            <p:nvPr/>
          </p:nvCxnSpPr>
          <p:spPr>
            <a:xfrm>
              <a:off x="5325036" y="3449382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112F8F0-1B74-990E-A38A-6DCD40BD7533}"/>
                </a:ext>
              </a:extLst>
            </p:cNvPr>
            <p:cNvCxnSpPr/>
            <p:nvPr/>
          </p:nvCxnSpPr>
          <p:spPr>
            <a:xfrm flipV="1">
              <a:off x="6585473" y="3352560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241690F-534B-7AFC-BE04-D4109CFE6E4E}"/>
                </a:ext>
              </a:extLst>
            </p:cNvPr>
            <p:cNvCxnSpPr/>
            <p:nvPr/>
          </p:nvCxnSpPr>
          <p:spPr>
            <a:xfrm flipV="1">
              <a:off x="6585473" y="2554701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3E1CF39-40C2-10FA-2CCB-7F91358A090C}"/>
                </a:ext>
              </a:extLst>
            </p:cNvPr>
            <p:cNvCxnSpPr>
              <a:cxnSpLocks/>
            </p:cNvCxnSpPr>
            <p:nvPr/>
          </p:nvCxnSpPr>
          <p:spPr>
            <a:xfrm>
              <a:off x="3424518" y="3438624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89CEC2-0085-DAA1-F0B1-7987F1DBE14B}"/>
                </a:ext>
              </a:extLst>
            </p:cNvPr>
            <p:cNvCxnSpPr/>
            <p:nvPr/>
          </p:nvCxnSpPr>
          <p:spPr>
            <a:xfrm flipV="1">
              <a:off x="3424518" y="2543943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AEB2C70-7425-6DD0-3567-3F853B03F399}"/>
                </a:ext>
              </a:extLst>
            </p:cNvPr>
            <p:cNvCxnSpPr/>
            <p:nvPr/>
          </p:nvCxnSpPr>
          <p:spPr>
            <a:xfrm flipV="1">
              <a:off x="4358641" y="3363317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7B931A8-3DFE-5493-1506-FDBCC53E6B5E}"/>
                </a:ext>
              </a:extLst>
            </p:cNvPr>
            <p:cNvCxnSpPr/>
            <p:nvPr/>
          </p:nvCxnSpPr>
          <p:spPr>
            <a:xfrm flipV="1">
              <a:off x="4358641" y="4462400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93AE388-8D50-D80F-6314-45CB2219316F}"/>
                </a:ext>
              </a:extLst>
            </p:cNvPr>
            <p:cNvCxnSpPr>
              <a:cxnSpLocks/>
            </p:cNvCxnSpPr>
            <p:nvPr/>
          </p:nvCxnSpPr>
          <p:spPr>
            <a:xfrm>
              <a:off x="5326830" y="4559222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FF816A4-FEE2-5B7F-B608-CC24151191BB}"/>
                </a:ext>
              </a:extLst>
            </p:cNvPr>
            <p:cNvCxnSpPr/>
            <p:nvPr/>
          </p:nvCxnSpPr>
          <p:spPr>
            <a:xfrm flipV="1">
              <a:off x="6576509" y="4462400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5A7C280-D545-6BDD-6813-2DE1531DFA9E}"/>
                </a:ext>
              </a:extLst>
            </p:cNvPr>
            <p:cNvCxnSpPr>
              <a:cxnSpLocks/>
            </p:cNvCxnSpPr>
            <p:nvPr/>
          </p:nvCxnSpPr>
          <p:spPr>
            <a:xfrm>
              <a:off x="3428105" y="4559222"/>
              <a:ext cx="0" cy="432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8FCFD64-7BC6-E0F7-C675-D53EE3E0DFFC}"/>
              </a:ext>
            </a:extLst>
          </p:cNvPr>
          <p:cNvGrpSpPr/>
          <p:nvPr/>
        </p:nvGrpSpPr>
        <p:grpSpPr>
          <a:xfrm>
            <a:off x="1708601" y="1702858"/>
            <a:ext cx="2819578" cy="2117795"/>
            <a:chOff x="3416954" y="2632758"/>
            <a:chExt cx="3159555" cy="237315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B8E83C8-C7CD-BE6C-0652-9C7230BDD351}"/>
                </a:ext>
              </a:extLst>
            </p:cNvPr>
            <p:cNvCxnSpPr>
              <a:cxnSpLocks/>
            </p:cNvCxnSpPr>
            <p:nvPr/>
          </p:nvCxnSpPr>
          <p:spPr>
            <a:xfrm>
              <a:off x="5325036" y="2666211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87519DA-4BE8-26C3-2CCF-99DD4B05ACBA}"/>
                </a:ext>
              </a:extLst>
            </p:cNvPr>
            <p:cNvCxnSpPr>
              <a:cxnSpLocks/>
            </p:cNvCxnSpPr>
            <p:nvPr/>
          </p:nvCxnSpPr>
          <p:spPr>
            <a:xfrm>
              <a:off x="4358641" y="2666211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911520D-E0A3-4AC7-EB72-35BD997FA7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3885" y="3360174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5E05655-79DF-43F7-8339-0827069A30A1}"/>
                </a:ext>
              </a:extLst>
            </p:cNvPr>
            <p:cNvCxnSpPr>
              <a:cxnSpLocks/>
            </p:cNvCxnSpPr>
            <p:nvPr/>
          </p:nvCxnSpPr>
          <p:spPr>
            <a:xfrm>
              <a:off x="6563171" y="3430617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BD0E8A8-94E6-1AAA-8098-23B7CCA94A88}"/>
                </a:ext>
              </a:extLst>
            </p:cNvPr>
            <p:cNvCxnSpPr>
              <a:cxnSpLocks/>
            </p:cNvCxnSpPr>
            <p:nvPr/>
          </p:nvCxnSpPr>
          <p:spPr>
            <a:xfrm>
              <a:off x="6563171" y="2632758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875CB64-43AB-6A1E-75FD-CAA960B089B1}"/>
                </a:ext>
              </a:extLst>
            </p:cNvPr>
            <p:cNvCxnSpPr>
              <a:cxnSpLocks/>
            </p:cNvCxnSpPr>
            <p:nvPr/>
          </p:nvCxnSpPr>
          <p:spPr>
            <a:xfrm>
              <a:off x="3424518" y="3438624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19D1B73-03BF-C955-E340-A46D2C7D5901}"/>
                </a:ext>
              </a:extLst>
            </p:cNvPr>
            <p:cNvCxnSpPr>
              <a:cxnSpLocks/>
            </p:cNvCxnSpPr>
            <p:nvPr/>
          </p:nvCxnSpPr>
          <p:spPr>
            <a:xfrm>
              <a:off x="3424518" y="2655453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403F0DF-61BE-799B-C7C6-3F4AF375195C}"/>
                </a:ext>
              </a:extLst>
            </p:cNvPr>
            <p:cNvCxnSpPr>
              <a:cxnSpLocks/>
            </p:cNvCxnSpPr>
            <p:nvPr/>
          </p:nvCxnSpPr>
          <p:spPr>
            <a:xfrm>
              <a:off x="4336339" y="3419072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60CD458-B079-CF91-F6EF-95DD33624B3D}"/>
                </a:ext>
              </a:extLst>
            </p:cNvPr>
            <p:cNvCxnSpPr>
              <a:cxnSpLocks/>
            </p:cNvCxnSpPr>
            <p:nvPr/>
          </p:nvCxnSpPr>
          <p:spPr>
            <a:xfrm>
              <a:off x="4336339" y="4573910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6316805-5045-5EE1-9356-5F5F97A844F2}"/>
                </a:ext>
              </a:extLst>
            </p:cNvPr>
            <p:cNvCxnSpPr>
              <a:cxnSpLocks/>
            </p:cNvCxnSpPr>
            <p:nvPr/>
          </p:nvCxnSpPr>
          <p:spPr>
            <a:xfrm>
              <a:off x="5326830" y="4559222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53C2F0E-D484-894C-0EAB-3A07764DEBEB}"/>
                </a:ext>
              </a:extLst>
            </p:cNvPr>
            <p:cNvCxnSpPr/>
            <p:nvPr/>
          </p:nvCxnSpPr>
          <p:spPr>
            <a:xfrm flipV="1">
              <a:off x="6576509" y="4462400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1179152-6025-17BB-2306-645248C76B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6954" y="4503467"/>
              <a:ext cx="0" cy="432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64057BD-E046-FEF2-E1A7-7526042F4DCB}"/>
              </a:ext>
            </a:extLst>
          </p:cNvPr>
          <p:cNvGrpSpPr/>
          <p:nvPr/>
        </p:nvGrpSpPr>
        <p:grpSpPr>
          <a:xfrm>
            <a:off x="1874381" y="1700137"/>
            <a:ext cx="2819578" cy="2117795"/>
            <a:chOff x="3416954" y="2632758"/>
            <a:chExt cx="3159555" cy="2373152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0B610C0-5334-76EC-2C4D-50B05D9DAD09}"/>
                </a:ext>
              </a:extLst>
            </p:cNvPr>
            <p:cNvCxnSpPr>
              <a:cxnSpLocks/>
            </p:cNvCxnSpPr>
            <p:nvPr/>
          </p:nvCxnSpPr>
          <p:spPr>
            <a:xfrm>
              <a:off x="5325036" y="2666211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1BC726B-CB2A-FF54-41A9-3F9800EC390B}"/>
                </a:ext>
              </a:extLst>
            </p:cNvPr>
            <p:cNvCxnSpPr>
              <a:cxnSpLocks/>
            </p:cNvCxnSpPr>
            <p:nvPr/>
          </p:nvCxnSpPr>
          <p:spPr>
            <a:xfrm>
              <a:off x="4358641" y="2666211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4524996-503E-0D1D-1509-33E4C1C4A2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3885" y="3360174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B5DB2A8-7F2B-0DF5-7041-BE39F34C5A78}"/>
                </a:ext>
              </a:extLst>
            </p:cNvPr>
            <p:cNvCxnSpPr>
              <a:cxnSpLocks/>
            </p:cNvCxnSpPr>
            <p:nvPr/>
          </p:nvCxnSpPr>
          <p:spPr>
            <a:xfrm>
              <a:off x="6563171" y="3430617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9632664-FA33-73EB-A542-E643A8088570}"/>
                </a:ext>
              </a:extLst>
            </p:cNvPr>
            <p:cNvCxnSpPr>
              <a:cxnSpLocks/>
            </p:cNvCxnSpPr>
            <p:nvPr/>
          </p:nvCxnSpPr>
          <p:spPr>
            <a:xfrm>
              <a:off x="6563171" y="2632758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5503348-4509-145F-76A6-496BB3ACC732}"/>
                </a:ext>
              </a:extLst>
            </p:cNvPr>
            <p:cNvCxnSpPr>
              <a:cxnSpLocks/>
            </p:cNvCxnSpPr>
            <p:nvPr/>
          </p:nvCxnSpPr>
          <p:spPr>
            <a:xfrm>
              <a:off x="3424518" y="3438624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8F86EDD-5319-E0B4-FA89-5E602D23FC27}"/>
                </a:ext>
              </a:extLst>
            </p:cNvPr>
            <p:cNvCxnSpPr>
              <a:cxnSpLocks/>
            </p:cNvCxnSpPr>
            <p:nvPr/>
          </p:nvCxnSpPr>
          <p:spPr>
            <a:xfrm>
              <a:off x="3424518" y="2655453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9C28D1B-0875-3CAD-B5E1-9D3A4ED3215F}"/>
                </a:ext>
              </a:extLst>
            </p:cNvPr>
            <p:cNvCxnSpPr>
              <a:cxnSpLocks/>
            </p:cNvCxnSpPr>
            <p:nvPr/>
          </p:nvCxnSpPr>
          <p:spPr>
            <a:xfrm>
              <a:off x="4336339" y="3419072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4595925-39FB-6FCB-5A82-07CB3314A0C1}"/>
                </a:ext>
              </a:extLst>
            </p:cNvPr>
            <p:cNvCxnSpPr>
              <a:cxnSpLocks/>
            </p:cNvCxnSpPr>
            <p:nvPr/>
          </p:nvCxnSpPr>
          <p:spPr>
            <a:xfrm>
              <a:off x="4336339" y="4573910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F2721E3-AFCC-9151-161D-5CCB80E564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6830" y="4513682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0B76525-9FF3-4485-D47F-F42721A4F539}"/>
                </a:ext>
              </a:extLst>
            </p:cNvPr>
            <p:cNvCxnSpPr>
              <a:cxnSpLocks/>
            </p:cNvCxnSpPr>
            <p:nvPr/>
          </p:nvCxnSpPr>
          <p:spPr>
            <a:xfrm>
              <a:off x="6576509" y="4496555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8D88A8B-BA83-26BD-489A-7EF8226A0E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6954" y="4503467"/>
              <a:ext cx="0" cy="43200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6AD465B-8FFD-4B9B-70DB-B68C01A02E51}"/>
              </a:ext>
            </a:extLst>
          </p:cNvPr>
          <p:cNvGrpSpPr/>
          <p:nvPr/>
        </p:nvGrpSpPr>
        <p:grpSpPr>
          <a:xfrm>
            <a:off x="2013994" y="1638739"/>
            <a:ext cx="2819578" cy="2179382"/>
            <a:chOff x="3416954" y="2563745"/>
            <a:chExt cx="3159555" cy="2442165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8BC1145-1FF2-D2F2-FBE5-B5131CEC5E2E}"/>
                </a:ext>
              </a:extLst>
            </p:cNvPr>
            <p:cNvCxnSpPr>
              <a:cxnSpLocks/>
            </p:cNvCxnSpPr>
            <p:nvPr/>
          </p:nvCxnSpPr>
          <p:spPr>
            <a:xfrm>
              <a:off x="5325036" y="2666211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8D518BD-ECED-F677-DD16-4C8641D4A5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58641" y="2563745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4F11C28-0762-0529-9574-446A25DABD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3885" y="3360174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BF51454-5F0C-BADC-6052-257A04D02A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3171" y="3350921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F723DF3-98E4-005D-E9D4-B024EAAB72CD}"/>
                </a:ext>
              </a:extLst>
            </p:cNvPr>
            <p:cNvCxnSpPr>
              <a:cxnSpLocks/>
            </p:cNvCxnSpPr>
            <p:nvPr/>
          </p:nvCxnSpPr>
          <p:spPr>
            <a:xfrm>
              <a:off x="6563171" y="2632758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607DF99E-9CE6-EDB6-9760-BAE96CDC50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4518" y="3381699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ABBE5C52-93BC-4D47-E460-1C9143E0E3DC}"/>
                </a:ext>
              </a:extLst>
            </p:cNvPr>
            <p:cNvCxnSpPr>
              <a:cxnSpLocks/>
            </p:cNvCxnSpPr>
            <p:nvPr/>
          </p:nvCxnSpPr>
          <p:spPr>
            <a:xfrm>
              <a:off x="3424518" y="2655453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5652A13C-AEC3-CDEA-3115-2611B493DA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339" y="3373532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E147BE2A-925A-8546-C84E-949998A28E96}"/>
                </a:ext>
              </a:extLst>
            </p:cNvPr>
            <p:cNvCxnSpPr>
              <a:cxnSpLocks/>
            </p:cNvCxnSpPr>
            <p:nvPr/>
          </p:nvCxnSpPr>
          <p:spPr>
            <a:xfrm>
              <a:off x="4336339" y="4573910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FF270227-D20F-F76C-0690-403A98FB3A54}"/>
                </a:ext>
              </a:extLst>
            </p:cNvPr>
            <p:cNvCxnSpPr>
              <a:cxnSpLocks/>
            </p:cNvCxnSpPr>
            <p:nvPr/>
          </p:nvCxnSpPr>
          <p:spPr>
            <a:xfrm>
              <a:off x="5326830" y="4559222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B98CB796-EDD0-D216-A688-3B21053C9E7D}"/>
                </a:ext>
              </a:extLst>
            </p:cNvPr>
            <p:cNvCxnSpPr/>
            <p:nvPr/>
          </p:nvCxnSpPr>
          <p:spPr>
            <a:xfrm flipV="1">
              <a:off x="6576509" y="4462400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E38D29A-DD23-7068-D168-024F873DEF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6954" y="4503467"/>
              <a:ext cx="0" cy="43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56D3256-27D7-AD9B-8C83-267B39A7E530}"/>
              </a:ext>
            </a:extLst>
          </p:cNvPr>
          <p:cNvGrpSpPr/>
          <p:nvPr/>
        </p:nvGrpSpPr>
        <p:grpSpPr>
          <a:xfrm>
            <a:off x="7580171" y="2507250"/>
            <a:ext cx="4587564" cy="923330"/>
            <a:chOff x="8849518" y="2928223"/>
            <a:chExt cx="4943621" cy="923330"/>
          </a:xfrm>
        </p:grpSpPr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43656FB2-668C-C46D-159B-43226F7E0E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49518" y="3385278"/>
              <a:ext cx="942745" cy="34968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F2B97097-FF36-E595-918F-0E6E17FC4E98}"/>
                    </a:ext>
                  </a:extLst>
                </p:cNvPr>
                <p:cNvSpPr txBox="1"/>
                <p:nvPr/>
              </p:nvSpPr>
              <p:spPr>
                <a:xfrm>
                  <a:off x="9892943" y="2928223"/>
                  <a:ext cx="3900196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H" b="1" dirty="0"/>
                    <a:t>Ground state energy</a:t>
                  </a:r>
                  <a:r>
                    <a:rPr lang="en-CH" dirty="0"/>
                    <a:t> is what we care about, </a:t>
                  </a:r>
                  <a:r>
                    <a:rPr lang="en-GB" dirty="0"/>
                    <a:t>o</a:t>
                  </a:r>
                  <a:r>
                    <a:rPr lang="en-CH" dirty="0"/>
                    <a:t>ur </a:t>
                  </a:r>
                  <a:r>
                    <a:rPr lang="en-US" b="1" dirty="0"/>
                    <a:t>Q-value approximator: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CH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F2B97097-FF36-E595-918F-0E6E17FC4E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2943" y="2928223"/>
                  <a:ext cx="3900196" cy="923330"/>
                </a:xfrm>
                <a:prstGeom prst="rect">
                  <a:avLst/>
                </a:prstGeom>
                <a:blipFill>
                  <a:blip r:embed="rId5"/>
                  <a:stretch>
                    <a:fillRect l="-1045" t="-2703" r="-2091" b="-1351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49DD06D-9CEB-082C-4F0C-87596CD8FE85}"/>
              </a:ext>
            </a:extLst>
          </p:cNvPr>
          <p:cNvGrpSpPr/>
          <p:nvPr/>
        </p:nvGrpSpPr>
        <p:grpSpPr>
          <a:xfrm>
            <a:off x="5618531" y="5966936"/>
            <a:ext cx="3941350" cy="369332"/>
            <a:chOff x="5787614" y="5956679"/>
            <a:chExt cx="3941350" cy="369332"/>
          </a:xfrm>
        </p:grpSpPr>
        <p:sp>
          <p:nvSpPr>
            <p:cNvPr id="53" name="Right Arrow 52">
              <a:extLst>
                <a:ext uri="{FF2B5EF4-FFF2-40B4-BE49-F238E27FC236}">
                  <a16:creationId xmlns:a16="http://schemas.microsoft.com/office/drawing/2014/main" id="{C6F63AAA-D88A-C74D-495A-5030011B46AB}"/>
                </a:ext>
              </a:extLst>
            </p:cNvPr>
            <p:cNvSpPr/>
            <p:nvPr/>
          </p:nvSpPr>
          <p:spPr>
            <a:xfrm>
              <a:off x="5787614" y="6031443"/>
              <a:ext cx="257701" cy="219804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80C99C2A-73FC-9556-7828-059C7C8620FD}"/>
                </a:ext>
              </a:extLst>
            </p:cNvPr>
            <p:cNvSpPr txBox="1"/>
            <p:nvPr/>
          </p:nvSpPr>
          <p:spPr>
            <a:xfrm>
              <a:off x="6080374" y="5956679"/>
              <a:ext cx="36485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H" sz="1800" dirty="0">
                  <a:solidFill>
                    <a:srgbClr val="00B0F0"/>
                  </a:solidFill>
                </a:rPr>
                <a:t>(simulated) </a:t>
              </a:r>
              <a:r>
                <a:rPr lang="en-CH" sz="1800" b="1" dirty="0">
                  <a:solidFill>
                    <a:srgbClr val="00B0F0"/>
                  </a:solidFill>
                </a:rPr>
                <a:t>quantum annealing</a:t>
              </a:r>
              <a:endParaRPr lang="en-CH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0BCE785-400F-D8A5-06EF-DA3494EBE64F}"/>
              </a:ext>
            </a:extLst>
          </p:cNvPr>
          <p:cNvGrpSpPr/>
          <p:nvPr/>
        </p:nvGrpSpPr>
        <p:grpSpPr>
          <a:xfrm>
            <a:off x="6397789" y="1635929"/>
            <a:ext cx="2013992" cy="2361330"/>
            <a:chOff x="6545319" y="1662508"/>
            <a:chExt cx="2013992" cy="236133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4632722B-F09D-9C36-AEC7-D8D1BA334B6D}"/>
                </a:ext>
              </a:extLst>
            </p:cNvPr>
            <p:cNvGrpSpPr/>
            <p:nvPr/>
          </p:nvGrpSpPr>
          <p:grpSpPr>
            <a:xfrm>
              <a:off x="6545319" y="1662508"/>
              <a:ext cx="1785019" cy="2007316"/>
              <a:chOff x="1110405" y="5037978"/>
              <a:chExt cx="1123515" cy="1263431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ACB6E4D0-69B0-A295-7CB8-51F8912FE279}"/>
                  </a:ext>
                </a:extLst>
              </p:cNvPr>
              <p:cNvGrpSpPr/>
              <p:nvPr/>
            </p:nvGrpSpPr>
            <p:grpSpPr>
              <a:xfrm>
                <a:off x="1110405" y="5037978"/>
                <a:ext cx="219661" cy="1263431"/>
                <a:chOff x="1110405" y="5037978"/>
                <a:chExt cx="219661" cy="1263431"/>
              </a:xfrm>
            </p:grpSpPr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3CBD3E17-F4B4-E6F5-D5C2-E07B7D3D9D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30066" y="5098774"/>
                  <a:ext cx="0" cy="120263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914662A-A07B-11CD-6FFE-2924AA8EFDB9}"/>
                    </a:ext>
                  </a:extLst>
                </p:cNvPr>
                <p:cNvSpPr txBox="1"/>
                <p:nvPr/>
              </p:nvSpPr>
              <p:spPr>
                <a:xfrm>
                  <a:off x="1110405" y="5037978"/>
                  <a:ext cx="17760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H" b="1" dirty="0"/>
                    <a:t>E</a:t>
                  </a:r>
                </a:p>
              </p:txBody>
            </p:sp>
          </p:grp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8256ADE1-0D37-F305-97E5-82699EE927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2427" y="6301409"/>
                <a:ext cx="1021493" cy="0"/>
              </a:xfrm>
              <a:prstGeom prst="line">
                <a:avLst/>
              </a:prstGeom>
              <a:ln w="19050"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B9F9E40-06CD-BE68-D719-AC5EFF356F77}"/>
                </a:ext>
              </a:extLst>
            </p:cNvPr>
            <p:cNvSpPr txBox="1"/>
            <p:nvPr/>
          </p:nvSpPr>
          <p:spPr>
            <a:xfrm>
              <a:off x="8169297" y="3654506"/>
              <a:ext cx="3900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/>
                <a:t>c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21E5CDB1-503A-5BEF-CDE6-2C105C2FF2CB}"/>
              </a:ext>
            </a:extLst>
          </p:cNvPr>
          <p:cNvGrpSpPr/>
          <p:nvPr/>
        </p:nvGrpSpPr>
        <p:grpSpPr>
          <a:xfrm>
            <a:off x="6376868" y="3146345"/>
            <a:ext cx="1130525" cy="586788"/>
            <a:chOff x="6930145" y="3236777"/>
            <a:chExt cx="1130525" cy="586788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C0B3F721-5A19-86E0-2CF8-F61E61DC2E9D}"/>
                </a:ext>
              </a:extLst>
            </p:cNvPr>
            <p:cNvGrpSpPr/>
            <p:nvPr/>
          </p:nvGrpSpPr>
          <p:grpSpPr>
            <a:xfrm>
              <a:off x="6930145" y="3236777"/>
              <a:ext cx="1130525" cy="586788"/>
              <a:chOff x="6930145" y="3236777"/>
              <a:chExt cx="1130525" cy="586788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CE071DB-212A-43E2-B89E-572B6534EB51}"/>
                  </a:ext>
                </a:extLst>
              </p:cNvPr>
              <p:cNvSpPr txBox="1"/>
              <p:nvPr/>
            </p:nvSpPr>
            <p:spPr>
              <a:xfrm>
                <a:off x="6930145" y="3236777"/>
                <a:ext cx="362108" cy="586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dirty="0">
                    <a:solidFill>
                      <a:schemeClr val="accent6"/>
                    </a:solidFill>
                  </a:rPr>
                  <a:t>E</a:t>
                </a:r>
                <a:r>
                  <a:rPr lang="en-CH" baseline="-25000" dirty="0">
                    <a:solidFill>
                      <a:schemeClr val="accent6"/>
                    </a:solidFill>
                  </a:rPr>
                  <a:t>0</a:t>
                </a:r>
                <a:endParaRPr lang="en-CH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B35DA84D-6FA8-3169-1B29-4F0B60DD49F2}"/>
                  </a:ext>
                </a:extLst>
              </p:cNvPr>
              <p:cNvSpPr/>
              <p:nvPr/>
            </p:nvSpPr>
            <p:spPr>
              <a:xfrm>
                <a:off x="7945736" y="3377919"/>
                <a:ext cx="114934" cy="114934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66DBDE1-B401-A7D3-0CC4-511BF713B7E5}"/>
                </a:ext>
              </a:extLst>
            </p:cNvPr>
            <p:cNvCxnSpPr>
              <a:cxnSpLocks/>
            </p:cNvCxnSpPr>
            <p:nvPr/>
          </p:nvCxnSpPr>
          <p:spPr>
            <a:xfrm>
              <a:off x="8003203" y="3669444"/>
              <a:ext cx="0" cy="106584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9604359-A6C4-5208-704E-13E9F7C0BB61}"/>
              </a:ext>
            </a:extLst>
          </p:cNvPr>
          <p:cNvGrpSpPr/>
          <p:nvPr/>
        </p:nvGrpSpPr>
        <p:grpSpPr>
          <a:xfrm>
            <a:off x="6354002" y="2221296"/>
            <a:ext cx="913478" cy="1463206"/>
            <a:chOff x="6907279" y="2311728"/>
            <a:chExt cx="913478" cy="1463206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51450AC-C231-2223-8151-0518C3B641ED}"/>
                </a:ext>
              </a:extLst>
            </p:cNvPr>
            <p:cNvCxnSpPr>
              <a:cxnSpLocks/>
            </p:cNvCxnSpPr>
            <p:nvPr/>
          </p:nvCxnSpPr>
          <p:spPr>
            <a:xfrm>
              <a:off x="7765218" y="3668350"/>
              <a:ext cx="0" cy="106584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B91B4AAF-431F-D494-16EA-FD6A9C88ABD6}"/>
                </a:ext>
              </a:extLst>
            </p:cNvPr>
            <p:cNvGrpSpPr/>
            <p:nvPr/>
          </p:nvGrpSpPr>
          <p:grpSpPr>
            <a:xfrm>
              <a:off x="6907279" y="2311728"/>
              <a:ext cx="913478" cy="586788"/>
              <a:chOff x="6907279" y="2311728"/>
              <a:chExt cx="913478" cy="586788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8025DCA9-4BDB-A1BA-2D81-5AC8283B03D9}"/>
                  </a:ext>
                </a:extLst>
              </p:cNvPr>
              <p:cNvSpPr txBox="1"/>
              <p:nvPr/>
            </p:nvSpPr>
            <p:spPr>
              <a:xfrm>
                <a:off x="6907279" y="2311728"/>
                <a:ext cx="507507" cy="5867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H" dirty="0">
                    <a:solidFill>
                      <a:schemeClr val="accent5">
                        <a:lumMod val="75000"/>
                      </a:schemeClr>
                    </a:solidFill>
                  </a:rPr>
                  <a:t>E</a:t>
                </a:r>
                <a:r>
                  <a:rPr lang="en-CH" baseline="-25000" dirty="0">
                    <a:solidFill>
                      <a:schemeClr val="accent5">
                        <a:lumMod val="75000"/>
                      </a:schemeClr>
                    </a:solidFill>
                  </a:rPr>
                  <a:t>3</a:t>
                </a:r>
                <a:endParaRPr lang="en-CH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20B4FE7C-5648-C051-03F1-6339B7653EB5}"/>
                  </a:ext>
                </a:extLst>
              </p:cNvPr>
              <p:cNvSpPr/>
              <p:nvPr/>
            </p:nvSpPr>
            <p:spPr>
              <a:xfrm>
                <a:off x="7705823" y="2456830"/>
                <a:ext cx="114934" cy="11493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D8D9424-5BBA-5EB6-6B99-AE4907B08964}"/>
              </a:ext>
            </a:extLst>
          </p:cNvPr>
          <p:cNvGrpSpPr/>
          <p:nvPr/>
        </p:nvGrpSpPr>
        <p:grpSpPr>
          <a:xfrm>
            <a:off x="6366420" y="2607034"/>
            <a:ext cx="658996" cy="1074948"/>
            <a:chOff x="6919697" y="2697466"/>
            <a:chExt cx="658996" cy="1074948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1CA45BC-B4DC-BFC0-7E6C-E732FA198875}"/>
                </a:ext>
              </a:extLst>
            </p:cNvPr>
            <p:cNvCxnSpPr>
              <a:cxnSpLocks/>
            </p:cNvCxnSpPr>
            <p:nvPr/>
          </p:nvCxnSpPr>
          <p:spPr>
            <a:xfrm>
              <a:off x="7521226" y="3665830"/>
              <a:ext cx="0" cy="106584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0A4CDC9-CAEE-444A-89CE-9699EF30DA50}"/>
                </a:ext>
              </a:extLst>
            </p:cNvPr>
            <p:cNvSpPr txBox="1"/>
            <p:nvPr/>
          </p:nvSpPr>
          <p:spPr>
            <a:xfrm>
              <a:off x="6919697" y="2697466"/>
              <a:ext cx="402562" cy="5867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H" dirty="0">
                  <a:solidFill>
                    <a:schemeClr val="accent2"/>
                  </a:solidFill>
                </a:rPr>
                <a:t>E</a:t>
              </a:r>
              <a:r>
                <a:rPr lang="en-CH" baseline="-25000" dirty="0">
                  <a:solidFill>
                    <a:schemeClr val="accent2"/>
                  </a:solidFill>
                </a:rPr>
                <a:t>2</a:t>
              </a:r>
              <a:endParaRPr lang="en-CH" dirty="0">
                <a:solidFill>
                  <a:schemeClr val="accent2"/>
                </a:solidFill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857DA86C-22A0-941C-DE4C-FC9701D992E5}"/>
                </a:ext>
              </a:extLst>
            </p:cNvPr>
            <p:cNvSpPr/>
            <p:nvPr/>
          </p:nvSpPr>
          <p:spPr>
            <a:xfrm>
              <a:off x="7463759" y="2834382"/>
              <a:ext cx="114934" cy="11493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640EBEB-5B6E-312F-3BAF-CC09A0345515}"/>
              </a:ext>
            </a:extLst>
          </p:cNvPr>
          <p:cNvGrpSpPr/>
          <p:nvPr/>
        </p:nvGrpSpPr>
        <p:grpSpPr>
          <a:xfrm>
            <a:off x="6362242" y="2806131"/>
            <a:ext cx="1374125" cy="880355"/>
            <a:chOff x="6915519" y="2896563"/>
            <a:chExt cx="1374125" cy="880355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41FBDDA-3A10-7C35-127D-8867AD837300}"/>
                </a:ext>
              </a:extLst>
            </p:cNvPr>
            <p:cNvSpPr txBox="1"/>
            <p:nvPr/>
          </p:nvSpPr>
          <p:spPr>
            <a:xfrm>
              <a:off x="6915519" y="2896563"/>
              <a:ext cx="432513" cy="5867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H" dirty="0">
                  <a:solidFill>
                    <a:srgbClr val="C00000"/>
                  </a:solidFill>
                </a:rPr>
                <a:t>E</a:t>
              </a:r>
              <a:r>
                <a:rPr lang="en-CH" baseline="-25000" dirty="0">
                  <a:solidFill>
                    <a:srgbClr val="C00000"/>
                  </a:solidFill>
                </a:rPr>
                <a:t>1</a:t>
              </a:r>
              <a:endParaRPr lang="en-CH" dirty="0">
                <a:solidFill>
                  <a:srgbClr val="C00000"/>
                </a:solidFill>
              </a:endParaRP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5140277-5E70-CE49-3241-33F33FB68D0A}"/>
                </a:ext>
              </a:extLst>
            </p:cNvPr>
            <p:cNvCxnSpPr>
              <a:cxnSpLocks/>
            </p:cNvCxnSpPr>
            <p:nvPr/>
          </p:nvCxnSpPr>
          <p:spPr>
            <a:xfrm>
              <a:off x="8232177" y="3670334"/>
              <a:ext cx="0" cy="106584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2AB3CF6-11DE-9493-E906-CE5E9BF4E45A}"/>
                </a:ext>
              </a:extLst>
            </p:cNvPr>
            <p:cNvSpPr/>
            <p:nvPr/>
          </p:nvSpPr>
          <p:spPr>
            <a:xfrm>
              <a:off x="8174710" y="2990860"/>
              <a:ext cx="114934" cy="11493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E5770783-16E6-1A01-0A02-6F5AC975ED17}"/>
              </a:ext>
            </a:extLst>
          </p:cNvPr>
          <p:cNvSpPr txBox="1"/>
          <p:nvPr/>
        </p:nvSpPr>
        <p:spPr>
          <a:xfrm>
            <a:off x="7850085" y="232484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…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8E91BFB-C607-0FFA-4506-1CDBBA22A1D5}"/>
              </a:ext>
            </a:extLst>
          </p:cNvPr>
          <p:cNvSpPr txBox="1"/>
          <p:nvPr/>
        </p:nvSpPr>
        <p:spPr>
          <a:xfrm>
            <a:off x="5010239" y="232258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…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1FCE80C-068B-10C7-DEE9-35A9D97C1B4D}"/>
              </a:ext>
            </a:extLst>
          </p:cNvPr>
          <p:cNvCxnSpPr>
            <a:cxnSpLocks/>
          </p:cNvCxnSpPr>
          <p:nvPr/>
        </p:nvCxnSpPr>
        <p:spPr>
          <a:xfrm flipV="1">
            <a:off x="7002392" y="2475411"/>
            <a:ext cx="167951" cy="26125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4A6EF9B-91D7-390A-DDDE-70FB3BE8CDB4}"/>
              </a:ext>
            </a:extLst>
          </p:cNvPr>
          <p:cNvCxnSpPr>
            <a:cxnSpLocks/>
          </p:cNvCxnSpPr>
          <p:nvPr/>
        </p:nvCxnSpPr>
        <p:spPr>
          <a:xfrm flipH="1" flipV="1">
            <a:off x="7237056" y="2491273"/>
            <a:ext cx="191278" cy="77910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A897DC4-E439-7F19-DA1B-98B7B8E677F0}"/>
              </a:ext>
            </a:extLst>
          </p:cNvPr>
          <p:cNvCxnSpPr>
            <a:cxnSpLocks/>
          </p:cNvCxnSpPr>
          <p:nvPr/>
        </p:nvCxnSpPr>
        <p:spPr>
          <a:xfrm flipV="1">
            <a:off x="7481052" y="3011921"/>
            <a:ext cx="155354" cy="26451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B0B1A79-152D-5FDD-5CAE-440B86A66CAF}"/>
              </a:ext>
            </a:extLst>
          </p:cNvPr>
          <p:cNvCxnSpPr>
            <a:cxnSpLocks/>
          </p:cNvCxnSpPr>
          <p:nvPr/>
        </p:nvCxnSpPr>
        <p:spPr>
          <a:xfrm flipV="1">
            <a:off x="7733432" y="2716661"/>
            <a:ext cx="246591" cy="18379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63835-80C4-FF34-8027-218D98E0E2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4C05CD5-8700-D6B1-6FC5-78BB4804FD8A}"/>
              </a:ext>
            </a:extLst>
          </p:cNvPr>
          <p:cNvGrpSpPr/>
          <p:nvPr/>
        </p:nvGrpSpPr>
        <p:grpSpPr>
          <a:xfrm>
            <a:off x="7852700" y="159950"/>
            <a:ext cx="4177629" cy="1443564"/>
            <a:chOff x="7733432" y="226210"/>
            <a:chExt cx="4177629" cy="1443564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F44A2415-E204-C8E6-18D5-D3BF2B1A4A67}"/>
                </a:ext>
              </a:extLst>
            </p:cNvPr>
            <p:cNvSpPr/>
            <p:nvPr/>
          </p:nvSpPr>
          <p:spPr>
            <a:xfrm>
              <a:off x="7733432" y="226210"/>
              <a:ext cx="4177629" cy="1443564"/>
            </a:xfrm>
            <a:prstGeom prst="roundRect">
              <a:avLst>
                <a:gd name="adj" fmla="val 8793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E416C26-0B81-3264-BE32-7F50D5FA57FA}"/>
                </a:ext>
              </a:extLst>
            </p:cNvPr>
            <p:cNvSpPr txBox="1"/>
            <p:nvPr/>
          </p:nvSpPr>
          <p:spPr>
            <a:xfrm>
              <a:off x="7856727" y="303230"/>
              <a:ext cx="372307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100" b="1" dirty="0">
                  <a:solidFill>
                    <a:srgbClr val="002060"/>
                  </a:solidFill>
                </a:rPr>
                <a:t>Hamiltonian of Ising spin model</a:t>
              </a:r>
            </a:p>
          </p:txBody>
        </p:sp>
      </p:grp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6DE02C9-8F8F-6608-6761-47930E6B6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635" y="747684"/>
            <a:ext cx="3375758" cy="71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59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51"/>
            </p:par>
          </p:childTnLst>
        </p:cTn>
      </p:par>
    </p:tnLst>
    <p:bldLst>
      <p:bldP spid="34" grpId="0" animBg="1"/>
      <p:bldP spid="128" grpId="0"/>
      <p:bldP spid="1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059D5BA-0C4B-7C48-B43B-51E5507E7F15}"/>
                  </a:ext>
                </a:extLst>
              </p:cNvPr>
              <p:cNvSpPr txBox="1"/>
              <p:nvPr/>
            </p:nvSpPr>
            <p:spPr>
              <a:xfrm>
                <a:off x="551456" y="1111089"/>
                <a:ext cx="11275676" cy="2698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Simulated annealing</a:t>
                </a:r>
              </a:p>
              <a:p>
                <a:pPr marL="800100" lvl="1" indent="-342900">
                  <a:spcAft>
                    <a:spcPts val="200"/>
                  </a:spcAft>
                  <a:buSzPct val="80000"/>
                  <a:buFont typeface="Wingdings" pitchFamily="2" charset="2"/>
                  <a:buChar char="Ø"/>
                  <a:tabLst>
                    <a:tab pos="6037263" algn="l"/>
                  </a:tabLst>
                </a:pPr>
                <a:r>
                  <a:rPr lang="en-US" sz="1900" dirty="0"/>
                  <a:t>Method for </a:t>
                </a:r>
                <a:r>
                  <a:rPr lang="en-US" sz="1900" b="1" dirty="0"/>
                  <a:t>function optimization </a:t>
                </a:r>
                <a:r>
                  <a:rPr lang="en-US" sz="1900" dirty="0"/>
                  <a:t>inspired by metallurgy:</a:t>
                </a:r>
                <a:br>
                  <a:rPr lang="en-US" sz="1900" dirty="0"/>
                </a:br>
                <a:r>
                  <a:rPr lang="en-US" sz="1900" dirty="0"/>
                  <a:t>heating followed by </a:t>
                </a:r>
                <a:r>
                  <a:rPr lang="en-US" sz="1900" b="1" dirty="0"/>
                  <a:t>controlled cooling </a:t>
                </a:r>
                <a:r>
                  <a:rPr lang="en-US" sz="1900" dirty="0"/>
                  <a:t>for metals	</a:t>
                </a:r>
                <a:r>
                  <a:rPr lang="en-US" sz="1900" b="1" dirty="0"/>
                  <a:t>strong</a:t>
                </a:r>
                <a:r>
                  <a:rPr lang="en-US" sz="1900" dirty="0"/>
                  <a:t> </a:t>
                </a:r>
                <a:r>
                  <a:rPr lang="en-US" sz="1900" b="1" dirty="0"/>
                  <a:t>crystalline</a:t>
                </a:r>
                <a:r>
                  <a:rPr lang="en-US" sz="1900" dirty="0"/>
                  <a:t> </a:t>
                </a:r>
                <a:r>
                  <a:rPr lang="en-US" sz="1900" b="1" dirty="0"/>
                  <a:t>structure</a:t>
                </a:r>
              </a:p>
              <a:p>
                <a:pPr marL="800100" lvl="1" indent="-342900">
                  <a:spcAft>
                    <a:spcPts val="200"/>
                  </a:spcAft>
                  <a:buSzPct val="8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1900" b="1" i="1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sz="1900" b="1" dirty="0"/>
                  <a:t> high: </a:t>
                </a:r>
                <a:r>
                  <a:rPr lang="en-US" sz="1900" dirty="0"/>
                  <a:t>exploration</a:t>
                </a:r>
              </a:p>
              <a:p>
                <a:pPr marL="800100" lvl="1" indent="-342900">
                  <a:spcAft>
                    <a:spcPts val="200"/>
                  </a:spcAft>
                  <a:buSzPct val="8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1900" b="1" i="1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1900" b="1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9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900" b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900" b="1" dirty="0"/>
                  <a:t> </a:t>
                </a:r>
                <a:r>
                  <a:rPr lang="en-US" sz="1900" dirty="0"/>
                  <a:t>system assumes final configuration, ideally in global optimum</a:t>
                </a:r>
                <a:endParaRPr lang="en-US" sz="19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spcBef>
                    <a:spcPts val="200"/>
                  </a:spcBef>
                  <a:spcAft>
                    <a:spcPts val="4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Quantum annealing: </a:t>
                </a:r>
                <a:r>
                  <a:rPr lang="en-US" sz="2000" dirty="0"/>
                  <a:t>potentially higher efficiency thanks to quantum tunneling</a:t>
                </a:r>
                <a:br>
                  <a:rPr lang="en-US" sz="2000" dirty="0"/>
                </a:br>
                <a:r>
                  <a:rPr lang="en-US" i="1" dirty="0"/>
                  <a:t>(</a:t>
                </a:r>
                <a:r>
                  <a:rPr lang="en-US" i="1" dirty="0">
                    <a:hlinkClick r:id="rId3"/>
                  </a:rPr>
                  <a:t>analytic evidence so far only for specific cases</a:t>
                </a:r>
                <a:r>
                  <a:rPr lang="en-US" i="1" dirty="0"/>
                  <a:t>)</a:t>
                </a:r>
              </a:p>
              <a:p>
                <a:pPr marL="285750" indent="-285750">
                  <a:spcBef>
                    <a:spcPts val="200"/>
                  </a:spcBef>
                  <a:spcAft>
                    <a:spcPts val="4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B0F0"/>
                    </a:solidFill>
                  </a:rPr>
                  <a:t>Way to bring </a:t>
                </a:r>
                <a:r>
                  <a:rPr lang="en-US" sz="2000" b="1" dirty="0">
                    <a:solidFill>
                      <a:srgbClr val="00B0F0"/>
                    </a:solidFill>
                  </a:rPr>
                  <a:t>QBM into ground state </a:t>
                </a:r>
                <a:r>
                  <a:rPr lang="en-US" sz="2000" dirty="0">
                    <a:solidFill>
                      <a:srgbClr val="00B0F0"/>
                    </a:solidFill>
                  </a:rPr>
                  <a:t>and</a:t>
                </a:r>
                <a:r>
                  <a:rPr lang="en-US" sz="2000" b="1" dirty="0">
                    <a:solidFill>
                      <a:srgbClr val="00B0F0"/>
                    </a:solidFill>
                  </a:rPr>
                  <a:t> reliably get Q value </a:t>
                </a:r>
                <a:r>
                  <a:rPr lang="en-US" sz="2000" dirty="0">
                    <a:solidFill>
                      <a:srgbClr val="00B0F0"/>
                    </a:solidFill>
                  </a:rPr>
                  <a:t>for RL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059D5BA-0C4B-7C48-B43B-51E5507E7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56" y="1111089"/>
                <a:ext cx="11275676" cy="2698175"/>
              </a:xfrm>
              <a:prstGeom prst="rect">
                <a:avLst/>
              </a:prstGeom>
              <a:blipFill>
                <a:blip r:embed="rId4"/>
                <a:stretch>
                  <a:fillRect l="-450" t="-1408" b="-234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2ABC2AEA-AC32-B318-DDB9-69388E9EB0DB}"/>
              </a:ext>
            </a:extLst>
          </p:cNvPr>
          <p:cNvGrpSpPr/>
          <p:nvPr/>
        </p:nvGrpSpPr>
        <p:grpSpPr>
          <a:xfrm>
            <a:off x="212923" y="3766732"/>
            <a:ext cx="7523130" cy="2816964"/>
            <a:chOff x="2673902" y="3829868"/>
            <a:chExt cx="7523130" cy="281696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A75ADB5-7F22-19A3-ED49-BDF0965E4113}"/>
                </a:ext>
              </a:extLst>
            </p:cNvPr>
            <p:cNvCxnSpPr>
              <a:cxnSpLocks/>
            </p:cNvCxnSpPr>
            <p:nvPr/>
          </p:nvCxnSpPr>
          <p:spPr>
            <a:xfrm>
              <a:off x="3027845" y="6271623"/>
              <a:ext cx="687717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3D2F74A-CA91-1F33-64C4-77E4B2208B7E}"/>
                </a:ext>
              </a:extLst>
            </p:cNvPr>
            <p:cNvGrpSpPr/>
            <p:nvPr/>
          </p:nvGrpSpPr>
          <p:grpSpPr>
            <a:xfrm>
              <a:off x="2673902" y="3829868"/>
              <a:ext cx="7523130" cy="2816964"/>
              <a:chOff x="167497" y="3872398"/>
              <a:chExt cx="7523130" cy="281696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DD57E64-5883-7D42-82BE-A23992F59276}"/>
                  </a:ext>
                </a:extLst>
              </p:cNvPr>
              <p:cNvGrpSpPr/>
              <p:nvPr/>
            </p:nvGrpSpPr>
            <p:grpSpPr>
              <a:xfrm>
                <a:off x="167497" y="3872398"/>
                <a:ext cx="7278904" cy="2539035"/>
                <a:chOff x="2218399" y="3976681"/>
                <a:chExt cx="7278904" cy="2539035"/>
              </a:xfrm>
            </p:grpSpPr>
            <p:pic>
              <p:nvPicPr>
                <p:cNvPr id="1026" name="Picture 2">
                  <a:extLst>
                    <a:ext uri="{FF2B5EF4-FFF2-40B4-BE49-F238E27FC236}">
                      <a16:creationId xmlns:a16="http://schemas.microsoft.com/office/drawing/2014/main" id="{305B0B5D-1640-A54F-9E78-767B139D89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2690819" y="4166640"/>
                  <a:ext cx="6806484" cy="21916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2">
                  <a:extLst>
                    <a:ext uri="{FF2B5EF4-FFF2-40B4-BE49-F238E27FC236}">
                      <a16:creationId xmlns:a16="http://schemas.microsoft.com/office/drawing/2014/main" id="{9F5B7415-1130-5F4F-9A95-5D8CAD7AD0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" r="65121" b="77528"/>
                <a:stretch/>
              </p:blipFill>
              <p:spPr bwMode="auto">
                <a:xfrm>
                  <a:off x="2712717" y="5898113"/>
                  <a:ext cx="2374054" cy="4924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B6B78E94-4402-524E-ADDF-6BBE44517866}"/>
                    </a:ext>
                  </a:extLst>
                </p:cNvPr>
                <p:cNvGrpSpPr/>
                <p:nvPr/>
              </p:nvGrpSpPr>
              <p:grpSpPr>
                <a:xfrm>
                  <a:off x="2218399" y="3976681"/>
                  <a:ext cx="449502" cy="2539035"/>
                  <a:chOff x="2218399" y="3976681"/>
                  <a:chExt cx="449502" cy="2539035"/>
                </a:xfrm>
              </p:grpSpPr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948A8727-AE43-2643-8861-17F0E0F8CD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667901" y="4001839"/>
                    <a:ext cx="0" cy="2513877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3FBE448-C33A-2E40-BC67-4F8AB9EAC177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1869693" y="4325387"/>
                    <a:ext cx="1051355" cy="353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H" sz="1700" b="1" dirty="0"/>
                      <a:t>Energy E</a:t>
                    </a:r>
                  </a:p>
                </p:txBody>
              </p:sp>
            </p:grp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6A3E6BB-E87A-C97F-76C0-C6A4769E643D}"/>
                  </a:ext>
                </a:extLst>
              </p:cNvPr>
              <p:cNvSpPr txBox="1"/>
              <p:nvPr/>
            </p:nvSpPr>
            <p:spPr>
              <a:xfrm>
                <a:off x="5229756" y="6335419"/>
                <a:ext cx="2460871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sz="1700" b="1" dirty="0"/>
                  <a:t>Spin configuration c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4CFE5D1-0D1B-403D-8D1B-5B1D5917C6C2}"/>
              </a:ext>
            </a:extLst>
          </p:cNvPr>
          <p:cNvGrpSpPr/>
          <p:nvPr/>
        </p:nvGrpSpPr>
        <p:grpSpPr>
          <a:xfrm>
            <a:off x="3890740" y="4040625"/>
            <a:ext cx="1881693" cy="2060732"/>
            <a:chOff x="6351719" y="4103761"/>
            <a:chExt cx="1881693" cy="206073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2F01779-EB34-8A40-0021-5BF302107B08}"/>
                </a:ext>
              </a:extLst>
            </p:cNvPr>
            <p:cNvGrpSpPr/>
            <p:nvPr/>
          </p:nvGrpSpPr>
          <p:grpSpPr>
            <a:xfrm>
              <a:off x="6351719" y="4103761"/>
              <a:ext cx="1580872" cy="1542126"/>
              <a:chOff x="6351719" y="4103761"/>
              <a:chExt cx="1580872" cy="1542126"/>
            </a:xfrm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EB8BE81D-CD05-4929-FEF1-72E055D7BB62}"/>
                  </a:ext>
                </a:extLst>
              </p:cNvPr>
              <p:cNvSpPr/>
              <p:nvPr/>
            </p:nvSpPr>
            <p:spPr>
              <a:xfrm>
                <a:off x="6351719" y="4594533"/>
                <a:ext cx="1091072" cy="1051354"/>
              </a:xfrm>
              <a:custGeom>
                <a:avLst/>
                <a:gdLst>
                  <a:gd name="connsiteX0" fmla="*/ 1073889 w 1073889"/>
                  <a:gd name="connsiteY0" fmla="*/ 626052 h 1051354"/>
                  <a:gd name="connsiteX1" fmla="*/ 616689 w 1073889"/>
                  <a:gd name="connsiteY1" fmla="*/ 9364 h 1051354"/>
                  <a:gd name="connsiteX2" fmla="*/ 0 w 1073889"/>
                  <a:gd name="connsiteY2" fmla="*/ 1051354 h 105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3889" h="1051354">
                    <a:moveTo>
                      <a:pt x="1073889" y="626052"/>
                    </a:moveTo>
                    <a:cubicBezTo>
                      <a:pt x="934780" y="282266"/>
                      <a:pt x="795671" y="-61520"/>
                      <a:pt x="616689" y="9364"/>
                    </a:cubicBezTo>
                    <a:cubicBezTo>
                      <a:pt x="437707" y="80248"/>
                      <a:pt x="218853" y="565801"/>
                      <a:pt x="0" y="1051354"/>
                    </a:cubicBezTo>
                  </a:path>
                </a:pathLst>
              </a:custGeom>
              <a:noFill/>
              <a:ln w="19050">
                <a:solidFill>
                  <a:srgbClr val="00206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A251DDD-1D5E-42BF-20A6-05C8F64B7638}"/>
                  </a:ext>
                </a:extLst>
              </p:cNvPr>
              <p:cNvSpPr txBox="1"/>
              <p:nvPr/>
            </p:nvSpPr>
            <p:spPr>
              <a:xfrm>
                <a:off x="6886622" y="4103761"/>
                <a:ext cx="104596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00" dirty="0">
                    <a:solidFill>
                      <a:srgbClr val="002060"/>
                    </a:solidFill>
                  </a:rPr>
                  <a:t>T</a:t>
                </a:r>
                <a:r>
                  <a:rPr lang="en-CH" sz="1300" dirty="0">
                    <a:solidFill>
                      <a:srgbClr val="002060"/>
                    </a:solidFill>
                  </a:rPr>
                  <a:t>hermal annealing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8F074FF-8E35-2288-A889-C6AB32BC3FF7}"/>
                </a:ext>
              </a:extLst>
            </p:cNvPr>
            <p:cNvGrpSpPr/>
            <p:nvPr/>
          </p:nvGrpSpPr>
          <p:grpSpPr>
            <a:xfrm>
              <a:off x="6351719" y="5369442"/>
              <a:ext cx="1881693" cy="795051"/>
              <a:chOff x="6351719" y="5369442"/>
              <a:chExt cx="1881693" cy="795051"/>
            </a:xfrm>
          </p:grpSpPr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CC47EBEA-6A4F-2E00-19A5-6DD71F1856D9}"/>
                  </a:ext>
                </a:extLst>
              </p:cNvPr>
              <p:cNvCxnSpPr/>
              <p:nvPr/>
            </p:nvCxnSpPr>
            <p:spPr>
              <a:xfrm flipH="1">
                <a:off x="6351719" y="5369442"/>
                <a:ext cx="1069807" cy="520995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7B3AE81-2596-881F-1170-282A9787809C}"/>
                  </a:ext>
                </a:extLst>
              </p:cNvPr>
              <p:cNvSpPr txBox="1"/>
              <p:nvPr/>
            </p:nvSpPr>
            <p:spPr>
              <a:xfrm>
                <a:off x="6652170" y="5672050"/>
                <a:ext cx="158124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00" dirty="0">
                    <a:solidFill>
                      <a:srgbClr val="00B050"/>
                    </a:solidFill>
                  </a:rPr>
                  <a:t>q</a:t>
                </a:r>
                <a:r>
                  <a:rPr lang="en-CH" sz="1300" dirty="0">
                    <a:solidFill>
                      <a:srgbClr val="00B050"/>
                    </a:solidFill>
                  </a:rPr>
                  <a:t>uantum annealing</a:t>
                </a:r>
                <a:br>
                  <a:rPr lang="en-CH" sz="1300" dirty="0">
                    <a:solidFill>
                      <a:srgbClr val="00B050"/>
                    </a:solidFill>
                  </a:rPr>
                </a:br>
                <a:r>
                  <a:rPr lang="en-CH" sz="1300" i="1" dirty="0">
                    <a:solidFill>
                      <a:srgbClr val="00B050"/>
                    </a:solidFill>
                  </a:rPr>
                  <a:t>(tunneling allowed)</a:t>
                </a:r>
              </a:p>
            </p:txBody>
          </p:sp>
        </p:grp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1C5030-6752-1B80-B6A6-730D97DD72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8" y="515638"/>
            <a:ext cx="6791214" cy="526052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Annealing: looking for the system’s ground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7FC90-C72B-A204-644B-0F0E1D0AD5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1E953C1-50AD-2C12-5133-7C94A6AA09E7}"/>
              </a:ext>
            </a:extLst>
          </p:cNvPr>
          <p:cNvSpPr/>
          <p:nvPr/>
        </p:nvSpPr>
        <p:spPr>
          <a:xfrm>
            <a:off x="6346891" y="1819297"/>
            <a:ext cx="257701" cy="21980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6A1A41-F648-714D-FC03-07D628C07EFD}"/>
              </a:ext>
            </a:extLst>
          </p:cNvPr>
          <p:cNvGrpSpPr/>
          <p:nvPr/>
        </p:nvGrpSpPr>
        <p:grpSpPr>
          <a:xfrm>
            <a:off x="7944216" y="4098583"/>
            <a:ext cx="4128511" cy="2191685"/>
            <a:chOff x="3881495" y="181083"/>
            <a:chExt cx="4128511" cy="2191685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EA67CB7-BEDB-A303-EF72-CCD9C03E69B0}"/>
                </a:ext>
              </a:extLst>
            </p:cNvPr>
            <p:cNvSpPr/>
            <p:nvPr/>
          </p:nvSpPr>
          <p:spPr>
            <a:xfrm>
              <a:off x="3881495" y="181083"/>
              <a:ext cx="4095123" cy="2191685"/>
            </a:xfrm>
            <a:prstGeom prst="roundRect">
              <a:avLst>
                <a:gd name="adj" fmla="val 7101"/>
              </a:avLst>
            </a:prstGeom>
            <a:solidFill>
              <a:schemeClr val="tx2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BD13B8-7D9E-3A0E-81AB-99D7257D37A9}"/>
                </a:ext>
              </a:extLst>
            </p:cNvPr>
            <p:cNvSpPr txBox="1"/>
            <p:nvPr/>
          </p:nvSpPr>
          <p:spPr>
            <a:xfrm>
              <a:off x="3977055" y="210646"/>
              <a:ext cx="4032951" cy="21082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900" b="1" dirty="0">
                  <a:solidFill>
                    <a:srgbClr val="002060"/>
                  </a:solidFill>
                </a:rPr>
                <a:t>Quantum annealers</a:t>
              </a:r>
            </a:p>
            <a:p>
              <a:pPr marL="447675" indent="-284163">
                <a:spcAft>
                  <a:spcPts val="300"/>
                </a:spcAft>
                <a:buFont typeface="Wingdings" pitchFamily="2" charset="2"/>
                <a:buChar char="Ø"/>
              </a:pPr>
              <a:r>
                <a:rPr lang="en-US" sz="1700" dirty="0">
                  <a:solidFill>
                    <a:srgbClr val="002060"/>
                  </a:solidFill>
                </a:rPr>
                <a:t>Different type of quantum computer: non-gate based</a:t>
              </a:r>
            </a:p>
            <a:p>
              <a:pPr marL="447675" indent="-284163">
                <a:spcAft>
                  <a:spcPts val="300"/>
                </a:spcAft>
                <a:buFont typeface="Wingdings" pitchFamily="2" charset="2"/>
                <a:buChar char="Ø"/>
              </a:pPr>
              <a:r>
                <a:rPr lang="en-US" sz="1700" dirty="0">
                  <a:solidFill>
                    <a:srgbClr val="002060"/>
                  </a:solidFill>
                </a:rPr>
                <a:t>More qubits, but not as generic as gate-based QPUs</a:t>
              </a:r>
            </a:p>
            <a:p>
              <a:pPr marL="447675" indent="-284163">
                <a:spcAft>
                  <a:spcPts val="300"/>
                </a:spcAft>
                <a:buFont typeface="Wingdings" pitchFamily="2" charset="2"/>
                <a:buChar char="Ø"/>
              </a:pPr>
              <a:r>
                <a:rPr lang="en-US" sz="1700" dirty="0">
                  <a:solidFill>
                    <a:srgbClr val="002060"/>
                  </a:solidFill>
                </a:rPr>
                <a:t>Suited for quadratic minimization problems</a:t>
              </a:r>
            </a:p>
          </p:txBody>
        </p:sp>
      </p:grpSp>
      <p:sp>
        <p:nvSpPr>
          <p:cNvPr id="3" name="Title 6">
            <a:extLst>
              <a:ext uri="{FF2B5EF4-FFF2-40B4-BE49-F238E27FC236}">
                <a16:creationId xmlns:a16="http://schemas.microsoft.com/office/drawing/2014/main" id="{2A5AE2A7-A3FE-0CC5-C217-EB5B846B1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Free-energy based RL</a:t>
            </a:r>
          </a:p>
        </p:txBody>
      </p:sp>
    </p:spTree>
    <p:extLst>
      <p:ext uri="{BB962C8B-B14F-4D97-AF65-F5344CB8AC3E}">
        <p14:creationId xmlns:p14="http://schemas.microsoft.com/office/powerpoint/2010/main" val="414600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81812</TotalTime>
  <Words>2881</Words>
  <Application>Microsoft Macintosh PowerPoint</Application>
  <PresentationFormat>Widescreen</PresentationFormat>
  <Paragraphs>493</Paragraphs>
  <Slides>43</Slides>
  <Notes>36</Notes>
  <HiddenSlides>14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Swis721 BT</vt:lpstr>
      <vt:lpstr>Wingdings</vt:lpstr>
      <vt:lpstr>Office Theme</vt:lpstr>
      <vt:lpstr>Quantum annealing for sample-efficient reinforcement learning</vt:lpstr>
      <vt:lpstr>Contents</vt:lpstr>
      <vt:lpstr>Motivation</vt:lpstr>
      <vt:lpstr>Motivation</vt:lpstr>
      <vt:lpstr>Motivation</vt:lpstr>
      <vt:lpstr>Motivation</vt:lpstr>
      <vt:lpstr>Contents</vt:lpstr>
      <vt:lpstr>Free-energy based RL</vt:lpstr>
      <vt:lpstr>Free-energy based RL</vt:lpstr>
      <vt:lpstr>Free-energy based RL</vt:lpstr>
      <vt:lpstr>Free-energy based RL</vt:lpstr>
      <vt:lpstr>Contents</vt:lpstr>
      <vt:lpstr>2nd study: 10-d continuous beam steering</vt:lpstr>
      <vt:lpstr>2nd study: 10-d continuous beam steering</vt:lpstr>
      <vt:lpstr>2nd study: 10-d continuous beam steering</vt:lpstr>
      <vt:lpstr>3rd study: Cart-Pole v1</vt:lpstr>
      <vt:lpstr>3rd study: Cart-Pole v1</vt:lpstr>
      <vt:lpstr>3rd study: Cart-Pole v1</vt:lpstr>
      <vt:lpstr>3rd study: Cart-Pole v1</vt:lpstr>
      <vt:lpstr>4th study: Pendulum-v1</vt:lpstr>
      <vt:lpstr>Contents</vt:lpstr>
      <vt:lpstr>Some final thoughts and speculation I</vt:lpstr>
      <vt:lpstr>Some final thoughts and speculation II</vt:lpstr>
      <vt:lpstr>Final remarks &amp; outlook</vt:lpstr>
      <vt:lpstr>PowerPoint Presentation</vt:lpstr>
      <vt:lpstr>3rd study: Cart-Pole v1</vt:lpstr>
      <vt:lpstr>Alternative approaches</vt:lpstr>
      <vt:lpstr>Alternative approaches: quantum fuzzy logic controller</vt:lpstr>
      <vt:lpstr>QUBO formulation</vt:lpstr>
      <vt:lpstr>Accelerators seen by the …</vt:lpstr>
      <vt:lpstr>Accelerators seen by the …</vt:lpstr>
      <vt:lpstr>Introduction</vt:lpstr>
      <vt:lpstr>Introduction</vt:lpstr>
      <vt:lpstr>Contents</vt:lpstr>
      <vt:lpstr>Contents</vt:lpstr>
      <vt:lpstr>Reinforcement learning (RL)</vt:lpstr>
      <vt:lpstr>Reinforcement learning (RL)</vt:lpstr>
      <vt:lpstr>Reinforcement learning (RL)</vt:lpstr>
      <vt:lpstr>RL challenges</vt:lpstr>
      <vt:lpstr>RL challenges</vt:lpstr>
      <vt:lpstr>Q-learning</vt:lpstr>
      <vt:lpstr>Q-learning</vt:lpstr>
      <vt:lpstr>Q-learning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Discussion topics</dc:title>
  <dc:creator>Michael Schenk</dc:creator>
  <cp:lastModifiedBy>Michael Schenk</cp:lastModifiedBy>
  <cp:revision>4289</cp:revision>
  <dcterms:created xsi:type="dcterms:W3CDTF">2020-05-11T10:51:45Z</dcterms:created>
  <dcterms:modified xsi:type="dcterms:W3CDTF">2024-02-07T09:06:22Z</dcterms:modified>
</cp:coreProperties>
</file>