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464" r:id="rId3"/>
    <p:sldId id="257" r:id="rId4"/>
    <p:sldId id="427" r:id="rId5"/>
    <p:sldId id="416" r:id="rId6"/>
    <p:sldId id="258" r:id="rId7"/>
    <p:sldId id="465" r:id="rId8"/>
    <p:sldId id="466" r:id="rId9"/>
    <p:sldId id="470" r:id="rId10"/>
    <p:sldId id="467" r:id="rId11"/>
    <p:sldId id="468" r:id="rId12"/>
    <p:sldId id="424" r:id="rId13"/>
    <p:sldId id="415" r:id="rId14"/>
    <p:sldId id="417" r:id="rId15"/>
    <p:sldId id="419" r:id="rId16"/>
    <p:sldId id="425" r:id="rId17"/>
    <p:sldId id="469" r:id="rId18"/>
    <p:sldId id="41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A50712-FDCC-5943-9C76-2B4BDEBBB758}">
          <p14:sldIdLst>
            <p14:sldId id="256"/>
            <p14:sldId id="464"/>
            <p14:sldId id="257"/>
            <p14:sldId id="427"/>
            <p14:sldId id="416"/>
            <p14:sldId id="258"/>
            <p14:sldId id="465"/>
            <p14:sldId id="466"/>
            <p14:sldId id="470"/>
            <p14:sldId id="467"/>
            <p14:sldId id="468"/>
            <p14:sldId id="424"/>
            <p14:sldId id="415"/>
            <p14:sldId id="417"/>
            <p14:sldId id="419"/>
            <p14:sldId id="425"/>
            <p14:sldId id="469"/>
            <p14:sldId id="414"/>
          </p14:sldIdLst>
        </p14:section>
        <p14:section name="Extras" id="{005E7F12-37F6-2548-8C93-54FC9351D5F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29D4C6-A73C-D135-8FF8-31733AF5D1C6}" name="Joshua Einstein" initials="JE" userId="b67f402e19e84db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hua Einstein-Curt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A5"/>
    <a:srgbClr val="5FBB46"/>
    <a:srgbClr val="025BA8"/>
    <a:srgbClr val="4484C5"/>
    <a:srgbClr val="F2DCDB"/>
    <a:srgbClr val="B9D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05" autoAdjust="0"/>
    <p:restoredTop sz="89738" autoAdjust="0"/>
  </p:normalViewPr>
  <p:slideViewPr>
    <p:cSldViewPr>
      <p:cViewPr varScale="1">
        <p:scale>
          <a:sx n="102" d="100"/>
          <a:sy n="102" d="100"/>
        </p:scale>
        <p:origin x="1264"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A4071B-CC5E-E745-BE04-51C7C3BE29F2}" type="datetimeFigureOut">
              <a:rPr lang="en-US" smtClean="0"/>
              <a:t>2/12/24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24389-64DB-9742-9245-8DB62093FE07}" type="slidenum">
              <a:rPr lang="en-US" smtClean="0"/>
              <a:t>‹#›</a:t>
            </a:fld>
            <a:endParaRPr lang="en-US"/>
          </a:p>
        </p:txBody>
      </p:sp>
    </p:spTree>
    <p:extLst>
      <p:ext uri="{BB962C8B-B14F-4D97-AF65-F5344CB8AC3E}">
        <p14:creationId xmlns:p14="http://schemas.microsoft.com/office/powerpoint/2010/main" val="340405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3BA80-57B3-49B9-AC0E-4F5008C8B089}" type="datetimeFigureOut">
              <a:rPr lang="en-US" smtClean="0"/>
              <a:t>2/12/24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50617-1FA3-45FC-A030-A46FC7CAE6BB}" type="slidenum">
              <a:rPr lang="en-US" smtClean="0"/>
              <a:t>‹#›</a:t>
            </a:fld>
            <a:endParaRPr lang="en-US"/>
          </a:p>
        </p:txBody>
      </p:sp>
    </p:spTree>
    <p:extLst>
      <p:ext uri="{BB962C8B-B14F-4D97-AF65-F5344CB8AC3E}">
        <p14:creationId xmlns:p14="http://schemas.microsoft.com/office/powerpoint/2010/main" val="9315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50617-1FA3-45FC-A030-A46FC7CAE6BB}" type="slidenum">
              <a:rPr lang="en-US" smtClean="0"/>
              <a:t>2</a:t>
            </a:fld>
            <a:endParaRPr lang="en-US"/>
          </a:p>
        </p:txBody>
      </p:sp>
    </p:spTree>
    <p:extLst>
      <p:ext uri="{BB962C8B-B14F-4D97-AF65-F5344CB8AC3E}">
        <p14:creationId xmlns:p14="http://schemas.microsoft.com/office/powerpoint/2010/main" val="22586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4fd5f52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4fd5f52b4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4fd5f52b4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4fd5f52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4fd5f52b4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4fd5f52b4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89329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4fd5f52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4fd5f52b4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4fd5f52b4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2154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loss functions, T is steps per-episode, R is the reward, Q is the future action-value (sup. </a:t>
            </a:r>
            <a:r>
              <a:rPr lang="en-US" i="1" dirty="0"/>
              <a:t>w</a:t>
            </a:r>
            <a:r>
              <a:rPr lang="en-US" dirty="0"/>
              <a:t> is the network approximation), gamma is the discount rate, s is the state, and mu is the actor policy.</a:t>
            </a:r>
          </a:p>
          <a:p>
            <a:pPr marL="171450" indent="-171450">
              <a:buFont typeface="Arial" panose="020B0604020202020204" pitchFamily="34" charset="0"/>
              <a:buChar char="•"/>
            </a:pPr>
            <a:r>
              <a:rPr lang="en-US" dirty="0"/>
              <a:t>In the targeting policy, epsilons are just the targeting offsets of the system (hat is predicted from the actor, regular is true offsets)</a:t>
            </a:r>
          </a:p>
          <a:p>
            <a:pPr marL="171450" indent="-171450">
              <a:buFont typeface="Arial" panose="020B0604020202020204" pitchFamily="34" charset="0"/>
              <a:buChar char="•"/>
            </a:pPr>
            <a:r>
              <a:rPr lang="en-US" dirty="0"/>
              <a:t>The form of the radiation penalty was carefully chosen, it applies little or no penalty for extra radiation well below the threshold, then quickly turns on at around half the threshold value. The rate at which the penalty turns on is dictated by rho. Gamma is just the extraneous dose (wasn’t sure what variable to use), and sub. c is just the threshold value for it.</a:t>
            </a:r>
          </a:p>
        </p:txBody>
      </p:sp>
      <p:sp>
        <p:nvSpPr>
          <p:cNvPr id="4" name="Slide Number Placeholder 3"/>
          <p:cNvSpPr>
            <a:spLocks noGrp="1"/>
          </p:cNvSpPr>
          <p:nvPr>
            <p:ph type="sldNum" sz="quarter" idx="5"/>
          </p:nvPr>
        </p:nvSpPr>
        <p:spPr/>
        <p:txBody>
          <a:bodyPr/>
          <a:lstStyle/>
          <a:p>
            <a:fld id="{08C50617-1FA3-45FC-A030-A46FC7CAE6BB}" type="slidenum">
              <a:rPr lang="en-US" smtClean="0"/>
              <a:t>16</a:t>
            </a:fld>
            <a:endParaRPr lang="en-US"/>
          </a:p>
        </p:txBody>
      </p:sp>
    </p:spTree>
    <p:extLst>
      <p:ext uri="{BB962C8B-B14F-4D97-AF65-F5344CB8AC3E}">
        <p14:creationId xmlns:p14="http://schemas.microsoft.com/office/powerpoint/2010/main" val="138785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QR code is there just in case the GIF doesn’t work in slide-show or PDF mode. It has a link to the GIF on </a:t>
            </a:r>
            <a:r>
              <a:rPr lang="en-US" dirty="0" err="1"/>
              <a:t>GDrive</a:t>
            </a:r>
            <a:r>
              <a:rPr lang="en-US" dirty="0"/>
              <a:t> that anyone with the link can access.</a:t>
            </a:r>
          </a:p>
        </p:txBody>
      </p:sp>
      <p:sp>
        <p:nvSpPr>
          <p:cNvPr id="4" name="Slide Number Placeholder 3"/>
          <p:cNvSpPr>
            <a:spLocks noGrp="1"/>
          </p:cNvSpPr>
          <p:nvPr>
            <p:ph type="sldNum" sz="quarter" idx="5"/>
          </p:nvPr>
        </p:nvSpPr>
        <p:spPr/>
        <p:txBody>
          <a:bodyPr/>
          <a:lstStyle/>
          <a:p>
            <a:fld id="{08C50617-1FA3-45FC-A030-A46FC7CAE6BB}" type="slidenum">
              <a:rPr lang="en-US" smtClean="0"/>
              <a:t>17</a:t>
            </a:fld>
            <a:endParaRPr lang="en-US"/>
          </a:p>
        </p:txBody>
      </p:sp>
    </p:spTree>
    <p:extLst>
      <p:ext uri="{BB962C8B-B14F-4D97-AF65-F5344CB8AC3E}">
        <p14:creationId xmlns:p14="http://schemas.microsoft.com/office/powerpoint/2010/main" val="338013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388E2-693B-481F-9B0B-022217EFC111}" type="slidenum">
              <a:rPr lang="en-US" smtClean="0"/>
              <a:t>‹#›</a:t>
            </a:fld>
            <a:endParaRPr lang="en-US"/>
          </a:p>
        </p:txBody>
      </p:sp>
      <p:sp>
        <p:nvSpPr>
          <p:cNvPr id="6" name="Title 5">
            <a:extLst>
              <a:ext uri="{FF2B5EF4-FFF2-40B4-BE49-F238E27FC236}">
                <a16:creationId xmlns:a16="http://schemas.microsoft.com/office/drawing/2014/main" id="{B757D143-10DA-564F-B9B0-8FA1687FA9D2}"/>
              </a:ext>
            </a:extLst>
          </p:cNvPr>
          <p:cNvSpPr>
            <a:spLocks noGrp="1"/>
          </p:cNvSpPr>
          <p:nvPr>
            <p:ph type="title"/>
          </p:nvPr>
        </p:nvSpPr>
        <p:spPr/>
        <p:txBody>
          <a:bodyPr/>
          <a:lstStyle/>
          <a:p>
            <a:r>
              <a:rPr lang="en-US" dirty="0"/>
              <a:t>Click to edit Master title style</a:t>
            </a:r>
          </a:p>
        </p:txBody>
      </p:sp>
      <p:sp>
        <p:nvSpPr>
          <p:cNvPr id="8" name="Picture Placeholder 7">
            <a:extLst>
              <a:ext uri="{FF2B5EF4-FFF2-40B4-BE49-F238E27FC236}">
                <a16:creationId xmlns:a16="http://schemas.microsoft.com/office/drawing/2014/main" id="{476DF95F-0DA3-FB47-ADB0-3C2D5DDBE8A6}"/>
              </a:ext>
            </a:extLst>
          </p:cNvPr>
          <p:cNvSpPr>
            <a:spLocks noGrp="1"/>
          </p:cNvSpPr>
          <p:nvPr>
            <p:ph type="pic" sz="quarter" idx="13"/>
          </p:nvPr>
        </p:nvSpPr>
        <p:spPr>
          <a:xfrm>
            <a:off x="6299200" y="1600200"/>
            <a:ext cx="5283200" cy="4419600"/>
          </a:xfrm>
        </p:spPr>
        <p:txBody>
          <a:bodyPr/>
          <a:lstStyle/>
          <a:p>
            <a:endParaRPr lang="en-US"/>
          </a:p>
        </p:txBody>
      </p:sp>
    </p:spTree>
    <p:extLst>
      <p:ext uri="{BB962C8B-B14F-4D97-AF65-F5344CB8AC3E}">
        <p14:creationId xmlns:p14="http://schemas.microsoft.com/office/powerpoint/2010/main" val="277947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11582400" cy="53340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00800"/>
            <a:ext cx="12192000" cy="457201"/>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72800" y="6504801"/>
            <a:ext cx="914400" cy="292388"/>
          </a:xfrm>
          <a:prstGeom prst="rect">
            <a:avLst/>
          </a:prstGeom>
          <a:noFill/>
        </p:spPr>
        <p:txBody>
          <a:bodyPr wrap="square" rtlCol="0" anchor="t">
            <a:spAutoFit/>
          </a:bodyPr>
          <a:lstStyle/>
          <a:p>
            <a:pPr algn="r"/>
            <a:fld id="{2EE6E987-02F3-D44A-AF77-5C690A4AF2F3}" type="slidenum">
              <a:rPr lang="en-US" sz="1300" i="0" smtClean="0">
                <a:solidFill>
                  <a:schemeClr val="tx1">
                    <a:lumMod val="75000"/>
                    <a:lumOff val="25000"/>
                  </a:schemeClr>
                </a:solidFill>
                <a:latin typeface="Century Gothic" panose="020B0502020202020204" pitchFamily="34" charset="0"/>
                <a:cs typeface="Times New Roman" pitchFamily="18" charset="0"/>
              </a:rPr>
              <a:pPr algn="r"/>
              <a:t>‹#›</a:t>
            </a:fld>
            <a:r>
              <a:rPr lang="en-US" sz="13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451600"/>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RL4AA 2024</a:t>
            </a:r>
          </a:p>
        </p:txBody>
      </p:sp>
      <p:pic>
        <p:nvPicPr>
          <p:cNvPr id="5" name="Picture 4" descr="A picture containing clock, drawing&#10;&#10;Description automatically generated">
            <a:extLst>
              <a:ext uri="{FF2B5EF4-FFF2-40B4-BE49-F238E27FC236}">
                <a16:creationId xmlns:a16="http://schemas.microsoft.com/office/drawing/2014/main" id="{C2428063-B932-794D-96CD-ECA7A57798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77000"/>
            <a:ext cx="1682126" cy="285514"/>
          </a:xfrm>
          <a:prstGeom prst="rect">
            <a:avLst/>
          </a:prstGeom>
        </p:spPr>
      </p:pic>
    </p:spTree>
    <p:extLst>
      <p:ext uri="{BB962C8B-B14F-4D97-AF65-F5344CB8AC3E}">
        <p14:creationId xmlns:p14="http://schemas.microsoft.com/office/powerpoint/2010/main" val="235853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11582400" cy="16002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84958"/>
            <a:ext cx="12192000" cy="373043"/>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03395" y="6550224"/>
            <a:ext cx="983805" cy="276999"/>
          </a:xfrm>
          <a:prstGeom prst="rect">
            <a:avLst/>
          </a:prstGeom>
          <a:noFill/>
        </p:spPr>
        <p:txBody>
          <a:bodyPr wrap="square" rtlCol="0">
            <a:spAutoFit/>
          </a:bodyPr>
          <a:lstStyle/>
          <a:p>
            <a:pPr algn="r"/>
            <a:fld id="{2EE6E987-02F3-D44A-AF77-5C690A4AF2F3}" type="slidenum">
              <a:rPr lang="en-US" sz="1200" i="0" smtClean="0">
                <a:solidFill>
                  <a:schemeClr val="tx1">
                    <a:lumMod val="75000"/>
                    <a:lumOff val="25000"/>
                  </a:schemeClr>
                </a:solidFill>
                <a:latin typeface="Century Gothic" panose="020B0502020202020204" pitchFamily="34" charset="0"/>
                <a:cs typeface="Times New Roman" pitchFamily="18" charset="0"/>
              </a:rPr>
              <a:pPr algn="r"/>
              <a:t>‹#›</a:t>
            </a:fld>
            <a:r>
              <a:rPr lang="en-US" sz="12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517391"/>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NP Exchange Meeting</a:t>
            </a:r>
          </a:p>
        </p:txBody>
      </p:sp>
      <p:sp>
        <p:nvSpPr>
          <p:cNvPr id="5" name="Picture Placeholder 4">
            <a:extLst>
              <a:ext uri="{FF2B5EF4-FFF2-40B4-BE49-F238E27FC236}">
                <a16:creationId xmlns:a16="http://schemas.microsoft.com/office/drawing/2014/main" id="{C9168863-FAC7-6540-82C1-69D603A7C065}"/>
              </a:ext>
            </a:extLst>
          </p:cNvPr>
          <p:cNvSpPr>
            <a:spLocks noGrp="1"/>
          </p:cNvSpPr>
          <p:nvPr>
            <p:ph type="pic" sz="quarter" idx="10"/>
          </p:nvPr>
        </p:nvSpPr>
        <p:spPr>
          <a:xfrm>
            <a:off x="304800" y="2743200"/>
            <a:ext cx="11582400" cy="3429000"/>
          </a:xfrm>
        </p:spPr>
        <p:txBody>
          <a:bodyPr/>
          <a:lstStyle/>
          <a:p>
            <a:endParaRPr lang="en-US" dirty="0"/>
          </a:p>
        </p:txBody>
      </p:sp>
      <p:pic>
        <p:nvPicPr>
          <p:cNvPr id="10" name="Picture 9" descr="A picture containing clock, drawing&#10;&#10;Description automatically generated">
            <a:extLst>
              <a:ext uri="{FF2B5EF4-FFF2-40B4-BE49-F238E27FC236}">
                <a16:creationId xmlns:a16="http://schemas.microsoft.com/office/drawing/2014/main" id="{D4A5C219-D9AD-554E-ABFD-48764284FF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526367"/>
            <a:ext cx="1682126" cy="285514"/>
          </a:xfrm>
          <a:prstGeom prst="rect">
            <a:avLst/>
          </a:prstGeom>
        </p:spPr>
      </p:pic>
    </p:spTree>
    <p:extLst>
      <p:ext uri="{BB962C8B-B14F-4D97-AF65-F5344CB8AC3E}">
        <p14:creationId xmlns:p14="http://schemas.microsoft.com/office/powerpoint/2010/main" val="349353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11582400" cy="1600200"/>
          </a:xfrm>
        </p:spPr>
        <p:txBody>
          <a:bodyPr/>
          <a:lstStyle>
            <a:lvl1pPr>
              <a:spcBef>
                <a:spcPts val="0"/>
              </a:spcBef>
              <a:spcAft>
                <a:spcPts val="600"/>
              </a:spcAft>
              <a:defRPr sz="2200" b="0" i="0">
                <a:solidFill>
                  <a:srgbClr val="005CA5"/>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84958"/>
            <a:ext cx="12192000" cy="373043"/>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03395" y="6550224"/>
            <a:ext cx="983805" cy="276999"/>
          </a:xfrm>
          <a:prstGeom prst="rect">
            <a:avLst/>
          </a:prstGeom>
          <a:noFill/>
        </p:spPr>
        <p:txBody>
          <a:bodyPr wrap="square" rtlCol="0">
            <a:spAutoFit/>
          </a:bodyPr>
          <a:lstStyle/>
          <a:p>
            <a:pPr marL="171450" indent="-171450" algn="r">
              <a:buFont typeface="Arial" panose="020B0604020202020204" pitchFamily="34" charset="0"/>
              <a:buChar char="•"/>
            </a:pPr>
            <a:fld id="{2EE6E987-02F3-D44A-AF77-5C690A4AF2F3}" type="slidenum">
              <a:rPr lang="en-US" sz="1200" i="0" smtClean="0">
                <a:solidFill>
                  <a:schemeClr val="tx1">
                    <a:lumMod val="75000"/>
                    <a:lumOff val="25000"/>
                  </a:schemeClr>
                </a:solidFill>
                <a:latin typeface="Century Gothic" panose="020B0502020202020204" pitchFamily="34" charset="0"/>
                <a:cs typeface="Times New Roman" pitchFamily="18" charset="0"/>
              </a:rPr>
              <a:pPr marL="171450" indent="-171450" algn="r">
                <a:buFont typeface="Arial" panose="020B0604020202020204" pitchFamily="34" charset="0"/>
                <a:buChar char="•"/>
              </a:pPr>
              <a:t>‹#›</a:t>
            </a:fld>
            <a:r>
              <a:rPr lang="en-US" sz="12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517391"/>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NP Exchange Meeting</a:t>
            </a:r>
          </a:p>
        </p:txBody>
      </p:sp>
      <p:sp>
        <p:nvSpPr>
          <p:cNvPr id="14" name="Picture Placeholder 13">
            <a:extLst>
              <a:ext uri="{FF2B5EF4-FFF2-40B4-BE49-F238E27FC236}">
                <a16:creationId xmlns:a16="http://schemas.microsoft.com/office/drawing/2014/main" id="{D6A7D506-5BBE-D048-938F-8D934A0A42A7}"/>
              </a:ext>
            </a:extLst>
          </p:cNvPr>
          <p:cNvSpPr>
            <a:spLocks noGrp="1"/>
          </p:cNvSpPr>
          <p:nvPr>
            <p:ph type="pic" sz="quarter" idx="10"/>
          </p:nvPr>
        </p:nvSpPr>
        <p:spPr>
          <a:xfrm>
            <a:off x="304800" y="2743200"/>
            <a:ext cx="5689600" cy="3505200"/>
          </a:xfrm>
        </p:spPr>
        <p:txBody>
          <a:bodyPr/>
          <a:lstStyle/>
          <a:p>
            <a:endParaRPr lang="en-US"/>
          </a:p>
        </p:txBody>
      </p:sp>
      <p:sp>
        <p:nvSpPr>
          <p:cNvPr id="16" name="Picture Placeholder 15">
            <a:extLst>
              <a:ext uri="{FF2B5EF4-FFF2-40B4-BE49-F238E27FC236}">
                <a16:creationId xmlns:a16="http://schemas.microsoft.com/office/drawing/2014/main" id="{723B36BD-4B44-5347-A41B-FC849E5911A9}"/>
              </a:ext>
            </a:extLst>
          </p:cNvPr>
          <p:cNvSpPr>
            <a:spLocks noGrp="1"/>
          </p:cNvSpPr>
          <p:nvPr>
            <p:ph type="pic" sz="quarter" idx="11"/>
          </p:nvPr>
        </p:nvSpPr>
        <p:spPr>
          <a:xfrm>
            <a:off x="6197600" y="2743200"/>
            <a:ext cx="5689600" cy="3505200"/>
          </a:xfrm>
        </p:spPr>
        <p:txBody>
          <a:bodyPr/>
          <a:lstStyle/>
          <a:p>
            <a:endParaRPr lang="en-US" dirty="0"/>
          </a:p>
        </p:txBody>
      </p:sp>
      <p:pic>
        <p:nvPicPr>
          <p:cNvPr id="10" name="Picture 9" descr="A picture containing clock, drawing&#10;&#10;Description automatically generated">
            <a:extLst>
              <a:ext uri="{FF2B5EF4-FFF2-40B4-BE49-F238E27FC236}">
                <a16:creationId xmlns:a16="http://schemas.microsoft.com/office/drawing/2014/main" id="{A1259400-BF0C-2D4A-BCAE-18409AAB5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526367"/>
            <a:ext cx="1682126" cy="285514"/>
          </a:xfrm>
          <a:prstGeom prst="rect">
            <a:avLst/>
          </a:prstGeom>
        </p:spPr>
      </p:pic>
    </p:spTree>
    <p:extLst>
      <p:ext uri="{BB962C8B-B14F-4D97-AF65-F5344CB8AC3E}">
        <p14:creationId xmlns:p14="http://schemas.microsoft.com/office/powerpoint/2010/main" val="47196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5689600" cy="53340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84958"/>
            <a:ext cx="12192000" cy="373043"/>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03395" y="6550224"/>
            <a:ext cx="983805" cy="276999"/>
          </a:xfrm>
          <a:prstGeom prst="rect">
            <a:avLst/>
          </a:prstGeom>
          <a:noFill/>
        </p:spPr>
        <p:txBody>
          <a:bodyPr wrap="square" rtlCol="0">
            <a:spAutoFit/>
          </a:bodyPr>
          <a:lstStyle/>
          <a:p>
            <a:pPr algn="r"/>
            <a:fld id="{2EE6E987-02F3-D44A-AF77-5C690A4AF2F3}" type="slidenum">
              <a:rPr lang="en-US" sz="1200" i="0" smtClean="0">
                <a:solidFill>
                  <a:schemeClr val="tx1">
                    <a:lumMod val="75000"/>
                    <a:lumOff val="25000"/>
                  </a:schemeClr>
                </a:solidFill>
                <a:latin typeface="Century Gothic" panose="020B0502020202020204" pitchFamily="34" charset="0"/>
                <a:cs typeface="Times New Roman" pitchFamily="18" charset="0"/>
              </a:rPr>
              <a:pPr algn="r"/>
              <a:t>‹#›</a:t>
            </a:fld>
            <a:r>
              <a:rPr lang="en-US" sz="12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517391"/>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NP Exchange Meeting</a:t>
            </a:r>
          </a:p>
        </p:txBody>
      </p:sp>
      <p:sp>
        <p:nvSpPr>
          <p:cNvPr id="5" name="Picture Placeholder 4">
            <a:extLst>
              <a:ext uri="{FF2B5EF4-FFF2-40B4-BE49-F238E27FC236}">
                <a16:creationId xmlns:a16="http://schemas.microsoft.com/office/drawing/2014/main" id="{0A892F78-55BA-4441-B7DE-0A39415666E2}"/>
              </a:ext>
            </a:extLst>
          </p:cNvPr>
          <p:cNvSpPr>
            <a:spLocks noGrp="1"/>
          </p:cNvSpPr>
          <p:nvPr>
            <p:ph type="pic" sz="quarter" idx="10"/>
          </p:nvPr>
        </p:nvSpPr>
        <p:spPr>
          <a:xfrm>
            <a:off x="6197600" y="914400"/>
            <a:ext cx="5689600" cy="5334000"/>
          </a:xfrm>
        </p:spPr>
        <p:txBody>
          <a:bodyPr/>
          <a:lstStyle/>
          <a:p>
            <a:endParaRPr lang="en-US" dirty="0"/>
          </a:p>
        </p:txBody>
      </p:sp>
      <p:pic>
        <p:nvPicPr>
          <p:cNvPr id="10" name="Picture 9" descr="A picture containing clock, drawing&#10;&#10;Description automatically generated">
            <a:extLst>
              <a:ext uri="{FF2B5EF4-FFF2-40B4-BE49-F238E27FC236}">
                <a16:creationId xmlns:a16="http://schemas.microsoft.com/office/drawing/2014/main" id="{B45DF644-F4CD-8245-B099-9A6FDEDC2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526367"/>
            <a:ext cx="1682126" cy="285514"/>
          </a:xfrm>
          <a:prstGeom prst="rect">
            <a:avLst/>
          </a:prstGeom>
        </p:spPr>
      </p:pic>
    </p:spTree>
    <p:extLst>
      <p:ext uri="{BB962C8B-B14F-4D97-AF65-F5344CB8AC3E}">
        <p14:creationId xmlns:p14="http://schemas.microsoft.com/office/powerpoint/2010/main" val="166867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0"/>
          <p:cNvSpPr>
            <a:spLocks noGrp="1"/>
          </p:cNvSpPr>
          <p:nvPr>
            <p:ph type="pic" idx="2"/>
          </p:nvPr>
        </p:nvSpPr>
        <p:spPr>
          <a:xfrm>
            <a:off x="6299200" y="1600200"/>
            <a:ext cx="5283200" cy="4419600"/>
          </a:xfrm>
          <a:prstGeom prst="rect">
            <a:avLst/>
          </a:prstGeom>
          <a:noFill/>
          <a:ln>
            <a:noFill/>
          </a:ln>
        </p:spPr>
      </p:sp>
    </p:spTree>
    <p:extLst>
      <p:ext uri="{BB962C8B-B14F-4D97-AF65-F5344CB8AC3E}">
        <p14:creationId xmlns:p14="http://schemas.microsoft.com/office/powerpoint/2010/main" val="1221649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388E2-693B-481F-9B0B-022217EFC111}" type="slidenum">
              <a:rPr lang="en-US" smtClean="0"/>
              <a:t>‹#›</a:t>
            </a:fld>
            <a:endParaRPr lang="en-US"/>
          </a:p>
        </p:txBody>
      </p:sp>
    </p:spTree>
    <p:extLst>
      <p:ext uri="{BB962C8B-B14F-4D97-AF65-F5344CB8AC3E}">
        <p14:creationId xmlns:p14="http://schemas.microsoft.com/office/powerpoint/2010/main" val="4265885722"/>
      </p:ext>
    </p:extLst>
  </p:cSld>
  <p:clrMap bg1="lt1" tx1="dk1" bg2="lt2" tx2="dk2" accent1="accent1" accent2="accent2" accent3="accent3" accent4="accent4" accent5="accent5" accent6="accent6" hlink="hlink" folHlink="folHlink"/>
  <p:sldLayoutIdLst>
    <p:sldLayoutId id="2147483655" r:id="rId1"/>
    <p:sldLayoutId id="2147483659" r:id="rId2"/>
    <p:sldLayoutId id="2147483661" r:id="rId3"/>
    <p:sldLayoutId id="2147483662" r:id="rId4"/>
    <p:sldLayoutId id="2147483660" r:id="rId5"/>
    <p:sldLayoutId id="2147483663"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sirepo.com/"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p:nvPr/>
        </p:nvSpPr>
        <p:spPr>
          <a:xfrm>
            <a:off x="800100" y="3632731"/>
            <a:ext cx="10591800" cy="2423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600" b="0" i="0" u="none" strike="noStrike" cap="none" dirty="0">
                <a:solidFill>
                  <a:srgbClr val="025BA8"/>
                </a:solidFill>
                <a:latin typeface="Gill Sans"/>
                <a:ea typeface="Gill Sans"/>
                <a:cs typeface="Gill Sans"/>
                <a:sym typeface="Gill Sans"/>
              </a:rPr>
              <a:t>February 7</a:t>
            </a:r>
            <a:r>
              <a:rPr lang="en-US" sz="1600" b="0" i="0" u="none" strike="noStrike" cap="none" baseline="30000" dirty="0">
                <a:solidFill>
                  <a:srgbClr val="025BA8"/>
                </a:solidFill>
                <a:latin typeface="Gill Sans"/>
                <a:ea typeface="Gill Sans"/>
                <a:cs typeface="Gill Sans"/>
                <a:sym typeface="Gill Sans"/>
              </a:rPr>
              <a:t>th</a:t>
            </a:r>
            <a:r>
              <a:rPr lang="en-US" sz="1600" b="0" i="0" u="none" strike="noStrike" cap="none" dirty="0">
                <a:solidFill>
                  <a:srgbClr val="025BA8"/>
                </a:solidFill>
                <a:latin typeface="Gill Sans"/>
                <a:ea typeface="Gill Sans"/>
                <a:cs typeface="Gill Sans"/>
                <a:sym typeface="Gill Sans"/>
              </a:rPr>
              <a:t> 2024</a:t>
            </a:r>
            <a:endParaRPr dirty="0"/>
          </a:p>
          <a:p>
            <a:pPr marL="0" marR="0" lvl="0" indent="0" algn="ctr" rtl="0">
              <a:spcBef>
                <a:spcPts val="0"/>
              </a:spcBef>
              <a:spcAft>
                <a:spcPts val="0"/>
              </a:spcAft>
              <a:buNone/>
            </a:pPr>
            <a:endParaRPr sz="1200" b="1" i="0" u="none" strike="noStrike" cap="none" dirty="0">
              <a:solidFill>
                <a:srgbClr val="B9D532"/>
              </a:solidFill>
              <a:latin typeface="Gill Sans"/>
              <a:ea typeface="Gill Sans"/>
              <a:cs typeface="Gill Sans"/>
              <a:sym typeface="Gill Sans"/>
            </a:endParaRPr>
          </a:p>
          <a:p>
            <a:pPr marL="0" marR="0" lvl="0" indent="0" algn="ctr" rtl="0">
              <a:spcBef>
                <a:spcPts val="0"/>
              </a:spcBef>
              <a:spcAft>
                <a:spcPts val="0"/>
              </a:spcAft>
              <a:buNone/>
            </a:pPr>
            <a:r>
              <a:rPr lang="en-US" sz="2200" dirty="0">
                <a:solidFill>
                  <a:srgbClr val="5FBB46"/>
                </a:solidFill>
                <a:latin typeface="Gill Sans"/>
                <a:ea typeface="Gill Sans"/>
                <a:cs typeface="Gill Sans"/>
                <a:sym typeface="Gill Sans"/>
              </a:rPr>
              <a:t>RL4AA 2024: Salzburg Austria</a:t>
            </a:r>
            <a:endParaRPr sz="2200" dirty="0">
              <a:solidFill>
                <a:srgbClr val="5FBB46"/>
              </a:solidFill>
              <a:latin typeface="Gill Sans"/>
              <a:ea typeface="Gill Sans"/>
              <a:cs typeface="Gill Sans"/>
              <a:sym typeface="Gill Sans"/>
            </a:endParaRPr>
          </a:p>
          <a:p>
            <a:pPr marL="0" marR="0" lvl="0" indent="0" algn="ctr" rtl="0">
              <a:spcBef>
                <a:spcPts val="0"/>
              </a:spcBef>
              <a:spcAft>
                <a:spcPts val="0"/>
              </a:spcAft>
              <a:buNone/>
            </a:pPr>
            <a:endParaRPr sz="1400" b="1" i="0" u="none" strike="noStrike" cap="none" dirty="0">
              <a:solidFill>
                <a:srgbClr val="B9D532"/>
              </a:solidFill>
              <a:latin typeface="Gill Sans"/>
              <a:ea typeface="Gill Sans"/>
              <a:cs typeface="Gill Sans"/>
              <a:sym typeface="Gill Sans"/>
            </a:endParaRPr>
          </a:p>
          <a:p>
            <a:pPr marL="0" marR="0" lvl="0" indent="0" algn="ctr" rtl="0">
              <a:spcBef>
                <a:spcPts val="0"/>
              </a:spcBef>
              <a:spcAft>
                <a:spcPts val="0"/>
              </a:spcAft>
              <a:buNone/>
            </a:pPr>
            <a:endParaRPr sz="1400" b="1" i="0" u="none" strike="noStrike" cap="none" dirty="0">
              <a:solidFill>
                <a:srgbClr val="B9D532"/>
              </a:solidFill>
              <a:latin typeface="Gill Sans"/>
              <a:ea typeface="Gill Sans"/>
              <a:cs typeface="Gill Sans"/>
              <a:sym typeface="Gill Sans"/>
            </a:endParaRPr>
          </a:p>
          <a:p>
            <a:pPr marL="0" marR="0" lvl="0" indent="0" algn="ctr" rtl="0">
              <a:spcBef>
                <a:spcPts val="0"/>
              </a:spcBef>
              <a:spcAft>
                <a:spcPts val="0"/>
              </a:spcAft>
              <a:buNone/>
            </a:pPr>
            <a:endParaRPr sz="1400" b="1" i="0" u="none" strike="noStrike" cap="none" dirty="0">
              <a:solidFill>
                <a:srgbClr val="B9D532"/>
              </a:solidFill>
              <a:latin typeface="Gill Sans"/>
              <a:ea typeface="Gill Sans"/>
              <a:cs typeface="Gill Sans"/>
              <a:sym typeface="Gill Sans"/>
            </a:endParaRPr>
          </a:p>
          <a:p>
            <a:pPr marL="0" marR="0" lvl="0" indent="0" algn="ctr" rtl="0">
              <a:spcBef>
                <a:spcPts val="0"/>
              </a:spcBef>
              <a:spcAft>
                <a:spcPts val="0"/>
              </a:spcAft>
              <a:buNone/>
            </a:pPr>
            <a:r>
              <a:rPr lang="en-US" sz="1050" b="0" i="0" u="none" strike="noStrike" cap="none" dirty="0">
                <a:solidFill>
                  <a:srgbClr val="888888"/>
                </a:solidFill>
                <a:latin typeface="Gill Sans"/>
                <a:ea typeface="Gill Sans"/>
                <a:cs typeface="Gill Sans"/>
                <a:sym typeface="Gill Sans"/>
              </a:rPr>
              <a:t>This material is based upon work supported by the U.S. Department of Energy, Office of Science, Office of </a:t>
            </a:r>
            <a:r>
              <a:rPr lang="en-US" sz="1050" dirty="0">
                <a:solidFill>
                  <a:srgbClr val="888888"/>
                </a:solidFill>
                <a:latin typeface="Gill Sans"/>
                <a:ea typeface="Gill Sans"/>
                <a:cs typeface="Gill Sans"/>
                <a:sym typeface="Gill Sans"/>
              </a:rPr>
              <a:t>Accelerator R&amp;D and Production award number DE-SC0023641</a:t>
            </a:r>
            <a:endParaRPr sz="1050" b="1" i="0" u="none" strike="noStrike" cap="none" dirty="0">
              <a:solidFill>
                <a:srgbClr val="B9D532"/>
              </a:solidFill>
              <a:latin typeface="Gill Sans"/>
              <a:ea typeface="Gill Sans"/>
              <a:cs typeface="Gill Sans"/>
              <a:sym typeface="Gill Sans"/>
            </a:endParaRPr>
          </a:p>
        </p:txBody>
      </p:sp>
      <p:sp>
        <p:nvSpPr>
          <p:cNvPr id="62" name="Google Shape;62;p1"/>
          <p:cNvSpPr txBox="1">
            <a:spLocks noGrp="1"/>
          </p:cNvSpPr>
          <p:nvPr>
            <p:ph type="title"/>
          </p:nvPr>
        </p:nvSpPr>
        <p:spPr>
          <a:xfrm>
            <a:off x="1143000" y="1213647"/>
            <a:ext cx="10134600" cy="2308506"/>
          </a:xfrm>
          <a:prstGeom prst="rect">
            <a:avLst/>
          </a:prstGeom>
          <a:noFill/>
          <a:ln>
            <a:noFill/>
          </a:ln>
        </p:spPr>
        <p:txBody>
          <a:bodyPr spcFirstLastPara="1" wrap="square" lIns="91425" tIns="45700" rIns="91425" bIns="45700" anchor="t" anchorCtr="0">
            <a:noAutofit/>
          </a:bodyPr>
          <a:lstStyle/>
          <a:p>
            <a:pPr>
              <a:lnSpc>
                <a:spcPct val="150000"/>
              </a:lnSpc>
              <a:buSzPts val="1100"/>
            </a:pPr>
            <a:r>
              <a:rPr lang="en-US" sz="2800" b="1" dirty="0">
                <a:latin typeface="Gill Sans"/>
                <a:ea typeface="Gill Sans"/>
                <a:cs typeface="Gill Sans"/>
                <a:sym typeface="Gill Sans"/>
              </a:rPr>
              <a:t>Reinforcement Learning for FLASH Dose Delivery Optimization </a:t>
            </a:r>
            <a:br>
              <a:rPr lang="en-US" sz="2000" i="1" dirty="0">
                <a:latin typeface="Gill Sans"/>
                <a:ea typeface="Gill Sans"/>
                <a:cs typeface="Gill Sans"/>
                <a:sym typeface="Gill Sans"/>
              </a:rPr>
            </a:br>
            <a:br>
              <a:rPr lang="en-US" sz="2800" dirty="0">
                <a:latin typeface="Gill Sans"/>
                <a:ea typeface="Gill Sans"/>
                <a:cs typeface="Gill Sans"/>
                <a:sym typeface="Gill Sans"/>
              </a:rPr>
            </a:br>
            <a:r>
              <a:rPr lang="en-US" sz="1800" dirty="0">
                <a:latin typeface="Gill Sans"/>
                <a:ea typeface="Gill Sans"/>
                <a:cs typeface="Gill Sans"/>
                <a:sym typeface="Gill Sans"/>
              </a:rPr>
              <a:t>Jonathan Edelen, Joshua Einstein-Curtis, Christopher Hall, Morgan Henderson (RadiaSoft)</a:t>
            </a:r>
            <a:br>
              <a:rPr lang="en-US" sz="1800" dirty="0">
                <a:latin typeface="Gill Sans"/>
                <a:ea typeface="Gill Sans"/>
                <a:cs typeface="Gill Sans"/>
                <a:sym typeface="Gill Sans"/>
              </a:rPr>
            </a:br>
            <a:r>
              <a:rPr lang="en-US" sz="1800" dirty="0" err="1">
                <a:latin typeface="Gill Sans"/>
                <a:ea typeface="Gill Sans"/>
                <a:cs typeface="Gill Sans"/>
                <a:sym typeface="Gill Sans"/>
              </a:rPr>
              <a:t>Auralee</a:t>
            </a:r>
            <a:r>
              <a:rPr lang="en-US" sz="1800" dirty="0">
                <a:latin typeface="Gill Sans"/>
                <a:ea typeface="Gill Sans"/>
                <a:cs typeface="Gill Sans"/>
                <a:sym typeface="Gill Sans"/>
              </a:rPr>
              <a:t> Edelen, Jorge Diaz Cruz (SLAC)</a:t>
            </a:r>
            <a:endParaRPr sz="1200" dirty="0">
              <a:latin typeface="Gill Sans"/>
              <a:ea typeface="Gill Sans"/>
              <a:cs typeface="Gill Sans"/>
              <a:sym typeface="Gill Sans"/>
            </a:endParaRPr>
          </a:p>
        </p:txBody>
      </p:sp>
      <p:sp>
        <p:nvSpPr>
          <p:cNvPr id="63" name="Google Shape;63;p1"/>
          <p:cNvSpPr/>
          <p:nvPr/>
        </p:nvSpPr>
        <p:spPr>
          <a:xfrm>
            <a:off x="4165359" y="6325393"/>
            <a:ext cx="355648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1"/>
                </a:solidFill>
                <a:latin typeface="Century Gothic"/>
                <a:ea typeface="Century Gothic"/>
                <a:cs typeface="Century Gothic"/>
                <a:sym typeface="Century Gothic"/>
              </a:rPr>
              <a:t>Boulder, Colorado USA | radiasoft.net </a:t>
            </a:r>
            <a:endParaRPr/>
          </a:p>
        </p:txBody>
      </p:sp>
      <p:pic>
        <p:nvPicPr>
          <p:cNvPr id="64" name="Google Shape;64;p1"/>
          <p:cNvPicPr preferRelativeResize="0"/>
          <p:nvPr/>
        </p:nvPicPr>
        <p:blipFill rotWithShape="1">
          <a:blip r:embed="rId3">
            <a:alphaModFix/>
          </a:blip>
          <a:srcRect/>
          <a:stretch/>
        </p:blipFill>
        <p:spPr>
          <a:xfrm>
            <a:off x="228599" y="6271700"/>
            <a:ext cx="2133600" cy="415164"/>
          </a:xfrm>
          <a:prstGeom prst="rect">
            <a:avLst/>
          </a:prstGeom>
          <a:noFill/>
          <a:ln>
            <a:noFill/>
          </a:ln>
        </p:spPr>
      </p:pic>
      <p:sp>
        <p:nvSpPr>
          <p:cNvPr id="65" name="Google Shape;65;p1"/>
          <p:cNvSpPr txBox="1">
            <a:spLocks noGrp="1"/>
          </p:cNvSpPr>
          <p:nvPr>
            <p:ph type="sldNum" idx="12"/>
          </p:nvPr>
        </p:nvSpPr>
        <p:spPr>
          <a:xfrm>
            <a:off x="9525000" y="6306313"/>
            <a:ext cx="685800" cy="41516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66" name="Google Shape;66;p1"/>
          <p:cNvPicPr preferRelativeResize="0"/>
          <p:nvPr/>
        </p:nvPicPr>
        <p:blipFill>
          <a:blip r:embed="rId4">
            <a:alphaModFix/>
          </a:blip>
          <a:stretch>
            <a:fillRect/>
          </a:stretch>
        </p:blipFill>
        <p:spPr>
          <a:xfrm>
            <a:off x="9853425" y="6345938"/>
            <a:ext cx="1600200" cy="26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D9F5-5048-690B-3749-F8EC1F46EAEA}"/>
              </a:ext>
            </a:extLst>
          </p:cNvPr>
          <p:cNvSpPr>
            <a:spLocks noGrp="1"/>
          </p:cNvSpPr>
          <p:nvPr>
            <p:ph type="title"/>
          </p:nvPr>
        </p:nvSpPr>
        <p:spPr/>
        <p:txBody>
          <a:bodyPr/>
          <a:lstStyle/>
          <a:p>
            <a:pPr algn="l"/>
            <a:r>
              <a:rPr lang="en-US" dirty="0"/>
              <a:t>A toy model for power combining</a:t>
            </a:r>
          </a:p>
        </p:txBody>
      </p:sp>
      <p:sp>
        <p:nvSpPr>
          <p:cNvPr id="3" name="Content Placeholder 2">
            <a:extLst>
              <a:ext uri="{FF2B5EF4-FFF2-40B4-BE49-F238E27FC236}">
                <a16:creationId xmlns:a16="http://schemas.microsoft.com/office/drawing/2014/main" id="{1A922F8A-F4F2-BEEA-D028-7A659AD61C5D}"/>
              </a:ext>
            </a:extLst>
          </p:cNvPr>
          <p:cNvSpPr>
            <a:spLocks noGrp="1"/>
          </p:cNvSpPr>
          <p:nvPr>
            <p:ph idx="1"/>
          </p:nvPr>
        </p:nvSpPr>
        <p:spPr>
          <a:xfrm>
            <a:off x="304800" y="914400"/>
            <a:ext cx="11582400" cy="5257800"/>
          </a:xfrm>
        </p:spPr>
        <p:txBody>
          <a:bodyPr/>
          <a:lstStyle/>
          <a:p>
            <a:r>
              <a:rPr lang="en-US" dirty="0"/>
              <a:t>The RF power at a given station is the sum of the inputs from the klystrinos</a:t>
            </a:r>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r>
              <a:rPr lang="en-US" dirty="0"/>
              <a:t>Beam energy is actively controlled by adjusting set point phase of the different RF sources</a:t>
            </a:r>
          </a:p>
          <a:p>
            <a:endParaRPr lang="en-US" dirty="0"/>
          </a:p>
          <a:p>
            <a:endParaRPr lang="en-US" dirty="0"/>
          </a:p>
        </p:txBody>
      </p:sp>
      <p:pic>
        <p:nvPicPr>
          <p:cNvPr id="6" name="Picture 5">
            <a:extLst>
              <a:ext uri="{FF2B5EF4-FFF2-40B4-BE49-F238E27FC236}">
                <a16:creationId xmlns:a16="http://schemas.microsoft.com/office/drawing/2014/main" id="{DECF0FB3-73E8-4A7B-2773-E9E46ED6F2EB}"/>
              </a:ext>
            </a:extLst>
          </p:cNvPr>
          <p:cNvPicPr>
            <a:picLocks noChangeAspect="1"/>
          </p:cNvPicPr>
          <p:nvPr/>
        </p:nvPicPr>
        <p:blipFill>
          <a:blip r:embed="rId2"/>
          <a:stretch>
            <a:fillRect/>
          </a:stretch>
        </p:blipFill>
        <p:spPr>
          <a:xfrm>
            <a:off x="6851650" y="5705926"/>
            <a:ext cx="1079500" cy="342900"/>
          </a:xfrm>
          <a:prstGeom prst="rect">
            <a:avLst/>
          </a:prstGeom>
        </p:spPr>
      </p:pic>
      <p:pic>
        <p:nvPicPr>
          <p:cNvPr id="8" name="Picture 7">
            <a:extLst>
              <a:ext uri="{FF2B5EF4-FFF2-40B4-BE49-F238E27FC236}">
                <a16:creationId xmlns:a16="http://schemas.microsoft.com/office/drawing/2014/main" id="{48945037-E33E-0733-1B3C-D055523164E4}"/>
              </a:ext>
            </a:extLst>
          </p:cNvPr>
          <p:cNvPicPr>
            <a:picLocks noChangeAspect="1"/>
          </p:cNvPicPr>
          <p:nvPr/>
        </p:nvPicPr>
        <p:blipFill>
          <a:blip r:embed="rId3"/>
          <a:stretch>
            <a:fillRect/>
          </a:stretch>
        </p:blipFill>
        <p:spPr>
          <a:xfrm>
            <a:off x="3721100" y="2806700"/>
            <a:ext cx="4749800" cy="736600"/>
          </a:xfrm>
          <a:prstGeom prst="rect">
            <a:avLst/>
          </a:prstGeom>
        </p:spPr>
      </p:pic>
      <p:sp>
        <p:nvSpPr>
          <p:cNvPr id="9" name="Rounded Rectangle 8">
            <a:extLst>
              <a:ext uri="{FF2B5EF4-FFF2-40B4-BE49-F238E27FC236}">
                <a16:creationId xmlns:a16="http://schemas.microsoft.com/office/drawing/2014/main" id="{13A90DB9-4491-731D-EA01-6AB3EC9BFDBA}"/>
              </a:ext>
            </a:extLst>
          </p:cNvPr>
          <p:cNvSpPr/>
          <p:nvPr/>
        </p:nvSpPr>
        <p:spPr>
          <a:xfrm>
            <a:off x="3810000" y="1536298"/>
            <a:ext cx="2286000" cy="867493"/>
          </a:xfrm>
          <a:prstGeom prst="roundRect">
            <a:avLst>
              <a:gd name="adj" fmla="val 7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Gain error (beam current, cathode voltage, output cavity)</a:t>
            </a:r>
          </a:p>
        </p:txBody>
      </p:sp>
      <p:sp>
        <p:nvSpPr>
          <p:cNvPr id="10" name="Rounded Rectangle 9">
            <a:extLst>
              <a:ext uri="{FF2B5EF4-FFF2-40B4-BE49-F238E27FC236}">
                <a16:creationId xmlns:a16="http://schemas.microsoft.com/office/drawing/2014/main" id="{609F4207-307A-E6DF-E9FF-D45DC76FC940}"/>
              </a:ext>
            </a:extLst>
          </p:cNvPr>
          <p:cNvSpPr/>
          <p:nvPr/>
        </p:nvSpPr>
        <p:spPr>
          <a:xfrm>
            <a:off x="4191000" y="3953749"/>
            <a:ext cx="1905000" cy="867493"/>
          </a:xfrm>
          <a:prstGeom prst="roundRect">
            <a:avLst>
              <a:gd name="adj" fmla="val 7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Phase set point (control parameter  / action)</a:t>
            </a:r>
          </a:p>
        </p:txBody>
      </p:sp>
      <p:sp>
        <p:nvSpPr>
          <p:cNvPr id="11" name="Rounded Rectangle 10">
            <a:extLst>
              <a:ext uri="{FF2B5EF4-FFF2-40B4-BE49-F238E27FC236}">
                <a16:creationId xmlns:a16="http://schemas.microsoft.com/office/drawing/2014/main" id="{2DC7A22B-DB63-D782-2804-FAD14CD7CE93}"/>
              </a:ext>
            </a:extLst>
          </p:cNvPr>
          <p:cNvSpPr/>
          <p:nvPr/>
        </p:nvSpPr>
        <p:spPr>
          <a:xfrm>
            <a:off x="6851650" y="3919640"/>
            <a:ext cx="1905000" cy="868807"/>
          </a:xfrm>
          <a:prstGeom prst="roundRect">
            <a:avLst>
              <a:gd name="adj" fmla="val 7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Electrical phase error (LLRF)</a:t>
            </a:r>
          </a:p>
        </p:txBody>
      </p:sp>
      <p:sp>
        <p:nvSpPr>
          <p:cNvPr id="12" name="Rounded Rectangle 11">
            <a:extLst>
              <a:ext uri="{FF2B5EF4-FFF2-40B4-BE49-F238E27FC236}">
                <a16:creationId xmlns:a16="http://schemas.microsoft.com/office/drawing/2014/main" id="{BEE3CC21-D3EE-F08E-B9D0-97CB15D78437}"/>
              </a:ext>
            </a:extLst>
          </p:cNvPr>
          <p:cNvSpPr/>
          <p:nvPr/>
        </p:nvSpPr>
        <p:spPr>
          <a:xfrm>
            <a:off x="7391400" y="1641389"/>
            <a:ext cx="1905000" cy="868807"/>
          </a:xfrm>
          <a:prstGeom prst="roundRect">
            <a:avLst>
              <a:gd name="adj" fmla="val 7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Mechanical phase errors (fabrication)</a:t>
            </a:r>
          </a:p>
        </p:txBody>
      </p:sp>
      <p:cxnSp>
        <p:nvCxnSpPr>
          <p:cNvPr id="14" name="Straight Arrow Connector 13">
            <a:extLst>
              <a:ext uri="{FF2B5EF4-FFF2-40B4-BE49-F238E27FC236}">
                <a16:creationId xmlns:a16="http://schemas.microsoft.com/office/drawing/2014/main" id="{9F16667D-4E87-07B1-6D1B-A67869AE645A}"/>
              </a:ext>
            </a:extLst>
          </p:cNvPr>
          <p:cNvCxnSpPr>
            <a:cxnSpLocks/>
            <a:stCxn id="9" idx="2"/>
          </p:cNvCxnSpPr>
          <p:nvPr/>
        </p:nvCxnSpPr>
        <p:spPr>
          <a:xfrm>
            <a:off x="4953000" y="2403791"/>
            <a:ext cx="609600" cy="62189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5838F7B-C5BF-2E59-CCE9-F3DAA086D490}"/>
              </a:ext>
            </a:extLst>
          </p:cNvPr>
          <p:cNvCxnSpPr>
            <a:cxnSpLocks/>
            <a:stCxn id="10" idx="0"/>
          </p:cNvCxnSpPr>
          <p:nvPr/>
        </p:nvCxnSpPr>
        <p:spPr>
          <a:xfrm flipV="1">
            <a:off x="5143500" y="3322193"/>
            <a:ext cx="1333500" cy="6315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76C2BC5-BBE3-0E6B-29AB-392BE02116C0}"/>
              </a:ext>
            </a:extLst>
          </p:cNvPr>
          <p:cNvCxnSpPr>
            <a:cxnSpLocks/>
            <a:stCxn id="11" idx="0"/>
          </p:cNvCxnSpPr>
          <p:nvPr/>
        </p:nvCxnSpPr>
        <p:spPr>
          <a:xfrm flipH="1" flipV="1">
            <a:off x="7391400" y="3322193"/>
            <a:ext cx="412750" cy="59744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E1F6B24-AD31-4AEE-ADDB-7B29ECB87282}"/>
              </a:ext>
            </a:extLst>
          </p:cNvPr>
          <p:cNvCxnSpPr>
            <a:cxnSpLocks/>
            <a:stCxn id="12" idx="2"/>
          </p:cNvCxnSpPr>
          <p:nvPr/>
        </p:nvCxnSpPr>
        <p:spPr>
          <a:xfrm flipH="1">
            <a:off x="8118475" y="2510196"/>
            <a:ext cx="225425" cy="5406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76B1CD9B-8BCD-6B41-F56B-A4B17E4F8F41}"/>
              </a:ext>
            </a:extLst>
          </p:cNvPr>
          <p:cNvPicPr>
            <a:picLocks noChangeAspect="1"/>
          </p:cNvPicPr>
          <p:nvPr/>
        </p:nvPicPr>
        <p:blipFill>
          <a:blip r:embed="rId4"/>
          <a:stretch>
            <a:fillRect/>
          </a:stretch>
        </p:blipFill>
        <p:spPr>
          <a:xfrm>
            <a:off x="4457700" y="5744026"/>
            <a:ext cx="1371600" cy="266700"/>
          </a:xfrm>
          <a:prstGeom prst="rect">
            <a:avLst/>
          </a:prstGeom>
        </p:spPr>
      </p:pic>
    </p:spTree>
    <p:extLst>
      <p:ext uri="{BB962C8B-B14F-4D97-AF65-F5344CB8AC3E}">
        <p14:creationId xmlns:p14="http://schemas.microsoft.com/office/powerpoint/2010/main" val="180731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A695-3BCA-DBE3-D13A-524C43BBAEB8}"/>
              </a:ext>
            </a:extLst>
          </p:cNvPr>
          <p:cNvSpPr>
            <a:spLocks noGrp="1"/>
          </p:cNvSpPr>
          <p:nvPr>
            <p:ph type="title"/>
          </p:nvPr>
        </p:nvSpPr>
        <p:spPr/>
        <p:txBody>
          <a:bodyPr/>
          <a:lstStyle/>
          <a:p>
            <a:pPr algn="l"/>
            <a:r>
              <a:rPr lang="en-US" dirty="0"/>
              <a:t>Tuning the Beam Energy</a:t>
            </a:r>
          </a:p>
        </p:txBody>
      </p:sp>
      <p:grpSp>
        <p:nvGrpSpPr>
          <p:cNvPr id="15" name="Group 14">
            <a:extLst>
              <a:ext uri="{FF2B5EF4-FFF2-40B4-BE49-F238E27FC236}">
                <a16:creationId xmlns:a16="http://schemas.microsoft.com/office/drawing/2014/main" id="{6AE107F6-057B-3B50-DFC5-ABA10374AB67}"/>
              </a:ext>
            </a:extLst>
          </p:cNvPr>
          <p:cNvGrpSpPr/>
          <p:nvPr/>
        </p:nvGrpSpPr>
        <p:grpSpPr>
          <a:xfrm>
            <a:off x="2209800" y="1828800"/>
            <a:ext cx="7772400" cy="2589489"/>
            <a:chOff x="2247900" y="2133600"/>
            <a:chExt cx="7772400" cy="2589489"/>
          </a:xfrm>
        </p:grpSpPr>
        <p:sp>
          <p:nvSpPr>
            <p:cNvPr id="4" name="Rounded Rectangle 3">
              <a:extLst>
                <a:ext uri="{FF2B5EF4-FFF2-40B4-BE49-F238E27FC236}">
                  <a16:creationId xmlns:a16="http://schemas.microsoft.com/office/drawing/2014/main" id="{2E7C0C78-D4E4-C611-7B92-D1B0C64986A6}"/>
                </a:ext>
              </a:extLst>
            </p:cNvPr>
            <p:cNvSpPr/>
            <p:nvPr/>
          </p:nvSpPr>
          <p:spPr>
            <a:xfrm>
              <a:off x="3048000" y="2133600"/>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Optimization</a:t>
              </a:r>
            </a:p>
          </p:txBody>
        </p:sp>
        <p:sp>
          <p:nvSpPr>
            <p:cNvPr id="6" name="Rounded Rectangle 5">
              <a:extLst>
                <a:ext uri="{FF2B5EF4-FFF2-40B4-BE49-F238E27FC236}">
                  <a16:creationId xmlns:a16="http://schemas.microsoft.com/office/drawing/2014/main" id="{045207E4-142B-9C54-CBB8-897E0C331802}"/>
                </a:ext>
              </a:extLst>
            </p:cNvPr>
            <p:cNvSpPr/>
            <p:nvPr/>
          </p:nvSpPr>
          <p:spPr>
            <a:xfrm>
              <a:off x="5105400" y="2136228"/>
              <a:ext cx="1828800" cy="683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Lookup Table</a:t>
              </a:r>
            </a:p>
          </p:txBody>
        </p:sp>
        <p:sp>
          <p:nvSpPr>
            <p:cNvPr id="7" name="Rounded Rectangle 6">
              <a:extLst>
                <a:ext uri="{FF2B5EF4-FFF2-40B4-BE49-F238E27FC236}">
                  <a16:creationId xmlns:a16="http://schemas.microsoft.com/office/drawing/2014/main" id="{D72905AD-D8AD-5B91-12F3-E47BEFE632A5}"/>
                </a:ext>
              </a:extLst>
            </p:cNvPr>
            <p:cNvSpPr/>
            <p:nvPr/>
          </p:nvSpPr>
          <p:spPr>
            <a:xfrm>
              <a:off x="7391400" y="2133600"/>
              <a:ext cx="1828800" cy="683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Inverse Models</a:t>
              </a:r>
            </a:p>
          </p:txBody>
        </p:sp>
        <p:sp>
          <p:nvSpPr>
            <p:cNvPr id="10" name="Rounded Rectangle 9">
              <a:extLst>
                <a:ext uri="{FF2B5EF4-FFF2-40B4-BE49-F238E27FC236}">
                  <a16:creationId xmlns:a16="http://schemas.microsoft.com/office/drawing/2014/main" id="{FB7BB780-B6B3-D0B2-FAD0-FFAA61A2BA31}"/>
                </a:ext>
              </a:extLst>
            </p:cNvPr>
            <p:cNvSpPr/>
            <p:nvPr/>
          </p:nvSpPr>
          <p:spPr>
            <a:xfrm>
              <a:off x="2247900" y="3393528"/>
              <a:ext cx="1600200" cy="9485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Too slow to converge</a:t>
              </a:r>
            </a:p>
          </p:txBody>
        </p:sp>
        <p:sp>
          <p:nvSpPr>
            <p:cNvPr id="11" name="Rounded Rectangle 10">
              <a:extLst>
                <a:ext uri="{FF2B5EF4-FFF2-40B4-BE49-F238E27FC236}">
                  <a16:creationId xmlns:a16="http://schemas.microsoft.com/office/drawing/2014/main" id="{BCFEF626-B94A-140D-CAB7-3E20C7B1ECC6}"/>
                </a:ext>
              </a:extLst>
            </p:cNvPr>
            <p:cNvSpPr/>
            <p:nvPr/>
          </p:nvSpPr>
          <p:spPr>
            <a:xfrm>
              <a:off x="5219700" y="3393528"/>
              <a:ext cx="1600200" cy="9485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Sensitive to noise and perturbations</a:t>
              </a:r>
            </a:p>
          </p:txBody>
        </p:sp>
        <p:sp>
          <p:nvSpPr>
            <p:cNvPr id="12" name="Rounded Rectangle 11">
              <a:extLst>
                <a:ext uri="{FF2B5EF4-FFF2-40B4-BE49-F238E27FC236}">
                  <a16:creationId xmlns:a16="http://schemas.microsoft.com/office/drawing/2014/main" id="{FD543CF4-71BA-0B82-7DF6-1A33F51A2001}"/>
                </a:ext>
              </a:extLst>
            </p:cNvPr>
            <p:cNvSpPr/>
            <p:nvPr/>
          </p:nvSpPr>
          <p:spPr>
            <a:xfrm>
              <a:off x="8420100" y="3393528"/>
              <a:ext cx="1600200" cy="1329561"/>
            </a:xfrm>
            <a:prstGeom prst="roundRect">
              <a:avLst>
                <a:gd name="adj" fmla="val 97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is not invertible / highly degenerate</a:t>
              </a:r>
            </a:p>
          </p:txBody>
        </p:sp>
      </p:grpSp>
      <p:sp>
        <p:nvSpPr>
          <p:cNvPr id="18" name="Rounded Rectangle 17">
            <a:extLst>
              <a:ext uri="{FF2B5EF4-FFF2-40B4-BE49-F238E27FC236}">
                <a16:creationId xmlns:a16="http://schemas.microsoft.com/office/drawing/2014/main" id="{0248F6EE-0882-C6C3-C526-1BBC86405BDD}"/>
              </a:ext>
            </a:extLst>
          </p:cNvPr>
          <p:cNvSpPr/>
          <p:nvPr/>
        </p:nvSpPr>
        <p:spPr>
          <a:xfrm>
            <a:off x="5181600" y="4260933"/>
            <a:ext cx="1600200" cy="9485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Nonstationary System</a:t>
            </a:r>
          </a:p>
        </p:txBody>
      </p:sp>
    </p:spTree>
    <p:extLst>
      <p:ext uri="{BB962C8B-B14F-4D97-AF65-F5344CB8AC3E}">
        <p14:creationId xmlns:p14="http://schemas.microsoft.com/office/powerpoint/2010/main" val="122752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56D5-CC9F-1225-FC82-E5C4EF9346CA}"/>
              </a:ext>
            </a:extLst>
          </p:cNvPr>
          <p:cNvSpPr>
            <a:spLocks noGrp="1"/>
          </p:cNvSpPr>
          <p:nvPr>
            <p:ph type="title"/>
          </p:nvPr>
        </p:nvSpPr>
        <p:spPr/>
        <p:txBody>
          <a:bodyPr/>
          <a:lstStyle/>
          <a:p>
            <a:pPr algn="l"/>
            <a:r>
              <a:rPr lang="en-US" dirty="0"/>
              <a:t>Optimization Studies for RF</a:t>
            </a:r>
          </a:p>
        </p:txBody>
      </p:sp>
      <p:sp>
        <p:nvSpPr>
          <p:cNvPr id="6" name="Content Placeholder 5">
            <a:extLst>
              <a:ext uri="{FF2B5EF4-FFF2-40B4-BE49-F238E27FC236}">
                <a16:creationId xmlns:a16="http://schemas.microsoft.com/office/drawing/2014/main" id="{77EAA420-FC1C-9E81-16CE-A3479DBF979A}"/>
              </a:ext>
            </a:extLst>
          </p:cNvPr>
          <p:cNvSpPr>
            <a:spLocks noGrp="1"/>
          </p:cNvSpPr>
          <p:nvPr>
            <p:ph idx="1"/>
          </p:nvPr>
        </p:nvSpPr>
        <p:spPr>
          <a:xfrm>
            <a:off x="304800" y="1600200"/>
            <a:ext cx="5486400" cy="2895600"/>
          </a:xfrm>
        </p:spPr>
        <p:txBody>
          <a:bodyPr>
            <a:normAutofit/>
          </a:bodyPr>
          <a:lstStyle/>
          <a:p>
            <a:r>
              <a:rPr lang="en-US" dirty="0"/>
              <a:t>Comparing optimization routines</a:t>
            </a:r>
          </a:p>
          <a:p>
            <a:pPr lvl="1"/>
            <a:r>
              <a:rPr lang="en-US" dirty="0" err="1"/>
              <a:t>Nelder</a:t>
            </a:r>
            <a:r>
              <a:rPr lang="en-US" dirty="0"/>
              <a:t>-Mead and COBYLA </a:t>
            </a:r>
          </a:p>
          <a:p>
            <a:pPr lvl="1"/>
            <a:r>
              <a:rPr lang="en-US" dirty="0"/>
              <a:t>Completion time assumes 50Hz operation of the linac</a:t>
            </a:r>
          </a:p>
          <a:p>
            <a:pPr lvl="1"/>
            <a:r>
              <a:rPr lang="en-US" dirty="0"/>
              <a:t>Higher repetition rate possible </a:t>
            </a:r>
          </a:p>
          <a:p>
            <a:pPr lvl="2"/>
            <a:r>
              <a:rPr lang="en-US" dirty="0"/>
              <a:t>software could limit the optimizer update rate</a:t>
            </a:r>
          </a:p>
        </p:txBody>
      </p:sp>
      <p:pic>
        <p:nvPicPr>
          <p:cNvPr id="8" name="Picture 7" descr="A graph with orange lines&#10;&#10;Description automatically generated">
            <a:extLst>
              <a:ext uri="{FF2B5EF4-FFF2-40B4-BE49-F238E27FC236}">
                <a16:creationId xmlns:a16="http://schemas.microsoft.com/office/drawing/2014/main" id="{41BCBB09-557A-4EE7-98E7-766FF0A42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19200"/>
            <a:ext cx="4876800" cy="3657600"/>
          </a:xfrm>
          <a:prstGeom prst="rect">
            <a:avLst/>
          </a:prstGeom>
        </p:spPr>
      </p:pic>
    </p:spTree>
    <p:extLst>
      <p:ext uri="{BB962C8B-B14F-4D97-AF65-F5344CB8AC3E}">
        <p14:creationId xmlns:p14="http://schemas.microsoft.com/office/powerpoint/2010/main" val="242721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56D5-CC9F-1225-FC82-E5C4EF9346CA}"/>
              </a:ext>
            </a:extLst>
          </p:cNvPr>
          <p:cNvSpPr>
            <a:spLocks noGrp="1"/>
          </p:cNvSpPr>
          <p:nvPr>
            <p:ph type="title"/>
          </p:nvPr>
        </p:nvSpPr>
        <p:spPr/>
        <p:txBody>
          <a:bodyPr/>
          <a:lstStyle/>
          <a:p>
            <a:pPr algn="l"/>
            <a:r>
              <a:rPr lang="en-US" dirty="0"/>
              <a:t>A Toy Model for A PHASER-like system</a:t>
            </a:r>
          </a:p>
        </p:txBody>
      </p:sp>
      <p:sp>
        <p:nvSpPr>
          <p:cNvPr id="3" name="Content Placeholder 2">
            <a:extLst>
              <a:ext uri="{FF2B5EF4-FFF2-40B4-BE49-F238E27FC236}">
                <a16:creationId xmlns:a16="http://schemas.microsoft.com/office/drawing/2014/main" id="{07978E7F-A97B-837C-2B2E-0E4A03EF5A62}"/>
              </a:ext>
            </a:extLst>
          </p:cNvPr>
          <p:cNvSpPr>
            <a:spLocks noGrp="1"/>
          </p:cNvSpPr>
          <p:nvPr>
            <p:ph idx="1"/>
          </p:nvPr>
        </p:nvSpPr>
        <p:spPr>
          <a:xfrm>
            <a:off x="304800" y="914400"/>
            <a:ext cx="5638800" cy="5334000"/>
          </a:xfrm>
        </p:spPr>
        <p:txBody>
          <a:bodyPr/>
          <a:lstStyle/>
          <a:p>
            <a:r>
              <a:rPr lang="en-US" dirty="0"/>
              <a:t>Sixteen different x-ray sources with the ability to tune energy and steering to optimize the dose delivery profile</a:t>
            </a:r>
          </a:p>
          <a:p>
            <a:pPr lvl="1"/>
            <a:r>
              <a:rPr lang="en-US" dirty="0"/>
              <a:t>Toy model assumes a single target plane (2D)</a:t>
            </a:r>
          </a:p>
          <a:p>
            <a:pPr lvl="1"/>
            <a:r>
              <a:rPr lang="en-US" dirty="0"/>
              <a:t>Energy deposited in a water phantom </a:t>
            </a:r>
          </a:p>
          <a:p>
            <a:pPr lvl="1"/>
            <a:r>
              <a:rPr lang="en-US" dirty="0"/>
              <a:t>Energy range of the x-rays is 1-20 MeV </a:t>
            </a:r>
          </a:p>
          <a:p>
            <a:pPr lvl="1"/>
            <a:r>
              <a:rPr lang="en-US" dirty="0"/>
              <a:t>Can adjust commensurate with PHASER parameters </a:t>
            </a:r>
          </a:p>
          <a:p>
            <a:r>
              <a:rPr lang="en-US" dirty="0"/>
              <a:t>Water phantom simulated in GEANT-4 </a:t>
            </a:r>
          </a:p>
          <a:p>
            <a:pPr lvl="1"/>
            <a:r>
              <a:rPr lang="en-US" dirty="0"/>
              <a:t>Modeling 1-D energy loss / deposition </a:t>
            </a:r>
          </a:p>
          <a:p>
            <a:endParaRPr lang="en-US" dirty="0"/>
          </a:p>
        </p:txBody>
      </p:sp>
      <p:pic>
        <p:nvPicPr>
          <p:cNvPr id="5" name="Picture 4" descr="A diagram of a target&#10;&#10;Description automatically generated with medium confidence">
            <a:extLst>
              <a:ext uri="{FF2B5EF4-FFF2-40B4-BE49-F238E27FC236}">
                <a16:creationId xmlns:a16="http://schemas.microsoft.com/office/drawing/2014/main" id="{4432286B-9AE5-36BC-BD99-0C3E1FEB6219}"/>
              </a:ext>
            </a:extLst>
          </p:cNvPr>
          <p:cNvPicPr>
            <a:picLocks noChangeAspect="1"/>
          </p:cNvPicPr>
          <p:nvPr/>
        </p:nvPicPr>
        <p:blipFill rotWithShape="1">
          <a:blip r:embed="rId2">
            <a:extLst>
              <a:ext uri="{28A0092B-C50C-407E-A947-70E740481C1C}">
                <a14:useLocalDpi xmlns:a14="http://schemas.microsoft.com/office/drawing/2010/main" val="0"/>
              </a:ext>
            </a:extLst>
          </a:blip>
          <a:srcRect l="6512"/>
          <a:stretch/>
        </p:blipFill>
        <p:spPr>
          <a:xfrm>
            <a:off x="5958068" y="2019300"/>
            <a:ext cx="5798777" cy="2819400"/>
          </a:xfrm>
          <a:prstGeom prst="rect">
            <a:avLst/>
          </a:prstGeom>
        </p:spPr>
      </p:pic>
    </p:spTree>
    <p:extLst>
      <p:ext uri="{BB962C8B-B14F-4D97-AF65-F5344CB8AC3E}">
        <p14:creationId xmlns:p14="http://schemas.microsoft.com/office/powerpoint/2010/main" val="2960324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EFDA-7C5F-76ED-CAAA-5A2783C77435}"/>
              </a:ext>
            </a:extLst>
          </p:cNvPr>
          <p:cNvSpPr>
            <a:spLocks noGrp="1"/>
          </p:cNvSpPr>
          <p:nvPr>
            <p:ph type="title"/>
          </p:nvPr>
        </p:nvSpPr>
        <p:spPr/>
        <p:txBody>
          <a:bodyPr/>
          <a:lstStyle/>
          <a:p>
            <a:pPr algn="l"/>
            <a:r>
              <a:rPr lang="en-US" dirty="0"/>
              <a:t>Dose delivery simulations in GEANT-4</a:t>
            </a:r>
          </a:p>
        </p:txBody>
      </p:sp>
      <p:sp>
        <p:nvSpPr>
          <p:cNvPr id="3" name="Content Placeholder 2">
            <a:extLst>
              <a:ext uri="{FF2B5EF4-FFF2-40B4-BE49-F238E27FC236}">
                <a16:creationId xmlns:a16="http://schemas.microsoft.com/office/drawing/2014/main" id="{E7622D24-2E6F-55DB-71F0-063F2C23A122}"/>
              </a:ext>
            </a:extLst>
          </p:cNvPr>
          <p:cNvSpPr>
            <a:spLocks noGrp="1"/>
          </p:cNvSpPr>
          <p:nvPr>
            <p:ph idx="1"/>
          </p:nvPr>
        </p:nvSpPr>
        <p:spPr>
          <a:xfrm>
            <a:off x="304800" y="914400"/>
            <a:ext cx="11582400" cy="1066800"/>
          </a:xfrm>
        </p:spPr>
        <p:txBody>
          <a:bodyPr>
            <a:normAutofit lnSpcReduction="10000"/>
          </a:bodyPr>
          <a:lstStyle/>
          <a:p>
            <a:r>
              <a:rPr lang="en-US" dirty="0"/>
              <a:t>Compute the energy loss as a function of position inside a water phantom</a:t>
            </a:r>
          </a:p>
          <a:p>
            <a:pPr lvl="1"/>
            <a:r>
              <a:rPr lang="en-US" dirty="0"/>
              <a:t>Scan energy then use interpolating function to generate a continuous control knob for the RL model</a:t>
            </a:r>
          </a:p>
          <a:p>
            <a:pPr lvl="1"/>
            <a:r>
              <a:rPr lang="en-US" dirty="0"/>
              <a:t>Dose computed for 10</a:t>
            </a:r>
            <a:r>
              <a:rPr lang="en-US" baseline="30000" dirty="0"/>
              <a:t>6 </a:t>
            </a:r>
            <a:r>
              <a:rPr lang="en-US" dirty="0"/>
              <a:t>x-rays – realistic beams would deliver ~10k times this dose</a:t>
            </a:r>
          </a:p>
        </p:txBody>
      </p:sp>
      <p:pic>
        <p:nvPicPr>
          <p:cNvPr id="5" name="Picture 4" descr="A graph of different colored lines&#10;&#10;Description automatically generated">
            <a:extLst>
              <a:ext uri="{FF2B5EF4-FFF2-40B4-BE49-F238E27FC236}">
                <a16:creationId xmlns:a16="http://schemas.microsoft.com/office/drawing/2014/main" id="{D456A31D-83B6-289A-4825-11CBE06FD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52" y="1981200"/>
            <a:ext cx="5842000" cy="4381500"/>
          </a:xfrm>
          <a:prstGeom prst="rect">
            <a:avLst/>
          </a:prstGeom>
        </p:spPr>
      </p:pic>
      <p:pic>
        <p:nvPicPr>
          <p:cNvPr id="7" name="Picture 6" descr="A graph of different colored lines&#10;&#10;Description automatically generated">
            <a:extLst>
              <a:ext uri="{FF2B5EF4-FFF2-40B4-BE49-F238E27FC236}">
                <a16:creationId xmlns:a16="http://schemas.microsoft.com/office/drawing/2014/main" id="{886441EA-048B-2873-1C42-D902996C9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981200"/>
            <a:ext cx="5842000" cy="4381500"/>
          </a:xfrm>
          <a:prstGeom prst="rect">
            <a:avLst/>
          </a:prstGeom>
        </p:spPr>
      </p:pic>
    </p:spTree>
    <p:extLst>
      <p:ext uri="{BB962C8B-B14F-4D97-AF65-F5344CB8AC3E}">
        <p14:creationId xmlns:p14="http://schemas.microsoft.com/office/powerpoint/2010/main" val="10557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56D5-CC9F-1225-FC82-E5C4EF9346CA}"/>
              </a:ext>
            </a:extLst>
          </p:cNvPr>
          <p:cNvSpPr>
            <a:spLocks noGrp="1"/>
          </p:cNvSpPr>
          <p:nvPr>
            <p:ph type="title"/>
          </p:nvPr>
        </p:nvSpPr>
        <p:spPr/>
        <p:txBody>
          <a:bodyPr/>
          <a:lstStyle/>
          <a:p>
            <a:pPr algn="l"/>
            <a:r>
              <a:rPr lang="en-US" dirty="0"/>
              <a:t>A Toy Model for A PHASER-like system</a:t>
            </a:r>
          </a:p>
        </p:txBody>
      </p:sp>
      <p:sp>
        <p:nvSpPr>
          <p:cNvPr id="3" name="Content Placeholder 2">
            <a:extLst>
              <a:ext uri="{FF2B5EF4-FFF2-40B4-BE49-F238E27FC236}">
                <a16:creationId xmlns:a16="http://schemas.microsoft.com/office/drawing/2014/main" id="{07978E7F-A97B-837C-2B2E-0E4A03EF5A62}"/>
              </a:ext>
            </a:extLst>
          </p:cNvPr>
          <p:cNvSpPr>
            <a:spLocks noGrp="1"/>
          </p:cNvSpPr>
          <p:nvPr>
            <p:ph idx="1"/>
          </p:nvPr>
        </p:nvSpPr>
        <p:spPr>
          <a:xfrm>
            <a:off x="304800" y="914400"/>
            <a:ext cx="4800600" cy="5334000"/>
          </a:xfrm>
        </p:spPr>
        <p:txBody>
          <a:bodyPr>
            <a:normAutofit fontScale="92500" lnSpcReduction="10000"/>
          </a:bodyPr>
          <a:lstStyle/>
          <a:p>
            <a:r>
              <a:rPr lang="en-US" dirty="0"/>
              <a:t>Compute target direction and energy deposition in the phantom </a:t>
            </a:r>
          </a:p>
          <a:p>
            <a:pPr lvl="1"/>
            <a:r>
              <a:rPr lang="en-US" dirty="0"/>
              <a:t>Compute beam entry and exit point and associated path length inside the phantom </a:t>
            </a:r>
          </a:p>
          <a:p>
            <a:pPr lvl="1"/>
            <a:r>
              <a:rPr lang="en-US" dirty="0"/>
              <a:t>Use path length data to compute the energy deposition curve </a:t>
            </a:r>
          </a:p>
          <a:p>
            <a:pPr lvl="1"/>
            <a:r>
              <a:rPr lang="en-US" dirty="0"/>
              <a:t>Compute a histogram of the energy deposition weighted by the dose data from GEANT-4 </a:t>
            </a:r>
          </a:p>
          <a:p>
            <a:r>
              <a:rPr lang="en-US" dirty="0"/>
              <a:t>Target defined as a circular region with a fixed center point </a:t>
            </a:r>
          </a:p>
          <a:p>
            <a:r>
              <a:rPr lang="en-US" dirty="0"/>
              <a:t>Beam steering and energy are the model input parameters</a:t>
            </a:r>
          </a:p>
          <a:p>
            <a:r>
              <a:rPr lang="en-US" dirty="0"/>
              <a:t>Right shows the dose distribution for two cases</a:t>
            </a:r>
          </a:p>
          <a:p>
            <a:pPr lvl="1"/>
            <a:r>
              <a:rPr lang="en-US" dirty="0"/>
              <a:t>Correct beam steering (top)</a:t>
            </a:r>
          </a:p>
          <a:p>
            <a:pPr lvl="1"/>
            <a:r>
              <a:rPr lang="en-US" dirty="0"/>
              <a:t>Random errors in the steering (bottom)</a:t>
            </a:r>
          </a:p>
          <a:p>
            <a:endParaRPr lang="en-US" dirty="0"/>
          </a:p>
        </p:txBody>
      </p:sp>
      <p:pic>
        <p:nvPicPr>
          <p:cNvPr id="7" name="Picture 6" descr="A diagram of a target&#10;&#10;Description automatically generated">
            <a:extLst>
              <a:ext uri="{FF2B5EF4-FFF2-40B4-BE49-F238E27FC236}">
                <a16:creationId xmlns:a16="http://schemas.microsoft.com/office/drawing/2014/main" id="{47F7C345-9D71-7968-1936-0A279B265D67}"/>
              </a:ext>
            </a:extLst>
          </p:cNvPr>
          <p:cNvPicPr>
            <a:picLocks noChangeAspect="1"/>
          </p:cNvPicPr>
          <p:nvPr/>
        </p:nvPicPr>
        <p:blipFill rotWithShape="1">
          <a:blip r:embed="rId2">
            <a:extLst>
              <a:ext uri="{28A0092B-C50C-407E-A947-70E740481C1C}">
                <a14:useLocalDpi xmlns:a14="http://schemas.microsoft.com/office/drawing/2010/main" val="0"/>
              </a:ext>
            </a:extLst>
          </a:blip>
          <a:srcRect l="6512"/>
          <a:stretch/>
        </p:blipFill>
        <p:spPr>
          <a:xfrm>
            <a:off x="5283505" y="3345347"/>
            <a:ext cx="6298896" cy="3062561"/>
          </a:xfrm>
          <a:prstGeom prst="rect">
            <a:avLst/>
          </a:prstGeom>
        </p:spPr>
      </p:pic>
      <p:pic>
        <p:nvPicPr>
          <p:cNvPr id="5" name="Picture 4" descr="A diagram of a target&#10;&#10;Description automatically generated with medium confidence">
            <a:extLst>
              <a:ext uri="{FF2B5EF4-FFF2-40B4-BE49-F238E27FC236}">
                <a16:creationId xmlns:a16="http://schemas.microsoft.com/office/drawing/2014/main" id="{4432286B-9AE5-36BC-BD99-0C3E1FEB6219}"/>
              </a:ext>
            </a:extLst>
          </p:cNvPr>
          <p:cNvPicPr>
            <a:picLocks noChangeAspect="1"/>
          </p:cNvPicPr>
          <p:nvPr/>
        </p:nvPicPr>
        <p:blipFill rotWithShape="1">
          <a:blip r:embed="rId3">
            <a:extLst>
              <a:ext uri="{28A0092B-C50C-407E-A947-70E740481C1C}">
                <a14:useLocalDpi xmlns:a14="http://schemas.microsoft.com/office/drawing/2010/main" val="0"/>
              </a:ext>
            </a:extLst>
          </a:blip>
          <a:srcRect l="6512"/>
          <a:stretch/>
        </p:blipFill>
        <p:spPr>
          <a:xfrm>
            <a:off x="5283505" y="609600"/>
            <a:ext cx="6298896" cy="3062561"/>
          </a:xfrm>
          <a:prstGeom prst="rect">
            <a:avLst/>
          </a:prstGeom>
        </p:spPr>
      </p:pic>
    </p:spTree>
    <p:extLst>
      <p:ext uri="{BB962C8B-B14F-4D97-AF65-F5344CB8AC3E}">
        <p14:creationId xmlns:p14="http://schemas.microsoft.com/office/powerpoint/2010/main" val="24509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56D5-CC9F-1225-FC82-E5C4EF9346CA}"/>
              </a:ext>
            </a:extLst>
          </p:cNvPr>
          <p:cNvSpPr>
            <a:spLocks noGrp="1"/>
          </p:cNvSpPr>
          <p:nvPr>
            <p:ph type="title"/>
          </p:nvPr>
        </p:nvSpPr>
        <p:spPr/>
        <p:txBody>
          <a:bodyPr/>
          <a:lstStyle/>
          <a:p>
            <a:pPr algn="l"/>
            <a:r>
              <a:rPr lang="en-US" dirty="0"/>
              <a:t>RL Methods</a:t>
            </a:r>
          </a:p>
        </p:txBody>
      </p:sp>
      <p:sp>
        <p:nvSpPr>
          <p:cNvPr id="3" name="Content Placeholder 2">
            <a:extLst>
              <a:ext uri="{FF2B5EF4-FFF2-40B4-BE49-F238E27FC236}">
                <a16:creationId xmlns:a16="http://schemas.microsoft.com/office/drawing/2014/main" id="{07978E7F-A97B-837C-2B2E-0E4A03EF5A62}"/>
              </a:ext>
            </a:extLst>
          </p:cNvPr>
          <p:cNvSpPr>
            <a:spLocks noGrp="1"/>
          </p:cNvSpPr>
          <p:nvPr>
            <p:ph idx="1"/>
          </p:nvPr>
        </p:nvSpPr>
        <p:spPr/>
        <p:txBody>
          <a:bodyPr/>
          <a:lstStyle/>
          <a:p>
            <a:r>
              <a:rPr lang="en-US" dirty="0"/>
              <a:t>Problem setup</a:t>
            </a:r>
          </a:p>
          <a:p>
            <a:pPr lvl="1"/>
            <a:r>
              <a:rPr lang="en-US" dirty="0"/>
              <a:t>PHASER-like system with unknown targeting offsets</a:t>
            </a:r>
          </a:p>
          <a:p>
            <a:pPr lvl="1"/>
            <a:r>
              <a:rPr lang="en-US" dirty="0"/>
              <a:t>Phantom targets with randomized size &amp; location</a:t>
            </a:r>
          </a:p>
          <a:p>
            <a:pPr lvl="1"/>
            <a:r>
              <a:rPr lang="en-US" dirty="0"/>
              <a:t>Actions space consists of source targets &amp; energies</a:t>
            </a:r>
          </a:p>
          <a:p>
            <a:r>
              <a:rPr lang="en-US" dirty="0"/>
              <a:t>Actor-critic approach with deterministic policy gradient (DPG) </a:t>
            </a:r>
          </a:p>
          <a:p>
            <a:pPr lvl="1"/>
            <a:r>
              <a:rPr lang="en-US" dirty="0"/>
              <a:t>Actor &amp; critic both represented as deep neural networks (DNNs)</a:t>
            </a:r>
          </a:p>
          <a:p>
            <a:pPr lvl="1"/>
            <a:r>
              <a:rPr lang="en-US" dirty="0"/>
              <a:t>Policy &amp; action-value networks trained concurrently</a:t>
            </a:r>
          </a:p>
          <a:p>
            <a:pPr lvl="1"/>
            <a:r>
              <a:rPr lang="en-US" dirty="0"/>
              <a:t>Avoids need for importance sampling</a:t>
            </a:r>
          </a:p>
          <a:p>
            <a:r>
              <a:rPr lang="en-US" dirty="0"/>
              <a:t>Rewards &amp; penalties tailored to dose delivery problem</a:t>
            </a:r>
          </a:p>
          <a:p>
            <a:pPr lvl="1"/>
            <a:r>
              <a:rPr lang="en-US" dirty="0"/>
              <a:t>Reward for percentage of successfully delivered dose</a:t>
            </a:r>
          </a:p>
          <a:p>
            <a:pPr lvl="1"/>
            <a:r>
              <a:rPr lang="en-US" dirty="0"/>
              <a:t>Penalty for extraneous patient radiation above threshold</a:t>
            </a:r>
          </a:p>
          <a:p>
            <a:pPr lvl="1"/>
            <a:r>
              <a:rPr lang="en-US" dirty="0"/>
              <a:t>Penalty for targeting offset errors</a:t>
            </a:r>
          </a:p>
          <a:p>
            <a:pPr lvl="1"/>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2F1514A-A7E2-50FD-F3E6-11A856A32838}"/>
                  </a:ext>
                </a:extLst>
              </p:cNvPr>
              <p:cNvSpPr txBox="1"/>
              <p:nvPr/>
            </p:nvSpPr>
            <p:spPr>
              <a:xfrm>
                <a:off x="7467601" y="914400"/>
                <a:ext cx="4419600" cy="1154034"/>
              </a:xfrm>
              <a:prstGeom prst="rect">
                <a:avLst/>
              </a:prstGeom>
              <a:noFill/>
            </p:spPr>
            <p:txBody>
              <a:bodyPr wrap="square">
                <a:spAutoFit/>
              </a:bodyPr>
              <a:lstStyle/>
              <a:p>
                <a:pPr algn="ctr">
                  <a:lnSpc>
                    <a:spcPct val="150000"/>
                  </a:lnSpc>
                </a:pPr>
                <a:r>
                  <a:rPr lang="en-US" sz="1600" i="1" u="sng" dirty="0">
                    <a:latin typeface="Gill Sans" panose="020B0502020104020203" pitchFamily="34" charset="-79"/>
                    <a:ea typeface="Palatino" pitchFamily="2" charset="77"/>
                    <a:cs typeface="Gill Sans" panose="020B0502020104020203" pitchFamily="34" charset="-79"/>
                  </a:rPr>
                  <a:t>Critic Loss</a:t>
                </a:r>
              </a:p>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Palatino" pitchFamily="2" charset="77"/>
                              <a:cs typeface="Times New Roman" panose="02020603050405020304" pitchFamily="18" charset="0"/>
                            </a:rPr>
                          </m:ctrlPr>
                        </m:sSubPr>
                        <m:e>
                          <m:r>
                            <a:rPr lang="en-US" sz="1600" b="0" i="1" smtClean="0">
                              <a:latin typeface="Cambria Math" panose="02040503050406030204" pitchFamily="18" charset="0"/>
                              <a:ea typeface="Palatino" pitchFamily="2" charset="77"/>
                              <a:cs typeface="Times New Roman" panose="02020603050405020304" pitchFamily="18" charset="0"/>
                            </a:rPr>
                            <m:t>𝐽</m:t>
                          </m:r>
                        </m:e>
                        <m:sub>
                          <m:r>
                            <a:rPr lang="en-US" sz="1600" b="0" i="1" smtClean="0">
                              <a:latin typeface="Cambria Math" panose="02040503050406030204" pitchFamily="18" charset="0"/>
                              <a:ea typeface="Palatino" pitchFamily="2" charset="77"/>
                              <a:cs typeface="Times New Roman" panose="02020603050405020304" pitchFamily="18" charset="0"/>
                            </a:rPr>
                            <m:t>𝑄</m:t>
                          </m:r>
                        </m:sub>
                      </m:sSub>
                      <m:r>
                        <a:rPr lang="en-US" sz="1600" b="0" i="1" smtClean="0">
                          <a:latin typeface="Cambria Math" panose="02040503050406030204" pitchFamily="18" charset="0"/>
                          <a:ea typeface="Palatino" pitchFamily="2" charset="77"/>
                          <a:cs typeface="Times New Roman" panose="02020603050405020304" pitchFamily="18" charset="0"/>
                        </a:rPr>
                        <m:t>=</m:t>
                      </m:r>
                      <m:f>
                        <m:fPr>
                          <m:ctrlPr>
                            <a:rPr lang="en-US" sz="1600" b="0" i="1" smtClean="0">
                              <a:latin typeface="Cambria Math" panose="02040503050406030204" pitchFamily="18" charset="0"/>
                              <a:ea typeface="Palatino" pitchFamily="2" charset="77"/>
                              <a:cs typeface="Times New Roman" panose="02020603050405020304" pitchFamily="18" charset="0"/>
                            </a:rPr>
                          </m:ctrlPr>
                        </m:fPr>
                        <m:num>
                          <m:r>
                            <a:rPr lang="en-US" sz="1600" b="0" i="1" smtClean="0">
                              <a:latin typeface="Cambria Math" panose="02040503050406030204" pitchFamily="18" charset="0"/>
                              <a:ea typeface="Palatino" pitchFamily="2" charset="77"/>
                              <a:cs typeface="Times New Roman" panose="02020603050405020304" pitchFamily="18" charset="0"/>
                            </a:rPr>
                            <m:t>1</m:t>
                          </m:r>
                        </m:num>
                        <m:den>
                          <m:r>
                            <a:rPr lang="en-US" sz="1600" b="0" i="1" smtClean="0">
                              <a:latin typeface="Cambria Math" panose="02040503050406030204" pitchFamily="18" charset="0"/>
                              <a:ea typeface="Palatino" pitchFamily="2" charset="77"/>
                              <a:cs typeface="Times New Roman" panose="02020603050405020304" pitchFamily="18" charset="0"/>
                            </a:rPr>
                            <m:t>𝑇</m:t>
                          </m:r>
                        </m:den>
                      </m:f>
                      <m:nary>
                        <m:naryPr>
                          <m:chr m:val="∑"/>
                          <m:ctrlPr>
                            <a:rPr lang="en-US" sz="1600" b="0" i="1" smtClean="0">
                              <a:latin typeface="Cambria Math" panose="02040503050406030204" pitchFamily="18" charset="0"/>
                              <a:ea typeface="Palatino" pitchFamily="2" charset="77"/>
                              <a:cs typeface="Times New Roman" panose="02020603050405020304" pitchFamily="18" charset="0"/>
                            </a:rPr>
                          </m:ctrlPr>
                        </m:naryPr>
                        <m:sub>
                          <m:r>
                            <m:rPr>
                              <m:brk m:alnAt="23"/>
                            </m:rPr>
                            <a:rPr lang="en-US" sz="1600" b="0" i="1" smtClean="0">
                              <a:latin typeface="Cambria Math" panose="02040503050406030204" pitchFamily="18" charset="0"/>
                              <a:ea typeface="Palatino" pitchFamily="2" charset="77"/>
                              <a:cs typeface="Times New Roman" panose="02020603050405020304" pitchFamily="18" charset="0"/>
                            </a:rPr>
                            <m:t>𝑡</m:t>
                          </m:r>
                          <m:r>
                            <a:rPr lang="en-US" sz="1600" b="0" i="1" smtClean="0">
                              <a:latin typeface="Cambria Math" panose="02040503050406030204" pitchFamily="18" charset="0"/>
                              <a:ea typeface="Palatino" pitchFamily="2" charset="77"/>
                              <a:cs typeface="Times New Roman" panose="02020603050405020304" pitchFamily="18" charset="0"/>
                            </a:rPr>
                            <m:t>=1</m:t>
                          </m:r>
                        </m:sub>
                        <m:sup>
                          <m:r>
                            <a:rPr lang="en-US" sz="1600" b="0" i="1" smtClean="0">
                              <a:latin typeface="Cambria Math" panose="02040503050406030204" pitchFamily="18" charset="0"/>
                              <a:ea typeface="Palatino" pitchFamily="2" charset="77"/>
                              <a:cs typeface="Times New Roman" panose="02020603050405020304" pitchFamily="18" charset="0"/>
                            </a:rPr>
                            <m:t>𝑇</m:t>
                          </m:r>
                        </m:sup>
                        <m:e>
                          <m:sSup>
                            <m:sSupPr>
                              <m:ctrlPr>
                                <a:rPr lang="en-US" sz="1600" b="0" i="1" smtClean="0">
                                  <a:latin typeface="Cambria Math" panose="02040503050406030204" pitchFamily="18" charset="0"/>
                                  <a:ea typeface="Palatino" pitchFamily="2" charset="77"/>
                                  <a:cs typeface="Times New Roman" panose="02020603050405020304" pitchFamily="18" charset="0"/>
                                </a:rPr>
                              </m:ctrlPr>
                            </m:sSupPr>
                            <m:e>
                              <m:d>
                                <m:dPr>
                                  <m:ctrlPr>
                                    <a:rPr lang="en-US" sz="1600" b="0" i="1" smtClean="0">
                                      <a:latin typeface="Cambria Math" panose="02040503050406030204" pitchFamily="18" charset="0"/>
                                      <a:ea typeface="Palatino" pitchFamily="2" charset="77"/>
                                      <a:cs typeface="Times New Roman" panose="02020603050405020304" pitchFamily="18" charset="0"/>
                                    </a:rPr>
                                  </m:ctrlPr>
                                </m:dPr>
                                <m:e>
                                  <m:sSub>
                                    <m:sSubPr>
                                      <m:ctrlPr>
                                        <a:rPr lang="en-US" sz="1600" i="1">
                                          <a:latin typeface="Cambria Math" panose="02040503050406030204" pitchFamily="18" charset="0"/>
                                          <a:ea typeface="Palatino" pitchFamily="2" charset="77"/>
                                          <a:cs typeface="Times New Roman" panose="02020603050405020304" pitchFamily="18" charset="0"/>
                                        </a:rPr>
                                      </m:ctrlPr>
                                    </m:sSubPr>
                                    <m:e>
                                      <m:r>
                                        <a:rPr lang="en-US" sz="1600" i="1">
                                          <a:latin typeface="Cambria Math" panose="02040503050406030204" pitchFamily="18" charset="0"/>
                                          <a:ea typeface="Palatino" pitchFamily="2" charset="77"/>
                                          <a:cs typeface="Times New Roman" panose="02020603050405020304" pitchFamily="18" charset="0"/>
                                        </a:rPr>
                                        <m:t>𝑅</m:t>
                                      </m:r>
                                    </m:e>
                                    <m:sub>
                                      <m:r>
                                        <a:rPr lang="en-US" sz="1600" i="1">
                                          <a:latin typeface="Cambria Math" panose="02040503050406030204" pitchFamily="18" charset="0"/>
                                          <a:ea typeface="Palatino" pitchFamily="2" charset="77"/>
                                          <a:cs typeface="Times New Roman" panose="02020603050405020304" pitchFamily="18" charset="0"/>
                                        </a:rPr>
                                        <m:t>𝑡</m:t>
                                      </m:r>
                                    </m:sub>
                                  </m:sSub>
                                  <m:r>
                                    <a:rPr lang="en-US" sz="1600" i="1">
                                      <a:latin typeface="Cambria Math" panose="02040503050406030204" pitchFamily="18" charset="0"/>
                                      <a:ea typeface="Palatino" pitchFamily="2" charset="77"/>
                                      <a:cs typeface="Times New Roman" panose="02020603050405020304" pitchFamily="18" charset="0"/>
                                    </a:rPr>
                                    <m:t>+</m:t>
                                  </m:r>
                                  <m:r>
                                    <a:rPr lang="en-US" sz="1600" i="1">
                                      <a:latin typeface="Cambria Math" panose="02040503050406030204" pitchFamily="18" charset="0"/>
                                      <a:ea typeface="Palatino" pitchFamily="2" charset="77"/>
                                      <a:cs typeface="Times New Roman" panose="02020603050405020304" pitchFamily="18" charset="0"/>
                                    </a:rPr>
                                    <m:t>𝛾</m:t>
                                  </m:r>
                                  <m:sSub>
                                    <m:sSubPr>
                                      <m:ctrlPr>
                                        <a:rPr lang="en-US" sz="1600" b="0" i="1" smtClean="0">
                                          <a:latin typeface="Cambria Math" panose="02040503050406030204" pitchFamily="18" charset="0"/>
                                          <a:ea typeface="Palatino" pitchFamily="2" charset="77"/>
                                          <a:cs typeface="Times New Roman" panose="02020603050405020304" pitchFamily="18" charset="0"/>
                                        </a:rPr>
                                      </m:ctrlPr>
                                    </m:sSubPr>
                                    <m:e>
                                      <m:r>
                                        <a:rPr lang="en-US" sz="1600" b="0" i="1" smtClean="0">
                                          <a:latin typeface="Cambria Math" panose="02040503050406030204" pitchFamily="18" charset="0"/>
                                          <a:ea typeface="Palatino" pitchFamily="2" charset="77"/>
                                          <a:cs typeface="Times New Roman" panose="02020603050405020304" pitchFamily="18" charset="0"/>
                                        </a:rPr>
                                        <m:t>𝑄</m:t>
                                      </m:r>
                                    </m:e>
                                    <m:sub>
                                      <m:r>
                                        <a:rPr lang="en-US" sz="1600" b="0" i="1" smtClean="0">
                                          <a:latin typeface="Cambria Math" panose="02040503050406030204" pitchFamily="18" charset="0"/>
                                          <a:ea typeface="Palatino" pitchFamily="2" charset="77"/>
                                          <a:cs typeface="Times New Roman" panose="02020603050405020304" pitchFamily="18" charset="0"/>
                                        </a:rPr>
                                        <m:t>𝑡𝑎𝑟𝑔𝑒𝑡</m:t>
                                      </m:r>
                                    </m:sub>
                                  </m:sSub>
                                  <m:r>
                                    <a:rPr lang="en-US" sz="1600" i="1">
                                      <a:latin typeface="Cambria Math" panose="02040503050406030204" pitchFamily="18" charset="0"/>
                                      <a:ea typeface="Palatino" pitchFamily="2" charset="77"/>
                                      <a:cs typeface="Times New Roman" panose="02020603050405020304" pitchFamily="18" charset="0"/>
                                    </a:rPr>
                                    <m:t>−</m:t>
                                  </m:r>
                                  <m:sSup>
                                    <m:sSupPr>
                                      <m:ctrlPr>
                                        <a:rPr lang="en-US" sz="1600" i="1">
                                          <a:latin typeface="Cambria Math" panose="02040503050406030204" pitchFamily="18" charset="0"/>
                                          <a:ea typeface="Palatino" pitchFamily="2" charset="77"/>
                                          <a:cs typeface="Times New Roman" panose="02020603050405020304" pitchFamily="18" charset="0"/>
                                        </a:rPr>
                                      </m:ctrlPr>
                                    </m:sSupPr>
                                    <m:e>
                                      <m:r>
                                        <a:rPr lang="en-US" sz="1600" i="1">
                                          <a:latin typeface="Cambria Math" panose="02040503050406030204" pitchFamily="18" charset="0"/>
                                          <a:ea typeface="Palatino" pitchFamily="2" charset="77"/>
                                          <a:cs typeface="Times New Roman" panose="02020603050405020304" pitchFamily="18" charset="0"/>
                                        </a:rPr>
                                        <m:t>𝑄</m:t>
                                      </m:r>
                                    </m:e>
                                    <m:sup>
                                      <m:r>
                                        <a:rPr lang="en-US" sz="1600" i="1">
                                          <a:latin typeface="Cambria Math" panose="02040503050406030204" pitchFamily="18" charset="0"/>
                                          <a:ea typeface="Palatino" pitchFamily="2" charset="77"/>
                                          <a:cs typeface="Times New Roman" panose="02020603050405020304" pitchFamily="18" charset="0"/>
                                        </a:rPr>
                                        <m:t>𝑤</m:t>
                                      </m:r>
                                    </m:sup>
                                  </m:sSup>
                                  <m:d>
                                    <m:dPr>
                                      <m:ctrlPr>
                                        <a:rPr lang="en-US" sz="1600" i="1">
                                          <a:latin typeface="Cambria Math" panose="02040503050406030204" pitchFamily="18" charset="0"/>
                                          <a:ea typeface="Palatino" pitchFamily="2" charset="77"/>
                                          <a:cs typeface="Times New Roman" panose="02020603050405020304" pitchFamily="18" charset="0"/>
                                        </a:rPr>
                                      </m:ctrlPr>
                                    </m:dPr>
                                    <m:e>
                                      <m:sSub>
                                        <m:sSubPr>
                                          <m:ctrlPr>
                                            <a:rPr lang="en-US" sz="1600" i="1">
                                              <a:latin typeface="Cambria Math" panose="02040503050406030204" pitchFamily="18" charset="0"/>
                                              <a:ea typeface="Palatino" pitchFamily="2" charset="77"/>
                                              <a:cs typeface="Times New Roman" panose="02020603050405020304" pitchFamily="18" charset="0"/>
                                            </a:rPr>
                                          </m:ctrlPr>
                                        </m:sSubPr>
                                        <m:e>
                                          <m:r>
                                            <a:rPr lang="en-US" sz="1600" i="1">
                                              <a:latin typeface="Cambria Math" panose="02040503050406030204" pitchFamily="18" charset="0"/>
                                              <a:ea typeface="Palatino" pitchFamily="2" charset="77"/>
                                              <a:cs typeface="Times New Roman" panose="02020603050405020304" pitchFamily="18" charset="0"/>
                                            </a:rPr>
                                            <m:t>𝑠</m:t>
                                          </m:r>
                                        </m:e>
                                        <m:sub>
                                          <m:r>
                                            <a:rPr lang="en-US" sz="1600" i="1">
                                              <a:latin typeface="Cambria Math" panose="02040503050406030204" pitchFamily="18" charset="0"/>
                                              <a:ea typeface="Palatino" pitchFamily="2" charset="77"/>
                                              <a:cs typeface="Times New Roman" panose="02020603050405020304" pitchFamily="18" charset="0"/>
                                            </a:rPr>
                                            <m:t>𝑡</m:t>
                                          </m:r>
                                        </m:sub>
                                      </m:sSub>
                                      <m:r>
                                        <a:rPr lang="en-US" sz="1600" i="1">
                                          <a:latin typeface="Cambria Math" panose="02040503050406030204" pitchFamily="18" charset="0"/>
                                          <a:ea typeface="Palatino" pitchFamily="2" charset="77"/>
                                          <a:cs typeface="Times New Roman" panose="02020603050405020304" pitchFamily="18" charset="0"/>
                                        </a:rPr>
                                        <m:t>,</m:t>
                                      </m:r>
                                      <m:sSub>
                                        <m:sSubPr>
                                          <m:ctrlPr>
                                            <a:rPr lang="en-US" sz="1600" i="1">
                                              <a:latin typeface="Cambria Math" panose="02040503050406030204" pitchFamily="18" charset="0"/>
                                              <a:ea typeface="Palatino" pitchFamily="2" charset="77"/>
                                              <a:cs typeface="Times New Roman" panose="02020603050405020304" pitchFamily="18" charset="0"/>
                                            </a:rPr>
                                          </m:ctrlPr>
                                        </m:sSubPr>
                                        <m:e>
                                          <m:r>
                                            <a:rPr lang="en-US" sz="1600" i="1">
                                              <a:latin typeface="Cambria Math" panose="02040503050406030204" pitchFamily="18" charset="0"/>
                                              <a:ea typeface="Palatino" pitchFamily="2" charset="77"/>
                                              <a:cs typeface="Times New Roman" panose="02020603050405020304" pitchFamily="18" charset="0"/>
                                            </a:rPr>
                                            <m:t>𝜇</m:t>
                                          </m:r>
                                        </m:e>
                                        <m:sub>
                                          <m:r>
                                            <a:rPr lang="en-US" sz="1600" i="1">
                                              <a:latin typeface="Cambria Math" panose="02040503050406030204" pitchFamily="18" charset="0"/>
                                              <a:ea typeface="Palatino" pitchFamily="2" charset="77"/>
                                              <a:cs typeface="Times New Roman" panose="02020603050405020304" pitchFamily="18" charset="0"/>
                                            </a:rPr>
                                            <m:t>𝜃</m:t>
                                          </m:r>
                                        </m:sub>
                                      </m:sSub>
                                      <m:d>
                                        <m:dPr>
                                          <m:ctrlPr>
                                            <a:rPr lang="en-US" sz="1600" i="1">
                                              <a:latin typeface="Cambria Math" panose="02040503050406030204" pitchFamily="18" charset="0"/>
                                              <a:ea typeface="Palatino" pitchFamily="2" charset="77"/>
                                              <a:cs typeface="Times New Roman" panose="02020603050405020304" pitchFamily="18" charset="0"/>
                                            </a:rPr>
                                          </m:ctrlPr>
                                        </m:dPr>
                                        <m:e>
                                          <m:sSub>
                                            <m:sSubPr>
                                              <m:ctrlPr>
                                                <a:rPr lang="en-US" sz="1600" b="0" i="1" smtClean="0">
                                                  <a:latin typeface="Cambria Math" panose="02040503050406030204" pitchFamily="18" charset="0"/>
                                                  <a:ea typeface="Palatino" pitchFamily="2" charset="77"/>
                                                  <a:cs typeface="Times New Roman" panose="02020603050405020304" pitchFamily="18" charset="0"/>
                                                </a:rPr>
                                              </m:ctrlPr>
                                            </m:sSubPr>
                                            <m:e>
                                              <m:r>
                                                <a:rPr lang="en-US" sz="1600" i="1">
                                                  <a:latin typeface="Cambria Math" panose="02040503050406030204" pitchFamily="18" charset="0"/>
                                                  <a:ea typeface="Palatino" pitchFamily="2" charset="77"/>
                                                  <a:cs typeface="Times New Roman" panose="02020603050405020304" pitchFamily="18" charset="0"/>
                                                </a:rPr>
                                                <m:t>𝑠</m:t>
                                              </m:r>
                                            </m:e>
                                            <m:sub>
                                              <m:r>
                                                <a:rPr lang="en-US" sz="1600" b="0" i="1" smtClean="0">
                                                  <a:latin typeface="Cambria Math" panose="02040503050406030204" pitchFamily="18" charset="0"/>
                                                  <a:ea typeface="Palatino" pitchFamily="2" charset="77"/>
                                                  <a:cs typeface="Times New Roman" panose="02020603050405020304" pitchFamily="18" charset="0"/>
                                                </a:rPr>
                                                <m:t>𝑡</m:t>
                                              </m:r>
                                            </m:sub>
                                          </m:sSub>
                                        </m:e>
                                      </m:d>
                                    </m:e>
                                  </m:d>
                                </m:e>
                              </m:d>
                            </m:e>
                            <m:sup>
                              <m:r>
                                <a:rPr lang="en-US" sz="1600" b="0" i="1" smtClean="0">
                                  <a:latin typeface="Cambria Math" panose="02040503050406030204" pitchFamily="18" charset="0"/>
                                  <a:ea typeface="Palatino" pitchFamily="2" charset="77"/>
                                  <a:cs typeface="Times New Roman" panose="02020603050405020304" pitchFamily="18" charset="0"/>
                                </a:rPr>
                                <m:t>2</m:t>
                              </m:r>
                            </m:sup>
                          </m:sSup>
                        </m:e>
                      </m:nary>
                    </m:oMath>
                  </m:oMathPara>
                </a14:m>
                <a:endParaRPr lang="en-US" sz="1600" dirty="0">
                  <a:latin typeface="Palatino" pitchFamily="2" charset="77"/>
                  <a:ea typeface="Palatino" pitchFamily="2" charset="77"/>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2F1514A-A7E2-50FD-F3E6-11A856A32838}"/>
                  </a:ext>
                </a:extLst>
              </p:cNvPr>
              <p:cNvSpPr txBox="1">
                <a:spLocks noRot="1" noChangeAspect="1" noMove="1" noResize="1" noEditPoints="1" noAdjustHandles="1" noChangeArrowheads="1" noChangeShapeType="1" noTextEdit="1"/>
              </p:cNvSpPr>
              <p:nvPr/>
            </p:nvSpPr>
            <p:spPr>
              <a:xfrm>
                <a:off x="7467601" y="914400"/>
                <a:ext cx="4419600" cy="1154034"/>
              </a:xfrm>
              <a:prstGeom prst="rect">
                <a:avLst/>
              </a:prstGeom>
              <a:blipFill>
                <a:blip r:embed="rId3"/>
                <a:stretch>
                  <a:fillRect t="-35165" b="-1043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69BA29-EA0B-EDBB-419A-CB15A8AD39C7}"/>
                  </a:ext>
                </a:extLst>
              </p:cNvPr>
              <p:cNvSpPr txBox="1"/>
              <p:nvPr/>
            </p:nvSpPr>
            <p:spPr>
              <a:xfrm>
                <a:off x="8348325" y="2201102"/>
                <a:ext cx="2658152" cy="1154034"/>
              </a:xfrm>
              <a:prstGeom prst="rect">
                <a:avLst/>
              </a:prstGeom>
              <a:noFill/>
            </p:spPr>
            <p:txBody>
              <a:bodyPr wrap="square">
                <a:spAutoFit/>
              </a:bodyPr>
              <a:lstStyle/>
              <a:p>
                <a:pPr algn="ctr">
                  <a:lnSpc>
                    <a:spcPct val="150000"/>
                  </a:lnSpc>
                </a:pPr>
                <a:r>
                  <a:rPr lang="en-US" sz="1600" i="1" u="sng" dirty="0">
                    <a:latin typeface="Gill Sans" panose="020B0502020104020203" pitchFamily="34" charset="-79"/>
                    <a:ea typeface="Palatino" pitchFamily="2" charset="77"/>
                    <a:cs typeface="Gill Sans" panose="020B0502020104020203" pitchFamily="34" charset="-79"/>
                  </a:rPr>
                  <a:t>Actor Loss</a:t>
                </a:r>
              </a:p>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Palatino" pitchFamily="2" charset="77"/>
                              <a:cs typeface="Times New Roman" panose="02020603050405020304" pitchFamily="18" charset="0"/>
                            </a:rPr>
                          </m:ctrlPr>
                        </m:sSubPr>
                        <m:e>
                          <m:r>
                            <a:rPr lang="en-US" sz="1600" b="0" i="1" smtClean="0">
                              <a:latin typeface="Cambria Math" panose="02040503050406030204" pitchFamily="18" charset="0"/>
                              <a:ea typeface="Palatino" pitchFamily="2" charset="77"/>
                              <a:cs typeface="Times New Roman" panose="02020603050405020304" pitchFamily="18" charset="0"/>
                            </a:rPr>
                            <m:t>𝐽</m:t>
                          </m:r>
                        </m:e>
                        <m:sub>
                          <m:r>
                            <a:rPr lang="en-US" sz="1600" b="0" i="1" smtClean="0">
                              <a:latin typeface="Cambria Math" panose="02040503050406030204" pitchFamily="18" charset="0"/>
                              <a:ea typeface="Palatino" pitchFamily="2" charset="77"/>
                              <a:cs typeface="Times New Roman" panose="02020603050405020304" pitchFamily="18" charset="0"/>
                            </a:rPr>
                            <m:t>𝑎</m:t>
                          </m:r>
                        </m:sub>
                      </m:sSub>
                      <m:r>
                        <a:rPr lang="en-US" sz="1600" b="0" i="1" smtClean="0">
                          <a:latin typeface="Cambria Math" panose="02040503050406030204" pitchFamily="18" charset="0"/>
                          <a:ea typeface="Palatino" pitchFamily="2" charset="77"/>
                          <a:cs typeface="Times New Roman" panose="02020603050405020304" pitchFamily="18" charset="0"/>
                        </a:rPr>
                        <m:t>=</m:t>
                      </m:r>
                      <m:f>
                        <m:fPr>
                          <m:ctrlPr>
                            <a:rPr lang="en-US" sz="1600" b="0" i="1" smtClean="0">
                              <a:latin typeface="Cambria Math" panose="02040503050406030204" pitchFamily="18" charset="0"/>
                              <a:ea typeface="Palatino" pitchFamily="2" charset="77"/>
                              <a:cs typeface="Times New Roman" panose="02020603050405020304" pitchFamily="18" charset="0"/>
                            </a:rPr>
                          </m:ctrlPr>
                        </m:fPr>
                        <m:num>
                          <m:r>
                            <a:rPr lang="en-US" sz="1600" b="0" i="1" smtClean="0">
                              <a:latin typeface="Cambria Math" panose="02040503050406030204" pitchFamily="18" charset="0"/>
                              <a:ea typeface="Palatino" pitchFamily="2" charset="77"/>
                              <a:cs typeface="Times New Roman" panose="02020603050405020304" pitchFamily="18" charset="0"/>
                            </a:rPr>
                            <m:t>1</m:t>
                          </m:r>
                        </m:num>
                        <m:den>
                          <m:r>
                            <a:rPr lang="en-US" sz="1600" b="0" i="1" smtClean="0">
                              <a:latin typeface="Cambria Math" panose="02040503050406030204" pitchFamily="18" charset="0"/>
                              <a:ea typeface="Palatino" pitchFamily="2" charset="77"/>
                              <a:cs typeface="Times New Roman" panose="02020603050405020304" pitchFamily="18" charset="0"/>
                            </a:rPr>
                            <m:t>𝑇</m:t>
                          </m:r>
                        </m:den>
                      </m:f>
                      <m:nary>
                        <m:naryPr>
                          <m:chr m:val="∑"/>
                          <m:ctrlPr>
                            <a:rPr lang="en-US" sz="1600" b="0" i="1" smtClean="0">
                              <a:latin typeface="Cambria Math" panose="02040503050406030204" pitchFamily="18" charset="0"/>
                              <a:ea typeface="Palatino" pitchFamily="2" charset="77"/>
                              <a:cs typeface="Times New Roman" panose="02020603050405020304" pitchFamily="18" charset="0"/>
                            </a:rPr>
                          </m:ctrlPr>
                        </m:naryPr>
                        <m:sub>
                          <m:r>
                            <m:rPr>
                              <m:brk m:alnAt="23"/>
                            </m:rPr>
                            <a:rPr lang="en-US" sz="1600" b="0" i="1" smtClean="0">
                              <a:latin typeface="Cambria Math" panose="02040503050406030204" pitchFamily="18" charset="0"/>
                              <a:ea typeface="Palatino" pitchFamily="2" charset="77"/>
                              <a:cs typeface="Times New Roman" panose="02020603050405020304" pitchFamily="18" charset="0"/>
                            </a:rPr>
                            <m:t>𝑡</m:t>
                          </m:r>
                          <m:r>
                            <a:rPr lang="en-US" sz="1600" b="0" i="1" smtClean="0">
                              <a:latin typeface="Cambria Math" panose="02040503050406030204" pitchFamily="18" charset="0"/>
                              <a:ea typeface="Palatino" pitchFamily="2" charset="77"/>
                              <a:cs typeface="Times New Roman" panose="02020603050405020304" pitchFamily="18" charset="0"/>
                            </a:rPr>
                            <m:t>=1</m:t>
                          </m:r>
                        </m:sub>
                        <m:sup>
                          <m:r>
                            <a:rPr lang="en-US" sz="1600" b="0" i="1" smtClean="0">
                              <a:latin typeface="Cambria Math" panose="02040503050406030204" pitchFamily="18" charset="0"/>
                              <a:ea typeface="Palatino" pitchFamily="2" charset="77"/>
                              <a:cs typeface="Times New Roman" panose="02020603050405020304" pitchFamily="18" charset="0"/>
                            </a:rPr>
                            <m:t>𝑇</m:t>
                          </m:r>
                        </m:sup>
                        <m:e>
                          <m:sSup>
                            <m:sSupPr>
                              <m:ctrlPr>
                                <a:rPr lang="en-US" sz="1600" i="1">
                                  <a:latin typeface="Cambria Math" panose="02040503050406030204" pitchFamily="18" charset="0"/>
                                  <a:ea typeface="Palatino" pitchFamily="2" charset="77"/>
                                  <a:cs typeface="Times New Roman" panose="02020603050405020304" pitchFamily="18" charset="0"/>
                                </a:rPr>
                              </m:ctrlPr>
                            </m:sSupPr>
                            <m:e>
                              <m:r>
                                <a:rPr lang="en-US" sz="1600" i="1">
                                  <a:latin typeface="Cambria Math" panose="02040503050406030204" pitchFamily="18" charset="0"/>
                                  <a:ea typeface="Palatino" pitchFamily="2" charset="77"/>
                                  <a:cs typeface="Times New Roman" panose="02020603050405020304" pitchFamily="18" charset="0"/>
                                </a:rPr>
                                <m:t>𝑄</m:t>
                              </m:r>
                            </m:e>
                            <m:sup>
                              <m:r>
                                <a:rPr lang="en-US" sz="1600" i="1">
                                  <a:latin typeface="Cambria Math" panose="02040503050406030204" pitchFamily="18" charset="0"/>
                                  <a:ea typeface="Palatino" pitchFamily="2" charset="77"/>
                                  <a:cs typeface="Times New Roman" panose="02020603050405020304" pitchFamily="18" charset="0"/>
                                </a:rPr>
                                <m:t>𝑤</m:t>
                              </m:r>
                            </m:sup>
                          </m:sSup>
                          <m:d>
                            <m:dPr>
                              <m:ctrlPr>
                                <a:rPr lang="en-US" sz="1600" i="1">
                                  <a:latin typeface="Cambria Math" panose="02040503050406030204" pitchFamily="18" charset="0"/>
                                  <a:ea typeface="Palatino" pitchFamily="2" charset="77"/>
                                  <a:cs typeface="Times New Roman" panose="02020603050405020304" pitchFamily="18" charset="0"/>
                                </a:rPr>
                              </m:ctrlPr>
                            </m:dPr>
                            <m:e>
                              <m:sSub>
                                <m:sSubPr>
                                  <m:ctrlPr>
                                    <a:rPr lang="en-US" sz="1600" i="1">
                                      <a:latin typeface="Cambria Math" panose="02040503050406030204" pitchFamily="18" charset="0"/>
                                      <a:ea typeface="Palatino" pitchFamily="2" charset="77"/>
                                      <a:cs typeface="Times New Roman" panose="02020603050405020304" pitchFamily="18" charset="0"/>
                                    </a:rPr>
                                  </m:ctrlPr>
                                </m:sSubPr>
                                <m:e>
                                  <m:r>
                                    <a:rPr lang="en-US" sz="1600" i="1">
                                      <a:latin typeface="Cambria Math" panose="02040503050406030204" pitchFamily="18" charset="0"/>
                                      <a:ea typeface="Palatino" pitchFamily="2" charset="77"/>
                                      <a:cs typeface="Times New Roman" panose="02020603050405020304" pitchFamily="18" charset="0"/>
                                    </a:rPr>
                                    <m:t>𝑠</m:t>
                                  </m:r>
                                </m:e>
                                <m:sub>
                                  <m:r>
                                    <a:rPr lang="en-US" sz="1600" i="1">
                                      <a:latin typeface="Cambria Math" panose="02040503050406030204" pitchFamily="18" charset="0"/>
                                      <a:ea typeface="Palatino" pitchFamily="2" charset="77"/>
                                      <a:cs typeface="Times New Roman" panose="02020603050405020304" pitchFamily="18" charset="0"/>
                                    </a:rPr>
                                    <m:t>𝑡</m:t>
                                  </m:r>
                                </m:sub>
                              </m:sSub>
                              <m:r>
                                <a:rPr lang="en-US" sz="1600" i="1">
                                  <a:latin typeface="Cambria Math" panose="02040503050406030204" pitchFamily="18" charset="0"/>
                                  <a:ea typeface="Palatino" pitchFamily="2" charset="77"/>
                                  <a:cs typeface="Times New Roman" panose="02020603050405020304" pitchFamily="18" charset="0"/>
                                </a:rPr>
                                <m:t>,</m:t>
                              </m:r>
                              <m:sSub>
                                <m:sSubPr>
                                  <m:ctrlPr>
                                    <a:rPr lang="en-US" sz="1600" i="1">
                                      <a:latin typeface="Cambria Math" panose="02040503050406030204" pitchFamily="18" charset="0"/>
                                      <a:ea typeface="Palatino" pitchFamily="2" charset="77"/>
                                      <a:cs typeface="Times New Roman" panose="02020603050405020304" pitchFamily="18" charset="0"/>
                                    </a:rPr>
                                  </m:ctrlPr>
                                </m:sSubPr>
                                <m:e>
                                  <m:r>
                                    <a:rPr lang="en-US" sz="1600" i="1">
                                      <a:latin typeface="Cambria Math" panose="02040503050406030204" pitchFamily="18" charset="0"/>
                                      <a:ea typeface="Palatino" pitchFamily="2" charset="77"/>
                                      <a:cs typeface="Times New Roman" panose="02020603050405020304" pitchFamily="18" charset="0"/>
                                    </a:rPr>
                                    <m:t>𝜇</m:t>
                                  </m:r>
                                </m:e>
                                <m:sub>
                                  <m:r>
                                    <a:rPr lang="en-US" sz="1600" i="1">
                                      <a:latin typeface="Cambria Math" panose="02040503050406030204" pitchFamily="18" charset="0"/>
                                      <a:ea typeface="Palatino" pitchFamily="2" charset="77"/>
                                      <a:cs typeface="Times New Roman" panose="02020603050405020304" pitchFamily="18" charset="0"/>
                                    </a:rPr>
                                    <m:t>𝜃</m:t>
                                  </m:r>
                                </m:sub>
                              </m:sSub>
                              <m:d>
                                <m:dPr>
                                  <m:ctrlPr>
                                    <a:rPr lang="en-US" sz="1600" i="1">
                                      <a:latin typeface="Cambria Math" panose="02040503050406030204" pitchFamily="18" charset="0"/>
                                      <a:ea typeface="Palatino" pitchFamily="2" charset="77"/>
                                      <a:cs typeface="Times New Roman" panose="02020603050405020304" pitchFamily="18" charset="0"/>
                                    </a:rPr>
                                  </m:ctrlPr>
                                </m:dPr>
                                <m:e>
                                  <m:sSub>
                                    <m:sSubPr>
                                      <m:ctrlPr>
                                        <a:rPr lang="en-US" sz="1600" b="0" i="1" smtClean="0">
                                          <a:latin typeface="Cambria Math" panose="02040503050406030204" pitchFamily="18" charset="0"/>
                                          <a:ea typeface="Palatino" pitchFamily="2" charset="77"/>
                                          <a:cs typeface="Times New Roman" panose="02020603050405020304" pitchFamily="18" charset="0"/>
                                        </a:rPr>
                                      </m:ctrlPr>
                                    </m:sSubPr>
                                    <m:e>
                                      <m:r>
                                        <a:rPr lang="en-US" sz="1600" i="1">
                                          <a:latin typeface="Cambria Math" panose="02040503050406030204" pitchFamily="18" charset="0"/>
                                          <a:ea typeface="Palatino" pitchFamily="2" charset="77"/>
                                          <a:cs typeface="Times New Roman" panose="02020603050405020304" pitchFamily="18" charset="0"/>
                                        </a:rPr>
                                        <m:t>𝑠</m:t>
                                      </m:r>
                                    </m:e>
                                    <m:sub>
                                      <m:r>
                                        <a:rPr lang="en-US" sz="1600" b="0" i="1" smtClean="0">
                                          <a:latin typeface="Cambria Math" panose="02040503050406030204" pitchFamily="18" charset="0"/>
                                          <a:ea typeface="Palatino" pitchFamily="2" charset="77"/>
                                          <a:cs typeface="Times New Roman" panose="02020603050405020304" pitchFamily="18" charset="0"/>
                                        </a:rPr>
                                        <m:t>𝑡</m:t>
                                      </m:r>
                                    </m:sub>
                                  </m:sSub>
                                </m:e>
                              </m:d>
                            </m:e>
                          </m:d>
                        </m:e>
                      </m:nary>
                    </m:oMath>
                  </m:oMathPara>
                </a14:m>
                <a:endParaRPr lang="en-US" sz="1600" dirty="0"/>
              </a:p>
            </p:txBody>
          </p:sp>
        </mc:Choice>
        <mc:Fallback xmlns="">
          <p:sp>
            <p:nvSpPr>
              <p:cNvPr id="7" name="TextBox 6">
                <a:extLst>
                  <a:ext uri="{FF2B5EF4-FFF2-40B4-BE49-F238E27FC236}">
                    <a16:creationId xmlns:a16="http://schemas.microsoft.com/office/drawing/2014/main" id="{EE69BA29-EA0B-EDBB-419A-CB15A8AD39C7}"/>
                  </a:ext>
                </a:extLst>
              </p:cNvPr>
              <p:cNvSpPr txBox="1">
                <a:spLocks noRot="1" noChangeAspect="1" noMove="1" noResize="1" noEditPoints="1" noAdjustHandles="1" noChangeArrowheads="1" noChangeShapeType="1" noTextEdit="1"/>
              </p:cNvSpPr>
              <p:nvPr/>
            </p:nvSpPr>
            <p:spPr>
              <a:xfrm>
                <a:off x="8348325" y="2201102"/>
                <a:ext cx="2658152" cy="1154034"/>
              </a:xfrm>
              <a:prstGeom prst="rect">
                <a:avLst/>
              </a:prstGeom>
              <a:blipFill>
                <a:blip r:embed="rId4"/>
                <a:stretch>
                  <a:fillRect t="-35165" b="-1054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D0833C3-13C0-1AA8-6D09-0C18DEC06038}"/>
                  </a:ext>
                </a:extLst>
              </p:cNvPr>
              <p:cNvSpPr txBox="1"/>
              <p:nvPr/>
            </p:nvSpPr>
            <p:spPr>
              <a:xfrm>
                <a:off x="8348324" y="3484263"/>
                <a:ext cx="2853075" cy="1223220"/>
              </a:xfrm>
              <a:prstGeom prst="rect">
                <a:avLst/>
              </a:prstGeom>
              <a:noFill/>
            </p:spPr>
            <p:txBody>
              <a:bodyPr wrap="square">
                <a:spAutoFit/>
              </a:bodyPr>
              <a:lstStyle/>
              <a:p>
                <a:pPr algn="ctr">
                  <a:lnSpc>
                    <a:spcPct val="150000"/>
                  </a:lnSpc>
                </a:pPr>
                <a:r>
                  <a:rPr lang="en-US" sz="1600" i="1" u="sng" dirty="0">
                    <a:latin typeface="Gill Sans" panose="020B0502020104020203" pitchFamily="34" charset="-79"/>
                    <a:ea typeface="Palatino" pitchFamily="2" charset="77"/>
                    <a:cs typeface="Gill Sans" panose="020B0502020104020203" pitchFamily="34" charset="-79"/>
                  </a:rPr>
                  <a:t>Targeting Error Penalty</a:t>
                </a:r>
              </a:p>
              <a:p>
                <a:pPr algn="ctr">
                  <a:lnSpc>
                    <a:spcPct val="110000"/>
                  </a:lnSpc>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Palatino" pitchFamily="2" charset="77"/>
                              <a:cs typeface="Times New Roman" panose="02020603050405020304" pitchFamily="18" charset="0"/>
                            </a:rPr>
                          </m:ctrlPr>
                        </m:sSubPr>
                        <m:e>
                          <m:r>
                            <a:rPr lang="en-US" sz="1600" b="0" i="1" smtClean="0">
                              <a:latin typeface="Cambria Math" panose="02040503050406030204" pitchFamily="18" charset="0"/>
                              <a:ea typeface="Palatino" pitchFamily="2" charset="77"/>
                              <a:cs typeface="Times New Roman" panose="02020603050405020304" pitchFamily="18" charset="0"/>
                            </a:rPr>
                            <m:t>𝑝</m:t>
                          </m:r>
                        </m:e>
                        <m:sub>
                          <m:r>
                            <a:rPr lang="en-US" sz="1600" b="0" i="1" smtClean="0">
                              <a:latin typeface="Cambria Math" panose="02040503050406030204" pitchFamily="18" charset="0"/>
                              <a:ea typeface="Palatino" pitchFamily="2" charset="77"/>
                              <a:cs typeface="Times New Roman" panose="02020603050405020304" pitchFamily="18" charset="0"/>
                            </a:rPr>
                            <m:t>𝑒𝑟𝑟</m:t>
                          </m:r>
                        </m:sub>
                      </m:sSub>
                      <m:r>
                        <a:rPr lang="en-US" sz="1600" b="0" i="1" smtClean="0">
                          <a:latin typeface="Cambria Math" panose="02040503050406030204" pitchFamily="18" charset="0"/>
                          <a:ea typeface="Palatino" pitchFamily="2" charset="77"/>
                          <a:cs typeface="Times New Roman" panose="02020603050405020304" pitchFamily="18" charset="0"/>
                        </a:rPr>
                        <m:t>=</m:t>
                      </m:r>
                      <m:f>
                        <m:fPr>
                          <m:ctrlPr>
                            <a:rPr lang="en-US" sz="1600" b="0" i="1" smtClean="0">
                              <a:latin typeface="Cambria Math" panose="02040503050406030204" pitchFamily="18" charset="0"/>
                              <a:ea typeface="Palatino" pitchFamily="2" charset="77"/>
                              <a:cs typeface="Times New Roman" panose="02020603050405020304" pitchFamily="18" charset="0"/>
                            </a:rPr>
                          </m:ctrlPr>
                        </m:fPr>
                        <m:num>
                          <m:r>
                            <a:rPr lang="en-US" sz="1600" b="0" i="1" smtClean="0">
                              <a:latin typeface="Cambria Math" panose="02040503050406030204" pitchFamily="18" charset="0"/>
                              <a:ea typeface="Palatino" pitchFamily="2" charset="77"/>
                              <a:cs typeface="Times New Roman" panose="02020603050405020304" pitchFamily="18" charset="0"/>
                            </a:rPr>
                            <m:t>1</m:t>
                          </m:r>
                        </m:num>
                        <m:den>
                          <m:r>
                            <a:rPr lang="en-US" sz="1600" b="0" i="1" smtClean="0">
                              <a:latin typeface="Cambria Math" panose="02040503050406030204" pitchFamily="18" charset="0"/>
                              <a:ea typeface="Palatino" pitchFamily="2" charset="77"/>
                              <a:cs typeface="Times New Roman" panose="02020603050405020304" pitchFamily="18" charset="0"/>
                            </a:rPr>
                            <m:t>𝑁</m:t>
                          </m:r>
                        </m:den>
                      </m:f>
                      <m:nary>
                        <m:naryPr>
                          <m:chr m:val="∑"/>
                          <m:ctrlPr>
                            <a:rPr lang="en-US" sz="1600" b="0" i="1" smtClean="0">
                              <a:latin typeface="Cambria Math" panose="02040503050406030204" pitchFamily="18" charset="0"/>
                              <a:ea typeface="Palatino" pitchFamily="2" charset="77"/>
                              <a:cs typeface="Times New Roman" panose="02020603050405020304" pitchFamily="18" charset="0"/>
                            </a:rPr>
                          </m:ctrlPr>
                        </m:naryPr>
                        <m:sub>
                          <m:r>
                            <m:rPr>
                              <m:brk m:alnAt="23"/>
                            </m:rPr>
                            <a:rPr lang="en-US" sz="1600" b="0" i="1" smtClean="0">
                              <a:latin typeface="Cambria Math" panose="02040503050406030204" pitchFamily="18" charset="0"/>
                              <a:ea typeface="Palatino" pitchFamily="2" charset="77"/>
                              <a:cs typeface="Times New Roman" panose="02020603050405020304" pitchFamily="18" charset="0"/>
                            </a:rPr>
                            <m:t>𝑖</m:t>
                          </m:r>
                          <m:r>
                            <a:rPr lang="en-US" sz="1600" b="0" i="1" smtClean="0">
                              <a:latin typeface="Cambria Math" panose="02040503050406030204" pitchFamily="18" charset="0"/>
                              <a:ea typeface="Palatino" pitchFamily="2" charset="77"/>
                              <a:cs typeface="Times New Roman" panose="02020603050405020304" pitchFamily="18" charset="0"/>
                            </a:rPr>
                            <m:t>=1</m:t>
                          </m:r>
                        </m:sub>
                        <m:sup>
                          <m:r>
                            <a:rPr lang="en-US" sz="1600" b="0" i="1" smtClean="0">
                              <a:latin typeface="Cambria Math" panose="02040503050406030204" pitchFamily="18" charset="0"/>
                              <a:ea typeface="Palatino" pitchFamily="2" charset="77"/>
                              <a:cs typeface="Times New Roman" panose="02020603050405020304" pitchFamily="18" charset="0"/>
                            </a:rPr>
                            <m:t>𝑁</m:t>
                          </m:r>
                        </m:sup>
                        <m:e>
                          <m:sSup>
                            <m:sSupPr>
                              <m:ctrlPr>
                                <a:rPr lang="en-US" sz="1600" b="0" i="1" smtClean="0">
                                  <a:latin typeface="Cambria Math" panose="02040503050406030204" pitchFamily="18" charset="0"/>
                                  <a:ea typeface="Palatino" pitchFamily="2" charset="77"/>
                                  <a:cs typeface="Times New Roman" panose="02020603050405020304" pitchFamily="18" charset="0"/>
                                </a:rPr>
                              </m:ctrlPr>
                            </m:sSupPr>
                            <m:e>
                              <m:d>
                                <m:dPr>
                                  <m:ctrlPr>
                                    <a:rPr lang="en-US" sz="1600" b="0" i="1" smtClean="0">
                                      <a:latin typeface="Cambria Math" panose="02040503050406030204" pitchFamily="18" charset="0"/>
                                      <a:ea typeface="Palatino" pitchFamily="2" charset="77"/>
                                      <a:cs typeface="Times New Roman" panose="02020603050405020304" pitchFamily="18" charset="0"/>
                                    </a:rPr>
                                  </m:ctrlPr>
                                </m:dPr>
                                <m:e>
                                  <m:acc>
                                    <m:accPr>
                                      <m:chr m:val="̂"/>
                                      <m:ctrlPr>
                                        <a:rPr lang="en-US" sz="1600" b="0" i="1" smtClean="0">
                                          <a:latin typeface="Cambria Math" panose="02040503050406030204" pitchFamily="18" charset="0"/>
                                          <a:ea typeface="Palatino" pitchFamily="2" charset="77"/>
                                          <a:cs typeface="Times New Roman" panose="02020603050405020304" pitchFamily="18" charset="0"/>
                                        </a:rPr>
                                      </m:ctrlPr>
                                    </m:accPr>
                                    <m:e>
                                      <m:r>
                                        <a:rPr lang="en-US" sz="1600" b="0" i="1" smtClean="0">
                                          <a:latin typeface="Cambria Math" panose="02040503050406030204" pitchFamily="18" charset="0"/>
                                          <a:ea typeface="Palatino" pitchFamily="2" charset="77"/>
                                          <a:cs typeface="Times New Roman" panose="02020603050405020304" pitchFamily="18" charset="0"/>
                                        </a:rPr>
                                        <m:t>𝜀</m:t>
                                      </m:r>
                                    </m:e>
                                  </m:acc>
                                  <m:r>
                                    <a:rPr lang="en-US" sz="1600" b="0" i="1" dirty="0" smtClean="0">
                                      <a:latin typeface="Cambria Math" panose="02040503050406030204" pitchFamily="18" charset="0"/>
                                      <a:ea typeface="Palatino" pitchFamily="2" charset="77"/>
                                      <a:cs typeface="Times New Roman" panose="02020603050405020304" pitchFamily="18" charset="0"/>
                                    </a:rPr>
                                    <m:t>−</m:t>
                                  </m:r>
                                  <m:r>
                                    <a:rPr lang="en-US" sz="1600" b="0" i="1" dirty="0" smtClean="0">
                                      <a:latin typeface="Cambria Math" panose="02040503050406030204" pitchFamily="18" charset="0"/>
                                      <a:ea typeface="Palatino" pitchFamily="2" charset="77"/>
                                      <a:cs typeface="Times New Roman" panose="02020603050405020304" pitchFamily="18" charset="0"/>
                                    </a:rPr>
                                    <m:t>𝜀</m:t>
                                  </m:r>
                                </m:e>
                              </m:d>
                            </m:e>
                            <m:sup>
                              <m:r>
                                <a:rPr lang="en-US" sz="1600" b="0" i="1" smtClean="0">
                                  <a:latin typeface="Cambria Math" panose="02040503050406030204" pitchFamily="18" charset="0"/>
                                  <a:ea typeface="Palatino" pitchFamily="2" charset="77"/>
                                  <a:cs typeface="Times New Roman" panose="02020603050405020304" pitchFamily="18" charset="0"/>
                                </a:rPr>
                                <m:t>2</m:t>
                              </m:r>
                            </m:sup>
                          </m:sSup>
                        </m:e>
                      </m:nary>
                    </m:oMath>
                  </m:oMathPara>
                </a14:m>
                <a:endParaRPr lang="en-US" sz="1600" dirty="0"/>
              </a:p>
            </p:txBody>
          </p:sp>
        </mc:Choice>
        <mc:Fallback xmlns="">
          <p:sp>
            <p:nvSpPr>
              <p:cNvPr id="8" name="TextBox 7">
                <a:extLst>
                  <a:ext uri="{FF2B5EF4-FFF2-40B4-BE49-F238E27FC236}">
                    <a16:creationId xmlns:a16="http://schemas.microsoft.com/office/drawing/2014/main" id="{ED0833C3-13C0-1AA8-6D09-0C18DEC06038}"/>
                  </a:ext>
                </a:extLst>
              </p:cNvPr>
              <p:cNvSpPr txBox="1">
                <a:spLocks noRot="1" noChangeAspect="1" noMove="1" noResize="1" noEditPoints="1" noAdjustHandles="1" noChangeArrowheads="1" noChangeShapeType="1" noTextEdit="1"/>
              </p:cNvSpPr>
              <p:nvPr/>
            </p:nvSpPr>
            <p:spPr>
              <a:xfrm>
                <a:off x="8348324" y="3484263"/>
                <a:ext cx="2853075" cy="1223220"/>
              </a:xfrm>
              <a:prstGeom prst="rect">
                <a:avLst/>
              </a:prstGeom>
              <a:blipFill>
                <a:blip r:embed="rId5"/>
                <a:stretch>
                  <a:fillRect t="-26804" b="-989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7A7A6DD-C300-662E-FAAB-3A316670579C}"/>
                  </a:ext>
                </a:extLst>
              </p:cNvPr>
              <p:cNvSpPr txBox="1"/>
              <p:nvPr/>
            </p:nvSpPr>
            <p:spPr>
              <a:xfrm>
                <a:off x="8348325" y="4822210"/>
                <a:ext cx="2658152" cy="1122359"/>
              </a:xfrm>
              <a:prstGeom prst="rect">
                <a:avLst/>
              </a:prstGeom>
              <a:noFill/>
            </p:spPr>
            <p:txBody>
              <a:bodyPr wrap="square">
                <a:spAutoFit/>
              </a:bodyPr>
              <a:lstStyle/>
              <a:p>
                <a:pPr algn="ctr">
                  <a:lnSpc>
                    <a:spcPct val="150000"/>
                  </a:lnSpc>
                </a:pPr>
                <a:r>
                  <a:rPr lang="en-US" sz="1600" i="1" u="sng" dirty="0">
                    <a:latin typeface="Gill Sans" panose="020B0502020104020203" pitchFamily="34" charset="-79"/>
                    <a:ea typeface="Palatino" pitchFamily="2" charset="77"/>
                    <a:cs typeface="Gill Sans" panose="020B0502020104020203" pitchFamily="34" charset="-79"/>
                  </a:rPr>
                  <a:t>Radiation Penalty</a:t>
                </a:r>
              </a:p>
              <a:p>
                <a:pPr algn="ctr">
                  <a:lnSpc>
                    <a:spcPct val="110000"/>
                  </a:lnSpc>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Palatino" pitchFamily="2" charset="77"/>
                              <a:cs typeface="Times New Roman" panose="02020603050405020304" pitchFamily="18" charset="0"/>
                            </a:rPr>
                          </m:ctrlPr>
                        </m:sSubPr>
                        <m:e>
                          <m:r>
                            <a:rPr lang="en-US" sz="1600" b="0" i="1" smtClean="0">
                              <a:latin typeface="Cambria Math" panose="02040503050406030204" pitchFamily="18" charset="0"/>
                              <a:ea typeface="Palatino" pitchFamily="2" charset="77"/>
                              <a:cs typeface="Times New Roman" panose="02020603050405020304" pitchFamily="18" charset="0"/>
                            </a:rPr>
                            <m:t>𝑝</m:t>
                          </m:r>
                        </m:e>
                        <m:sub>
                          <m:r>
                            <a:rPr lang="en-US" sz="1600" b="0" i="1" smtClean="0">
                              <a:latin typeface="Cambria Math" panose="02040503050406030204" pitchFamily="18" charset="0"/>
                              <a:ea typeface="Palatino" pitchFamily="2" charset="77"/>
                              <a:cs typeface="Times New Roman" panose="02020603050405020304" pitchFamily="18" charset="0"/>
                            </a:rPr>
                            <m:t>𝑟𝑎𝑑</m:t>
                          </m:r>
                        </m:sub>
                      </m:sSub>
                      <m:r>
                        <a:rPr lang="en-US" sz="1600" b="0" i="1" smtClean="0">
                          <a:latin typeface="Cambria Math" panose="02040503050406030204" pitchFamily="18" charset="0"/>
                          <a:ea typeface="Palatino" pitchFamily="2" charset="77"/>
                          <a:cs typeface="Times New Roman" panose="02020603050405020304" pitchFamily="18" charset="0"/>
                        </a:rPr>
                        <m:t>=</m:t>
                      </m:r>
                      <m:f>
                        <m:fPr>
                          <m:ctrlPr>
                            <a:rPr lang="en-US" sz="1600" b="0" i="1" smtClean="0">
                              <a:latin typeface="Cambria Math" panose="02040503050406030204" pitchFamily="18" charset="0"/>
                              <a:ea typeface="Palatino" pitchFamily="2" charset="77"/>
                              <a:cs typeface="Times New Roman" panose="02020603050405020304" pitchFamily="18" charset="0"/>
                            </a:rPr>
                          </m:ctrlPr>
                        </m:fPr>
                        <m:num>
                          <m:r>
                            <a:rPr lang="en-US" sz="1600" b="0" i="1" smtClean="0">
                              <a:latin typeface="Cambria Math" panose="02040503050406030204" pitchFamily="18" charset="0"/>
                              <a:ea typeface="Palatino" pitchFamily="2" charset="77"/>
                              <a:cs typeface="Times New Roman" panose="02020603050405020304" pitchFamily="18" charset="0"/>
                            </a:rPr>
                            <m:t>1</m:t>
                          </m:r>
                        </m:num>
                        <m:den>
                          <m:r>
                            <a:rPr lang="en-US" sz="1600" b="0" i="1" smtClean="0">
                              <a:latin typeface="Cambria Math" panose="02040503050406030204" pitchFamily="18" charset="0"/>
                              <a:ea typeface="Palatino" pitchFamily="2" charset="77"/>
                              <a:cs typeface="Times New Roman" panose="02020603050405020304" pitchFamily="18" charset="0"/>
                            </a:rPr>
                            <m:t>1+</m:t>
                          </m:r>
                          <m:sSup>
                            <m:sSupPr>
                              <m:ctrlPr>
                                <a:rPr lang="en-US" sz="1600" b="0" i="1" smtClean="0">
                                  <a:latin typeface="Cambria Math" panose="02040503050406030204" pitchFamily="18" charset="0"/>
                                  <a:ea typeface="Palatino" pitchFamily="2" charset="77"/>
                                  <a:cs typeface="Times New Roman" panose="02020603050405020304" pitchFamily="18" charset="0"/>
                                </a:rPr>
                              </m:ctrlPr>
                            </m:sSupPr>
                            <m:e>
                              <m:r>
                                <a:rPr lang="en-US" sz="1600" b="0" i="1" smtClean="0">
                                  <a:latin typeface="Cambria Math" panose="02040503050406030204" pitchFamily="18" charset="0"/>
                                  <a:ea typeface="Palatino" pitchFamily="2" charset="77"/>
                                  <a:cs typeface="Times New Roman" panose="02020603050405020304" pitchFamily="18" charset="0"/>
                                </a:rPr>
                                <m:t>𝑒</m:t>
                              </m:r>
                            </m:e>
                            <m:sup>
                              <m:r>
                                <a:rPr lang="en-US" sz="1600" b="0" i="1" smtClean="0">
                                  <a:latin typeface="Cambria Math" panose="02040503050406030204" pitchFamily="18" charset="0"/>
                                  <a:ea typeface="Palatino" pitchFamily="2" charset="77"/>
                                  <a:cs typeface="Times New Roman" panose="02020603050405020304" pitchFamily="18" charset="0"/>
                                </a:rPr>
                                <m:t>−</m:t>
                              </m:r>
                              <m:r>
                                <a:rPr lang="en-US" sz="1600" b="0" i="1" smtClean="0">
                                  <a:latin typeface="Cambria Math" panose="02040503050406030204" pitchFamily="18" charset="0"/>
                                  <a:ea typeface="Palatino" pitchFamily="2" charset="77"/>
                                  <a:cs typeface="Times New Roman" panose="02020603050405020304" pitchFamily="18" charset="0"/>
                                </a:rPr>
                                <m:t>𝜌</m:t>
                              </m:r>
                              <m:d>
                                <m:dPr>
                                  <m:ctrlPr>
                                    <a:rPr lang="en-US" sz="1600" b="0" i="1" smtClean="0">
                                      <a:latin typeface="Cambria Math" panose="02040503050406030204" pitchFamily="18" charset="0"/>
                                      <a:ea typeface="Palatino" pitchFamily="2" charset="77"/>
                                      <a:cs typeface="Times New Roman" panose="02020603050405020304" pitchFamily="18" charset="0"/>
                                    </a:rPr>
                                  </m:ctrlPr>
                                </m:dPr>
                                <m:e>
                                  <m:f>
                                    <m:fPr>
                                      <m:ctrlPr>
                                        <a:rPr lang="en-US" sz="1600" b="0" i="1" smtClean="0">
                                          <a:latin typeface="Cambria Math" panose="02040503050406030204" pitchFamily="18" charset="0"/>
                                          <a:ea typeface="Palatino" pitchFamily="2" charset="77"/>
                                          <a:cs typeface="Times New Roman" panose="02020603050405020304" pitchFamily="18" charset="0"/>
                                        </a:rPr>
                                      </m:ctrlPr>
                                    </m:fPr>
                                    <m:num>
                                      <m:r>
                                        <a:rPr lang="en-US" sz="1600" b="0" i="1" smtClean="0">
                                          <a:latin typeface="Cambria Math" panose="02040503050406030204" pitchFamily="18" charset="0"/>
                                          <a:ea typeface="Palatino" pitchFamily="2" charset="77"/>
                                          <a:cs typeface="Times New Roman" panose="02020603050405020304" pitchFamily="18" charset="0"/>
                                        </a:rPr>
                                        <m:t>𝛾</m:t>
                                      </m:r>
                                    </m:num>
                                    <m:den>
                                      <m:sSub>
                                        <m:sSubPr>
                                          <m:ctrlPr>
                                            <a:rPr lang="en-US" sz="1600" b="0" i="1" smtClean="0">
                                              <a:latin typeface="Cambria Math" panose="02040503050406030204" pitchFamily="18" charset="0"/>
                                              <a:ea typeface="Palatino" pitchFamily="2" charset="77"/>
                                              <a:cs typeface="Times New Roman" panose="02020603050405020304" pitchFamily="18" charset="0"/>
                                            </a:rPr>
                                          </m:ctrlPr>
                                        </m:sSubPr>
                                        <m:e>
                                          <m:r>
                                            <a:rPr lang="en-US" sz="1600" b="0" i="1" smtClean="0">
                                              <a:latin typeface="Cambria Math" panose="02040503050406030204" pitchFamily="18" charset="0"/>
                                              <a:ea typeface="Palatino" pitchFamily="2" charset="77"/>
                                              <a:cs typeface="Times New Roman" panose="02020603050405020304" pitchFamily="18" charset="0"/>
                                            </a:rPr>
                                            <m:t>𝛾</m:t>
                                          </m:r>
                                        </m:e>
                                        <m:sub>
                                          <m:r>
                                            <a:rPr lang="en-US" sz="1600" b="0" i="1" smtClean="0">
                                              <a:latin typeface="Cambria Math" panose="02040503050406030204" pitchFamily="18" charset="0"/>
                                              <a:ea typeface="Palatino" pitchFamily="2" charset="77"/>
                                              <a:cs typeface="Times New Roman" panose="02020603050405020304" pitchFamily="18" charset="0"/>
                                            </a:rPr>
                                            <m:t>𝑐</m:t>
                                          </m:r>
                                        </m:sub>
                                      </m:sSub>
                                    </m:den>
                                  </m:f>
                                  <m:r>
                                    <a:rPr lang="en-US" sz="1600" b="0" i="1" smtClean="0">
                                      <a:latin typeface="Cambria Math" panose="02040503050406030204" pitchFamily="18" charset="0"/>
                                      <a:ea typeface="Palatino" pitchFamily="2" charset="77"/>
                                      <a:cs typeface="Times New Roman" panose="02020603050405020304" pitchFamily="18" charset="0"/>
                                    </a:rPr>
                                    <m:t>−0.5</m:t>
                                  </m:r>
                                </m:e>
                              </m:d>
                            </m:sup>
                          </m:sSup>
                        </m:den>
                      </m:f>
                    </m:oMath>
                  </m:oMathPara>
                </a14:m>
                <a:endParaRPr lang="en-US" sz="1600" dirty="0"/>
              </a:p>
            </p:txBody>
          </p:sp>
        </mc:Choice>
        <mc:Fallback xmlns="">
          <p:sp>
            <p:nvSpPr>
              <p:cNvPr id="9" name="TextBox 8">
                <a:extLst>
                  <a:ext uri="{FF2B5EF4-FFF2-40B4-BE49-F238E27FC236}">
                    <a16:creationId xmlns:a16="http://schemas.microsoft.com/office/drawing/2014/main" id="{D7A7A6DD-C300-662E-FAAB-3A316670579C}"/>
                  </a:ext>
                </a:extLst>
              </p:cNvPr>
              <p:cNvSpPr txBox="1">
                <a:spLocks noRot="1" noChangeAspect="1" noMove="1" noResize="1" noEditPoints="1" noAdjustHandles="1" noChangeArrowheads="1" noChangeShapeType="1" noTextEdit="1"/>
              </p:cNvSpPr>
              <p:nvPr/>
            </p:nvSpPr>
            <p:spPr>
              <a:xfrm>
                <a:off x="8348325" y="4822210"/>
                <a:ext cx="2658152" cy="112235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6490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56D5-CC9F-1225-FC82-E5C4EF9346CA}"/>
              </a:ext>
            </a:extLst>
          </p:cNvPr>
          <p:cNvSpPr>
            <a:spLocks noGrp="1"/>
          </p:cNvSpPr>
          <p:nvPr>
            <p:ph type="title"/>
          </p:nvPr>
        </p:nvSpPr>
        <p:spPr/>
        <p:txBody>
          <a:bodyPr/>
          <a:lstStyle/>
          <a:p>
            <a:pPr algn="l"/>
            <a:r>
              <a:rPr lang="en-US" dirty="0"/>
              <a:t>RL Results &amp; Ongoing Efforts</a:t>
            </a:r>
          </a:p>
        </p:txBody>
      </p:sp>
      <p:sp>
        <p:nvSpPr>
          <p:cNvPr id="3" name="Content Placeholder 2">
            <a:extLst>
              <a:ext uri="{FF2B5EF4-FFF2-40B4-BE49-F238E27FC236}">
                <a16:creationId xmlns:a16="http://schemas.microsoft.com/office/drawing/2014/main" id="{07978E7F-A97B-837C-2B2E-0E4A03EF5A62}"/>
              </a:ext>
            </a:extLst>
          </p:cNvPr>
          <p:cNvSpPr>
            <a:spLocks noGrp="1"/>
          </p:cNvSpPr>
          <p:nvPr>
            <p:ph idx="1"/>
          </p:nvPr>
        </p:nvSpPr>
        <p:spPr>
          <a:xfrm>
            <a:off x="304800" y="914400"/>
            <a:ext cx="11582400" cy="5638800"/>
          </a:xfrm>
        </p:spPr>
        <p:txBody>
          <a:bodyPr>
            <a:normAutofit/>
          </a:bodyPr>
          <a:lstStyle/>
          <a:p>
            <a:r>
              <a:rPr lang="en-US" dirty="0"/>
              <a:t>Achieved slightly better-than-nominal targeting</a:t>
            </a:r>
          </a:p>
          <a:p>
            <a:pPr lvl="1"/>
            <a:r>
              <a:rPr lang="en-US" dirty="0"/>
              <a:t>Nominal targets assume no targeting offsets</a:t>
            </a:r>
          </a:p>
          <a:p>
            <a:pPr lvl="1"/>
            <a:r>
              <a:rPr lang="en-US" dirty="0"/>
              <a:t>Still highly sensitive to variations between episodes</a:t>
            </a:r>
          </a:p>
          <a:p>
            <a:pPr lvl="2"/>
            <a:r>
              <a:rPr lang="en-US" dirty="0"/>
              <a:t>Known drawback to NN actor-critic approach</a:t>
            </a:r>
          </a:p>
          <a:p>
            <a:r>
              <a:rPr lang="en-US" dirty="0"/>
              <a:t>Optimizing training scheme</a:t>
            </a:r>
          </a:p>
          <a:p>
            <a:pPr lvl="1"/>
            <a:r>
              <a:rPr lang="en-US" dirty="0"/>
              <a:t>Learning/discount rates</a:t>
            </a:r>
          </a:p>
          <a:p>
            <a:pPr lvl="1"/>
            <a:r>
              <a:rPr lang="en-US" dirty="0"/>
              <a:t>Relative weighting of terms within rewards &amp; losses</a:t>
            </a:r>
          </a:p>
          <a:p>
            <a:r>
              <a:rPr lang="en-US" dirty="0"/>
              <a:t>Exploring additional network architectures</a:t>
            </a:r>
          </a:p>
          <a:p>
            <a:pPr lvl="1"/>
            <a:r>
              <a:rPr lang="en-US" dirty="0"/>
              <a:t>Began with basic 3-layer NNs, </a:t>
            </a:r>
            <a:r>
              <a:rPr lang="en-US" dirty="0" err="1"/>
              <a:t>ReLU</a:t>
            </a:r>
            <a:r>
              <a:rPr lang="en-US" dirty="0"/>
              <a:t> activation, etc.</a:t>
            </a:r>
          </a:p>
          <a:p>
            <a:r>
              <a:rPr lang="en-US" dirty="0"/>
              <a:t>Seeking to reach optimal or near-optimal controls</a:t>
            </a:r>
          </a:p>
          <a:p>
            <a:pPr lvl="1"/>
            <a:r>
              <a:rPr lang="en-US" dirty="0"/>
              <a:t>Perfectly correcting for targeting offsets</a:t>
            </a:r>
          </a:p>
          <a:p>
            <a:pPr lvl="1"/>
            <a:r>
              <a:rPr lang="en-US" dirty="0"/>
              <a:t>Energy controls accounting for target depth, size, etc.</a:t>
            </a:r>
          </a:p>
          <a:p>
            <a:r>
              <a:rPr lang="en-US" dirty="0"/>
              <a:t>Eventually, add complexity</a:t>
            </a:r>
          </a:p>
          <a:p>
            <a:pPr lvl="1"/>
            <a:r>
              <a:rPr lang="en-US" dirty="0"/>
              <a:t>e.g. irregular target shapes, real-time target deformation, etc.</a:t>
            </a:r>
          </a:p>
          <a:p>
            <a:endParaRPr lang="en-US" dirty="0"/>
          </a:p>
        </p:txBody>
      </p:sp>
      <p:pic>
        <p:nvPicPr>
          <p:cNvPr id="7" name="Picture 6">
            <a:extLst>
              <a:ext uri="{FF2B5EF4-FFF2-40B4-BE49-F238E27FC236}">
                <a16:creationId xmlns:a16="http://schemas.microsoft.com/office/drawing/2014/main" id="{156FC743-3B26-EC9E-4872-EE4A95B31B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86600" y="1792860"/>
            <a:ext cx="4693920" cy="402336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2813968-DFB2-AF55-633F-73F732C6B343}"/>
                  </a:ext>
                </a:extLst>
              </p:cNvPr>
              <p:cNvSpPr txBox="1"/>
              <p:nvPr/>
            </p:nvSpPr>
            <p:spPr>
              <a:xfrm>
                <a:off x="7147560" y="1006786"/>
                <a:ext cx="4572000" cy="709874"/>
              </a:xfrm>
              <a:prstGeom prst="rect">
                <a:avLst/>
              </a:prstGeom>
              <a:noFill/>
            </p:spPr>
            <p:txBody>
              <a:bodyPr wrap="square">
                <a:spAutoFit/>
              </a:bodyPr>
              <a:lstStyle/>
              <a:p>
                <a:pPr algn="ctr">
                  <a:lnSpc>
                    <a:spcPct val="150000"/>
                  </a:lnSpc>
                </a:pPr>
                <a:r>
                  <a:rPr lang="en-US" sz="1400" i="1" dirty="0">
                    <a:latin typeface="Gill Sans" panose="020B0502020104020203" pitchFamily="34" charset="-79"/>
                    <a:ea typeface="Palatino" pitchFamily="2" charset="77"/>
                    <a:cs typeface="Gill Sans" panose="020B0502020104020203" pitchFamily="34" charset="-79"/>
                  </a:rPr>
                  <a:t>PHASER toy model transitioning from nominal control settings (</a:t>
                </a:r>
                <a14:m>
                  <m:oMath xmlns:m="http://schemas.openxmlformats.org/officeDocument/2006/math">
                    <m:r>
                      <a:rPr lang="en-US" sz="1400" b="0" i="1" dirty="0" smtClean="0">
                        <a:latin typeface="Cambria Math" panose="02040503050406030204" pitchFamily="18" charset="0"/>
                        <a:ea typeface="Palatino" pitchFamily="2" charset="77"/>
                        <a:cs typeface="Times New Roman" panose="02020603050405020304" pitchFamily="18" charset="0"/>
                      </a:rPr>
                      <m:t>𝑅</m:t>
                    </m:r>
                    <m:r>
                      <a:rPr lang="en-US" sz="1400" b="0" i="1" dirty="0" smtClean="0">
                        <a:latin typeface="Cambria Math" panose="02040503050406030204" pitchFamily="18" charset="0"/>
                        <a:ea typeface="Palatino" pitchFamily="2" charset="77"/>
                        <a:cs typeface="Times New Roman" panose="02020603050405020304" pitchFamily="18" charset="0"/>
                      </a:rPr>
                      <m:t>=−15.07</m:t>
                    </m:r>
                  </m:oMath>
                </a14:m>
                <a:r>
                  <a:rPr lang="en-US" sz="1400" i="1" dirty="0">
                    <a:latin typeface="Gill Sans" panose="020B0502020104020203" pitchFamily="34" charset="-79"/>
                    <a:ea typeface="Palatino" pitchFamily="2" charset="77"/>
                    <a:cs typeface="Gill Sans" panose="020B0502020104020203" pitchFamily="34" charset="-79"/>
                  </a:rPr>
                  <a:t>) to RL agent settings (</a:t>
                </a:r>
                <a14:m>
                  <m:oMath xmlns:m="http://schemas.openxmlformats.org/officeDocument/2006/math">
                    <m:r>
                      <a:rPr lang="en-US" sz="1400" b="0" i="1" dirty="0" smtClean="0">
                        <a:latin typeface="Cambria Math" panose="02040503050406030204" pitchFamily="18" charset="0"/>
                        <a:ea typeface="Palatino" pitchFamily="2" charset="77"/>
                        <a:cs typeface="Times New Roman" panose="02020603050405020304" pitchFamily="18" charset="0"/>
                      </a:rPr>
                      <m:t>𝑅</m:t>
                    </m:r>
                    <m:r>
                      <a:rPr lang="en-US" sz="1400" b="0" i="1" dirty="0" smtClean="0">
                        <a:latin typeface="Cambria Math" panose="02040503050406030204" pitchFamily="18" charset="0"/>
                        <a:ea typeface="Palatino" pitchFamily="2" charset="77"/>
                        <a:cs typeface="Times New Roman" panose="02020603050405020304" pitchFamily="18" charset="0"/>
                      </a:rPr>
                      <m:t>=−14.93</m:t>
                    </m:r>
                  </m:oMath>
                </a14:m>
                <a:r>
                  <a:rPr lang="en-US" sz="1400" i="1" dirty="0">
                    <a:latin typeface="Gill Sans" panose="020B0502020104020203" pitchFamily="34" charset="-79"/>
                    <a:ea typeface="Palatino" pitchFamily="2" charset="77"/>
                    <a:cs typeface="Gill Sans" panose="020B0502020104020203" pitchFamily="34" charset="-79"/>
                  </a:rPr>
                  <a:t>)</a:t>
                </a:r>
              </a:p>
            </p:txBody>
          </p:sp>
        </mc:Choice>
        <mc:Fallback xmlns="">
          <p:sp>
            <p:nvSpPr>
              <p:cNvPr id="8" name="TextBox 7">
                <a:extLst>
                  <a:ext uri="{FF2B5EF4-FFF2-40B4-BE49-F238E27FC236}">
                    <a16:creationId xmlns:a16="http://schemas.microsoft.com/office/drawing/2014/main" id="{A2813968-DFB2-AF55-633F-73F732C6B343}"/>
                  </a:ext>
                </a:extLst>
              </p:cNvPr>
              <p:cNvSpPr txBox="1">
                <a:spLocks noRot="1" noChangeAspect="1" noMove="1" noResize="1" noEditPoints="1" noAdjustHandles="1" noChangeArrowheads="1" noChangeShapeType="1" noTextEdit="1"/>
              </p:cNvSpPr>
              <p:nvPr/>
            </p:nvSpPr>
            <p:spPr>
              <a:xfrm>
                <a:off x="7147560" y="1006786"/>
                <a:ext cx="4572000" cy="709874"/>
              </a:xfrm>
              <a:prstGeom prst="rect">
                <a:avLst/>
              </a:prstGeom>
              <a:blipFill>
                <a:blip r:embed="rId4"/>
                <a:stretch>
                  <a:fillRect b="-5263"/>
                </a:stretch>
              </a:blipFill>
            </p:spPr>
            <p:txBody>
              <a:bodyPr/>
              <a:lstStyle/>
              <a:p>
                <a:r>
                  <a:rPr lang="en-US">
                    <a:noFill/>
                  </a:rPr>
                  <a:t> </a:t>
                </a:r>
              </a:p>
            </p:txBody>
          </p:sp>
        </mc:Fallback>
      </mc:AlternateContent>
      <p:pic>
        <p:nvPicPr>
          <p:cNvPr id="10" name="Picture 9" descr="A qr code with a white background&#10;&#10;Description automatically generated">
            <a:extLst>
              <a:ext uri="{FF2B5EF4-FFF2-40B4-BE49-F238E27FC236}">
                <a16:creationId xmlns:a16="http://schemas.microsoft.com/office/drawing/2014/main" id="{AF05355C-4D37-45FF-7A50-E033874252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600" y="4724400"/>
            <a:ext cx="731520" cy="731520"/>
          </a:xfrm>
          <a:prstGeom prst="rect">
            <a:avLst/>
          </a:prstGeom>
        </p:spPr>
      </p:pic>
    </p:spTree>
    <p:extLst>
      <p:ext uri="{BB962C8B-B14F-4D97-AF65-F5344CB8AC3E}">
        <p14:creationId xmlns:p14="http://schemas.microsoft.com/office/powerpoint/2010/main" val="263764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0257-FBA9-6F4D-ABD9-3129B0904B02}"/>
              </a:ext>
            </a:extLst>
          </p:cNvPr>
          <p:cNvSpPr>
            <a:spLocks noGrp="1"/>
          </p:cNvSpPr>
          <p:nvPr>
            <p:ph type="title"/>
          </p:nvPr>
        </p:nvSpPr>
        <p:spPr/>
        <p:txBody>
          <a:bodyPr anchor="ctr"/>
          <a:lstStyle/>
          <a:p>
            <a:r>
              <a:rPr lang="en-US" dirty="0"/>
              <a:t>Disclaimer</a:t>
            </a:r>
          </a:p>
        </p:txBody>
      </p:sp>
      <p:sp>
        <p:nvSpPr>
          <p:cNvPr id="3" name="Content Placeholder 2">
            <a:extLst>
              <a:ext uri="{FF2B5EF4-FFF2-40B4-BE49-F238E27FC236}">
                <a16:creationId xmlns:a16="http://schemas.microsoft.com/office/drawing/2014/main" id="{05FF7545-F192-504E-8EB2-C515A8212841}"/>
              </a:ext>
            </a:extLst>
          </p:cNvPr>
          <p:cNvSpPr>
            <a:spLocks noGrp="1"/>
          </p:cNvSpPr>
          <p:nvPr>
            <p:ph idx="1"/>
          </p:nvPr>
        </p:nvSpPr>
        <p:spPr>
          <a:xfrm>
            <a:off x="1257300" y="1485900"/>
            <a:ext cx="9677400" cy="3886200"/>
          </a:xfrm>
        </p:spPr>
        <p:txBody>
          <a:bodyPr>
            <a:normAutofit/>
          </a:bodyPr>
          <a:lstStyle/>
          <a:p>
            <a:pPr marL="0" indent="0" algn="just">
              <a:buNone/>
            </a:pPr>
            <a:r>
              <a:rPr lang="en-US" sz="2000" dirty="0">
                <a:solidFill>
                  <a:schemeClr val="tx1"/>
                </a:solidFill>
              </a:rPr>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spTree>
    <p:extLst>
      <p:ext uri="{BB962C8B-B14F-4D97-AF65-F5344CB8AC3E}">
        <p14:creationId xmlns:p14="http://schemas.microsoft.com/office/powerpoint/2010/main" val="48344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FCBCFF-0554-F503-25FD-2115387048BC}"/>
              </a:ext>
            </a:extLst>
          </p:cNvPr>
          <p:cNvSpPr>
            <a:spLocks noGrp="1"/>
          </p:cNvSpPr>
          <p:nvPr>
            <p:ph idx="1"/>
          </p:nvPr>
        </p:nvSpPr>
        <p:spPr>
          <a:xfrm>
            <a:off x="304800" y="1371600"/>
            <a:ext cx="4267200" cy="4953000"/>
          </a:xfrm>
        </p:spPr>
        <p:txBody>
          <a:bodyPr>
            <a:normAutofit fontScale="92500" lnSpcReduction="10000"/>
          </a:bodyPr>
          <a:lstStyle/>
          <a:p>
            <a:r>
              <a:rPr lang="en-US" dirty="0"/>
              <a:t>Diverse staff covering a wide range of scientific and software expertise</a:t>
            </a:r>
          </a:p>
          <a:p>
            <a:pPr lvl="1"/>
            <a:r>
              <a:rPr lang="en-US" dirty="0"/>
              <a:t>Seven full time software developers with expertise in Java, Python, C++, and Perl.</a:t>
            </a:r>
          </a:p>
          <a:p>
            <a:pPr lvl="1"/>
            <a:r>
              <a:rPr lang="en-US" dirty="0"/>
              <a:t>Eleven full time computational scientists and engineers with expertise in a variety of specialty disciplines, including: optics, controls, embedded systems, and computational modeling.</a:t>
            </a:r>
          </a:p>
          <a:p>
            <a:pPr lvl="1"/>
            <a:r>
              <a:rPr lang="en-US" dirty="0"/>
              <a:t>Three administrative staff and one marketing professional. </a:t>
            </a:r>
          </a:p>
          <a:p>
            <a:r>
              <a:rPr lang="en-US" dirty="0"/>
              <a:t>Regular contributions to more than 20 workshops and conferences annually, including accelerator education </a:t>
            </a:r>
          </a:p>
          <a:p>
            <a:pPr lvl="1"/>
            <a:endParaRPr lang="en-US" dirty="0"/>
          </a:p>
          <a:p>
            <a:endParaRPr lang="en-US" dirty="0"/>
          </a:p>
          <a:p>
            <a:pPr marL="0" indent="0">
              <a:buNone/>
            </a:pPr>
            <a:endParaRPr lang="en-US" dirty="0"/>
          </a:p>
          <a:p>
            <a:pPr lvl="1"/>
            <a:endParaRPr lang="en-US" dirty="0"/>
          </a:p>
        </p:txBody>
      </p:sp>
      <p:grpSp>
        <p:nvGrpSpPr>
          <p:cNvPr id="30" name="Group 29">
            <a:extLst>
              <a:ext uri="{FF2B5EF4-FFF2-40B4-BE49-F238E27FC236}">
                <a16:creationId xmlns:a16="http://schemas.microsoft.com/office/drawing/2014/main" id="{B6AAD475-5B4C-5452-D422-C88B3DF60D10}"/>
              </a:ext>
            </a:extLst>
          </p:cNvPr>
          <p:cNvGrpSpPr/>
          <p:nvPr/>
        </p:nvGrpSpPr>
        <p:grpSpPr>
          <a:xfrm>
            <a:off x="4680854" y="1600200"/>
            <a:ext cx="7206346" cy="4191000"/>
            <a:chOff x="4680854" y="1371600"/>
            <a:chExt cx="7206346" cy="4191000"/>
          </a:xfrm>
        </p:grpSpPr>
        <p:sp>
          <p:nvSpPr>
            <p:cNvPr id="5" name="Rounded Rectangle 4">
              <a:extLst>
                <a:ext uri="{FF2B5EF4-FFF2-40B4-BE49-F238E27FC236}">
                  <a16:creationId xmlns:a16="http://schemas.microsoft.com/office/drawing/2014/main" id="{566C086B-534E-BA96-4673-B98CEE72E117}"/>
                </a:ext>
              </a:extLst>
            </p:cNvPr>
            <p:cNvSpPr/>
            <p:nvPr/>
          </p:nvSpPr>
          <p:spPr>
            <a:xfrm>
              <a:off x="4702625" y="1371600"/>
              <a:ext cx="2373086" cy="576944"/>
            </a:xfrm>
            <a:prstGeom prst="roundRect">
              <a:avLst>
                <a:gd name="adj" fmla="val 11905"/>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Computational Support </a:t>
              </a:r>
            </a:p>
          </p:txBody>
        </p:sp>
        <p:sp>
          <p:nvSpPr>
            <p:cNvPr id="6" name="Rounded Rectangle 5">
              <a:extLst>
                <a:ext uri="{FF2B5EF4-FFF2-40B4-BE49-F238E27FC236}">
                  <a16:creationId xmlns:a16="http://schemas.microsoft.com/office/drawing/2014/main" id="{5AA2B40D-D8AB-E0C5-509E-D752456060E5}"/>
                </a:ext>
              </a:extLst>
            </p:cNvPr>
            <p:cNvSpPr/>
            <p:nvPr/>
          </p:nvSpPr>
          <p:spPr>
            <a:xfrm>
              <a:off x="7358740" y="1371600"/>
              <a:ext cx="2122715" cy="576944"/>
            </a:xfrm>
            <a:prstGeom prst="roundRect">
              <a:avLst>
                <a:gd name="adj" fmla="val 11905"/>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User Support</a:t>
              </a:r>
            </a:p>
          </p:txBody>
        </p:sp>
        <p:sp>
          <p:nvSpPr>
            <p:cNvPr id="7" name="Rounded Rectangle 6">
              <a:extLst>
                <a:ext uri="{FF2B5EF4-FFF2-40B4-BE49-F238E27FC236}">
                  <a16:creationId xmlns:a16="http://schemas.microsoft.com/office/drawing/2014/main" id="{A88FF462-B208-3CF8-1F66-0EE6FE64982B}"/>
                </a:ext>
              </a:extLst>
            </p:cNvPr>
            <p:cNvSpPr/>
            <p:nvPr/>
          </p:nvSpPr>
          <p:spPr>
            <a:xfrm>
              <a:off x="9764484" y="1371600"/>
              <a:ext cx="2122715" cy="576944"/>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Operational Systems</a:t>
              </a:r>
            </a:p>
          </p:txBody>
        </p:sp>
        <p:sp>
          <p:nvSpPr>
            <p:cNvPr id="8" name="Rounded Rectangle 7">
              <a:extLst>
                <a:ext uri="{FF2B5EF4-FFF2-40B4-BE49-F238E27FC236}">
                  <a16:creationId xmlns:a16="http://schemas.microsoft.com/office/drawing/2014/main" id="{AEA195D7-016C-F0F9-D4B5-FD9DE94C260F}"/>
                </a:ext>
              </a:extLst>
            </p:cNvPr>
            <p:cNvSpPr/>
            <p:nvPr/>
          </p:nvSpPr>
          <p:spPr>
            <a:xfrm>
              <a:off x="4702625" y="2122715"/>
              <a:ext cx="2373086" cy="838200"/>
            </a:xfrm>
            <a:prstGeom prst="roundRect">
              <a:avLst>
                <a:gd name="adj" fmla="val 13095"/>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Sirepo: browser based computational gateway </a:t>
              </a:r>
            </a:p>
          </p:txBody>
        </p:sp>
        <p:sp>
          <p:nvSpPr>
            <p:cNvPr id="9" name="Rounded Rectangle 8">
              <a:extLst>
                <a:ext uri="{FF2B5EF4-FFF2-40B4-BE49-F238E27FC236}">
                  <a16:creationId xmlns:a16="http://schemas.microsoft.com/office/drawing/2014/main" id="{9E51B879-9776-F0B6-5810-1F33FC7FF3AF}"/>
                </a:ext>
              </a:extLst>
            </p:cNvPr>
            <p:cNvSpPr/>
            <p:nvPr/>
          </p:nvSpPr>
          <p:spPr>
            <a:xfrm>
              <a:off x="4702625" y="3135086"/>
              <a:ext cx="2373086" cy="838200"/>
            </a:xfrm>
            <a:prstGeom prst="roundRect">
              <a:avLst>
                <a:gd name="adj" fmla="val 13095"/>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Jupyterhub</a:t>
              </a:r>
              <a:r>
                <a:rPr lang="en-US" sz="1600" dirty="0"/>
                <a:t>: customized computational environment</a:t>
              </a:r>
            </a:p>
          </p:txBody>
        </p:sp>
        <p:sp>
          <p:nvSpPr>
            <p:cNvPr id="11" name="Rounded Rectangle 10">
              <a:extLst>
                <a:ext uri="{FF2B5EF4-FFF2-40B4-BE49-F238E27FC236}">
                  <a16:creationId xmlns:a16="http://schemas.microsoft.com/office/drawing/2014/main" id="{F27A4139-A736-723E-3892-4D224298704B}"/>
                </a:ext>
              </a:extLst>
            </p:cNvPr>
            <p:cNvSpPr/>
            <p:nvPr/>
          </p:nvSpPr>
          <p:spPr>
            <a:xfrm>
              <a:off x="7358740" y="2122715"/>
              <a:ext cx="2122715" cy="838200"/>
            </a:xfrm>
            <a:prstGeom prst="roundRect">
              <a:avLst>
                <a:gd name="adj" fmla="val 13095"/>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Image processing: Sample identification and noise reduction</a:t>
              </a:r>
            </a:p>
          </p:txBody>
        </p:sp>
        <p:sp>
          <p:nvSpPr>
            <p:cNvPr id="12" name="Rounded Rectangle 11">
              <a:extLst>
                <a:ext uri="{FF2B5EF4-FFF2-40B4-BE49-F238E27FC236}">
                  <a16:creationId xmlns:a16="http://schemas.microsoft.com/office/drawing/2014/main" id="{852FF295-3D4D-259D-8DEF-0E01F783DD96}"/>
                </a:ext>
              </a:extLst>
            </p:cNvPr>
            <p:cNvSpPr/>
            <p:nvPr/>
          </p:nvSpPr>
          <p:spPr>
            <a:xfrm>
              <a:off x="7358740" y="3135086"/>
              <a:ext cx="2122715" cy="838200"/>
            </a:xfrm>
            <a:prstGeom prst="roundRect">
              <a:avLst>
                <a:gd name="adj" fmla="val 13095"/>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Data analysis and visualization workflows</a:t>
              </a:r>
            </a:p>
          </p:txBody>
        </p:sp>
        <p:sp>
          <p:nvSpPr>
            <p:cNvPr id="13" name="Rounded Rectangle 12">
              <a:extLst>
                <a:ext uri="{FF2B5EF4-FFF2-40B4-BE49-F238E27FC236}">
                  <a16:creationId xmlns:a16="http://schemas.microsoft.com/office/drawing/2014/main" id="{62CCE118-6274-F393-EFFC-0DBAEFF8BAFE}"/>
                </a:ext>
              </a:extLst>
            </p:cNvPr>
            <p:cNvSpPr/>
            <p:nvPr/>
          </p:nvSpPr>
          <p:spPr>
            <a:xfrm>
              <a:off x="9764484" y="2122715"/>
              <a:ext cx="2122715" cy="838200"/>
            </a:xfrm>
            <a:prstGeom prst="roundRect">
              <a:avLst>
                <a:gd name="adj" fmla="val 13095"/>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Embedded systems for edge AI and LLRF</a:t>
              </a:r>
            </a:p>
          </p:txBody>
        </p:sp>
        <p:sp>
          <p:nvSpPr>
            <p:cNvPr id="14" name="Rounded Rectangle 13">
              <a:extLst>
                <a:ext uri="{FF2B5EF4-FFF2-40B4-BE49-F238E27FC236}">
                  <a16:creationId xmlns:a16="http://schemas.microsoft.com/office/drawing/2014/main" id="{AD9FFAF5-4057-EB6B-3CAB-4A49B809D12D}"/>
                </a:ext>
              </a:extLst>
            </p:cNvPr>
            <p:cNvSpPr/>
            <p:nvPr/>
          </p:nvSpPr>
          <p:spPr>
            <a:xfrm>
              <a:off x="9764484" y="3135086"/>
              <a:ext cx="2122715" cy="838200"/>
            </a:xfrm>
            <a:prstGeom prst="roundRect">
              <a:avLst>
                <a:gd name="adj" fmla="val 13095"/>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twins and online modeling</a:t>
              </a:r>
            </a:p>
          </p:txBody>
        </p:sp>
        <p:sp>
          <p:nvSpPr>
            <p:cNvPr id="16" name="Rounded Rectangle 15">
              <a:extLst>
                <a:ext uri="{FF2B5EF4-FFF2-40B4-BE49-F238E27FC236}">
                  <a16:creationId xmlns:a16="http://schemas.microsoft.com/office/drawing/2014/main" id="{68978F87-02D6-9537-6616-9E967AD27DC4}"/>
                </a:ext>
              </a:extLst>
            </p:cNvPr>
            <p:cNvSpPr/>
            <p:nvPr/>
          </p:nvSpPr>
          <p:spPr>
            <a:xfrm>
              <a:off x="4680854" y="4147457"/>
              <a:ext cx="2373086" cy="838200"/>
            </a:xfrm>
            <a:prstGeom prst="roundRect">
              <a:avLst>
                <a:gd name="adj" fmla="val 13095"/>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Shielding design and radiation transport simulations</a:t>
              </a:r>
            </a:p>
          </p:txBody>
        </p:sp>
        <p:sp>
          <p:nvSpPr>
            <p:cNvPr id="17" name="Rounded Rectangle 16">
              <a:extLst>
                <a:ext uri="{FF2B5EF4-FFF2-40B4-BE49-F238E27FC236}">
                  <a16:creationId xmlns:a16="http://schemas.microsoft.com/office/drawing/2014/main" id="{47B8041C-0B33-4B04-4287-40CFD314B6D0}"/>
                </a:ext>
              </a:extLst>
            </p:cNvPr>
            <p:cNvSpPr/>
            <p:nvPr/>
          </p:nvSpPr>
          <p:spPr>
            <a:xfrm>
              <a:off x="4680854" y="5159828"/>
              <a:ext cx="7206346" cy="402772"/>
            </a:xfrm>
            <a:prstGeom prst="roundRect">
              <a:avLst>
                <a:gd name="adj" fmla="val 13095"/>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Contract R&amp;D / Engineering Services</a:t>
              </a:r>
            </a:p>
          </p:txBody>
        </p:sp>
      </p:grpSp>
      <p:pic>
        <p:nvPicPr>
          <p:cNvPr id="22" name="Picture 21" descr="A blue and black logo&#10;&#10;Description automatically generated">
            <a:extLst>
              <a:ext uri="{FF2B5EF4-FFF2-40B4-BE49-F238E27FC236}">
                <a16:creationId xmlns:a16="http://schemas.microsoft.com/office/drawing/2014/main" id="{0FA2119F-F7AE-DAE4-D7B2-67A0A1774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8808"/>
            <a:ext cx="4550225" cy="769183"/>
          </a:xfrm>
          <a:prstGeom prst="rect">
            <a:avLst/>
          </a:prstGeom>
        </p:spPr>
      </p:pic>
      <p:sp>
        <p:nvSpPr>
          <p:cNvPr id="25" name="TextBox 24">
            <a:extLst>
              <a:ext uri="{FF2B5EF4-FFF2-40B4-BE49-F238E27FC236}">
                <a16:creationId xmlns:a16="http://schemas.microsoft.com/office/drawing/2014/main" id="{86C39EE6-AFD0-8DD2-0CC3-90B190B36FD1}"/>
              </a:ext>
            </a:extLst>
          </p:cNvPr>
          <p:cNvSpPr txBox="1"/>
          <p:nvPr/>
        </p:nvSpPr>
        <p:spPr>
          <a:xfrm>
            <a:off x="4985654" y="315373"/>
            <a:ext cx="7206346" cy="707886"/>
          </a:xfrm>
          <a:prstGeom prst="rect">
            <a:avLst/>
          </a:prstGeom>
          <a:noFill/>
        </p:spPr>
        <p:txBody>
          <a:bodyPr wrap="square">
            <a:spAutoFit/>
          </a:bodyPr>
          <a:lstStyle/>
          <a:p>
            <a:r>
              <a:rPr lang="en-US" sz="2000" dirty="0"/>
              <a:t>RadiaSoft is an industry leader in high-level research &amp; design and scientific consulting for beamline physics and machine learning</a:t>
            </a:r>
          </a:p>
        </p:txBody>
      </p:sp>
      <p:pic>
        <p:nvPicPr>
          <p:cNvPr id="28" name="Google Shape;52;p2">
            <a:extLst>
              <a:ext uri="{FF2B5EF4-FFF2-40B4-BE49-F238E27FC236}">
                <a16:creationId xmlns:a16="http://schemas.microsoft.com/office/drawing/2014/main" id="{C0FD8D90-78DF-65E9-D582-4C190E57656C}"/>
              </a:ext>
            </a:extLst>
          </p:cNvPr>
          <p:cNvPicPr preferRelativeResize="0"/>
          <p:nvPr/>
        </p:nvPicPr>
        <p:blipFill rotWithShape="1">
          <a:blip r:embed="rId4">
            <a:alphaModFix/>
          </a:blip>
          <a:srcRect/>
          <a:stretch/>
        </p:blipFill>
        <p:spPr>
          <a:xfrm>
            <a:off x="8077200" y="4290848"/>
            <a:ext cx="2567567" cy="685800"/>
          </a:xfrm>
          <a:prstGeom prst="rect">
            <a:avLst/>
          </a:prstGeom>
          <a:noFill/>
          <a:ln>
            <a:noFill/>
          </a:ln>
        </p:spPr>
      </p:pic>
      <p:sp>
        <p:nvSpPr>
          <p:cNvPr id="29" name="Google Shape;54;p2">
            <a:extLst>
              <a:ext uri="{FF2B5EF4-FFF2-40B4-BE49-F238E27FC236}">
                <a16:creationId xmlns:a16="http://schemas.microsoft.com/office/drawing/2014/main" id="{FF04D095-3576-6426-E59B-565816D2192B}"/>
              </a:ext>
            </a:extLst>
          </p:cNvPr>
          <p:cNvSpPr txBox="1"/>
          <p:nvPr/>
        </p:nvSpPr>
        <p:spPr>
          <a:xfrm>
            <a:off x="8141783" y="4860590"/>
            <a:ext cx="2438400" cy="34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2000" b="0" i="0"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https://sirepo.com</a:t>
            </a:r>
            <a:r>
              <a:rPr lang="en-US" sz="2000" b="0" i="0" u="sng" strike="noStrike" cap="none" dirty="0">
                <a:solidFill>
                  <a:schemeClr val="dk1"/>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0639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title"/>
          </p:nvPr>
        </p:nvSpPr>
        <p:spPr>
          <a:xfrm>
            <a:off x="304800" y="76200"/>
            <a:ext cx="1158240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800"/>
              <a:buFont typeface="Gill Sans"/>
              <a:buNone/>
            </a:pPr>
            <a:r>
              <a:rPr lang="en-US" dirty="0"/>
              <a:t>Industrial Applications of Accelerators</a:t>
            </a:r>
            <a:endParaRPr dirty="0"/>
          </a:p>
        </p:txBody>
      </p:sp>
      <p:sp>
        <p:nvSpPr>
          <p:cNvPr id="72" name="Google Shape;72;p2"/>
          <p:cNvSpPr/>
          <p:nvPr/>
        </p:nvSpPr>
        <p:spPr>
          <a:xfrm>
            <a:off x="484825" y="2419900"/>
            <a:ext cx="3495000" cy="2011500"/>
          </a:xfrm>
          <a:prstGeom prst="roundRect">
            <a:avLst>
              <a:gd name="adj" fmla="val 6865"/>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chemeClr val="dk1"/>
                </a:solidFill>
                <a:latin typeface="Calibri"/>
                <a:ea typeface="Calibri"/>
                <a:cs typeface="Calibri"/>
                <a:sym typeface="Calibri"/>
              </a:rPr>
              <a:t>Medical</a:t>
            </a:r>
            <a:endParaRPr sz="1700">
              <a:solidFill>
                <a:schemeClr val="dk1"/>
              </a:solidFill>
              <a:latin typeface="Calibri"/>
              <a:ea typeface="Calibri"/>
              <a:cs typeface="Calibri"/>
              <a:sym typeface="Calibri"/>
            </a:endParaRPr>
          </a:p>
        </p:txBody>
      </p:sp>
      <p:sp>
        <p:nvSpPr>
          <p:cNvPr id="73" name="Google Shape;73;p2"/>
          <p:cNvSpPr/>
          <p:nvPr/>
        </p:nvSpPr>
        <p:spPr>
          <a:xfrm>
            <a:off x="852525" y="2940750"/>
            <a:ext cx="1473600" cy="614125"/>
          </a:xfrm>
          <a:prstGeom prst="roundRect">
            <a:avLst>
              <a:gd name="adj" fmla="val 1041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libri"/>
                <a:ea typeface="Calibri"/>
                <a:cs typeface="Calibri"/>
                <a:sym typeface="Calibri"/>
              </a:rPr>
              <a:t>Proton Therapy</a:t>
            </a:r>
            <a:endParaRPr>
              <a:solidFill>
                <a:schemeClr val="lt1"/>
              </a:solidFill>
              <a:latin typeface="Calibri"/>
              <a:ea typeface="Calibri"/>
              <a:cs typeface="Calibri"/>
              <a:sym typeface="Calibri"/>
            </a:endParaRPr>
          </a:p>
        </p:txBody>
      </p:sp>
      <p:sp>
        <p:nvSpPr>
          <p:cNvPr id="74" name="Google Shape;74;p2"/>
          <p:cNvSpPr/>
          <p:nvPr/>
        </p:nvSpPr>
        <p:spPr>
          <a:xfrm>
            <a:off x="695775" y="3667750"/>
            <a:ext cx="1787100" cy="465900"/>
          </a:xfrm>
          <a:prstGeom prst="roundRect">
            <a:avLst>
              <a:gd name="adj" fmla="val 1041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libri"/>
                <a:ea typeface="Calibri"/>
                <a:cs typeface="Calibri"/>
                <a:sym typeface="Calibri"/>
              </a:rPr>
              <a:t>E-beam therapy</a:t>
            </a:r>
            <a:endParaRPr>
              <a:solidFill>
                <a:schemeClr val="lt1"/>
              </a:solidFill>
              <a:latin typeface="Calibri"/>
              <a:ea typeface="Calibri"/>
              <a:cs typeface="Calibri"/>
              <a:sym typeface="Calibri"/>
            </a:endParaRPr>
          </a:p>
        </p:txBody>
      </p:sp>
      <p:sp>
        <p:nvSpPr>
          <p:cNvPr id="75" name="Google Shape;75;p2"/>
          <p:cNvSpPr/>
          <p:nvPr/>
        </p:nvSpPr>
        <p:spPr>
          <a:xfrm>
            <a:off x="2785325" y="3175500"/>
            <a:ext cx="987000" cy="815400"/>
          </a:xfrm>
          <a:prstGeom prst="roundRect">
            <a:avLst>
              <a:gd name="adj" fmla="val 1041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libri"/>
                <a:ea typeface="Calibri"/>
                <a:cs typeface="Calibri"/>
                <a:sym typeface="Calibri"/>
              </a:rPr>
              <a:t>X-ray therapy</a:t>
            </a:r>
            <a:endParaRPr>
              <a:solidFill>
                <a:schemeClr val="lt1"/>
              </a:solidFill>
              <a:latin typeface="Calibri"/>
              <a:ea typeface="Calibri"/>
              <a:cs typeface="Calibri"/>
              <a:sym typeface="Calibri"/>
            </a:endParaRPr>
          </a:p>
        </p:txBody>
      </p:sp>
      <p:sp>
        <p:nvSpPr>
          <p:cNvPr id="76" name="Google Shape;76;p2"/>
          <p:cNvSpPr/>
          <p:nvPr/>
        </p:nvSpPr>
        <p:spPr>
          <a:xfrm>
            <a:off x="4838275" y="1043075"/>
            <a:ext cx="2831100" cy="2294400"/>
          </a:xfrm>
          <a:prstGeom prst="roundRect">
            <a:avLst>
              <a:gd name="adj" fmla="val 6865"/>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chemeClr val="dk1"/>
                </a:solidFill>
                <a:latin typeface="Calibri"/>
                <a:ea typeface="Calibri"/>
                <a:cs typeface="Calibri"/>
                <a:sym typeface="Calibri"/>
              </a:rPr>
              <a:t>Imaging</a:t>
            </a:r>
            <a:endParaRPr sz="1700">
              <a:solidFill>
                <a:schemeClr val="dk1"/>
              </a:solidFill>
              <a:latin typeface="Calibri"/>
              <a:ea typeface="Calibri"/>
              <a:cs typeface="Calibri"/>
              <a:sym typeface="Calibri"/>
            </a:endParaRPr>
          </a:p>
        </p:txBody>
      </p:sp>
      <p:sp>
        <p:nvSpPr>
          <p:cNvPr id="77" name="Google Shape;77;p2"/>
          <p:cNvSpPr/>
          <p:nvPr/>
        </p:nvSpPr>
        <p:spPr>
          <a:xfrm>
            <a:off x="4950248" y="1632238"/>
            <a:ext cx="987000" cy="815400"/>
          </a:xfrm>
          <a:prstGeom prst="roundRect">
            <a:avLst>
              <a:gd name="adj" fmla="val 10418"/>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libri"/>
                <a:ea typeface="Calibri"/>
                <a:cs typeface="Calibri"/>
                <a:sym typeface="Calibri"/>
              </a:rPr>
              <a:t>X-ray sources</a:t>
            </a:r>
            <a:endParaRPr>
              <a:solidFill>
                <a:schemeClr val="lt1"/>
              </a:solidFill>
              <a:latin typeface="Calibri"/>
              <a:ea typeface="Calibri"/>
              <a:cs typeface="Calibri"/>
              <a:sym typeface="Calibri"/>
            </a:endParaRPr>
          </a:p>
        </p:txBody>
      </p:sp>
      <p:sp>
        <p:nvSpPr>
          <p:cNvPr id="78" name="Google Shape;78;p2"/>
          <p:cNvSpPr/>
          <p:nvPr/>
        </p:nvSpPr>
        <p:spPr>
          <a:xfrm>
            <a:off x="6124198" y="1637600"/>
            <a:ext cx="1443916" cy="815400"/>
          </a:xfrm>
          <a:prstGeom prst="roundRect">
            <a:avLst>
              <a:gd name="adj" fmla="val 10418"/>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lt1"/>
                </a:solidFill>
                <a:latin typeface="Calibri"/>
                <a:ea typeface="Calibri"/>
                <a:cs typeface="Calibri"/>
                <a:sym typeface="Calibri"/>
              </a:rPr>
              <a:t>Gamma-ray sources</a:t>
            </a:r>
            <a:endParaRPr dirty="0">
              <a:solidFill>
                <a:schemeClr val="lt1"/>
              </a:solidFill>
              <a:latin typeface="Calibri"/>
              <a:ea typeface="Calibri"/>
              <a:cs typeface="Calibri"/>
              <a:sym typeface="Calibri"/>
            </a:endParaRPr>
          </a:p>
        </p:txBody>
      </p:sp>
      <p:sp>
        <p:nvSpPr>
          <p:cNvPr id="79" name="Google Shape;79;p2"/>
          <p:cNvSpPr/>
          <p:nvPr/>
        </p:nvSpPr>
        <p:spPr>
          <a:xfrm>
            <a:off x="484825" y="4622625"/>
            <a:ext cx="4841100" cy="1605300"/>
          </a:xfrm>
          <a:prstGeom prst="roundRect">
            <a:avLst>
              <a:gd name="adj" fmla="val 6865"/>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chemeClr val="dk1"/>
                </a:solidFill>
                <a:latin typeface="Calibri"/>
                <a:ea typeface="Calibri"/>
                <a:cs typeface="Calibri"/>
                <a:sym typeface="Calibri"/>
              </a:rPr>
              <a:t>Sterilization</a:t>
            </a:r>
            <a:endParaRPr sz="1700">
              <a:solidFill>
                <a:schemeClr val="dk1"/>
              </a:solidFill>
              <a:latin typeface="Calibri"/>
              <a:ea typeface="Calibri"/>
              <a:cs typeface="Calibri"/>
              <a:sym typeface="Calibri"/>
            </a:endParaRPr>
          </a:p>
        </p:txBody>
      </p:sp>
      <p:sp>
        <p:nvSpPr>
          <p:cNvPr id="80" name="Google Shape;80;p2"/>
          <p:cNvSpPr/>
          <p:nvPr/>
        </p:nvSpPr>
        <p:spPr>
          <a:xfrm>
            <a:off x="737600" y="5147790"/>
            <a:ext cx="1335600" cy="866700"/>
          </a:xfrm>
          <a:prstGeom prst="roundRect">
            <a:avLst>
              <a:gd name="adj" fmla="val 1041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lt1"/>
                </a:solidFill>
                <a:latin typeface="Calibri"/>
                <a:ea typeface="Calibri"/>
                <a:cs typeface="Calibri"/>
                <a:sym typeface="Calibri"/>
              </a:rPr>
              <a:t>Medical device sterilization</a:t>
            </a:r>
            <a:endParaRPr dirty="0">
              <a:solidFill>
                <a:schemeClr val="lt1"/>
              </a:solidFill>
              <a:latin typeface="Calibri"/>
              <a:ea typeface="Calibri"/>
              <a:cs typeface="Calibri"/>
              <a:sym typeface="Calibri"/>
            </a:endParaRPr>
          </a:p>
        </p:txBody>
      </p:sp>
      <p:sp>
        <p:nvSpPr>
          <p:cNvPr id="81" name="Google Shape;81;p2"/>
          <p:cNvSpPr/>
          <p:nvPr/>
        </p:nvSpPr>
        <p:spPr>
          <a:xfrm>
            <a:off x="2256598" y="5147790"/>
            <a:ext cx="1229100" cy="866700"/>
          </a:xfrm>
          <a:prstGeom prst="roundRect">
            <a:avLst>
              <a:gd name="adj" fmla="val 1041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lt1"/>
                </a:solidFill>
                <a:latin typeface="Calibri"/>
                <a:ea typeface="Calibri"/>
                <a:cs typeface="Calibri"/>
                <a:sym typeface="Calibri"/>
              </a:rPr>
              <a:t>Food irradiation</a:t>
            </a:r>
            <a:endParaRPr dirty="0">
              <a:solidFill>
                <a:schemeClr val="lt1"/>
              </a:solidFill>
              <a:latin typeface="Calibri"/>
              <a:ea typeface="Calibri"/>
              <a:cs typeface="Calibri"/>
              <a:sym typeface="Calibri"/>
            </a:endParaRPr>
          </a:p>
        </p:txBody>
      </p:sp>
      <p:sp>
        <p:nvSpPr>
          <p:cNvPr id="82" name="Google Shape;82;p2"/>
          <p:cNvSpPr/>
          <p:nvPr/>
        </p:nvSpPr>
        <p:spPr>
          <a:xfrm>
            <a:off x="3670085" y="5147790"/>
            <a:ext cx="1397940" cy="866700"/>
          </a:xfrm>
          <a:prstGeom prst="roundRect">
            <a:avLst>
              <a:gd name="adj" fmla="val 1041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lt1"/>
                </a:solidFill>
                <a:latin typeface="Calibri"/>
                <a:ea typeface="Calibri"/>
                <a:cs typeface="Calibri"/>
                <a:sym typeface="Calibri"/>
              </a:rPr>
              <a:t>Wastewater treatment </a:t>
            </a:r>
            <a:endParaRPr dirty="0">
              <a:solidFill>
                <a:schemeClr val="lt1"/>
              </a:solidFill>
              <a:latin typeface="Calibri"/>
              <a:ea typeface="Calibri"/>
              <a:cs typeface="Calibri"/>
              <a:sym typeface="Calibri"/>
            </a:endParaRPr>
          </a:p>
        </p:txBody>
      </p:sp>
      <p:sp>
        <p:nvSpPr>
          <p:cNvPr id="83" name="Google Shape;83;p2"/>
          <p:cNvSpPr/>
          <p:nvPr/>
        </p:nvSpPr>
        <p:spPr>
          <a:xfrm>
            <a:off x="5191133" y="2543250"/>
            <a:ext cx="1980300" cy="632249"/>
          </a:xfrm>
          <a:prstGeom prst="roundRect">
            <a:avLst>
              <a:gd name="adj" fmla="val 10418"/>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lt1"/>
                </a:solidFill>
                <a:latin typeface="Calibri"/>
                <a:ea typeface="Calibri"/>
                <a:cs typeface="Calibri"/>
                <a:sym typeface="Calibri"/>
              </a:rPr>
              <a:t>electron microscopy</a:t>
            </a:r>
            <a:endParaRPr dirty="0">
              <a:solidFill>
                <a:schemeClr val="lt1"/>
              </a:solidFill>
              <a:latin typeface="Calibri"/>
              <a:ea typeface="Calibri"/>
              <a:cs typeface="Calibri"/>
              <a:sym typeface="Calibri"/>
            </a:endParaRPr>
          </a:p>
        </p:txBody>
      </p:sp>
      <p:sp>
        <p:nvSpPr>
          <p:cNvPr id="84" name="Google Shape;84;p2"/>
          <p:cNvSpPr/>
          <p:nvPr/>
        </p:nvSpPr>
        <p:spPr>
          <a:xfrm>
            <a:off x="484825" y="1043075"/>
            <a:ext cx="3833700" cy="1185600"/>
          </a:xfrm>
          <a:prstGeom prst="roundRect">
            <a:avLst>
              <a:gd name="adj" fmla="val 6865"/>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chemeClr val="dk1"/>
                </a:solidFill>
                <a:latin typeface="Calibri"/>
                <a:ea typeface="Calibri"/>
                <a:cs typeface="Calibri"/>
                <a:sym typeface="Calibri"/>
              </a:rPr>
              <a:t>Security and Defense</a:t>
            </a:r>
            <a:endParaRPr sz="1700">
              <a:solidFill>
                <a:schemeClr val="dk1"/>
              </a:solidFill>
              <a:latin typeface="Calibri"/>
              <a:ea typeface="Calibri"/>
              <a:cs typeface="Calibri"/>
              <a:sym typeface="Calibri"/>
            </a:endParaRPr>
          </a:p>
        </p:txBody>
      </p:sp>
      <p:sp>
        <p:nvSpPr>
          <p:cNvPr id="85" name="Google Shape;85;p2"/>
          <p:cNvSpPr/>
          <p:nvPr/>
        </p:nvSpPr>
        <p:spPr>
          <a:xfrm>
            <a:off x="648200" y="1447800"/>
            <a:ext cx="1425000" cy="573450"/>
          </a:xfrm>
          <a:prstGeom prst="roundRect">
            <a:avLst>
              <a:gd name="adj" fmla="val 10418"/>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lt1"/>
                </a:solidFill>
                <a:latin typeface="Calibri"/>
                <a:ea typeface="Calibri"/>
                <a:cs typeface="Calibri"/>
                <a:sym typeface="Calibri"/>
              </a:rPr>
              <a:t>Directed energy</a:t>
            </a:r>
            <a:endParaRPr sz="1600" dirty="0">
              <a:solidFill>
                <a:schemeClr val="lt1"/>
              </a:solidFill>
              <a:latin typeface="Calibri"/>
              <a:ea typeface="Calibri"/>
              <a:cs typeface="Calibri"/>
              <a:sym typeface="Calibri"/>
            </a:endParaRPr>
          </a:p>
        </p:txBody>
      </p:sp>
      <p:sp>
        <p:nvSpPr>
          <p:cNvPr id="86" name="Google Shape;86;p2"/>
          <p:cNvSpPr/>
          <p:nvPr/>
        </p:nvSpPr>
        <p:spPr>
          <a:xfrm>
            <a:off x="2235675" y="1447800"/>
            <a:ext cx="1858200" cy="563150"/>
          </a:xfrm>
          <a:prstGeom prst="roundRect">
            <a:avLst>
              <a:gd name="adj" fmla="val 10418"/>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lt1"/>
                </a:solidFill>
                <a:latin typeface="Calibri"/>
                <a:ea typeface="Calibri"/>
                <a:cs typeface="Calibri"/>
                <a:sym typeface="Calibri"/>
              </a:rPr>
              <a:t>Single effects testing</a:t>
            </a:r>
            <a:endParaRPr sz="1600" dirty="0">
              <a:solidFill>
                <a:schemeClr val="lt1"/>
              </a:solidFill>
              <a:latin typeface="Calibri"/>
              <a:ea typeface="Calibri"/>
              <a:cs typeface="Calibri"/>
              <a:sym typeface="Calibri"/>
            </a:endParaRPr>
          </a:p>
        </p:txBody>
      </p:sp>
      <p:sp>
        <p:nvSpPr>
          <p:cNvPr id="87" name="Google Shape;87;p2"/>
          <p:cNvSpPr/>
          <p:nvPr/>
        </p:nvSpPr>
        <p:spPr>
          <a:xfrm>
            <a:off x="8301399" y="1043075"/>
            <a:ext cx="3405775" cy="2294400"/>
          </a:xfrm>
          <a:prstGeom prst="roundRect">
            <a:avLst>
              <a:gd name="adj" fmla="val 6865"/>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chemeClr val="dk1"/>
                </a:solidFill>
                <a:latin typeface="Calibri"/>
                <a:ea typeface="Calibri"/>
                <a:cs typeface="Calibri"/>
                <a:sym typeface="Calibri"/>
              </a:rPr>
              <a:t>Manufacturing</a:t>
            </a:r>
            <a:endParaRPr sz="1700">
              <a:solidFill>
                <a:schemeClr val="dk1"/>
              </a:solidFill>
              <a:latin typeface="Calibri"/>
              <a:ea typeface="Calibri"/>
              <a:cs typeface="Calibri"/>
              <a:sym typeface="Calibri"/>
            </a:endParaRPr>
          </a:p>
        </p:txBody>
      </p:sp>
      <p:sp>
        <p:nvSpPr>
          <p:cNvPr id="88" name="Google Shape;88;p2"/>
          <p:cNvSpPr/>
          <p:nvPr/>
        </p:nvSpPr>
        <p:spPr>
          <a:xfrm>
            <a:off x="8557688" y="1554325"/>
            <a:ext cx="1250700" cy="747300"/>
          </a:xfrm>
          <a:prstGeom prst="roundRect">
            <a:avLst>
              <a:gd name="adj" fmla="val 10418"/>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libri"/>
                <a:ea typeface="Calibri"/>
                <a:cs typeface="Calibri"/>
                <a:sym typeface="Calibri"/>
              </a:rPr>
              <a:t>Polymer treatment</a:t>
            </a:r>
            <a:endParaRPr>
              <a:solidFill>
                <a:schemeClr val="lt1"/>
              </a:solidFill>
              <a:latin typeface="Calibri"/>
              <a:ea typeface="Calibri"/>
              <a:cs typeface="Calibri"/>
              <a:sym typeface="Calibri"/>
            </a:endParaRPr>
          </a:p>
        </p:txBody>
      </p:sp>
      <p:sp>
        <p:nvSpPr>
          <p:cNvPr id="89" name="Google Shape;89;p2"/>
          <p:cNvSpPr/>
          <p:nvPr/>
        </p:nvSpPr>
        <p:spPr>
          <a:xfrm>
            <a:off x="9995338" y="1544025"/>
            <a:ext cx="1250700" cy="747300"/>
          </a:xfrm>
          <a:prstGeom prst="roundRect">
            <a:avLst>
              <a:gd name="adj" fmla="val 10418"/>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libri"/>
                <a:ea typeface="Calibri"/>
                <a:cs typeface="Calibri"/>
                <a:sym typeface="Calibri"/>
              </a:rPr>
              <a:t>Industrial Curing</a:t>
            </a:r>
            <a:endParaRPr>
              <a:solidFill>
                <a:schemeClr val="lt1"/>
              </a:solidFill>
              <a:latin typeface="Calibri"/>
              <a:ea typeface="Calibri"/>
              <a:cs typeface="Calibri"/>
              <a:sym typeface="Calibri"/>
            </a:endParaRPr>
          </a:p>
        </p:txBody>
      </p:sp>
      <p:sp>
        <p:nvSpPr>
          <p:cNvPr id="90" name="Google Shape;90;p2"/>
          <p:cNvSpPr/>
          <p:nvPr/>
        </p:nvSpPr>
        <p:spPr>
          <a:xfrm>
            <a:off x="9920615" y="2419750"/>
            <a:ext cx="1499862" cy="747300"/>
          </a:xfrm>
          <a:prstGeom prst="roundRect">
            <a:avLst>
              <a:gd name="adj" fmla="val 10418"/>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lt1"/>
                </a:solidFill>
                <a:latin typeface="Calibri"/>
                <a:ea typeface="Calibri"/>
                <a:cs typeface="Calibri"/>
                <a:sym typeface="Calibri"/>
              </a:rPr>
              <a:t>Ion Implantation</a:t>
            </a:r>
            <a:endParaRPr dirty="0">
              <a:solidFill>
                <a:schemeClr val="lt1"/>
              </a:solidFill>
              <a:latin typeface="Calibri"/>
              <a:ea typeface="Calibri"/>
              <a:cs typeface="Calibri"/>
              <a:sym typeface="Calibri"/>
            </a:endParaRPr>
          </a:p>
        </p:txBody>
      </p:sp>
      <p:sp>
        <p:nvSpPr>
          <p:cNvPr id="91" name="Google Shape;91;p2"/>
          <p:cNvSpPr/>
          <p:nvPr/>
        </p:nvSpPr>
        <p:spPr>
          <a:xfrm>
            <a:off x="8557700" y="2543250"/>
            <a:ext cx="1250700" cy="397500"/>
          </a:xfrm>
          <a:prstGeom prst="roundRect">
            <a:avLst>
              <a:gd name="adj" fmla="val 10418"/>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libri"/>
                <a:ea typeface="Calibri"/>
                <a:cs typeface="Calibri"/>
                <a:sym typeface="Calibri"/>
              </a:rPr>
              <a:t>Welding</a:t>
            </a:r>
            <a:endParaRPr>
              <a:solidFill>
                <a:schemeClr val="lt1"/>
              </a:solidFill>
              <a:latin typeface="Calibri"/>
              <a:ea typeface="Calibri"/>
              <a:cs typeface="Calibri"/>
              <a:sym typeface="Calibri"/>
            </a:endParaRPr>
          </a:p>
        </p:txBody>
      </p:sp>
      <p:sp>
        <p:nvSpPr>
          <p:cNvPr id="92" name="Google Shape;92;p2"/>
          <p:cNvSpPr txBox="1"/>
          <p:nvPr/>
        </p:nvSpPr>
        <p:spPr>
          <a:xfrm>
            <a:off x="5325925" y="3500270"/>
            <a:ext cx="6713675" cy="2308294"/>
          </a:xfrm>
          <a:prstGeom prst="rect">
            <a:avLst/>
          </a:prstGeom>
          <a:noFill/>
          <a:ln>
            <a:noFill/>
          </a:ln>
        </p:spPr>
        <p:txBody>
          <a:bodyPr spcFirstLastPara="1" wrap="square" lIns="91425" tIns="91425" rIns="91425" bIns="91425" anchor="t" anchorCtr="0">
            <a:spAutoFit/>
          </a:bodyPr>
          <a:lstStyle/>
          <a:p>
            <a:pPr marL="342900" lvl="0" indent="-317500" algn="l" rtl="0">
              <a:spcBef>
                <a:spcPts val="600"/>
              </a:spcBef>
              <a:spcAft>
                <a:spcPts val="0"/>
              </a:spcAft>
              <a:buClr>
                <a:srgbClr val="025BA8"/>
              </a:buClr>
              <a:buSzPts val="1800"/>
              <a:buChar char="•"/>
            </a:pPr>
            <a:r>
              <a:rPr lang="en-US" sz="1800" dirty="0">
                <a:solidFill>
                  <a:srgbClr val="025BA8"/>
                </a:solidFill>
                <a:latin typeface="Gill Sans"/>
                <a:ea typeface="Gill Sans"/>
                <a:cs typeface="Gill Sans"/>
                <a:sym typeface="Gill Sans"/>
              </a:rPr>
              <a:t>Next generation of industrial systems are increasing in complexity</a:t>
            </a:r>
          </a:p>
          <a:p>
            <a:pPr marL="800100" lvl="1" indent="-317500">
              <a:spcBef>
                <a:spcPts val="600"/>
              </a:spcBef>
              <a:buClr>
                <a:srgbClr val="025BA8"/>
              </a:buClr>
              <a:buSzPts val="1800"/>
              <a:buChar char="•"/>
            </a:pPr>
            <a:r>
              <a:rPr lang="en-US" dirty="0">
                <a:solidFill>
                  <a:srgbClr val="025BA8"/>
                </a:solidFill>
                <a:latin typeface="Gill Sans"/>
                <a:ea typeface="Gill Sans"/>
                <a:cs typeface="Gill Sans"/>
                <a:sym typeface="Gill Sans"/>
              </a:rPr>
              <a:t>Distributed RF generation </a:t>
            </a:r>
          </a:p>
          <a:p>
            <a:pPr marL="800100" lvl="1" indent="-317500">
              <a:spcBef>
                <a:spcPts val="600"/>
              </a:spcBef>
              <a:buClr>
                <a:srgbClr val="025BA8"/>
              </a:buClr>
              <a:buSzPts val="1800"/>
              <a:buChar char="•"/>
            </a:pPr>
            <a:r>
              <a:rPr lang="en-US" dirty="0">
                <a:solidFill>
                  <a:srgbClr val="025BA8"/>
                </a:solidFill>
                <a:latin typeface="Gill Sans"/>
                <a:ea typeface="Gill Sans"/>
                <a:cs typeface="Gill Sans"/>
                <a:sym typeface="Gill Sans"/>
              </a:rPr>
              <a:t>Multi-cavity designs for higher energy</a:t>
            </a:r>
          </a:p>
          <a:p>
            <a:pPr marL="800100" lvl="1" indent="-317500">
              <a:spcBef>
                <a:spcPts val="600"/>
              </a:spcBef>
              <a:buClr>
                <a:srgbClr val="025BA8"/>
              </a:buClr>
              <a:buSzPts val="1800"/>
              <a:buChar char="•"/>
            </a:pPr>
            <a:endParaRPr lang="en-US" dirty="0">
              <a:solidFill>
                <a:srgbClr val="025BA8"/>
              </a:solidFill>
              <a:latin typeface="Gill Sans"/>
              <a:ea typeface="Gill Sans"/>
              <a:cs typeface="Gill Sans"/>
              <a:sym typeface="Gill Sans"/>
            </a:endParaRPr>
          </a:p>
          <a:p>
            <a:pPr marL="800100" lvl="1" indent="-317500">
              <a:spcBef>
                <a:spcPts val="600"/>
              </a:spcBef>
              <a:buClr>
                <a:srgbClr val="025BA8"/>
              </a:buClr>
              <a:buSzPts val="1800"/>
              <a:buChar char="•"/>
            </a:pPr>
            <a:endParaRPr lang="en-US" dirty="0">
              <a:solidFill>
                <a:srgbClr val="025BA8"/>
              </a:solidFill>
              <a:latin typeface="Gill Sans"/>
              <a:ea typeface="Gill Sans"/>
              <a:cs typeface="Gill Sans"/>
              <a:sym typeface="Gill Sans"/>
            </a:endParaRPr>
          </a:p>
          <a:p>
            <a:pPr marL="800100" lvl="1" indent="-317500">
              <a:spcBef>
                <a:spcPts val="600"/>
              </a:spcBef>
              <a:buClr>
                <a:srgbClr val="025BA8"/>
              </a:buClr>
              <a:buSzPts val="1800"/>
              <a:buChar char="•"/>
            </a:pPr>
            <a:endParaRPr dirty="0">
              <a:solidFill>
                <a:srgbClr val="025BA8"/>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0E30-324C-93A1-04BC-33E6E77C0EEE}"/>
              </a:ext>
            </a:extLst>
          </p:cNvPr>
          <p:cNvSpPr>
            <a:spLocks noGrp="1"/>
          </p:cNvSpPr>
          <p:nvPr>
            <p:ph type="title"/>
          </p:nvPr>
        </p:nvSpPr>
        <p:spPr/>
        <p:txBody>
          <a:bodyPr/>
          <a:lstStyle/>
          <a:p>
            <a:pPr algn="l"/>
            <a:r>
              <a:rPr lang="en-US" dirty="0"/>
              <a:t>What is FLASH Radiotherapy? </a:t>
            </a:r>
          </a:p>
        </p:txBody>
      </p:sp>
      <p:sp>
        <p:nvSpPr>
          <p:cNvPr id="3" name="Content Placeholder 2">
            <a:extLst>
              <a:ext uri="{FF2B5EF4-FFF2-40B4-BE49-F238E27FC236}">
                <a16:creationId xmlns:a16="http://schemas.microsoft.com/office/drawing/2014/main" id="{7DE4ADBB-46CA-093C-F891-A0748520D74B}"/>
              </a:ext>
            </a:extLst>
          </p:cNvPr>
          <p:cNvSpPr>
            <a:spLocks noGrp="1"/>
          </p:cNvSpPr>
          <p:nvPr>
            <p:ph idx="1"/>
          </p:nvPr>
        </p:nvSpPr>
        <p:spPr>
          <a:xfrm>
            <a:off x="304800" y="914400"/>
            <a:ext cx="5562600" cy="5334000"/>
          </a:xfrm>
        </p:spPr>
        <p:txBody>
          <a:bodyPr/>
          <a:lstStyle/>
          <a:p>
            <a:r>
              <a:rPr lang="en-US" dirty="0"/>
              <a:t>Ultrafast delivery of radiation </a:t>
            </a:r>
          </a:p>
          <a:p>
            <a:pPr lvl="1"/>
            <a:r>
              <a:rPr lang="en-US" dirty="0"/>
              <a:t>dose rates that are several orders of magnitude greater than those used in conventional radiotherapy</a:t>
            </a:r>
          </a:p>
          <a:p>
            <a:pPr lvl="1"/>
            <a:r>
              <a:rPr lang="en-US" dirty="0"/>
              <a:t>40 </a:t>
            </a:r>
            <a:r>
              <a:rPr lang="en-US" dirty="0" err="1"/>
              <a:t>Gy</a:t>
            </a:r>
            <a:r>
              <a:rPr lang="en-US" dirty="0"/>
              <a:t>/s (FLASH) </a:t>
            </a:r>
            <a:r>
              <a:rPr lang="en-US" i="1" dirty="0"/>
              <a:t>vs</a:t>
            </a:r>
            <a:r>
              <a:rPr lang="en-US" dirty="0"/>
              <a:t> 0.5–5 </a:t>
            </a:r>
            <a:r>
              <a:rPr lang="en-US" dirty="0" err="1"/>
              <a:t>Gy</a:t>
            </a:r>
            <a:r>
              <a:rPr lang="en-US" dirty="0"/>
              <a:t>/min (conventional)</a:t>
            </a:r>
          </a:p>
          <a:p>
            <a:endParaRPr lang="en-US" dirty="0"/>
          </a:p>
          <a:p>
            <a:r>
              <a:rPr lang="en-US" dirty="0"/>
              <a:t>Preclinical data suggesting that FLASH could achieve better disease control with fewer side effects</a:t>
            </a:r>
          </a:p>
          <a:p>
            <a:pPr lvl="1"/>
            <a:r>
              <a:rPr lang="en-US" dirty="0"/>
              <a:t>Improved safety and efficacy (confirmed by clinical trials)</a:t>
            </a:r>
          </a:p>
        </p:txBody>
      </p:sp>
      <p:pic>
        <p:nvPicPr>
          <p:cNvPr id="5122" name="Picture 2">
            <a:extLst>
              <a:ext uri="{FF2B5EF4-FFF2-40B4-BE49-F238E27FC236}">
                <a16:creationId xmlns:a16="http://schemas.microsoft.com/office/drawing/2014/main" id="{26532F9B-F0A8-399D-5E3A-2BB65FE96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727" y="1143000"/>
            <a:ext cx="6145179" cy="421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D734C4-BACB-C328-7B46-8865A178FAB4}"/>
              </a:ext>
            </a:extLst>
          </p:cNvPr>
          <p:cNvSpPr txBox="1"/>
          <p:nvPr/>
        </p:nvSpPr>
        <p:spPr>
          <a:xfrm>
            <a:off x="6170271" y="5417234"/>
            <a:ext cx="5884749" cy="646331"/>
          </a:xfrm>
          <a:prstGeom prst="rect">
            <a:avLst/>
          </a:prstGeom>
          <a:noFill/>
        </p:spPr>
        <p:txBody>
          <a:bodyPr wrap="square">
            <a:spAutoFit/>
          </a:bodyPr>
          <a:lstStyle/>
          <a:p>
            <a:r>
              <a:rPr lang="en-US" sz="1200" dirty="0"/>
              <a:t>Hughes JR, Parsons JL. FLASH Radiotherapy: Current Knowledge and Future Insights Using Proton-Beam Therapy. Int J Mol Sci. 2020 Sep 5;21(18):6492. </a:t>
            </a:r>
            <a:r>
              <a:rPr lang="en-US" sz="1200" dirty="0" err="1"/>
              <a:t>doi</a:t>
            </a:r>
            <a:r>
              <a:rPr lang="en-US" sz="1200" dirty="0"/>
              <a:t>: 10.3390/ijms21186492. PMID: 32899466; PMCID: PMC7556020.</a:t>
            </a:r>
          </a:p>
        </p:txBody>
      </p:sp>
    </p:spTree>
    <p:extLst>
      <p:ext uri="{BB962C8B-B14F-4D97-AF65-F5344CB8AC3E}">
        <p14:creationId xmlns:p14="http://schemas.microsoft.com/office/powerpoint/2010/main" val="204428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632E-7678-F4C5-A6C2-00262A7CAFFE}"/>
              </a:ext>
            </a:extLst>
          </p:cNvPr>
          <p:cNvSpPr>
            <a:spLocks noGrp="1"/>
          </p:cNvSpPr>
          <p:nvPr>
            <p:ph type="title"/>
          </p:nvPr>
        </p:nvSpPr>
        <p:spPr/>
        <p:txBody>
          <a:bodyPr/>
          <a:lstStyle/>
          <a:p>
            <a:pPr algn="l"/>
            <a:r>
              <a:rPr lang="en-US" dirty="0"/>
              <a:t>How does FLASH Radiotherapy work?</a:t>
            </a:r>
          </a:p>
        </p:txBody>
      </p:sp>
      <p:pic>
        <p:nvPicPr>
          <p:cNvPr id="1026" name="Picture 2" descr="FLASH radiotherapy: A promising new method for radiotherapy (Review)">
            <a:extLst>
              <a:ext uri="{FF2B5EF4-FFF2-40B4-BE49-F238E27FC236}">
                <a16:creationId xmlns:a16="http://schemas.microsoft.com/office/drawing/2014/main" id="{473956EC-054F-AB3A-70B4-BA9214CCD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7096125" cy="42952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2CF0A2-8901-16C2-7D57-72545007728F}"/>
              </a:ext>
            </a:extLst>
          </p:cNvPr>
          <p:cNvSpPr txBox="1"/>
          <p:nvPr/>
        </p:nvSpPr>
        <p:spPr>
          <a:xfrm>
            <a:off x="152400" y="1825714"/>
            <a:ext cx="3683643" cy="3323987"/>
          </a:xfrm>
          <a:prstGeom prst="rect">
            <a:avLst/>
          </a:prstGeom>
          <a:noFill/>
        </p:spPr>
        <p:txBody>
          <a:bodyPr wrap="square">
            <a:spAutoFit/>
          </a:bodyPr>
          <a:lstStyle/>
          <a:p>
            <a:pPr marL="285750" indent="-285750" algn="just">
              <a:buFont typeface="Arial" panose="020B0604020202020204" pitchFamily="34" charset="0"/>
              <a:buChar char="•"/>
            </a:pPr>
            <a:r>
              <a:rPr lang="en-US" sz="1400" dirty="0"/>
              <a:t>Right: Mechanistic diagram of the oxygen consumption hypothesis and ROS hypothesis:</a:t>
            </a:r>
          </a:p>
          <a:p>
            <a:pPr marL="742950" lvl="1" indent="-285750" algn="just">
              <a:buFont typeface="Arial" panose="020B0604020202020204" pitchFamily="34" charset="0"/>
              <a:buChar char="•"/>
            </a:pPr>
            <a:r>
              <a:rPr lang="en-US" sz="1400" dirty="0"/>
              <a:t>Top: Oxygen consumption hypothesis: High-dose transient irradiation reduces the presence of oxygen, and this effect is greater on normal cells, resulting in stronger radiation resistance.</a:t>
            </a:r>
          </a:p>
          <a:p>
            <a:pPr marL="742950" lvl="1" indent="-285750" algn="just">
              <a:buFont typeface="Arial" panose="020B0604020202020204" pitchFamily="34" charset="0"/>
              <a:buChar char="•"/>
            </a:pPr>
            <a:r>
              <a:rPr lang="en-US" sz="1400" dirty="0"/>
              <a:t>Bottom: Reactive Oxygen Species (ROS) levels that causes DNA, RNA, protein and lipid injury, and an increase in the protective non-reactive oxygen species (NROS) levels that inhibits DNA injury. </a:t>
            </a:r>
          </a:p>
        </p:txBody>
      </p:sp>
    </p:spTree>
    <p:extLst>
      <p:ext uri="{BB962C8B-B14F-4D97-AF65-F5344CB8AC3E}">
        <p14:creationId xmlns:p14="http://schemas.microsoft.com/office/powerpoint/2010/main" val="262320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4fd5f52b46_0_0"/>
          <p:cNvSpPr txBox="1">
            <a:spLocks noGrp="1"/>
          </p:cNvSpPr>
          <p:nvPr>
            <p:ph type="title"/>
          </p:nvPr>
        </p:nvSpPr>
        <p:spPr>
          <a:xfrm>
            <a:off x="304800" y="76200"/>
            <a:ext cx="11582400" cy="685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PHASER: A solution for FLASH-RT</a:t>
            </a:r>
            <a:endParaRPr dirty="0"/>
          </a:p>
        </p:txBody>
      </p:sp>
      <p:sp>
        <p:nvSpPr>
          <p:cNvPr id="99" name="Google Shape;99;g24fd5f52b46_0_0"/>
          <p:cNvSpPr txBox="1">
            <a:spLocks noGrp="1"/>
          </p:cNvSpPr>
          <p:nvPr>
            <p:ph type="body" idx="1"/>
          </p:nvPr>
        </p:nvSpPr>
        <p:spPr>
          <a:xfrm>
            <a:off x="304800" y="914400"/>
            <a:ext cx="5412000" cy="5334000"/>
          </a:xfrm>
          <a:prstGeom prst="rect">
            <a:avLst/>
          </a:prstGeom>
        </p:spPr>
        <p:txBody>
          <a:bodyPr spcFirstLastPara="1" wrap="square" lIns="91425" tIns="45700" rIns="91425" bIns="45700" anchor="t" anchorCtr="0">
            <a:normAutofit/>
          </a:bodyPr>
          <a:lstStyle/>
          <a:p>
            <a:pPr marL="514350">
              <a:spcAft>
                <a:spcPts val="0"/>
              </a:spcAft>
              <a:buSzPts val="1800"/>
            </a:pPr>
            <a:r>
              <a:rPr lang="en-US" dirty="0"/>
              <a:t>PHASER (</a:t>
            </a:r>
            <a:r>
              <a:rPr lang="en-US" dirty="0" err="1"/>
              <a:t>pluridirectional</a:t>
            </a:r>
            <a:r>
              <a:rPr lang="en-US" dirty="0"/>
              <a:t> high-energy agile scanning electronic radiotherapy) </a:t>
            </a:r>
          </a:p>
          <a:p>
            <a:pPr marL="914400" lvl="1">
              <a:spcAft>
                <a:spcPts val="0"/>
              </a:spcAft>
              <a:buSzPts val="1800"/>
            </a:pPr>
            <a:r>
              <a:rPr lang="en-US" dirty="0"/>
              <a:t>16 klystrinos power combined to drive a given linac with 5.3 MW of peak power </a:t>
            </a:r>
          </a:p>
          <a:p>
            <a:pPr marL="914400" lvl="1">
              <a:spcAft>
                <a:spcPts val="0"/>
              </a:spcAft>
              <a:buSzPts val="1800"/>
            </a:pPr>
            <a:r>
              <a:rPr lang="en-US" dirty="0"/>
              <a:t>Switching between LINACs occurs at 300ns </a:t>
            </a:r>
          </a:p>
          <a:p>
            <a:pPr marL="914400" lvl="1">
              <a:spcAft>
                <a:spcPts val="0"/>
              </a:spcAft>
              <a:buSzPts val="1800"/>
            </a:pPr>
            <a:endParaRPr dirty="0"/>
          </a:p>
        </p:txBody>
      </p:sp>
      <p:pic>
        <p:nvPicPr>
          <p:cNvPr id="100" name="Google Shape;100;g24fd5f52b46_0_0"/>
          <p:cNvPicPr preferRelativeResize="0"/>
          <p:nvPr/>
        </p:nvPicPr>
        <p:blipFill>
          <a:blip r:embed="rId3">
            <a:alphaModFix/>
          </a:blip>
          <a:stretch>
            <a:fillRect/>
          </a:stretch>
        </p:blipFill>
        <p:spPr>
          <a:xfrm>
            <a:off x="5817224" y="1429175"/>
            <a:ext cx="5992873" cy="4123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4fd5f52b46_0_0"/>
          <p:cNvSpPr txBox="1">
            <a:spLocks noGrp="1"/>
          </p:cNvSpPr>
          <p:nvPr>
            <p:ph type="title"/>
          </p:nvPr>
        </p:nvSpPr>
        <p:spPr>
          <a:xfrm>
            <a:off x="304800" y="76200"/>
            <a:ext cx="11582400" cy="685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PHASER: A solution for FLASH-RT</a:t>
            </a:r>
            <a:endParaRPr dirty="0"/>
          </a:p>
        </p:txBody>
      </p:sp>
      <p:sp>
        <p:nvSpPr>
          <p:cNvPr id="99" name="Google Shape;99;g24fd5f52b46_0_0"/>
          <p:cNvSpPr txBox="1">
            <a:spLocks noGrp="1"/>
          </p:cNvSpPr>
          <p:nvPr>
            <p:ph type="body" idx="1"/>
          </p:nvPr>
        </p:nvSpPr>
        <p:spPr>
          <a:xfrm>
            <a:off x="304800" y="914400"/>
            <a:ext cx="5412000" cy="5334000"/>
          </a:xfrm>
          <a:prstGeom prst="rect">
            <a:avLst/>
          </a:prstGeom>
        </p:spPr>
        <p:txBody>
          <a:bodyPr spcFirstLastPara="1" wrap="square" lIns="91425" tIns="45700" rIns="91425" bIns="45700" anchor="t" anchorCtr="0">
            <a:normAutofit/>
          </a:bodyPr>
          <a:lstStyle/>
          <a:p>
            <a:pPr marL="514350">
              <a:spcAft>
                <a:spcPts val="0"/>
              </a:spcAft>
              <a:buSzPts val="1800"/>
            </a:pPr>
            <a:r>
              <a:rPr lang="en-US" dirty="0"/>
              <a:t>PHASER (</a:t>
            </a:r>
            <a:r>
              <a:rPr lang="en-US" dirty="0" err="1"/>
              <a:t>pluridirectional</a:t>
            </a:r>
            <a:r>
              <a:rPr lang="en-US" dirty="0"/>
              <a:t> high-energy agile scanning electronic radiotherapy) </a:t>
            </a:r>
          </a:p>
          <a:p>
            <a:pPr marL="914400" lvl="1">
              <a:spcAft>
                <a:spcPts val="0"/>
              </a:spcAft>
              <a:buSzPts val="1800"/>
            </a:pPr>
            <a:r>
              <a:rPr lang="en-US" dirty="0"/>
              <a:t>16 klystrinos power combined to drive a given linac with 5.3 MW of peak power </a:t>
            </a:r>
          </a:p>
          <a:p>
            <a:pPr marL="914400" lvl="1">
              <a:spcAft>
                <a:spcPts val="0"/>
              </a:spcAft>
              <a:buSzPts val="1800"/>
            </a:pPr>
            <a:r>
              <a:rPr lang="en-US" dirty="0"/>
              <a:t>Switching between LINACs occurs at 300ns </a:t>
            </a:r>
          </a:p>
          <a:p>
            <a:pPr marL="914400" lvl="1">
              <a:spcAft>
                <a:spcPts val="0"/>
              </a:spcAft>
              <a:buSzPts val="1800"/>
            </a:pPr>
            <a:endParaRPr dirty="0"/>
          </a:p>
          <a:p>
            <a:r>
              <a:rPr lang="en-US" dirty="0"/>
              <a:t>Understanding the accelerator </a:t>
            </a:r>
          </a:p>
          <a:p>
            <a:pPr lvl="1"/>
            <a:r>
              <a:rPr lang="en-US" dirty="0"/>
              <a:t>Modeling the power combining is challenging (compensating for phase and amplitude jitter in the klystrinos)</a:t>
            </a:r>
          </a:p>
          <a:p>
            <a:pPr lvl="1"/>
            <a:r>
              <a:rPr lang="en-US" dirty="0"/>
              <a:t>Different LINACs need to operate at different energies </a:t>
            </a:r>
          </a:p>
          <a:p>
            <a:pPr lvl="1"/>
            <a:r>
              <a:rPr lang="en-US" dirty="0"/>
              <a:t>Beam steering using magnets </a:t>
            </a:r>
          </a:p>
          <a:p>
            <a:pPr marL="0" indent="0">
              <a:buNone/>
            </a:pPr>
            <a:r>
              <a:rPr lang="en-US" dirty="0"/>
              <a:t> </a:t>
            </a:r>
          </a:p>
        </p:txBody>
      </p:sp>
      <p:pic>
        <p:nvPicPr>
          <p:cNvPr id="100" name="Google Shape;100;g24fd5f52b46_0_0"/>
          <p:cNvPicPr preferRelativeResize="0"/>
          <p:nvPr/>
        </p:nvPicPr>
        <p:blipFill>
          <a:blip r:embed="rId3">
            <a:alphaModFix/>
          </a:blip>
          <a:stretch>
            <a:fillRect/>
          </a:stretch>
        </p:blipFill>
        <p:spPr>
          <a:xfrm>
            <a:off x="5817224" y="1429175"/>
            <a:ext cx="5992873" cy="4123026"/>
          </a:xfrm>
          <a:prstGeom prst="rect">
            <a:avLst/>
          </a:prstGeom>
          <a:noFill/>
          <a:ln>
            <a:noFill/>
          </a:ln>
        </p:spPr>
      </p:pic>
    </p:spTree>
    <p:extLst>
      <p:ext uri="{BB962C8B-B14F-4D97-AF65-F5344CB8AC3E}">
        <p14:creationId xmlns:p14="http://schemas.microsoft.com/office/powerpoint/2010/main" val="260949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4fd5f52b46_0_0"/>
          <p:cNvSpPr txBox="1">
            <a:spLocks noGrp="1"/>
          </p:cNvSpPr>
          <p:nvPr>
            <p:ph type="title"/>
          </p:nvPr>
        </p:nvSpPr>
        <p:spPr>
          <a:xfrm>
            <a:off x="304800" y="76200"/>
            <a:ext cx="11582400" cy="685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PHASER: A solution for FLASH-RT</a:t>
            </a:r>
            <a:endParaRPr dirty="0"/>
          </a:p>
        </p:txBody>
      </p:sp>
      <p:sp>
        <p:nvSpPr>
          <p:cNvPr id="99" name="Google Shape;99;g24fd5f52b46_0_0"/>
          <p:cNvSpPr txBox="1">
            <a:spLocks noGrp="1"/>
          </p:cNvSpPr>
          <p:nvPr>
            <p:ph type="body" idx="1"/>
          </p:nvPr>
        </p:nvSpPr>
        <p:spPr>
          <a:xfrm>
            <a:off x="304800" y="914400"/>
            <a:ext cx="5412000" cy="5334000"/>
          </a:xfrm>
          <a:prstGeom prst="rect">
            <a:avLst/>
          </a:prstGeom>
        </p:spPr>
        <p:txBody>
          <a:bodyPr spcFirstLastPara="1" wrap="square" lIns="91425" tIns="45700" rIns="91425" bIns="45700" anchor="t" anchorCtr="0">
            <a:normAutofit/>
          </a:bodyPr>
          <a:lstStyle/>
          <a:p>
            <a:pPr marL="514350">
              <a:spcAft>
                <a:spcPts val="0"/>
              </a:spcAft>
              <a:buSzPts val="1800"/>
            </a:pPr>
            <a:r>
              <a:rPr lang="en-US" dirty="0"/>
              <a:t>PHASER (</a:t>
            </a:r>
            <a:r>
              <a:rPr lang="en-US" dirty="0" err="1"/>
              <a:t>pluridirectional</a:t>
            </a:r>
            <a:r>
              <a:rPr lang="en-US" dirty="0"/>
              <a:t> high-energy agile scanning electronic radiotherapy) </a:t>
            </a:r>
          </a:p>
          <a:p>
            <a:pPr marL="914400" lvl="1">
              <a:spcAft>
                <a:spcPts val="0"/>
              </a:spcAft>
              <a:buSzPts val="1800"/>
            </a:pPr>
            <a:r>
              <a:rPr lang="en-US" dirty="0"/>
              <a:t>16 klystrinos power combined to drive a given linac with 5.3 MW of peak power </a:t>
            </a:r>
          </a:p>
          <a:p>
            <a:pPr marL="914400" lvl="1">
              <a:spcAft>
                <a:spcPts val="0"/>
              </a:spcAft>
              <a:buSzPts val="1800"/>
            </a:pPr>
            <a:r>
              <a:rPr lang="en-US" dirty="0"/>
              <a:t>Switching between LINACs occurs at 300ns </a:t>
            </a:r>
          </a:p>
          <a:p>
            <a:pPr marL="914400" lvl="1">
              <a:spcAft>
                <a:spcPts val="0"/>
              </a:spcAft>
              <a:buSzPts val="1800"/>
            </a:pPr>
            <a:endParaRPr dirty="0"/>
          </a:p>
          <a:p>
            <a:r>
              <a:rPr lang="en-US" dirty="0"/>
              <a:t>Understanding the accelerator </a:t>
            </a:r>
          </a:p>
          <a:p>
            <a:pPr lvl="1"/>
            <a:r>
              <a:rPr lang="en-US" dirty="0"/>
              <a:t>Modeling the power combining is challenging (compensating for phase and amplitude jitter in the klystrinos) </a:t>
            </a:r>
          </a:p>
          <a:p>
            <a:pPr lvl="1"/>
            <a:r>
              <a:rPr lang="en-US" dirty="0"/>
              <a:t>Different LINACs need to operate at different energies </a:t>
            </a:r>
          </a:p>
          <a:p>
            <a:pPr lvl="1"/>
            <a:r>
              <a:rPr lang="en-US" dirty="0"/>
              <a:t>Beam steering using magnets </a:t>
            </a:r>
          </a:p>
          <a:p>
            <a:r>
              <a:rPr lang="en-US" dirty="0"/>
              <a:t>Patient treatment</a:t>
            </a:r>
          </a:p>
          <a:p>
            <a:pPr lvl="1"/>
            <a:r>
              <a:rPr lang="en-US" dirty="0"/>
              <a:t>Rapid computation of optimal dose</a:t>
            </a:r>
          </a:p>
          <a:p>
            <a:pPr lvl="1"/>
            <a:r>
              <a:rPr lang="en-US" dirty="0"/>
              <a:t>Compensation for breathing </a:t>
            </a:r>
          </a:p>
        </p:txBody>
      </p:sp>
      <p:pic>
        <p:nvPicPr>
          <p:cNvPr id="100" name="Google Shape;100;g24fd5f52b46_0_0"/>
          <p:cNvPicPr preferRelativeResize="0"/>
          <p:nvPr/>
        </p:nvPicPr>
        <p:blipFill>
          <a:blip r:embed="rId3">
            <a:alphaModFix/>
          </a:blip>
          <a:stretch>
            <a:fillRect/>
          </a:stretch>
        </p:blipFill>
        <p:spPr>
          <a:xfrm>
            <a:off x="5817224" y="1429175"/>
            <a:ext cx="5992873" cy="4123026"/>
          </a:xfrm>
          <a:prstGeom prst="rect">
            <a:avLst/>
          </a:prstGeom>
          <a:noFill/>
          <a:ln>
            <a:noFill/>
          </a:ln>
        </p:spPr>
      </p:pic>
    </p:spTree>
    <p:extLst>
      <p:ext uri="{BB962C8B-B14F-4D97-AF65-F5344CB8AC3E}">
        <p14:creationId xmlns:p14="http://schemas.microsoft.com/office/powerpoint/2010/main" val="235710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71CC6-5248-ED92-5FCD-0C2CDC37109B}"/>
              </a:ext>
            </a:extLst>
          </p:cNvPr>
          <p:cNvSpPr>
            <a:spLocks noGrp="1"/>
          </p:cNvSpPr>
          <p:nvPr>
            <p:ph type="title"/>
          </p:nvPr>
        </p:nvSpPr>
        <p:spPr/>
        <p:txBody>
          <a:bodyPr/>
          <a:lstStyle/>
          <a:p>
            <a:pPr algn="l"/>
            <a:r>
              <a:rPr lang="en-US" dirty="0"/>
              <a:t>Reducing Noise in RF Signals</a:t>
            </a:r>
          </a:p>
        </p:txBody>
      </p:sp>
      <p:pic>
        <p:nvPicPr>
          <p:cNvPr id="7" name="Picture 6" descr="A group of graphs showing different signals&#10;&#10;Description automatically generated with medium confidence">
            <a:extLst>
              <a:ext uri="{FF2B5EF4-FFF2-40B4-BE49-F238E27FC236}">
                <a16:creationId xmlns:a16="http://schemas.microsoft.com/office/drawing/2014/main" id="{A2F16D16-184B-E646-826E-005EE9A57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839" y="2667000"/>
            <a:ext cx="3505200" cy="3505200"/>
          </a:xfrm>
          <a:prstGeom prst="rect">
            <a:avLst/>
          </a:prstGeom>
        </p:spPr>
      </p:pic>
      <p:pic>
        <p:nvPicPr>
          <p:cNvPr id="9" name="Picture 8" descr="A group of graphs showing different signals&#10;&#10;Description automatically generated with medium confidence">
            <a:extLst>
              <a:ext uri="{FF2B5EF4-FFF2-40B4-BE49-F238E27FC236}">
                <a16:creationId xmlns:a16="http://schemas.microsoft.com/office/drawing/2014/main" id="{80752A75-E17D-51C2-BF8F-15E8F8ADA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667000"/>
            <a:ext cx="3505200" cy="3505200"/>
          </a:xfrm>
          <a:prstGeom prst="rect">
            <a:avLst/>
          </a:prstGeom>
        </p:spPr>
      </p:pic>
      <p:pic>
        <p:nvPicPr>
          <p:cNvPr id="11" name="Picture 10" descr="A group of graphs showing different signals&#10;&#10;Description automatically generated with medium confidence">
            <a:extLst>
              <a:ext uri="{FF2B5EF4-FFF2-40B4-BE49-F238E27FC236}">
                <a16:creationId xmlns:a16="http://schemas.microsoft.com/office/drawing/2014/main" id="{6EAB40E6-7D23-C4D8-0F30-AA8F69E15E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7827" y="2667000"/>
            <a:ext cx="3505200" cy="3505200"/>
          </a:xfrm>
          <a:prstGeom prst="rect">
            <a:avLst/>
          </a:prstGeom>
        </p:spPr>
      </p:pic>
      <p:sp>
        <p:nvSpPr>
          <p:cNvPr id="12" name="TextBox 11">
            <a:extLst>
              <a:ext uri="{FF2B5EF4-FFF2-40B4-BE49-F238E27FC236}">
                <a16:creationId xmlns:a16="http://schemas.microsoft.com/office/drawing/2014/main" id="{3012DC46-BA07-7246-FBCA-931BF3592278}"/>
              </a:ext>
            </a:extLst>
          </p:cNvPr>
          <p:cNvSpPr txBox="1"/>
          <p:nvPr/>
        </p:nvSpPr>
        <p:spPr>
          <a:xfrm>
            <a:off x="1981200" y="6063734"/>
            <a:ext cx="1415837" cy="369332"/>
          </a:xfrm>
          <a:prstGeom prst="rect">
            <a:avLst/>
          </a:prstGeom>
          <a:noFill/>
        </p:spPr>
        <p:txBody>
          <a:bodyPr wrap="none" rtlCol="0">
            <a:spAutoFit/>
          </a:bodyPr>
          <a:lstStyle/>
          <a:p>
            <a:r>
              <a:rPr lang="en-US" dirty="0"/>
              <a:t>Kalman Filter</a:t>
            </a:r>
          </a:p>
        </p:txBody>
      </p:sp>
      <p:sp>
        <p:nvSpPr>
          <p:cNvPr id="13" name="TextBox 12">
            <a:extLst>
              <a:ext uri="{FF2B5EF4-FFF2-40B4-BE49-F238E27FC236}">
                <a16:creationId xmlns:a16="http://schemas.microsoft.com/office/drawing/2014/main" id="{1C957D7B-968A-A034-71BD-CCD5D08EC9A5}"/>
              </a:ext>
            </a:extLst>
          </p:cNvPr>
          <p:cNvSpPr txBox="1"/>
          <p:nvPr/>
        </p:nvSpPr>
        <p:spPr>
          <a:xfrm>
            <a:off x="4668654" y="6063734"/>
            <a:ext cx="3023969" cy="369332"/>
          </a:xfrm>
          <a:prstGeom prst="rect">
            <a:avLst/>
          </a:prstGeom>
          <a:noFill/>
        </p:spPr>
        <p:txBody>
          <a:bodyPr wrap="none" rtlCol="0">
            <a:spAutoFit/>
          </a:bodyPr>
          <a:lstStyle/>
          <a:p>
            <a:r>
              <a:rPr lang="en-US" dirty="0"/>
              <a:t>Convolutional Neural Network</a:t>
            </a:r>
          </a:p>
        </p:txBody>
      </p:sp>
      <p:sp>
        <p:nvSpPr>
          <p:cNvPr id="14" name="TextBox 13">
            <a:extLst>
              <a:ext uri="{FF2B5EF4-FFF2-40B4-BE49-F238E27FC236}">
                <a16:creationId xmlns:a16="http://schemas.microsoft.com/office/drawing/2014/main" id="{EE475C8D-82E3-8471-8D26-53B632DF3BFD}"/>
              </a:ext>
            </a:extLst>
          </p:cNvPr>
          <p:cNvSpPr txBox="1"/>
          <p:nvPr/>
        </p:nvSpPr>
        <p:spPr>
          <a:xfrm>
            <a:off x="9644964" y="6064792"/>
            <a:ext cx="686406" cy="369332"/>
          </a:xfrm>
          <a:prstGeom prst="rect">
            <a:avLst/>
          </a:prstGeom>
          <a:noFill/>
        </p:spPr>
        <p:txBody>
          <a:bodyPr wrap="none" rtlCol="0">
            <a:spAutoFit/>
          </a:bodyPr>
          <a:lstStyle/>
          <a:p>
            <a:r>
              <a:rPr lang="en-US" dirty="0"/>
              <a:t>VRAE</a:t>
            </a:r>
          </a:p>
        </p:txBody>
      </p:sp>
      <p:pic>
        <p:nvPicPr>
          <p:cNvPr id="16" name="Picture 15" descr="A graph of blue and orange bars&#10;&#10;Description automatically generated">
            <a:extLst>
              <a:ext uri="{FF2B5EF4-FFF2-40B4-BE49-F238E27FC236}">
                <a16:creationId xmlns:a16="http://schemas.microsoft.com/office/drawing/2014/main" id="{FEAB4A5E-3748-43BC-C02C-CC878BB3B5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0666" y="20553"/>
            <a:ext cx="3528596" cy="2646447"/>
          </a:xfrm>
          <a:prstGeom prst="rect">
            <a:avLst/>
          </a:prstGeom>
        </p:spPr>
      </p:pic>
      <p:sp>
        <p:nvSpPr>
          <p:cNvPr id="17" name="Content Placeholder 2">
            <a:extLst>
              <a:ext uri="{FF2B5EF4-FFF2-40B4-BE49-F238E27FC236}">
                <a16:creationId xmlns:a16="http://schemas.microsoft.com/office/drawing/2014/main" id="{EE5152CB-32EF-6F36-EAED-26C013788260}"/>
              </a:ext>
            </a:extLst>
          </p:cNvPr>
          <p:cNvSpPr>
            <a:spLocks noGrp="1"/>
          </p:cNvSpPr>
          <p:nvPr>
            <p:ph idx="1"/>
          </p:nvPr>
        </p:nvSpPr>
        <p:spPr>
          <a:xfrm>
            <a:off x="304799" y="914400"/>
            <a:ext cx="7575867" cy="1490676"/>
          </a:xfrm>
        </p:spPr>
        <p:txBody>
          <a:bodyPr>
            <a:normAutofit fontScale="85000" lnSpcReduction="20000"/>
          </a:bodyPr>
          <a:lstStyle/>
          <a:p>
            <a:r>
              <a:rPr lang="en-US" dirty="0"/>
              <a:t>Comparison of noise reduction methods</a:t>
            </a:r>
          </a:p>
          <a:p>
            <a:pPr lvl="1"/>
            <a:r>
              <a:rPr lang="en-US" dirty="0"/>
              <a:t>Kalman filter includes noise term in model </a:t>
            </a:r>
          </a:p>
          <a:p>
            <a:pPr lvl="1"/>
            <a:r>
              <a:rPr lang="en-US" dirty="0"/>
              <a:t>1D CNN autoencoder </a:t>
            </a:r>
          </a:p>
          <a:p>
            <a:r>
              <a:rPr lang="en-US" dirty="0"/>
              <a:t>Noise statistics computed from FFT of the model error with the clean data. </a:t>
            </a:r>
          </a:p>
          <a:p>
            <a:pPr lvl="1"/>
            <a:endParaRPr lang="en-US" dirty="0"/>
          </a:p>
        </p:txBody>
      </p:sp>
    </p:spTree>
    <p:extLst>
      <p:ext uri="{BB962C8B-B14F-4D97-AF65-F5344CB8AC3E}">
        <p14:creationId xmlns:p14="http://schemas.microsoft.com/office/powerpoint/2010/main" val="3163006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FB5FE6C9-E5F1-7C4E-8B09-E3C3C4BCE79E}" vid="{65C4F854-89A2-9B44-97A2-3908CC7B53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51375</TotalTime>
  <Words>1625</Words>
  <Application>Microsoft Macintosh PowerPoint</Application>
  <PresentationFormat>Widescreen</PresentationFormat>
  <Paragraphs>203</Paragraphs>
  <Slides>18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Cambria Math</vt:lpstr>
      <vt:lpstr>Century Gothic</vt:lpstr>
      <vt:lpstr>Gill Sans</vt:lpstr>
      <vt:lpstr>Gill Sans MT</vt:lpstr>
      <vt:lpstr>Palatino</vt:lpstr>
      <vt:lpstr>Office Theme</vt:lpstr>
      <vt:lpstr>Reinforcement Learning for FLASH Dose Delivery Optimization   Jonathan Edelen, Joshua Einstein-Curtis, Christopher Hall, Morgan Henderson (RadiaSoft) Auralee Edelen, Jorge Diaz Cruz (SLAC)</vt:lpstr>
      <vt:lpstr>PowerPoint Presentation</vt:lpstr>
      <vt:lpstr>Industrial Applications of Accelerators</vt:lpstr>
      <vt:lpstr>What is FLASH Radiotherapy? </vt:lpstr>
      <vt:lpstr>How does FLASH Radiotherapy work?</vt:lpstr>
      <vt:lpstr>PHASER: A solution for FLASH-RT</vt:lpstr>
      <vt:lpstr>PHASER: A solution for FLASH-RT</vt:lpstr>
      <vt:lpstr>PHASER: A solution for FLASH-RT</vt:lpstr>
      <vt:lpstr>Reducing Noise in RF Signals</vt:lpstr>
      <vt:lpstr>A toy model for power combining</vt:lpstr>
      <vt:lpstr>Tuning the Beam Energy</vt:lpstr>
      <vt:lpstr>Optimization Studies for RF</vt:lpstr>
      <vt:lpstr>A Toy Model for A PHASER-like system</vt:lpstr>
      <vt:lpstr>Dose delivery simulations in GEANT-4</vt:lpstr>
      <vt:lpstr>A Toy Model for A PHASER-like system</vt:lpstr>
      <vt:lpstr>RL Methods</vt:lpstr>
      <vt:lpstr>RL Results &amp; Ongoing Efforts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Modeling of Field Enhanced Thermionic Emission</dc:title>
  <dc:creator>Jonathan Edelen</dc:creator>
  <cp:lastModifiedBy>Morgan Henderson</cp:lastModifiedBy>
  <cp:revision>786</cp:revision>
  <cp:lastPrinted>2019-02-27T20:28:06Z</cp:lastPrinted>
  <dcterms:created xsi:type="dcterms:W3CDTF">2019-07-13T16:43:49Z</dcterms:created>
  <dcterms:modified xsi:type="dcterms:W3CDTF">2024-02-12T22:28:35Z</dcterms:modified>
</cp:coreProperties>
</file>