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67" r:id="rId2"/>
    <p:sldId id="544" r:id="rId3"/>
    <p:sldId id="585" r:id="rId4"/>
    <p:sldId id="583" r:id="rId5"/>
    <p:sldId id="584" r:id="rId6"/>
    <p:sldId id="569" r:id="rId7"/>
    <p:sldId id="568" r:id="rId8"/>
    <p:sldId id="572" r:id="rId9"/>
    <p:sldId id="595" r:id="rId10"/>
    <p:sldId id="426" r:id="rId11"/>
    <p:sldId id="548" r:id="rId12"/>
    <p:sldId id="449" r:id="rId13"/>
    <p:sldId id="570" r:id="rId14"/>
    <p:sldId id="566" r:id="rId15"/>
    <p:sldId id="579" r:id="rId16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8">
          <p15:clr>
            <a:srgbClr val="A4A3A4"/>
          </p15:clr>
        </p15:guide>
        <p15:guide id="2" pos="372">
          <p15:clr>
            <a:srgbClr val="A4A3A4"/>
          </p15:clr>
        </p15:guide>
        <p15:guide id="3" orient="horz" pos="29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ia Willner" initials="V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1BF"/>
    <a:srgbClr val="CC3300"/>
    <a:srgbClr val="FF6600"/>
    <a:srgbClr val="F5800B"/>
    <a:srgbClr val="F7AE43"/>
    <a:srgbClr val="A3C6FF"/>
    <a:srgbClr val="B8D96D"/>
    <a:srgbClr val="5388FF"/>
    <a:srgbClr val="B2DE82"/>
    <a:srgbClr val="B7B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4" autoAdjust="0"/>
    <p:restoredTop sz="95172" autoAdjust="0"/>
  </p:normalViewPr>
  <p:slideViewPr>
    <p:cSldViewPr snapToGrid="0" snapToObjects="1">
      <p:cViewPr varScale="1">
        <p:scale>
          <a:sx n="124" d="100"/>
          <a:sy n="124" d="100"/>
        </p:scale>
        <p:origin x="108" y="450"/>
      </p:cViewPr>
      <p:guideLst>
        <p:guide orient="horz" pos="3898"/>
        <p:guide pos="372"/>
        <p:guide orient="horz" pos="2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66" y="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217764-0C55-674D-A28F-771F9516F90E}" type="datetimeFigureOut">
              <a:rPr lang="de-DE" smtClean="0"/>
              <a:pPr/>
              <a:t>05.02.2024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A808AD-5195-FD41-967B-46A76DE1FF3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5876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67AA7F8-DE60-A343-B4B9-96448161AE66}" type="datetimeFigureOut">
              <a:rPr lang="de-DE" smtClean="0"/>
              <a:pPr/>
              <a:t>05.02.2024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DE"/>
              <a:t>Salzburg Research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658D2E-8AE0-D04C-AC27-E4675E483C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3221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78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25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aseline="0" dirty="0" err="1"/>
              <a:t>Reward</a:t>
            </a:r>
            <a:r>
              <a:rPr lang="de-AT" baseline="0" dirty="0"/>
              <a:t>: oft nicht möglich </a:t>
            </a:r>
            <a:r>
              <a:rPr lang="de-AT" baseline="0" dirty="0" err="1"/>
              <a:t>Reward</a:t>
            </a:r>
            <a:r>
              <a:rPr lang="de-AT" baseline="0" dirty="0"/>
              <a:t> von allen Agenten zu maximieren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aseline="0" dirty="0"/>
              <a:t>Suche </a:t>
            </a:r>
            <a:r>
              <a:rPr lang="de-AT" b="1" baseline="0" dirty="0" err="1"/>
              <a:t>steady</a:t>
            </a:r>
            <a:r>
              <a:rPr lang="de-AT" b="1" baseline="0" dirty="0"/>
              <a:t> </a:t>
            </a:r>
            <a:r>
              <a:rPr lang="de-AT" b="1" baseline="0" dirty="0" err="1"/>
              <a:t>state</a:t>
            </a:r>
            <a:r>
              <a:rPr lang="de-AT" b="1" baseline="0" dirty="0"/>
              <a:t> </a:t>
            </a:r>
            <a:r>
              <a:rPr lang="de-AT" b="0" baseline="0" dirty="0"/>
              <a:t>(bestes Ergebnis für alle Agenten gegeben die Aktionen der Anderen)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aseline="0" dirty="0"/>
              <a:t>Nash </a:t>
            </a:r>
            <a:r>
              <a:rPr lang="de-AT" baseline="0" dirty="0" err="1"/>
              <a:t>Equi</a:t>
            </a:r>
            <a:endParaRPr lang="de-AT" baseline="0" dirty="0"/>
          </a:p>
          <a:p>
            <a:pPr marL="0" indent="0">
              <a:buFont typeface="Symbol" panose="05050102010706020507" pitchFamily="18" charset="2"/>
              <a:buNone/>
            </a:pPr>
            <a:endParaRPr lang="de-AT" baseline="0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de-AT" baseline="0" dirty="0"/>
              <a:t>Existieren ein paar MARL </a:t>
            </a:r>
            <a:r>
              <a:rPr lang="de-AT" baseline="0" dirty="0" err="1"/>
              <a:t>algorithmen</a:t>
            </a:r>
            <a:r>
              <a:rPr lang="de-AT" baseline="0" dirty="0"/>
              <a:t>, aber nicht viele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aseline="0" dirty="0"/>
              <a:t>Forschung in MARL ist in Anfangsstadium</a:t>
            </a:r>
          </a:p>
          <a:p>
            <a:endParaRPr lang="de-AT" b="1" baseline="0" dirty="0"/>
          </a:p>
          <a:p>
            <a:r>
              <a:rPr lang="de-AT" b="1" baseline="0" dirty="0"/>
              <a:t>Nash</a:t>
            </a:r>
          </a:p>
          <a:p>
            <a:r>
              <a:rPr lang="de-AT" baseline="0" dirty="0" err="1"/>
              <a:t>u_i</a:t>
            </a:r>
            <a:r>
              <a:rPr lang="de-AT" baseline="0" dirty="0"/>
              <a:t> Gewinn von Agent i</a:t>
            </a:r>
          </a:p>
          <a:p>
            <a:r>
              <a:rPr lang="de-AT" baseline="0" dirty="0" err="1"/>
              <a:t>x_i</a:t>
            </a:r>
            <a:r>
              <a:rPr lang="de-AT" baseline="0" dirty="0"/>
              <a:t> </a:t>
            </a:r>
            <a:r>
              <a:rPr lang="de-AT" baseline="0" dirty="0" err="1"/>
              <a:t>policy</a:t>
            </a:r>
            <a:r>
              <a:rPr lang="de-AT" baseline="0" dirty="0"/>
              <a:t> von Agent i</a:t>
            </a:r>
          </a:p>
          <a:p>
            <a:r>
              <a:rPr lang="de-AT" baseline="0" dirty="0"/>
              <a:t>Nicht eindeutig-&gt; </a:t>
            </a:r>
            <a:r>
              <a:rPr lang="de-AT" baseline="0" dirty="0" err="1"/>
              <a:t>Koordinations</a:t>
            </a:r>
            <a:r>
              <a:rPr lang="de-AT" baseline="0" dirty="0"/>
              <a:t> </a:t>
            </a:r>
            <a:r>
              <a:rPr lang="de-AT" baseline="0" dirty="0" err="1"/>
              <a:t>problem</a:t>
            </a:r>
            <a:endParaRPr lang="de-AT" baseline="0" dirty="0"/>
          </a:p>
          <a:p>
            <a:endParaRPr lang="de-AT" dirty="0"/>
          </a:p>
          <a:p>
            <a:r>
              <a:rPr lang="de-AT" b="1" dirty="0"/>
              <a:t>Additional:</a:t>
            </a:r>
          </a:p>
          <a:p>
            <a:r>
              <a:rPr lang="de-AT" dirty="0"/>
              <a:t>Je nach Spiel/ Verhalten der Agenten, können</a:t>
            </a:r>
            <a:r>
              <a:rPr lang="de-AT" baseline="0" dirty="0"/>
              <a:t> </a:t>
            </a:r>
            <a:r>
              <a:rPr lang="de-AT" b="1" baseline="0" dirty="0"/>
              <a:t>unterschiedliche </a:t>
            </a:r>
            <a:r>
              <a:rPr lang="de-AT" b="1" baseline="0" dirty="0" err="1"/>
              <a:t>Equis</a:t>
            </a:r>
            <a:r>
              <a:rPr lang="de-AT" b="1" baseline="0" dirty="0"/>
              <a:t> </a:t>
            </a:r>
            <a:r>
              <a:rPr lang="de-AT" baseline="0" dirty="0"/>
              <a:t>sinnvoll sein</a:t>
            </a:r>
          </a:p>
          <a:p>
            <a:r>
              <a:rPr lang="de-AT" baseline="0" dirty="0"/>
              <a:t>-&gt; Mixed Nash: Unsicherheit (für Interaktion der Agenten)</a:t>
            </a:r>
          </a:p>
          <a:p>
            <a:r>
              <a:rPr lang="de-AT" baseline="0" dirty="0"/>
              <a:t>-&gt; </a:t>
            </a:r>
            <a:r>
              <a:rPr lang="de-AT" baseline="0" dirty="0" err="1"/>
              <a:t>Stackelberg</a:t>
            </a:r>
            <a:r>
              <a:rPr lang="de-AT" baseline="0" dirty="0"/>
              <a:t>: Follower/ Leader (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repeated</a:t>
            </a:r>
            <a:r>
              <a:rPr lang="de-AT" baseline="0" dirty="0"/>
              <a:t> </a:t>
            </a:r>
            <a:r>
              <a:rPr lang="de-AT" baseline="0" dirty="0" err="1"/>
              <a:t>games</a:t>
            </a:r>
            <a:r>
              <a:rPr lang="de-AT" baseline="0" dirty="0"/>
              <a:t>)</a:t>
            </a:r>
          </a:p>
          <a:p>
            <a:endParaRPr lang="de-AT" baseline="0" dirty="0"/>
          </a:p>
          <a:p>
            <a:r>
              <a:rPr lang="de-AT" b="0" baseline="0" dirty="0"/>
              <a:t>Nash </a:t>
            </a:r>
            <a:r>
              <a:rPr lang="de-AT" b="0" baseline="0" dirty="0" err="1"/>
              <a:t>Equi</a:t>
            </a:r>
            <a:r>
              <a:rPr lang="de-AT" b="0" baseline="0" dirty="0"/>
              <a:t>:</a:t>
            </a:r>
          </a:p>
          <a:p>
            <a:r>
              <a:rPr lang="de-AT" baseline="0" dirty="0"/>
              <a:t>-&gt;mehr als 1 Nash </a:t>
            </a:r>
            <a:r>
              <a:rPr lang="de-AT" baseline="0" dirty="0" err="1"/>
              <a:t>Equi</a:t>
            </a:r>
            <a:r>
              <a:rPr lang="de-AT" baseline="0" dirty="0"/>
              <a:t> mit verschiedenem </a:t>
            </a:r>
            <a:r>
              <a:rPr lang="de-AT" baseline="0" dirty="0" err="1"/>
              <a:t>Reward</a:t>
            </a:r>
            <a:r>
              <a:rPr lang="de-AT" baseline="0" dirty="0"/>
              <a:t> für verschiedene Agenten</a:t>
            </a:r>
          </a:p>
          <a:p>
            <a:r>
              <a:rPr lang="de-AT" baseline="0" dirty="0"/>
              <a:t>-&gt;Kein eindeutiges Ergebnis</a:t>
            </a:r>
          </a:p>
          <a:p>
            <a:r>
              <a:rPr lang="de-AT" baseline="0" dirty="0"/>
              <a:t>-&gt;Wie wählt man das richtige NE? (Koordinierungsproblem)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92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Cooperative</a:t>
            </a:r>
            <a:r>
              <a:rPr lang="de-AT" baseline="0" dirty="0"/>
              <a:t> </a:t>
            </a:r>
            <a:r>
              <a:rPr lang="de-AT" baseline="0" dirty="0" err="1"/>
              <a:t>vs</a:t>
            </a:r>
            <a:r>
              <a:rPr lang="de-AT" baseline="0" dirty="0"/>
              <a:t> </a:t>
            </a:r>
            <a:r>
              <a:rPr lang="de-AT" baseline="0" dirty="0" err="1"/>
              <a:t>Adversarial</a:t>
            </a:r>
            <a:r>
              <a:rPr lang="de-AT" baseline="0" dirty="0"/>
              <a:t> Games</a:t>
            </a:r>
          </a:p>
          <a:p>
            <a:endParaRPr lang="de-AT" baseline="0" dirty="0"/>
          </a:p>
          <a:p>
            <a:pPr marL="0" indent="0">
              <a:buFontTx/>
              <a:buNone/>
            </a:pPr>
            <a:r>
              <a:rPr lang="de-AT" dirty="0"/>
              <a:t>Non-Unique Learning Goals:</a:t>
            </a:r>
          </a:p>
          <a:p>
            <a:pPr marL="171450" indent="-171450">
              <a:buFontTx/>
              <a:buChar char="-"/>
            </a:pPr>
            <a:r>
              <a:rPr lang="de-AT" dirty="0" err="1"/>
              <a:t>Unclarity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problem</a:t>
            </a: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Goals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multi-dimensional</a:t>
            </a:r>
          </a:p>
          <a:p>
            <a:pPr marL="171450" indent="-171450">
              <a:buFontTx/>
              <a:buChar char="-"/>
            </a:pPr>
            <a:r>
              <a:rPr lang="de-AT" dirty="0" err="1"/>
              <a:t>Assumption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NE: </a:t>
            </a:r>
            <a:r>
              <a:rPr lang="de-AT" baseline="0" dirty="0" err="1"/>
              <a:t>Agents</a:t>
            </a:r>
            <a:r>
              <a:rPr lang="de-AT" baseline="0" dirty="0"/>
              <a:t> </a:t>
            </a:r>
            <a:r>
              <a:rPr lang="de-AT" baseline="0" dirty="0" err="1"/>
              <a:t>are</a:t>
            </a:r>
            <a:r>
              <a:rPr lang="de-AT" baseline="0" dirty="0"/>
              <a:t> all rational (fähig perfekt zu denken &amp; unendlich wechselseitige Modellierung der anderen Agenten)</a:t>
            </a:r>
          </a:p>
          <a:p>
            <a:pPr marL="171450" indent="-171450">
              <a:buFontTx/>
              <a:buChar char="-"/>
            </a:pPr>
            <a:r>
              <a:rPr lang="de-AT" dirty="0"/>
              <a:t>Goal: </a:t>
            </a:r>
            <a:r>
              <a:rPr lang="de-AT" dirty="0" err="1"/>
              <a:t>best</a:t>
            </a:r>
            <a:r>
              <a:rPr lang="de-AT" dirty="0"/>
              <a:t> </a:t>
            </a:r>
            <a:r>
              <a:rPr lang="de-AT" dirty="0" err="1"/>
              <a:t>learning</a:t>
            </a:r>
            <a:r>
              <a:rPr lang="de-AT" dirty="0"/>
              <a:t> </a:t>
            </a:r>
            <a:r>
              <a:rPr lang="de-AT" dirty="0" err="1"/>
              <a:t>strategy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 </a:t>
            </a:r>
            <a:r>
              <a:rPr lang="de-AT" dirty="0" err="1"/>
              <a:t>given</a:t>
            </a:r>
            <a:r>
              <a:rPr lang="de-AT" dirty="0"/>
              <a:t> </a:t>
            </a:r>
            <a:r>
              <a:rPr lang="de-AT" dirty="0" err="1"/>
              <a:t>agent</a:t>
            </a:r>
            <a:r>
              <a:rPr lang="de-AT" dirty="0"/>
              <a:t> &amp; a </a:t>
            </a:r>
            <a:r>
              <a:rPr lang="de-AT" dirty="0" err="1"/>
              <a:t>fixed</a:t>
            </a:r>
            <a:r>
              <a:rPr lang="de-AT" dirty="0"/>
              <a:t> </a:t>
            </a:r>
            <a:r>
              <a:rPr lang="de-AT" dirty="0" err="1"/>
              <a:t>class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agents</a:t>
            </a:r>
            <a:endParaRPr lang="de-AT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stable</a:t>
            </a:r>
            <a:r>
              <a:rPr lang="de-AT" dirty="0"/>
              <a:t> (</a:t>
            </a:r>
            <a:r>
              <a:rPr lang="de-AT" dirty="0" err="1"/>
              <a:t>convergence</a:t>
            </a:r>
            <a:r>
              <a:rPr lang="de-AT" dirty="0"/>
              <a:t>) &amp; rational (</a:t>
            </a:r>
            <a:r>
              <a:rPr lang="de-AT" dirty="0" err="1"/>
              <a:t>convergence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best-response) </a:t>
            </a:r>
            <a:r>
              <a:rPr lang="de-AT" dirty="0" err="1"/>
              <a:t>learning</a:t>
            </a:r>
            <a:r>
              <a:rPr lang="de-AT" dirty="0"/>
              <a:t> </a:t>
            </a:r>
            <a:r>
              <a:rPr lang="de-AT" dirty="0" err="1"/>
              <a:t>goal</a:t>
            </a:r>
            <a:r>
              <a:rPr lang="de-AT" dirty="0"/>
              <a:t>, </a:t>
            </a:r>
            <a:r>
              <a:rPr lang="de-AT" dirty="0" err="1"/>
              <a:t>then</a:t>
            </a:r>
            <a:r>
              <a:rPr lang="de-AT" dirty="0"/>
              <a:t> </a:t>
            </a:r>
            <a:r>
              <a:rPr lang="de-AT" dirty="0" err="1"/>
              <a:t>naturally</a:t>
            </a:r>
            <a:r>
              <a:rPr lang="de-AT" dirty="0"/>
              <a:t> </a:t>
            </a:r>
            <a:r>
              <a:rPr lang="de-AT" dirty="0" err="1"/>
              <a:t>convergence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NE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Non-</a:t>
            </a:r>
            <a:r>
              <a:rPr lang="de-AT" dirty="0" err="1"/>
              <a:t>Stationary</a:t>
            </a:r>
            <a:r>
              <a:rPr lang="de-AT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dirty="0" err="1"/>
              <a:t>Agents</a:t>
            </a:r>
            <a:r>
              <a:rPr lang="de-AT" dirty="0"/>
              <a:t> </a:t>
            </a:r>
            <a:r>
              <a:rPr lang="de-AT" dirty="0" err="1"/>
              <a:t>learn</a:t>
            </a:r>
            <a:r>
              <a:rPr lang="de-AT" dirty="0"/>
              <a:t> </a:t>
            </a:r>
            <a:r>
              <a:rPr lang="de-AT" dirty="0" err="1"/>
              <a:t>concurently</a:t>
            </a:r>
            <a:r>
              <a:rPr lang="de-AT" dirty="0"/>
              <a:t>, </a:t>
            </a:r>
            <a:r>
              <a:rPr lang="de-AT" dirty="0" err="1"/>
              <a:t>thus</a:t>
            </a:r>
            <a:r>
              <a:rPr lang="de-AT" dirty="0"/>
              <a:t> </a:t>
            </a:r>
            <a:r>
              <a:rPr lang="de-AT" dirty="0" err="1"/>
              <a:t>environment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non-</a:t>
            </a:r>
            <a:r>
              <a:rPr lang="de-AT" dirty="0" err="1"/>
              <a:t>stationary</a:t>
            </a:r>
            <a:r>
              <a:rPr lang="de-AT" dirty="0"/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dirty="0"/>
              <a:t>Agent muss sich an das gemeinsame Verhalten aller Agenten anpassen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dirty="0"/>
              <a:t>Single-agent RL </a:t>
            </a:r>
            <a:r>
              <a:rPr lang="de-AT" dirty="0" err="1"/>
              <a:t>analysis</a:t>
            </a:r>
            <a:r>
              <a:rPr lang="de-AT" dirty="0"/>
              <a:t> </a:t>
            </a:r>
            <a:r>
              <a:rPr lang="de-AT" dirty="0" err="1"/>
              <a:t>can‘t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used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MARL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dirty="0" err="1"/>
              <a:t>Ignoring</a:t>
            </a:r>
            <a:r>
              <a:rPr lang="de-AT" dirty="0"/>
              <a:t> non-</a:t>
            </a:r>
            <a:r>
              <a:rPr lang="de-AT" dirty="0" err="1"/>
              <a:t>stationarity</a:t>
            </a:r>
            <a:r>
              <a:rPr lang="de-AT" dirty="0"/>
              <a:t>,</a:t>
            </a:r>
            <a:r>
              <a:rPr lang="de-AT" baseline="0" dirty="0"/>
              <a:t> </a:t>
            </a:r>
            <a:r>
              <a:rPr lang="de-AT" dirty="0" err="1"/>
              <a:t>may</a:t>
            </a:r>
            <a:r>
              <a:rPr lang="de-AT" dirty="0"/>
              <a:t> </a:t>
            </a:r>
            <a:r>
              <a:rPr lang="de-AT" dirty="0" err="1"/>
              <a:t>fail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converge</a:t>
            </a:r>
            <a:r>
              <a:rPr lang="de-AT" dirty="0"/>
              <a:t> (</a:t>
            </a:r>
            <a:r>
              <a:rPr lang="de-AT" dirty="0" err="1"/>
              <a:t>independent</a:t>
            </a:r>
            <a:r>
              <a:rPr lang="de-AT" dirty="0"/>
              <a:t> </a:t>
            </a:r>
            <a:r>
              <a:rPr lang="de-AT" dirty="0" err="1"/>
              <a:t>learner</a:t>
            </a:r>
            <a:r>
              <a:rPr lang="de-AT" dirty="0"/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err="1"/>
              <a:t>Scalability</a:t>
            </a:r>
            <a:r>
              <a:rPr lang="de-AT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dirty="0" err="1"/>
              <a:t>Combinatorial</a:t>
            </a:r>
            <a:r>
              <a:rPr lang="de-AT" dirty="0"/>
              <a:t> </a:t>
            </a:r>
            <a:r>
              <a:rPr lang="de-AT" dirty="0" err="1"/>
              <a:t>nature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MARL: </a:t>
            </a:r>
            <a:r>
              <a:rPr lang="de-AT" dirty="0" err="1"/>
              <a:t>each</a:t>
            </a:r>
            <a:r>
              <a:rPr lang="de-AT" dirty="0"/>
              <a:t> </a:t>
            </a:r>
            <a:r>
              <a:rPr lang="de-AT" dirty="0" err="1"/>
              <a:t>agent</a:t>
            </a:r>
            <a:r>
              <a:rPr lang="de-AT" dirty="0"/>
              <a:t> </a:t>
            </a:r>
            <a:r>
              <a:rPr lang="de-AT" dirty="0" err="1"/>
              <a:t>need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look</a:t>
            </a:r>
            <a:r>
              <a:rPr lang="de-AT" dirty="0"/>
              <a:t> at </a:t>
            </a:r>
            <a:r>
              <a:rPr lang="de-AT" dirty="0" err="1"/>
              <a:t>joint</a:t>
            </a:r>
            <a:r>
              <a:rPr lang="de-AT" dirty="0"/>
              <a:t> </a:t>
            </a:r>
            <a:r>
              <a:rPr lang="de-AT" dirty="0" err="1"/>
              <a:t>action</a:t>
            </a:r>
            <a:r>
              <a:rPr lang="de-AT" dirty="0"/>
              <a:t> </a:t>
            </a:r>
            <a:r>
              <a:rPr lang="de-AT" dirty="0" err="1"/>
              <a:t>space</a:t>
            </a:r>
            <a:r>
              <a:rPr lang="de-AT" dirty="0"/>
              <a:t>, but </a:t>
            </a:r>
            <a:r>
              <a:rPr lang="de-AT" dirty="0" err="1"/>
              <a:t>dimension</a:t>
            </a:r>
            <a:r>
              <a:rPr lang="de-AT" dirty="0"/>
              <a:t> </a:t>
            </a:r>
            <a:r>
              <a:rPr lang="de-AT" dirty="0" err="1"/>
              <a:t>increases</a:t>
            </a:r>
            <a:r>
              <a:rPr lang="de-AT" dirty="0"/>
              <a:t> </a:t>
            </a:r>
            <a:r>
              <a:rPr lang="de-AT" dirty="0" err="1"/>
              <a:t>exponentially</a:t>
            </a:r>
            <a:endParaRPr lang="de-AT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dirty="0"/>
              <a:t>Large </a:t>
            </a:r>
            <a:r>
              <a:rPr lang="de-AT" dirty="0" err="1"/>
              <a:t>number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agents</a:t>
            </a:r>
            <a:r>
              <a:rPr lang="de-AT" dirty="0"/>
              <a:t> </a:t>
            </a:r>
            <a:r>
              <a:rPr lang="de-AT" dirty="0" err="1"/>
              <a:t>complicates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theoretical</a:t>
            </a:r>
            <a:r>
              <a:rPr lang="de-AT" dirty="0"/>
              <a:t> </a:t>
            </a:r>
            <a:r>
              <a:rPr lang="de-AT" dirty="0" err="1"/>
              <a:t>analysis</a:t>
            </a:r>
            <a:endParaRPr lang="de-AT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dirty="0" err="1"/>
              <a:t>Possibilities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face</a:t>
            </a:r>
            <a:r>
              <a:rPr lang="de-AT" dirty="0"/>
              <a:t> </a:t>
            </a:r>
            <a:r>
              <a:rPr lang="de-AT" dirty="0" err="1"/>
              <a:t>scalability</a:t>
            </a:r>
            <a:r>
              <a:rPr lang="de-AT" dirty="0"/>
              <a:t> </a:t>
            </a:r>
            <a:r>
              <a:rPr lang="de-AT" dirty="0" err="1"/>
              <a:t>issue</a:t>
            </a:r>
            <a:r>
              <a:rPr lang="de-AT" dirty="0"/>
              <a:t>: </a:t>
            </a:r>
            <a:r>
              <a:rPr lang="de-AT" dirty="0" err="1"/>
              <a:t>Assume</a:t>
            </a:r>
            <a:r>
              <a:rPr lang="de-AT" dirty="0"/>
              <a:t> </a:t>
            </a:r>
            <a:r>
              <a:rPr lang="de-AT" dirty="0" err="1"/>
              <a:t>additionally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factorized</a:t>
            </a:r>
            <a:r>
              <a:rPr lang="de-AT" dirty="0"/>
              <a:t> </a:t>
            </a:r>
            <a:r>
              <a:rPr lang="de-AT" dirty="0" err="1"/>
              <a:t>structures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value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reward</a:t>
            </a:r>
            <a:r>
              <a:rPr lang="de-AT" dirty="0"/>
              <a:t> </a:t>
            </a:r>
            <a:r>
              <a:rPr lang="de-AT" dirty="0" err="1"/>
              <a:t>fct</a:t>
            </a:r>
            <a:endParaRPr lang="de-AT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dirty="0"/>
              <a:t>Erforderliche Verwendung von </a:t>
            </a:r>
            <a:r>
              <a:rPr lang="de-AT" dirty="0" err="1"/>
              <a:t>Fkts</a:t>
            </a:r>
            <a:r>
              <a:rPr lang="de-AT" dirty="0"/>
              <a:t> Approximation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dirty="0" err="1"/>
              <a:t>Theoretical</a:t>
            </a:r>
            <a:r>
              <a:rPr lang="de-AT" dirty="0"/>
              <a:t> </a:t>
            </a:r>
            <a:r>
              <a:rPr lang="de-AT" dirty="0" err="1"/>
              <a:t>analysis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deep</a:t>
            </a:r>
            <a:r>
              <a:rPr lang="de-AT" dirty="0"/>
              <a:t> MARL </a:t>
            </a:r>
            <a:r>
              <a:rPr lang="de-AT" dirty="0" err="1"/>
              <a:t>is</a:t>
            </a:r>
            <a:r>
              <a:rPr lang="de-AT" dirty="0"/>
              <a:t> an </a:t>
            </a:r>
            <a:r>
              <a:rPr lang="de-AT" dirty="0" err="1"/>
              <a:t>almost</a:t>
            </a:r>
            <a:r>
              <a:rPr lang="de-AT" dirty="0"/>
              <a:t> </a:t>
            </a:r>
            <a:r>
              <a:rPr lang="de-AT" dirty="0" err="1"/>
              <a:t>uncharted</a:t>
            </a:r>
            <a:r>
              <a:rPr lang="de-AT" dirty="0"/>
              <a:t> </a:t>
            </a:r>
            <a:r>
              <a:rPr lang="de-AT" dirty="0" err="1"/>
              <a:t>territory</a:t>
            </a:r>
            <a:r>
              <a:rPr lang="de-AT" dirty="0"/>
              <a:t> (</a:t>
            </a:r>
            <a:r>
              <a:rPr lang="de-AT" dirty="0" err="1"/>
              <a:t>see</a:t>
            </a:r>
            <a:r>
              <a:rPr lang="de-AT" dirty="0"/>
              <a:t> Future </a:t>
            </a:r>
            <a:r>
              <a:rPr lang="de-AT" dirty="0" err="1"/>
              <a:t>Directions</a:t>
            </a:r>
            <a:r>
              <a:rPr lang="de-AT" dirty="0"/>
              <a:t>)</a:t>
            </a:r>
          </a:p>
          <a:p>
            <a:endParaRPr lang="de-AT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- Information </a:t>
            </a:r>
            <a:r>
              <a:rPr lang="de-AT" dirty="0" err="1"/>
              <a:t>structures</a:t>
            </a:r>
            <a:r>
              <a:rPr lang="de-AT" dirty="0"/>
              <a:t> (</a:t>
            </a:r>
            <a:r>
              <a:rPr lang="de-AT" dirty="0" err="1"/>
              <a:t>who</a:t>
            </a:r>
            <a:r>
              <a:rPr lang="de-AT" dirty="0"/>
              <a:t> </a:t>
            </a:r>
            <a:r>
              <a:rPr lang="de-AT" dirty="0" err="1"/>
              <a:t>knows</a:t>
            </a:r>
            <a:r>
              <a:rPr lang="de-AT" dirty="0"/>
              <a:t> </a:t>
            </a:r>
            <a:r>
              <a:rPr lang="de-AT" dirty="0" err="1"/>
              <a:t>what</a:t>
            </a:r>
            <a:r>
              <a:rPr lang="de-AT" dirty="0"/>
              <a:t>) </a:t>
            </a:r>
            <a:br>
              <a:rPr lang="de-AT" dirty="0"/>
            </a:br>
            <a:r>
              <a:rPr lang="de-AT" dirty="0"/>
              <a:t>-&gt; </a:t>
            </a:r>
            <a:r>
              <a:rPr lang="de-AT" dirty="0" err="1"/>
              <a:t>They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involved</a:t>
            </a:r>
            <a:r>
              <a:rPr lang="de-AT" dirty="0"/>
              <a:t> in</a:t>
            </a:r>
            <a:r>
              <a:rPr lang="de-AT" baseline="0" dirty="0"/>
              <a:t> MARL</a:t>
            </a:r>
            <a:endParaRPr lang="de-AT" dirty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76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49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So </a:t>
            </a:r>
            <a:r>
              <a:rPr lang="de-AT" dirty="0" err="1"/>
              <a:t>far</a:t>
            </a:r>
            <a:r>
              <a:rPr lang="de-AT" dirty="0"/>
              <a:t> </a:t>
            </a:r>
            <a:r>
              <a:rPr lang="de-AT" dirty="0" err="1"/>
              <a:t>regulation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comm</a:t>
            </a:r>
            <a:r>
              <a:rPr lang="de-AT" baseline="0" dirty="0"/>
              <a:t> </a:t>
            </a:r>
            <a:r>
              <a:rPr lang="de-AT" baseline="0" dirty="0" err="1"/>
              <a:t>traffic</a:t>
            </a:r>
            <a:r>
              <a:rPr lang="de-AT" baseline="0" dirty="0"/>
              <a:t> </a:t>
            </a:r>
            <a:r>
              <a:rPr lang="de-AT" baseline="0" dirty="0" err="1"/>
              <a:t>entirely</a:t>
            </a:r>
            <a:r>
              <a:rPr lang="de-AT" baseline="0" dirty="0"/>
              <a:t>/</a:t>
            </a:r>
            <a:r>
              <a:rPr lang="de-AT" baseline="0" dirty="0" err="1"/>
              <a:t>completely</a:t>
            </a:r>
            <a:r>
              <a:rPr lang="de-AT" baseline="0" dirty="0"/>
              <a:t> via BS</a:t>
            </a:r>
          </a:p>
          <a:p>
            <a:r>
              <a:rPr lang="de-AT" baseline="0" dirty="0"/>
              <a:t>BS </a:t>
            </a:r>
            <a:r>
              <a:rPr lang="de-AT" baseline="0" dirty="0" err="1"/>
              <a:t>has</a:t>
            </a:r>
            <a:r>
              <a:rPr lang="de-AT" baseline="0" dirty="0"/>
              <a:t> </a:t>
            </a:r>
            <a:r>
              <a:rPr lang="de-AT" b="1" baseline="0" dirty="0" err="1"/>
              <a:t>certain</a:t>
            </a:r>
            <a:r>
              <a:rPr lang="de-AT" b="1" baseline="0" dirty="0"/>
              <a:t> </a:t>
            </a:r>
            <a:r>
              <a:rPr lang="de-AT" b="1" baseline="0" dirty="0" err="1"/>
              <a:t>frequency</a:t>
            </a:r>
            <a:r>
              <a:rPr lang="de-AT" b="1" baseline="0" dirty="0"/>
              <a:t> </a:t>
            </a:r>
            <a:r>
              <a:rPr lang="de-AT" b="1" baseline="0" dirty="0" err="1"/>
              <a:t>spectrum</a:t>
            </a:r>
            <a:r>
              <a:rPr lang="de-AT" b="1" baseline="0" dirty="0"/>
              <a:t> </a:t>
            </a:r>
            <a:r>
              <a:rPr lang="de-AT" baseline="0" dirty="0" err="1"/>
              <a:t>that</a:t>
            </a:r>
            <a:r>
              <a:rPr lang="de-AT" baseline="0" dirty="0"/>
              <a:t> </a:t>
            </a:r>
            <a:r>
              <a:rPr lang="de-AT" baseline="0" dirty="0" err="1"/>
              <a:t>it</a:t>
            </a:r>
            <a:r>
              <a:rPr lang="de-AT" baseline="0" dirty="0"/>
              <a:t> </a:t>
            </a:r>
            <a:r>
              <a:rPr lang="de-AT" baseline="0" dirty="0" err="1"/>
              <a:t>can</a:t>
            </a:r>
            <a:r>
              <a:rPr lang="de-AT" baseline="0" dirty="0"/>
              <a:t> </a:t>
            </a:r>
            <a:r>
              <a:rPr lang="de-AT" baseline="0" dirty="0" err="1"/>
              <a:t>distribute</a:t>
            </a:r>
            <a:r>
              <a:rPr lang="de-AT" baseline="0" dirty="0"/>
              <a:t> </a:t>
            </a:r>
            <a:r>
              <a:rPr lang="de-AT" baseline="0" dirty="0" err="1"/>
              <a:t>during</a:t>
            </a:r>
            <a:r>
              <a:rPr lang="de-AT" baseline="0" dirty="0"/>
              <a:t> time (</a:t>
            </a:r>
            <a:r>
              <a:rPr lang="de-AT" baseline="0" dirty="0" err="1"/>
              <a:t>graphic</a:t>
            </a:r>
            <a:r>
              <a:rPr lang="de-AT" baseline="0" dirty="0"/>
              <a:t>)</a:t>
            </a:r>
          </a:p>
          <a:p>
            <a:r>
              <a:rPr lang="de-AT" baseline="0" dirty="0" err="1"/>
              <a:t>Divides</a:t>
            </a:r>
            <a:r>
              <a:rPr lang="de-AT" baseline="0" dirty="0"/>
              <a:t> </a:t>
            </a:r>
            <a:r>
              <a:rPr lang="de-AT" baseline="0" dirty="0" err="1"/>
              <a:t>frequency</a:t>
            </a:r>
            <a:r>
              <a:rPr lang="de-AT" baseline="0" dirty="0"/>
              <a:t> </a:t>
            </a:r>
            <a:r>
              <a:rPr lang="de-AT" baseline="0" dirty="0" err="1"/>
              <a:t>sprectrum</a:t>
            </a:r>
            <a:r>
              <a:rPr lang="de-AT" baseline="0" dirty="0"/>
              <a:t> </a:t>
            </a:r>
            <a:r>
              <a:rPr lang="de-AT" baseline="0" dirty="0" err="1"/>
              <a:t>into</a:t>
            </a:r>
            <a:r>
              <a:rPr lang="de-AT" baseline="0" dirty="0"/>
              <a:t> </a:t>
            </a:r>
            <a:r>
              <a:rPr lang="de-AT" baseline="0" dirty="0" err="1"/>
              <a:t>frequency</a:t>
            </a:r>
            <a:r>
              <a:rPr lang="de-AT" baseline="0" dirty="0"/>
              <a:t> </a:t>
            </a:r>
            <a:r>
              <a:rPr lang="de-AT" baseline="0" dirty="0" err="1"/>
              <a:t>bands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="1" baseline="0" dirty="0"/>
              <a:t>180 kHz </a:t>
            </a:r>
            <a:r>
              <a:rPr lang="de-AT" baseline="0" dirty="0" err="1"/>
              <a:t>and</a:t>
            </a:r>
            <a:r>
              <a:rPr lang="de-AT" baseline="0" dirty="0"/>
              <a:t> time </a:t>
            </a:r>
            <a:r>
              <a:rPr lang="de-AT" baseline="0" dirty="0" err="1"/>
              <a:t>intervalls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="1" baseline="0" dirty="0"/>
              <a:t>1 </a:t>
            </a:r>
            <a:r>
              <a:rPr lang="de-AT" b="1" baseline="0" dirty="0" err="1"/>
              <a:t>ms</a:t>
            </a:r>
            <a:endParaRPr lang="de-AT" b="1" baseline="0" dirty="0"/>
          </a:p>
          <a:p>
            <a:r>
              <a:rPr lang="de-AT" baseline="0" dirty="0"/>
              <a:t>In </a:t>
            </a:r>
            <a:r>
              <a:rPr lang="de-AT" baseline="0" dirty="0" err="1"/>
              <a:t>every</a:t>
            </a:r>
            <a:r>
              <a:rPr lang="de-AT" baseline="0" dirty="0"/>
              <a:t> ½ </a:t>
            </a:r>
            <a:r>
              <a:rPr lang="de-AT" baseline="0" dirty="0" err="1"/>
              <a:t>ms</a:t>
            </a:r>
            <a:r>
              <a:rPr lang="de-AT" baseline="0" dirty="0"/>
              <a:t> </a:t>
            </a:r>
            <a:r>
              <a:rPr lang="de-AT" baseline="0" dirty="0" err="1"/>
              <a:t>it</a:t>
            </a:r>
            <a:r>
              <a:rPr lang="de-AT" baseline="0" dirty="0"/>
              <a:t> </a:t>
            </a:r>
            <a:r>
              <a:rPr lang="de-AT" baseline="0" dirty="0" err="1"/>
              <a:t>assigns</a:t>
            </a:r>
            <a:r>
              <a:rPr lang="de-AT" baseline="0" dirty="0"/>
              <a:t> </a:t>
            </a:r>
            <a:r>
              <a:rPr lang="de-AT" baseline="0" dirty="0" err="1"/>
              <a:t>every</a:t>
            </a:r>
            <a:r>
              <a:rPr lang="de-AT" baseline="0" dirty="0"/>
              <a:t> </a:t>
            </a:r>
            <a:r>
              <a:rPr lang="de-AT" baseline="0" dirty="0" err="1"/>
              <a:t>frequency</a:t>
            </a:r>
            <a:r>
              <a:rPr lang="de-AT" baseline="0" dirty="0"/>
              <a:t> band (</a:t>
            </a:r>
            <a:r>
              <a:rPr lang="de-AT" baseline="0" dirty="0" err="1"/>
              <a:t>full</a:t>
            </a:r>
            <a:r>
              <a:rPr lang="de-AT" baseline="0" dirty="0"/>
              <a:t> </a:t>
            </a:r>
            <a:r>
              <a:rPr lang="de-AT" baseline="0" dirty="0" err="1"/>
              <a:t>spectrum</a:t>
            </a:r>
            <a:r>
              <a:rPr lang="de-AT" baseline="0" dirty="0"/>
              <a:t>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="1" baseline="0" dirty="0" err="1"/>
              <a:t>Resource</a:t>
            </a:r>
            <a:r>
              <a:rPr lang="de-AT" b="1" baseline="0" dirty="0"/>
              <a:t> Block </a:t>
            </a:r>
            <a:r>
              <a:rPr lang="de-AT" baseline="0" dirty="0"/>
              <a:t>(RB)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de-AT" baseline="0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de-AT" baseline="0" dirty="0"/>
              <a:t>-&gt; </a:t>
            </a:r>
            <a:r>
              <a:rPr lang="de-AT" baseline="0" dirty="0" err="1"/>
              <a:t>thats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way</a:t>
            </a:r>
            <a:r>
              <a:rPr lang="de-AT" baseline="0" dirty="0"/>
              <a:t> </a:t>
            </a:r>
            <a:r>
              <a:rPr lang="de-AT" baseline="0" dirty="0" err="1"/>
              <a:t>how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BS </a:t>
            </a:r>
            <a:r>
              <a:rPr lang="de-AT" baseline="0" dirty="0" err="1"/>
              <a:t>distributes</a:t>
            </a:r>
            <a:r>
              <a:rPr lang="de-AT" baseline="0" dirty="0"/>
              <a:t> all ist </a:t>
            </a:r>
            <a:r>
              <a:rPr lang="de-AT" baseline="0" dirty="0" err="1"/>
              <a:t>resources</a:t>
            </a:r>
            <a:endParaRPr lang="de-AT" baseline="0" dirty="0"/>
          </a:p>
          <a:p>
            <a:pPr marL="0" indent="0">
              <a:buFont typeface="Symbol" panose="05050102010706020507" pitchFamily="18" charset="2"/>
              <a:buNone/>
            </a:pPr>
            <a:endParaRPr lang="de-AT" baseline="0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de-AT" b="0" baseline="0" dirty="0"/>
              <a:t>AIM</a:t>
            </a:r>
            <a:r>
              <a:rPr lang="de-AT" baseline="0" dirty="0"/>
              <a:t>: </a:t>
            </a:r>
            <a:r>
              <a:rPr lang="de-AT" baseline="0" dirty="0" err="1"/>
              <a:t>devices</a:t>
            </a:r>
            <a:r>
              <a:rPr lang="de-AT" baseline="0" dirty="0"/>
              <a:t> (</a:t>
            </a:r>
            <a:r>
              <a:rPr lang="de-AT" baseline="0" dirty="0" err="1"/>
              <a:t>agents</a:t>
            </a:r>
            <a:r>
              <a:rPr lang="de-AT" baseline="0" dirty="0"/>
              <a:t>) </a:t>
            </a:r>
            <a:r>
              <a:rPr lang="de-AT" baseline="0" dirty="0" err="1"/>
              <a:t>should</a:t>
            </a:r>
            <a:r>
              <a:rPr lang="de-AT" baseline="0" dirty="0"/>
              <a:t> </a:t>
            </a:r>
            <a:r>
              <a:rPr lang="de-AT" baseline="0" dirty="0" err="1"/>
              <a:t>learn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="1" baseline="0" dirty="0" err="1"/>
              <a:t>assign</a:t>
            </a:r>
            <a:r>
              <a:rPr lang="de-AT" b="1" baseline="0" dirty="0"/>
              <a:t> RBs </a:t>
            </a:r>
            <a:r>
              <a:rPr lang="de-AT" b="1" baseline="0" dirty="0" err="1"/>
              <a:t>independently</a:t>
            </a:r>
            <a:r>
              <a:rPr lang="de-AT" baseline="0" dirty="0"/>
              <a:t>, </a:t>
            </a:r>
            <a:r>
              <a:rPr lang="de-AT" baseline="0" dirty="0" err="1"/>
              <a:t>without</a:t>
            </a:r>
            <a:r>
              <a:rPr lang="de-AT" baseline="0" dirty="0"/>
              <a:t> </a:t>
            </a:r>
            <a:r>
              <a:rPr lang="de-AT" baseline="0" dirty="0" err="1"/>
              <a:t>disturbing</a:t>
            </a:r>
            <a:r>
              <a:rPr lang="de-AT" baseline="0" dirty="0"/>
              <a:t> </a:t>
            </a:r>
            <a:r>
              <a:rPr lang="de-AT" baseline="0" dirty="0" err="1"/>
              <a:t>neighbors</a:t>
            </a:r>
            <a:endParaRPr lang="de-AT" baseline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11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45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Make</a:t>
            </a:r>
            <a:r>
              <a:rPr lang="de-AT" dirty="0"/>
              <a:t> a </a:t>
            </a:r>
            <a:r>
              <a:rPr lang="de-AT" b="1" dirty="0" err="1"/>
              <a:t>testing</a:t>
            </a:r>
            <a:r>
              <a:rPr lang="de-AT" dirty="0"/>
              <a:t> </a:t>
            </a:r>
            <a:r>
              <a:rPr lang="de-AT" dirty="0" err="1"/>
              <a:t>scenario</a:t>
            </a:r>
            <a:r>
              <a:rPr lang="de-AT" dirty="0"/>
              <a:t> (50 </a:t>
            </a:r>
            <a:r>
              <a:rPr lang="de-AT" dirty="0" err="1"/>
              <a:t>tests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random</a:t>
            </a:r>
            <a:r>
              <a:rPr lang="de-AT" dirty="0"/>
              <a:t> </a:t>
            </a:r>
            <a:r>
              <a:rPr lang="de-AT" dirty="0" err="1"/>
              <a:t>states</a:t>
            </a:r>
            <a:r>
              <a:rPr lang="de-AT" dirty="0"/>
              <a:t>)</a:t>
            </a:r>
          </a:p>
          <a:p>
            <a:r>
              <a:rPr lang="de-AT" dirty="0"/>
              <a:t>Maximum</a:t>
            </a:r>
            <a:r>
              <a:rPr lang="de-AT" baseline="0" dirty="0"/>
              <a:t> </a:t>
            </a:r>
            <a:r>
              <a:rPr lang="de-AT" baseline="0" dirty="0" err="1"/>
              <a:t>Reward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2 </a:t>
            </a:r>
            <a:r>
              <a:rPr lang="de-AT" baseline="0" dirty="0" err="1"/>
              <a:t>Agents</a:t>
            </a:r>
            <a:r>
              <a:rPr lang="de-AT" baseline="0" dirty="0"/>
              <a:t> = 2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aseline="0" dirty="0"/>
              <a:t>Works </a:t>
            </a:r>
            <a:r>
              <a:rPr lang="de-AT" baseline="0" dirty="0" err="1"/>
              <a:t>pretty</a:t>
            </a:r>
            <a:r>
              <a:rPr lang="de-AT" baseline="0" dirty="0"/>
              <a:t> </a:t>
            </a:r>
            <a:r>
              <a:rPr lang="de-AT" baseline="0" dirty="0" err="1"/>
              <a:t>well</a:t>
            </a:r>
            <a:r>
              <a:rPr lang="de-AT" baseline="0" dirty="0"/>
              <a:t> (Q-</a:t>
            </a:r>
            <a:r>
              <a:rPr lang="de-AT" baseline="0" dirty="0" err="1"/>
              <a:t>table</a:t>
            </a:r>
            <a:r>
              <a:rPr lang="de-AT" baseline="0" dirty="0"/>
              <a:t> </a:t>
            </a:r>
            <a:r>
              <a:rPr lang="de-AT" baseline="0" dirty="0" err="1"/>
              <a:t>correct</a:t>
            </a:r>
            <a:r>
              <a:rPr lang="de-AT" baseline="0" dirty="0"/>
              <a:t>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de-AT" baseline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AT" b="1" baseline="0" dirty="0"/>
              <a:t>Q-Values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</a:t>
            </a:r>
            <a:r>
              <a:rPr lang="de-AT" baseline="0" dirty="0" err="1"/>
              <a:t>one</a:t>
            </a:r>
            <a:r>
              <a:rPr lang="de-AT" baseline="0" dirty="0"/>
              <a:t> Device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AT" baseline="0" dirty="0" err="1"/>
              <a:t>Left</a:t>
            </a:r>
            <a:r>
              <a:rPr lang="de-AT" baseline="0" dirty="0"/>
              <a:t> </a:t>
            </a:r>
            <a:r>
              <a:rPr lang="de-AT" baseline="0" dirty="0" err="1"/>
              <a:t>hand</a:t>
            </a:r>
            <a:r>
              <a:rPr lang="de-AT" baseline="0" dirty="0"/>
              <a:t> </a:t>
            </a:r>
            <a:r>
              <a:rPr lang="de-AT" baseline="0" dirty="0" err="1"/>
              <a:t>side</a:t>
            </a:r>
            <a:r>
              <a:rPr lang="de-AT" baseline="0" dirty="0"/>
              <a:t> </a:t>
            </a:r>
            <a:r>
              <a:rPr lang="de-AT" baseline="0" dirty="0" err="1"/>
              <a:t>Dev</a:t>
            </a:r>
            <a:r>
              <a:rPr lang="de-AT" baseline="0" dirty="0"/>
              <a:t> 0 </a:t>
            </a:r>
            <a:r>
              <a:rPr lang="de-AT" baseline="0" dirty="0" err="1"/>
              <a:t>chooses</a:t>
            </a:r>
            <a:r>
              <a:rPr lang="de-AT" baseline="0" dirty="0"/>
              <a:t> Ch0 =&gt; </a:t>
            </a:r>
            <a:r>
              <a:rPr lang="de-AT" baseline="0" dirty="0" err="1"/>
              <a:t>Dev</a:t>
            </a:r>
            <a:r>
              <a:rPr lang="de-AT" baseline="0" dirty="0"/>
              <a:t> 1 </a:t>
            </a:r>
            <a:r>
              <a:rPr lang="de-AT" baseline="0" dirty="0" err="1"/>
              <a:t>chooses</a:t>
            </a:r>
            <a:r>
              <a:rPr lang="de-AT" baseline="0" dirty="0"/>
              <a:t> Ch1 (orange </a:t>
            </a:r>
            <a:r>
              <a:rPr lang="de-AT" baseline="0" dirty="0" err="1"/>
              <a:t>higher</a:t>
            </a:r>
            <a:r>
              <a:rPr lang="de-AT" baseline="0" dirty="0"/>
              <a:t> </a:t>
            </a:r>
            <a:r>
              <a:rPr lang="de-AT" baseline="0" dirty="0" err="1"/>
              <a:t>than</a:t>
            </a:r>
            <a:r>
              <a:rPr lang="de-AT" baseline="0" dirty="0"/>
              <a:t> </a:t>
            </a:r>
            <a:r>
              <a:rPr lang="de-AT" baseline="0" dirty="0" err="1"/>
              <a:t>blue</a:t>
            </a:r>
            <a:r>
              <a:rPr lang="de-AT" baseline="0" dirty="0"/>
              <a:t>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AT" dirty="0" err="1"/>
              <a:t>Right</a:t>
            </a:r>
            <a:r>
              <a:rPr lang="de-AT" dirty="0"/>
              <a:t> </a:t>
            </a:r>
            <a:r>
              <a:rPr lang="de-AT" dirty="0" err="1"/>
              <a:t>hand</a:t>
            </a:r>
            <a:r>
              <a:rPr lang="de-AT" dirty="0"/>
              <a:t> </a:t>
            </a:r>
            <a:r>
              <a:rPr lang="de-AT" dirty="0" err="1"/>
              <a:t>side</a:t>
            </a:r>
            <a:r>
              <a:rPr lang="de-AT" baseline="0" dirty="0"/>
              <a:t> </a:t>
            </a:r>
            <a:r>
              <a:rPr lang="de-AT" baseline="0" dirty="0" err="1"/>
              <a:t>Dev</a:t>
            </a:r>
            <a:r>
              <a:rPr lang="de-AT" baseline="0" dirty="0"/>
              <a:t> 0 </a:t>
            </a:r>
            <a:r>
              <a:rPr lang="de-AT" baseline="0" dirty="0" err="1"/>
              <a:t>chooses</a:t>
            </a:r>
            <a:r>
              <a:rPr lang="de-AT" baseline="0" dirty="0"/>
              <a:t> Ch1 =&gt; Dev1 </a:t>
            </a:r>
            <a:r>
              <a:rPr lang="de-AT" baseline="0" dirty="0" err="1"/>
              <a:t>chooses</a:t>
            </a:r>
            <a:r>
              <a:rPr lang="de-AT" baseline="0" dirty="0"/>
              <a:t> Ch0 (</a:t>
            </a:r>
            <a:r>
              <a:rPr lang="de-AT" baseline="0" dirty="0" err="1"/>
              <a:t>blue</a:t>
            </a:r>
            <a:r>
              <a:rPr lang="de-AT" baseline="0" dirty="0"/>
              <a:t> </a:t>
            </a:r>
            <a:r>
              <a:rPr lang="de-AT" baseline="0" dirty="0" err="1"/>
              <a:t>higher</a:t>
            </a:r>
            <a:r>
              <a:rPr lang="de-AT" baseline="0" dirty="0"/>
              <a:t> </a:t>
            </a:r>
            <a:r>
              <a:rPr lang="de-AT" baseline="0" dirty="0" err="1"/>
              <a:t>than</a:t>
            </a:r>
            <a:r>
              <a:rPr lang="de-AT" baseline="0" dirty="0"/>
              <a:t> orange)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Salzburg Research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58D2E-8AE0-D04C-AC27-E4675E483C8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10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jpg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>
          <a:xfrm>
            <a:off x="4169771" y="-2263"/>
            <a:ext cx="4974229" cy="5145764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>
          <a:xfrm>
            <a:off x="209726" y="-2530"/>
            <a:ext cx="6074088" cy="5146030"/>
            <a:chOff x="-18865" y="-2530"/>
            <a:chExt cx="6074088" cy="5162017"/>
          </a:xfrm>
          <a:solidFill>
            <a:schemeClr val="bg1">
              <a:lumMod val="65000"/>
            </a:schemeClr>
          </a:solidFill>
        </p:grpSpPr>
        <p:sp>
          <p:nvSpPr>
            <p:cNvPr id="29" name="Rechteck 28"/>
            <p:cNvSpPr/>
            <p:nvPr userDrawn="1"/>
          </p:nvSpPr>
          <p:spPr>
            <a:xfrm>
              <a:off x="-18865" y="-2530"/>
              <a:ext cx="3979206" cy="5162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Gleichschenkliges Dreieck 29"/>
            <p:cNvSpPr/>
            <p:nvPr userDrawn="1"/>
          </p:nvSpPr>
          <p:spPr>
            <a:xfrm>
              <a:off x="3960670" y="-2263"/>
              <a:ext cx="2094553" cy="516175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uppieren 7"/>
          <p:cNvGrpSpPr/>
          <p:nvPr userDrawn="1"/>
        </p:nvGrpSpPr>
        <p:grpSpPr>
          <a:xfrm>
            <a:off x="-18865" y="-2529"/>
            <a:ext cx="6074088" cy="5146030"/>
            <a:chOff x="-18865" y="-2530"/>
            <a:chExt cx="6074088" cy="5162017"/>
          </a:xfrm>
        </p:grpSpPr>
        <p:sp>
          <p:nvSpPr>
            <p:cNvPr id="2" name="Rechteck 1"/>
            <p:cNvSpPr/>
            <p:nvPr userDrawn="1"/>
          </p:nvSpPr>
          <p:spPr>
            <a:xfrm>
              <a:off x="-18865" y="-2530"/>
              <a:ext cx="3979206" cy="5162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" name="Gleichschenkliges Dreieck 2"/>
            <p:cNvSpPr/>
            <p:nvPr userDrawn="1"/>
          </p:nvSpPr>
          <p:spPr>
            <a:xfrm>
              <a:off x="3960670" y="-2263"/>
              <a:ext cx="2094553" cy="516175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1" name="Unt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7544" y="3363838"/>
            <a:ext cx="4680520" cy="1080120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Überschrift Präsentation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05" y="562570"/>
            <a:ext cx="1282113" cy="183700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19" y="2430925"/>
            <a:ext cx="2156484" cy="339288"/>
          </a:xfrm>
          <a:prstGeom prst="rect">
            <a:avLst/>
          </a:prstGeom>
        </p:spPr>
      </p:pic>
      <p:sp>
        <p:nvSpPr>
          <p:cNvPr id="18" name="Textplatzhalter 2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7544" y="4515966"/>
            <a:ext cx="4968552" cy="43204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Vortragender, Datum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178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3574162" y="0"/>
            <a:ext cx="5569838" cy="5143500"/>
            <a:chOff x="3574162" y="0"/>
            <a:chExt cx="5569838" cy="5143500"/>
          </a:xfrm>
        </p:grpSpPr>
        <p:sp>
          <p:nvSpPr>
            <p:cNvPr id="10" name="Flussdiagramm: Manuelle Verarbeitung 8"/>
            <p:cNvSpPr/>
            <p:nvPr userDrawn="1"/>
          </p:nvSpPr>
          <p:spPr>
            <a:xfrm>
              <a:off x="3574162" y="0"/>
              <a:ext cx="5119574" cy="51435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47"/>
                <a:gd name="connsiteY0" fmla="*/ 0 h 10000"/>
                <a:gd name="connsiteX1" fmla="*/ 10000 w 10047"/>
                <a:gd name="connsiteY1" fmla="*/ 0 h 10000"/>
                <a:gd name="connsiteX2" fmla="*/ 10047 w 10047"/>
                <a:gd name="connsiteY2" fmla="*/ 10000 h 10000"/>
                <a:gd name="connsiteX3" fmla="*/ 2000 w 10047"/>
                <a:gd name="connsiteY3" fmla="*/ 10000 h 10000"/>
                <a:gd name="connsiteX4" fmla="*/ 0 w 10047"/>
                <a:gd name="connsiteY4" fmla="*/ 0 h 10000"/>
                <a:gd name="connsiteX0" fmla="*/ 0 w 13771"/>
                <a:gd name="connsiteY0" fmla="*/ 0 h 10000"/>
                <a:gd name="connsiteX1" fmla="*/ 13724 w 13771"/>
                <a:gd name="connsiteY1" fmla="*/ 0 h 10000"/>
                <a:gd name="connsiteX2" fmla="*/ 13771 w 13771"/>
                <a:gd name="connsiteY2" fmla="*/ 10000 h 10000"/>
                <a:gd name="connsiteX3" fmla="*/ 5724 w 13771"/>
                <a:gd name="connsiteY3" fmla="*/ 10000 h 10000"/>
                <a:gd name="connsiteX4" fmla="*/ 0 w 13771"/>
                <a:gd name="connsiteY4" fmla="*/ 0 h 10000"/>
                <a:gd name="connsiteX0" fmla="*/ 0 w 13737"/>
                <a:gd name="connsiteY0" fmla="*/ 0 h 10000"/>
                <a:gd name="connsiteX1" fmla="*/ 13690 w 13737"/>
                <a:gd name="connsiteY1" fmla="*/ 0 h 10000"/>
                <a:gd name="connsiteX2" fmla="*/ 13737 w 13737"/>
                <a:gd name="connsiteY2" fmla="*/ 10000 h 10000"/>
                <a:gd name="connsiteX3" fmla="*/ 5690 w 13737"/>
                <a:gd name="connsiteY3" fmla="*/ 10000 h 10000"/>
                <a:gd name="connsiteX4" fmla="*/ 0 w 13737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7" h="10000">
                  <a:moveTo>
                    <a:pt x="0" y="0"/>
                  </a:moveTo>
                  <a:lnTo>
                    <a:pt x="13690" y="0"/>
                  </a:lnTo>
                  <a:cubicBezTo>
                    <a:pt x="13706" y="3333"/>
                    <a:pt x="13721" y="6667"/>
                    <a:pt x="13737" y="10000"/>
                  </a:cubicBezTo>
                  <a:lnTo>
                    <a:pt x="569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" name="Rechteck 3"/>
            <p:cNvSpPr/>
            <p:nvPr userDrawn="1"/>
          </p:nvSpPr>
          <p:spPr>
            <a:xfrm>
              <a:off x="8649730" y="0"/>
              <a:ext cx="494270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8313" y="1462579"/>
            <a:ext cx="3535276" cy="29178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dirty="0"/>
              <a:t>Projektlogo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72280" y="549275"/>
            <a:ext cx="4680520" cy="108012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 b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Überschrift Präsentation</a:t>
            </a:r>
            <a:endParaRPr lang="de-AT" dirty="0"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689388" y="1741874"/>
            <a:ext cx="4363411" cy="432048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Vortragender, Datum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53137"/>
            <a:ext cx="577435" cy="8273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97" y="549275"/>
            <a:ext cx="1494082" cy="235069"/>
          </a:xfrm>
          <a:prstGeom prst="rect">
            <a:avLst/>
          </a:prstGeom>
        </p:spPr>
      </p:pic>
      <p:cxnSp>
        <p:nvCxnSpPr>
          <p:cNvPr id="19" name="Gerade Verbindung 18"/>
          <p:cNvCxnSpPr/>
          <p:nvPr userDrawn="1"/>
        </p:nvCxnSpPr>
        <p:spPr>
          <a:xfrm>
            <a:off x="467544" y="4697256"/>
            <a:ext cx="81821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6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Aufzählungstex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42432"/>
            <a:ext cx="7758575" cy="523220"/>
          </a:xfrm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2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ex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FontTx/>
              <a:buNone/>
              <a:defRPr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41338" indent="0">
              <a:buFontTx/>
              <a:buNone/>
              <a:defRPr/>
            </a:lvl3pPr>
            <a:lvl4pPr marL="715962" indent="0">
              <a:buFontTx/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03B3-47B4-40E6-A249-DDD95698D421}" type="datetime1">
              <a:rPr lang="de-AT" smtClean="0"/>
              <a:t>05.02.2024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50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806623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286445"/>
            <a:ext cx="4040188" cy="3407589"/>
          </a:xfrm>
        </p:spPr>
        <p:txBody>
          <a:bodyPr>
            <a:normAutofit/>
          </a:bodyPr>
          <a:lstStyle>
            <a:lvl1pPr marL="182563" indent="-182563"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  <a:lvl2pPr marL="449263" indent="-182563">
              <a:lnSpc>
                <a:spcPct val="110000"/>
              </a:lnSpc>
              <a:defRPr sz="1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chemeClr val="tx2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80662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286445"/>
            <a:ext cx="4041775" cy="3407590"/>
          </a:xfrm>
        </p:spPr>
        <p:txBody>
          <a:bodyPr>
            <a:normAutofit/>
          </a:bodyPr>
          <a:lstStyle>
            <a:lvl1pPr marL="182563" indent="-182563"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  <a:lvl2pPr marL="449263" indent="-182563">
              <a:lnSpc>
                <a:spcPct val="110000"/>
              </a:lnSpc>
              <a:tabLst/>
              <a:defRPr sz="1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chemeClr val="tx2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BD3C-4357-4335-82F9-CB1D45FC0288}" type="datetime1">
              <a:rPr lang="de-AT" smtClean="0"/>
              <a:t>05.02.2024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19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4019318"/>
            <a:ext cx="9144000" cy="880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60899" y="1043113"/>
            <a:ext cx="7424492" cy="3618434"/>
          </a:xfrm>
          <a:ln w="3175" cmpd="sng">
            <a:noFill/>
          </a:ln>
          <a:effectLst/>
        </p:spPr>
        <p:txBody>
          <a:bodyPr/>
          <a:lstStyle>
            <a:lvl1pPr marL="0" indent="0">
              <a:buNone/>
              <a:defRPr sz="3200">
                <a:ln>
                  <a:noFill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1845" y="457961"/>
            <a:ext cx="7287154" cy="476312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560-1248-4581-BC19-7A133CCB3447}" type="datetime1">
              <a:rPr lang="de-AT" smtClean="0"/>
              <a:t>05.02.2024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7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1" b="19028"/>
          <a:stretch/>
        </p:blipFill>
        <p:spPr>
          <a:xfrm>
            <a:off x="3859029" y="-2"/>
            <a:ext cx="5284971" cy="4912023"/>
          </a:xfrm>
          <a:prstGeom prst="rect">
            <a:avLst/>
          </a:prstGeom>
        </p:spPr>
      </p:pic>
      <p:sp>
        <p:nvSpPr>
          <p:cNvPr id="29" name="Flussdiagramm: Manuelle Verarbeitung 8"/>
          <p:cNvSpPr/>
          <p:nvPr userDrawn="1"/>
        </p:nvSpPr>
        <p:spPr>
          <a:xfrm rot="10800000">
            <a:off x="246282" y="-2654"/>
            <a:ext cx="6158692" cy="51435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47"/>
              <a:gd name="connsiteY0" fmla="*/ 0 h 10000"/>
              <a:gd name="connsiteX1" fmla="*/ 10000 w 10047"/>
              <a:gd name="connsiteY1" fmla="*/ 0 h 10000"/>
              <a:gd name="connsiteX2" fmla="*/ 10047 w 10047"/>
              <a:gd name="connsiteY2" fmla="*/ 10000 h 10000"/>
              <a:gd name="connsiteX3" fmla="*/ 2000 w 10047"/>
              <a:gd name="connsiteY3" fmla="*/ 10000 h 10000"/>
              <a:gd name="connsiteX4" fmla="*/ 0 w 10047"/>
              <a:gd name="connsiteY4" fmla="*/ 0 h 10000"/>
              <a:gd name="connsiteX0" fmla="*/ 0 w 13771"/>
              <a:gd name="connsiteY0" fmla="*/ 0 h 10000"/>
              <a:gd name="connsiteX1" fmla="*/ 13724 w 13771"/>
              <a:gd name="connsiteY1" fmla="*/ 0 h 10000"/>
              <a:gd name="connsiteX2" fmla="*/ 13771 w 13771"/>
              <a:gd name="connsiteY2" fmla="*/ 10000 h 10000"/>
              <a:gd name="connsiteX3" fmla="*/ 5724 w 13771"/>
              <a:gd name="connsiteY3" fmla="*/ 10000 h 10000"/>
              <a:gd name="connsiteX4" fmla="*/ 0 w 13771"/>
              <a:gd name="connsiteY4" fmla="*/ 0 h 10000"/>
              <a:gd name="connsiteX0" fmla="*/ 0 w 13737"/>
              <a:gd name="connsiteY0" fmla="*/ 0 h 10000"/>
              <a:gd name="connsiteX1" fmla="*/ 13690 w 13737"/>
              <a:gd name="connsiteY1" fmla="*/ 0 h 10000"/>
              <a:gd name="connsiteX2" fmla="*/ 13737 w 13737"/>
              <a:gd name="connsiteY2" fmla="*/ 10000 h 10000"/>
              <a:gd name="connsiteX3" fmla="*/ 5690 w 13737"/>
              <a:gd name="connsiteY3" fmla="*/ 10000 h 10000"/>
              <a:gd name="connsiteX4" fmla="*/ 0 w 13737"/>
              <a:gd name="connsiteY4" fmla="*/ 0 h 10000"/>
              <a:gd name="connsiteX0" fmla="*/ 0 w 13769"/>
              <a:gd name="connsiteY0" fmla="*/ 0 h 10000"/>
              <a:gd name="connsiteX1" fmla="*/ 13767 w 13769"/>
              <a:gd name="connsiteY1" fmla="*/ 19 h 10000"/>
              <a:gd name="connsiteX2" fmla="*/ 13737 w 13769"/>
              <a:gd name="connsiteY2" fmla="*/ 10000 h 10000"/>
              <a:gd name="connsiteX3" fmla="*/ 5690 w 13769"/>
              <a:gd name="connsiteY3" fmla="*/ 10000 h 10000"/>
              <a:gd name="connsiteX4" fmla="*/ 0 w 13769"/>
              <a:gd name="connsiteY4" fmla="*/ 0 h 10000"/>
              <a:gd name="connsiteX0" fmla="*/ 0 w 13801"/>
              <a:gd name="connsiteY0" fmla="*/ 0 h 10019"/>
              <a:gd name="connsiteX1" fmla="*/ 13767 w 13801"/>
              <a:gd name="connsiteY1" fmla="*/ 19 h 10019"/>
              <a:gd name="connsiteX2" fmla="*/ 13801 w 13801"/>
              <a:gd name="connsiteY2" fmla="*/ 10019 h 10019"/>
              <a:gd name="connsiteX3" fmla="*/ 5690 w 13801"/>
              <a:gd name="connsiteY3" fmla="*/ 10000 h 10019"/>
              <a:gd name="connsiteX4" fmla="*/ 0 w 13801"/>
              <a:gd name="connsiteY4" fmla="*/ 0 h 10019"/>
              <a:gd name="connsiteX0" fmla="*/ 0 w 13769"/>
              <a:gd name="connsiteY0" fmla="*/ 0 h 10000"/>
              <a:gd name="connsiteX1" fmla="*/ 13767 w 13769"/>
              <a:gd name="connsiteY1" fmla="*/ 19 h 10000"/>
              <a:gd name="connsiteX2" fmla="*/ 13737 w 13769"/>
              <a:gd name="connsiteY2" fmla="*/ 10000 h 10000"/>
              <a:gd name="connsiteX3" fmla="*/ 5690 w 13769"/>
              <a:gd name="connsiteY3" fmla="*/ 10000 h 10000"/>
              <a:gd name="connsiteX4" fmla="*/ 0 w 13769"/>
              <a:gd name="connsiteY4" fmla="*/ 0 h 10000"/>
              <a:gd name="connsiteX0" fmla="*/ 0 w 13780"/>
              <a:gd name="connsiteY0" fmla="*/ 0 h 10000"/>
              <a:gd name="connsiteX1" fmla="*/ 13767 w 13780"/>
              <a:gd name="connsiteY1" fmla="*/ 19 h 10000"/>
              <a:gd name="connsiteX2" fmla="*/ 13780 w 13780"/>
              <a:gd name="connsiteY2" fmla="*/ 10000 h 10000"/>
              <a:gd name="connsiteX3" fmla="*/ 5690 w 13780"/>
              <a:gd name="connsiteY3" fmla="*/ 10000 h 10000"/>
              <a:gd name="connsiteX4" fmla="*/ 0 w 1378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0" h="10000">
                <a:moveTo>
                  <a:pt x="0" y="0"/>
                </a:moveTo>
                <a:lnTo>
                  <a:pt x="13767" y="19"/>
                </a:lnTo>
                <a:cubicBezTo>
                  <a:pt x="13783" y="3352"/>
                  <a:pt x="13764" y="6667"/>
                  <a:pt x="13780" y="10000"/>
                </a:cubicBezTo>
                <a:lnTo>
                  <a:pt x="569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Flussdiagramm: Manuelle Verarbeitung 8"/>
          <p:cNvSpPr/>
          <p:nvPr userDrawn="1"/>
        </p:nvSpPr>
        <p:spPr>
          <a:xfrm rot="10800000">
            <a:off x="0" y="3323"/>
            <a:ext cx="6173441" cy="51435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47"/>
              <a:gd name="connsiteY0" fmla="*/ 0 h 10000"/>
              <a:gd name="connsiteX1" fmla="*/ 10000 w 10047"/>
              <a:gd name="connsiteY1" fmla="*/ 0 h 10000"/>
              <a:gd name="connsiteX2" fmla="*/ 10047 w 10047"/>
              <a:gd name="connsiteY2" fmla="*/ 10000 h 10000"/>
              <a:gd name="connsiteX3" fmla="*/ 2000 w 10047"/>
              <a:gd name="connsiteY3" fmla="*/ 10000 h 10000"/>
              <a:gd name="connsiteX4" fmla="*/ 0 w 10047"/>
              <a:gd name="connsiteY4" fmla="*/ 0 h 10000"/>
              <a:gd name="connsiteX0" fmla="*/ 0 w 13771"/>
              <a:gd name="connsiteY0" fmla="*/ 0 h 10000"/>
              <a:gd name="connsiteX1" fmla="*/ 13724 w 13771"/>
              <a:gd name="connsiteY1" fmla="*/ 0 h 10000"/>
              <a:gd name="connsiteX2" fmla="*/ 13771 w 13771"/>
              <a:gd name="connsiteY2" fmla="*/ 10000 h 10000"/>
              <a:gd name="connsiteX3" fmla="*/ 5724 w 13771"/>
              <a:gd name="connsiteY3" fmla="*/ 10000 h 10000"/>
              <a:gd name="connsiteX4" fmla="*/ 0 w 13771"/>
              <a:gd name="connsiteY4" fmla="*/ 0 h 10000"/>
              <a:gd name="connsiteX0" fmla="*/ 0 w 13737"/>
              <a:gd name="connsiteY0" fmla="*/ 0 h 10000"/>
              <a:gd name="connsiteX1" fmla="*/ 13690 w 13737"/>
              <a:gd name="connsiteY1" fmla="*/ 0 h 10000"/>
              <a:gd name="connsiteX2" fmla="*/ 13737 w 13737"/>
              <a:gd name="connsiteY2" fmla="*/ 10000 h 10000"/>
              <a:gd name="connsiteX3" fmla="*/ 5690 w 13737"/>
              <a:gd name="connsiteY3" fmla="*/ 10000 h 10000"/>
              <a:gd name="connsiteX4" fmla="*/ 0 w 13737"/>
              <a:gd name="connsiteY4" fmla="*/ 0 h 10000"/>
              <a:gd name="connsiteX0" fmla="*/ 0 w 13769"/>
              <a:gd name="connsiteY0" fmla="*/ 0 h 10000"/>
              <a:gd name="connsiteX1" fmla="*/ 13767 w 13769"/>
              <a:gd name="connsiteY1" fmla="*/ 19 h 10000"/>
              <a:gd name="connsiteX2" fmla="*/ 13737 w 13769"/>
              <a:gd name="connsiteY2" fmla="*/ 10000 h 10000"/>
              <a:gd name="connsiteX3" fmla="*/ 5690 w 13769"/>
              <a:gd name="connsiteY3" fmla="*/ 10000 h 10000"/>
              <a:gd name="connsiteX4" fmla="*/ 0 w 13769"/>
              <a:gd name="connsiteY4" fmla="*/ 0 h 10000"/>
              <a:gd name="connsiteX0" fmla="*/ 0 w 13801"/>
              <a:gd name="connsiteY0" fmla="*/ 0 h 10000"/>
              <a:gd name="connsiteX1" fmla="*/ 13767 w 13801"/>
              <a:gd name="connsiteY1" fmla="*/ 19 h 10000"/>
              <a:gd name="connsiteX2" fmla="*/ 13801 w 13801"/>
              <a:gd name="connsiteY2" fmla="*/ 10000 h 10000"/>
              <a:gd name="connsiteX3" fmla="*/ 5690 w 13801"/>
              <a:gd name="connsiteY3" fmla="*/ 10000 h 10000"/>
              <a:gd name="connsiteX4" fmla="*/ 0 w 13801"/>
              <a:gd name="connsiteY4" fmla="*/ 0 h 10000"/>
              <a:gd name="connsiteX0" fmla="*/ 0 w 13813"/>
              <a:gd name="connsiteY0" fmla="*/ 0 h 10000"/>
              <a:gd name="connsiteX1" fmla="*/ 13810 w 13813"/>
              <a:gd name="connsiteY1" fmla="*/ 0 h 10000"/>
              <a:gd name="connsiteX2" fmla="*/ 13801 w 13813"/>
              <a:gd name="connsiteY2" fmla="*/ 10000 h 10000"/>
              <a:gd name="connsiteX3" fmla="*/ 5690 w 13813"/>
              <a:gd name="connsiteY3" fmla="*/ 10000 h 10000"/>
              <a:gd name="connsiteX4" fmla="*/ 0 w 1381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3" h="10000">
                <a:moveTo>
                  <a:pt x="0" y="0"/>
                </a:moveTo>
                <a:lnTo>
                  <a:pt x="13810" y="0"/>
                </a:lnTo>
                <a:cubicBezTo>
                  <a:pt x="13826" y="3333"/>
                  <a:pt x="13785" y="6667"/>
                  <a:pt x="13801" y="10000"/>
                </a:cubicBezTo>
                <a:lnTo>
                  <a:pt x="569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 userDrawn="1"/>
        </p:nvSpPr>
        <p:spPr>
          <a:xfrm>
            <a:off x="1943" y="4912021"/>
            <a:ext cx="9142057" cy="234803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5751" y="1392345"/>
            <a:ext cx="3684587" cy="1668462"/>
          </a:xfrm>
        </p:spPr>
        <p:txBody>
          <a:bodyPr anchor="ctr">
            <a:noAutofit/>
          </a:bodyPr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de-AT" dirty="0"/>
              <a:t>Schlussformel eingeben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588913" y="3316304"/>
            <a:ext cx="4176528" cy="296863"/>
          </a:xfrm>
        </p:spPr>
        <p:txBody>
          <a:bodyPr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de-AT" dirty="0"/>
              <a:t>Titel, Vorname, Nachname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1903238" y="3620523"/>
            <a:ext cx="425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Salzburg Research Forschungsgesellschaft </a:t>
            </a:r>
            <a:r>
              <a:rPr lang="de-AT" sz="12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m.b.H</a:t>
            </a:r>
            <a:r>
              <a:rPr lang="de-AT" sz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de-AT" sz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Jakob-</a:t>
            </a:r>
            <a:r>
              <a:rPr lang="de-AT" sz="12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Haringer</a:t>
            </a:r>
            <a:r>
              <a:rPr lang="de-AT" sz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-Straße 5/3 | Salzburg,</a:t>
            </a:r>
            <a:r>
              <a:rPr lang="de-AT" sz="1200" baseline="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Austria</a:t>
            </a:r>
            <a:endParaRPr lang="de-AT" sz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300965D-A31B-1D44-A076-D93B5C433F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652" y="3721475"/>
            <a:ext cx="257816" cy="257816"/>
          </a:xfrm>
          <a:prstGeom prst="rect">
            <a:avLst/>
          </a:prstGeom>
        </p:spPr>
      </p:pic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903053" y="4081963"/>
            <a:ext cx="4176713" cy="295275"/>
          </a:xfrm>
        </p:spPr>
        <p:txBody>
          <a:bodyPr anchor="ctr"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de-AT" dirty="0"/>
              <a:t>Telefon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3053" y="4382648"/>
            <a:ext cx="4176713" cy="295275"/>
          </a:xfrm>
        </p:spPr>
        <p:txBody>
          <a:bodyPr anchor="ctr"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de-AT" dirty="0"/>
              <a:t>E-Mail</a:t>
            </a: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4" y="253137"/>
            <a:ext cx="359590" cy="515219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1" y="425289"/>
            <a:ext cx="1086308" cy="170913"/>
          </a:xfrm>
          <a:prstGeom prst="rect">
            <a:avLst/>
          </a:prstGeom>
        </p:spPr>
      </p:pic>
      <p:sp>
        <p:nvSpPr>
          <p:cNvPr id="19" name="Bildplatzhalter 2"/>
          <p:cNvSpPr>
            <a:spLocks noGrp="1"/>
          </p:cNvSpPr>
          <p:nvPr>
            <p:ph type="pic" idx="15"/>
          </p:nvPr>
        </p:nvSpPr>
        <p:spPr>
          <a:xfrm>
            <a:off x="355751" y="3278266"/>
            <a:ext cx="1128163" cy="1104382"/>
          </a:xfrm>
          <a:ln w="3175" cmpd="sng">
            <a:noFill/>
          </a:ln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ln>
                  <a:noFill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3626B28E-FAE1-5A4F-8DFE-9AFF145AE0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4220" y="4062453"/>
            <a:ext cx="322679" cy="32267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AA39634-AAC4-6546-B5D4-E744702BCE4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28552" y="4402288"/>
            <a:ext cx="254016" cy="25401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65C6A7D-61DB-E744-912C-1C2912FA568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30606" y="402661"/>
            <a:ext cx="290513" cy="22215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39CAA48D-3F55-854C-95A8-EE1862DB7B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70280" y="361512"/>
            <a:ext cx="298468" cy="29846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F36F21F-24AB-0C40-8CF2-B286E15991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85765" y="402464"/>
            <a:ext cx="216564" cy="2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4906603"/>
            <a:ext cx="9144000" cy="236897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758575" cy="59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82579"/>
            <a:ext cx="8229600" cy="3612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674" y="4906603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BF13964-BF3D-4E6E-8A30-D0976A68FF42}" type="datetime1">
              <a:rPr lang="de-AT" smtClean="0"/>
              <a:t>05.02.2024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23117" y="4906603"/>
            <a:ext cx="5358095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48053" y="4906603"/>
            <a:ext cx="894419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E6FEAD53-C9BD-8145-921D-9AE497981DCE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ung 8"/>
          <p:cNvGrpSpPr/>
          <p:nvPr/>
        </p:nvGrpSpPr>
        <p:grpSpPr>
          <a:xfrm>
            <a:off x="44582" y="4920922"/>
            <a:ext cx="1092243" cy="204044"/>
            <a:chOff x="35259" y="6594881"/>
            <a:chExt cx="1153269" cy="215444"/>
          </a:xfrm>
        </p:grpSpPr>
        <p:pic>
          <p:nvPicPr>
            <p:cNvPr id="13" name="Bild 9" descr="SR_schriftzug_weiss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61" y="6634778"/>
              <a:ext cx="932067" cy="146792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 userDrawn="1"/>
          </p:nvSpPr>
          <p:spPr>
            <a:xfrm>
              <a:off x="35259" y="6594881"/>
              <a:ext cx="2127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>
                  <a:solidFill>
                    <a:srgbClr val="FFFFFF"/>
                  </a:solidFill>
                  <a:latin typeface="Arial"/>
                  <a:cs typeface="Arial"/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63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1" r:id="rId4"/>
    <p:sldLayoutId id="2147483653" r:id="rId5"/>
    <p:sldLayoutId id="2147483657" r:id="rId6"/>
    <p:sldLayoutId id="2147483660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j-ea"/>
          <a:cs typeface="Arial"/>
        </a:defRPr>
      </a:lvl1pPr>
    </p:titleStyle>
    <p:bodyStyle>
      <a:lvl1pPr marL="266700" indent="-266700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Arial"/>
        </a:defRPr>
      </a:lvl1pPr>
      <a:lvl2pPr marL="541338" indent="-274638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40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Arial"/>
        </a:defRPr>
      </a:lvl2pPr>
      <a:lvl3pPr marL="715963" indent="-174625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40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Arial"/>
        </a:defRPr>
      </a:lvl3pPr>
      <a:lvl4pPr marL="895350" indent="-179388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400" kern="1200">
          <a:solidFill>
            <a:schemeClr val="accent3">
              <a:lumMod val="75000"/>
            </a:schemeClr>
          </a:solidFill>
          <a:latin typeface="Arial Narrow" panose="020B0606020202030204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opoLzvh5jY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128925" y="2263760"/>
            <a:ext cx="4968552" cy="1468071"/>
          </a:xfrm>
        </p:spPr>
        <p:txBody>
          <a:bodyPr>
            <a:normAutofit lnSpcReduction="10000"/>
          </a:bodyPr>
          <a:lstStyle/>
          <a:p>
            <a:pPr algn="l"/>
            <a:r>
              <a:rPr lang="en-GB" noProof="0" dirty="0"/>
              <a:t>Sabrina Pochaba, Peter Dorfinger,</a:t>
            </a:r>
            <a:br>
              <a:rPr lang="en-GB" noProof="0" dirty="0"/>
            </a:br>
            <a:r>
              <a:rPr lang="en-GB" noProof="0" dirty="0"/>
              <a:t>Roland </a:t>
            </a:r>
            <a:r>
              <a:rPr lang="en-GB" noProof="0" dirty="0" err="1"/>
              <a:t>Kwitt</a:t>
            </a:r>
            <a:r>
              <a:rPr lang="en-GB" noProof="0" dirty="0"/>
              <a:t>, Simon </a:t>
            </a:r>
            <a:r>
              <a:rPr lang="en-GB" noProof="0" dirty="0" err="1"/>
              <a:t>Hirländer</a:t>
            </a:r>
            <a:endParaRPr lang="en-GB" noProof="0" dirty="0"/>
          </a:p>
          <a:p>
            <a:pPr algn="l"/>
            <a:endParaRPr lang="en-GB" noProof="0" dirty="0"/>
          </a:p>
          <a:p>
            <a:pPr algn="l"/>
            <a:r>
              <a:rPr lang="en-GB" noProof="0" dirty="0"/>
              <a:t> 	</a:t>
            </a:r>
            <a:fld id="{21FFF371-8A9D-4228-AEBA-DFDC1DDB93B3}" type="datetime1">
              <a:rPr lang="en-GB" noProof="0" smtClean="0"/>
              <a:pPr algn="l"/>
              <a:t>05/02/2024</a:t>
            </a:fld>
            <a:endParaRPr lang="en-GB" noProof="0" dirty="0"/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5321683" y="3149744"/>
            <a:ext cx="3947960" cy="146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A34AAF-D4CB-AFC1-E4B3-C70F2F3B1480}"/>
              </a:ext>
            </a:extLst>
          </p:cNvPr>
          <p:cNvSpPr/>
          <p:nvPr/>
        </p:nvSpPr>
        <p:spPr>
          <a:xfrm>
            <a:off x="152400" y="159656"/>
            <a:ext cx="3048000" cy="1008743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7" name="Untertitel 1"/>
          <p:cNvSpPr>
            <a:spLocks noGrp="1"/>
          </p:cNvSpPr>
          <p:nvPr>
            <p:ph type="subTitle" idx="1"/>
          </p:nvPr>
        </p:nvSpPr>
        <p:spPr>
          <a:xfrm>
            <a:off x="4149378" y="31113"/>
            <a:ext cx="4756417" cy="21751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200" noProof="0" dirty="0"/>
              <a:t>Multi-Agent </a:t>
            </a:r>
            <a:br>
              <a:rPr lang="en-GB" sz="3200" noProof="0" dirty="0"/>
            </a:br>
            <a:r>
              <a:rPr lang="en-GB" sz="3200" noProof="0" dirty="0"/>
              <a:t>Reinforcement Learning </a:t>
            </a:r>
            <a:br>
              <a:rPr lang="en-GB" sz="3200" noProof="0" dirty="0"/>
            </a:br>
            <a:r>
              <a:rPr lang="en-GB" sz="3200" noProof="0" dirty="0"/>
              <a:t>and </a:t>
            </a:r>
            <a:r>
              <a:rPr lang="en-GB" sz="3200" dirty="0"/>
              <a:t>a</a:t>
            </a:r>
            <a:r>
              <a:rPr lang="en-GB" sz="3200" noProof="0" dirty="0"/>
              <a:t> comparison to </a:t>
            </a:r>
            <a:br>
              <a:rPr lang="en-GB" sz="3200" noProof="0" dirty="0"/>
            </a:br>
            <a:r>
              <a:rPr lang="en-GB" sz="3200" noProof="0" dirty="0"/>
              <a:t>Single-Agent RL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0FA52418-E369-484C-5089-5DDC2160B180}"/>
              </a:ext>
            </a:extLst>
          </p:cNvPr>
          <p:cNvSpPr txBox="1">
            <a:spLocks/>
          </p:cNvSpPr>
          <p:nvPr/>
        </p:nvSpPr>
        <p:spPr>
          <a:xfrm>
            <a:off x="6023429" y="4065880"/>
            <a:ext cx="4074048" cy="134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RL4AA’24, Student Session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AFC8451-6694-7021-EEA8-E2F816DAC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5" y="159656"/>
            <a:ext cx="2346292" cy="21751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87EE79D-C96B-AB25-CC18-0D36F5B83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875" y="1874233"/>
            <a:ext cx="1935731" cy="20095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DD1E3BC-6BD5-29E9-F21D-840E9A2F8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5" y="3194284"/>
            <a:ext cx="2162704" cy="13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2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1603547" y="711365"/>
            <a:ext cx="4417176" cy="4090806"/>
          </a:xfrm>
          <a:prstGeom prst="ellipse">
            <a:avLst/>
          </a:prstGeom>
          <a:solidFill>
            <a:srgbClr val="BEDCF4">
              <a:alpha val="18824"/>
            </a:srgbClr>
          </a:solidFill>
          <a:ln w="12700">
            <a:solidFill>
              <a:srgbClr val="92BEE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0" name="Ellipse 19"/>
          <p:cNvSpPr/>
          <p:nvPr/>
        </p:nvSpPr>
        <p:spPr>
          <a:xfrm rot="1953679">
            <a:off x="2083534" y="3220029"/>
            <a:ext cx="2137780" cy="915820"/>
          </a:xfrm>
          <a:prstGeom prst="ellipse">
            <a:avLst/>
          </a:prstGeom>
          <a:solidFill>
            <a:srgbClr val="92BEE2">
              <a:alpha val="29000"/>
            </a:srgbClr>
          </a:solidFill>
          <a:ln w="12700">
            <a:solidFill>
              <a:srgbClr val="92BEE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Cellular and D2D communication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03B3-47B4-40E6-A249-DDD95698D421}" type="datetime1">
              <a:rPr lang="de-AT" smtClean="0"/>
              <a:t>05.02.2024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9" name="Ellipse 18"/>
          <p:cNvSpPr/>
          <p:nvPr/>
        </p:nvSpPr>
        <p:spPr>
          <a:xfrm rot="1953679">
            <a:off x="3556021" y="1024682"/>
            <a:ext cx="1747727" cy="915820"/>
          </a:xfrm>
          <a:prstGeom prst="ellipse">
            <a:avLst/>
          </a:prstGeom>
          <a:solidFill>
            <a:srgbClr val="92BEE2">
              <a:alpha val="29000"/>
            </a:srgbClr>
          </a:solidFill>
          <a:ln w="12700">
            <a:solidFill>
              <a:srgbClr val="92BEE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626B28E-FAE1-5A4F-8DFE-9AFF145AE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8723" y="1526743"/>
            <a:ext cx="468118" cy="4681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26B28E-FAE1-5A4F-8DFE-9AFF145AE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7193" y="1332233"/>
            <a:ext cx="468118" cy="4681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626B28E-FAE1-5A4F-8DFE-9AFF145AE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4875" y="2526429"/>
            <a:ext cx="468118" cy="4681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626B28E-FAE1-5A4F-8DFE-9AFF145AE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1161" y="3765909"/>
            <a:ext cx="468118" cy="46811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626B28E-FAE1-5A4F-8DFE-9AFF145AE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0061" y="3113989"/>
            <a:ext cx="468118" cy="46811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626B28E-FAE1-5A4F-8DFE-9AFF145AE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5957" y="951653"/>
            <a:ext cx="468118" cy="468118"/>
          </a:xfrm>
          <a:prstGeom prst="rect">
            <a:avLst/>
          </a:prstGeom>
        </p:spPr>
      </p:pic>
      <p:cxnSp>
        <p:nvCxnSpPr>
          <p:cNvPr id="22" name="Gerade Verbindung mit Pfeil 21"/>
          <p:cNvCxnSpPr/>
          <p:nvPr/>
        </p:nvCxnSpPr>
        <p:spPr>
          <a:xfrm>
            <a:off x="2861373" y="1767782"/>
            <a:ext cx="762828" cy="7586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3994516" y="2635477"/>
            <a:ext cx="986054" cy="1755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 flipV="1">
            <a:off x="2878531" y="1640338"/>
            <a:ext cx="793938" cy="77975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 flipV="1">
            <a:off x="4002581" y="2516527"/>
            <a:ext cx="961859" cy="1745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4102792" y="1332233"/>
            <a:ext cx="654525" cy="468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2695860" y="3512215"/>
            <a:ext cx="930672" cy="601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 flipV="1">
            <a:off x="4103426" y="1144645"/>
            <a:ext cx="626580" cy="441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 flipV="1">
            <a:off x="2678795" y="3291604"/>
            <a:ext cx="927010" cy="598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V="1">
            <a:off x="4060867" y="2994547"/>
            <a:ext cx="989616" cy="97018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endCxn id="14" idx="0"/>
          </p:cNvCxnSpPr>
          <p:nvPr/>
        </p:nvCxnSpPr>
        <p:spPr>
          <a:xfrm>
            <a:off x="4953628" y="1994861"/>
            <a:ext cx="165306" cy="53156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17" idx="1"/>
          </p:cNvCxnSpPr>
          <p:nvPr/>
        </p:nvCxnSpPr>
        <p:spPr>
          <a:xfrm flipV="1">
            <a:off x="2955311" y="1185712"/>
            <a:ext cx="760646" cy="234059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3702982" y="2998573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BS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554400" y="1715637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CU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2367385" y="3499241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DU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3624201" y="4145428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DU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4707527" y="1899259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DU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3793189" y="1333414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DU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4951229" y="2912865"/>
            <a:ext cx="322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/>
              <a:t>CU</a:t>
            </a:r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3633182" y="2335738"/>
            <a:ext cx="129531" cy="5830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3777856" y="2335800"/>
            <a:ext cx="172657" cy="581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3769995" y="2198748"/>
            <a:ext cx="5900" cy="8234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V="1">
            <a:off x="3779321" y="2855289"/>
            <a:ext cx="161019" cy="973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 flipV="1">
            <a:off x="3780403" y="2758653"/>
            <a:ext cx="127555" cy="769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 flipV="1">
            <a:off x="3772434" y="2647452"/>
            <a:ext cx="112833" cy="642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 flipV="1">
            <a:off x="3784232" y="2553707"/>
            <a:ext cx="60145" cy="386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 flipH="1" flipV="1">
            <a:off x="3644980" y="2835554"/>
            <a:ext cx="129532" cy="117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/>
          <p:cNvCxnSpPr/>
          <p:nvPr/>
        </p:nvCxnSpPr>
        <p:spPr>
          <a:xfrm flipH="1" flipV="1">
            <a:off x="3672469" y="2739976"/>
            <a:ext cx="101415" cy="936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 flipH="1" flipV="1">
            <a:off x="3697947" y="2647452"/>
            <a:ext cx="81714" cy="728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 flipH="1" flipV="1">
            <a:off x="3717266" y="2542302"/>
            <a:ext cx="50021" cy="495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Freihandform 68"/>
          <p:cNvSpPr/>
          <p:nvPr/>
        </p:nvSpPr>
        <p:spPr>
          <a:xfrm>
            <a:off x="7032031" y="552556"/>
            <a:ext cx="1651436" cy="2785999"/>
          </a:xfrm>
          <a:custGeom>
            <a:avLst/>
            <a:gdLst>
              <a:gd name="connsiteX0" fmla="*/ 0 w 1651436"/>
              <a:gd name="connsiteY0" fmla="*/ 851490 h 2785999"/>
              <a:gd name="connsiteX1" fmla="*/ 678426 w 1651436"/>
              <a:gd name="connsiteY1" fmla="*/ 296951 h 2785999"/>
              <a:gd name="connsiteX2" fmla="*/ 678426 w 1651436"/>
              <a:gd name="connsiteY2" fmla="*/ 296951 h 2785999"/>
              <a:gd name="connsiteX3" fmla="*/ 749218 w 1651436"/>
              <a:gd name="connsiteY3" fmla="*/ 998974 h 2785999"/>
              <a:gd name="connsiteX4" fmla="*/ 743319 w 1651436"/>
              <a:gd name="connsiteY4" fmla="*/ 1010773 h 2785999"/>
              <a:gd name="connsiteX5" fmla="*/ 1634121 w 1651436"/>
              <a:gd name="connsiteY5" fmla="*/ 43279 h 2785999"/>
              <a:gd name="connsiteX6" fmla="*/ 1309657 w 1651436"/>
              <a:gd name="connsiteY6" fmla="*/ 2633096 h 2785999"/>
              <a:gd name="connsiteX7" fmla="*/ 1026488 w 1651436"/>
              <a:gd name="connsiteY7" fmla="*/ 2261436 h 27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436" h="2785999">
                <a:moveTo>
                  <a:pt x="0" y="851490"/>
                </a:moveTo>
                <a:lnTo>
                  <a:pt x="678426" y="296951"/>
                </a:lnTo>
                <a:lnTo>
                  <a:pt x="678426" y="296951"/>
                </a:lnTo>
                <a:cubicBezTo>
                  <a:pt x="690225" y="413955"/>
                  <a:pt x="738403" y="880004"/>
                  <a:pt x="749218" y="998974"/>
                </a:cubicBezTo>
                <a:cubicBezTo>
                  <a:pt x="760033" y="1117944"/>
                  <a:pt x="743319" y="1010773"/>
                  <a:pt x="743319" y="1010773"/>
                </a:cubicBezTo>
                <a:cubicBezTo>
                  <a:pt x="890803" y="851491"/>
                  <a:pt x="1539731" y="-227108"/>
                  <a:pt x="1634121" y="43279"/>
                </a:cubicBezTo>
                <a:cubicBezTo>
                  <a:pt x="1728511" y="313666"/>
                  <a:pt x="1410929" y="2263403"/>
                  <a:pt x="1309657" y="2633096"/>
                </a:cubicBezTo>
                <a:cubicBezTo>
                  <a:pt x="1208385" y="3002789"/>
                  <a:pt x="1117436" y="2632112"/>
                  <a:pt x="1026488" y="2261436"/>
                </a:cubicBezTo>
              </a:path>
            </a:pathLst>
          </a:custGeom>
          <a:noFill/>
          <a:ln w="12700">
            <a:noFill/>
            <a:miter lim="400000"/>
          </a:ln>
          <a:effectLst/>
        </p:spPr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6" name="Inhaltsplatzhalter 75"/>
          <p:cNvSpPr>
            <a:spLocks noGrp="1"/>
          </p:cNvSpPr>
          <p:nvPr>
            <p:ph idx="1"/>
          </p:nvPr>
        </p:nvSpPr>
        <p:spPr>
          <a:xfrm>
            <a:off x="457200" y="2283049"/>
            <a:ext cx="1168543" cy="1055505"/>
          </a:xfrm>
        </p:spPr>
        <p:txBody>
          <a:bodyPr>
            <a:normAutofit/>
          </a:bodyPr>
          <a:lstStyle/>
          <a:p>
            <a:r>
              <a:rPr lang="en-GB" sz="900" b="1" noProof="0" dirty="0"/>
              <a:t>BS = Base Station</a:t>
            </a:r>
          </a:p>
          <a:p>
            <a:r>
              <a:rPr lang="en-GB" sz="900" b="1" noProof="0" dirty="0"/>
              <a:t>CU = Cellular User</a:t>
            </a:r>
          </a:p>
          <a:p>
            <a:r>
              <a:rPr lang="en-GB" sz="900" b="1" noProof="0" dirty="0"/>
              <a:t>DU = D2D User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28081" y="1337315"/>
            <a:ext cx="271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C00000"/>
                </a:solidFill>
              </a:rPr>
              <a:t>Problem:</a:t>
            </a:r>
            <a:br>
              <a:rPr lang="de-AT" dirty="0"/>
            </a:br>
            <a:r>
              <a:rPr lang="de-AT" b="1" dirty="0" err="1"/>
              <a:t>Reliable</a:t>
            </a:r>
            <a:r>
              <a:rPr lang="de-AT" b="1" dirty="0"/>
              <a:t> Communication </a:t>
            </a:r>
            <a:r>
              <a:rPr lang="de-AT" b="1" dirty="0" err="1"/>
              <a:t>without</a:t>
            </a:r>
            <a:r>
              <a:rPr lang="de-AT" b="1" dirty="0"/>
              <a:t> </a:t>
            </a:r>
            <a:r>
              <a:rPr lang="de-AT" b="1" dirty="0" err="1"/>
              <a:t>regulation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BS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128081" y="2806743"/>
            <a:ext cx="271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C00000"/>
                </a:solidFill>
              </a:rPr>
              <a:t>Solution:</a:t>
            </a:r>
            <a:br>
              <a:rPr lang="de-AT" dirty="0"/>
            </a:br>
            <a:r>
              <a:rPr lang="de-AT" b="1" dirty="0"/>
              <a:t>Multi-Agent Reinforcement Learning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9FA4F3C-A75C-6EEF-363E-01CAB1FE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5358095" cy="23689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37188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59" grpId="0"/>
      <p:bldP spid="60" grpId="0"/>
      <p:bldP spid="62" grpId="0"/>
      <p:bldP spid="63" grpId="0"/>
      <p:bldP spid="64" grpId="0"/>
      <p:bldP spid="65" grpId="0"/>
      <p:bldP spid="3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Cellular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D2D </a:t>
            </a:r>
            <a:r>
              <a:rPr lang="de-AT" dirty="0" err="1"/>
              <a:t>communication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5812" y="842979"/>
            <a:ext cx="4220988" cy="3612044"/>
          </a:xfrm>
        </p:spPr>
        <p:txBody>
          <a:bodyPr/>
          <a:lstStyle/>
          <a:p>
            <a:pPr marL="0" indent="0">
              <a:buNone/>
            </a:pPr>
            <a:r>
              <a:rPr lang="de-AT" b="1" dirty="0" err="1"/>
              <a:t>Resource</a:t>
            </a:r>
            <a:r>
              <a:rPr lang="de-AT" b="1" dirty="0"/>
              <a:t> </a:t>
            </a:r>
            <a:r>
              <a:rPr lang="de-AT" b="1" dirty="0" err="1"/>
              <a:t>Usage</a:t>
            </a:r>
            <a:r>
              <a:rPr lang="de-AT" b="1" dirty="0"/>
              <a:t> in </a:t>
            </a:r>
            <a:r>
              <a:rPr lang="de-AT" b="1" dirty="0" err="1"/>
              <a:t>Resource</a:t>
            </a:r>
            <a:r>
              <a:rPr lang="de-AT" b="1" dirty="0"/>
              <a:t> Blocks (RBs):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5043949" y="3009805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43" name="Rechteck 42"/>
          <p:cNvSpPr/>
          <p:nvPr/>
        </p:nvSpPr>
        <p:spPr>
          <a:xfrm>
            <a:off x="5632900" y="3009804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44" name="Rechteck 43"/>
          <p:cNvSpPr/>
          <p:nvPr/>
        </p:nvSpPr>
        <p:spPr>
          <a:xfrm>
            <a:off x="6221851" y="3009804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45" name="Rechteck 44"/>
          <p:cNvSpPr/>
          <p:nvPr/>
        </p:nvSpPr>
        <p:spPr>
          <a:xfrm>
            <a:off x="6808772" y="3009804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46" name="Rechteck 45"/>
          <p:cNvSpPr/>
          <p:nvPr/>
        </p:nvSpPr>
        <p:spPr>
          <a:xfrm>
            <a:off x="7397723" y="3009804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47" name="Rechteck 46"/>
          <p:cNvSpPr/>
          <p:nvPr/>
        </p:nvSpPr>
        <p:spPr>
          <a:xfrm>
            <a:off x="5045912" y="2454131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48" name="Rechteck 47"/>
          <p:cNvSpPr/>
          <p:nvPr/>
        </p:nvSpPr>
        <p:spPr>
          <a:xfrm>
            <a:off x="5634863" y="2454130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49" name="Rechteck 48"/>
          <p:cNvSpPr/>
          <p:nvPr/>
        </p:nvSpPr>
        <p:spPr>
          <a:xfrm>
            <a:off x="6223814" y="2454130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50" name="Rechteck 49"/>
          <p:cNvSpPr/>
          <p:nvPr/>
        </p:nvSpPr>
        <p:spPr>
          <a:xfrm>
            <a:off x="6810735" y="2454130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51" name="Rechteck 50"/>
          <p:cNvSpPr/>
          <p:nvPr/>
        </p:nvSpPr>
        <p:spPr>
          <a:xfrm>
            <a:off x="7399686" y="2454130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52" name="Rechteck 51"/>
          <p:cNvSpPr/>
          <p:nvPr/>
        </p:nvSpPr>
        <p:spPr>
          <a:xfrm>
            <a:off x="5045912" y="1900725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53" name="Rechteck 52"/>
          <p:cNvSpPr/>
          <p:nvPr/>
        </p:nvSpPr>
        <p:spPr>
          <a:xfrm>
            <a:off x="5634863" y="1900724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54" name="Rechteck 53"/>
          <p:cNvSpPr/>
          <p:nvPr/>
        </p:nvSpPr>
        <p:spPr>
          <a:xfrm>
            <a:off x="6223814" y="1900724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55" name="Rechteck 54"/>
          <p:cNvSpPr/>
          <p:nvPr/>
        </p:nvSpPr>
        <p:spPr>
          <a:xfrm>
            <a:off x="6810735" y="1900724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56" name="Rechteck 55"/>
          <p:cNvSpPr/>
          <p:nvPr/>
        </p:nvSpPr>
        <p:spPr>
          <a:xfrm>
            <a:off x="7399686" y="1900724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59" name="Textfeld 58"/>
          <p:cNvSpPr txBox="1"/>
          <p:nvPr/>
        </p:nvSpPr>
        <p:spPr>
          <a:xfrm>
            <a:off x="4528594" y="121133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/>
              <a:t>Frequency</a:t>
            </a:r>
            <a:r>
              <a:rPr lang="de-AT" sz="1400" dirty="0"/>
              <a:t> (kHz)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7838999" y="4110718"/>
            <a:ext cx="95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Time (</a:t>
            </a:r>
            <a:r>
              <a:rPr lang="de-AT" sz="1400" dirty="0" err="1"/>
              <a:t>ms</a:t>
            </a:r>
            <a:r>
              <a:rPr lang="de-AT" sz="1400" dirty="0"/>
              <a:t>)</a:t>
            </a:r>
          </a:p>
        </p:txBody>
      </p:sp>
      <p:sp>
        <p:nvSpPr>
          <p:cNvPr id="61" name="Geschweifte Klammer links 60"/>
          <p:cNvSpPr/>
          <p:nvPr/>
        </p:nvSpPr>
        <p:spPr>
          <a:xfrm>
            <a:off x="4920062" y="2469809"/>
            <a:ext cx="65732" cy="539996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Textfeld 61"/>
          <p:cNvSpPr txBox="1"/>
          <p:nvPr/>
        </p:nvSpPr>
        <p:spPr>
          <a:xfrm>
            <a:off x="4244861" y="2573995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180 kHz</a:t>
            </a:r>
          </a:p>
        </p:txBody>
      </p:sp>
      <p:sp>
        <p:nvSpPr>
          <p:cNvPr id="63" name="Geschweifte Klammer rechts 62"/>
          <p:cNvSpPr/>
          <p:nvPr/>
        </p:nvSpPr>
        <p:spPr>
          <a:xfrm rot="5400000" flipV="1">
            <a:off x="5891916" y="3908988"/>
            <a:ext cx="86192" cy="57368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Textfeld 63"/>
          <p:cNvSpPr txBox="1"/>
          <p:nvPr/>
        </p:nvSpPr>
        <p:spPr>
          <a:xfrm>
            <a:off x="5681073" y="4182945"/>
            <a:ext cx="542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1 </a:t>
            </a:r>
            <a:r>
              <a:rPr lang="de-AT" sz="1400" dirty="0" err="1"/>
              <a:t>ms</a:t>
            </a:r>
            <a:endParaRPr lang="de-AT" sz="1400" dirty="0"/>
          </a:p>
        </p:txBody>
      </p:sp>
      <p:sp>
        <p:nvSpPr>
          <p:cNvPr id="65" name="Rechteck 64"/>
          <p:cNvSpPr/>
          <p:nvPr/>
        </p:nvSpPr>
        <p:spPr>
          <a:xfrm>
            <a:off x="6509656" y="2454132"/>
            <a:ext cx="295880" cy="5475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400" dirty="0"/>
              <a:t>RB</a:t>
            </a:r>
          </a:p>
        </p:txBody>
      </p:sp>
      <p:sp>
        <p:nvSpPr>
          <p:cNvPr id="66" name="Inhaltsplatzhalter 75"/>
          <p:cNvSpPr txBox="1">
            <a:spLocks/>
          </p:cNvSpPr>
          <p:nvPr/>
        </p:nvSpPr>
        <p:spPr>
          <a:xfrm>
            <a:off x="7291604" y="864977"/>
            <a:ext cx="1126775" cy="214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2667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200" dirty="0"/>
          </a:p>
        </p:txBody>
      </p:sp>
      <p:sp>
        <p:nvSpPr>
          <p:cNvPr id="67" name="Rechteck 66"/>
          <p:cNvSpPr/>
          <p:nvPr/>
        </p:nvSpPr>
        <p:spPr>
          <a:xfrm>
            <a:off x="5043177" y="3566463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5632128" y="3566462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69" name="Rechteck 68"/>
          <p:cNvSpPr/>
          <p:nvPr/>
        </p:nvSpPr>
        <p:spPr>
          <a:xfrm>
            <a:off x="6221079" y="3566462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70" name="Rechteck 69"/>
          <p:cNvSpPr/>
          <p:nvPr/>
        </p:nvSpPr>
        <p:spPr>
          <a:xfrm>
            <a:off x="6808000" y="3566462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71" name="Rechteck 70"/>
          <p:cNvSpPr/>
          <p:nvPr/>
        </p:nvSpPr>
        <p:spPr>
          <a:xfrm>
            <a:off x="7396951" y="3566462"/>
            <a:ext cx="577153" cy="547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5045699" y="1468370"/>
            <a:ext cx="6419" cy="2648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5043949" y="4110720"/>
            <a:ext cx="3297739" cy="5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7" name="Grafik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6" y="1900725"/>
            <a:ext cx="3005154" cy="2785961"/>
          </a:xfrm>
          <a:prstGeom prst="rect">
            <a:avLst/>
          </a:prstGeom>
        </p:spPr>
      </p:pic>
      <p:sp>
        <p:nvSpPr>
          <p:cNvPr id="58" name="Textfeld 57"/>
          <p:cNvSpPr txBox="1"/>
          <p:nvPr/>
        </p:nvSpPr>
        <p:spPr>
          <a:xfrm>
            <a:off x="450366" y="1052871"/>
            <a:ext cx="271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rgbClr val="C00000"/>
                </a:solidFill>
              </a:rPr>
              <a:t>Problem:</a:t>
            </a:r>
            <a:br>
              <a:rPr lang="de-AT" sz="1600" dirty="0"/>
            </a:br>
            <a:r>
              <a:rPr lang="de-AT" sz="1600" b="1" dirty="0" err="1">
                <a:solidFill>
                  <a:schemeClr val="tx2"/>
                </a:solidFill>
              </a:rPr>
              <a:t>Reliable</a:t>
            </a:r>
            <a:r>
              <a:rPr lang="de-AT" sz="1600" b="1" dirty="0">
                <a:solidFill>
                  <a:schemeClr val="tx2"/>
                </a:solidFill>
              </a:rPr>
              <a:t> Communication </a:t>
            </a:r>
            <a:r>
              <a:rPr lang="de-AT" sz="1600" b="1" dirty="0" err="1">
                <a:solidFill>
                  <a:schemeClr val="tx2"/>
                </a:solidFill>
              </a:rPr>
              <a:t>without</a:t>
            </a:r>
            <a:r>
              <a:rPr lang="de-AT" sz="1600" b="1" dirty="0">
                <a:solidFill>
                  <a:schemeClr val="tx2"/>
                </a:solidFill>
              </a:rPr>
              <a:t> </a:t>
            </a:r>
            <a:r>
              <a:rPr lang="de-AT" sz="1600" b="1" dirty="0" err="1">
                <a:solidFill>
                  <a:schemeClr val="tx2"/>
                </a:solidFill>
              </a:rPr>
              <a:t>regulation</a:t>
            </a:r>
            <a:r>
              <a:rPr lang="de-AT" sz="1600" b="1" dirty="0">
                <a:solidFill>
                  <a:schemeClr val="tx2"/>
                </a:solidFill>
              </a:rPr>
              <a:t> </a:t>
            </a:r>
            <a:r>
              <a:rPr lang="de-AT" sz="1600" b="1" dirty="0" err="1">
                <a:solidFill>
                  <a:schemeClr val="tx2"/>
                </a:solidFill>
              </a:rPr>
              <a:t>of</a:t>
            </a:r>
            <a:r>
              <a:rPr lang="de-AT" sz="1600" b="1" dirty="0">
                <a:solidFill>
                  <a:schemeClr val="tx2"/>
                </a:solidFill>
              </a:rPr>
              <a:t> BS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3414C95-3998-33BB-3CB4-6BFA7190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5358095" cy="23689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8D85244-CB45-C88E-F682-3B08AA31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88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2" grpId="0"/>
      <p:bldP spid="63" grpId="0" animBg="1"/>
      <p:bldP spid="64" grpId="0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4" y="982663"/>
            <a:ext cx="3944424" cy="36567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64" y="315445"/>
            <a:ext cx="3199095" cy="17298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MARL in D2D communication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Multi-Agent Reinforcement Learning </a:t>
            </a:r>
            <a:r>
              <a:rPr lang="de-DE" dirty="0" err="1"/>
              <a:t>for</a:t>
            </a:r>
            <a:r>
              <a:rPr lang="de-DE" dirty="0"/>
              <a:t> Device-</a:t>
            </a:r>
            <a:r>
              <a:rPr lang="de-DE" dirty="0" err="1"/>
              <a:t>to</a:t>
            </a:r>
            <a:r>
              <a:rPr lang="de-DE" dirty="0"/>
              <a:t>-Device Communication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393281" y="2140076"/>
            <a:ext cx="4343382" cy="310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AT" dirty="0"/>
              <a:t>Action: </a:t>
            </a:r>
            <a:r>
              <a:rPr lang="de-AT" dirty="0" err="1"/>
              <a:t>Choose</a:t>
            </a:r>
            <a:r>
              <a:rPr lang="de-AT" dirty="0"/>
              <a:t> RB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State: </a:t>
            </a:r>
          </a:p>
          <a:p>
            <a:pPr lvl="2"/>
            <a:r>
              <a:rPr lang="de-AT" dirty="0" err="1"/>
              <a:t>Own</a:t>
            </a:r>
            <a:r>
              <a:rPr lang="de-AT" dirty="0"/>
              <a:t> RB </a:t>
            </a:r>
            <a:r>
              <a:rPr lang="de-AT" dirty="0" err="1"/>
              <a:t>selection</a:t>
            </a:r>
            <a:endParaRPr lang="de-AT" dirty="0"/>
          </a:p>
          <a:p>
            <a:pPr lvl="2"/>
            <a:r>
              <a:rPr lang="de-AT" dirty="0" err="1"/>
              <a:t>Satisfaction</a:t>
            </a:r>
            <a:r>
              <a:rPr lang="de-AT" dirty="0"/>
              <a:t> (</a:t>
            </a:r>
            <a:r>
              <a:rPr lang="de-AT" dirty="0" err="1"/>
              <a:t>QoS</a:t>
            </a:r>
            <a:r>
              <a:rPr lang="de-AT" dirty="0"/>
              <a:t>)</a:t>
            </a:r>
          </a:p>
          <a:p>
            <a:pPr lvl="2"/>
            <a:r>
              <a:rPr lang="de-AT" dirty="0" err="1"/>
              <a:t>Neighbors</a:t>
            </a:r>
            <a:endParaRPr lang="de-AT" dirty="0"/>
          </a:p>
          <a:p>
            <a:pPr lvl="2"/>
            <a:r>
              <a:rPr lang="de-AT" dirty="0"/>
              <a:t>RB </a:t>
            </a:r>
            <a:r>
              <a:rPr lang="de-AT" dirty="0" err="1"/>
              <a:t>selection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neighbors</a:t>
            </a:r>
            <a:endParaRPr lang="de-AT" dirty="0"/>
          </a:p>
          <a:p>
            <a:pPr marL="266700" lvl="1" indent="0">
              <a:buNone/>
            </a:pPr>
            <a:endParaRPr lang="de-AT" dirty="0"/>
          </a:p>
          <a:p>
            <a:pPr lvl="1"/>
            <a:r>
              <a:rPr lang="de-AT" dirty="0" err="1"/>
              <a:t>Reward</a:t>
            </a:r>
            <a:r>
              <a:rPr lang="de-AT" dirty="0"/>
              <a:t>: </a:t>
            </a:r>
            <a:r>
              <a:rPr lang="de-AT" dirty="0" err="1"/>
              <a:t>Satisfaction</a:t>
            </a:r>
            <a:r>
              <a:rPr lang="de-AT" dirty="0"/>
              <a:t> (</a:t>
            </a:r>
            <a:r>
              <a:rPr lang="de-AT" dirty="0" err="1"/>
              <a:t>QoS</a:t>
            </a:r>
            <a:r>
              <a:rPr lang="de-AT" dirty="0"/>
              <a:t>) </a:t>
            </a:r>
            <a:r>
              <a:rPr lang="de-AT" dirty="0" err="1"/>
              <a:t>of</a:t>
            </a:r>
            <a:r>
              <a:rPr lang="de-AT" dirty="0"/>
              <a:t> all </a:t>
            </a:r>
            <a:r>
              <a:rPr lang="de-AT" dirty="0" err="1"/>
              <a:t>devices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96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8905"/>
            <a:ext cx="7758575" cy="646331"/>
          </a:xfrm>
        </p:spPr>
        <p:txBody>
          <a:bodyPr/>
          <a:lstStyle/>
          <a:p>
            <a:r>
              <a:rPr lang="de-AT" sz="3600" dirty="0">
                <a:solidFill>
                  <a:schemeClr val="accent2"/>
                </a:solidFill>
              </a:rPr>
              <a:t>Questions?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88661"/>
            <a:ext cx="8229600" cy="26311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AT" b="1" dirty="0"/>
              <a:t>References</a:t>
            </a:r>
          </a:p>
          <a:p>
            <a:r>
              <a:rPr lang="de-AT" dirty="0"/>
              <a:t>Arash </a:t>
            </a:r>
            <a:r>
              <a:rPr lang="de-AT" dirty="0" err="1"/>
              <a:t>Asadi</a:t>
            </a:r>
            <a:r>
              <a:rPr lang="de-AT" dirty="0"/>
              <a:t>, Qing Wang, </a:t>
            </a:r>
            <a:r>
              <a:rPr lang="de-AT" dirty="0" err="1"/>
              <a:t>and</a:t>
            </a:r>
            <a:r>
              <a:rPr lang="de-AT" dirty="0"/>
              <a:t> Vincenzo Mancuso. A </a:t>
            </a:r>
            <a:r>
              <a:rPr lang="de-AT" dirty="0" err="1"/>
              <a:t>survey</a:t>
            </a:r>
            <a:r>
              <a:rPr lang="de-AT" dirty="0"/>
              <a:t> on </a:t>
            </a:r>
            <a:r>
              <a:rPr lang="de-AT" dirty="0" err="1"/>
              <a:t>device-to-device</a:t>
            </a:r>
            <a:r>
              <a:rPr lang="de-AT" dirty="0"/>
              <a:t> </a:t>
            </a:r>
            <a:r>
              <a:rPr lang="de-AT" dirty="0" err="1"/>
              <a:t>communication</a:t>
            </a:r>
            <a:r>
              <a:rPr lang="de-AT" dirty="0"/>
              <a:t> in </a:t>
            </a:r>
            <a:r>
              <a:rPr lang="de-AT" dirty="0" err="1"/>
              <a:t>cellular</a:t>
            </a:r>
            <a:r>
              <a:rPr lang="de-AT" dirty="0"/>
              <a:t> </a:t>
            </a:r>
            <a:r>
              <a:rPr lang="de-AT" dirty="0" err="1"/>
              <a:t>networks</a:t>
            </a:r>
            <a:r>
              <a:rPr lang="de-AT" dirty="0"/>
              <a:t>. IEEE Communications Surveys Tutorials,16(4):1801–1</a:t>
            </a:r>
          </a:p>
          <a:p>
            <a:r>
              <a:rPr lang="de-AT" dirty="0"/>
              <a:t>Khaled B. </a:t>
            </a:r>
            <a:r>
              <a:rPr lang="de-AT" dirty="0" err="1"/>
              <a:t>Letaief</a:t>
            </a:r>
            <a:r>
              <a:rPr lang="de-AT" dirty="0"/>
              <a:t>, Wei Chen, </a:t>
            </a:r>
            <a:r>
              <a:rPr lang="de-AT" dirty="0" err="1"/>
              <a:t>Yuanming</a:t>
            </a:r>
            <a:r>
              <a:rPr lang="de-AT" dirty="0"/>
              <a:t> Shi, Jun Zhang, </a:t>
            </a:r>
            <a:r>
              <a:rPr lang="de-AT" dirty="0" err="1"/>
              <a:t>and</a:t>
            </a:r>
            <a:r>
              <a:rPr lang="de-AT" dirty="0"/>
              <a:t> Ying-Jun Angela Zhang. The </a:t>
            </a:r>
            <a:r>
              <a:rPr lang="de-AT" dirty="0" err="1"/>
              <a:t>roadmap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6g: Ai </a:t>
            </a:r>
            <a:r>
              <a:rPr lang="de-AT" dirty="0" err="1"/>
              <a:t>em-powered</a:t>
            </a:r>
            <a:r>
              <a:rPr lang="de-AT" dirty="0"/>
              <a:t> </a:t>
            </a:r>
            <a:r>
              <a:rPr lang="de-AT" dirty="0" err="1"/>
              <a:t>wireless</a:t>
            </a:r>
            <a:r>
              <a:rPr lang="de-AT" dirty="0"/>
              <a:t> </a:t>
            </a:r>
            <a:r>
              <a:rPr lang="de-AT" dirty="0" err="1"/>
              <a:t>networks</a:t>
            </a:r>
            <a:r>
              <a:rPr lang="de-AT" dirty="0"/>
              <a:t>. IEEE Communications Magazine, 57(8):84–90, 2019.</a:t>
            </a:r>
          </a:p>
          <a:p>
            <a:r>
              <a:rPr lang="en-US" dirty="0"/>
              <a:t>Andreas F. </a:t>
            </a:r>
            <a:r>
              <a:rPr lang="en-US" dirty="0" err="1"/>
              <a:t>Molisch</a:t>
            </a:r>
            <a:r>
              <a:rPr lang="en-US" dirty="0"/>
              <a:t>. Wireless Communications. Wiley Publishing, 2nd edition, 2011.</a:t>
            </a:r>
          </a:p>
          <a:p>
            <a:r>
              <a:rPr lang="de-AT" dirty="0"/>
              <a:t>Ann </a:t>
            </a:r>
            <a:r>
              <a:rPr lang="de-AT" dirty="0" err="1"/>
              <a:t>Nowé</a:t>
            </a:r>
            <a:r>
              <a:rPr lang="de-AT" dirty="0"/>
              <a:t>, Peter </a:t>
            </a:r>
            <a:r>
              <a:rPr lang="de-AT" dirty="0" err="1"/>
              <a:t>Vrancx</a:t>
            </a:r>
            <a:r>
              <a:rPr lang="de-AT" dirty="0"/>
              <a:t>, </a:t>
            </a:r>
            <a:r>
              <a:rPr lang="de-AT" dirty="0" err="1"/>
              <a:t>and</a:t>
            </a:r>
            <a:r>
              <a:rPr lang="de-AT" dirty="0"/>
              <a:t> De </a:t>
            </a:r>
            <a:r>
              <a:rPr lang="de-AT" dirty="0" err="1"/>
              <a:t>Hauwere</a:t>
            </a:r>
            <a:r>
              <a:rPr lang="de-AT" dirty="0"/>
              <a:t> Yann-Micha ̈</a:t>
            </a:r>
            <a:r>
              <a:rPr lang="de-AT" dirty="0" err="1"/>
              <a:t>el</a:t>
            </a:r>
            <a:r>
              <a:rPr lang="de-AT" dirty="0"/>
              <a:t>. Game </a:t>
            </a:r>
            <a:r>
              <a:rPr lang="de-AT" dirty="0" err="1"/>
              <a:t>Theory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Multi-agent Reinforcement Learning, </a:t>
            </a:r>
            <a:r>
              <a:rPr lang="de-AT" dirty="0" err="1"/>
              <a:t>pages</a:t>
            </a:r>
            <a:r>
              <a:rPr lang="de-AT" dirty="0"/>
              <a:t> 441–470. Springer-Verlag Berlin Heidelberg, 2012.</a:t>
            </a:r>
          </a:p>
          <a:p>
            <a:r>
              <a:rPr lang="en-US" dirty="0"/>
              <a:t>Richard S. Sutton and Andrew G. </a:t>
            </a:r>
            <a:r>
              <a:rPr lang="en-US" dirty="0" err="1"/>
              <a:t>Barto</a:t>
            </a:r>
            <a:r>
              <a:rPr lang="en-US" dirty="0"/>
              <a:t>. Reinforcement Learning: An Introduction. </a:t>
            </a:r>
            <a:br>
              <a:rPr lang="en-US" dirty="0"/>
            </a:br>
            <a:r>
              <a:rPr lang="en-US" dirty="0"/>
              <a:t>The MIT Press, second edition, 2018</a:t>
            </a:r>
          </a:p>
          <a:p>
            <a:r>
              <a:rPr lang="de-AT" dirty="0" err="1"/>
              <a:t>Huaqing</a:t>
            </a:r>
            <a:r>
              <a:rPr lang="de-AT" dirty="0"/>
              <a:t> Zhang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Shanghang</a:t>
            </a:r>
            <a:r>
              <a:rPr lang="de-AT" dirty="0"/>
              <a:t> Zhang. Multi-Agent Reinforcement Learning, </a:t>
            </a:r>
            <a:r>
              <a:rPr lang="de-AT" dirty="0" err="1"/>
              <a:t>pages</a:t>
            </a:r>
            <a:r>
              <a:rPr lang="de-AT" dirty="0"/>
              <a:t> 335–346. Springer </a:t>
            </a:r>
            <a:r>
              <a:rPr lang="de-AT" dirty="0" err="1"/>
              <a:t>Singapore</a:t>
            </a:r>
            <a:r>
              <a:rPr lang="de-AT" dirty="0"/>
              <a:t>, </a:t>
            </a:r>
            <a:r>
              <a:rPr lang="de-AT" dirty="0" err="1"/>
              <a:t>Singapore</a:t>
            </a:r>
            <a:r>
              <a:rPr lang="de-AT" dirty="0"/>
              <a:t>, 2020.</a:t>
            </a:r>
          </a:p>
          <a:p>
            <a:r>
              <a:rPr lang="de-AT" dirty="0" err="1"/>
              <a:t>Kaiqing</a:t>
            </a:r>
            <a:r>
              <a:rPr lang="de-AT" dirty="0"/>
              <a:t> Zhang, </a:t>
            </a:r>
            <a:r>
              <a:rPr lang="de-AT" dirty="0" err="1"/>
              <a:t>Zhuoran</a:t>
            </a:r>
            <a:r>
              <a:rPr lang="de-AT" dirty="0"/>
              <a:t> Yang, </a:t>
            </a:r>
            <a:r>
              <a:rPr lang="de-AT" dirty="0" err="1"/>
              <a:t>and</a:t>
            </a:r>
            <a:r>
              <a:rPr lang="de-AT" dirty="0"/>
              <a:t> Tamer Basar. Multi-agent </a:t>
            </a:r>
            <a:r>
              <a:rPr lang="de-AT" dirty="0" err="1"/>
              <a:t>reinforcement</a:t>
            </a:r>
            <a:r>
              <a:rPr lang="de-AT" dirty="0"/>
              <a:t> </a:t>
            </a:r>
            <a:r>
              <a:rPr lang="de-AT" dirty="0" err="1"/>
              <a:t>learning</a:t>
            </a:r>
            <a:r>
              <a:rPr lang="de-AT" dirty="0"/>
              <a:t>: A </a:t>
            </a:r>
            <a:r>
              <a:rPr lang="de-AT" dirty="0" err="1"/>
              <a:t>selective</a:t>
            </a:r>
            <a:r>
              <a:rPr lang="de-AT" dirty="0"/>
              <a:t> </a:t>
            </a:r>
            <a:r>
              <a:rPr lang="de-AT" dirty="0" err="1"/>
              <a:t>overview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theories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algorithms</a:t>
            </a:r>
            <a:r>
              <a:rPr lang="de-AT" dirty="0"/>
              <a:t>. </a:t>
            </a:r>
            <a:r>
              <a:rPr lang="de-AT" dirty="0" err="1"/>
              <a:t>CoRR</a:t>
            </a:r>
            <a:r>
              <a:rPr lang="de-AT" dirty="0"/>
              <a:t>, </a:t>
            </a:r>
            <a:r>
              <a:rPr lang="de-AT" dirty="0" err="1"/>
              <a:t>abs</a:t>
            </a:r>
            <a:r>
              <a:rPr lang="de-AT" dirty="0"/>
              <a:t>/1911.10635, 2019.</a:t>
            </a:r>
          </a:p>
          <a:p>
            <a:r>
              <a:rPr lang="de-AT" dirty="0"/>
              <a:t>Yuan </a:t>
            </a:r>
            <a:r>
              <a:rPr lang="de-AT" dirty="0" err="1"/>
              <a:t>Zhi</a:t>
            </a:r>
            <a:r>
              <a:rPr lang="de-AT" dirty="0"/>
              <a:t>, Jie Tian, </a:t>
            </a:r>
            <a:r>
              <a:rPr lang="de-AT" dirty="0" err="1"/>
              <a:t>Xiaofang</a:t>
            </a:r>
            <a:r>
              <a:rPr lang="de-AT" dirty="0"/>
              <a:t> Deng, </a:t>
            </a:r>
            <a:r>
              <a:rPr lang="de-AT" dirty="0" err="1"/>
              <a:t>Jingping</a:t>
            </a:r>
            <a:r>
              <a:rPr lang="de-AT" dirty="0"/>
              <a:t> Qiao,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Dianjie</a:t>
            </a:r>
            <a:r>
              <a:rPr lang="de-AT" dirty="0"/>
              <a:t> </a:t>
            </a:r>
            <a:r>
              <a:rPr lang="de-AT" dirty="0" err="1"/>
              <a:t>Lu</a:t>
            </a:r>
            <a:r>
              <a:rPr lang="de-AT" dirty="0"/>
              <a:t>. </a:t>
            </a:r>
            <a:r>
              <a:rPr lang="de-AT" dirty="0" err="1"/>
              <a:t>Deep</a:t>
            </a:r>
            <a:r>
              <a:rPr lang="de-AT" dirty="0"/>
              <a:t> </a:t>
            </a:r>
            <a:r>
              <a:rPr lang="de-AT" dirty="0" err="1"/>
              <a:t>reinforcement</a:t>
            </a:r>
            <a:r>
              <a:rPr lang="de-AT" dirty="0"/>
              <a:t> </a:t>
            </a:r>
            <a:r>
              <a:rPr lang="de-AT" dirty="0" err="1"/>
              <a:t>learning-based</a:t>
            </a:r>
            <a:r>
              <a:rPr lang="de-AT" dirty="0"/>
              <a:t> </a:t>
            </a:r>
            <a:r>
              <a:rPr lang="de-AT" dirty="0" err="1"/>
              <a:t>resource</a:t>
            </a:r>
            <a:r>
              <a:rPr lang="de-AT" dirty="0"/>
              <a:t> </a:t>
            </a:r>
            <a:r>
              <a:rPr lang="de-AT" dirty="0" err="1"/>
              <a:t>allocation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d2d </a:t>
            </a:r>
            <a:r>
              <a:rPr lang="de-AT" dirty="0" err="1"/>
              <a:t>communications</a:t>
            </a:r>
            <a:r>
              <a:rPr lang="de-AT" dirty="0"/>
              <a:t> in </a:t>
            </a:r>
            <a:r>
              <a:rPr lang="de-AT" dirty="0" err="1"/>
              <a:t>heterogeneous</a:t>
            </a:r>
            <a:r>
              <a:rPr lang="de-AT" dirty="0"/>
              <a:t> </a:t>
            </a:r>
            <a:r>
              <a:rPr lang="de-AT" dirty="0" err="1"/>
              <a:t>cellular</a:t>
            </a:r>
            <a:r>
              <a:rPr lang="de-AT" dirty="0"/>
              <a:t> </a:t>
            </a:r>
            <a:r>
              <a:rPr lang="de-AT" dirty="0" err="1"/>
              <a:t>networks</a:t>
            </a:r>
            <a:r>
              <a:rPr lang="de-AT" dirty="0"/>
              <a:t>. Digital Communications </a:t>
            </a:r>
            <a:r>
              <a:rPr lang="de-AT" dirty="0" err="1"/>
              <a:t>and</a:t>
            </a:r>
            <a:r>
              <a:rPr lang="de-AT" dirty="0"/>
              <a:t> Networks, 2021.</a:t>
            </a:r>
            <a:endParaRPr lang="de-AT" b="1" dirty="0">
              <a:solidFill>
                <a:srgbClr val="C00000"/>
              </a:solidFill>
            </a:endParaRPr>
          </a:p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Multi-Agenten Reinforcement Learning zur Verbesserung von Kommunikationsnetzen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330008" y="213140"/>
            <a:ext cx="207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/>
              <a:t>Sabrina Pochaba</a:t>
            </a:r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664244" y="505527"/>
            <a:ext cx="262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/>
              <a:t>Salzburg Research Forschungsgesellschaft mbH</a:t>
            </a:r>
          </a:p>
          <a:p>
            <a:r>
              <a:rPr lang="de-AT" sz="900" dirty="0"/>
              <a:t>Jakob-</a:t>
            </a:r>
            <a:r>
              <a:rPr lang="de-AT" sz="900" dirty="0" err="1"/>
              <a:t>Haringer</a:t>
            </a:r>
            <a:r>
              <a:rPr lang="de-AT" sz="900" dirty="0"/>
              <a:t>-Str. 5/3 | Salzburg, Austria</a:t>
            </a:r>
          </a:p>
          <a:p>
            <a:endParaRPr lang="de-AT" sz="900" dirty="0"/>
          </a:p>
          <a:p>
            <a:r>
              <a:rPr lang="de-AT" sz="900" dirty="0"/>
              <a:t>+43 662 2288-459</a:t>
            </a:r>
          </a:p>
          <a:p>
            <a:endParaRPr lang="de-AT" sz="900" dirty="0"/>
          </a:p>
          <a:p>
            <a:r>
              <a:rPr lang="de-AT" sz="900" dirty="0"/>
              <a:t>sabrina.pochaba@salzburgresearch.at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00965D-A31B-1D44-A076-D93B5C433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174" y="570736"/>
            <a:ext cx="227179" cy="2271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626B28E-FAE1-5A4F-8DFE-9AFF145AE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3894" y="882725"/>
            <a:ext cx="262536" cy="26253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AA39634-AAC4-6546-B5D4-E744702BC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3256" y="1171428"/>
            <a:ext cx="239959" cy="239959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r>
              <a:rPr lang="de-DE" dirty="0"/>
              <a:t>26.04.2023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AFF9B4-5D99-09EE-7BA4-7C2BA7D6E7F1}"/>
              </a:ext>
            </a:extLst>
          </p:cNvPr>
          <p:cNvSpPr txBox="1">
            <a:spLocks/>
          </p:cNvSpPr>
          <p:nvPr/>
        </p:nvSpPr>
        <p:spPr>
          <a:xfrm>
            <a:off x="7502238" y="4906604"/>
            <a:ext cx="1319442" cy="236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Sabrina Pochaba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19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First </a:t>
            </a:r>
            <a:r>
              <a:rPr lang="de-AT" dirty="0" err="1"/>
              <a:t>Results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46902"/>
            <a:ext cx="2757948" cy="3612044"/>
          </a:xfrm>
        </p:spPr>
        <p:txBody>
          <a:bodyPr/>
          <a:lstStyle/>
          <a:p>
            <a:r>
              <a:rPr lang="de-AT" dirty="0"/>
              <a:t>2 </a:t>
            </a:r>
            <a:r>
              <a:rPr lang="de-AT" dirty="0" err="1"/>
              <a:t>Agents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4" y="1506429"/>
            <a:ext cx="2279334" cy="3033767"/>
          </a:xfrm>
          <a:prstGeom prst="rect">
            <a:avLst/>
          </a:prstGeom>
        </p:spPr>
      </p:pic>
      <p:sp>
        <p:nvSpPr>
          <p:cNvPr id="13" name="Inhaltsplatzhalter 2"/>
          <p:cNvSpPr txBox="1">
            <a:spLocks/>
          </p:cNvSpPr>
          <p:nvPr/>
        </p:nvSpPr>
        <p:spPr>
          <a:xfrm>
            <a:off x="3070918" y="1148156"/>
            <a:ext cx="2757948" cy="331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AT" dirty="0"/>
              <a:t>Q-Values </a:t>
            </a:r>
            <a:r>
              <a:rPr lang="de-AT" dirty="0" err="1"/>
              <a:t>for</a:t>
            </a:r>
            <a:r>
              <a:rPr lang="de-AT" dirty="0"/>
              <a:t> Device 1: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86" y="1506429"/>
            <a:ext cx="5300566" cy="3154772"/>
          </a:xfrm>
          <a:prstGeom prst="rect">
            <a:avLst/>
          </a:prstGeom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C3EB4F4-B294-E047-FCF3-938C8B2E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5358095" cy="23689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12D0AE4A-E9C5-B0AC-D9A9-C35BEE1A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676" y="996283"/>
            <a:ext cx="4208226" cy="38529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MARL in D2D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210458" y="1195720"/>
            <a:ext cx="2746689" cy="3515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noProof="0" dirty="0"/>
              <a:t>Movement of Devices</a:t>
            </a:r>
          </a:p>
          <a:p>
            <a:pPr>
              <a:lnSpc>
                <a:spcPct val="150000"/>
              </a:lnSpc>
            </a:pPr>
            <a:r>
              <a:rPr lang="en-GB" noProof="0" dirty="0"/>
              <a:t>Information of </a:t>
            </a:r>
            <a:r>
              <a:rPr lang="en-GB" noProof="0" dirty="0" err="1"/>
              <a:t>neighbors</a:t>
            </a:r>
            <a:endParaRPr lang="en-GB" noProof="0" dirty="0"/>
          </a:p>
          <a:p>
            <a:pPr>
              <a:lnSpc>
                <a:spcPct val="150000"/>
              </a:lnSpc>
            </a:pPr>
            <a:r>
              <a:rPr lang="en-GB" noProof="0" dirty="0"/>
              <a:t>Up- &amp; Downlink</a:t>
            </a:r>
          </a:p>
          <a:p>
            <a:pPr>
              <a:lnSpc>
                <a:spcPct val="150000"/>
              </a:lnSpc>
            </a:pPr>
            <a:r>
              <a:rPr lang="en-GB" noProof="0" dirty="0"/>
              <a:t>Traffic Priorities</a:t>
            </a:r>
          </a:p>
          <a:p>
            <a:pPr>
              <a:lnSpc>
                <a:spcPct val="150000"/>
              </a:lnSpc>
            </a:pPr>
            <a:r>
              <a:rPr lang="en-GB" noProof="0" dirty="0"/>
              <a:t>Redundancy</a:t>
            </a:r>
          </a:p>
          <a:p>
            <a:pPr>
              <a:lnSpc>
                <a:spcPct val="150000"/>
              </a:lnSpc>
            </a:pPr>
            <a:r>
              <a:rPr lang="en-GB" noProof="0" dirty="0"/>
              <a:t>Choosing multiple RBs</a:t>
            </a:r>
          </a:p>
          <a:p>
            <a:pPr>
              <a:lnSpc>
                <a:spcPct val="150000"/>
              </a:lnSpc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18" name="Textfeld 17"/>
          <p:cNvSpPr txBox="1"/>
          <p:nvPr/>
        </p:nvSpPr>
        <p:spPr>
          <a:xfrm>
            <a:off x="6532929" y="1337315"/>
            <a:ext cx="271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C00000"/>
                </a:solidFill>
              </a:rPr>
              <a:t>Problem:</a:t>
            </a:r>
            <a:br>
              <a:rPr lang="de-AT" dirty="0"/>
            </a:br>
            <a:r>
              <a:rPr lang="de-AT" b="1" dirty="0" err="1"/>
              <a:t>Reliable</a:t>
            </a:r>
            <a:r>
              <a:rPr lang="de-AT" b="1" dirty="0"/>
              <a:t> Communication </a:t>
            </a:r>
            <a:r>
              <a:rPr lang="de-AT" b="1" dirty="0" err="1"/>
              <a:t>without</a:t>
            </a:r>
            <a:r>
              <a:rPr lang="de-AT" b="1" dirty="0"/>
              <a:t> </a:t>
            </a:r>
            <a:r>
              <a:rPr lang="de-AT" b="1" dirty="0" err="1"/>
              <a:t>regulation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BS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32929" y="2937029"/>
            <a:ext cx="2717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>
                <a:solidFill>
                  <a:srgbClr val="C00000"/>
                </a:solidFill>
              </a:rPr>
              <a:t>Aim</a:t>
            </a:r>
            <a:r>
              <a:rPr lang="de-AT" b="1" dirty="0">
                <a:solidFill>
                  <a:srgbClr val="C00000"/>
                </a:solidFill>
              </a:rPr>
              <a:t>:</a:t>
            </a:r>
            <a:br>
              <a:rPr lang="de-AT" dirty="0"/>
            </a:br>
            <a:r>
              <a:rPr lang="de-AT" b="1" dirty="0" err="1"/>
              <a:t>Optimization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Communication </a:t>
            </a:r>
            <a:r>
              <a:rPr lang="de-AT" b="1" dirty="0" err="1"/>
              <a:t>with</a:t>
            </a:r>
            <a:r>
              <a:rPr lang="de-AT" b="1" dirty="0"/>
              <a:t> </a:t>
            </a:r>
            <a:br>
              <a:rPr lang="de-AT" b="1" dirty="0"/>
            </a:br>
            <a:r>
              <a:rPr lang="de-AT" b="1" dirty="0"/>
              <a:t>Multi-Agent Reinforcement Learning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FB123FFA-6134-8108-AC10-98C02727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3B175CB-1DA8-F685-4AE9-011E35F4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5358095" cy="23689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19132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Multi-Agent Reinforcement Learning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2968563" y="1675166"/>
            <a:ext cx="2496570" cy="425423"/>
          </a:xfrm>
          <a:prstGeom prst="roundRect">
            <a:avLst/>
          </a:prstGeom>
          <a:noFill/>
          <a:ln w="19050">
            <a:solidFill>
              <a:srgbClr val="61A1D5"/>
            </a:solidFill>
            <a:miter lim="400000"/>
          </a:ln>
          <a:effectLst/>
        </p:spPr>
        <p:txBody>
          <a:bodyPr vert="horz" lIns="45719" rIns="45719" rtlCol="0" anchor="ctr"/>
          <a:lstStyle/>
          <a:p>
            <a:pPr lvl="1" algn="ctr"/>
            <a:r>
              <a:rPr lang="de-AT" dirty="0"/>
              <a:t>Agent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964750" y="3608627"/>
            <a:ext cx="2505133" cy="851218"/>
          </a:xfrm>
          <a:prstGeom prst="roundRect">
            <a:avLst/>
          </a:prstGeom>
          <a:noFill/>
          <a:ln w="19050">
            <a:solidFill>
              <a:srgbClr val="61A1D5"/>
            </a:solidFill>
            <a:miter lim="400000"/>
          </a:ln>
          <a:effectLst/>
        </p:spPr>
        <p:txBody>
          <a:bodyPr lIns="45719" rIns="45719" rtlCol="0" anchor="ctr"/>
          <a:lstStyle/>
          <a:p>
            <a:pPr lvl="1" algn="ctr"/>
            <a:r>
              <a:rPr lang="de-AT" dirty="0"/>
              <a:t>Environment</a:t>
            </a:r>
          </a:p>
        </p:txBody>
      </p:sp>
      <p:sp>
        <p:nvSpPr>
          <p:cNvPr id="11" name="Nach links gekrümmter Pfeil 10"/>
          <p:cNvSpPr/>
          <p:nvPr/>
        </p:nvSpPr>
        <p:spPr>
          <a:xfrm>
            <a:off x="5467719" y="1761772"/>
            <a:ext cx="751218" cy="2414290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13" name="Abgerundetes Rechteck 12"/>
          <p:cNvSpPr/>
          <p:nvPr/>
        </p:nvSpPr>
        <p:spPr>
          <a:xfrm>
            <a:off x="6469425" y="2573244"/>
            <a:ext cx="1252030" cy="458783"/>
          </a:xfrm>
          <a:prstGeom prst="roundRect">
            <a:avLst/>
          </a:prstGeom>
          <a:noFill/>
          <a:ln w="19050">
            <a:solidFill>
              <a:srgbClr val="F7AE43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dirty="0"/>
              <a:t>Action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672111" y="2259756"/>
            <a:ext cx="1252030" cy="458783"/>
          </a:xfrm>
          <a:prstGeom prst="roundRect">
            <a:avLst/>
          </a:prstGeom>
          <a:noFill/>
          <a:ln w="19050">
            <a:solidFill>
              <a:srgbClr val="F7AE43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dirty="0"/>
              <a:t>State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72111" y="2897963"/>
            <a:ext cx="1252030" cy="458783"/>
          </a:xfrm>
          <a:prstGeom prst="roundRect">
            <a:avLst/>
          </a:prstGeom>
          <a:noFill/>
          <a:ln w="19050">
            <a:solidFill>
              <a:srgbClr val="3FD15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dirty="0" err="1"/>
              <a:t>Reward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0751" y="1679134"/>
            <a:ext cx="408186" cy="40818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BAD03C9-8323-654F-BA78-F21F9AF63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2305" y="3580907"/>
            <a:ext cx="867985" cy="867985"/>
          </a:xfrm>
          <a:prstGeom prst="rect">
            <a:avLst/>
          </a:prstGeom>
        </p:spPr>
      </p:pic>
      <p:sp>
        <p:nvSpPr>
          <p:cNvPr id="18" name="Abgerundetes Rechteck 17"/>
          <p:cNvSpPr/>
          <p:nvPr/>
        </p:nvSpPr>
        <p:spPr>
          <a:xfrm>
            <a:off x="2968563" y="2352345"/>
            <a:ext cx="2496570" cy="425423"/>
          </a:xfrm>
          <a:prstGeom prst="roundRect">
            <a:avLst/>
          </a:prstGeom>
          <a:noFill/>
          <a:ln w="19050">
            <a:solidFill>
              <a:srgbClr val="61A1D5"/>
            </a:solidFill>
            <a:miter lim="400000"/>
          </a:ln>
          <a:effectLst/>
        </p:spPr>
        <p:txBody>
          <a:bodyPr vert="horz" lIns="45719" rIns="45719" rtlCol="0" anchor="ctr"/>
          <a:lstStyle/>
          <a:p>
            <a:pPr lvl="1" algn="ctr"/>
            <a:r>
              <a:rPr lang="de-AT" dirty="0"/>
              <a:t>Agent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2962664" y="1077249"/>
            <a:ext cx="2496570" cy="425423"/>
          </a:xfrm>
          <a:prstGeom prst="roundRect">
            <a:avLst/>
          </a:prstGeom>
          <a:noFill/>
          <a:ln w="19050">
            <a:solidFill>
              <a:srgbClr val="61A1D5"/>
            </a:solidFill>
            <a:miter lim="400000"/>
          </a:ln>
          <a:effectLst/>
        </p:spPr>
        <p:txBody>
          <a:bodyPr vert="horz" lIns="45719" rIns="45719" rtlCol="0" anchor="ctr"/>
          <a:lstStyle/>
          <a:p>
            <a:pPr lvl="1" algn="ctr"/>
            <a:r>
              <a:rPr lang="de-AT" dirty="0"/>
              <a:t>Agent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076" y="1087116"/>
            <a:ext cx="408186" cy="40818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3975" y="2359661"/>
            <a:ext cx="408186" cy="408186"/>
          </a:xfrm>
          <a:prstGeom prst="rect">
            <a:avLst/>
          </a:prstGeom>
        </p:spPr>
      </p:pic>
      <p:sp>
        <p:nvSpPr>
          <p:cNvPr id="22" name="Nach links gekrümmter Pfeil 21"/>
          <p:cNvSpPr/>
          <p:nvPr/>
        </p:nvSpPr>
        <p:spPr>
          <a:xfrm rot="10800000">
            <a:off x="2017768" y="1045204"/>
            <a:ext cx="947909" cy="3264069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3" name="Nach links gekrümmter Pfeil 22"/>
          <p:cNvSpPr/>
          <p:nvPr/>
        </p:nvSpPr>
        <p:spPr>
          <a:xfrm rot="10800000">
            <a:off x="2217178" y="1687263"/>
            <a:ext cx="751218" cy="2411032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4" name="Nach links gekrümmter Pfeil 23"/>
          <p:cNvSpPr/>
          <p:nvPr/>
        </p:nvSpPr>
        <p:spPr>
          <a:xfrm rot="10800000">
            <a:off x="2354197" y="2393579"/>
            <a:ext cx="613856" cy="1581585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5" name="Nach links gekrümmter Pfeil 24"/>
          <p:cNvSpPr/>
          <p:nvPr/>
        </p:nvSpPr>
        <p:spPr>
          <a:xfrm>
            <a:off x="5469883" y="1168072"/>
            <a:ext cx="871921" cy="3291773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6" name="Nach links gekrümmter Pfeil 25"/>
          <p:cNvSpPr/>
          <p:nvPr/>
        </p:nvSpPr>
        <p:spPr>
          <a:xfrm>
            <a:off x="5462218" y="2487963"/>
            <a:ext cx="665295" cy="1429648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F08264B-5E65-A2DF-CCAC-D9F22C2F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5358095" cy="23689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22663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96F260C-B613-B88C-9C4E-44F2E1274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6" y="1408060"/>
            <a:ext cx="3182462" cy="29503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BA4BDE-95D6-B3BD-9855-C59C2900F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Multi-Agent Reinforcement Learning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11E0FA-4AB9-14B7-521B-0FE8A733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AC4D1C-2ABA-59D5-70AB-372424AA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412A3CE-0F2A-2628-F65C-95C61465F309}"/>
              </a:ext>
            </a:extLst>
          </p:cNvPr>
          <p:cNvSpPr txBox="1">
            <a:spLocks/>
          </p:cNvSpPr>
          <p:nvPr/>
        </p:nvSpPr>
        <p:spPr>
          <a:xfrm>
            <a:off x="389359" y="1022139"/>
            <a:ext cx="2147852" cy="1346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AT" b="1" dirty="0" err="1"/>
              <a:t>Cooperative</a:t>
            </a:r>
            <a:r>
              <a:rPr lang="de-AT" b="1" dirty="0"/>
              <a:t> </a:t>
            </a:r>
            <a:br>
              <a:rPr lang="de-AT" b="1" dirty="0"/>
            </a:br>
            <a:r>
              <a:rPr lang="de-AT" b="1" dirty="0"/>
              <a:t>Games:</a:t>
            </a:r>
          </a:p>
          <a:p>
            <a:pPr marL="0" indent="0">
              <a:buFont typeface="Wingdings" charset="2"/>
              <a:buNone/>
            </a:pPr>
            <a:endParaRPr lang="de-AT" sz="300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8FCC0F8-87F3-C4AA-FB00-BA588C7BAD2E}"/>
              </a:ext>
            </a:extLst>
          </p:cNvPr>
          <p:cNvSpPr txBox="1">
            <a:spLocks/>
          </p:cNvSpPr>
          <p:nvPr/>
        </p:nvSpPr>
        <p:spPr>
          <a:xfrm>
            <a:off x="4988690" y="781035"/>
            <a:ext cx="3129608" cy="75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AT" b="1" dirty="0" err="1"/>
              <a:t>Adversarial</a:t>
            </a:r>
            <a:r>
              <a:rPr lang="de-AT" b="1" dirty="0"/>
              <a:t> Games:</a:t>
            </a:r>
          </a:p>
          <a:p>
            <a:pPr marL="0" indent="0">
              <a:buFont typeface="Wingdings" charset="2"/>
              <a:buNone/>
            </a:pPr>
            <a:endParaRPr lang="de-AT" sz="300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111C8FE-54BA-33B3-C246-926A648FC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206" y="562203"/>
            <a:ext cx="1935731" cy="2009547"/>
          </a:xfrm>
          <a:prstGeom prst="rect">
            <a:avLst/>
          </a:prstGeom>
        </p:spPr>
      </p:pic>
      <p:pic>
        <p:nvPicPr>
          <p:cNvPr id="12" name="Onlinemedien 11" title="Multi-Agent Hide and Seek">
            <a:hlinkClick r:id="" action="ppaction://media"/>
            <a:extLst>
              <a:ext uri="{FF2B5EF4-FFF2-40B4-BE49-F238E27FC236}">
                <a16:creationId xmlns:a16="http://schemas.microsoft.com/office/drawing/2014/main" id="{29FEBA12-0226-E46E-912D-C909439463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41742" y="2962098"/>
            <a:ext cx="3276556" cy="1851254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EF110A5-06AC-CC1E-334E-DB4CDD2A95CC}"/>
              </a:ext>
            </a:extLst>
          </p:cNvPr>
          <p:cNvSpPr txBox="1">
            <a:spLocks/>
          </p:cNvSpPr>
          <p:nvPr/>
        </p:nvSpPr>
        <p:spPr>
          <a:xfrm>
            <a:off x="4522727" y="2536315"/>
            <a:ext cx="3129608" cy="75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1pPr>
            <a:lvl2pPr marL="541338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2pPr>
            <a:lvl3pPr marL="715963" indent="-1746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3pPr>
            <a:lvl4pPr marL="895350" indent="-17938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AT" b="1" dirty="0"/>
              <a:t>Mixed Games:</a:t>
            </a:r>
          </a:p>
          <a:p>
            <a:pPr marL="0" indent="0">
              <a:buFont typeface="Wingdings" charset="2"/>
              <a:buNone/>
            </a:pPr>
            <a:endParaRPr lang="de-AT" sz="300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266700" lvl="1" indent="0">
              <a:buFont typeface="Wingdings" charset="2"/>
              <a:buNone/>
            </a:pPr>
            <a:endParaRPr lang="de-AT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5F6231DE-9E39-50B4-D898-A34261B9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2563" y="4906963"/>
            <a:ext cx="5359400" cy="23653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233344818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D9345-BE4C-BC49-0A61-DF493F07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Game Theory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2E34DC-F657-16E1-5375-9479C18C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03B29C-4CE1-2255-E911-28B0017E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2">
                <a:extLst>
                  <a:ext uri="{FF2B5EF4-FFF2-40B4-BE49-F238E27FC236}">
                    <a16:creationId xmlns:a16="http://schemas.microsoft.com/office/drawing/2014/main" id="{AA15E270-AFEC-7597-DCEB-9008B61A09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164" y="1201115"/>
                <a:ext cx="3651022" cy="1134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1pPr>
                <a:lvl2pPr marL="541338" indent="-27463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2pPr>
                <a:lvl3pPr marL="715963" indent="-174625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3pPr>
                <a:lvl4pPr marL="895350" indent="-17938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charset="2"/>
                  <a:buNone/>
                </a:pPr>
                <a:r>
                  <a:rPr lang="de-AT" b="1" dirty="0"/>
                  <a:t>Normal Form Game:</a:t>
                </a:r>
              </a:p>
              <a:p>
                <a:pPr marL="0" indent="0">
                  <a:buFont typeface="Wingdings" charset="2"/>
                  <a:buNone/>
                </a:pPr>
                <a:r>
                  <a:rPr lang="en-GB" i="1" noProof="0" dirty="0"/>
                  <a:t>a triple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b="0" i="1" noProof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b="0" i="1" noProof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AT" b="1" dirty="0"/>
              </a:p>
              <a:p>
                <a:pPr marL="0" indent="0">
                  <a:buFont typeface="Wingdings" charset="2"/>
                  <a:buNone/>
                </a:pPr>
                <a:endParaRPr lang="de-AT" sz="300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9" name="Inhaltsplatzhalter 2">
                <a:extLst>
                  <a:ext uri="{FF2B5EF4-FFF2-40B4-BE49-F238E27FC236}">
                    <a16:creationId xmlns:a16="http://schemas.microsoft.com/office/drawing/2014/main" id="{AA15E270-AFEC-7597-DCEB-9008B61A0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64" y="1201115"/>
                <a:ext cx="3651022" cy="1134222"/>
              </a:xfrm>
              <a:prstGeom prst="rect">
                <a:avLst/>
              </a:prstGeom>
              <a:blipFill>
                <a:blip r:embed="rId2"/>
                <a:stretch>
                  <a:fillRect l="-1503" t="-2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9">
                <a:extLst>
                  <a:ext uri="{FF2B5EF4-FFF2-40B4-BE49-F238E27FC236}">
                    <a16:creationId xmlns:a16="http://schemas.microsoft.com/office/drawing/2014/main" id="{33A196FC-0B1A-A750-7A31-CCCA2E4A9D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9181644"/>
                  </p:ext>
                </p:extLst>
              </p:nvPr>
            </p:nvGraphicFramePr>
            <p:xfrm>
              <a:off x="608033" y="2671807"/>
              <a:ext cx="2910724" cy="11915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7428">
                      <a:extLst>
                        <a:ext uri="{9D8B030D-6E8A-4147-A177-3AD203B41FA5}">
                          <a16:colId xmlns:a16="http://schemas.microsoft.com/office/drawing/2014/main" val="1957337198"/>
                        </a:ext>
                      </a:extLst>
                    </a:gridCol>
                    <a:gridCol w="955867">
                      <a:extLst>
                        <a:ext uri="{9D8B030D-6E8A-4147-A177-3AD203B41FA5}">
                          <a16:colId xmlns:a16="http://schemas.microsoft.com/office/drawing/2014/main" val="428331386"/>
                        </a:ext>
                      </a:extLst>
                    </a:gridCol>
                    <a:gridCol w="977429">
                      <a:extLst>
                        <a:ext uri="{9D8B030D-6E8A-4147-A177-3AD203B41FA5}">
                          <a16:colId xmlns:a16="http://schemas.microsoft.com/office/drawing/2014/main" val="2876680744"/>
                        </a:ext>
                      </a:extLst>
                    </a:gridCol>
                  </a:tblGrid>
                  <a:tr h="396514">
                    <a:tc>
                      <a:txBody>
                        <a:bodyPr/>
                        <a:lstStyle/>
                        <a:p>
                          <a:endParaRPr lang="de-AT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>
                              <a:solidFill>
                                <a:srgbClr val="0F01BF"/>
                              </a:solidFill>
                            </a:rPr>
                            <a:t>Rabbit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Deer</a:t>
                          </a:r>
                          <a:endParaRPr lang="de-AT" sz="1600" dirty="0">
                            <a:solidFill>
                              <a:srgbClr val="0F01B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7398349"/>
                      </a:ext>
                    </a:extLst>
                  </a:tr>
                  <a:tr h="398279">
                    <a:tc>
                      <a:txBody>
                        <a:bodyPr/>
                        <a:lstStyle/>
                        <a:p>
                          <a:r>
                            <a:rPr lang="de-AT" sz="1600" dirty="0">
                              <a:solidFill>
                                <a:srgbClr val="FF0000"/>
                              </a:solidFill>
                            </a:rPr>
                            <a:t>Rabbit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de-AT" sz="1600" dirty="0"/>
                            <a:t> ,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0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</m:oMath>
                          </a14:m>
                          <a:r>
                            <a:rPr lang="de-AT" sz="1600" dirty="0"/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0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 0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625318"/>
                      </a:ext>
                    </a:extLst>
                  </a:tr>
                  <a:tr h="396785"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Deer</a:t>
                          </a:r>
                          <a:endParaRPr lang="de-AT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de-AT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0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de-AT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AT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r>
                                <a:rPr lang="de-AT" sz="1600" b="0" i="1" dirty="0" smtClean="0">
                                  <a:solidFill>
                                    <a:srgbClr val="0F01B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de-AT" sz="16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84492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9">
                <a:extLst>
                  <a:ext uri="{FF2B5EF4-FFF2-40B4-BE49-F238E27FC236}">
                    <a16:creationId xmlns:a16="http://schemas.microsoft.com/office/drawing/2014/main" id="{33A196FC-0B1A-A750-7A31-CCCA2E4A9D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9181644"/>
                  </p:ext>
                </p:extLst>
              </p:nvPr>
            </p:nvGraphicFramePr>
            <p:xfrm>
              <a:off x="608033" y="2671807"/>
              <a:ext cx="2910724" cy="11915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7428">
                      <a:extLst>
                        <a:ext uri="{9D8B030D-6E8A-4147-A177-3AD203B41FA5}">
                          <a16:colId xmlns:a16="http://schemas.microsoft.com/office/drawing/2014/main" val="1957337198"/>
                        </a:ext>
                      </a:extLst>
                    </a:gridCol>
                    <a:gridCol w="955867">
                      <a:extLst>
                        <a:ext uri="{9D8B030D-6E8A-4147-A177-3AD203B41FA5}">
                          <a16:colId xmlns:a16="http://schemas.microsoft.com/office/drawing/2014/main" val="428331386"/>
                        </a:ext>
                      </a:extLst>
                    </a:gridCol>
                    <a:gridCol w="977429">
                      <a:extLst>
                        <a:ext uri="{9D8B030D-6E8A-4147-A177-3AD203B41FA5}">
                          <a16:colId xmlns:a16="http://schemas.microsoft.com/office/drawing/2014/main" val="2876680744"/>
                        </a:ext>
                      </a:extLst>
                    </a:gridCol>
                  </a:tblGrid>
                  <a:tr h="396514">
                    <a:tc>
                      <a:txBody>
                        <a:bodyPr/>
                        <a:lstStyle/>
                        <a:p>
                          <a:endParaRPr lang="de-AT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>
                              <a:solidFill>
                                <a:srgbClr val="0F01BF"/>
                              </a:solidFill>
                            </a:rPr>
                            <a:t>Rabbit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0F01BF"/>
                              </a:solidFill>
                            </a:rPr>
                            <a:t>Deer</a:t>
                          </a:r>
                          <a:endParaRPr lang="de-AT" sz="1600" dirty="0">
                            <a:solidFill>
                              <a:srgbClr val="0F01B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7398349"/>
                      </a:ext>
                    </a:extLst>
                  </a:tr>
                  <a:tr h="398279">
                    <a:tc>
                      <a:txBody>
                        <a:bodyPr/>
                        <a:lstStyle/>
                        <a:p>
                          <a:r>
                            <a:rPr lang="de-AT" sz="1600" dirty="0">
                              <a:solidFill>
                                <a:srgbClr val="FF0000"/>
                              </a:solidFill>
                            </a:rPr>
                            <a:t>Rabbit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3185" t="-100000" r="-103822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137" t="-100000" r="-1242" b="-1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625318"/>
                      </a:ext>
                    </a:extLst>
                  </a:tr>
                  <a:tr h="396785">
                    <a:tc>
                      <a:txBody>
                        <a:bodyPr/>
                        <a:lstStyle/>
                        <a:p>
                          <a:r>
                            <a:rPr lang="de-AT" sz="1600" dirty="0" err="1">
                              <a:solidFill>
                                <a:srgbClr val="FF0000"/>
                              </a:solidFill>
                            </a:rPr>
                            <a:t>Deer</a:t>
                          </a:r>
                          <a:endParaRPr lang="de-AT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3185" t="-203077" r="-103822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137" t="-203077" r="-1242" b="-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44928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FDE3D791-3183-10BC-1F38-810425D5E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9368" y="634004"/>
                <a:ext cx="3651022" cy="1134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1pPr>
                <a:lvl2pPr marL="541338" indent="-27463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2pPr>
                <a:lvl3pPr marL="715963" indent="-174625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3pPr>
                <a:lvl4pPr marL="895350" indent="-17938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charset="2"/>
                  <a:buNone/>
                </a:pPr>
                <a:r>
                  <a:rPr lang="de-AT" b="1" dirty="0"/>
                  <a:t>Extensive-Form Game:</a:t>
                </a:r>
              </a:p>
              <a:p>
                <a:pPr marL="0" indent="0">
                  <a:buFont typeface="Wingdings" charset="2"/>
                  <a:buNone/>
                </a:pPr>
                <a:r>
                  <a:rPr lang="en-GB" i="1" noProof="0" dirty="0"/>
                  <a:t>a tuple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b="0" i="1" noProof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AT" b="0" i="1" noProof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AT" b="0" i="1" noProof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AT" b="0" i="1" noProof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AT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b="0" i="1" noProof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AT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FDE3D791-3183-10BC-1F38-810425D5E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368" y="634004"/>
                <a:ext cx="3651022" cy="1134222"/>
              </a:xfrm>
              <a:prstGeom prst="rect">
                <a:avLst/>
              </a:prstGeom>
              <a:blipFill>
                <a:blip r:embed="rId4"/>
                <a:stretch>
                  <a:fillRect l="-1505" t="-2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EF48880-DA0C-3391-C27B-C2B9A27B28DF}"/>
              </a:ext>
            </a:extLst>
          </p:cNvPr>
          <p:cNvCxnSpPr>
            <a:cxnSpLocks/>
          </p:cNvCxnSpPr>
          <p:nvPr/>
        </p:nvCxnSpPr>
        <p:spPr>
          <a:xfrm>
            <a:off x="6423211" y="1768226"/>
            <a:ext cx="310964" cy="4801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987F6C72-3B54-1E2E-BA5C-366025565726}"/>
              </a:ext>
            </a:extLst>
          </p:cNvPr>
          <p:cNvCxnSpPr>
            <a:cxnSpLocks/>
          </p:cNvCxnSpPr>
          <p:nvPr/>
        </p:nvCxnSpPr>
        <p:spPr>
          <a:xfrm flipH="1">
            <a:off x="6162675" y="1773954"/>
            <a:ext cx="260536" cy="4744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A54F3B8B-C51C-0A65-E988-B8F6DFF2C42E}"/>
              </a:ext>
            </a:extLst>
          </p:cNvPr>
          <p:cNvCxnSpPr>
            <a:cxnSpLocks/>
          </p:cNvCxnSpPr>
          <p:nvPr/>
        </p:nvCxnSpPr>
        <p:spPr>
          <a:xfrm>
            <a:off x="6823261" y="2400757"/>
            <a:ext cx="310964" cy="480131"/>
          </a:xfrm>
          <a:prstGeom prst="line">
            <a:avLst/>
          </a:prstGeom>
          <a:ln>
            <a:solidFill>
              <a:srgbClr val="0F01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07A7135-655F-6F95-357B-DBDAAFC9A626}"/>
              </a:ext>
            </a:extLst>
          </p:cNvPr>
          <p:cNvCxnSpPr>
            <a:cxnSpLocks/>
          </p:cNvCxnSpPr>
          <p:nvPr/>
        </p:nvCxnSpPr>
        <p:spPr>
          <a:xfrm>
            <a:off x="7251886" y="3037056"/>
            <a:ext cx="310964" cy="4801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92A4A10C-31AE-64FC-483D-4B05EC9400C0}"/>
              </a:ext>
            </a:extLst>
          </p:cNvPr>
          <p:cNvCxnSpPr>
            <a:cxnSpLocks/>
          </p:cNvCxnSpPr>
          <p:nvPr/>
        </p:nvCxnSpPr>
        <p:spPr>
          <a:xfrm>
            <a:off x="6512297" y="3051509"/>
            <a:ext cx="310964" cy="4801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80B00E8-34C1-E0FE-4D06-93022FEEB4C5}"/>
              </a:ext>
            </a:extLst>
          </p:cNvPr>
          <p:cNvCxnSpPr>
            <a:cxnSpLocks/>
          </p:cNvCxnSpPr>
          <p:nvPr/>
        </p:nvCxnSpPr>
        <p:spPr>
          <a:xfrm flipH="1">
            <a:off x="6562725" y="2385744"/>
            <a:ext cx="260536" cy="474403"/>
          </a:xfrm>
          <a:prstGeom prst="line">
            <a:avLst/>
          </a:prstGeom>
          <a:ln>
            <a:solidFill>
              <a:srgbClr val="0F01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3E39EBCF-2297-6906-5BF6-4109507707B5}"/>
              </a:ext>
            </a:extLst>
          </p:cNvPr>
          <p:cNvCxnSpPr>
            <a:cxnSpLocks/>
          </p:cNvCxnSpPr>
          <p:nvPr/>
        </p:nvCxnSpPr>
        <p:spPr>
          <a:xfrm flipH="1">
            <a:off x="6251761" y="3057237"/>
            <a:ext cx="260536" cy="4744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A1AAFB2C-DD62-4781-E058-2CD5CF1B132D}"/>
              </a:ext>
            </a:extLst>
          </p:cNvPr>
          <p:cNvCxnSpPr>
            <a:cxnSpLocks/>
          </p:cNvCxnSpPr>
          <p:nvPr/>
        </p:nvCxnSpPr>
        <p:spPr>
          <a:xfrm flipH="1">
            <a:off x="6991350" y="3042784"/>
            <a:ext cx="260536" cy="4744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C1BCD4DB-FA95-BE15-63A8-F5794C0F1C7B}"/>
              </a:ext>
            </a:extLst>
          </p:cNvPr>
          <p:cNvSpPr txBox="1"/>
          <p:nvPr/>
        </p:nvSpPr>
        <p:spPr>
          <a:xfrm>
            <a:off x="6209050" y="1559805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FF0000"/>
                </a:solidFill>
              </a:rPr>
              <a:t>Anne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77245AB-3CC2-AA89-E3A6-3419CD236253}"/>
              </a:ext>
            </a:extLst>
          </p:cNvPr>
          <p:cNvSpPr txBox="1"/>
          <p:nvPr/>
        </p:nvSpPr>
        <p:spPr>
          <a:xfrm>
            <a:off x="6292943" y="2843088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FF0000"/>
                </a:solidFill>
              </a:rPr>
              <a:t>Anne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B214C5F-ED5F-968B-6D57-2F6211F15467}"/>
              </a:ext>
            </a:extLst>
          </p:cNvPr>
          <p:cNvSpPr txBox="1"/>
          <p:nvPr/>
        </p:nvSpPr>
        <p:spPr>
          <a:xfrm>
            <a:off x="7022060" y="2832998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FF0000"/>
                </a:solidFill>
              </a:rPr>
              <a:t>Anne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899625E-56A1-D8BC-8B5E-050ADC779935}"/>
              </a:ext>
            </a:extLst>
          </p:cNvPr>
          <p:cNvSpPr txBox="1"/>
          <p:nvPr/>
        </p:nvSpPr>
        <p:spPr>
          <a:xfrm>
            <a:off x="6575635" y="2192336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0F01BF"/>
                </a:solidFill>
              </a:rPr>
              <a:t>Bob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480D322-781F-3521-9069-CB5310033C2E}"/>
              </a:ext>
            </a:extLst>
          </p:cNvPr>
          <p:cNvSpPr txBox="1"/>
          <p:nvPr/>
        </p:nvSpPr>
        <p:spPr>
          <a:xfrm>
            <a:off x="6562725" y="1857170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FF0000"/>
                </a:solidFill>
              </a:rPr>
              <a:t>refuse</a:t>
            </a:r>
            <a:endParaRPr lang="de-AT" sz="1000" dirty="0">
              <a:solidFill>
                <a:srgbClr val="FF0000"/>
              </a:solidFill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E506C1D-97AE-C95E-FDA7-49D24759E278}"/>
              </a:ext>
            </a:extLst>
          </p:cNvPr>
          <p:cNvSpPr txBox="1"/>
          <p:nvPr/>
        </p:nvSpPr>
        <p:spPr>
          <a:xfrm>
            <a:off x="5881397" y="1849260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FF0000"/>
                </a:solidFill>
              </a:rPr>
              <a:t>clean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8F90411-9E95-EB03-19C3-3385779A17E3}"/>
              </a:ext>
            </a:extLst>
          </p:cNvPr>
          <p:cNvSpPr txBox="1"/>
          <p:nvPr/>
        </p:nvSpPr>
        <p:spPr>
          <a:xfrm>
            <a:off x="6969380" y="241175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0F01BF"/>
                </a:solidFill>
              </a:rPr>
              <a:t>offer</a:t>
            </a:r>
            <a:r>
              <a:rPr lang="de-AT" sz="1000" dirty="0">
                <a:solidFill>
                  <a:srgbClr val="0F01BF"/>
                </a:solidFill>
              </a:rPr>
              <a:t> lunch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1C764AB-7DAE-FE8D-83EB-72A7DBECA7F5}"/>
              </a:ext>
            </a:extLst>
          </p:cNvPr>
          <p:cNvSpPr txBox="1"/>
          <p:nvPr/>
        </p:nvSpPr>
        <p:spPr>
          <a:xfrm>
            <a:off x="6194752" y="2395058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0F01BF"/>
                </a:solidFill>
              </a:rPr>
              <a:t>offer</a:t>
            </a:r>
            <a:r>
              <a:rPr lang="de-AT" sz="1000" dirty="0">
                <a:solidFill>
                  <a:srgbClr val="0F01BF"/>
                </a:solidFill>
              </a:rPr>
              <a:t> 5€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5F23558-9E14-8DA6-65FC-645DF3791EAA}"/>
              </a:ext>
            </a:extLst>
          </p:cNvPr>
          <p:cNvSpPr txBox="1"/>
          <p:nvPr/>
        </p:nvSpPr>
        <p:spPr>
          <a:xfrm>
            <a:off x="7282596" y="3008023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FF0000"/>
                </a:solidFill>
              </a:rPr>
              <a:t>reject</a:t>
            </a:r>
            <a:endParaRPr lang="de-AT" sz="1000" dirty="0">
              <a:solidFill>
                <a:srgbClr val="FF0000"/>
              </a:solidFill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B15DE1A-6649-3F6A-0B15-FA4AF097B507}"/>
              </a:ext>
            </a:extLst>
          </p:cNvPr>
          <p:cNvSpPr txBox="1"/>
          <p:nvPr/>
        </p:nvSpPr>
        <p:spPr>
          <a:xfrm>
            <a:off x="6745128" y="3082083"/>
            <a:ext cx="492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FF0000"/>
                </a:solidFill>
              </a:rPr>
              <a:t>accept</a:t>
            </a:r>
            <a:endParaRPr lang="de-AT" sz="1000" dirty="0">
              <a:solidFill>
                <a:srgbClr val="FF0000"/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4A561C8A-6518-BA8C-AED1-B1E86F480FD7}"/>
              </a:ext>
            </a:extLst>
          </p:cNvPr>
          <p:cNvSpPr txBox="1"/>
          <p:nvPr/>
        </p:nvSpPr>
        <p:spPr>
          <a:xfrm>
            <a:off x="6484862" y="2941143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FF0000"/>
                </a:solidFill>
              </a:rPr>
              <a:t>reject</a:t>
            </a:r>
            <a:endParaRPr lang="de-AT" sz="1000" dirty="0">
              <a:solidFill>
                <a:srgbClr val="FF0000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D3E0E7D-C8BA-11E5-94D2-28096A61A163}"/>
              </a:ext>
            </a:extLst>
          </p:cNvPr>
          <p:cNvSpPr txBox="1"/>
          <p:nvPr/>
        </p:nvSpPr>
        <p:spPr>
          <a:xfrm>
            <a:off x="5930768" y="3154010"/>
            <a:ext cx="492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FF0000"/>
                </a:solidFill>
              </a:rPr>
              <a:t>accept</a:t>
            </a:r>
            <a:endParaRPr lang="de-AT" sz="1000" dirty="0">
              <a:solidFill>
                <a:srgbClr val="FF0000"/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AE04537-7A40-CA39-F552-BD3DAE126B1B}"/>
              </a:ext>
            </a:extLst>
          </p:cNvPr>
          <p:cNvSpPr txBox="1"/>
          <p:nvPr/>
        </p:nvSpPr>
        <p:spPr>
          <a:xfrm>
            <a:off x="5985867" y="218004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FF0000"/>
                </a:solidFill>
              </a:rPr>
              <a:t>4</a:t>
            </a:r>
          </a:p>
          <a:p>
            <a:r>
              <a:rPr lang="de-AT" sz="1000" dirty="0">
                <a:solidFill>
                  <a:srgbClr val="0F01BF"/>
                </a:solidFill>
              </a:rPr>
              <a:t>5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8DFBD0EA-EA38-CE44-DDA9-15BD1B5A7067}"/>
              </a:ext>
            </a:extLst>
          </p:cNvPr>
          <p:cNvSpPr txBox="1"/>
          <p:nvPr/>
        </p:nvSpPr>
        <p:spPr>
          <a:xfrm>
            <a:off x="6109031" y="351285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FF0000"/>
                </a:solidFill>
              </a:rPr>
              <a:t>1</a:t>
            </a:r>
          </a:p>
          <a:p>
            <a:r>
              <a:rPr lang="de-AT" sz="1000" dirty="0">
                <a:solidFill>
                  <a:srgbClr val="0F01BF"/>
                </a:solidFill>
              </a:rPr>
              <a:t>4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AE55F609-7E64-D448-DA56-505121966EFB}"/>
              </a:ext>
            </a:extLst>
          </p:cNvPr>
          <p:cNvSpPr txBox="1"/>
          <p:nvPr/>
        </p:nvSpPr>
        <p:spPr>
          <a:xfrm>
            <a:off x="6678943" y="350060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FF0000"/>
                </a:solidFill>
              </a:rPr>
              <a:t>2</a:t>
            </a:r>
          </a:p>
          <a:p>
            <a:r>
              <a:rPr lang="de-AT" sz="1000" dirty="0">
                <a:solidFill>
                  <a:srgbClr val="0F01BF"/>
                </a:solidFill>
              </a:rPr>
              <a:t>2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1B5A523-B96E-95DA-F189-89E365D36C37}"/>
              </a:ext>
            </a:extLst>
          </p:cNvPr>
          <p:cNvSpPr txBox="1"/>
          <p:nvPr/>
        </p:nvSpPr>
        <p:spPr>
          <a:xfrm>
            <a:off x="6888603" y="349865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FF0000"/>
                </a:solidFill>
              </a:rPr>
              <a:t>5</a:t>
            </a:r>
          </a:p>
          <a:p>
            <a:r>
              <a:rPr lang="de-AT" sz="1000" dirty="0">
                <a:solidFill>
                  <a:srgbClr val="0F01BF"/>
                </a:solidFill>
              </a:rPr>
              <a:t>3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0577048-3AFD-21AF-4778-41F3C60FDE3D}"/>
              </a:ext>
            </a:extLst>
          </p:cNvPr>
          <p:cNvSpPr txBox="1"/>
          <p:nvPr/>
        </p:nvSpPr>
        <p:spPr>
          <a:xfrm>
            <a:off x="7455978" y="349096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FF0000"/>
                </a:solidFill>
              </a:rPr>
              <a:t>3</a:t>
            </a:r>
          </a:p>
          <a:p>
            <a:r>
              <a:rPr lang="de-AT" sz="1000" dirty="0">
                <a:solidFill>
                  <a:srgbClr val="0F01BF"/>
                </a:solidFill>
              </a:rPr>
              <a:t>1</a:t>
            </a:r>
          </a:p>
        </p:txBody>
      </p:sp>
      <p:sp>
        <p:nvSpPr>
          <p:cNvPr id="58" name="Fußzeilenplatzhalter 4">
            <a:extLst>
              <a:ext uri="{FF2B5EF4-FFF2-40B4-BE49-F238E27FC236}">
                <a16:creationId xmlns:a16="http://schemas.microsoft.com/office/drawing/2014/main" id="{1CA42A33-67B5-DE2C-0F28-64A6690C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2563" y="4906963"/>
            <a:ext cx="5359400" cy="23653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404428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44C10-6C51-889E-8189-BC90CBA8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Frameworks </a:t>
            </a:r>
            <a:r>
              <a:rPr lang="de-AT" dirty="0" err="1"/>
              <a:t>of</a:t>
            </a:r>
            <a:r>
              <a:rPr lang="de-AT" dirty="0"/>
              <a:t> MARL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D1CCB9-CA6B-70AF-B685-35374D7D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EB4A9F-9D94-5D6E-E288-E8E37127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D8EBC2-5696-A10A-940B-393A59EB5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769790"/>
            <a:ext cx="2692866" cy="2653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245DD7F7-7530-02ED-1BC4-A5917AE1F3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401" y="3615395"/>
                <a:ext cx="3651022" cy="1134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1pPr>
                <a:lvl2pPr marL="541338" indent="-27463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2pPr>
                <a:lvl3pPr marL="715963" indent="-174625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3pPr>
                <a:lvl4pPr marL="895350" indent="-17938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charset="2"/>
                  <a:buNone/>
                </a:pPr>
                <a:r>
                  <a:rPr lang="de-AT" b="1" dirty="0"/>
                  <a:t>Markov Game:</a:t>
                </a:r>
              </a:p>
              <a:p>
                <a:pPr marL="0" indent="0">
                  <a:buFont typeface="Wingdings" charset="2"/>
                  <a:buNone/>
                </a:pPr>
                <a:r>
                  <a:rPr lang="en-GB" i="1" noProof="0" dirty="0"/>
                  <a:t>a tuple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i="1" noProof="0" dirty="0"/>
                  <a:t>,</a:t>
                </a:r>
                <a:endParaRPr lang="de-AT" b="1" dirty="0"/>
              </a:p>
              <a:p>
                <a:pPr marL="0" indent="0">
                  <a:buFont typeface="Wingdings" charset="2"/>
                  <a:buNone/>
                </a:pPr>
                <a:endParaRPr lang="de-AT" sz="300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245DD7F7-7530-02ED-1BC4-A5917AE1F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01" y="3615395"/>
                <a:ext cx="3651022" cy="1134222"/>
              </a:xfrm>
              <a:prstGeom prst="rect">
                <a:avLst/>
              </a:prstGeom>
              <a:blipFill>
                <a:blip r:embed="rId3"/>
                <a:stretch>
                  <a:fillRect l="-1503" t="-2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87515285-9613-E542-D81D-3137D6661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19" y="957160"/>
            <a:ext cx="2932189" cy="2378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A6098CF4-F589-B514-102E-41E6AC8FCD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2519" y="3526766"/>
                <a:ext cx="4055452" cy="1134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1pPr>
                <a:lvl2pPr marL="541338" indent="-27463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2pPr>
                <a:lvl3pPr marL="715963" indent="-174625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3pPr>
                <a:lvl4pPr marL="895350" indent="-179388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400" kern="120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charset="2"/>
                  <a:buNone/>
                </a:pPr>
                <a:r>
                  <a:rPr lang="de-AT" b="1" dirty="0"/>
                  <a:t>Extensive-form Game:</a:t>
                </a:r>
              </a:p>
              <a:p>
                <a:pPr marL="0" indent="0">
                  <a:buNone/>
                </a:pPr>
                <a:r>
                  <a:rPr lang="en-GB" i="1" dirty="0"/>
                  <a:t>a tuple</a:t>
                </a:r>
                <a:br>
                  <a:rPr lang="en-GB" i="1" dirty="0"/>
                </a:br>
                <a:r>
                  <a:rPr lang="en-GB" i="1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i="1" dirty="0"/>
                  <a:t>, </a:t>
                </a:r>
                <a:endParaRPr lang="de-AT" sz="300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marL="266700" lvl="1" indent="0">
                  <a:buFont typeface="Wingdings" charset="2"/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A6098CF4-F589-B514-102E-41E6AC8FC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19" y="3526766"/>
                <a:ext cx="4055452" cy="1134222"/>
              </a:xfrm>
              <a:prstGeom prst="rect">
                <a:avLst/>
              </a:prstGeom>
              <a:blipFill>
                <a:blip r:embed="rId5"/>
                <a:stretch>
                  <a:fillRect l="-1203" t="-2688" b="-32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E340F58-3266-7224-D898-4421FEF2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5358095" cy="23689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24485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Wolkenförmige Legende 32"/>
          <p:cNvSpPr/>
          <p:nvPr/>
        </p:nvSpPr>
        <p:spPr>
          <a:xfrm>
            <a:off x="6262987" y="2095312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Game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2579"/>
                <a:ext cx="3129608" cy="1785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AT" b="1" dirty="0"/>
                  <a:t>Equilibrium:</a:t>
                </a:r>
              </a:p>
              <a:p>
                <a:pPr marL="0" indent="0">
                  <a:buNone/>
                </a:pPr>
                <a:endParaRPr lang="de-AT" sz="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𝑝𝑜𝑙𝑖𝑐𝑦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𝑎𝑐h𝑖𝑒𝑣𝑒𝑠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𝑵𝒂𝒔𝒉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𝑬𝒒𝒖𝒊𝒍𝒊𝒃𝒓𝒊𝒖𝒎</m:t>
                      </m:r>
                      <m:r>
                        <a:rPr lang="en-GB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16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pPr marL="266700" lvl="1" indent="0">
                  <a:buNone/>
                </a:pPr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marL="266700" lvl="1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2579"/>
                <a:ext cx="3129608" cy="1785788"/>
              </a:xfrm>
              <a:blipFill>
                <a:blip r:embed="rId3"/>
                <a:stretch>
                  <a:fillRect l="-1559" t="-136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57201" y="3005206"/>
            <a:ext cx="3218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BUT:</a:t>
            </a:r>
            <a:br>
              <a:rPr lang="de-AT" dirty="0"/>
            </a:br>
            <a:r>
              <a:rPr lang="de-AT" dirty="0"/>
              <a:t>Many different </a:t>
            </a:r>
            <a:r>
              <a:rPr lang="de-AT" dirty="0" err="1"/>
              <a:t>types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Equilibria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Mixed Nash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Stackelberg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787" y="2108996"/>
            <a:ext cx="484754" cy="4847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624" y="1774606"/>
            <a:ext cx="484754" cy="48475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1835" y="3574530"/>
            <a:ext cx="484754" cy="4847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5970" y="3365751"/>
            <a:ext cx="484754" cy="4847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2027" y="2421856"/>
            <a:ext cx="484754" cy="484754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4832059" y="1224793"/>
            <a:ext cx="3473041" cy="3119241"/>
          </a:xfrm>
          <a:prstGeom prst="roundRect">
            <a:avLst/>
          </a:prstGeom>
          <a:noFill/>
          <a:ln w="12700">
            <a:solidFill>
              <a:srgbClr val="61A1D5"/>
            </a:solidFill>
            <a:miter lim="400000"/>
          </a:ln>
          <a:effectLst/>
        </p:spPr>
        <p:txBody>
          <a:bodyPr lIns="45719" rIns="45719" rtlCol="0" anchor="t"/>
          <a:lstStyle/>
          <a:p>
            <a:r>
              <a:rPr lang="de-AT" dirty="0"/>
              <a:t>Environment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5001" y="2997237"/>
            <a:ext cx="484754" cy="484754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6666165" y="1353739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28" name="Wolkenförmige Legende 27"/>
          <p:cNvSpPr/>
          <p:nvPr/>
        </p:nvSpPr>
        <p:spPr>
          <a:xfrm>
            <a:off x="5301702" y="1676001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30" name="Wolkenförmige Legende 29"/>
          <p:cNvSpPr/>
          <p:nvPr/>
        </p:nvSpPr>
        <p:spPr>
          <a:xfrm>
            <a:off x="6914004" y="2592249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31" name="Wolkenförmige Legende 30"/>
          <p:cNvSpPr/>
          <p:nvPr/>
        </p:nvSpPr>
        <p:spPr>
          <a:xfrm>
            <a:off x="5854651" y="2965569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32" name="Wolkenförmige Legende 31"/>
          <p:cNvSpPr/>
          <p:nvPr/>
        </p:nvSpPr>
        <p:spPr>
          <a:xfrm>
            <a:off x="7607240" y="3120280"/>
            <a:ext cx="721280" cy="454250"/>
          </a:xfrm>
          <a:prstGeom prst="cloudCallout">
            <a:avLst/>
          </a:prstGeom>
          <a:noFill/>
          <a:ln w="12700">
            <a:solidFill>
              <a:schemeClr val="accent2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1050" dirty="0">
                <a:solidFill>
                  <a:schemeClr val="accent2"/>
                </a:solidFill>
              </a:rPr>
              <a:t>Action?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FEF966-5D2F-1985-94A6-B88206BA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F32B3A-4838-D46A-A677-6ADE0350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5358095" cy="23689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20608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175E6EC-67FA-5EDF-1EBA-AFB04903F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5" y="2645576"/>
            <a:ext cx="5433306" cy="21215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Challenges </a:t>
            </a:r>
            <a:r>
              <a:rPr lang="de-AT" dirty="0" err="1"/>
              <a:t>of</a:t>
            </a:r>
            <a:r>
              <a:rPr lang="de-AT" dirty="0"/>
              <a:t> MARL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913964"/>
            <a:ext cx="3547783" cy="23626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Non-</a:t>
            </a:r>
            <a:r>
              <a:rPr lang="de-AT" dirty="0" err="1"/>
              <a:t>unique</a:t>
            </a:r>
            <a:r>
              <a:rPr lang="de-AT" dirty="0"/>
              <a:t> Learning Goals</a:t>
            </a:r>
          </a:p>
          <a:p>
            <a:pPr>
              <a:lnSpc>
                <a:spcPct val="150000"/>
              </a:lnSpc>
            </a:pPr>
            <a:r>
              <a:rPr lang="de-AT" dirty="0"/>
              <a:t>Non-</a:t>
            </a:r>
            <a:r>
              <a:rPr lang="de-AT" dirty="0" err="1"/>
              <a:t>stationarity</a:t>
            </a:r>
            <a:endParaRPr lang="de-AT" dirty="0"/>
          </a:p>
          <a:p>
            <a:pPr>
              <a:lnSpc>
                <a:spcPct val="150000"/>
              </a:lnSpc>
            </a:pPr>
            <a:r>
              <a:rPr lang="de-AT" dirty="0" err="1"/>
              <a:t>Scalability</a:t>
            </a:r>
            <a:r>
              <a:rPr lang="de-AT" dirty="0"/>
              <a:t> </a:t>
            </a:r>
            <a:r>
              <a:rPr lang="de-AT" dirty="0" err="1"/>
              <a:t>issues</a:t>
            </a:r>
            <a:endParaRPr lang="de-AT" dirty="0"/>
          </a:p>
          <a:p>
            <a:pPr>
              <a:lnSpc>
                <a:spcPct val="150000"/>
              </a:lnSpc>
            </a:pPr>
            <a:r>
              <a:rPr lang="de-AT" dirty="0" err="1"/>
              <a:t>Various</a:t>
            </a:r>
            <a:r>
              <a:rPr lang="de-AT" dirty="0"/>
              <a:t> </a:t>
            </a:r>
            <a:r>
              <a:rPr lang="de-AT" dirty="0" err="1"/>
              <a:t>information</a:t>
            </a:r>
            <a:r>
              <a:rPr lang="de-AT" dirty="0"/>
              <a:t> </a:t>
            </a:r>
            <a:r>
              <a:rPr lang="de-AT" dirty="0" err="1"/>
              <a:t>structures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endParaRPr lang="de-AT" b="1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266700" lvl="1" indent="0">
              <a:buNone/>
            </a:pP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1307" y="1026956"/>
            <a:ext cx="484754" cy="4847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4144" y="692566"/>
            <a:ext cx="484754" cy="48475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3355" y="2492490"/>
            <a:ext cx="484754" cy="4847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7490" y="2283711"/>
            <a:ext cx="484754" cy="4847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5345" y="1339816"/>
            <a:ext cx="484754" cy="484754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5563579" y="142753"/>
            <a:ext cx="3473041" cy="3268104"/>
          </a:xfrm>
          <a:prstGeom prst="roundRect">
            <a:avLst/>
          </a:prstGeom>
          <a:noFill/>
          <a:ln w="12700">
            <a:solidFill>
              <a:srgbClr val="61A1D5"/>
            </a:solidFill>
            <a:miter lim="400000"/>
          </a:ln>
          <a:effectLst/>
        </p:spPr>
        <p:txBody>
          <a:bodyPr lIns="45719" rIns="45719" rtlCol="0" anchor="t"/>
          <a:lstStyle/>
          <a:p>
            <a:r>
              <a:rPr lang="de-AT" dirty="0"/>
              <a:t>Environment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E22A4E2-EE6D-FB4B-B56B-7A6ED338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6521" y="1915197"/>
            <a:ext cx="484754" cy="484754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5622302" y="218255"/>
            <a:ext cx="2424418" cy="2758990"/>
          </a:xfrm>
          <a:prstGeom prst="roundRect">
            <a:avLst/>
          </a:prstGeom>
          <a:noFill/>
          <a:ln w="12700">
            <a:solidFill>
              <a:srgbClr val="27A136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4" name="Abgerundetes Rechteck 23"/>
          <p:cNvSpPr/>
          <p:nvPr/>
        </p:nvSpPr>
        <p:spPr>
          <a:xfrm>
            <a:off x="8178835" y="2449887"/>
            <a:ext cx="613794" cy="637155"/>
          </a:xfrm>
          <a:prstGeom prst="roundRect">
            <a:avLst/>
          </a:prstGeom>
          <a:noFill/>
          <a:ln w="12700">
            <a:solidFill>
              <a:srgbClr val="27A136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cxnSp>
        <p:nvCxnSpPr>
          <p:cNvPr id="27" name="Gewinkelter Verbinder 26"/>
          <p:cNvCxnSpPr/>
          <p:nvPr/>
        </p:nvCxnSpPr>
        <p:spPr>
          <a:xfrm>
            <a:off x="8046720" y="1563536"/>
            <a:ext cx="439012" cy="894740"/>
          </a:xfrm>
          <a:prstGeom prst="bentConnector2">
            <a:avLst/>
          </a:prstGeom>
          <a:ln w="38100">
            <a:solidFill>
              <a:srgbClr val="27A13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r Verbinder 28"/>
          <p:cNvCxnSpPr>
            <a:stCxn id="24" idx="2"/>
            <a:endCxn id="12" idx="2"/>
          </p:cNvCxnSpPr>
          <p:nvPr/>
        </p:nvCxnSpPr>
        <p:spPr>
          <a:xfrm rot="5400000" flipH="1">
            <a:off x="7605223" y="2206534"/>
            <a:ext cx="109797" cy="1651221"/>
          </a:xfrm>
          <a:prstGeom prst="bentConnector3">
            <a:avLst>
              <a:gd name="adj1" fmla="val -208202"/>
            </a:avLst>
          </a:prstGeom>
          <a:ln w="38100">
            <a:solidFill>
              <a:srgbClr val="27A13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A6F566C7-EAB4-113B-A3E1-19C551EF7306}"/>
              </a:ext>
            </a:extLst>
          </p:cNvPr>
          <p:cNvSpPr/>
          <p:nvPr/>
        </p:nvSpPr>
        <p:spPr>
          <a:xfrm>
            <a:off x="700060" y="4573529"/>
            <a:ext cx="1132676" cy="129473"/>
          </a:xfrm>
          <a:prstGeom prst="roundRect">
            <a:avLst/>
          </a:prstGeom>
          <a:solidFill>
            <a:srgbClr val="92D050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900" b="1" dirty="0" err="1"/>
              <a:t>Cooperative</a:t>
            </a:r>
            <a:endParaRPr lang="de-AT" sz="900" b="1" dirty="0"/>
          </a:p>
        </p:txBody>
      </p:sp>
      <p:sp>
        <p:nvSpPr>
          <p:cNvPr id="9" name="Abgerundetes Rechteck 10">
            <a:extLst>
              <a:ext uri="{FF2B5EF4-FFF2-40B4-BE49-F238E27FC236}">
                <a16:creationId xmlns:a16="http://schemas.microsoft.com/office/drawing/2014/main" id="{2467E942-C40E-0F75-865C-2EB5D33E264F}"/>
              </a:ext>
            </a:extLst>
          </p:cNvPr>
          <p:cNvSpPr/>
          <p:nvPr/>
        </p:nvSpPr>
        <p:spPr>
          <a:xfrm>
            <a:off x="700060" y="4767152"/>
            <a:ext cx="1132676" cy="129473"/>
          </a:xfrm>
          <a:prstGeom prst="roundRect">
            <a:avLst/>
          </a:prstGeom>
          <a:solidFill>
            <a:srgbClr val="CC3300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900" b="1" dirty="0" err="1"/>
              <a:t>Competitive</a:t>
            </a:r>
            <a:endParaRPr lang="de-AT" sz="900" b="1" dirty="0"/>
          </a:p>
        </p:txBody>
      </p:sp>
      <p:sp>
        <p:nvSpPr>
          <p:cNvPr id="10" name="Abgerundetes Rechteck 11">
            <a:extLst>
              <a:ext uri="{FF2B5EF4-FFF2-40B4-BE49-F238E27FC236}">
                <a16:creationId xmlns:a16="http://schemas.microsoft.com/office/drawing/2014/main" id="{E57A4807-CD7A-3F5B-80A3-FE060351E904}"/>
              </a:ext>
            </a:extLst>
          </p:cNvPr>
          <p:cNvSpPr/>
          <p:nvPr/>
        </p:nvSpPr>
        <p:spPr>
          <a:xfrm>
            <a:off x="121920" y="2881551"/>
            <a:ext cx="902601" cy="153383"/>
          </a:xfrm>
          <a:prstGeom prst="roundRect">
            <a:avLst/>
          </a:prstGeom>
          <a:solidFill>
            <a:srgbClr val="CC3300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800" b="1" dirty="0" err="1"/>
              <a:t>Does</a:t>
            </a:r>
            <a:r>
              <a:rPr lang="de-AT" sz="800" b="1" dirty="0"/>
              <a:t> </a:t>
            </a:r>
            <a:r>
              <a:rPr lang="de-AT" sz="800" b="1" dirty="0" err="1"/>
              <a:t>often</a:t>
            </a:r>
            <a:r>
              <a:rPr lang="de-AT" sz="800" b="1" dirty="0"/>
              <a:t> not </a:t>
            </a:r>
            <a:r>
              <a:rPr lang="de-AT" sz="800" b="1" dirty="0" err="1"/>
              <a:t>exist</a:t>
            </a:r>
            <a:endParaRPr lang="de-AT" sz="800" b="1" dirty="0"/>
          </a:p>
        </p:txBody>
      </p:sp>
      <p:sp>
        <p:nvSpPr>
          <p:cNvPr id="11" name="Abgerundetes Rechteck 14">
            <a:extLst>
              <a:ext uri="{FF2B5EF4-FFF2-40B4-BE49-F238E27FC236}">
                <a16:creationId xmlns:a16="http://schemas.microsoft.com/office/drawing/2014/main" id="{DB2D8A95-91C6-8938-370C-6B4C419AFCBD}"/>
              </a:ext>
            </a:extLst>
          </p:cNvPr>
          <p:cNvSpPr/>
          <p:nvPr/>
        </p:nvSpPr>
        <p:spPr>
          <a:xfrm>
            <a:off x="2407923" y="4703003"/>
            <a:ext cx="1492537" cy="160686"/>
          </a:xfrm>
          <a:prstGeom prst="roundRect">
            <a:avLst/>
          </a:prstGeom>
          <a:solidFill>
            <a:srgbClr val="92D050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900" b="1" dirty="0"/>
              <a:t>Exchange </a:t>
            </a:r>
            <a:r>
              <a:rPr lang="de-AT" sz="900" b="1" dirty="0" err="1"/>
              <a:t>of</a:t>
            </a:r>
            <a:r>
              <a:rPr lang="de-AT" sz="900" b="1" dirty="0"/>
              <a:t> </a:t>
            </a:r>
            <a:r>
              <a:rPr lang="de-AT" sz="900" b="1" dirty="0" err="1"/>
              <a:t>local</a:t>
            </a:r>
            <a:r>
              <a:rPr lang="de-AT" sz="900" b="1" dirty="0"/>
              <a:t> </a:t>
            </a:r>
            <a:r>
              <a:rPr lang="de-AT" sz="900" b="1" dirty="0" err="1"/>
              <a:t>information</a:t>
            </a:r>
            <a:endParaRPr lang="de-AT" sz="900" b="1" dirty="0"/>
          </a:p>
        </p:txBody>
      </p:sp>
      <p:sp>
        <p:nvSpPr>
          <p:cNvPr id="14" name="Abgerundetes Rechteck 12">
            <a:extLst>
              <a:ext uri="{FF2B5EF4-FFF2-40B4-BE49-F238E27FC236}">
                <a16:creationId xmlns:a16="http://schemas.microsoft.com/office/drawing/2014/main" id="{A9071485-AA95-283E-AC0E-C16132467CAC}"/>
              </a:ext>
            </a:extLst>
          </p:cNvPr>
          <p:cNvSpPr/>
          <p:nvPr/>
        </p:nvSpPr>
        <p:spPr>
          <a:xfrm>
            <a:off x="4371899" y="4568043"/>
            <a:ext cx="1132676" cy="129473"/>
          </a:xfrm>
          <a:prstGeom prst="roundRect">
            <a:avLst/>
          </a:prstGeom>
          <a:solidFill>
            <a:srgbClr val="92D050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900" b="1" dirty="0" err="1"/>
              <a:t>Cooperative</a:t>
            </a:r>
            <a:endParaRPr lang="de-AT" sz="900" b="1" dirty="0"/>
          </a:p>
        </p:txBody>
      </p:sp>
      <p:sp>
        <p:nvSpPr>
          <p:cNvPr id="15" name="Abgerundetes Rechteck 13">
            <a:extLst>
              <a:ext uri="{FF2B5EF4-FFF2-40B4-BE49-F238E27FC236}">
                <a16:creationId xmlns:a16="http://schemas.microsoft.com/office/drawing/2014/main" id="{395D21A1-E96A-EB10-F3E6-2A989F91D5E7}"/>
              </a:ext>
            </a:extLst>
          </p:cNvPr>
          <p:cNvSpPr/>
          <p:nvPr/>
        </p:nvSpPr>
        <p:spPr>
          <a:xfrm>
            <a:off x="4371899" y="4761666"/>
            <a:ext cx="1132676" cy="129473"/>
          </a:xfrm>
          <a:prstGeom prst="roundRect">
            <a:avLst/>
          </a:prstGeom>
          <a:solidFill>
            <a:srgbClr val="CC3300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sz="900" b="1" dirty="0" err="1"/>
              <a:t>Competitive</a:t>
            </a:r>
            <a:endParaRPr lang="de-AT" sz="900" b="1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536F06C-7DC7-BD79-194E-C4994B94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3161FE-6F01-7EC3-CBC8-E174DF56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5358095" cy="23689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9927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03036843-3BD1-35CA-C8C7-05055026E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07" y="3296330"/>
            <a:ext cx="446417" cy="45878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01729EF-B84F-5199-EFBE-19DD9BBB5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13" y="3295943"/>
            <a:ext cx="436564" cy="45321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98741FA-6F55-F41A-1274-F690E260E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49" y="4113570"/>
            <a:ext cx="720419" cy="74037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C6C6AC8-8EFA-6FF3-3963-B386DADBB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596" y="4113570"/>
            <a:ext cx="717708" cy="7450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32" y="811086"/>
            <a:ext cx="1825849" cy="18764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52" y="818066"/>
            <a:ext cx="1825849" cy="18954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Tic-Tac-Toe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76831"/>
            <a:ext cx="8229600" cy="3717792"/>
          </a:xfrm>
        </p:spPr>
        <p:txBody>
          <a:bodyPr>
            <a:normAutofit/>
          </a:bodyPr>
          <a:lstStyle/>
          <a:p>
            <a:r>
              <a:rPr lang="en-GB" noProof="0" dirty="0"/>
              <a:t>2 player adversarial game</a:t>
            </a:r>
          </a:p>
          <a:p>
            <a:pPr lvl="1"/>
            <a:r>
              <a:rPr lang="en-GB" noProof="0" dirty="0"/>
              <a:t>Action: </a:t>
            </a:r>
            <a:r>
              <a:rPr lang="en-GB" dirty="0"/>
              <a:t>number between 0 and 8 </a:t>
            </a:r>
            <a:endParaRPr lang="en-GB" noProof="0" dirty="0"/>
          </a:p>
          <a:p>
            <a:pPr lvl="1"/>
            <a:r>
              <a:rPr lang="en-GB" noProof="0" dirty="0"/>
              <a:t>State: </a:t>
            </a:r>
            <a:r>
              <a:rPr lang="en-GB" dirty="0"/>
              <a:t>actual positions of x and o in 3x3 field</a:t>
            </a:r>
          </a:p>
          <a:p>
            <a:pPr lvl="1"/>
            <a:r>
              <a:rPr lang="en-GB" noProof="0" dirty="0"/>
              <a:t>Reward: </a:t>
            </a:r>
            <a:r>
              <a:rPr lang="en-GB" dirty="0"/>
              <a:t>+1 for winning agent, -1 for loosing agent, 0 if draw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75A2AF9-082D-B748-3A92-1E6900535981}"/>
              </a:ext>
            </a:extLst>
          </p:cNvPr>
          <p:cNvSpPr/>
          <p:nvPr/>
        </p:nvSpPr>
        <p:spPr>
          <a:xfrm>
            <a:off x="3059987" y="2460571"/>
            <a:ext cx="2496570" cy="425423"/>
          </a:xfrm>
          <a:prstGeom prst="roundRect">
            <a:avLst/>
          </a:prstGeom>
          <a:noFill/>
          <a:ln w="19050">
            <a:solidFill>
              <a:srgbClr val="61A1D5"/>
            </a:solidFill>
            <a:miter lim="400000"/>
          </a:ln>
          <a:effectLst/>
        </p:spPr>
        <p:txBody>
          <a:bodyPr vert="horz" lIns="45719" rIns="45719" rtlCol="0" anchor="ctr"/>
          <a:lstStyle/>
          <a:p>
            <a:pPr lvl="1" algn="ctr"/>
            <a:r>
              <a:rPr lang="de-AT" dirty="0"/>
              <a:t>Agent 1</a:t>
            </a:r>
          </a:p>
        </p:txBody>
      </p:sp>
      <p:sp>
        <p:nvSpPr>
          <p:cNvPr id="10" name="Abgerundetes Rechteck 7">
            <a:extLst>
              <a:ext uri="{FF2B5EF4-FFF2-40B4-BE49-F238E27FC236}">
                <a16:creationId xmlns:a16="http://schemas.microsoft.com/office/drawing/2014/main" id="{3F433659-CC02-2E43-985A-A17752D058A8}"/>
              </a:ext>
            </a:extLst>
          </p:cNvPr>
          <p:cNvSpPr/>
          <p:nvPr/>
        </p:nvSpPr>
        <p:spPr>
          <a:xfrm>
            <a:off x="3056174" y="4051132"/>
            <a:ext cx="2505133" cy="851218"/>
          </a:xfrm>
          <a:prstGeom prst="roundRect">
            <a:avLst/>
          </a:prstGeom>
          <a:noFill/>
          <a:ln w="19050">
            <a:solidFill>
              <a:srgbClr val="61A1D5"/>
            </a:solidFill>
            <a:miter lim="400000"/>
          </a:ln>
          <a:effectLst/>
        </p:spPr>
        <p:txBody>
          <a:bodyPr lIns="45719" rIns="45719" rtlCol="0" anchor="ctr"/>
          <a:lstStyle/>
          <a:p>
            <a:pPr lvl="1" algn="ctr"/>
            <a:r>
              <a:rPr lang="de-AT" dirty="0"/>
              <a:t>Environment</a:t>
            </a:r>
          </a:p>
        </p:txBody>
      </p:sp>
      <p:sp>
        <p:nvSpPr>
          <p:cNvPr id="11" name="Nach links gekrümmter Pfeil 10">
            <a:extLst>
              <a:ext uri="{FF2B5EF4-FFF2-40B4-BE49-F238E27FC236}">
                <a16:creationId xmlns:a16="http://schemas.microsoft.com/office/drawing/2014/main" id="{7A79198C-9F20-7586-9749-71F97970BC58}"/>
              </a:ext>
            </a:extLst>
          </p:cNvPr>
          <p:cNvSpPr/>
          <p:nvPr/>
        </p:nvSpPr>
        <p:spPr>
          <a:xfrm>
            <a:off x="5559143" y="2571750"/>
            <a:ext cx="751218" cy="2171266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12" name="Abgerundetes Rechteck 12">
            <a:extLst>
              <a:ext uri="{FF2B5EF4-FFF2-40B4-BE49-F238E27FC236}">
                <a16:creationId xmlns:a16="http://schemas.microsoft.com/office/drawing/2014/main" id="{56315168-75FC-E527-443F-4D0BE9BFDB1C}"/>
              </a:ext>
            </a:extLst>
          </p:cNvPr>
          <p:cNvSpPr/>
          <p:nvPr/>
        </p:nvSpPr>
        <p:spPr>
          <a:xfrm>
            <a:off x="6399838" y="3522887"/>
            <a:ext cx="1252030" cy="458783"/>
          </a:xfrm>
          <a:prstGeom prst="roundRect">
            <a:avLst/>
          </a:prstGeom>
          <a:noFill/>
          <a:ln w="19050">
            <a:solidFill>
              <a:srgbClr val="F7AE43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dirty="0"/>
              <a:t>Action</a:t>
            </a:r>
          </a:p>
        </p:txBody>
      </p:sp>
      <p:sp>
        <p:nvSpPr>
          <p:cNvPr id="13" name="Abgerundetes Rechteck 13">
            <a:extLst>
              <a:ext uri="{FF2B5EF4-FFF2-40B4-BE49-F238E27FC236}">
                <a16:creationId xmlns:a16="http://schemas.microsoft.com/office/drawing/2014/main" id="{2ECA8A74-BF30-2351-7074-63360ACCAE9E}"/>
              </a:ext>
            </a:extLst>
          </p:cNvPr>
          <p:cNvSpPr/>
          <p:nvPr/>
        </p:nvSpPr>
        <p:spPr>
          <a:xfrm>
            <a:off x="943102" y="3293496"/>
            <a:ext cx="1252030" cy="458783"/>
          </a:xfrm>
          <a:prstGeom prst="roundRect">
            <a:avLst/>
          </a:prstGeom>
          <a:noFill/>
          <a:ln w="19050">
            <a:solidFill>
              <a:srgbClr val="F7AE43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dirty="0"/>
              <a:t>	State</a:t>
            </a:r>
          </a:p>
        </p:txBody>
      </p:sp>
      <p:sp>
        <p:nvSpPr>
          <p:cNvPr id="14" name="Abgerundetes Rechteck 14">
            <a:extLst>
              <a:ext uri="{FF2B5EF4-FFF2-40B4-BE49-F238E27FC236}">
                <a16:creationId xmlns:a16="http://schemas.microsoft.com/office/drawing/2014/main" id="{8ACE659E-4ECA-B4A9-7EBB-812F15B1AC8D}"/>
              </a:ext>
            </a:extLst>
          </p:cNvPr>
          <p:cNvSpPr/>
          <p:nvPr/>
        </p:nvSpPr>
        <p:spPr>
          <a:xfrm>
            <a:off x="943102" y="3908269"/>
            <a:ext cx="1252030" cy="458783"/>
          </a:xfrm>
          <a:prstGeom prst="roundRect">
            <a:avLst/>
          </a:prstGeom>
          <a:noFill/>
          <a:ln w="19050">
            <a:solidFill>
              <a:srgbClr val="3FD150"/>
            </a:solidFill>
            <a:miter lim="400000"/>
          </a:ln>
          <a:effectLst/>
        </p:spPr>
        <p:txBody>
          <a:bodyPr lIns="45719" rIns="45719" rtlCol="0" anchor="ctr"/>
          <a:lstStyle/>
          <a:p>
            <a:pPr algn="ctr"/>
            <a:r>
              <a:rPr lang="de-AT" dirty="0" err="1"/>
              <a:t>Reward</a:t>
            </a:r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85D58D8-F5D7-F365-0032-61713E5D2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2175" y="2464539"/>
            <a:ext cx="408186" cy="408186"/>
          </a:xfrm>
          <a:prstGeom prst="rect">
            <a:avLst/>
          </a:prstGeom>
        </p:spPr>
      </p:pic>
      <p:sp>
        <p:nvSpPr>
          <p:cNvPr id="17" name="Abgerundetes Rechteck 17">
            <a:extLst>
              <a:ext uri="{FF2B5EF4-FFF2-40B4-BE49-F238E27FC236}">
                <a16:creationId xmlns:a16="http://schemas.microsoft.com/office/drawing/2014/main" id="{D6088D24-A333-83A9-9172-B8242586A68F}"/>
              </a:ext>
            </a:extLst>
          </p:cNvPr>
          <p:cNvSpPr/>
          <p:nvPr/>
        </p:nvSpPr>
        <p:spPr>
          <a:xfrm>
            <a:off x="3059987" y="3137750"/>
            <a:ext cx="2496570" cy="425423"/>
          </a:xfrm>
          <a:prstGeom prst="roundRect">
            <a:avLst/>
          </a:prstGeom>
          <a:noFill/>
          <a:ln w="19050">
            <a:solidFill>
              <a:srgbClr val="61A1D5"/>
            </a:solidFill>
            <a:miter lim="400000"/>
          </a:ln>
          <a:effectLst/>
        </p:spPr>
        <p:txBody>
          <a:bodyPr vert="horz" lIns="45719" rIns="45719" rtlCol="0" anchor="ctr"/>
          <a:lstStyle/>
          <a:p>
            <a:pPr lvl="1" algn="ctr"/>
            <a:r>
              <a:rPr lang="de-AT" dirty="0"/>
              <a:t>Agent 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2651D0C-22DA-33AD-B634-DDBB50152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399" y="3145066"/>
            <a:ext cx="408186" cy="408186"/>
          </a:xfrm>
          <a:prstGeom prst="rect">
            <a:avLst/>
          </a:prstGeom>
        </p:spPr>
      </p:pic>
      <p:sp>
        <p:nvSpPr>
          <p:cNvPr id="19" name="Nach links gekrümmter Pfeil 22">
            <a:extLst>
              <a:ext uri="{FF2B5EF4-FFF2-40B4-BE49-F238E27FC236}">
                <a16:creationId xmlns:a16="http://schemas.microsoft.com/office/drawing/2014/main" id="{7DD0EAA3-5854-7013-147B-224F03224AA5}"/>
              </a:ext>
            </a:extLst>
          </p:cNvPr>
          <p:cNvSpPr/>
          <p:nvPr/>
        </p:nvSpPr>
        <p:spPr>
          <a:xfrm rot="10800000">
            <a:off x="2308602" y="2464538"/>
            <a:ext cx="751218" cy="2171266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0" name="Nach links gekrümmter Pfeil 23">
            <a:extLst>
              <a:ext uri="{FF2B5EF4-FFF2-40B4-BE49-F238E27FC236}">
                <a16:creationId xmlns:a16="http://schemas.microsoft.com/office/drawing/2014/main" id="{5123E64F-DC41-2C0A-8807-556460B8C9C9}"/>
              </a:ext>
            </a:extLst>
          </p:cNvPr>
          <p:cNvSpPr/>
          <p:nvPr/>
        </p:nvSpPr>
        <p:spPr>
          <a:xfrm rot="10800000">
            <a:off x="2445621" y="3197973"/>
            <a:ext cx="613856" cy="1420592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21" name="Nach links gekrümmter Pfeil 25">
            <a:extLst>
              <a:ext uri="{FF2B5EF4-FFF2-40B4-BE49-F238E27FC236}">
                <a16:creationId xmlns:a16="http://schemas.microsoft.com/office/drawing/2014/main" id="{5BA30DBC-D1F4-9880-ADB4-7DE260D71E17}"/>
              </a:ext>
            </a:extLst>
          </p:cNvPr>
          <p:cNvSpPr/>
          <p:nvPr/>
        </p:nvSpPr>
        <p:spPr>
          <a:xfrm>
            <a:off x="5553642" y="3245140"/>
            <a:ext cx="665295" cy="1171192"/>
          </a:xfrm>
          <a:prstGeom prst="curvedLeftArrow">
            <a:avLst/>
          </a:prstGeom>
          <a:solidFill>
            <a:srgbClr val="61A1D5"/>
          </a:solidFill>
          <a:ln w="12700">
            <a:noFill/>
            <a:miter lim="400000"/>
          </a:ln>
          <a:effectLst/>
        </p:spPr>
        <p:txBody>
          <a:bodyPr lIns="45719" rIns="45719" rtlCol="0" anchor="ctr"/>
          <a:lstStyle/>
          <a:p>
            <a:pPr algn="ctr"/>
            <a:endParaRPr lang="de-AT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F6A239AE-2B65-AF2F-23B5-847E9743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739AD1-6DFA-1BC9-FA6E-7FE4CB88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5358095" cy="23689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188136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A1982C0E-03CD-20BE-5DC7-288F82575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27" y="541283"/>
            <a:ext cx="5575731" cy="4181798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B0FA6-1370-823C-2C9D-43163CBB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79361"/>
            <a:ext cx="2057400" cy="273844"/>
          </a:xfrm>
        </p:spPr>
        <p:txBody>
          <a:bodyPr/>
          <a:lstStyle/>
          <a:p>
            <a:fld id="{E6FEAD53-C9BD-8145-921D-9AE497981DC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A8F9E2A-6940-5EFB-0460-0296BBBB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6" y="164028"/>
            <a:ext cx="7886700" cy="523220"/>
          </a:xfrm>
        </p:spPr>
        <p:txBody>
          <a:bodyPr/>
          <a:lstStyle/>
          <a:p>
            <a:r>
              <a:rPr lang="en-GB" b="1" noProof="0" dirty="0"/>
              <a:t>Tic-Tac-Toe Results: Comparison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41C67EE-EA55-D5F1-9CD1-B9C67053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3674" y="4906603"/>
            <a:ext cx="1319442" cy="236897"/>
          </a:xfrm>
        </p:spPr>
        <p:txBody>
          <a:bodyPr/>
          <a:lstStyle/>
          <a:p>
            <a:fld id="{21FFF371-8A9D-4228-AEBA-DFDC1DDB93B3}" type="datetime1">
              <a:rPr lang="de-AT" smtClean="0"/>
              <a:t>05.02.2024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93A2F8B-98A2-9E2E-D996-5A8152A7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117" y="4906603"/>
            <a:ext cx="5358095" cy="236897"/>
          </a:xfrm>
        </p:spPr>
        <p:txBody>
          <a:bodyPr/>
          <a:lstStyle/>
          <a:p>
            <a:r>
              <a:rPr lang="de-DE" dirty="0"/>
              <a:t>Multi-Agent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3460155194"/>
      </p:ext>
    </p:extLst>
  </p:cSld>
  <p:clrMapOvr>
    <a:masterClrMapping/>
  </p:clrMapOvr>
</p:sld>
</file>

<file path=ppt/theme/theme1.xml><?xml version="1.0" encoding="utf-8"?>
<a:theme xmlns:a="http://schemas.openxmlformats.org/drawingml/2006/main" name="SRFG_PowerPoint_Voralge_Leer-2">
  <a:themeElements>
    <a:clrScheme name="SR 1">
      <a:dk1>
        <a:sysClr val="windowText" lastClr="000000"/>
      </a:dk1>
      <a:lt1>
        <a:sysClr val="window" lastClr="FFFFFF"/>
      </a:lt1>
      <a:dk2>
        <a:srgbClr val="404040"/>
      </a:dk2>
      <a:lt2>
        <a:srgbClr val="E6E6E6"/>
      </a:lt2>
      <a:accent1>
        <a:srgbClr val="F79646"/>
      </a:accent1>
      <a:accent2>
        <a:srgbClr val="D77200"/>
      </a:accent2>
      <a:accent3>
        <a:srgbClr val="7E7E7E"/>
      </a:accent3>
      <a:accent4>
        <a:srgbClr val="656565"/>
      </a:accent4>
      <a:accent5>
        <a:srgbClr val="BFBFBF"/>
      </a:accent5>
      <a:accent6>
        <a:srgbClr val="F79646"/>
      </a:accent6>
      <a:hlink>
        <a:srgbClr val="F79646"/>
      </a:hlink>
      <a:folHlink>
        <a:srgbClr val="808080"/>
      </a:folHlink>
    </a:clrScheme>
    <a:fontScheme name="Salzburg Research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noFill/>
          <a:miter lim="400000"/>
        </a:ln>
        <a:effectLst/>
      </a:spPr>
      <a:bodyPr lIns="45719" rIns="45719" anchor="ctr"/>
      <a:lstStyle>
        <a:defPPr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SRFG_PowerPoint_Vorlage_Leer-1</Template>
  <TotalTime>0</TotalTime>
  <Words>1289</Words>
  <Application>Microsoft Office PowerPoint</Application>
  <PresentationFormat>Bildschirmpräsentation (16:9)</PresentationFormat>
  <Paragraphs>307</Paragraphs>
  <Slides>15</Slides>
  <Notes>8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Cambria Math</vt:lpstr>
      <vt:lpstr>Symbol</vt:lpstr>
      <vt:lpstr>Wingdings</vt:lpstr>
      <vt:lpstr>SRFG_PowerPoint_Voralge_Leer-2</vt:lpstr>
      <vt:lpstr>PowerPoint-Präsentation</vt:lpstr>
      <vt:lpstr>Multi-Agent Reinforcement Learning</vt:lpstr>
      <vt:lpstr>Multi-Agent Reinforcement Learning</vt:lpstr>
      <vt:lpstr>Game Theory</vt:lpstr>
      <vt:lpstr>Frameworks of MARL</vt:lpstr>
      <vt:lpstr>Game Theory</vt:lpstr>
      <vt:lpstr>Challenges of MARL</vt:lpstr>
      <vt:lpstr>Tic-Tac-Toe</vt:lpstr>
      <vt:lpstr>Tic-Tac-Toe Results: Comparison</vt:lpstr>
      <vt:lpstr>Cellular and D2D communication</vt:lpstr>
      <vt:lpstr>Cellular and D2D communication</vt:lpstr>
      <vt:lpstr>MARL in D2D communication</vt:lpstr>
      <vt:lpstr>Questions?</vt:lpstr>
      <vt:lpstr>First Results</vt:lpstr>
      <vt:lpstr>MARL in D2D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Sabrina Pochaba</dc:creator>
  <cp:lastModifiedBy>Sabrina Pochaba</cp:lastModifiedBy>
  <cp:revision>472</cp:revision>
  <cp:lastPrinted>2012-03-14T10:24:31Z</cp:lastPrinted>
  <dcterms:created xsi:type="dcterms:W3CDTF">2021-11-30T15:58:00Z</dcterms:created>
  <dcterms:modified xsi:type="dcterms:W3CDTF">2024-02-05T22:45:53Z</dcterms:modified>
</cp:coreProperties>
</file>