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81" r:id="rId3"/>
    <p:sldId id="388" r:id="rId4"/>
    <p:sldId id="386" r:id="rId5"/>
    <p:sldId id="344" r:id="rId6"/>
    <p:sldId id="384" r:id="rId7"/>
    <p:sldId id="383" r:id="rId8"/>
    <p:sldId id="389" r:id="rId9"/>
    <p:sldId id="400" r:id="rId10"/>
    <p:sldId id="394" r:id="rId11"/>
    <p:sldId id="398" r:id="rId12"/>
    <p:sldId id="399" r:id="rId13"/>
    <p:sldId id="401" r:id="rId14"/>
    <p:sldId id="397" r:id="rId15"/>
    <p:sldId id="391" r:id="rId16"/>
    <p:sldId id="402" r:id="rId17"/>
    <p:sldId id="413" r:id="rId18"/>
    <p:sldId id="412" r:id="rId19"/>
    <p:sldId id="414" r:id="rId20"/>
    <p:sldId id="403" r:id="rId21"/>
    <p:sldId id="411" r:id="rId22"/>
    <p:sldId id="330" r:id="rId23"/>
    <p:sldId id="320" r:id="rId24"/>
    <p:sldId id="378" r:id="rId25"/>
    <p:sldId id="380" r:id="rId26"/>
    <p:sldId id="405" r:id="rId27"/>
    <p:sldId id="376" r:id="rId28"/>
    <p:sldId id="404" r:id="rId29"/>
    <p:sldId id="357" r:id="rId30"/>
    <p:sldId id="406" r:id="rId31"/>
    <p:sldId id="407" r:id="rId32"/>
    <p:sldId id="408" r:id="rId33"/>
    <p:sldId id="346" r:id="rId34"/>
    <p:sldId id="329" r:id="rId35"/>
    <p:sldId id="273" r:id="rId36"/>
    <p:sldId id="274" r:id="rId37"/>
    <p:sldId id="277" r:id="rId38"/>
    <p:sldId id="409" r:id="rId39"/>
    <p:sldId id="36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DBD"/>
    <a:srgbClr val="CDD6ED"/>
    <a:srgbClr val="0033A0"/>
    <a:srgbClr val="2F528F"/>
    <a:srgbClr val="9BAEDB"/>
    <a:srgbClr val="385CB4"/>
    <a:srgbClr val="F74394"/>
    <a:srgbClr val="0000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7" autoAdjust="0"/>
    <p:restoredTop sz="81922" autoAdjust="0"/>
  </p:normalViewPr>
  <p:slideViewPr>
    <p:cSldViewPr snapToGrid="0">
      <p:cViewPr varScale="1">
        <p:scale>
          <a:sx n="106" d="100"/>
          <a:sy n="106" d="100"/>
        </p:scale>
        <p:origin x="450"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5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64411-AE57-48E2-9A98-52272257E234}" type="datetimeFigureOut">
              <a:rPr lang="en-GB" smtClean="0"/>
              <a:t>31/01/2024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CE448-5E70-4479-A4A8-E4E3C14B252A}" type="slidenum">
              <a:rPr lang="en-GB" smtClean="0"/>
              <a:t>‹#›</a:t>
            </a:fld>
            <a:endParaRPr lang="en-GB"/>
          </a:p>
        </p:txBody>
      </p:sp>
    </p:spTree>
    <p:extLst>
      <p:ext uri="{BB962C8B-B14F-4D97-AF65-F5344CB8AC3E}">
        <p14:creationId xmlns:p14="http://schemas.microsoft.com/office/powerpoint/2010/main" val="4215130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1</a:t>
            </a:fld>
            <a:endParaRPr lang="en-GB"/>
          </a:p>
        </p:txBody>
      </p:sp>
    </p:spTree>
    <p:extLst>
      <p:ext uri="{BB962C8B-B14F-4D97-AF65-F5344CB8AC3E}">
        <p14:creationId xmlns:p14="http://schemas.microsoft.com/office/powerpoint/2010/main" val="2973548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10</a:t>
            </a:fld>
            <a:endParaRPr lang="en-GB"/>
          </a:p>
        </p:txBody>
      </p:sp>
    </p:spTree>
    <p:extLst>
      <p:ext uri="{BB962C8B-B14F-4D97-AF65-F5344CB8AC3E}">
        <p14:creationId xmlns:p14="http://schemas.microsoft.com/office/powerpoint/2010/main" val="410345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11</a:t>
            </a:fld>
            <a:endParaRPr lang="en-GB"/>
          </a:p>
        </p:txBody>
      </p:sp>
    </p:spTree>
    <p:extLst>
      <p:ext uri="{BB962C8B-B14F-4D97-AF65-F5344CB8AC3E}">
        <p14:creationId xmlns:p14="http://schemas.microsoft.com/office/powerpoint/2010/main" val="996150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12</a:t>
            </a:fld>
            <a:endParaRPr lang="en-GB"/>
          </a:p>
        </p:txBody>
      </p:sp>
    </p:spTree>
    <p:extLst>
      <p:ext uri="{BB962C8B-B14F-4D97-AF65-F5344CB8AC3E}">
        <p14:creationId xmlns:p14="http://schemas.microsoft.com/office/powerpoint/2010/main" val="796212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13</a:t>
            </a:fld>
            <a:endParaRPr lang="en-GB"/>
          </a:p>
        </p:txBody>
      </p:sp>
    </p:spTree>
    <p:extLst>
      <p:ext uri="{BB962C8B-B14F-4D97-AF65-F5344CB8AC3E}">
        <p14:creationId xmlns:p14="http://schemas.microsoft.com/office/powerpoint/2010/main" val="237223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14</a:t>
            </a:fld>
            <a:endParaRPr lang="en-GB"/>
          </a:p>
        </p:txBody>
      </p:sp>
    </p:spTree>
    <p:extLst>
      <p:ext uri="{BB962C8B-B14F-4D97-AF65-F5344CB8AC3E}">
        <p14:creationId xmlns:p14="http://schemas.microsoft.com/office/powerpoint/2010/main" val="3421765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15</a:t>
            </a:fld>
            <a:endParaRPr lang="en-GB"/>
          </a:p>
        </p:txBody>
      </p:sp>
    </p:spTree>
    <p:extLst>
      <p:ext uri="{BB962C8B-B14F-4D97-AF65-F5344CB8AC3E}">
        <p14:creationId xmlns:p14="http://schemas.microsoft.com/office/powerpoint/2010/main" val="1635395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CE448-5E70-4479-A4A8-E4E3C14B252A}" type="slidenum">
              <a:rPr lang="en-GB" smtClean="0"/>
              <a:t>16</a:t>
            </a:fld>
            <a:endParaRPr lang="en-GB"/>
          </a:p>
        </p:txBody>
      </p:sp>
    </p:spTree>
    <p:extLst>
      <p:ext uri="{BB962C8B-B14F-4D97-AF65-F5344CB8AC3E}">
        <p14:creationId xmlns:p14="http://schemas.microsoft.com/office/powerpoint/2010/main" val="2159395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CE448-5E70-4479-A4A8-E4E3C14B252A}" type="slidenum">
              <a:rPr lang="en-GB" smtClean="0"/>
              <a:t>17</a:t>
            </a:fld>
            <a:endParaRPr lang="en-GB"/>
          </a:p>
        </p:txBody>
      </p:sp>
    </p:spTree>
    <p:extLst>
      <p:ext uri="{BB962C8B-B14F-4D97-AF65-F5344CB8AC3E}">
        <p14:creationId xmlns:p14="http://schemas.microsoft.com/office/powerpoint/2010/main" val="4062325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CE448-5E70-4479-A4A8-E4E3C14B252A}" type="slidenum">
              <a:rPr lang="en-GB" smtClean="0"/>
              <a:t>18</a:t>
            </a:fld>
            <a:endParaRPr lang="en-GB"/>
          </a:p>
        </p:txBody>
      </p:sp>
    </p:spTree>
    <p:extLst>
      <p:ext uri="{BB962C8B-B14F-4D97-AF65-F5344CB8AC3E}">
        <p14:creationId xmlns:p14="http://schemas.microsoft.com/office/powerpoint/2010/main" val="3294954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CE448-5E70-4479-A4A8-E4E3C14B252A}" type="slidenum">
              <a:rPr lang="en-GB" smtClean="0"/>
              <a:t>19</a:t>
            </a:fld>
            <a:endParaRPr lang="en-GB"/>
          </a:p>
        </p:txBody>
      </p:sp>
    </p:spTree>
    <p:extLst>
      <p:ext uri="{BB962C8B-B14F-4D97-AF65-F5344CB8AC3E}">
        <p14:creationId xmlns:p14="http://schemas.microsoft.com/office/powerpoint/2010/main" val="1235021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2</a:t>
            </a:fld>
            <a:endParaRPr lang="en-GB"/>
          </a:p>
        </p:txBody>
      </p:sp>
    </p:spTree>
    <p:extLst>
      <p:ext uri="{BB962C8B-B14F-4D97-AF65-F5344CB8AC3E}">
        <p14:creationId xmlns:p14="http://schemas.microsoft.com/office/powerpoint/2010/main" val="586700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20</a:t>
            </a:fld>
            <a:endParaRPr lang="en-GB"/>
          </a:p>
        </p:txBody>
      </p:sp>
    </p:spTree>
    <p:extLst>
      <p:ext uri="{BB962C8B-B14F-4D97-AF65-F5344CB8AC3E}">
        <p14:creationId xmlns:p14="http://schemas.microsoft.com/office/powerpoint/2010/main" val="1516393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21</a:t>
            </a:fld>
            <a:endParaRPr lang="en-GB"/>
          </a:p>
        </p:txBody>
      </p:sp>
    </p:spTree>
    <p:extLst>
      <p:ext uri="{BB962C8B-B14F-4D97-AF65-F5344CB8AC3E}">
        <p14:creationId xmlns:p14="http://schemas.microsoft.com/office/powerpoint/2010/main" val="3735498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CE448-5E70-4479-A4A8-E4E3C14B252A}" type="slidenum">
              <a:rPr lang="en-GB" smtClean="0"/>
              <a:t>22</a:t>
            </a:fld>
            <a:endParaRPr lang="en-GB"/>
          </a:p>
        </p:txBody>
      </p:sp>
    </p:spTree>
    <p:extLst>
      <p:ext uri="{BB962C8B-B14F-4D97-AF65-F5344CB8AC3E}">
        <p14:creationId xmlns:p14="http://schemas.microsoft.com/office/powerpoint/2010/main" val="171359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23</a:t>
            </a:fld>
            <a:endParaRPr lang="en-GB"/>
          </a:p>
        </p:txBody>
      </p:sp>
    </p:spTree>
    <p:extLst>
      <p:ext uri="{BB962C8B-B14F-4D97-AF65-F5344CB8AC3E}">
        <p14:creationId xmlns:p14="http://schemas.microsoft.com/office/powerpoint/2010/main" val="2293340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24</a:t>
            </a:fld>
            <a:endParaRPr lang="en-GB"/>
          </a:p>
        </p:txBody>
      </p:sp>
    </p:spTree>
    <p:extLst>
      <p:ext uri="{BB962C8B-B14F-4D97-AF65-F5344CB8AC3E}">
        <p14:creationId xmlns:p14="http://schemas.microsoft.com/office/powerpoint/2010/main" val="1719333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25</a:t>
            </a:fld>
            <a:endParaRPr lang="en-GB"/>
          </a:p>
        </p:txBody>
      </p:sp>
    </p:spTree>
    <p:extLst>
      <p:ext uri="{BB962C8B-B14F-4D97-AF65-F5344CB8AC3E}">
        <p14:creationId xmlns:p14="http://schemas.microsoft.com/office/powerpoint/2010/main" val="2581358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26</a:t>
            </a:fld>
            <a:endParaRPr lang="en-GB"/>
          </a:p>
        </p:txBody>
      </p:sp>
    </p:spTree>
    <p:extLst>
      <p:ext uri="{BB962C8B-B14F-4D97-AF65-F5344CB8AC3E}">
        <p14:creationId xmlns:p14="http://schemas.microsoft.com/office/powerpoint/2010/main" val="3703959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27</a:t>
            </a:fld>
            <a:endParaRPr lang="en-GB"/>
          </a:p>
        </p:txBody>
      </p:sp>
    </p:spTree>
    <p:extLst>
      <p:ext uri="{BB962C8B-B14F-4D97-AF65-F5344CB8AC3E}">
        <p14:creationId xmlns:p14="http://schemas.microsoft.com/office/powerpoint/2010/main" val="1298646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28</a:t>
            </a:fld>
            <a:endParaRPr lang="en-GB"/>
          </a:p>
        </p:txBody>
      </p:sp>
    </p:spTree>
    <p:extLst>
      <p:ext uri="{BB962C8B-B14F-4D97-AF65-F5344CB8AC3E}">
        <p14:creationId xmlns:p14="http://schemas.microsoft.com/office/powerpoint/2010/main" val="918132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29</a:t>
            </a:fld>
            <a:endParaRPr lang="en-GB"/>
          </a:p>
        </p:txBody>
      </p:sp>
    </p:spTree>
    <p:extLst>
      <p:ext uri="{BB962C8B-B14F-4D97-AF65-F5344CB8AC3E}">
        <p14:creationId xmlns:p14="http://schemas.microsoft.com/office/powerpoint/2010/main" val="1804375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3</a:t>
            </a:fld>
            <a:endParaRPr lang="en-GB"/>
          </a:p>
        </p:txBody>
      </p:sp>
    </p:spTree>
    <p:extLst>
      <p:ext uri="{BB962C8B-B14F-4D97-AF65-F5344CB8AC3E}">
        <p14:creationId xmlns:p14="http://schemas.microsoft.com/office/powerpoint/2010/main" val="1494145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30</a:t>
            </a:fld>
            <a:endParaRPr lang="en-GB"/>
          </a:p>
        </p:txBody>
      </p:sp>
    </p:spTree>
    <p:extLst>
      <p:ext uri="{BB962C8B-B14F-4D97-AF65-F5344CB8AC3E}">
        <p14:creationId xmlns:p14="http://schemas.microsoft.com/office/powerpoint/2010/main" val="1517736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31</a:t>
            </a:fld>
            <a:endParaRPr lang="en-GB"/>
          </a:p>
        </p:txBody>
      </p:sp>
    </p:spTree>
    <p:extLst>
      <p:ext uri="{BB962C8B-B14F-4D97-AF65-F5344CB8AC3E}">
        <p14:creationId xmlns:p14="http://schemas.microsoft.com/office/powerpoint/2010/main" val="1289329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32</a:t>
            </a:fld>
            <a:endParaRPr lang="en-GB"/>
          </a:p>
        </p:txBody>
      </p:sp>
    </p:spTree>
    <p:extLst>
      <p:ext uri="{BB962C8B-B14F-4D97-AF65-F5344CB8AC3E}">
        <p14:creationId xmlns:p14="http://schemas.microsoft.com/office/powerpoint/2010/main" val="1737395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CE448-5E70-4479-A4A8-E4E3C14B252A}" type="slidenum">
              <a:rPr lang="en-GB" smtClean="0"/>
              <a:t>33</a:t>
            </a:fld>
            <a:endParaRPr lang="en-GB"/>
          </a:p>
        </p:txBody>
      </p:sp>
    </p:spTree>
    <p:extLst>
      <p:ext uri="{BB962C8B-B14F-4D97-AF65-F5344CB8AC3E}">
        <p14:creationId xmlns:p14="http://schemas.microsoft.com/office/powerpoint/2010/main" val="4179190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CE448-5E70-4479-A4A8-E4E3C14B252A}" type="slidenum">
              <a:rPr lang="en-GB" smtClean="0"/>
              <a:t>34</a:t>
            </a:fld>
            <a:endParaRPr lang="en-GB"/>
          </a:p>
        </p:txBody>
      </p:sp>
    </p:spTree>
    <p:extLst>
      <p:ext uri="{BB962C8B-B14F-4D97-AF65-F5344CB8AC3E}">
        <p14:creationId xmlns:p14="http://schemas.microsoft.com/office/powerpoint/2010/main" val="1852910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35</a:t>
            </a:fld>
            <a:endParaRPr lang="en-GB"/>
          </a:p>
        </p:txBody>
      </p:sp>
    </p:spTree>
    <p:extLst>
      <p:ext uri="{BB962C8B-B14F-4D97-AF65-F5344CB8AC3E}">
        <p14:creationId xmlns:p14="http://schemas.microsoft.com/office/powerpoint/2010/main" val="2887897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36</a:t>
            </a:fld>
            <a:endParaRPr lang="en-GB"/>
          </a:p>
        </p:txBody>
      </p:sp>
    </p:spTree>
    <p:extLst>
      <p:ext uri="{BB962C8B-B14F-4D97-AF65-F5344CB8AC3E}">
        <p14:creationId xmlns:p14="http://schemas.microsoft.com/office/powerpoint/2010/main" val="1837868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CE448-5E70-4479-A4A8-E4E3C14B252A}" type="slidenum">
              <a:rPr lang="en-GB" smtClean="0"/>
              <a:t>37</a:t>
            </a:fld>
            <a:endParaRPr lang="en-GB"/>
          </a:p>
        </p:txBody>
      </p:sp>
    </p:spTree>
    <p:extLst>
      <p:ext uri="{BB962C8B-B14F-4D97-AF65-F5344CB8AC3E}">
        <p14:creationId xmlns:p14="http://schemas.microsoft.com/office/powerpoint/2010/main" val="1913309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38</a:t>
            </a:fld>
            <a:endParaRPr lang="en-GB"/>
          </a:p>
        </p:txBody>
      </p:sp>
    </p:spTree>
    <p:extLst>
      <p:ext uri="{BB962C8B-B14F-4D97-AF65-F5344CB8AC3E}">
        <p14:creationId xmlns:p14="http://schemas.microsoft.com/office/powerpoint/2010/main" val="840819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4</a:t>
            </a:fld>
            <a:endParaRPr lang="en-GB"/>
          </a:p>
        </p:txBody>
      </p:sp>
    </p:spTree>
    <p:extLst>
      <p:ext uri="{BB962C8B-B14F-4D97-AF65-F5344CB8AC3E}">
        <p14:creationId xmlns:p14="http://schemas.microsoft.com/office/powerpoint/2010/main" val="2840116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in back up</a:t>
            </a:r>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5</a:t>
            </a:fld>
            <a:endParaRPr lang="en-GB"/>
          </a:p>
        </p:txBody>
      </p:sp>
    </p:spTree>
    <p:extLst>
      <p:ext uri="{BB962C8B-B14F-4D97-AF65-F5344CB8AC3E}">
        <p14:creationId xmlns:p14="http://schemas.microsoft.com/office/powerpoint/2010/main" val="3106143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CE448-5E70-4479-A4A8-E4E3C14B252A}" type="slidenum">
              <a:rPr lang="en-GB" smtClean="0"/>
              <a:t>6</a:t>
            </a:fld>
            <a:endParaRPr lang="en-GB"/>
          </a:p>
        </p:txBody>
      </p:sp>
    </p:spTree>
    <p:extLst>
      <p:ext uri="{BB962C8B-B14F-4D97-AF65-F5344CB8AC3E}">
        <p14:creationId xmlns:p14="http://schemas.microsoft.com/office/powerpoint/2010/main" val="1564026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4CE448-5E70-4479-A4A8-E4E3C14B252A}" type="slidenum">
              <a:rPr lang="en-GB" smtClean="0"/>
              <a:t>7</a:t>
            </a:fld>
            <a:endParaRPr lang="en-GB"/>
          </a:p>
        </p:txBody>
      </p:sp>
    </p:spTree>
    <p:extLst>
      <p:ext uri="{BB962C8B-B14F-4D97-AF65-F5344CB8AC3E}">
        <p14:creationId xmlns:p14="http://schemas.microsoft.com/office/powerpoint/2010/main" val="112101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8</a:t>
            </a:fld>
            <a:endParaRPr lang="en-GB"/>
          </a:p>
        </p:txBody>
      </p:sp>
    </p:spTree>
    <p:extLst>
      <p:ext uri="{BB962C8B-B14F-4D97-AF65-F5344CB8AC3E}">
        <p14:creationId xmlns:p14="http://schemas.microsoft.com/office/powerpoint/2010/main" val="297500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4CE448-5E70-4479-A4A8-E4E3C14B252A}" type="slidenum">
              <a:rPr lang="en-GB" smtClean="0"/>
              <a:t>9</a:t>
            </a:fld>
            <a:endParaRPr lang="en-GB"/>
          </a:p>
        </p:txBody>
      </p:sp>
    </p:spTree>
    <p:extLst>
      <p:ext uri="{BB962C8B-B14F-4D97-AF65-F5344CB8AC3E}">
        <p14:creationId xmlns:p14="http://schemas.microsoft.com/office/powerpoint/2010/main" val="423365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A9F36B6-FE96-9D7D-B63D-03DC587A74DC}"/>
              </a:ext>
            </a:extLst>
          </p:cNvPr>
          <p:cNvSpPr>
            <a:spLocks noGrp="1"/>
          </p:cNvSpPr>
          <p:nvPr>
            <p:ph type="dt" sz="half" idx="10"/>
          </p:nvPr>
        </p:nvSpPr>
        <p:spPr/>
        <p:txBody>
          <a:bodyPr/>
          <a:lstStyle/>
          <a:p>
            <a:r>
              <a:rPr lang="en-US"/>
              <a:t>February 07, 2024</a:t>
            </a:r>
            <a:endParaRPr lang="en-GB"/>
          </a:p>
        </p:txBody>
      </p:sp>
      <p:sp>
        <p:nvSpPr>
          <p:cNvPr id="5" name="Footer Placeholder 4">
            <a:extLst>
              <a:ext uri="{FF2B5EF4-FFF2-40B4-BE49-F238E27FC236}">
                <a16:creationId xmlns:a16="http://schemas.microsoft.com/office/drawing/2014/main" id="{423AD4CF-A6F3-DDD9-DDB2-DC4D1E0A0187}"/>
              </a:ext>
            </a:extLst>
          </p:cNvPr>
          <p:cNvSpPr>
            <a:spLocks noGrp="1"/>
          </p:cNvSpPr>
          <p:nvPr>
            <p:ph type="ftr" sz="quarter" idx="11"/>
          </p:nvPr>
        </p:nvSpPr>
        <p:spPr/>
        <p:txBody>
          <a:bodyPr/>
          <a:lstStyle/>
          <a:p>
            <a:r>
              <a:rPr lang="en-GB"/>
              <a:t>RL4AA’24 - Niky Bruchon</a:t>
            </a:r>
          </a:p>
        </p:txBody>
      </p:sp>
      <p:sp>
        <p:nvSpPr>
          <p:cNvPr id="6" name="Slide Number Placeholder 5">
            <a:extLst>
              <a:ext uri="{FF2B5EF4-FFF2-40B4-BE49-F238E27FC236}">
                <a16:creationId xmlns:a16="http://schemas.microsoft.com/office/drawing/2014/main" id="{BCB7674F-C74E-9861-859D-BB82A19EE085}"/>
              </a:ext>
            </a:extLst>
          </p:cNvPr>
          <p:cNvSpPr>
            <a:spLocks noGrp="1"/>
          </p:cNvSpPr>
          <p:nvPr>
            <p:ph type="sldNum" sz="quarter" idx="12"/>
          </p:nvPr>
        </p:nvSpPr>
        <p:spPr/>
        <p:txBody>
          <a:bodyPr/>
          <a:lstStyle/>
          <a:p>
            <a:fld id="{8CD3B367-8CB4-4E04-9DC9-E93A7064D0EB}" type="slidenum">
              <a:rPr lang="en-GB" smtClean="0"/>
              <a:t>‹#›</a:t>
            </a:fld>
            <a:endParaRPr lang="en-GB"/>
          </a:p>
        </p:txBody>
      </p:sp>
      <p:sp>
        <p:nvSpPr>
          <p:cNvPr id="16" name="Subtitle 2">
            <a:extLst>
              <a:ext uri="{FF2B5EF4-FFF2-40B4-BE49-F238E27FC236}">
                <a16:creationId xmlns:a16="http://schemas.microsoft.com/office/drawing/2014/main" id="{E9C575C9-C8F3-43FA-0FA0-EA1CDD876522}"/>
              </a:ext>
            </a:extLst>
          </p:cNvPr>
          <p:cNvSpPr>
            <a:spLocks noGrp="1"/>
          </p:cNvSpPr>
          <p:nvPr>
            <p:ph type="subTitle" idx="1"/>
          </p:nvPr>
        </p:nvSpPr>
        <p:spPr>
          <a:xfrm>
            <a:off x="1524000" y="3602038"/>
            <a:ext cx="9144000" cy="536825"/>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Text Placeholder 11">
            <a:extLst>
              <a:ext uri="{FF2B5EF4-FFF2-40B4-BE49-F238E27FC236}">
                <a16:creationId xmlns:a16="http://schemas.microsoft.com/office/drawing/2014/main" id="{49E1E1E4-C5DE-CBAF-0810-CE043779CEE5}"/>
              </a:ext>
            </a:extLst>
          </p:cNvPr>
          <p:cNvSpPr>
            <a:spLocks noGrp="1"/>
          </p:cNvSpPr>
          <p:nvPr>
            <p:ph type="body" sz="quarter" idx="13"/>
          </p:nvPr>
        </p:nvSpPr>
        <p:spPr>
          <a:xfrm>
            <a:off x="1524000" y="4540250"/>
            <a:ext cx="9144000" cy="365125"/>
          </a:xfrm>
        </p:spPr>
        <p:txBody>
          <a:bodyPr>
            <a:noAutofit/>
          </a:bodyPr>
          <a:lstStyle>
            <a:lvl1pPr marL="0" indent="0" algn="ctr">
              <a:buNone/>
              <a:defRPr sz="2000"/>
            </a:lvl1pPr>
          </a:lstStyle>
          <a:p>
            <a:pPr lvl="0"/>
            <a:r>
              <a:rPr lang="en-US" dirty="0"/>
              <a:t>Click to edit Master text</a:t>
            </a:r>
            <a:endParaRPr lang="en-GB" dirty="0"/>
          </a:p>
        </p:txBody>
      </p:sp>
      <p:sp>
        <p:nvSpPr>
          <p:cNvPr id="20" name="Title 1">
            <a:extLst>
              <a:ext uri="{FF2B5EF4-FFF2-40B4-BE49-F238E27FC236}">
                <a16:creationId xmlns:a16="http://schemas.microsoft.com/office/drawing/2014/main" id="{F5A0F52F-DBC5-60CE-96A8-D0D90544BBAB}"/>
              </a:ext>
            </a:extLst>
          </p:cNvPr>
          <p:cNvSpPr>
            <a:spLocks noGrp="1"/>
          </p:cNvSpPr>
          <p:nvPr>
            <p:ph type="ctrTitle"/>
          </p:nvPr>
        </p:nvSpPr>
        <p:spPr>
          <a:xfrm>
            <a:off x="1524000" y="1122363"/>
            <a:ext cx="9144000" cy="2387600"/>
          </a:xfrm>
        </p:spPr>
        <p:txBody>
          <a:bodyPr anchor="b">
            <a:normAutofit/>
          </a:bodyPr>
          <a:lstStyle>
            <a:lvl1pPr algn="ctr">
              <a:defRPr sz="5400" b="1" i="0" cap="small" baseline="0">
                <a:latin typeface="+mj-lt"/>
              </a:defRPr>
            </a:lvl1pPr>
          </a:lstStyle>
          <a:p>
            <a:r>
              <a:rPr lang="en-US" dirty="0"/>
              <a:t>Click to edit Master title style</a:t>
            </a:r>
            <a:endParaRPr lang="en-GB" dirty="0"/>
          </a:p>
        </p:txBody>
      </p:sp>
    </p:spTree>
    <p:extLst>
      <p:ext uri="{BB962C8B-B14F-4D97-AF65-F5344CB8AC3E}">
        <p14:creationId xmlns:p14="http://schemas.microsoft.com/office/powerpoint/2010/main" val="3084002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2D61-EBE3-A4AC-4CBD-2F6D714940BE}"/>
              </a:ext>
            </a:extLst>
          </p:cNvPr>
          <p:cNvSpPr>
            <a:spLocks noGrp="1"/>
          </p:cNvSpPr>
          <p:nvPr>
            <p:ph type="title"/>
          </p:nvPr>
        </p:nvSpPr>
        <p:spPr>
          <a:xfrm>
            <a:off x="839788" y="457200"/>
            <a:ext cx="3932237" cy="1600200"/>
          </a:xfrm>
        </p:spPr>
        <p:txBody>
          <a:bodyPr anchor="b"/>
          <a:lstStyle>
            <a:lvl1pPr>
              <a:defRPr sz="3200" b="1" cap="small"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5EAEAAD-A5D0-1F0D-09F2-9DC91D9682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4FE507-D5AF-A62E-5FC1-ACD5EE9CEB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74527-B02B-CAA8-B403-F580D86F5AF9}"/>
              </a:ext>
            </a:extLst>
          </p:cNvPr>
          <p:cNvSpPr>
            <a:spLocks noGrp="1"/>
          </p:cNvSpPr>
          <p:nvPr>
            <p:ph type="dt" sz="half" idx="10"/>
          </p:nvPr>
        </p:nvSpPr>
        <p:spPr/>
        <p:txBody>
          <a:bodyPr/>
          <a:lstStyle/>
          <a:p>
            <a:r>
              <a:rPr lang="en-US"/>
              <a:t>February 07, 2024</a:t>
            </a:r>
            <a:endParaRPr lang="en-GB"/>
          </a:p>
        </p:txBody>
      </p:sp>
      <p:sp>
        <p:nvSpPr>
          <p:cNvPr id="6" name="Footer Placeholder 5">
            <a:extLst>
              <a:ext uri="{FF2B5EF4-FFF2-40B4-BE49-F238E27FC236}">
                <a16:creationId xmlns:a16="http://schemas.microsoft.com/office/drawing/2014/main" id="{19269BDA-0710-2150-D218-6ACD6CAB1F88}"/>
              </a:ext>
            </a:extLst>
          </p:cNvPr>
          <p:cNvSpPr>
            <a:spLocks noGrp="1"/>
          </p:cNvSpPr>
          <p:nvPr>
            <p:ph type="ftr" sz="quarter" idx="11"/>
          </p:nvPr>
        </p:nvSpPr>
        <p:spPr/>
        <p:txBody>
          <a:bodyPr/>
          <a:lstStyle/>
          <a:p>
            <a:r>
              <a:rPr lang="en-GB"/>
              <a:t>RL4AA’24 - Niky Bruchon</a:t>
            </a:r>
          </a:p>
        </p:txBody>
      </p:sp>
      <p:sp>
        <p:nvSpPr>
          <p:cNvPr id="7" name="Slide Number Placeholder 6">
            <a:extLst>
              <a:ext uri="{FF2B5EF4-FFF2-40B4-BE49-F238E27FC236}">
                <a16:creationId xmlns:a16="http://schemas.microsoft.com/office/drawing/2014/main" id="{295B725D-FA63-12E1-2960-4F57474F083F}"/>
              </a:ext>
            </a:extLst>
          </p:cNvPr>
          <p:cNvSpPr>
            <a:spLocks noGrp="1"/>
          </p:cNvSpPr>
          <p:nvPr>
            <p:ph type="sldNum" sz="quarter" idx="12"/>
          </p:nvPr>
        </p:nvSpPr>
        <p:spPr/>
        <p:txBody>
          <a:bodyPr/>
          <a:lstStyle/>
          <a:p>
            <a:fld id="{8CD3B367-8CB4-4E04-9DC9-E93A7064D0EB}" type="slidenum">
              <a:rPr lang="en-GB" smtClean="0"/>
              <a:t>‹#›</a:t>
            </a:fld>
            <a:endParaRPr lang="en-GB"/>
          </a:p>
        </p:txBody>
      </p:sp>
      <p:grpSp>
        <p:nvGrpSpPr>
          <p:cNvPr id="8" name="Group 7">
            <a:extLst>
              <a:ext uri="{FF2B5EF4-FFF2-40B4-BE49-F238E27FC236}">
                <a16:creationId xmlns:a16="http://schemas.microsoft.com/office/drawing/2014/main" id="{378E2F72-8476-67C1-BD2A-898BE619537A}"/>
              </a:ext>
            </a:extLst>
          </p:cNvPr>
          <p:cNvGrpSpPr/>
          <p:nvPr userDrawn="1"/>
        </p:nvGrpSpPr>
        <p:grpSpPr>
          <a:xfrm>
            <a:off x="10448709" y="242292"/>
            <a:ext cx="1245987" cy="923330"/>
            <a:chOff x="10448709" y="242292"/>
            <a:chExt cx="1245987" cy="923330"/>
          </a:xfrm>
        </p:grpSpPr>
        <p:pic>
          <p:nvPicPr>
            <p:cNvPr id="9" name="Content Placeholder 6" descr="A picture containing text, sky, outdoor&#10;&#10;Description automatically generated">
              <a:extLst>
                <a:ext uri="{FF2B5EF4-FFF2-40B4-BE49-F238E27FC236}">
                  <a16:creationId xmlns:a16="http://schemas.microsoft.com/office/drawing/2014/main" id="{51C0AED9-369A-738A-1FFA-5659E7C823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709" y="304630"/>
              <a:ext cx="800100" cy="800100"/>
            </a:xfrm>
            <a:prstGeom prst="rect">
              <a:avLst/>
            </a:prstGeom>
          </p:spPr>
        </p:pic>
        <p:sp>
          <p:nvSpPr>
            <p:cNvPr id="10" name="TextBox 9">
              <a:extLst>
                <a:ext uri="{FF2B5EF4-FFF2-40B4-BE49-F238E27FC236}">
                  <a16:creationId xmlns:a16="http://schemas.microsoft.com/office/drawing/2014/main" id="{0479A6AD-D957-8A94-2378-EDFF3D42EA7C}"/>
                </a:ext>
              </a:extLst>
            </p:cNvPr>
            <p:cNvSpPr txBox="1"/>
            <p:nvPr userDrawn="1"/>
          </p:nvSpPr>
          <p:spPr>
            <a:xfrm>
              <a:off x="11248810" y="242292"/>
              <a:ext cx="445886" cy="923330"/>
            </a:xfrm>
            <a:prstGeom prst="rect">
              <a:avLst/>
            </a:prstGeom>
            <a:noFill/>
          </p:spPr>
          <p:txBody>
            <a:bodyPr wrap="square" rtlCol="0">
              <a:spAutoFit/>
            </a:bodyPr>
            <a:lstStyle/>
            <a:p>
              <a:pPr algn="ctr"/>
              <a:r>
                <a:rPr lang="en-US" b="1" dirty="0"/>
                <a:t>SY</a:t>
              </a:r>
              <a:br>
                <a:rPr lang="en-US" b="1" dirty="0"/>
              </a:br>
              <a:r>
                <a:rPr lang="en-US" b="1" dirty="0"/>
                <a:t>RF</a:t>
              </a:r>
            </a:p>
            <a:p>
              <a:pPr algn="ctr"/>
              <a:r>
                <a:rPr lang="en-US" b="1" dirty="0"/>
                <a:t>BR</a:t>
              </a:r>
              <a:endParaRPr lang="en-GB" b="1" dirty="0"/>
            </a:p>
          </p:txBody>
        </p:sp>
      </p:grpSp>
    </p:spTree>
    <p:extLst>
      <p:ext uri="{BB962C8B-B14F-4D97-AF65-F5344CB8AC3E}">
        <p14:creationId xmlns:p14="http://schemas.microsoft.com/office/powerpoint/2010/main" val="3510963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1DB0-464C-37A6-C7CB-3DEDB997EB69}"/>
              </a:ext>
            </a:extLst>
          </p:cNvPr>
          <p:cNvSpPr>
            <a:spLocks noGrp="1"/>
          </p:cNvSpPr>
          <p:nvPr>
            <p:ph type="title"/>
          </p:nvPr>
        </p:nvSpPr>
        <p:spPr>
          <a:xfrm>
            <a:off x="839788" y="457200"/>
            <a:ext cx="3932237" cy="1600200"/>
          </a:xfrm>
        </p:spPr>
        <p:txBody>
          <a:bodyPr anchor="b"/>
          <a:lstStyle>
            <a:lvl1pPr>
              <a:defRPr sz="3200" b="1" cap="small" baseline="0"/>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472253DA-2D84-9C53-AF5D-B3585BBC4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15FF03-B972-4653-A18D-608891DF6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D12143-59E6-C5BD-8D36-0ACC7C3DA2C3}"/>
              </a:ext>
            </a:extLst>
          </p:cNvPr>
          <p:cNvSpPr>
            <a:spLocks noGrp="1"/>
          </p:cNvSpPr>
          <p:nvPr>
            <p:ph type="dt" sz="half" idx="10"/>
          </p:nvPr>
        </p:nvSpPr>
        <p:spPr/>
        <p:txBody>
          <a:bodyPr/>
          <a:lstStyle/>
          <a:p>
            <a:r>
              <a:rPr lang="en-US"/>
              <a:t>February 07, 2024</a:t>
            </a:r>
            <a:endParaRPr lang="en-GB"/>
          </a:p>
        </p:txBody>
      </p:sp>
      <p:sp>
        <p:nvSpPr>
          <p:cNvPr id="6" name="Footer Placeholder 5">
            <a:extLst>
              <a:ext uri="{FF2B5EF4-FFF2-40B4-BE49-F238E27FC236}">
                <a16:creationId xmlns:a16="http://schemas.microsoft.com/office/drawing/2014/main" id="{9B4914F1-6E89-9C4A-FDB2-0F59BED4DB22}"/>
              </a:ext>
            </a:extLst>
          </p:cNvPr>
          <p:cNvSpPr>
            <a:spLocks noGrp="1"/>
          </p:cNvSpPr>
          <p:nvPr>
            <p:ph type="ftr" sz="quarter" idx="11"/>
          </p:nvPr>
        </p:nvSpPr>
        <p:spPr/>
        <p:txBody>
          <a:bodyPr/>
          <a:lstStyle/>
          <a:p>
            <a:r>
              <a:rPr lang="en-GB"/>
              <a:t>RL4AA’24 - Niky Bruchon</a:t>
            </a:r>
          </a:p>
        </p:txBody>
      </p:sp>
      <p:sp>
        <p:nvSpPr>
          <p:cNvPr id="7" name="Slide Number Placeholder 6">
            <a:extLst>
              <a:ext uri="{FF2B5EF4-FFF2-40B4-BE49-F238E27FC236}">
                <a16:creationId xmlns:a16="http://schemas.microsoft.com/office/drawing/2014/main" id="{CAB53CF5-444C-9E71-6335-4FDD000AD7E8}"/>
              </a:ext>
            </a:extLst>
          </p:cNvPr>
          <p:cNvSpPr>
            <a:spLocks noGrp="1"/>
          </p:cNvSpPr>
          <p:nvPr>
            <p:ph type="sldNum" sz="quarter" idx="12"/>
          </p:nvPr>
        </p:nvSpPr>
        <p:spPr/>
        <p:txBody>
          <a:bodyPr/>
          <a:lstStyle/>
          <a:p>
            <a:fld id="{8CD3B367-8CB4-4E04-9DC9-E93A7064D0EB}" type="slidenum">
              <a:rPr lang="en-GB" smtClean="0"/>
              <a:t>‹#›</a:t>
            </a:fld>
            <a:endParaRPr lang="en-GB"/>
          </a:p>
        </p:txBody>
      </p:sp>
      <p:grpSp>
        <p:nvGrpSpPr>
          <p:cNvPr id="8" name="Group 7">
            <a:extLst>
              <a:ext uri="{FF2B5EF4-FFF2-40B4-BE49-F238E27FC236}">
                <a16:creationId xmlns:a16="http://schemas.microsoft.com/office/drawing/2014/main" id="{1D570E4E-CDDD-00B3-5568-8BD2CA99FD50}"/>
              </a:ext>
            </a:extLst>
          </p:cNvPr>
          <p:cNvGrpSpPr/>
          <p:nvPr userDrawn="1"/>
        </p:nvGrpSpPr>
        <p:grpSpPr>
          <a:xfrm>
            <a:off x="10448709" y="242292"/>
            <a:ext cx="1245987" cy="923330"/>
            <a:chOff x="10448709" y="242292"/>
            <a:chExt cx="1245987" cy="923330"/>
          </a:xfrm>
        </p:grpSpPr>
        <p:pic>
          <p:nvPicPr>
            <p:cNvPr id="9" name="Content Placeholder 6" descr="A picture containing text, sky, outdoor&#10;&#10;Description automatically generated">
              <a:extLst>
                <a:ext uri="{FF2B5EF4-FFF2-40B4-BE49-F238E27FC236}">
                  <a16:creationId xmlns:a16="http://schemas.microsoft.com/office/drawing/2014/main" id="{64642879-6AF3-416D-78F0-9DC043CF1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709" y="304630"/>
              <a:ext cx="800100" cy="800100"/>
            </a:xfrm>
            <a:prstGeom prst="rect">
              <a:avLst/>
            </a:prstGeom>
          </p:spPr>
        </p:pic>
        <p:sp>
          <p:nvSpPr>
            <p:cNvPr id="10" name="TextBox 9">
              <a:extLst>
                <a:ext uri="{FF2B5EF4-FFF2-40B4-BE49-F238E27FC236}">
                  <a16:creationId xmlns:a16="http://schemas.microsoft.com/office/drawing/2014/main" id="{9C543EDF-D8B7-19AB-346F-E3BABAB8F91F}"/>
                </a:ext>
              </a:extLst>
            </p:cNvPr>
            <p:cNvSpPr txBox="1"/>
            <p:nvPr userDrawn="1"/>
          </p:nvSpPr>
          <p:spPr>
            <a:xfrm>
              <a:off x="11248810" y="242292"/>
              <a:ext cx="445886" cy="923330"/>
            </a:xfrm>
            <a:prstGeom prst="rect">
              <a:avLst/>
            </a:prstGeom>
            <a:noFill/>
          </p:spPr>
          <p:txBody>
            <a:bodyPr wrap="square" rtlCol="0">
              <a:spAutoFit/>
            </a:bodyPr>
            <a:lstStyle/>
            <a:p>
              <a:pPr algn="ctr"/>
              <a:r>
                <a:rPr lang="en-US" b="1" dirty="0"/>
                <a:t>SY</a:t>
              </a:r>
              <a:br>
                <a:rPr lang="en-US" b="1" dirty="0"/>
              </a:br>
              <a:r>
                <a:rPr lang="en-US" b="1" dirty="0"/>
                <a:t>RF</a:t>
              </a:r>
            </a:p>
            <a:p>
              <a:pPr algn="ctr"/>
              <a:r>
                <a:rPr lang="en-US" b="1" dirty="0"/>
                <a:t>BR</a:t>
              </a:r>
              <a:endParaRPr lang="en-GB" b="1" dirty="0"/>
            </a:p>
          </p:txBody>
        </p:sp>
      </p:grpSp>
    </p:spTree>
    <p:extLst>
      <p:ext uri="{BB962C8B-B14F-4D97-AF65-F5344CB8AC3E}">
        <p14:creationId xmlns:p14="http://schemas.microsoft.com/office/powerpoint/2010/main" val="382299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05CD-2009-B618-8653-7B38E4A1DE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5D5751-915A-86DC-0820-CD4F3EEB4A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0855C-755A-DE7D-C867-918FBCB14BE9}"/>
              </a:ext>
            </a:extLst>
          </p:cNvPr>
          <p:cNvSpPr>
            <a:spLocks noGrp="1"/>
          </p:cNvSpPr>
          <p:nvPr>
            <p:ph type="dt" sz="half" idx="10"/>
          </p:nvPr>
        </p:nvSpPr>
        <p:spPr/>
        <p:txBody>
          <a:bodyPr/>
          <a:lstStyle/>
          <a:p>
            <a:r>
              <a:rPr lang="en-US"/>
              <a:t>February 07, 2024</a:t>
            </a:r>
            <a:endParaRPr lang="en-GB"/>
          </a:p>
        </p:txBody>
      </p:sp>
      <p:sp>
        <p:nvSpPr>
          <p:cNvPr id="5" name="Footer Placeholder 4">
            <a:extLst>
              <a:ext uri="{FF2B5EF4-FFF2-40B4-BE49-F238E27FC236}">
                <a16:creationId xmlns:a16="http://schemas.microsoft.com/office/drawing/2014/main" id="{77C7A880-852C-B485-2CD9-E3355301221D}"/>
              </a:ext>
            </a:extLst>
          </p:cNvPr>
          <p:cNvSpPr>
            <a:spLocks noGrp="1"/>
          </p:cNvSpPr>
          <p:nvPr>
            <p:ph type="ftr" sz="quarter" idx="11"/>
          </p:nvPr>
        </p:nvSpPr>
        <p:spPr/>
        <p:txBody>
          <a:bodyPr/>
          <a:lstStyle/>
          <a:p>
            <a:r>
              <a:rPr lang="en-GB"/>
              <a:t>RL4AA’24 - Niky Bruchon</a:t>
            </a:r>
          </a:p>
        </p:txBody>
      </p:sp>
      <p:sp>
        <p:nvSpPr>
          <p:cNvPr id="6" name="Slide Number Placeholder 5">
            <a:extLst>
              <a:ext uri="{FF2B5EF4-FFF2-40B4-BE49-F238E27FC236}">
                <a16:creationId xmlns:a16="http://schemas.microsoft.com/office/drawing/2014/main" id="{56EB3DDB-6E34-1DA4-D054-510597F60B30}"/>
              </a:ext>
            </a:extLst>
          </p:cNvPr>
          <p:cNvSpPr>
            <a:spLocks noGrp="1"/>
          </p:cNvSpPr>
          <p:nvPr>
            <p:ph type="sldNum" sz="quarter" idx="12"/>
          </p:nvPr>
        </p:nvSpPr>
        <p:spPr/>
        <p:txBody>
          <a:bodyPr/>
          <a:lstStyle/>
          <a:p>
            <a:fld id="{8CD3B367-8CB4-4E04-9DC9-E93A7064D0EB}" type="slidenum">
              <a:rPr lang="en-GB" smtClean="0"/>
              <a:t>‹#›</a:t>
            </a:fld>
            <a:endParaRPr lang="en-GB"/>
          </a:p>
        </p:txBody>
      </p:sp>
    </p:spTree>
    <p:extLst>
      <p:ext uri="{BB962C8B-B14F-4D97-AF65-F5344CB8AC3E}">
        <p14:creationId xmlns:p14="http://schemas.microsoft.com/office/powerpoint/2010/main" val="862847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405EBA-F8F1-E7A9-35D3-FF22C158F9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0B8AAE-8EF1-E1AB-E342-539FE1F4CB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C4DB96-C2D7-E4A7-C68C-114CBAFED329}"/>
              </a:ext>
            </a:extLst>
          </p:cNvPr>
          <p:cNvSpPr>
            <a:spLocks noGrp="1"/>
          </p:cNvSpPr>
          <p:nvPr>
            <p:ph type="dt" sz="half" idx="10"/>
          </p:nvPr>
        </p:nvSpPr>
        <p:spPr/>
        <p:txBody>
          <a:bodyPr/>
          <a:lstStyle/>
          <a:p>
            <a:r>
              <a:rPr lang="en-US"/>
              <a:t>February 07, 2024</a:t>
            </a:r>
            <a:endParaRPr lang="en-GB"/>
          </a:p>
        </p:txBody>
      </p:sp>
      <p:sp>
        <p:nvSpPr>
          <p:cNvPr id="5" name="Footer Placeholder 4">
            <a:extLst>
              <a:ext uri="{FF2B5EF4-FFF2-40B4-BE49-F238E27FC236}">
                <a16:creationId xmlns:a16="http://schemas.microsoft.com/office/drawing/2014/main" id="{7A460522-1517-BF46-0DE2-3A3DF7DF7ED2}"/>
              </a:ext>
            </a:extLst>
          </p:cNvPr>
          <p:cNvSpPr>
            <a:spLocks noGrp="1"/>
          </p:cNvSpPr>
          <p:nvPr>
            <p:ph type="ftr" sz="quarter" idx="11"/>
          </p:nvPr>
        </p:nvSpPr>
        <p:spPr/>
        <p:txBody>
          <a:bodyPr/>
          <a:lstStyle/>
          <a:p>
            <a:r>
              <a:rPr lang="en-GB"/>
              <a:t>RL4AA’24 - Niky Bruchon</a:t>
            </a:r>
          </a:p>
        </p:txBody>
      </p:sp>
      <p:sp>
        <p:nvSpPr>
          <p:cNvPr id="6" name="Slide Number Placeholder 5">
            <a:extLst>
              <a:ext uri="{FF2B5EF4-FFF2-40B4-BE49-F238E27FC236}">
                <a16:creationId xmlns:a16="http://schemas.microsoft.com/office/drawing/2014/main" id="{1363959B-733B-F28B-AE1E-13D89B962E4F}"/>
              </a:ext>
            </a:extLst>
          </p:cNvPr>
          <p:cNvSpPr>
            <a:spLocks noGrp="1"/>
          </p:cNvSpPr>
          <p:nvPr>
            <p:ph type="sldNum" sz="quarter" idx="12"/>
          </p:nvPr>
        </p:nvSpPr>
        <p:spPr/>
        <p:txBody>
          <a:bodyPr/>
          <a:lstStyle/>
          <a:p>
            <a:fld id="{8CD3B367-8CB4-4E04-9DC9-E93A7064D0EB}" type="slidenum">
              <a:rPr lang="en-GB" smtClean="0"/>
              <a:t>‹#›</a:t>
            </a:fld>
            <a:endParaRPr lang="en-GB"/>
          </a:p>
        </p:txBody>
      </p:sp>
    </p:spTree>
    <p:extLst>
      <p:ext uri="{BB962C8B-B14F-4D97-AF65-F5344CB8AC3E}">
        <p14:creationId xmlns:p14="http://schemas.microsoft.com/office/powerpoint/2010/main" val="356202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C13B-6428-9604-8B78-9D1E813826DD}"/>
              </a:ext>
            </a:extLst>
          </p:cNvPr>
          <p:cNvSpPr>
            <a:spLocks noGrp="1"/>
          </p:cNvSpPr>
          <p:nvPr>
            <p:ph type="title"/>
          </p:nvPr>
        </p:nvSpPr>
        <p:spPr>
          <a:xfrm>
            <a:off x="838201" y="120317"/>
            <a:ext cx="9188116" cy="970546"/>
          </a:xfrm>
        </p:spPr>
        <p:txBody>
          <a:bodyPr/>
          <a:lstStyle>
            <a:lvl1pPr>
              <a:defRPr b="1" cap="small"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DDFD8E3-07F8-A182-2F46-0465480266CA}"/>
              </a:ext>
            </a:extLst>
          </p:cNvPr>
          <p:cNvSpPr>
            <a:spLocks noGrp="1"/>
          </p:cNvSpPr>
          <p:nvPr>
            <p:ph idx="1"/>
          </p:nvPr>
        </p:nvSpPr>
        <p:spPr>
          <a:xfrm>
            <a:off x="838200" y="1327875"/>
            <a:ext cx="10515600" cy="5020220"/>
          </a:xfrm>
        </p:spPr>
        <p:txBody>
          <a:bodyPr/>
          <a:lstStyle>
            <a:lvl1pPr marL="228600" indent="-228600">
              <a:buFont typeface="Wingdings" panose="05000000000000000000" pitchFamily="2" charset="2"/>
              <a:buChar char="§"/>
              <a:defRPr/>
            </a:lvl1pPr>
            <a:lvl3pPr marL="1143000" indent="-228600">
              <a:buFont typeface="Wingdings" panose="05000000000000000000" pitchFamily="2" charset="2"/>
              <a:buChar char="ü"/>
              <a:defRPr/>
            </a:lvl3pPr>
            <a:lvl5pPr marL="2057400" indent="-228600">
              <a:buFont typeface="Courier New" panose="02070309020205020404" pitchFamily="49" charset="0"/>
              <a:buChar cha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4E6CB92-FE39-4D05-2EAA-0CCD79BD4CA8}"/>
              </a:ext>
            </a:extLst>
          </p:cNvPr>
          <p:cNvSpPr>
            <a:spLocks noGrp="1"/>
          </p:cNvSpPr>
          <p:nvPr>
            <p:ph type="dt" sz="half" idx="10"/>
          </p:nvPr>
        </p:nvSpPr>
        <p:spPr/>
        <p:txBody>
          <a:bodyPr/>
          <a:lstStyle/>
          <a:p>
            <a:r>
              <a:rPr lang="en-US"/>
              <a:t>February 07, 2024</a:t>
            </a:r>
            <a:endParaRPr lang="en-GB"/>
          </a:p>
        </p:txBody>
      </p:sp>
      <p:sp>
        <p:nvSpPr>
          <p:cNvPr id="5" name="Footer Placeholder 4">
            <a:extLst>
              <a:ext uri="{FF2B5EF4-FFF2-40B4-BE49-F238E27FC236}">
                <a16:creationId xmlns:a16="http://schemas.microsoft.com/office/drawing/2014/main" id="{E1E74518-DE6B-0638-73F1-33720D9C02BA}"/>
              </a:ext>
            </a:extLst>
          </p:cNvPr>
          <p:cNvSpPr>
            <a:spLocks noGrp="1"/>
          </p:cNvSpPr>
          <p:nvPr>
            <p:ph type="ftr" sz="quarter" idx="11"/>
          </p:nvPr>
        </p:nvSpPr>
        <p:spPr/>
        <p:txBody>
          <a:bodyPr/>
          <a:lstStyle/>
          <a:p>
            <a:r>
              <a:rPr lang="en-GB"/>
              <a:t>RL4AA’24 - Niky Bruchon</a:t>
            </a:r>
          </a:p>
        </p:txBody>
      </p:sp>
      <p:sp>
        <p:nvSpPr>
          <p:cNvPr id="6" name="Slide Number Placeholder 5">
            <a:extLst>
              <a:ext uri="{FF2B5EF4-FFF2-40B4-BE49-F238E27FC236}">
                <a16:creationId xmlns:a16="http://schemas.microsoft.com/office/drawing/2014/main" id="{12BD0069-B43C-AC42-40EB-9B2B8E25187F}"/>
              </a:ext>
            </a:extLst>
          </p:cNvPr>
          <p:cNvSpPr>
            <a:spLocks noGrp="1"/>
          </p:cNvSpPr>
          <p:nvPr>
            <p:ph type="sldNum" sz="quarter" idx="12"/>
          </p:nvPr>
        </p:nvSpPr>
        <p:spPr/>
        <p:txBody>
          <a:bodyPr/>
          <a:lstStyle/>
          <a:p>
            <a:fld id="{8CD3B367-8CB4-4E04-9DC9-E93A7064D0EB}" type="slidenum">
              <a:rPr lang="en-GB" smtClean="0"/>
              <a:t>‹#›</a:t>
            </a:fld>
            <a:endParaRPr lang="en-GB"/>
          </a:p>
        </p:txBody>
      </p:sp>
      <p:grpSp>
        <p:nvGrpSpPr>
          <p:cNvPr id="7" name="Group 6">
            <a:extLst>
              <a:ext uri="{FF2B5EF4-FFF2-40B4-BE49-F238E27FC236}">
                <a16:creationId xmlns:a16="http://schemas.microsoft.com/office/drawing/2014/main" id="{A4F32320-CB6D-B048-8DFA-127EB20F5D76}"/>
              </a:ext>
            </a:extLst>
          </p:cNvPr>
          <p:cNvGrpSpPr/>
          <p:nvPr userDrawn="1"/>
        </p:nvGrpSpPr>
        <p:grpSpPr>
          <a:xfrm>
            <a:off x="10107813" y="143925"/>
            <a:ext cx="1245987" cy="923330"/>
            <a:chOff x="10448709" y="242292"/>
            <a:chExt cx="1245987" cy="923330"/>
          </a:xfrm>
        </p:grpSpPr>
        <p:pic>
          <p:nvPicPr>
            <p:cNvPr id="8" name="Content Placeholder 6" descr="A picture containing text, sky, outdoor&#10;&#10;Description automatically generated">
              <a:extLst>
                <a:ext uri="{FF2B5EF4-FFF2-40B4-BE49-F238E27FC236}">
                  <a16:creationId xmlns:a16="http://schemas.microsoft.com/office/drawing/2014/main" id="{B42D3679-99BC-4E92-58FF-1A5640AD8E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709" y="304630"/>
              <a:ext cx="800100" cy="800100"/>
            </a:xfrm>
            <a:prstGeom prst="rect">
              <a:avLst/>
            </a:prstGeom>
          </p:spPr>
        </p:pic>
        <p:sp>
          <p:nvSpPr>
            <p:cNvPr id="9" name="TextBox 8">
              <a:extLst>
                <a:ext uri="{FF2B5EF4-FFF2-40B4-BE49-F238E27FC236}">
                  <a16:creationId xmlns:a16="http://schemas.microsoft.com/office/drawing/2014/main" id="{D85C1321-0392-431C-F0BF-FD5D3183F4D9}"/>
                </a:ext>
              </a:extLst>
            </p:cNvPr>
            <p:cNvSpPr txBox="1"/>
            <p:nvPr userDrawn="1"/>
          </p:nvSpPr>
          <p:spPr>
            <a:xfrm>
              <a:off x="11248810" y="242292"/>
              <a:ext cx="445886" cy="923330"/>
            </a:xfrm>
            <a:prstGeom prst="rect">
              <a:avLst/>
            </a:prstGeom>
            <a:noFill/>
          </p:spPr>
          <p:txBody>
            <a:bodyPr wrap="square" rtlCol="0">
              <a:spAutoFit/>
            </a:bodyPr>
            <a:lstStyle/>
            <a:p>
              <a:pPr algn="ctr"/>
              <a:r>
                <a:rPr lang="en-US" b="1" dirty="0"/>
                <a:t>SY</a:t>
              </a:r>
              <a:br>
                <a:rPr lang="en-US" b="1" dirty="0"/>
              </a:br>
              <a:r>
                <a:rPr lang="en-US" b="1" dirty="0"/>
                <a:t>RF</a:t>
              </a:r>
            </a:p>
            <a:p>
              <a:pPr algn="ctr"/>
              <a:r>
                <a:rPr lang="en-US" b="1" dirty="0"/>
                <a:t>BR</a:t>
              </a:r>
              <a:endParaRPr lang="en-GB" b="1" dirty="0"/>
            </a:p>
          </p:txBody>
        </p:sp>
      </p:grpSp>
      <p:sp>
        <p:nvSpPr>
          <p:cNvPr id="14" name="Wave 13">
            <a:extLst>
              <a:ext uri="{FF2B5EF4-FFF2-40B4-BE49-F238E27FC236}">
                <a16:creationId xmlns:a16="http://schemas.microsoft.com/office/drawing/2014/main" id="{86EA1776-B5BB-668C-7771-F2DA2E09D57E}"/>
              </a:ext>
            </a:extLst>
          </p:cNvPr>
          <p:cNvSpPr/>
          <p:nvPr userDrawn="1"/>
        </p:nvSpPr>
        <p:spPr>
          <a:xfrm flipV="1">
            <a:off x="0" y="1098763"/>
            <a:ext cx="12192000" cy="136712"/>
          </a:xfrm>
          <a:prstGeom prst="wave">
            <a:avLst/>
          </a:prstGeom>
          <a:gradFill flip="none" rotWithShape="1">
            <a:gsLst>
              <a:gs pos="0">
                <a:schemeClr val="bg1"/>
              </a:gs>
              <a:gs pos="20000">
                <a:srgbClr val="CDD6ED"/>
              </a:gs>
              <a:gs pos="40000">
                <a:srgbClr val="9BAEDB"/>
              </a:gs>
              <a:gs pos="60000">
                <a:srgbClr val="6B84C5"/>
              </a:gs>
              <a:gs pos="100000">
                <a:srgbClr val="0033A0"/>
              </a:gs>
              <a:gs pos="80000">
                <a:srgbClr val="385CB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274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9D48E-DA8B-6AF5-7488-ECBC97D37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3061D57-F1E6-E966-BC65-557ED6DAA0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0AFE19-026C-C82B-1B38-9FF0A4A20683}"/>
              </a:ext>
            </a:extLst>
          </p:cNvPr>
          <p:cNvSpPr>
            <a:spLocks noGrp="1"/>
          </p:cNvSpPr>
          <p:nvPr>
            <p:ph type="dt" sz="half" idx="10"/>
          </p:nvPr>
        </p:nvSpPr>
        <p:spPr/>
        <p:txBody>
          <a:bodyPr/>
          <a:lstStyle/>
          <a:p>
            <a:r>
              <a:rPr lang="en-US"/>
              <a:t>February 07, 2024</a:t>
            </a:r>
            <a:endParaRPr lang="en-GB"/>
          </a:p>
        </p:txBody>
      </p:sp>
      <p:sp>
        <p:nvSpPr>
          <p:cNvPr id="5" name="Footer Placeholder 4">
            <a:extLst>
              <a:ext uri="{FF2B5EF4-FFF2-40B4-BE49-F238E27FC236}">
                <a16:creationId xmlns:a16="http://schemas.microsoft.com/office/drawing/2014/main" id="{39BE84DD-465C-FBAD-E6C7-4BB6D6393D2A}"/>
              </a:ext>
            </a:extLst>
          </p:cNvPr>
          <p:cNvSpPr>
            <a:spLocks noGrp="1"/>
          </p:cNvSpPr>
          <p:nvPr>
            <p:ph type="ftr" sz="quarter" idx="11"/>
          </p:nvPr>
        </p:nvSpPr>
        <p:spPr/>
        <p:txBody>
          <a:bodyPr/>
          <a:lstStyle/>
          <a:p>
            <a:r>
              <a:rPr lang="en-GB"/>
              <a:t>RL4AA’24 - Niky Bruchon</a:t>
            </a:r>
          </a:p>
        </p:txBody>
      </p:sp>
      <p:sp>
        <p:nvSpPr>
          <p:cNvPr id="6" name="Slide Number Placeholder 5">
            <a:extLst>
              <a:ext uri="{FF2B5EF4-FFF2-40B4-BE49-F238E27FC236}">
                <a16:creationId xmlns:a16="http://schemas.microsoft.com/office/drawing/2014/main" id="{B01BE310-925C-1A71-0803-3FF8D50E5EA5}"/>
              </a:ext>
            </a:extLst>
          </p:cNvPr>
          <p:cNvSpPr>
            <a:spLocks noGrp="1"/>
          </p:cNvSpPr>
          <p:nvPr>
            <p:ph type="sldNum" sz="quarter" idx="12"/>
          </p:nvPr>
        </p:nvSpPr>
        <p:spPr/>
        <p:txBody>
          <a:bodyPr/>
          <a:lstStyle/>
          <a:p>
            <a:fld id="{8CD3B367-8CB4-4E04-9DC9-E93A7064D0EB}" type="slidenum">
              <a:rPr lang="en-GB" smtClean="0"/>
              <a:t>‹#›</a:t>
            </a:fld>
            <a:endParaRPr lang="en-GB"/>
          </a:p>
        </p:txBody>
      </p:sp>
    </p:spTree>
    <p:extLst>
      <p:ext uri="{BB962C8B-B14F-4D97-AF65-F5344CB8AC3E}">
        <p14:creationId xmlns:p14="http://schemas.microsoft.com/office/powerpoint/2010/main" val="3860907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2B1456-652F-A0EA-DFD2-51B253CCC9AA}"/>
              </a:ext>
            </a:extLst>
          </p:cNvPr>
          <p:cNvSpPr>
            <a:spLocks noGrp="1"/>
          </p:cNvSpPr>
          <p:nvPr>
            <p:ph sz="half" idx="1"/>
          </p:nvPr>
        </p:nvSpPr>
        <p:spPr>
          <a:xfrm>
            <a:off x="838200" y="1327875"/>
            <a:ext cx="5181600" cy="50202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7941A89B-A5F5-1D52-7787-D2729E7E6689}"/>
              </a:ext>
            </a:extLst>
          </p:cNvPr>
          <p:cNvSpPr>
            <a:spLocks noGrp="1"/>
          </p:cNvSpPr>
          <p:nvPr>
            <p:ph sz="half" idx="2"/>
          </p:nvPr>
        </p:nvSpPr>
        <p:spPr>
          <a:xfrm>
            <a:off x="6172200" y="1327875"/>
            <a:ext cx="5181600" cy="5020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5B78A6-6F85-C58B-A563-3A3B8712F382}"/>
              </a:ext>
            </a:extLst>
          </p:cNvPr>
          <p:cNvSpPr>
            <a:spLocks noGrp="1"/>
          </p:cNvSpPr>
          <p:nvPr>
            <p:ph type="dt" sz="half" idx="10"/>
          </p:nvPr>
        </p:nvSpPr>
        <p:spPr/>
        <p:txBody>
          <a:bodyPr/>
          <a:lstStyle/>
          <a:p>
            <a:r>
              <a:rPr lang="en-US"/>
              <a:t>February 07, 2024</a:t>
            </a:r>
            <a:endParaRPr lang="en-GB"/>
          </a:p>
        </p:txBody>
      </p:sp>
      <p:sp>
        <p:nvSpPr>
          <p:cNvPr id="6" name="Footer Placeholder 5">
            <a:extLst>
              <a:ext uri="{FF2B5EF4-FFF2-40B4-BE49-F238E27FC236}">
                <a16:creationId xmlns:a16="http://schemas.microsoft.com/office/drawing/2014/main" id="{5571B06E-562E-5BAD-63CA-4A135CB3CD5B}"/>
              </a:ext>
            </a:extLst>
          </p:cNvPr>
          <p:cNvSpPr>
            <a:spLocks noGrp="1"/>
          </p:cNvSpPr>
          <p:nvPr>
            <p:ph type="ftr" sz="quarter" idx="11"/>
          </p:nvPr>
        </p:nvSpPr>
        <p:spPr/>
        <p:txBody>
          <a:bodyPr/>
          <a:lstStyle/>
          <a:p>
            <a:r>
              <a:rPr lang="en-GB"/>
              <a:t>RL4AA’24 - Niky Bruchon</a:t>
            </a:r>
          </a:p>
        </p:txBody>
      </p:sp>
      <p:sp>
        <p:nvSpPr>
          <p:cNvPr id="7" name="Slide Number Placeholder 6">
            <a:extLst>
              <a:ext uri="{FF2B5EF4-FFF2-40B4-BE49-F238E27FC236}">
                <a16:creationId xmlns:a16="http://schemas.microsoft.com/office/drawing/2014/main" id="{6650AF24-0360-6D88-EF3C-BE20F162E530}"/>
              </a:ext>
            </a:extLst>
          </p:cNvPr>
          <p:cNvSpPr>
            <a:spLocks noGrp="1"/>
          </p:cNvSpPr>
          <p:nvPr>
            <p:ph type="sldNum" sz="quarter" idx="12"/>
          </p:nvPr>
        </p:nvSpPr>
        <p:spPr/>
        <p:txBody>
          <a:bodyPr/>
          <a:lstStyle/>
          <a:p>
            <a:fld id="{8CD3B367-8CB4-4E04-9DC9-E93A7064D0EB}" type="slidenum">
              <a:rPr lang="en-GB" smtClean="0"/>
              <a:t>‹#›</a:t>
            </a:fld>
            <a:endParaRPr lang="en-GB"/>
          </a:p>
        </p:txBody>
      </p:sp>
      <p:grpSp>
        <p:nvGrpSpPr>
          <p:cNvPr id="9" name="Group 8">
            <a:extLst>
              <a:ext uri="{FF2B5EF4-FFF2-40B4-BE49-F238E27FC236}">
                <a16:creationId xmlns:a16="http://schemas.microsoft.com/office/drawing/2014/main" id="{82DAEDA1-9588-80C7-C507-7F2E1A3013B7}"/>
              </a:ext>
            </a:extLst>
          </p:cNvPr>
          <p:cNvGrpSpPr/>
          <p:nvPr userDrawn="1"/>
        </p:nvGrpSpPr>
        <p:grpSpPr>
          <a:xfrm>
            <a:off x="10107813" y="143925"/>
            <a:ext cx="1245987" cy="923330"/>
            <a:chOff x="10448709" y="242292"/>
            <a:chExt cx="1245987" cy="923330"/>
          </a:xfrm>
        </p:grpSpPr>
        <p:pic>
          <p:nvPicPr>
            <p:cNvPr id="10" name="Content Placeholder 6" descr="A picture containing text, sky, outdoor&#10;&#10;Description automatically generated">
              <a:extLst>
                <a:ext uri="{FF2B5EF4-FFF2-40B4-BE49-F238E27FC236}">
                  <a16:creationId xmlns:a16="http://schemas.microsoft.com/office/drawing/2014/main" id="{4C4CE08D-9715-4580-9AE4-3574EF21D3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709" y="304630"/>
              <a:ext cx="800100" cy="800100"/>
            </a:xfrm>
            <a:prstGeom prst="rect">
              <a:avLst/>
            </a:prstGeom>
          </p:spPr>
        </p:pic>
        <p:sp>
          <p:nvSpPr>
            <p:cNvPr id="11" name="TextBox 10">
              <a:extLst>
                <a:ext uri="{FF2B5EF4-FFF2-40B4-BE49-F238E27FC236}">
                  <a16:creationId xmlns:a16="http://schemas.microsoft.com/office/drawing/2014/main" id="{508C475A-F636-DDA0-CE3A-3B4F19A3DA6B}"/>
                </a:ext>
              </a:extLst>
            </p:cNvPr>
            <p:cNvSpPr txBox="1"/>
            <p:nvPr userDrawn="1"/>
          </p:nvSpPr>
          <p:spPr>
            <a:xfrm>
              <a:off x="11248810" y="242292"/>
              <a:ext cx="445886" cy="923330"/>
            </a:xfrm>
            <a:prstGeom prst="rect">
              <a:avLst/>
            </a:prstGeom>
            <a:noFill/>
          </p:spPr>
          <p:txBody>
            <a:bodyPr wrap="square" rtlCol="0">
              <a:spAutoFit/>
            </a:bodyPr>
            <a:lstStyle/>
            <a:p>
              <a:pPr algn="ctr"/>
              <a:r>
                <a:rPr lang="en-US" b="1" dirty="0"/>
                <a:t>SY</a:t>
              </a:r>
              <a:br>
                <a:rPr lang="en-US" b="1" dirty="0"/>
              </a:br>
              <a:r>
                <a:rPr lang="en-US" b="1" dirty="0"/>
                <a:t>RF</a:t>
              </a:r>
            </a:p>
            <a:p>
              <a:pPr algn="ctr"/>
              <a:r>
                <a:rPr lang="en-US" b="1" dirty="0"/>
                <a:t>BR</a:t>
              </a:r>
              <a:endParaRPr lang="en-GB" b="1" dirty="0"/>
            </a:p>
          </p:txBody>
        </p:sp>
      </p:grpSp>
      <p:sp>
        <p:nvSpPr>
          <p:cNvPr id="12" name="Wave 11">
            <a:extLst>
              <a:ext uri="{FF2B5EF4-FFF2-40B4-BE49-F238E27FC236}">
                <a16:creationId xmlns:a16="http://schemas.microsoft.com/office/drawing/2014/main" id="{9801F576-F303-8BA8-7C02-1C3789751346}"/>
              </a:ext>
            </a:extLst>
          </p:cNvPr>
          <p:cNvSpPr/>
          <p:nvPr userDrawn="1"/>
        </p:nvSpPr>
        <p:spPr>
          <a:xfrm flipV="1">
            <a:off x="0" y="1098763"/>
            <a:ext cx="12192000" cy="136712"/>
          </a:xfrm>
          <a:prstGeom prst="wave">
            <a:avLst/>
          </a:prstGeom>
          <a:gradFill flip="none" rotWithShape="1">
            <a:gsLst>
              <a:gs pos="0">
                <a:schemeClr val="bg1"/>
              </a:gs>
              <a:gs pos="20000">
                <a:srgbClr val="CDD6ED"/>
              </a:gs>
              <a:gs pos="40000">
                <a:srgbClr val="9BAEDB"/>
              </a:gs>
              <a:gs pos="60000">
                <a:srgbClr val="6B84C5"/>
              </a:gs>
              <a:gs pos="100000">
                <a:srgbClr val="0033A0"/>
              </a:gs>
              <a:gs pos="80000">
                <a:srgbClr val="385CB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95DDF-B20E-EFA8-2C4B-32FAC7CD527A}"/>
              </a:ext>
            </a:extLst>
          </p:cNvPr>
          <p:cNvSpPr>
            <a:spLocks noGrp="1"/>
          </p:cNvSpPr>
          <p:nvPr>
            <p:ph type="title"/>
          </p:nvPr>
        </p:nvSpPr>
        <p:spPr>
          <a:xfrm>
            <a:off x="838201" y="120317"/>
            <a:ext cx="9188116" cy="970546"/>
          </a:xfrm>
        </p:spPr>
        <p:txBody>
          <a:bodyPr/>
          <a:lstStyle>
            <a:lvl1pPr>
              <a:defRPr b="1" cap="small" baseline="0"/>
            </a:lvl1pPr>
          </a:lstStyle>
          <a:p>
            <a:r>
              <a:rPr lang="en-US" dirty="0"/>
              <a:t>Click to edit Master title style</a:t>
            </a:r>
            <a:endParaRPr lang="en-GB" dirty="0"/>
          </a:p>
        </p:txBody>
      </p:sp>
    </p:spTree>
    <p:extLst>
      <p:ext uri="{BB962C8B-B14F-4D97-AF65-F5344CB8AC3E}">
        <p14:creationId xmlns:p14="http://schemas.microsoft.com/office/powerpoint/2010/main" val="2230558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C468EF-4E12-189F-8525-85E337FEBB3A}"/>
              </a:ext>
            </a:extLst>
          </p:cNvPr>
          <p:cNvSpPr>
            <a:spLocks noGrp="1"/>
          </p:cNvSpPr>
          <p:nvPr>
            <p:ph type="body" idx="1"/>
          </p:nvPr>
        </p:nvSpPr>
        <p:spPr>
          <a:xfrm>
            <a:off x="839788" y="133263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1E06D0-1DD5-9C70-F62E-0F98D4ECCDD4}"/>
              </a:ext>
            </a:extLst>
          </p:cNvPr>
          <p:cNvSpPr>
            <a:spLocks noGrp="1"/>
          </p:cNvSpPr>
          <p:nvPr>
            <p:ph sz="half" idx="2"/>
          </p:nvPr>
        </p:nvSpPr>
        <p:spPr>
          <a:xfrm>
            <a:off x="839788" y="2156550"/>
            <a:ext cx="5157787" cy="419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9C58AF-10B9-6F7B-56A5-D6D780A86DF7}"/>
              </a:ext>
            </a:extLst>
          </p:cNvPr>
          <p:cNvSpPr>
            <a:spLocks noGrp="1"/>
          </p:cNvSpPr>
          <p:nvPr>
            <p:ph type="body" sz="quarter" idx="3"/>
          </p:nvPr>
        </p:nvSpPr>
        <p:spPr>
          <a:xfrm>
            <a:off x="6169024" y="13326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CAEE9C-732A-CB80-0B67-31719AA3BB1F}"/>
              </a:ext>
            </a:extLst>
          </p:cNvPr>
          <p:cNvSpPr>
            <a:spLocks noGrp="1"/>
          </p:cNvSpPr>
          <p:nvPr>
            <p:ph sz="quarter" idx="4"/>
          </p:nvPr>
        </p:nvSpPr>
        <p:spPr>
          <a:xfrm>
            <a:off x="6172200" y="2156550"/>
            <a:ext cx="5183188" cy="4191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E76228-D1E0-9302-9797-85E182A35DA0}"/>
              </a:ext>
            </a:extLst>
          </p:cNvPr>
          <p:cNvSpPr>
            <a:spLocks noGrp="1"/>
          </p:cNvSpPr>
          <p:nvPr>
            <p:ph type="dt" sz="half" idx="10"/>
          </p:nvPr>
        </p:nvSpPr>
        <p:spPr/>
        <p:txBody>
          <a:bodyPr/>
          <a:lstStyle/>
          <a:p>
            <a:r>
              <a:rPr lang="en-US"/>
              <a:t>February 07, 2024</a:t>
            </a:r>
            <a:endParaRPr lang="en-GB"/>
          </a:p>
        </p:txBody>
      </p:sp>
      <p:sp>
        <p:nvSpPr>
          <p:cNvPr id="8" name="Footer Placeholder 7">
            <a:extLst>
              <a:ext uri="{FF2B5EF4-FFF2-40B4-BE49-F238E27FC236}">
                <a16:creationId xmlns:a16="http://schemas.microsoft.com/office/drawing/2014/main" id="{92A756D8-7C2B-E00C-1CC0-8DB34906F601}"/>
              </a:ext>
            </a:extLst>
          </p:cNvPr>
          <p:cNvSpPr>
            <a:spLocks noGrp="1"/>
          </p:cNvSpPr>
          <p:nvPr>
            <p:ph type="ftr" sz="quarter" idx="11"/>
          </p:nvPr>
        </p:nvSpPr>
        <p:spPr/>
        <p:txBody>
          <a:bodyPr/>
          <a:lstStyle/>
          <a:p>
            <a:r>
              <a:rPr lang="en-GB"/>
              <a:t>RL4AA’24 - Niky Bruchon</a:t>
            </a:r>
          </a:p>
        </p:txBody>
      </p:sp>
      <p:sp>
        <p:nvSpPr>
          <p:cNvPr id="9" name="Slide Number Placeholder 8">
            <a:extLst>
              <a:ext uri="{FF2B5EF4-FFF2-40B4-BE49-F238E27FC236}">
                <a16:creationId xmlns:a16="http://schemas.microsoft.com/office/drawing/2014/main" id="{F8A7D685-2582-38B2-23FF-1C5BE73D00EA}"/>
              </a:ext>
            </a:extLst>
          </p:cNvPr>
          <p:cNvSpPr>
            <a:spLocks noGrp="1"/>
          </p:cNvSpPr>
          <p:nvPr>
            <p:ph type="sldNum" sz="quarter" idx="12"/>
          </p:nvPr>
        </p:nvSpPr>
        <p:spPr/>
        <p:txBody>
          <a:bodyPr/>
          <a:lstStyle/>
          <a:p>
            <a:fld id="{8CD3B367-8CB4-4E04-9DC9-E93A7064D0EB}" type="slidenum">
              <a:rPr lang="en-GB" smtClean="0"/>
              <a:t>‹#›</a:t>
            </a:fld>
            <a:endParaRPr lang="en-GB"/>
          </a:p>
        </p:txBody>
      </p:sp>
      <p:grpSp>
        <p:nvGrpSpPr>
          <p:cNvPr id="11" name="Group 10">
            <a:extLst>
              <a:ext uri="{FF2B5EF4-FFF2-40B4-BE49-F238E27FC236}">
                <a16:creationId xmlns:a16="http://schemas.microsoft.com/office/drawing/2014/main" id="{840DF728-68EE-17EE-4EE7-83BFF65A6A3B}"/>
              </a:ext>
            </a:extLst>
          </p:cNvPr>
          <p:cNvGrpSpPr/>
          <p:nvPr userDrawn="1"/>
        </p:nvGrpSpPr>
        <p:grpSpPr>
          <a:xfrm>
            <a:off x="10107813" y="143925"/>
            <a:ext cx="1245987" cy="923330"/>
            <a:chOff x="10448709" y="242292"/>
            <a:chExt cx="1245987" cy="923330"/>
          </a:xfrm>
        </p:grpSpPr>
        <p:pic>
          <p:nvPicPr>
            <p:cNvPr id="12" name="Content Placeholder 6" descr="A picture containing text, sky, outdoor&#10;&#10;Description automatically generated">
              <a:extLst>
                <a:ext uri="{FF2B5EF4-FFF2-40B4-BE49-F238E27FC236}">
                  <a16:creationId xmlns:a16="http://schemas.microsoft.com/office/drawing/2014/main" id="{7149A1CC-0611-39E7-C769-1732A385FD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709" y="304630"/>
              <a:ext cx="800100" cy="800100"/>
            </a:xfrm>
            <a:prstGeom prst="rect">
              <a:avLst/>
            </a:prstGeom>
          </p:spPr>
        </p:pic>
        <p:sp>
          <p:nvSpPr>
            <p:cNvPr id="13" name="TextBox 12">
              <a:extLst>
                <a:ext uri="{FF2B5EF4-FFF2-40B4-BE49-F238E27FC236}">
                  <a16:creationId xmlns:a16="http://schemas.microsoft.com/office/drawing/2014/main" id="{6FBECE70-EE89-3A6B-7129-695B2C0F1652}"/>
                </a:ext>
              </a:extLst>
            </p:cNvPr>
            <p:cNvSpPr txBox="1"/>
            <p:nvPr userDrawn="1"/>
          </p:nvSpPr>
          <p:spPr>
            <a:xfrm>
              <a:off x="11248810" y="242292"/>
              <a:ext cx="445886" cy="923330"/>
            </a:xfrm>
            <a:prstGeom prst="rect">
              <a:avLst/>
            </a:prstGeom>
            <a:noFill/>
          </p:spPr>
          <p:txBody>
            <a:bodyPr wrap="square" rtlCol="0">
              <a:spAutoFit/>
            </a:bodyPr>
            <a:lstStyle/>
            <a:p>
              <a:pPr algn="ctr"/>
              <a:r>
                <a:rPr lang="en-US" b="1" dirty="0"/>
                <a:t>SY</a:t>
              </a:r>
              <a:br>
                <a:rPr lang="en-US" b="1" dirty="0"/>
              </a:br>
              <a:r>
                <a:rPr lang="en-US" b="1" dirty="0"/>
                <a:t>RF</a:t>
              </a:r>
            </a:p>
            <a:p>
              <a:pPr algn="ctr"/>
              <a:r>
                <a:rPr lang="en-US" b="1" dirty="0"/>
                <a:t>BR</a:t>
              </a:r>
              <a:endParaRPr lang="en-GB" b="1" dirty="0"/>
            </a:p>
          </p:txBody>
        </p:sp>
      </p:grpSp>
      <p:sp>
        <p:nvSpPr>
          <p:cNvPr id="14" name="Wave 13">
            <a:extLst>
              <a:ext uri="{FF2B5EF4-FFF2-40B4-BE49-F238E27FC236}">
                <a16:creationId xmlns:a16="http://schemas.microsoft.com/office/drawing/2014/main" id="{9F0845A8-8A84-1247-C3FD-EA183C3B567E}"/>
              </a:ext>
            </a:extLst>
          </p:cNvPr>
          <p:cNvSpPr/>
          <p:nvPr userDrawn="1"/>
        </p:nvSpPr>
        <p:spPr>
          <a:xfrm flipV="1">
            <a:off x="0" y="1098763"/>
            <a:ext cx="12192000" cy="136712"/>
          </a:xfrm>
          <a:prstGeom prst="wave">
            <a:avLst/>
          </a:prstGeom>
          <a:gradFill flip="none" rotWithShape="1">
            <a:gsLst>
              <a:gs pos="0">
                <a:schemeClr val="bg1"/>
              </a:gs>
              <a:gs pos="20000">
                <a:srgbClr val="CDD6ED"/>
              </a:gs>
              <a:gs pos="40000">
                <a:srgbClr val="9BAEDB"/>
              </a:gs>
              <a:gs pos="60000">
                <a:srgbClr val="6B84C5"/>
              </a:gs>
              <a:gs pos="100000">
                <a:srgbClr val="0033A0"/>
              </a:gs>
              <a:gs pos="80000">
                <a:srgbClr val="385CB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D99BA9-5046-86E7-A213-071ED20E7993}"/>
              </a:ext>
            </a:extLst>
          </p:cNvPr>
          <p:cNvSpPr>
            <a:spLocks noGrp="1"/>
          </p:cNvSpPr>
          <p:nvPr>
            <p:ph type="title"/>
          </p:nvPr>
        </p:nvSpPr>
        <p:spPr>
          <a:xfrm>
            <a:off x="838201" y="120317"/>
            <a:ext cx="9188116" cy="970546"/>
          </a:xfrm>
        </p:spPr>
        <p:txBody>
          <a:bodyPr/>
          <a:lstStyle>
            <a:lvl1pPr>
              <a:defRPr b="1" cap="small" baseline="0"/>
            </a:lvl1pPr>
          </a:lstStyle>
          <a:p>
            <a:r>
              <a:rPr lang="en-US" dirty="0"/>
              <a:t>Click to edit Master title style</a:t>
            </a:r>
            <a:endParaRPr lang="en-GB" dirty="0"/>
          </a:p>
        </p:txBody>
      </p:sp>
    </p:spTree>
    <p:extLst>
      <p:ext uri="{BB962C8B-B14F-4D97-AF65-F5344CB8AC3E}">
        <p14:creationId xmlns:p14="http://schemas.microsoft.com/office/powerpoint/2010/main" val="336199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C468EF-4E12-189F-8525-85E337FEBB3A}"/>
              </a:ext>
            </a:extLst>
          </p:cNvPr>
          <p:cNvSpPr>
            <a:spLocks noGrp="1"/>
          </p:cNvSpPr>
          <p:nvPr>
            <p:ph type="body" idx="1"/>
          </p:nvPr>
        </p:nvSpPr>
        <p:spPr>
          <a:xfrm>
            <a:off x="839788" y="1332638"/>
            <a:ext cx="5180013" cy="4079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1E06D0-1DD5-9C70-F62E-0F98D4ECCDD4}"/>
              </a:ext>
            </a:extLst>
          </p:cNvPr>
          <p:cNvSpPr>
            <a:spLocks noGrp="1"/>
          </p:cNvSpPr>
          <p:nvPr>
            <p:ph sz="half" idx="2"/>
          </p:nvPr>
        </p:nvSpPr>
        <p:spPr>
          <a:xfrm>
            <a:off x="839788" y="1740569"/>
            <a:ext cx="5180013" cy="1951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379C58AF-10B9-6F7B-56A5-D6D780A86DF7}"/>
              </a:ext>
            </a:extLst>
          </p:cNvPr>
          <p:cNvSpPr>
            <a:spLocks noGrp="1"/>
          </p:cNvSpPr>
          <p:nvPr>
            <p:ph type="body" sz="quarter" idx="3"/>
          </p:nvPr>
        </p:nvSpPr>
        <p:spPr>
          <a:xfrm>
            <a:off x="6169024" y="1332638"/>
            <a:ext cx="5183188" cy="4079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CAEE9C-732A-CB80-0B67-31719AA3BB1F}"/>
              </a:ext>
            </a:extLst>
          </p:cNvPr>
          <p:cNvSpPr>
            <a:spLocks noGrp="1"/>
          </p:cNvSpPr>
          <p:nvPr>
            <p:ph sz="quarter" idx="4"/>
          </p:nvPr>
        </p:nvSpPr>
        <p:spPr>
          <a:xfrm>
            <a:off x="6172200" y="1740568"/>
            <a:ext cx="5183188" cy="1951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6E76228-D1E0-9302-9797-85E182A35DA0}"/>
              </a:ext>
            </a:extLst>
          </p:cNvPr>
          <p:cNvSpPr>
            <a:spLocks noGrp="1"/>
          </p:cNvSpPr>
          <p:nvPr>
            <p:ph type="dt" sz="half" idx="10"/>
          </p:nvPr>
        </p:nvSpPr>
        <p:spPr/>
        <p:txBody>
          <a:bodyPr/>
          <a:lstStyle/>
          <a:p>
            <a:r>
              <a:rPr lang="en-US"/>
              <a:t>February 07, 2024</a:t>
            </a:r>
            <a:endParaRPr lang="en-GB"/>
          </a:p>
        </p:txBody>
      </p:sp>
      <p:sp>
        <p:nvSpPr>
          <p:cNvPr id="8" name="Footer Placeholder 7">
            <a:extLst>
              <a:ext uri="{FF2B5EF4-FFF2-40B4-BE49-F238E27FC236}">
                <a16:creationId xmlns:a16="http://schemas.microsoft.com/office/drawing/2014/main" id="{92A756D8-7C2B-E00C-1CC0-8DB34906F601}"/>
              </a:ext>
            </a:extLst>
          </p:cNvPr>
          <p:cNvSpPr>
            <a:spLocks noGrp="1"/>
          </p:cNvSpPr>
          <p:nvPr>
            <p:ph type="ftr" sz="quarter" idx="11"/>
          </p:nvPr>
        </p:nvSpPr>
        <p:spPr/>
        <p:txBody>
          <a:bodyPr/>
          <a:lstStyle/>
          <a:p>
            <a:r>
              <a:rPr lang="en-GB"/>
              <a:t>RL4AA’24 - Niky Bruchon</a:t>
            </a:r>
          </a:p>
        </p:txBody>
      </p:sp>
      <p:sp>
        <p:nvSpPr>
          <p:cNvPr id="9" name="Slide Number Placeholder 8">
            <a:extLst>
              <a:ext uri="{FF2B5EF4-FFF2-40B4-BE49-F238E27FC236}">
                <a16:creationId xmlns:a16="http://schemas.microsoft.com/office/drawing/2014/main" id="{F8A7D685-2582-38B2-23FF-1C5BE73D00EA}"/>
              </a:ext>
            </a:extLst>
          </p:cNvPr>
          <p:cNvSpPr>
            <a:spLocks noGrp="1"/>
          </p:cNvSpPr>
          <p:nvPr>
            <p:ph type="sldNum" sz="quarter" idx="12"/>
          </p:nvPr>
        </p:nvSpPr>
        <p:spPr/>
        <p:txBody>
          <a:bodyPr/>
          <a:lstStyle/>
          <a:p>
            <a:fld id="{8CD3B367-8CB4-4E04-9DC9-E93A7064D0EB}" type="slidenum">
              <a:rPr lang="en-GB" smtClean="0"/>
              <a:t>‹#›</a:t>
            </a:fld>
            <a:endParaRPr lang="en-GB"/>
          </a:p>
        </p:txBody>
      </p:sp>
      <p:grpSp>
        <p:nvGrpSpPr>
          <p:cNvPr id="11" name="Group 10">
            <a:extLst>
              <a:ext uri="{FF2B5EF4-FFF2-40B4-BE49-F238E27FC236}">
                <a16:creationId xmlns:a16="http://schemas.microsoft.com/office/drawing/2014/main" id="{840DF728-68EE-17EE-4EE7-83BFF65A6A3B}"/>
              </a:ext>
            </a:extLst>
          </p:cNvPr>
          <p:cNvGrpSpPr/>
          <p:nvPr userDrawn="1"/>
        </p:nvGrpSpPr>
        <p:grpSpPr>
          <a:xfrm>
            <a:off x="10107813" y="143925"/>
            <a:ext cx="1245987" cy="923330"/>
            <a:chOff x="10448709" y="242292"/>
            <a:chExt cx="1245987" cy="923330"/>
          </a:xfrm>
        </p:grpSpPr>
        <p:pic>
          <p:nvPicPr>
            <p:cNvPr id="12" name="Content Placeholder 6" descr="A picture containing text, sky, outdoor&#10;&#10;Description automatically generated">
              <a:extLst>
                <a:ext uri="{FF2B5EF4-FFF2-40B4-BE49-F238E27FC236}">
                  <a16:creationId xmlns:a16="http://schemas.microsoft.com/office/drawing/2014/main" id="{7149A1CC-0611-39E7-C769-1732A385FD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709" y="304630"/>
              <a:ext cx="800100" cy="800100"/>
            </a:xfrm>
            <a:prstGeom prst="rect">
              <a:avLst/>
            </a:prstGeom>
          </p:spPr>
        </p:pic>
        <p:sp>
          <p:nvSpPr>
            <p:cNvPr id="13" name="TextBox 12">
              <a:extLst>
                <a:ext uri="{FF2B5EF4-FFF2-40B4-BE49-F238E27FC236}">
                  <a16:creationId xmlns:a16="http://schemas.microsoft.com/office/drawing/2014/main" id="{6FBECE70-EE89-3A6B-7129-695B2C0F1652}"/>
                </a:ext>
              </a:extLst>
            </p:cNvPr>
            <p:cNvSpPr txBox="1"/>
            <p:nvPr userDrawn="1"/>
          </p:nvSpPr>
          <p:spPr>
            <a:xfrm>
              <a:off x="11248810" y="242292"/>
              <a:ext cx="445886" cy="923330"/>
            </a:xfrm>
            <a:prstGeom prst="rect">
              <a:avLst/>
            </a:prstGeom>
            <a:noFill/>
          </p:spPr>
          <p:txBody>
            <a:bodyPr wrap="square" rtlCol="0">
              <a:spAutoFit/>
            </a:bodyPr>
            <a:lstStyle/>
            <a:p>
              <a:pPr algn="ctr"/>
              <a:r>
                <a:rPr lang="en-US" b="1" dirty="0"/>
                <a:t>SY</a:t>
              </a:r>
              <a:br>
                <a:rPr lang="en-US" b="1" dirty="0"/>
              </a:br>
              <a:r>
                <a:rPr lang="en-US" b="1" dirty="0"/>
                <a:t>RF</a:t>
              </a:r>
            </a:p>
            <a:p>
              <a:pPr algn="ctr"/>
              <a:r>
                <a:rPr lang="en-US" b="1" dirty="0"/>
                <a:t>BR</a:t>
              </a:r>
              <a:endParaRPr lang="en-GB" b="1" dirty="0"/>
            </a:p>
          </p:txBody>
        </p:sp>
      </p:grpSp>
      <p:sp>
        <p:nvSpPr>
          <p:cNvPr id="14" name="Wave 13">
            <a:extLst>
              <a:ext uri="{FF2B5EF4-FFF2-40B4-BE49-F238E27FC236}">
                <a16:creationId xmlns:a16="http://schemas.microsoft.com/office/drawing/2014/main" id="{9F0845A8-8A84-1247-C3FD-EA183C3B567E}"/>
              </a:ext>
            </a:extLst>
          </p:cNvPr>
          <p:cNvSpPr/>
          <p:nvPr userDrawn="1"/>
        </p:nvSpPr>
        <p:spPr>
          <a:xfrm flipV="1">
            <a:off x="0" y="1098763"/>
            <a:ext cx="12192000" cy="136712"/>
          </a:xfrm>
          <a:prstGeom prst="wave">
            <a:avLst/>
          </a:prstGeom>
          <a:gradFill flip="none" rotWithShape="1">
            <a:gsLst>
              <a:gs pos="0">
                <a:schemeClr val="bg1"/>
              </a:gs>
              <a:gs pos="20000">
                <a:srgbClr val="CDD6ED"/>
              </a:gs>
              <a:gs pos="40000">
                <a:srgbClr val="9BAEDB"/>
              </a:gs>
              <a:gs pos="60000">
                <a:srgbClr val="6B84C5"/>
              </a:gs>
              <a:gs pos="100000">
                <a:srgbClr val="0033A0"/>
              </a:gs>
              <a:gs pos="80000">
                <a:srgbClr val="385CB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D99BA9-5046-86E7-A213-071ED20E7993}"/>
              </a:ext>
            </a:extLst>
          </p:cNvPr>
          <p:cNvSpPr>
            <a:spLocks noGrp="1"/>
          </p:cNvSpPr>
          <p:nvPr>
            <p:ph type="title"/>
          </p:nvPr>
        </p:nvSpPr>
        <p:spPr>
          <a:xfrm>
            <a:off x="838201" y="120317"/>
            <a:ext cx="9188116" cy="970546"/>
          </a:xfrm>
        </p:spPr>
        <p:txBody>
          <a:bodyPr/>
          <a:lstStyle>
            <a:lvl1pPr>
              <a:defRPr b="1" cap="small" baseline="0"/>
            </a:lvl1pPr>
          </a:lstStyle>
          <a:p>
            <a:r>
              <a:rPr lang="en-US" dirty="0"/>
              <a:t>Click to edit Master title style</a:t>
            </a:r>
            <a:endParaRPr lang="en-GB" dirty="0"/>
          </a:p>
        </p:txBody>
      </p:sp>
      <p:sp>
        <p:nvSpPr>
          <p:cNvPr id="16" name="Text Placeholder 4">
            <a:extLst>
              <a:ext uri="{FF2B5EF4-FFF2-40B4-BE49-F238E27FC236}">
                <a16:creationId xmlns:a16="http://schemas.microsoft.com/office/drawing/2014/main" id="{17FFD5BB-1DDA-F010-B23C-98B0012FCCF3}"/>
              </a:ext>
            </a:extLst>
          </p:cNvPr>
          <p:cNvSpPr>
            <a:spLocks noGrp="1"/>
          </p:cNvSpPr>
          <p:nvPr>
            <p:ph type="body" sz="quarter" idx="15"/>
          </p:nvPr>
        </p:nvSpPr>
        <p:spPr>
          <a:xfrm>
            <a:off x="6176964" y="3980394"/>
            <a:ext cx="5183188" cy="4079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5">
            <a:extLst>
              <a:ext uri="{FF2B5EF4-FFF2-40B4-BE49-F238E27FC236}">
                <a16:creationId xmlns:a16="http://schemas.microsoft.com/office/drawing/2014/main" id="{6494F9F8-E208-E3FE-2940-1FE45166AC7A}"/>
              </a:ext>
            </a:extLst>
          </p:cNvPr>
          <p:cNvSpPr>
            <a:spLocks noGrp="1"/>
          </p:cNvSpPr>
          <p:nvPr>
            <p:ph sz="quarter" idx="16"/>
          </p:nvPr>
        </p:nvSpPr>
        <p:spPr>
          <a:xfrm>
            <a:off x="6176964" y="4396343"/>
            <a:ext cx="5183188" cy="19517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2">
            <a:extLst>
              <a:ext uri="{FF2B5EF4-FFF2-40B4-BE49-F238E27FC236}">
                <a16:creationId xmlns:a16="http://schemas.microsoft.com/office/drawing/2014/main" id="{ED293115-5883-AB23-D094-78AAFC79F45E}"/>
              </a:ext>
            </a:extLst>
          </p:cNvPr>
          <p:cNvSpPr>
            <a:spLocks noGrp="1"/>
          </p:cNvSpPr>
          <p:nvPr>
            <p:ph type="body" idx="17"/>
          </p:nvPr>
        </p:nvSpPr>
        <p:spPr>
          <a:xfrm>
            <a:off x="839869" y="3980394"/>
            <a:ext cx="5175168" cy="4079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7F4DC79D-A73C-AB82-D129-9A72FE670AF2}"/>
              </a:ext>
            </a:extLst>
          </p:cNvPr>
          <p:cNvSpPr>
            <a:spLocks noGrp="1"/>
          </p:cNvSpPr>
          <p:nvPr>
            <p:ph sz="half" idx="18"/>
          </p:nvPr>
        </p:nvSpPr>
        <p:spPr>
          <a:xfrm>
            <a:off x="839869" y="4396345"/>
            <a:ext cx="5175168" cy="1951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31060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925B39-AB5B-14C6-D621-45698025A585}"/>
              </a:ext>
            </a:extLst>
          </p:cNvPr>
          <p:cNvSpPr>
            <a:spLocks noGrp="1"/>
          </p:cNvSpPr>
          <p:nvPr>
            <p:ph type="dt" sz="half" idx="10"/>
          </p:nvPr>
        </p:nvSpPr>
        <p:spPr/>
        <p:txBody>
          <a:bodyPr/>
          <a:lstStyle/>
          <a:p>
            <a:r>
              <a:rPr lang="en-US"/>
              <a:t>February 07, 2024</a:t>
            </a:r>
            <a:endParaRPr lang="en-GB"/>
          </a:p>
        </p:txBody>
      </p:sp>
      <p:sp>
        <p:nvSpPr>
          <p:cNvPr id="4" name="Footer Placeholder 3">
            <a:extLst>
              <a:ext uri="{FF2B5EF4-FFF2-40B4-BE49-F238E27FC236}">
                <a16:creationId xmlns:a16="http://schemas.microsoft.com/office/drawing/2014/main" id="{F9CC7F75-743D-EDF9-3FCC-5703152B743F}"/>
              </a:ext>
            </a:extLst>
          </p:cNvPr>
          <p:cNvSpPr>
            <a:spLocks noGrp="1"/>
          </p:cNvSpPr>
          <p:nvPr>
            <p:ph type="ftr" sz="quarter" idx="11"/>
          </p:nvPr>
        </p:nvSpPr>
        <p:spPr/>
        <p:txBody>
          <a:bodyPr/>
          <a:lstStyle/>
          <a:p>
            <a:r>
              <a:rPr lang="en-GB"/>
              <a:t>RL4AA’24 - Niky Bruchon</a:t>
            </a:r>
          </a:p>
        </p:txBody>
      </p:sp>
      <p:sp>
        <p:nvSpPr>
          <p:cNvPr id="5" name="Slide Number Placeholder 4">
            <a:extLst>
              <a:ext uri="{FF2B5EF4-FFF2-40B4-BE49-F238E27FC236}">
                <a16:creationId xmlns:a16="http://schemas.microsoft.com/office/drawing/2014/main" id="{9BADE1C0-5959-B82B-0E43-E8A04D418B4E}"/>
              </a:ext>
            </a:extLst>
          </p:cNvPr>
          <p:cNvSpPr>
            <a:spLocks noGrp="1"/>
          </p:cNvSpPr>
          <p:nvPr>
            <p:ph type="sldNum" sz="quarter" idx="12"/>
          </p:nvPr>
        </p:nvSpPr>
        <p:spPr/>
        <p:txBody>
          <a:bodyPr/>
          <a:lstStyle/>
          <a:p>
            <a:fld id="{8CD3B367-8CB4-4E04-9DC9-E93A7064D0EB}" type="slidenum">
              <a:rPr lang="en-GB" smtClean="0"/>
              <a:t>‹#›</a:t>
            </a:fld>
            <a:endParaRPr lang="en-GB"/>
          </a:p>
        </p:txBody>
      </p:sp>
      <p:grpSp>
        <p:nvGrpSpPr>
          <p:cNvPr id="7" name="Group 6">
            <a:extLst>
              <a:ext uri="{FF2B5EF4-FFF2-40B4-BE49-F238E27FC236}">
                <a16:creationId xmlns:a16="http://schemas.microsoft.com/office/drawing/2014/main" id="{DBD41B60-8762-EC8E-63B4-1C2850D9F015}"/>
              </a:ext>
            </a:extLst>
          </p:cNvPr>
          <p:cNvGrpSpPr/>
          <p:nvPr userDrawn="1"/>
        </p:nvGrpSpPr>
        <p:grpSpPr>
          <a:xfrm>
            <a:off x="10107813" y="143925"/>
            <a:ext cx="1245987" cy="923330"/>
            <a:chOff x="10448709" y="242292"/>
            <a:chExt cx="1245987" cy="923330"/>
          </a:xfrm>
        </p:grpSpPr>
        <p:pic>
          <p:nvPicPr>
            <p:cNvPr id="8" name="Content Placeholder 6" descr="A picture containing text, sky, outdoor&#10;&#10;Description automatically generated">
              <a:extLst>
                <a:ext uri="{FF2B5EF4-FFF2-40B4-BE49-F238E27FC236}">
                  <a16:creationId xmlns:a16="http://schemas.microsoft.com/office/drawing/2014/main" id="{DA08D51C-7D58-DB76-0C18-1CCCCCF26E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709" y="304630"/>
              <a:ext cx="800100" cy="800100"/>
            </a:xfrm>
            <a:prstGeom prst="rect">
              <a:avLst/>
            </a:prstGeom>
          </p:spPr>
        </p:pic>
        <p:sp>
          <p:nvSpPr>
            <p:cNvPr id="9" name="TextBox 8">
              <a:extLst>
                <a:ext uri="{FF2B5EF4-FFF2-40B4-BE49-F238E27FC236}">
                  <a16:creationId xmlns:a16="http://schemas.microsoft.com/office/drawing/2014/main" id="{D86C5820-E41F-BCDA-74D9-71586268D9FE}"/>
                </a:ext>
              </a:extLst>
            </p:cNvPr>
            <p:cNvSpPr txBox="1"/>
            <p:nvPr userDrawn="1"/>
          </p:nvSpPr>
          <p:spPr>
            <a:xfrm>
              <a:off x="11248810" y="242292"/>
              <a:ext cx="445886" cy="923330"/>
            </a:xfrm>
            <a:prstGeom prst="rect">
              <a:avLst/>
            </a:prstGeom>
            <a:noFill/>
          </p:spPr>
          <p:txBody>
            <a:bodyPr wrap="square" rtlCol="0">
              <a:spAutoFit/>
            </a:bodyPr>
            <a:lstStyle/>
            <a:p>
              <a:pPr algn="ctr"/>
              <a:r>
                <a:rPr lang="en-US" b="1" dirty="0"/>
                <a:t>SY</a:t>
              </a:r>
              <a:br>
                <a:rPr lang="en-US" b="1" dirty="0"/>
              </a:br>
              <a:r>
                <a:rPr lang="en-US" b="1" dirty="0"/>
                <a:t>RF</a:t>
              </a:r>
            </a:p>
            <a:p>
              <a:pPr algn="ctr"/>
              <a:r>
                <a:rPr lang="en-US" b="1" dirty="0"/>
                <a:t>BR</a:t>
              </a:r>
              <a:endParaRPr lang="en-GB" b="1" dirty="0"/>
            </a:p>
          </p:txBody>
        </p:sp>
      </p:grpSp>
      <p:sp>
        <p:nvSpPr>
          <p:cNvPr id="10" name="Wave 9">
            <a:extLst>
              <a:ext uri="{FF2B5EF4-FFF2-40B4-BE49-F238E27FC236}">
                <a16:creationId xmlns:a16="http://schemas.microsoft.com/office/drawing/2014/main" id="{D06CAA03-BE2C-98F3-7566-90D96473B0A3}"/>
              </a:ext>
            </a:extLst>
          </p:cNvPr>
          <p:cNvSpPr/>
          <p:nvPr userDrawn="1"/>
        </p:nvSpPr>
        <p:spPr>
          <a:xfrm flipV="1">
            <a:off x="0" y="1098763"/>
            <a:ext cx="12192000" cy="136712"/>
          </a:xfrm>
          <a:prstGeom prst="wave">
            <a:avLst/>
          </a:prstGeom>
          <a:gradFill flip="none" rotWithShape="1">
            <a:gsLst>
              <a:gs pos="0">
                <a:schemeClr val="bg1"/>
              </a:gs>
              <a:gs pos="20000">
                <a:srgbClr val="CDD6ED"/>
              </a:gs>
              <a:gs pos="40000">
                <a:srgbClr val="9BAEDB"/>
              </a:gs>
              <a:gs pos="60000">
                <a:srgbClr val="6B84C5"/>
              </a:gs>
              <a:gs pos="100000">
                <a:srgbClr val="0033A0"/>
              </a:gs>
              <a:gs pos="80000">
                <a:srgbClr val="385CB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3AC86E-CC9A-64FE-0323-2B517F9E1A26}"/>
              </a:ext>
            </a:extLst>
          </p:cNvPr>
          <p:cNvSpPr>
            <a:spLocks noGrp="1"/>
          </p:cNvSpPr>
          <p:nvPr>
            <p:ph type="title"/>
          </p:nvPr>
        </p:nvSpPr>
        <p:spPr>
          <a:xfrm>
            <a:off x="838201" y="120317"/>
            <a:ext cx="9188116" cy="970546"/>
          </a:xfrm>
        </p:spPr>
        <p:txBody>
          <a:bodyPr/>
          <a:lstStyle>
            <a:lvl1pPr>
              <a:defRPr b="1" cap="small" baseline="0"/>
            </a:lvl1pPr>
          </a:lstStyle>
          <a:p>
            <a:r>
              <a:rPr lang="en-US" dirty="0"/>
              <a:t>Click to edit Master title style</a:t>
            </a:r>
            <a:endParaRPr lang="en-GB" dirty="0"/>
          </a:p>
        </p:txBody>
      </p:sp>
    </p:spTree>
    <p:extLst>
      <p:ext uri="{BB962C8B-B14F-4D97-AF65-F5344CB8AC3E}">
        <p14:creationId xmlns:p14="http://schemas.microsoft.com/office/powerpoint/2010/main" val="1495304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925B39-AB5B-14C6-D621-45698025A585}"/>
              </a:ext>
            </a:extLst>
          </p:cNvPr>
          <p:cNvSpPr>
            <a:spLocks noGrp="1"/>
          </p:cNvSpPr>
          <p:nvPr>
            <p:ph type="dt" sz="half" idx="10"/>
          </p:nvPr>
        </p:nvSpPr>
        <p:spPr/>
        <p:txBody>
          <a:bodyPr/>
          <a:lstStyle/>
          <a:p>
            <a:r>
              <a:rPr lang="en-US"/>
              <a:t>February 07, 2024</a:t>
            </a:r>
            <a:endParaRPr lang="en-GB"/>
          </a:p>
        </p:txBody>
      </p:sp>
      <p:sp>
        <p:nvSpPr>
          <p:cNvPr id="4" name="Footer Placeholder 3">
            <a:extLst>
              <a:ext uri="{FF2B5EF4-FFF2-40B4-BE49-F238E27FC236}">
                <a16:creationId xmlns:a16="http://schemas.microsoft.com/office/drawing/2014/main" id="{F9CC7F75-743D-EDF9-3FCC-5703152B743F}"/>
              </a:ext>
            </a:extLst>
          </p:cNvPr>
          <p:cNvSpPr>
            <a:spLocks noGrp="1"/>
          </p:cNvSpPr>
          <p:nvPr>
            <p:ph type="ftr" sz="quarter" idx="11"/>
          </p:nvPr>
        </p:nvSpPr>
        <p:spPr/>
        <p:txBody>
          <a:bodyPr/>
          <a:lstStyle/>
          <a:p>
            <a:r>
              <a:rPr lang="en-GB"/>
              <a:t>RL4AA’24 - Niky Bruchon</a:t>
            </a:r>
          </a:p>
        </p:txBody>
      </p:sp>
      <p:sp>
        <p:nvSpPr>
          <p:cNvPr id="5" name="Slide Number Placeholder 4">
            <a:extLst>
              <a:ext uri="{FF2B5EF4-FFF2-40B4-BE49-F238E27FC236}">
                <a16:creationId xmlns:a16="http://schemas.microsoft.com/office/drawing/2014/main" id="{9BADE1C0-5959-B82B-0E43-E8A04D418B4E}"/>
              </a:ext>
            </a:extLst>
          </p:cNvPr>
          <p:cNvSpPr>
            <a:spLocks noGrp="1"/>
          </p:cNvSpPr>
          <p:nvPr>
            <p:ph type="sldNum" sz="quarter" idx="12"/>
          </p:nvPr>
        </p:nvSpPr>
        <p:spPr/>
        <p:txBody>
          <a:bodyPr/>
          <a:lstStyle/>
          <a:p>
            <a:fld id="{8CD3B367-8CB4-4E04-9DC9-E93A7064D0EB}" type="slidenum">
              <a:rPr lang="en-GB" smtClean="0"/>
              <a:t>‹#›</a:t>
            </a:fld>
            <a:endParaRPr lang="en-GB"/>
          </a:p>
        </p:txBody>
      </p:sp>
      <p:sp>
        <p:nvSpPr>
          <p:cNvPr id="10" name="Wave 9">
            <a:extLst>
              <a:ext uri="{FF2B5EF4-FFF2-40B4-BE49-F238E27FC236}">
                <a16:creationId xmlns:a16="http://schemas.microsoft.com/office/drawing/2014/main" id="{D06CAA03-BE2C-98F3-7566-90D96473B0A3}"/>
              </a:ext>
            </a:extLst>
          </p:cNvPr>
          <p:cNvSpPr/>
          <p:nvPr userDrawn="1"/>
        </p:nvSpPr>
        <p:spPr>
          <a:xfrm rot="10800000" flipV="1">
            <a:off x="0" y="954151"/>
            <a:ext cx="12192000" cy="136712"/>
          </a:xfrm>
          <a:prstGeom prst="wave">
            <a:avLst/>
          </a:prstGeom>
          <a:gradFill flip="none" rotWithShape="1">
            <a:gsLst>
              <a:gs pos="0">
                <a:schemeClr val="bg1"/>
              </a:gs>
              <a:gs pos="20000">
                <a:srgbClr val="CDD6ED"/>
              </a:gs>
              <a:gs pos="40000">
                <a:srgbClr val="9BAEDB"/>
              </a:gs>
              <a:gs pos="60000">
                <a:srgbClr val="6B84C5"/>
              </a:gs>
              <a:gs pos="100000">
                <a:srgbClr val="0033A0"/>
              </a:gs>
              <a:gs pos="80000">
                <a:srgbClr val="385CB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3AC86E-CC9A-64FE-0323-2B517F9E1A26}"/>
              </a:ext>
            </a:extLst>
          </p:cNvPr>
          <p:cNvSpPr>
            <a:spLocks noGrp="1"/>
          </p:cNvSpPr>
          <p:nvPr>
            <p:ph type="title"/>
          </p:nvPr>
        </p:nvSpPr>
        <p:spPr>
          <a:xfrm>
            <a:off x="838201" y="120317"/>
            <a:ext cx="9188116" cy="970546"/>
          </a:xfrm>
        </p:spPr>
        <p:txBody>
          <a:bodyPr/>
          <a:lstStyle>
            <a:lvl1pPr>
              <a:defRPr b="1" cap="small" baseline="0"/>
            </a:lvl1pPr>
          </a:lstStyle>
          <a:p>
            <a:r>
              <a:rPr lang="en-US" dirty="0"/>
              <a:t>Click to edit Master title style</a:t>
            </a:r>
            <a:endParaRPr lang="en-GB" dirty="0"/>
          </a:p>
        </p:txBody>
      </p:sp>
    </p:spTree>
    <p:extLst>
      <p:ext uri="{BB962C8B-B14F-4D97-AF65-F5344CB8AC3E}">
        <p14:creationId xmlns:p14="http://schemas.microsoft.com/office/powerpoint/2010/main" val="84388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E3880E-2FF8-5D53-5BFE-088408B7DC09}"/>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D713C24E-118F-C659-D784-BEBBA6789FB4}"/>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17B8B7CA-9F35-FEAB-12BE-FA553A09FDD2}"/>
              </a:ext>
            </a:extLst>
          </p:cNvPr>
          <p:cNvSpPr>
            <a:spLocks noGrp="1"/>
          </p:cNvSpPr>
          <p:nvPr>
            <p:ph type="sldNum" sz="quarter" idx="12"/>
          </p:nvPr>
        </p:nvSpPr>
        <p:spPr/>
        <p:txBody>
          <a:bodyPr/>
          <a:lstStyle/>
          <a:p>
            <a:fld id="{8CD3B367-8CB4-4E04-9DC9-E93A7064D0EB}" type="slidenum">
              <a:rPr lang="en-GB" smtClean="0"/>
              <a:t>‹#›</a:t>
            </a:fld>
            <a:endParaRPr lang="en-GB"/>
          </a:p>
        </p:txBody>
      </p:sp>
      <p:grpSp>
        <p:nvGrpSpPr>
          <p:cNvPr id="5" name="Group 4">
            <a:extLst>
              <a:ext uri="{FF2B5EF4-FFF2-40B4-BE49-F238E27FC236}">
                <a16:creationId xmlns:a16="http://schemas.microsoft.com/office/drawing/2014/main" id="{D0907B18-9C28-0C86-650A-A193E7646677}"/>
              </a:ext>
            </a:extLst>
          </p:cNvPr>
          <p:cNvGrpSpPr/>
          <p:nvPr userDrawn="1"/>
        </p:nvGrpSpPr>
        <p:grpSpPr>
          <a:xfrm>
            <a:off x="10448709" y="242292"/>
            <a:ext cx="1245987" cy="923330"/>
            <a:chOff x="10448709" y="242292"/>
            <a:chExt cx="1245987" cy="923330"/>
          </a:xfrm>
        </p:grpSpPr>
        <p:pic>
          <p:nvPicPr>
            <p:cNvPr id="6" name="Content Placeholder 6" descr="A picture containing text, sky, outdoor&#10;&#10;Description automatically generated">
              <a:extLst>
                <a:ext uri="{FF2B5EF4-FFF2-40B4-BE49-F238E27FC236}">
                  <a16:creationId xmlns:a16="http://schemas.microsoft.com/office/drawing/2014/main" id="{9D73B91B-2449-9357-39DC-BB692CB18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709" y="304630"/>
              <a:ext cx="800100" cy="800100"/>
            </a:xfrm>
            <a:prstGeom prst="rect">
              <a:avLst/>
            </a:prstGeom>
          </p:spPr>
        </p:pic>
        <p:sp>
          <p:nvSpPr>
            <p:cNvPr id="7" name="TextBox 6">
              <a:extLst>
                <a:ext uri="{FF2B5EF4-FFF2-40B4-BE49-F238E27FC236}">
                  <a16:creationId xmlns:a16="http://schemas.microsoft.com/office/drawing/2014/main" id="{4A5AD8DC-9336-DCFE-5F9D-D9F7ED86F43F}"/>
                </a:ext>
              </a:extLst>
            </p:cNvPr>
            <p:cNvSpPr txBox="1"/>
            <p:nvPr userDrawn="1"/>
          </p:nvSpPr>
          <p:spPr>
            <a:xfrm>
              <a:off x="11248810" y="242292"/>
              <a:ext cx="445886" cy="923330"/>
            </a:xfrm>
            <a:prstGeom prst="rect">
              <a:avLst/>
            </a:prstGeom>
            <a:noFill/>
          </p:spPr>
          <p:txBody>
            <a:bodyPr wrap="square" rtlCol="0">
              <a:spAutoFit/>
            </a:bodyPr>
            <a:lstStyle/>
            <a:p>
              <a:pPr algn="ctr"/>
              <a:r>
                <a:rPr lang="en-US" b="1" dirty="0"/>
                <a:t>SY</a:t>
              </a:r>
              <a:br>
                <a:rPr lang="en-US" b="1" dirty="0"/>
              </a:br>
              <a:r>
                <a:rPr lang="en-US" b="1" dirty="0"/>
                <a:t>RF</a:t>
              </a:r>
            </a:p>
            <a:p>
              <a:pPr algn="ctr"/>
              <a:r>
                <a:rPr lang="en-US" b="1" dirty="0"/>
                <a:t>BR</a:t>
              </a:r>
              <a:endParaRPr lang="en-GB" b="1" dirty="0"/>
            </a:p>
          </p:txBody>
        </p:sp>
      </p:grpSp>
    </p:spTree>
    <p:extLst>
      <p:ext uri="{BB962C8B-B14F-4D97-AF65-F5344CB8AC3E}">
        <p14:creationId xmlns:p14="http://schemas.microsoft.com/office/powerpoint/2010/main" val="780483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A08680-344B-9C43-EBA4-5925D79B58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0DB162-7716-9373-3AE3-450CF71D1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3B70117-3961-32D1-CBAC-058C927BFD4B}"/>
              </a:ext>
            </a:extLst>
          </p:cNvPr>
          <p:cNvSpPr>
            <a:spLocks noGrp="1"/>
          </p:cNvSpPr>
          <p:nvPr>
            <p:ph type="dt" sz="half" idx="2"/>
          </p:nvPr>
        </p:nvSpPr>
        <p:spPr>
          <a:xfrm>
            <a:off x="838200" y="649270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February 07, 2024</a:t>
            </a:r>
            <a:endParaRPr lang="en-GB"/>
          </a:p>
        </p:txBody>
      </p:sp>
      <p:sp>
        <p:nvSpPr>
          <p:cNvPr id="5" name="Footer Placeholder 4">
            <a:extLst>
              <a:ext uri="{FF2B5EF4-FFF2-40B4-BE49-F238E27FC236}">
                <a16:creationId xmlns:a16="http://schemas.microsoft.com/office/drawing/2014/main" id="{3494582B-AA2F-2F58-EC4E-FFE3144BE2BE}"/>
              </a:ext>
            </a:extLst>
          </p:cNvPr>
          <p:cNvSpPr>
            <a:spLocks noGrp="1"/>
          </p:cNvSpPr>
          <p:nvPr>
            <p:ph type="ftr" sz="quarter" idx="3"/>
          </p:nvPr>
        </p:nvSpPr>
        <p:spPr>
          <a:xfrm>
            <a:off x="4038600" y="649270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RL4AA’24 - Niky Bruchon</a:t>
            </a:r>
          </a:p>
        </p:txBody>
      </p:sp>
      <p:sp>
        <p:nvSpPr>
          <p:cNvPr id="6" name="Slide Number Placeholder 5">
            <a:extLst>
              <a:ext uri="{FF2B5EF4-FFF2-40B4-BE49-F238E27FC236}">
                <a16:creationId xmlns:a16="http://schemas.microsoft.com/office/drawing/2014/main" id="{1FABD846-32F3-E321-017D-79828B2CFF4B}"/>
              </a:ext>
            </a:extLst>
          </p:cNvPr>
          <p:cNvSpPr>
            <a:spLocks noGrp="1"/>
          </p:cNvSpPr>
          <p:nvPr>
            <p:ph type="sldNum" sz="quarter" idx="4"/>
          </p:nvPr>
        </p:nvSpPr>
        <p:spPr>
          <a:xfrm>
            <a:off x="8610600" y="64927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3B367-8CB4-4E04-9DC9-E93A7064D0EB}" type="slidenum">
              <a:rPr lang="en-GB" smtClean="0"/>
              <a:t>‹#›</a:t>
            </a:fld>
            <a:endParaRPr lang="en-GB"/>
          </a:p>
        </p:txBody>
      </p:sp>
      <p:sp>
        <p:nvSpPr>
          <p:cNvPr id="7" name="Wave 6">
            <a:extLst>
              <a:ext uri="{FF2B5EF4-FFF2-40B4-BE49-F238E27FC236}">
                <a16:creationId xmlns:a16="http://schemas.microsoft.com/office/drawing/2014/main" id="{5FD8AB5D-EE51-C93C-18A2-062367201530}"/>
              </a:ext>
            </a:extLst>
          </p:cNvPr>
          <p:cNvSpPr/>
          <p:nvPr userDrawn="1"/>
        </p:nvSpPr>
        <p:spPr>
          <a:xfrm>
            <a:off x="0" y="6424350"/>
            <a:ext cx="12192000" cy="136713"/>
          </a:xfrm>
          <a:prstGeom prst="wave">
            <a:avLst/>
          </a:prstGeom>
          <a:gradFill flip="none" rotWithShape="1">
            <a:gsLst>
              <a:gs pos="0">
                <a:schemeClr val="bg1"/>
              </a:gs>
              <a:gs pos="20000">
                <a:srgbClr val="CDD6ED"/>
              </a:gs>
              <a:gs pos="40000">
                <a:srgbClr val="9BAEDB"/>
              </a:gs>
              <a:gs pos="60000">
                <a:srgbClr val="6B84C5"/>
              </a:gs>
              <a:gs pos="100000">
                <a:srgbClr val="0033A0"/>
              </a:gs>
              <a:gs pos="80000">
                <a:srgbClr val="385CB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341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61" r:id="rId8"/>
    <p:sldLayoutId id="2147483655" r:id="rId9"/>
    <p:sldLayoutId id="2147483656" r:id="rId10"/>
    <p:sldLayoutId id="2147483657" r:id="rId11"/>
    <p:sldLayoutId id="2147483658" r:id="rId12"/>
    <p:sldLayoutId id="2147483659"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28.png"/><Relationship Id="rId7" Type="http://schemas.openxmlformats.org/officeDocument/2006/relationships/image" Target="../media/image181.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71.PNG"/><Relationship Id="rId5" Type="http://schemas.openxmlformats.org/officeDocument/2006/relationships/image" Target="../media/image160.PNG"/><Relationship Id="rId4" Type="http://schemas.openxmlformats.org/officeDocument/2006/relationships/image" Target="../media/image1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hyperlink" Target="https://blond.web.cern.ch/" TargetMode="Externa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gitlab.cern.ch/geoff/geoff-app" TargetMode="External"/><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hyperlink" Target="https://cernml-coi.docs.cern.ch/index.html" TargetMode="Externa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oleObject" Target="../embeddings/oleObject6.bin"/><Relationship Id="rId18" Type="http://schemas.openxmlformats.org/officeDocument/2006/relationships/image" Target="../media/image172.png"/><Relationship Id="rId3" Type="http://schemas.openxmlformats.org/officeDocument/2006/relationships/oleObject" Target="../embeddings/oleObject2.bin"/><Relationship Id="rId7" Type="http://schemas.openxmlformats.org/officeDocument/2006/relationships/image" Target="../media/image100.png"/><Relationship Id="rId12" Type="http://schemas.openxmlformats.org/officeDocument/2006/relationships/image" Target="../media/image40.emf"/><Relationship Id="rId17" Type="http://schemas.openxmlformats.org/officeDocument/2006/relationships/image" Target="../media/image161.png"/><Relationship Id="rId2" Type="http://schemas.openxmlformats.org/officeDocument/2006/relationships/notesSlide" Target="../notesSlides/notesSlide24.xml"/><Relationship Id="rId16" Type="http://schemas.openxmlformats.org/officeDocument/2006/relationships/image" Target="../media/image42.emf"/><Relationship Id="rId1" Type="http://schemas.openxmlformats.org/officeDocument/2006/relationships/slideLayout" Target="../slideLayouts/slideLayout8.xml"/><Relationship Id="rId6" Type="http://schemas.openxmlformats.org/officeDocument/2006/relationships/image" Target="../media/image38.emf"/><Relationship Id="rId11" Type="http://schemas.openxmlformats.org/officeDocument/2006/relationships/oleObject" Target="../embeddings/oleObject5.bin"/><Relationship Id="rId5" Type="http://schemas.openxmlformats.org/officeDocument/2006/relationships/oleObject" Target="../embeddings/oleObject3.bin"/><Relationship Id="rId15" Type="http://schemas.openxmlformats.org/officeDocument/2006/relationships/oleObject" Target="../embeddings/oleObject7.bin"/><Relationship Id="rId10" Type="http://schemas.openxmlformats.org/officeDocument/2006/relationships/image" Target="../media/image39.emf"/><Relationship Id="rId19" Type="http://schemas.openxmlformats.org/officeDocument/2006/relationships/image" Target="../media/image182.png"/><Relationship Id="rId4" Type="http://schemas.openxmlformats.org/officeDocument/2006/relationships/image" Target="../media/image37.wmf"/><Relationship Id="rId9" Type="http://schemas.openxmlformats.org/officeDocument/2006/relationships/oleObject" Target="../embeddings/oleObject4.bin"/><Relationship Id="rId14" Type="http://schemas.openxmlformats.org/officeDocument/2006/relationships/image" Target="../media/image41.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8" Type="http://schemas.openxmlformats.org/officeDocument/2006/relationships/hyperlink" Target="https://indico.cern.ch/event/1291402/" TargetMode="External"/><Relationship Id="rId13" Type="http://schemas.openxmlformats.org/officeDocument/2006/relationships/image" Target="../media/image46.PNG"/><Relationship Id="rId3" Type="http://schemas.openxmlformats.org/officeDocument/2006/relationships/hyperlink" Target="https://indico.cern.ch/event/1134888/" TargetMode="External"/><Relationship Id="rId7" Type="http://schemas.openxmlformats.org/officeDocument/2006/relationships/hyperlink" Target="https://indico.cern.ch/event/1164839/" TargetMode="External"/><Relationship Id="rId12"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hyperlink" Target="https://accelconf.web.cern.ch/ipac2022/doi/JACoW-IPAC2022-TUPOST042.html" TargetMode="External"/><Relationship Id="rId11" Type="http://schemas.openxmlformats.org/officeDocument/2006/relationships/image" Target="../media/image44.PNG"/><Relationship Id="rId5" Type="http://schemas.openxmlformats.org/officeDocument/2006/relationships/hyperlink" Target="https://indico.cern.ch/event/1219819/" TargetMode="External"/><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hyperlink" Target="https://indico.cern.ch/event/1154659/" TargetMode="External"/><Relationship Id="rId9" Type="http://schemas.openxmlformats.org/officeDocument/2006/relationships/hyperlink" Target="https://indico.cern.ch/event/1343307/" TargetMode="External"/><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acc-py.web.cern.ch/gitlab/be-op-ml-optimization/cernml-coi/docs/stable/index.html"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https://acc-py.web.cern.ch/gitlab/be-op-ml-optimization/cernml-coi/docs/stable/api/coi.html#cernml.coi.Problem" TargetMode="External"/><Relationship Id="rId5" Type="http://schemas.openxmlformats.org/officeDocument/2006/relationships/hyperlink" Target="https://gitlab.cern.ch/vkain/acc-app-optimisation/" TargetMode="External"/><Relationship Id="rId4" Type="http://schemas.openxmlformats.org/officeDocument/2006/relationships/hyperlink" Target="https://acc-py.web.cern.ch/gitlab/be-op-ml-optimization/cernml-coi-utils/docs/stable/index.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gitlab.cern.ch/be-op-ml-optimization/envs/isolde-example-optimization" TargetMode="External"/><Relationship Id="rId7" Type="http://schemas.openxmlformats.org/officeDocument/2006/relationships/hyperlink" Target="https://gitlab.cern.ch/be-op-ml-optimization/envs/sps-blowup"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gitlab.cern.ch/be-op-ml-optimization/envs/sps-zs-alignment" TargetMode="External"/><Relationship Id="rId5" Type="http://schemas.openxmlformats.org/officeDocument/2006/relationships/hyperlink" Target="https://gitlab.cern.ch/be-op-ml-optimization/envs/sps-tune" TargetMode="External"/><Relationship Id="rId4" Type="http://schemas.openxmlformats.org/officeDocument/2006/relationships/hyperlink" Target="https://gitlab.cern.ch/be-op-ml-optimization/envs/leir-transfer-lin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56.png"/><Relationship Id="rId7" Type="http://schemas.openxmlformats.org/officeDocument/2006/relationships/image" Target="../media/image19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300.png"/><Relationship Id="rId3" Type="http://schemas.openxmlformats.org/officeDocument/2006/relationships/image" Target="../media/image210.png"/><Relationship Id="rId7" Type="http://schemas.openxmlformats.org/officeDocument/2006/relationships/image" Target="../media/image240.png"/><Relationship Id="rId12" Type="http://schemas.openxmlformats.org/officeDocument/2006/relationships/image" Target="../media/image290.png"/><Relationship Id="rId17" Type="http://schemas.openxmlformats.org/officeDocument/2006/relationships/image" Target="../media/image330.png"/><Relationship Id="rId2" Type="http://schemas.openxmlformats.org/officeDocument/2006/relationships/notesSlide" Target="../notesSlides/notesSlide36.xml"/><Relationship Id="rId16"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280.png"/><Relationship Id="rId5" Type="http://schemas.openxmlformats.org/officeDocument/2006/relationships/image" Target="../media/image57.png"/><Relationship Id="rId15" Type="http://schemas.openxmlformats.org/officeDocument/2006/relationships/image" Target="../media/image310.png"/><Relationship Id="rId10" Type="http://schemas.openxmlformats.org/officeDocument/2006/relationships/image" Target="../media/image270.png"/><Relationship Id="rId4" Type="http://schemas.openxmlformats.org/officeDocument/2006/relationships/image" Target="../media/image58.png"/><Relationship Id="rId9" Type="http://schemas.openxmlformats.org/officeDocument/2006/relationships/image" Target="../media/image260.png"/><Relationship Id="rId14" Type="http://schemas.openxmlformats.org/officeDocument/2006/relationships/image" Target="../media/image200.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7.gif"/><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0ED819-D5C2-9898-7FCD-3BCDC240413F}"/>
              </a:ext>
            </a:extLst>
          </p:cNvPr>
          <p:cNvSpPr>
            <a:spLocks noGrp="1"/>
          </p:cNvSpPr>
          <p:nvPr>
            <p:ph type="subTitle" idx="1"/>
          </p:nvPr>
        </p:nvSpPr>
        <p:spPr/>
        <p:txBody>
          <a:bodyPr>
            <a:normAutofit/>
          </a:bodyPr>
          <a:lstStyle/>
          <a:p>
            <a:r>
              <a:rPr lang="en-US" sz="3200" i="1" dirty="0">
                <a:solidFill>
                  <a:srgbClr val="0033A0"/>
                </a:solidFill>
              </a:rPr>
              <a:t>&gt;&gt; Considerations on RL Feasibility &lt;&lt;</a:t>
            </a:r>
            <a:endParaRPr lang="en-GB" sz="3200" i="1" dirty="0">
              <a:solidFill>
                <a:srgbClr val="0033A0"/>
              </a:solidFill>
            </a:endParaRPr>
          </a:p>
        </p:txBody>
      </p:sp>
      <p:sp>
        <p:nvSpPr>
          <p:cNvPr id="3" name="Text Placeholder 2">
            <a:extLst>
              <a:ext uri="{FF2B5EF4-FFF2-40B4-BE49-F238E27FC236}">
                <a16:creationId xmlns:a16="http://schemas.microsoft.com/office/drawing/2014/main" id="{B3B5B3BA-D883-C8A2-F529-3F6D2DD1FDA7}"/>
              </a:ext>
            </a:extLst>
          </p:cNvPr>
          <p:cNvSpPr>
            <a:spLocks noGrp="1"/>
          </p:cNvSpPr>
          <p:nvPr>
            <p:ph type="body" sz="quarter" idx="13"/>
          </p:nvPr>
        </p:nvSpPr>
        <p:spPr/>
        <p:txBody>
          <a:bodyPr/>
          <a:lstStyle/>
          <a:p>
            <a:r>
              <a:rPr lang="en-US" b="1" dirty="0"/>
              <a:t>N. Bruchon</a:t>
            </a:r>
            <a:endParaRPr lang="en-US" dirty="0"/>
          </a:p>
        </p:txBody>
      </p:sp>
      <p:sp>
        <p:nvSpPr>
          <p:cNvPr id="4" name="Title 3">
            <a:extLst>
              <a:ext uri="{FF2B5EF4-FFF2-40B4-BE49-F238E27FC236}">
                <a16:creationId xmlns:a16="http://schemas.microsoft.com/office/drawing/2014/main" id="{446D9549-1BC0-A61C-261C-23C126A1D4AD}"/>
              </a:ext>
            </a:extLst>
          </p:cNvPr>
          <p:cNvSpPr>
            <a:spLocks noGrp="1"/>
          </p:cNvSpPr>
          <p:nvPr>
            <p:ph type="ctrTitle"/>
          </p:nvPr>
        </p:nvSpPr>
        <p:spPr/>
        <p:txBody>
          <a:bodyPr>
            <a:normAutofit/>
          </a:bodyPr>
          <a:lstStyle/>
          <a:p>
            <a:r>
              <a:rPr lang="en-US" b="1" cap="small" dirty="0"/>
              <a:t>Automatic Setup of Controlled Longitudinal Emittance Blow-Up</a:t>
            </a:r>
            <a:endParaRPr lang="en-GB" dirty="0"/>
          </a:p>
        </p:txBody>
      </p:sp>
      <p:sp>
        <p:nvSpPr>
          <p:cNvPr id="5" name="Date Placeholder 4">
            <a:extLst>
              <a:ext uri="{FF2B5EF4-FFF2-40B4-BE49-F238E27FC236}">
                <a16:creationId xmlns:a16="http://schemas.microsoft.com/office/drawing/2014/main" id="{CA60258A-F0F7-E110-293D-88C78CE76642}"/>
              </a:ext>
            </a:extLst>
          </p:cNvPr>
          <p:cNvSpPr>
            <a:spLocks noGrp="1"/>
          </p:cNvSpPr>
          <p:nvPr>
            <p:ph type="dt" sz="half" idx="10"/>
          </p:nvPr>
        </p:nvSpPr>
        <p:spPr/>
        <p:txBody>
          <a:bodyPr/>
          <a:lstStyle/>
          <a:p>
            <a:r>
              <a:rPr lang="en-US"/>
              <a:t>February 07, 2024</a:t>
            </a:r>
            <a:endParaRPr lang="en-GB" dirty="0"/>
          </a:p>
        </p:txBody>
      </p:sp>
      <p:sp>
        <p:nvSpPr>
          <p:cNvPr id="6" name="Footer Placeholder 5">
            <a:extLst>
              <a:ext uri="{FF2B5EF4-FFF2-40B4-BE49-F238E27FC236}">
                <a16:creationId xmlns:a16="http://schemas.microsoft.com/office/drawing/2014/main" id="{9051D4A6-4D3A-27FB-A1D1-781FD918D520}"/>
              </a:ext>
            </a:extLst>
          </p:cNvPr>
          <p:cNvSpPr>
            <a:spLocks noGrp="1"/>
          </p:cNvSpPr>
          <p:nvPr>
            <p:ph type="ftr" sz="quarter" idx="11"/>
          </p:nvPr>
        </p:nvSpPr>
        <p:spPr/>
        <p:txBody>
          <a:bodyPr/>
          <a:lstStyle/>
          <a:p>
            <a:r>
              <a:rPr lang="en-GB" dirty="0"/>
              <a:t>RL4AA’24 - Niky Bruchon</a:t>
            </a:r>
          </a:p>
        </p:txBody>
      </p:sp>
      <p:sp>
        <p:nvSpPr>
          <p:cNvPr id="7" name="Slide Number Placeholder 6">
            <a:extLst>
              <a:ext uri="{FF2B5EF4-FFF2-40B4-BE49-F238E27FC236}">
                <a16:creationId xmlns:a16="http://schemas.microsoft.com/office/drawing/2014/main" id="{29843E4F-8C17-7166-18F5-767099227F1C}"/>
              </a:ext>
            </a:extLst>
          </p:cNvPr>
          <p:cNvSpPr>
            <a:spLocks noGrp="1"/>
          </p:cNvSpPr>
          <p:nvPr>
            <p:ph type="sldNum" sz="quarter" idx="12"/>
          </p:nvPr>
        </p:nvSpPr>
        <p:spPr/>
        <p:txBody>
          <a:bodyPr/>
          <a:lstStyle/>
          <a:p>
            <a:fld id="{8CD3B367-8CB4-4E04-9DC9-E93A7064D0EB}" type="slidenum">
              <a:rPr lang="en-GB" smtClean="0"/>
              <a:t>1</a:t>
            </a:fld>
            <a:endParaRPr lang="en-GB"/>
          </a:p>
        </p:txBody>
      </p:sp>
      <p:graphicFrame>
        <p:nvGraphicFramePr>
          <p:cNvPr id="10" name="Object 9">
            <a:extLst>
              <a:ext uri="{FF2B5EF4-FFF2-40B4-BE49-F238E27FC236}">
                <a16:creationId xmlns:a16="http://schemas.microsoft.com/office/drawing/2014/main" id="{C8B31DE8-5356-0B3C-B6F6-488309E97C15}"/>
              </a:ext>
            </a:extLst>
          </p:cNvPr>
          <p:cNvGraphicFramePr>
            <a:graphicFrameLocks noChangeAspect="1"/>
          </p:cNvGraphicFramePr>
          <p:nvPr>
            <p:extLst>
              <p:ext uri="{D42A27DB-BD31-4B8C-83A1-F6EECF244321}">
                <p14:modId xmlns:p14="http://schemas.microsoft.com/office/powerpoint/2010/main" val="1877035816"/>
              </p:ext>
            </p:extLst>
          </p:nvPr>
        </p:nvGraphicFramePr>
        <p:xfrm>
          <a:off x="0" y="-4329"/>
          <a:ext cx="1388733" cy="1388733"/>
        </p:xfrm>
        <a:graphic>
          <a:graphicData uri="http://schemas.openxmlformats.org/presentationml/2006/ole">
            <mc:AlternateContent xmlns:mc="http://schemas.openxmlformats.org/markup-compatibility/2006">
              <mc:Choice xmlns:v="urn:schemas-microsoft-com:vml" Requires="v">
                <p:oleObj name="Acrobat Document" r:id="rId3" imgW="2695538" imgH="2695575" progId="Acrobat.Document.DC">
                  <p:embed/>
                </p:oleObj>
              </mc:Choice>
              <mc:Fallback>
                <p:oleObj name="Acrobat Document" r:id="rId3" imgW="2695538" imgH="2695575" progId="Acrobat.Document.DC">
                  <p:embed/>
                  <p:pic>
                    <p:nvPicPr>
                      <p:cNvPr id="10" name="Object 9">
                        <a:extLst>
                          <a:ext uri="{FF2B5EF4-FFF2-40B4-BE49-F238E27FC236}">
                            <a16:creationId xmlns:a16="http://schemas.microsoft.com/office/drawing/2014/main" id="{C8B31DE8-5356-0B3C-B6F6-488309E97C15}"/>
                          </a:ext>
                        </a:extLst>
                      </p:cNvPr>
                      <p:cNvPicPr/>
                      <p:nvPr/>
                    </p:nvPicPr>
                    <p:blipFill>
                      <a:blip r:embed="rId4"/>
                      <a:stretch>
                        <a:fillRect/>
                      </a:stretch>
                    </p:blipFill>
                    <p:spPr>
                      <a:xfrm>
                        <a:off x="0" y="-4329"/>
                        <a:ext cx="1388733" cy="1388733"/>
                      </a:xfrm>
                      <a:prstGeom prst="rect">
                        <a:avLst/>
                      </a:prstGeom>
                    </p:spPr>
                  </p:pic>
                </p:oleObj>
              </mc:Fallback>
            </mc:AlternateContent>
          </a:graphicData>
        </a:graphic>
      </p:graphicFrame>
    </p:spTree>
    <p:extLst>
      <p:ext uri="{BB962C8B-B14F-4D97-AF65-F5344CB8AC3E}">
        <p14:creationId xmlns:p14="http://schemas.microsoft.com/office/powerpoint/2010/main" val="2273233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L-Shape 28">
            <a:extLst>
              <a:ext uri="{FF2B5EF4-FFF2-40B4-BE49-F238E27FC236}">
                <a16:creationId xmlns:a16="http://schemas.microsoft.com/office/drawing/2014/main" id="{B1FC3F65-A4BF-4B64-C1DF-445753420F41}"/>
              </a:ext>
            </a:extLst>
          </p:cNvPr>
          <p:cNvSpPr/>
          <p:nvPr/>
        </p:nvSpPr>
        <p:spPr>
          <a:xfrm rot="5400000">
            <a:off x="4432389" y="-2428897"/>
            <a:ext cx="3327217" cy="10515601"/>
          </a:xfrm>
          <a:prstGeom prst="corner">
            <a:avLst>
              <a:gd name="adj1" fmla="val 96741"/>
              <a:gd name="adj2" fmla="val 100000"/>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8" name="Connector: Elbow 27">
            <a:extLst>
              <a:ext uri="{FF2B5EF4-FFF2-40B4-BE49-F238E27FC236}">
                <a16:creationId xmlns:a16="http://schemas.microsoft.com/office/drawing/2014/main" id="{99B07A61-660B-02B9-DADE-365CAF92360A}"/>
              </a:ext>
            </a:extLst>
          </p:cNvPr>
          <p:cNvCxnSpPr>
            <a:cxnSpLocks/>
            <a:stCxn id="51" idx="6"/>
          </p:cNvCxnSpPr>
          <p:nvPr/>
        </p:nvCxnSpPr>
        <p:spPr>
          <a:xfrm flipH="1">
            <a:off x="7265898" y="4205188"/>
            <a:ext cx="2868392" cy="1694584"/>
          </a:xfrm>
          <a:prstGeom prst="bentConnector3">
            <a:avLst>
              <a:gd name="adj1" fmla="val 1297"/>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0B7017E0-06DF-59AC-816F-2C6A2ADC486F}"/>
              </a:ext>
            </a:extLst>
          </p:cNvPr>
          <p:cNvCxnSpPr>
            <a:cxnSpLocks/>
            <a:stCxn id="51" idx="2"/>
          </p:cNvCxnSpPr>
          <p:nvPr/>
        </p:nvCxnSpPr>
        <p:spPr>
          <a:xfrm rot="10800000" flipV="1">
            <a:off x="7265900" y="4205187"/>
            <a:ext cx="2021924" cy="1157407"/>
          </a:xfrm>
          <a:prstGeom prst="bentConnector3">
            <a:avLst>
              <a:gd name="adj1" fmla="val -2060"/>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B9DD796-71A5-E4BB-AAE0-EAB753A9242E}"/>
              </a:ext>
            </a:extLst>
          </p:cNvPr>
          <p:cNvSpPr/>
          <p:nvPr/>
        </p:nvSpPr>
        <p:spPr>
          <a:xfrm>
            <a:off x="9287824" y="4022625"/>
            <a:ext cx="846466" cy="3651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AE4DA0B0-18D4-3AA7-FD5C-2DD8769061AF}"/>
              </a:ext>
            </a:extLst>
          </p:cNvPr>
          <p:cNvSpPr/>
          <p:nvPr/>
        </p:nvSpPr>
        <p:spPr>
          <a:xfrm>
            <a:off x="8435755" y="1590439"/>
            <a:ext cx="2542138" cy="2823141"/>
          </a:xfrm>
          <a:prstGeom prst="roundRect">
            <a:avLst>
              <a:gd name="adj" fmla="val 9460"/>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2400" dirty="0">
                <a:solidFill>
                  <a:schemeClr val="tx1"/>
                </a:solidFill>
              </a:rPr>
              <a:t>Raw Data Analysis</a:t>
            </a:r>
            <a:endParaRPr lang="en-GB" sz="2400" dirty="0">
              <a:solidFill>
                <a:schemeClr val="tx1"/>
              </a:solidFill>
            </a:endParaRPr>
          </a:p>
        </p:txBody>
      </p:sp>
      <p:sp>
        <p:nvSpPr>
          <p:cNvPr id="12" name="Rectangle: Rounded Corners 11">
            <a:extLst>
              <a:ext uri="{FF2B5EF4-FFF2-40B4-BE49-F238E27FC236}">
                <a16:creationId xmlns:a16="http://schemas.microsoft.com/office/drawing/2014/main" id="{E6951E10-29BC-4161-470A-B1F212BD5B40}"/>
              </a:ext>
            </a:extLst>
          </p:cNvPr>
          <p:cNvSpPr/>
          <p:nvPr/>
        </p:nvSpPr>
        <p:spPr>
          <a:xfrm>
            <a:off x="1214107" y="1594940"/>
            <a:ext cx="2542138" cy="2823141"/>
          </a:xfrm>
          <a:prstGeom prst="roundRect">
            <a:avLst>
              <a:gd name="adj" fmla="val 9460"/>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2400" dirty="0">
                <a:solidFill>
                  <a:schemeClr val="tx1"/>
                </a:solidFill>
              </a:rPr>
              <a:t>LHC Software Architecture</a:t>
            </a:r>
            <a:endParaRPr lang="en-GB" sz="2400" dirty="0">
              <a:solidFill>
                <a:schemeClr val="tx1"/>
              </a:solidFill>
            </a:endParaRPr>
          </a:p>
        </p:txBody>
      </p:sp>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10</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Schematic View</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endParaRPr lang="en-US" dirty="0"/>
          </a:p>
        </p:txBody>
      </p:sp>
      <p:pic>
        <p:nvPicPr>
          <p:cNvPr id="7" name="Picture 2" descr="SPS logo">
            <a:extLst>
              <a:ext uri="{FF2B5EF4-FFF2-40B4-BE49-F238E27FC236}">
                <a16:creationId xmlns:a16="http://schemas.microsoft.com/office/drawing/2014/main" id="{1DCDA37A-A8D0-5FB2-361C-8CFE97749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269" y="1217881"/>
            <a:ext cx="2405461" cy="24336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754E734F-CCAF-A5C0-E03B-A9D6C605CF62}"/>
              </a:ext>
            </a:extLst>
          </p:cNvPr>
          <p:cNvSpPr/>
          <p:nvPr/>
        </p:nvSpPr>
        <p:spPr>
          <a:xfrm>
            <a:off x="1312752" y="1689489"/>
            <a:ext cx="2344848" cy="984781"/>
          </a:xfrm>
          <a:prstGeom prst="roundRect">
            <a:avLst/>
          </a:prstGeom>
          <a:solidFill>
            <a:schemeClr val="bg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Blow-up </a:t>
            </a:r>
            <a:br>
              <a:rPr lang="en-US" sz="2400" dirty="0">
                <a:solidFill>
                  <a:schemeClr val="tx1"/>
                </a:solidFill>
              </a:rPr>
            </a:br>
            <a:r>
              <a:rPr lang="en-US" sz="2400" dirty="0">
                <a:solidFill>
                  <a:schemeClr val="tx1"/>
                </a:solidFill>
              </a:rPr>
              <a:t>Noise Generator</a:t>
            </a:r>
            <a:endParaRPr lang="en-GB" sz="2400" dirty="0">
              <a:solidFill>
                <a:schemeClr val="tx1"/>
              </a:solidFill>
            </a:endParaRPr>
          </a:p>
        </p:txBody>
      </p:sp>
      <p:sp>
        <p:nvSpPr>
          <p:cNvPr id="9" name="Rectangle: Rounded Corners 8">
            <a:extLst>
              <a:ext uri="{FF2B5EF4-FFF2-40B4-BE49-F238E27FC236}">
                <a16:creationId xmlns:a16="http://schemas.microsoft.com/office/drawing/2014/main" id="{2991A534-9263-2254-F0B5-604B796BCB78}"/>
              </a:ext>
            </a:extLst>
          </p:cNvPr>
          <p:cNvSpPr/>
          <p:nvPr/>
        </p:nvSpPr>
        <p:spPr>
          <a:xfrm>
            <a:off x="8534400" y="1689488"/>
            <a:ext cx="2344847" cy="984781"/>
          </a:xfrm>
          <a:prstGeom prst="roundRect">
            <a:avLst/>
          </a:prstGeom>
          <a:solidFill>
            <a:schemeClr val="bg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Beam Measurements</a:t>
            </a:r>
            <a:endParaRPr lang="en-GB" sz="2400" dirty="0">
              <a:solidFill>
                <a:schemeClr val="tx1"/>
              </a:solidFill>
            </a:endParaRPr>
          </a:p>
        </p:txBody>
      </p:sp>
      <p:sp>
        <p:nvSpPr>
          <p:cNvPr id="10" name="Arrow: Right 9">
            <a:extLst>
              <a:ext uri="{FF2B5EF4-FFF2-40B4-BE49-F238E27FC236}">
                <a16:creationId xmlns:a16="http://schemas.microsoft.com/office/drawing/2014/main" id="{9EE298ED-7B9D-3E4D-2904-8F186EC35D6C}"/>
              </a:ext>
            </a:extLst>
          </p:cNvPr>
          <p:cNvSpPr/>
          <p:nvPr/>
        </p:nvSpPr>
        <p:spPr>
          <a:xfrm>
            <a:off x="3861615" y="1885161"/>
            <a:ext cx="827638" cy="593438"/>
          </a:xfrm>
          <a:prstGeom prst="right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7DB96B3F-6D41-ACB0-21C6-CC15B41F901B}"/>
              </a:ext>
            </a:extLst>
          </p:cNvPr>
          <p:cNvSpPr/>
          <p:nvPr/>
        </p:nvSpPr>
        <p:spPr>
          <a:xfrm>
            <a:off x="7502746" y="1885161"/>
            <a:ext cx="827638" cy="593438"/>
          </a:xfrm>
          <a:prstGeom prst="right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9981620D-5311-2C9D-5B8F-104F717FBCEC}"/>
              </a:ext>
            </a:extLst>
          </p:cNvPr>
          <p:cNvSpPr/>
          <p:nvPr/>
        </p:nvSpPr>
        <p:spPr>
          <a:xfrm rot="16200000">
            <a:off x="2071357" y="2859678"/>
            <a:ext cx="827638" cy="593438"/>
          </a:xfrm>
          <a:prstGeom prst="right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94B183A9-CE10-159D-45C2-91F306B6CD46}"/>
              </a:ext>
            </a:extLst>
          </p:cNvPr>
          <p:cNvSpPr/>
          <p:nvPr/>
        </p:nvSpPr>
        <p:spPr>
          <a:xfrm>
            <a:off x="4923575" y="5147728"/>
            <a:ext cx="2344847" cy="984781"/>
          </a:xfrm>
          <a:prstGeom prst="roundRect">
            <a:avLst/>
          </a:prstGeom>
          <a:solidFill>
            <a:schemeClr val="accent1">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RL Agent</a:t>
            </a:r>
            <a:endParaRPr lang="en-GB" sz="2400" dirty="0">
              <a:solidFill>
                <a:schemeClr val="tx1"/>
              </a:solidFill>
            </a:endParaRPr>
          </a:p>
        </p:txBody>
      </p:sp>
      <p:cxnSp>
        <p:nvCxnSpPr>
          <p:cNvPr id="23" name="Connector: Elbow 22">
            <a:extLst>
              <a:ext uri="{FF2B5EF4-FFF2-40B4-BE49-F238E27FC236}">
                <a16:creationId xmlns:a16="http://schemas.microsoft.com/office/drawing/2014/main" id="{D6EC7255-1789-3E94-A445-8052A336A526}"/>
              </a:ext>
            </a:extLst>
          </p:cNvPr>
          <p:cNvCxnSpPr>
            <a:cxnSpLocks/>
            <a:endCxn id="12" idx="2"/>
          </p:cNvCxnSpPr>
          <p:nvPr/>
        </p:nvCxnSpPr>
        <p:spPr>
          <a:xfrm rot="10800000">
            <a:off x="2485176" y="4418081"/>
            <a:ext cx="2438400" cy="1222038"/>
          </a:xfrm>
          <a:prstGeom prst="bentConnector2">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4" name="Arrow: Right 43">
            <a:extLst>
              <a:ext uri="{FF2B5EF4-FFF2-40B4-BE49-F238E27FC236}">
                <a16:creationId xmlns:a16="http://schemas.microsoft.com/office/drawing/2014/main" id="{9143DD96-4D08-72BB-4B21-C47EC7ED7BAE}"/>
              </a:ext>
            </a:extLst>
          </p:cNvPr>
          <p:cNvSpPr/>
          <p:nvPr/>
        </p:nvSpPr>
        <p:spPr>
          <a:xfrm rot="5400000">
            <a:off x="9293005" y="2859678"/>
            <a:ext cx="827638" cy="593438"/>
          </a:xfrm>
          <a:prstGeom prst="right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21F2903D-6832-8FA8-B502-9E5C8066B520}"/>
              </a:ext>
            </a:extLst>
          </p:cNvPr>
          <p:cNvSpPr txBox="1"/>
          <p:nvPr/>
        </p:nvSpPr>
        <p:spPr>
          <a:xfrm>
            <a:off x="5083774" y="4030848"/>
            <a:ext cx="2021925" cy="461665"/>
          </a:xfrm>
          <a:prstGeom prst="rect">
            <a:avLst/>
          </a:prstGeom>
          <a:noFill/>
        </p:spPr>
        <p:txBody>
          <a:bodyPr wrap="square" rtlCol="0">
            <a:spAutoFit/>
          </a:bodyPr>
          <a:lstStyle/>
          <a:p>
            <a:pPr algn="ctr"/>
            <a:r>
              <a:rPr lang="en-US" sz="2400" dirty="0"/>
              <a:t>Environment</a:t>
            </a:r>
            <a:endParaRPr lang="en-GB" sz="2400" dirty="0"/>
          </a:p>
        </p:txBody>
      </p:sp>
      <p:sp>
        <p:nvSpPr>
          <p:cNvPr id="57" name="TextBox 56">
            <a:extLst>
              <a:ext uri="{FF2B5EF4-FFF2-40B4-BE49-F238E27FC236}">
                <a16:creationId xmlns:a16="http://schemas.microsoft.com/office/drawing/2014/main" id="{46E5865A-CEAB-4CD6-DE50-3C739816F1B1}"/>
              </a:ext>
            </a:extLst>
          </p:cNvPr>
          <p:cNvSpPr txBox="1"/>
          <p:nvPr/>
        </p:nvSpPr>
        <p:spPr>
          <a:xfrm>
            <a:off x="3146358" y="5265946"/>
            <a:ext cx="1212111" cy="369332"/>
          </a:xfrm>
          <a:prstGeom prst="rect">
            <a:avLst/>
          </a:prstGeom>
          <a:noFill/>
        </p:spPr>
        <p:txBody>
          <a:bodyPr wrap="square" rtlCol="0">
            <a:spAutoFit/>
          </a:bodyPr>
          <a:lstStyle/>
          <a:p>
            <a:pPr algn="ctr"/>
            <a:r>
              <a:rPr lang="en-US" dirty="0"/>
              <a:t>Action</a:t>
            </a:r>
            <a:endParaRPr lang="en-GB" dirty="0"/>
          </a:p>
        </p:txBody>
      </p:sp>
      <p:sp>
        <p:nvSpPr>
          <p:cNvPr id="58" name="TextBox 57">
            <a:extLst>
              <a:ext uri="{FF2B5EF4-FFF2-40B4-BE49-F238E27FC236}">
                <a16:creationId xmlns:a16="http://schemas.microsoft.com/office/drawing/2014/main" id="{D9D8CCB7-150F-A912-34BC-352DCDE55536}"/>
              </a:ext>
            </a:extLst>
          </p:cNvPr>
          <p:cNvSpPr txBox="1"/>
          <p:nvPr/>
        </p:nvSpPr>
        <p:spPr>
          <a:xfrm>
            <a:off x="7829699" y="5525175"/>
            <a:ext cx="1212111" cy="369332"/>
          </a:xfrm>
          <a:prstGeom prst="rect">
            <a:avLst/>
          </a:prstGeom>
          <a:noFill/>
        </p:spPr>
        <p:txBody>
          <a:bodyPr wrap="square" rtlCol="0">
            <a:spAutoFit/>
          </a:bodyPr>
          <a:lstStyle/>
          <a:p>
            <a:pPr algn="ctr"/>
            <a:r>
              <a:rPr lang="en-US" dirty="0"/>
              <a:t>Reward</a:t>
            </a:r>
            <a:endParaRPr lang="en-GB" dirty="0"/>
          </a:p>
        </p:txBody>
      </p:sp>
      <p:sp>
        <p:nvSpPr>
          <p:cNvPr id="59" name="TextBox 58">
            <a:extLst>
              <a:ext uri="{FF2B5EF4-FFF2-40B4-BE49-F238E27FC236}">
                <a16:creationId xmlns:a16="http://schemas.microsoft.com/office/drawing/2014/main" id="{08D26EAC-29B8-79DA-AAF7-0045B8E15427}"/>
              </a:ext>
            </a:extLst>
          </p:cNvPr>
          <p:cNvSpPr txBox="1"/>
          <p:nvPr/>
        </p:nvSpPr>
        <p:spPr>
          <a:xfrm>
            <a:off x="7829698" y="4994373"/>
            <a:ext cx="1212111" cy="369332"/>
          </a:xfrm>
          <a:prstGeom prst="rect">
            <a:avLst/>
          </a:prstGeom>
          <a:noFill/>
        </p:spPr>
        <p:txBody>
          <a:bodyPr wrap="square" rtlCol="0">
            <a:spAutoFit/>
          </a:bodyPr>
          <a:lstStyle/>
          <a:p>
            <a:pPr algn="ctr"/>
            <a:r>
              <a:rPr lang="en-US" dirty="0"/>
              <a:t>State</a:t>
            </a:r>
          </a:p>
        </p:txBody>
      </p:sp>
    </p:spTree>
    <p:extLst>
      <p:ext uri="{BB962C8B-B14F-4D97-AF65-F5344CB8AC3E}">
        <p14:creationId xmlns:p14="http://schemas.microsoft.com/office/powerpoint/2010/main" val="222941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5" grpId="0" animBg="1"/>
      <p:bldP spid="56" grpId="0"/>
      <p:bldP spid="57" grpId="0"/>
      <p:bldP spid="58"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r>
              <a:rPr lang="en-US" b="1" dirty="0"/>
              <a:t>Longitudinal profiles</a:t>
            </a:r>
            <a:r>
              <a:rPr lang="en-US" dirty="0"/>
              <a:t> from detectors installed in the SPS</a:t>
            </a:r>
          </a:p>
          <a:p>
            <a:pPr marL="0" indent="0">
              <a:buFont typeface="Courier New" panose="02070309020205020404" pitchFamily="49" charset="0"/>
              <a:buNone/>
            </a:pPr>
            <a:endParaRPr lang="en-US" dirty="0"/>
          </a:p>
          <a:p>
            <a:pPr marL="0" indent="0">
              <a:buFont typeface="Courier New" panose="02070309020205020404" pitchFamily="49" charset="0"/>
              <a:buNone/>
            </a:pPr>
            <a:endParaRPr lang="en-US" dirty="0"/>
          </a:p>
          <a:p>
            <a:pPr marL="0" indent="0">
              <a:buFont typeface="Courier New" panose="02070309020205020404" pitchFamily="49" charset="0"/>
              <a:buNone/>
            </a:pPr>
            <a:endParaRPr lang="en-US" dirty="0"/>
          </a:p>
          <a:p>
            <a:pPr marL="0" indent="0">
              <a:buFont typeface="Courier New" panose="02070309020205020404" pitchFamily="49" charset="0"/>
              <a:buNone/>
            </a:pPr>
            <a:endParaRPr lang="en-US" dirty="0"/>
          </a:p>
          <a:p>
            <a:pPr marL="0" indent="0">
              <a:buFont typeface="Courier New" panose="02070309020205020404" pitchFamily="49" charset="0"/>
              <a:buNone/>
            </a:pPr>
            <a:endParaRPr lang="en-US" dirty="0"/>
          </a:p>
          <a:p>
            <a:pPr marL="0" indent="0">
              <a:buFont typeface="Courier New" panose="02070309020205020404" pitchFamily="49" charset="0"/>
              <a:buNone/>
            </a:pPr>
            <a:endParaRPr lang="en-US" dirty="0"/>
          </a:p>
          <a:p>
            <a:pPr marL="0" indent="0">
              <a:buNone/>
            </a:pPr>
            <a:r>
              <a:rPr lang="en-US" dirty="0"/>
              <a:t>Multi turn acquisitions:</a:t>
            </a:r>
          </a:p>
          <a:p>
            <a:pPr lvl="1"/>
            <a:r>
              <a:rPr lang="en-US" dirty="0"/>
              <a:t>Data refresh every 20ms</a:t>
            </a:r>
            <a:br>
              <a:rPr lang="en-US" dirty="0"/>
            </a:br>
            <a:endParaRPr lang="en-US" dirty="0"/>
          </a:p>
        </p:txBody>
      </p:sp>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11</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Measurements/Observations</a:t>
            </a:r>
            <a:endParaRPr lang="en-GB" i="1" cap="none" dirty="0">
              <a:solidFill>
                <a:srgbClr val="0033A0"/>
              </a:solidFill>
            </a:endParaRPr>
          </a:p>
        </p:txBody>
      </p:sp>
      <p:grpSp>
        <p:nvGrpSpPr>
          <p:cNvPr id="12" name="Group 11">
            <a:extLst>
              <a:ext uri="{FF2B5EF4-FFF2-40B4-BE49-F238E27FC236}">
                <a16:creationId xmlns:a16="http://schemas.microsoft.com/office/drawing/2014/main" id="{2307A150-A97D-80B3-11DB-E09CF9E1B942}"/>
              </a:ext>
            </a:extLst>
          </p:cNvPr>
          <p:cNvGrpSpPr/>
          <p:nvPr/>
        </p:nvGrpSpPr>
        <p:grpSpPr>
          <a:xfrm>
            <a:off x="838200" y="1870300"/>
            <a:ext cx="4020303" cy="2273393"/>
            <a:chOff x="838200" y="1870300"/>
            <a:chExt cx="4020303" cy="2273393"/>
          </a:xfrm>
        </p:grpSpPr>
        <p:pic>
          <p:nvPicPr>
            <p:cNvPr id="7" name="Picture 6" descr="Chart, line chart&#10;&#10;Description automatically generated">
              <a:extLst>
                <a:ext uri="{FF2B5EF4-FFF2-40B4-BE49-F238E27FC236}">
                  <a16:creationId xmlns:a16="http://schemas.microsoft.com/office/drawing/2014/main" id="{A09C185E-90A4-FD96-F6FB-87D1EC2FC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96284"/>
              <a:ext cx="4020303" cy="2147409"/>
            </a:xfrm>
            <a:prstGeom prst="rect">
              <a:avLst/>
            </a:prstGeom>
          </p:spPr>
        </p:pic>
        <p:sp>
          <p:nvSpPr>
            <p:cNvPr id="9" name="TextBox 8">
              <a:extLst>
                <a:ext uri="{FF2B5EF4-FFF2-40B4-BE49-F238E27FC236}">
                  <a16:creationId xmlns:a16="http://schemas.microsoft.com/office/drawing/2014/main" id="{2ECB3DAB-EE5C-3BE6-8A72-0F723C58FAC2}"/>
                </a:ext>
              </a:extLst>
            </p:cNvPr>
            <p:cNvSpPr txBox="1"/>
            <p:nvPr/>
          </p:nvSpPr>
          <p:spPr>
            <a:xfrm>
              <a:off x="2162551" y="1870300"/>
              <a:ext cx="1371600" cy="369332"/>
            </a:xfrm>
            <a:prstGeom prst="rect">
              <a:avLst/>
            </a:prstGeom>
            <a:noFill/>
          </p:spPr>
          <p:txBody>
            <a:bodyPr wrap="square" rtlCol="0">
              <a:spAutoFit/>
            </a:bodyPr>
            <a:lstStyle/>
            <a:p>
              <a:pPr algn="ctr"/>
              <a:r>
                <a:rPr lang="en-US" dirty="0"/>
                <a:t>Single bunch</a:t>
              </a:r>
              <a:endParaRPr lang="en-GB" dirty="0"/>
            </a:p>
          </p:txBody>
        </p:sp>
      </p:grpSp>
      <p:grpSp>
        <p:nvGrpSpPr>
          <p:cNvPr id="11" name="Group 10">
            <a:extLst>
              <a:ext uri="{FF2B5EF4-FFF2-40B4-BE49-F238E27FC236}">
                <a16:creationId xmlns:a16="http://schemas.microsoft.com/office/drawing/2014/main" id="{BAD5D861-CF38-E691-BC43-4017B079AEDE}"/>
              </a:ext>
            </a:extLst>
          </p:cNvPr>
          <p:cNvGrpSpPr/>
          <p:nvPr/>
        </p:nvGrpSpPr>
        <p:grpSpPr>
          <a:xfrm>
            <a:off x="1571248" y="2364858"/>
            <a:ext cx="4020303" cy="2329950"/>
            <a:chOff x="1571248" y="2364858"/>
            <a:chExt cx="4020303" cy="2329950"/>
          </a:xfrm>
        </p:grpSpPr>
        <p:pic>
          <p:nvPicPr>
            <p:cNvPr id="8" name="Picture 7" descr="Chart, bar chart, histogram&#10;&#10;Description automatically generated">
              <a:extLst>
                <a:ext uri="{FF2B5EF4-FFF2-40B4-BE49-F238E27FC236}">
                  <a16:creationId xmlns:a16="http://schemas.microsoft.com/office/drawing/2014/main" id="{7933BB40-FA01-EA34-3143-8DCB4D33E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248" y="2547399"/>
              <a:ext cx="4020303" cy="2147409"/>
            </a:xfrm>
            <a:prstGeom prst="rect">
              <a:avLst/>
            </a:prstGeom>
          </p:spPr>
        </p:pic>
        <p:sp>
          <p:nvSpPr>
            <p:cNvPr id="10" name="TextBox 9">
              <a:extLst>
                <a:ext uri="{FF2B5EF4-FFF2-40B4-BE49-F238E27FC236}">
                  <a16:creationId xmlns:a16="http://schemas.microsoft.com/office/drawing/2014/main" id="{89CCDA21-1F32-CE6F-312D-FD00461F68C1}"/>
                </a:ext>
              </a:extLst>
            </p:cNvPr>
            <p:cNvSpPr txBox="1"/>
            <p:nvPr/>
          </p:nvSpPr>
          <p:spPr>
            <a:xfrm>
              <a:off x="2895599" y="2364858"/>
              <a:ext cx="1371600" cy="369332"/>
            </a:xfrm>
            <a:prstGeom prst="rect">
              <a:avLst/>
            </a:prstGeom>
            <a:noFill/>
          </p:spPr>
          <p:txBody>
            <a:bodyPr wrap="square" rtlCol="0">
              <a:spAutoFit/>
            </a:bodyPr>
            <a:lstStyle/>
            <a:p>
              <a:pPr algn="ctr"/>
              <a:r>
                <a:rPr lang="en-US" dirty="0"/>
                <a:t>Multi bunch</a:t>
              </a:r>
              <a:endParaRPr lang="en-GB" dirty="0"/>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EABE6B0-E5D2-30FD-A4A7-BD2DA9DED539}"/>
                  </a:ext>
                </a:extLst>
              </p:cNvPr>
              <p:cNvSpPr txBox="1"/>
              <p:nvPr/>
            </p:nvSpPr>
            <p:spPr>
              <a:xfrm>
                <a:off x="5591550" y="1827768"/>
                <a:ext cx="5762250" cy="2031325"/>
              </a:xfrm>
              <a:prstGeom prst="rect">
                <a:avLst/>
              </a:prstGeom>
              <a:noFill/>
            </p:spPr>
            <p:txBody>
              <a:bodyPr wrap="square" rtlCol="0">
                <a:spAutoFit/>
              </a:bodyPr>
              <a:lstStyle/>
              <a:p>
                <a:r>
                  <a:rPr lang="en-US" dirty="0"/>
                  <a:t>Analysis software to extract features:</a:t>
                </a:r>
              </a:p>
              <a:p>
                <a:pPr marL="742950" lvl="1" indent="-285750">
                  <a:buFont typeface="Arial" panose="020B0604020202020204" pitchFamily="34" charset="0"/>
                  <a:buChar char="•"/>
                </a:pPr>
                <a:r>
                  <a:rPr lang="en-US" dirty="0"/>
                  <a:t>Peak, Width, FWHM, </a:t>
                </a:r>
                <a:r>
                  <a:rPr lang="el-GR" dirty="0"/>
                  <a:t>μ</a:t>
                </a:r>
                <a:r>
                  <a:rPr lang="en-US" dirty="0"/>
                  <a:t>, </a:t>
                </a:r>
                <a:r>
                  <a:rPr lang="el-GR" dirty="0"/>
                  <a:t>σ</a:t>
                </a:r>
                <a:r>
                  <a:rPr lang="en-US" dirty="0"/>
                  <a:t>, bunch length, …</a:t>
                </a:r>
              </a:p>
              <a:p>
                <a:endParaRPr lang="en-US" dirty="0"/>
              </a:p>
              <a:p>
                <a:r>
                  <a:rPr lang="en-US" dirty="0"/>
                  <a:t>Multiple bunches </a:t>
                </a:r>
                <a:r>
                  <a:rPr lang="en-US" dirty="0">
                    <a:sym typeface="Wingdings" panose="05000000000000000000" pitchFamily="2" charset="2"/>
                  </a:rPr>
                  <a:t> extract features for each bunch</a:t>
                </a:r>
              </a:p>
              <a:p>
                <a:endParaRPr lang="en-US" dirty="0">
                  <a:sym typeface="Wingdings" panose="05000000000000000000" pitchFamily="2" charset="2"/>
                </a:endParaRPr>
              </a:p>
              <a:p>
                <a:pPr algn="ctr"/>
                <a:r>
                  <a:rPr lang="en-US" dirty="0">
                    <a:sym typeface="Wingdings" panose="05000000000000000000" pitchFamily="2" charset="2"/>
                  </a:rPr>
                  <a:t>LHC-beam type consists of </a:t>
                </a:r>
                <a14:m>
                  <m:oMath xmlns:m="http://schemas.openxmlformats.org/officeDocument/2006/math">
                    <m:r>
                      <a:rPr lang="en-US" b="0" i="1" smtClean="0">
                        <a:latin typeface="Cambria Math" panose="02040503050406030204" pitchFamily="18" charset="0"/>
                        <a:sym typeface="Wingdings" panose="05000000000000000000" pitchFamily="2" charset="2"/>
                      </a:rPr>
                      <m:t>4</m:t>
                    </m:r>
                    <m:r>
                      <a:rPr lang="en-US" b="0" i="1" smtClean="0">
                        <a:latin typeface="Cambria Math" panose="02040503050406030204" pitchFamily="18" charset="0"/>
                        <a:ea typeface="Cambria Math" panose="02040503050406030204" pitchFamily="18" charset="0"/>
                        <a:sym typeface="Wingdings" panose="05000000000000000000" pitchFamily="2" charset="2"/>
                      </a:rPr>
                      <m:t>×72=288</m:t>
                    </m:r>
                  </m:oMath>
                </a14:m>
                <a:r>
                  <a:rPr lang="en-US" dirty="0">
                    <a:sym typeface="Wingdings" panose="05000000000000000000" pitchFamily="2" charset="2"/>
                  </a:rPr>
                  <a:t> bunches</a:t>
                </a:r>
                <a:endParaRPr lang="en-GB" dirty="0"/>
              </a:p>
              <a:p>
                <a:pPr algn="ctr"/>
                <a:r>
                  <a:rPr lang="en-GB" b="1" dirty="0"/>
                  <a:t>Uniform features are desired across all bunches</a:t>
                </a:r>
              </a:p>
            </p:txBody>
          </p:sp>
        </mc:Choice>
        <mc:Fallback xmlns="">
          <p:sp>
            <p:nvSpPr>
              <p:cNvPr id="13" name="TextBox 12">
                <a:extLst>
                  <a:ext uri="{FF2B5EF4-FFF2-40B4-BE49-F238E27FC236}">
                    <a16:creationId xmlns:a16="http://schemas.microsoft.com/office/drawing/2014/main" id="{0EABE6B0-E5D2-30FD-A4A7-BD2DA9DED539}"/>
                  </a:ext>
                </a:extLst>
              </p:cNvPr>
              <p:cNvSpPr txBox="1">
                <a:spLocks noRot="1" noChangeAspect="1" noMove="1" noResize="1" noEditPoints="1" noAdjustHandles="1" noChangeArrowheads="1" noChangeShapeType="1" noTextEdit="1"/>
              </p:cNvSpPr>
              <p:nvPr/>
            </p:nvSpPr>
            <p:spPr>
              <a:xfrm>
                <a:off x="5591550" y="1827768"/>
                <a:ext cx="5762250" cy="2031325"/>
              </a:xfrm>
              <a:prstGeom prst="rect">
                <a:avLst/>
              </a:prstGeom>
              <a:blipFill>
                <a:blip r:embed="rId5"/>
                <a:stretch>
                  <a:fillRect l="-846" t="-1802" b="-3904"/>
                </a:stretch>
              </a:blipFill>
            </p:spPr>
            <p:txBody>
              <a:bodyPr/>
              <a:lstStyle/>
              <a:p>
                <a:r>
                  <a:rPr lang="en-GB">
                    <a:noFill/>
                  </a:rPr>
                  <a:t> </a:t>
                </a:r>
              </a:p>
            </p:txBody>
          </p:sp>
        </mc:Fallback>
      </mc:AlternateContent>
      <p:grpSp>
        <p:nvGrpSpPr>
          <p:cNvPr id="22" name="Group 21">
            <a:extLst>
              <a:ext uri="{FF2B5EF4-FFF2-40B4-BE49-F238E27FC236}">
                <a16:creationId xmlns:a16="http://schemas.microsoft.com/office/drawing/2014/main" id="{E39A9855-E49A-7386-A4C0-50F05D49A88D}"/>
              </a:ext>
            </a:extLst>
          </p:cNvPr>
          <p:cNvGrpSpPr/>
          <p:nvPr/>
        </p:nvGrpSpPr>
        <p:grpSpPr>
          <a:xfrm>
            <a:off x="5432259" y="3929644"/>
            <a:ext cx="6412078" cy="2501390"/>
            <a:chOff x="5432259" y="3929644"/>
            <a:chExt cx="6412078" cy="2501390"/>
          </a:xfrm>
        </p:grpSpPr>
        <p:pic>
          <p:nvPicPr>
            <p:cNvPr id="18" name="Picture 17" descr="Graphical user interface&#10;&#10;Description automatically generated with low confidence">
              <a:extLst>
                <a:ext uri="{FF2B5EF4-FFF2-40B4-BE49-F238E27FC236}">
                  <a16:creationId xmlns:a16="http://schemas.microsoft.com/office/drawing/2014/main" id="{2D66C3ED-A440-25EC-1B61-3D3AF0B73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2259" y="4071778"/>
              <a:ext cx="3598823" cy="2013677"/>
            </a:xfrm>
            <a:prstGeom prst="rect">
              <a:avLst/>
            </a:prstGeom>
          </p:spPr>
        </p:pic>
        <p:pic>
          <p:nvPicPr>
            <p:cNvPr id="19" name="Picture 18" descr="Chart&#10;&#10;Description automatically generated">
              <a:extLst>
                <a:ext uri="{FF2B5EF4-FFF2-40B4-BE49-F238E27FC236}">
                  <a16:creationId xmlns:a16="http://schemas.microsoft.com/office/drawing/2014/main" id="{3F6575CA-40FF-2A2D-0CCC-06FE9F2F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0062" y="4409403"/>
              <a:ext cx="3724275" cy="2021631"/>
            </a:xfrm>
            <a:prstGeom prst="rect">
              <a:avLst/>
            </a:prstGeom>
          </p:spPr>
        </p:pic>
        <p:sp>
          <p:nvSpPr>
            <p:cNvPr id="20" name="TextBox 19">
              <a:extLst>
                <a:ext uri="{FF2B5EF4-FFF2-40B4-BE49-F238E27FC236}">
                  <a16:creationId xmlns:a16="http://schemas.microsoft.com/office/drawing/2014/main" id="{F9F97838-68DE-3BFC-C93C-E44E085AE6F1}"/>
                </a:ext>
              </a:extLst>
            </p:cNvPr>
            <p:cNvSpPr txBox="1"/>
            <p:nvPr/>
          </p:nvSpPr>
          <p:spPr>
            <a:xfrm>
              <a:off x="6545870" y="3929644"/>
              <a:ext cx="1371600" cy="369332"/>
            </a:xfrm>
            <a:prstGeom prst="rect">
              <a:avLst/>
            </a:prstGeom>
            <a:noFill/>
          </p:spPr>
          <p:txBody>
            <a:bodyPr wrap="square" rtlCol="0">
              <a:spAutoFit/>
            </a:bodyPr>
            <a:lstStyle/>
            <a:p>
              <a:pPr algn="ctr"/>
              <a:r>
                <a:rPr lang="en-US" dirty="0"/>
                <a:t>Single bunch</a:t>
              </a:r>
              <a:endParaRPr lang="en-GB" dirty="0"/>
            </a:p>
          </p:txBody>
        </p:sp>
        <p:sp>
          <p:nvSpPr>
            <p:cNvPr id="21" name="TextBox 20">
              <a:extLst>
                <a:ext uri="{FF2B5EF4-FFF2-40B4-BE49-F238E27FC236}">
                  <a16:creationId xmlns:a16="http://schemas.microsoft.com/office/drawing/2014/main" id="{9C6CD0D0-96F3-DADC-29EC-DF3C461B1C54}"/>
                </a:ext>
              </a:extLst>
            </p:cNvPr>
            <p:cNvSpPr txBox="1"/>
            <p:nvPr/>
          </p:nvSpPr>
          <p:spPr>
            <a:xfrm>
              <a:off x="9296399" y="4267269"/>
              <a:ext cx="1371600" cy="369332"/>
            </a:xfrm>
            <a:prstGeom prst="rect">
              <a:avLst/>
            </a:prstGeom>
            <a:noFill/>
          </p:spPr>
          <p:txBody>
            <a:bodyPr wrap="square" rtlCol="0">
              <a:spAutoFit/>
            </a:bodyPr>
            <a:lstStyle/>
            <a:p>
              <a:pPr algn="ctr"/>
              <a:r>
                <a:rPr lang="en-US" dirty="0"/>
                <a:t>Multi bunch</a:t>
              </a:r>
              <a:endParaRPr lang="en-GB" dirty="0"/>
            </a:p>
          </p:txBody>
        </p:sp>
      </p:grpSp>
    </p:spTree>
    <p:extLst>
      <p:ext uri="{BB962C8B-B14F-4D97-AF65-F5344CB8AC3E}">
        <p14:creationId xmlns:p14="http://schemas.microsoft.com/office/powerpoint/2010/main" val="2813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r>
              <a:rPr lang="en-US" b="1" dirty="0"/>
              <a:t>Represent environment:</a:t>
            </a:r>
            <a:r>
              <a:rPr lang="en-US" dirty="0">
                <a:sym typeface="Wingdings" panose="05000000000000000000" pitchFamily="2" charset="2"/>
              </a:rPr>
              <a:t> </a:t>
            </a:r>
            <a:r>
              <a:rPr lang="en-US" dirty="0"/>
              <a:t>raw data and/or extracted features</a:t>
            </a:r>
          </a:p>
          <a:p>
            <a:pPr lvl="1"/>
            <a:r>
              <a:rPr lang="en-US" u="sng" dirty="0"/>
              <a:t>Bunch length</a:t>
            </a:r>
            <a:r>
              <a:rPr lang="en-US" dirty="0"/>
              <a:t> is the most critical one</a:t>
            </a:r>
          </a:p>
          <a:p>
            <a:pPr lvl="1"/>
            <a:r>
              <a:rPr lang="en-US" dirty="0"/>
              <a:t>Additional information about bunches may be useful (shape, intensity, …)</a:t>
            </a:r>
          </a:p>
          <a:p>
            <a:pPr marL="0" indent="0">
              <a:buNone/>
            </a:pPr>
            <a:r>
              <a:rPr lang="en-US" sz="2400" dirty="0"/>
              <a:t>Multi turn acquisitions: </a:t>
            </a:r>
            <a:r>
              <a:rPr lang="en-US" sz="2400" b="1" dirty="0"/>
              <a:t>when</a:t>
            </a:r>
            <a:r>
              <a:rPr lang="en-US" sz="2400" dirty="0"/>
              <a:t> observation must be taken?</a:t>
            </a:r>
          </a:p>
          <a:p>
            <a:pPr marL="0" indent="0">
              <a:buFont typeface="Courier New" panose="02070309020205020404" pitchFamily="49" charset="0"/>
              <a:buNone/>
            </a:pPr>
            <a:br>
              <a:rPr lang="en-US" dirty="0"/>
            </a:br>
            <a:endParaRPr lang="en-US" dirty="0"/>
          </a:p>
        </p:txBody>
      </p:sp>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12</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State</a:t>
            </a:r>
            <a:endParaRPr lang="en-GB" i="1" cap="none" dirty="0">
              <a:solidFill>
                <a:srgbClr val="0033A0"/>
              </a:solidFill>
            </a:endParaRPr>
          </a:p>
        </p:txBody>
      </p:sp>
      <p:pic>
        <p:nvPicPr>
          <p:cNvPr id="14" name="Picture 13" descr="Chart&#10;&#10;Description automatically generated">
            <a:extLst>
              <a:ext uri="{FF2B5EF4-FFF2-40B4-BE49-F238E27FC236}">
                <a16:creationId xmlns:a16="http://schemas.microsoft.com/office/drawing/2014/main" id="{DF5FA3EE-568C-2F2B-B92F-D233E6D48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995260"/>
            <a:ext cx="5517120" cy="2960125"/>
          </a:xfrm>
          <a:prstGeom prst="rect">
            <a:avLst/>
          </a:prstGeom>
        </p:spPr>
      </p:pic>
      <p:pic>
        <p:nvPicPr>
          <p:cNvPr id="15" name="Picture 14" descr="Chart&#10;&#10;Description automatically generated">
            <a:extLst>
              <a:ext uri="{FF2B5EF4-FFF2-40B4-BE49-F238E27FC236}">
                <a16:creationId xmlns:a16="http://schemas.microsoft.com/office/drawing/2014/main" id="{7BBE6EB3-1407-954D-670A-DD29F7530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989790"/>
            <a:ext cx="5517120" cy="2960125"/>
          </a:xfrm>
          <a:prstGeom prst="rect">
            <a:avLst/>
          </a:prstGeom>
        </p:spPr>
      </p:pic>
      <p:pic>
        <p:nvPicPr>
          <p:cNvPr id="16" name="Picture 15" descr="Chart, line chart&#10;&#10;Description automatically generated">
            <a:extLst>
              <a:ext uri="{FF2B5EF4-FFF2-40B4-BE49-F238E27FC236}">
                <a16:creationId xmlns:a16="http://schemas.microsoft.com/office/drawing/2014/main" id="{294F0D6F-3200-C031-F645-F756D3901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000730"/>
            <a:ext cx="5517120" cy="2960125"/>
          </a:xfrm>
          <a:prstGeom prst="rect">
            <a:avLst/>
          </a:prstGeom>
        </p:spPr>
      </p:pic>
      <p:pic>
        <p:nvPicPr>
          <p:cNvPr id="17" name="Picture 16" descr="Chart, line chart&#10;&#10;Description automatically generated">
            <a:extLst>
              <a:ext uri="{FF2B5EF4-FFF2-40B4-BE49-F238E27FC236}">
                <a16:creationId xmlns:a16="http://schemas.microsoft.com/office/drawing/2014/main" id="{B77FAA4A-42B2-370F-F0C7-9470CACEE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000730"/>
            <a:ext cx="5517120" cy="2960125"/>
          </a:xfrm>
          <a:prstGeom prst="rect">
            <a:avLst/>
          </a:prstGeom>
        </p:spPr>
      </p:pic>
      <p:pic>
        <p:nvPicPr>
          <p:cNvPr id="23" name="Picture 22" descr="Chart, line chart&#10;&#10;Description automatically generated">
            <a:extLst>
              <a:ext uri="{FF2B5EF4-FFF2-40B4-BE49-F238E27FC236}">
                <a16:creationId xmlns:a16="http://schemas.microsoft.com/office/drawing/2014/main" id="{4C590789-7FA8-30D3-F798-F0ADE70FC8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3000730"/>
            <a:ext cx="5517120" cy="2960125"/>
          </a:xfrm>
          <a:prstGeom prst="rect">
            <a:avLst/>
          </a:prstGeom>
        </p:spPr>
      </p:pic>
      <p:sp>
        <p:nvSpPr>
          <p:cNvPr id="24" name="TextBox 23">
            <a:extLst>
              <a:ext uri="{FF2B5EF4-FFF2-40B4-BE49-F238E27FC236}">
                <a16:creationId xmlns:a16="http://schemas.microsoft.com/office/drawing/2014/main" id="{426C85DE-4E74-B4AF-89A0-2E5D5BBC92DB}"/>
              </a:ext>
            </a:extLst>
          </p:cNvPr>
          <p:cNvSpPr txBox="1"/>
          <p:nvPr/>
        </p:nvSpPr>
        <p:spPr>
          <a:xfrm>
            <a:off x="6191105" y="3095418"/>
            <a:ext cx="5326911" cy="2492990"/>
          </a:xfrm>
          <a:prstGeom prst="rect">
            <a:avLst/>
          </a:prstGeom>
          <a:noFill/>
        </p:spPr>
        <p:txBody>
          <a:bodyPr wrap="square" rtlCol="0">
            <a:spAutoFit/>
          </a:bodyPr>
          <a:lstStyle/>
          <a:p>
            <a:pPr algn="ctr">
              <a:lnSpc>
                <a:spcPct val="150000"/>
              </a:lnSpc>
            </a:pPr>
            <a:r>
              <a:rPr lang="en-US" sz="2400" dirty="0"/>
              <a:t>Few observations are sufficient but…</a:t>
            </a:r>
          </a:p>
          <a:p>
            <a:pPr algn="ctr">
              <a:lnSpc>
                <a:spcPct val="150000"/>
              </a:lnSpc>
            </a:pPr>
            <a:r>
              <a:rPr lang="en-US" sz="2400" b="1" dirty="0"/>
              <a:t>information during blow-up is missing</a:t>
            </a:r>
            <a:endParaRPr lang="en-US" sz="2400" dirty="0"/>
          </a:p>
          <a:p>
            <a:pPr algn="ctr">
              <a:lnSpc>
                <a:spcPct val="150000"/>
              </a:lnSpc>
            </a:pPr>
            <a:r>
              <a:rPr lang="en-US" sz="2400" dirty="0"/>
              <a:t>What about adding </a:t>
            </a:r>
            <a:r>
              <a:rPr lang="en-US" sz="2400" b="1" dirty="0"/>
              <a:t>intermediate points</a:t>
            </a:r>
            <a:r>
              <a:rPr lang="en-US" sz="2400" dirty="0"/>
              <a:t>?</a:t>
            </a:r>
          </a:p>
          <a:p>
            <a:pPr algn="ctr"/>
            <a:r>
              <a:rPr lang="en-US" sz="2400" dirty="0">
                <a:sym typeface="Wingdings" panose="05000000000000000000" pitchFamily="2" charset="2"/>
              </a:rPr>
              <a:t>Better knowledge and control of the beam aspects taken into account!</a:t>
            </a:r>
            <a:endParaRPr lang="en-US" sz="2400" dirty="0"/>
          </a:p>
        </p:txBody>
      </p:sp>
      <p:sp>
        <p:nvSpPr>
          <p:cNvPr id="25" name="TextBox 24">
            <a:extLst>
              <a:ext uri="{FF2B5EF4-FFF2-40B4-BE49-F238E27FC236}">
                <a16:creationId xmlns:a16="http://schemas.microsoft.com/office/drawing/2014/main" id="{5FD25187-FD7F-6138-96D1-07C5CB2033FD}"/>
              </a:ext>
            </a:extLst>
          </p:cNvPr>
          <p:cNvSpPr txBox="1"/>
          <p:nvPr/>
        </p:nvSpPr>
        <p:spPr>
          <a:xfrm>
            <a:off x="838200" y="5825420"/>
            <a:ext cx="10515600" cy="369332"/>
          </a:xfrm>
          <a:prstGeom prst="rect">
            <a:avLst/>
          </a:prstGeom>
          <a:noFill/>
        </p:spPr>
        <p:txBody>
          <a:bodyPr wrap="square" rtlCol="0">
            <a:spAutoFit/>
          </a:bodyPr>
          <a:lstStyle/>
          <a:p>
            <a:pPr algn="ctr"/>
            <a:r>
              <a:rPr lang="en-US" b="1" dirty="0"/>
              <a:t>WARNING:</a:t>
            </a:r>
            <a:r>
              <a:rPr lang="en-US" dirty="0"/>
              <a:t> do not exaggerate with the state dimensions </a:t>
            </a:r>
            <a:r>
              <a:rPr lang="en-US" dirty="0">
                <a:sym typeface="Wingdings" panose="05000000000000000000" pitchFamily="2" charset="2"/>
              </a:rPr>
              <a:t> the problem will become unmanageable soon!</a:t>
            </a:r>
          </a:p>
        </p:txBody>
      </p:sp>
    </p:spTree>
    <p:extLst>
      <p:ext uri="{BB962C8B-B14F-4D97-AF65-F5344CB8AC3E}">
        <p14:creationId xmlns:p14="http://schemas.microsoft.com/office/powerpoint/2010/main" val="304438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13</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Action</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Variation of settings value</a:t>
            </a:r>
          </a:p>
          <a:p>
            <a:pPr lvl="1"/>
            <a:endParaRPr lang="en-US" b="1" dirty="0"/>
          </a:p>
          <a:p>
            <a:pPr marL="0" indent="0">
              <a:buNone/>
            </a:pPr>
            <a:r>
              <a:rPr lang="en-US" sz="2400" b="1" dirty="0"/>
              <a:t>Manually: </a:t>
            </a:r>
            <a:r>
              <a:rPr lang="en-US" sz="2400" dirty="0"/>
              <a:t>constant settings</a:t>
            </a:r>
          </a:p>
          <a:p>
            <a:pPr marL="0" indent="0">
              <a:buNone/>
            </a:pPr>
            <a:r>
              <a:rPr lang="en-US" sz="2400" b="1" dirty="0"/>
              <a:t>Over multiple points:</a:t>
            </a:r>
          </a:p>
          <a:p>
            <a:pPr lvl="1">
              <a:lnSpc>
                <a:spcPct val="150000"/>
              </a:lnSpc>
            </a:pPr>
            <a:r>
              <a:rPr lang="en-US" sz="2000" dirty="0"/>
              <a:t>Adapt settings to each interval independently</a:t>
            </a:r>
          </a:p>
          <a:p>
            <a:pPr lvl="1">
              <a:lnSpc>
                <a:spcPct val="150000"/>
              </a:lnSpc>
            </a:pPr>
            <a:r>
              <a:rPr lang="en-US" sz="2000" dirty="0"/>
              <a:t>More accurate time dependent setup:</a:t>
            </a:r>
          </a:p>
          <a:p>
            <a:pPr lvl="2">
              <a:lnSpc>
                <a:spcPct val="150000"/>
              </a:lnSpc>
            </a:pPr>
            <a:r>
              <a:rPr lang="en-US" dirty="0"/>
              <a:t>Amplitude could go to zero in some intervals.</a:t>
            </a:r>
          </a:p>
          <a:p>
            <a:pPr lvl="2">
              <a:lnSpc>
                <a:spcPct val="150000"/>
              </a:lnSpc>
            </a:pPr>
            <a:r>
              <a:rPr lang="en-US" dirty="0"/>
              <a:t>Freq. band could increase or reduce in intervals.</a:t>
            </a:r>
          </a:p>
          <a:p>
            <a:pPr lvl="1">
              <a:lnSpc>
                <a:spcPct val="150000"/>
              </a:lnSpc>
            </a:pPr>
            <a:r>
              <a:rPr lang="en-US" sz="2000" dirty="0"/>
              <a:t>Better control </a:t>
            </a:r>
            <a:r>
              <a:rPr lang="en-US" sz="2000" dirty="0">
                <a:sym typeface="Wingdings" panose="05000000000000000000" pitchFamily="2" charset="2"/>
              </a:rPr>
              <a:t>leads to be</a:t>
            </a:r>
            <a:r>
              <a:rPr lang="en-US" sz="2000" dirty="0"/>
              <a:t>tter results</a:t>
            </a:r>
          </a:p>
          <a:p>
            <a:pPr lvl="1">
              <a:lnSpc>
                <a:spcPct val="150000"/>
              </a:lnSpc>
            </a:pPr>
            <a:r>
              <a:rPr lang="en-US" sz="2000" dirty="0"/>
              <a:t>Limit actions to avoid losses or ineffective blow-up</a:t>
            </a:r>
          </a:p>
          <a:p>
            <a:pPr marL="0" indent="0">
              <a:buFont typeface="Courier New" panose="02070309020205020404" pitchFamily="49" charset="0"/>
              <a:buNone/>
            </a:pPr>
            <a:endParaRPr lang="en-US" b="1" dirty="0"/>
          </a:p>
        </p:txBody>
      </p:sp>
      <p:pic>
        <p:nvPicPr>
          <p:cNvPr id="16" name="Picture 15" descr="Chart, line chart&#10;&#10;Description automatically generated">
            <a:extLst>
              <a:ext uri="{FF2B5EF4-FFF2-40B4-BE49-F238E27FC236}">
                <a16:creationId xmlns:a16="http://schemas.microsoft.com/office/drawing/2014/main" id="{5EB3225E-5108-0699-3DD3-29462C13A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996" y="1626214"/>
            <a:ext cx="4125816" cy="2041604"/>
          </a:xfrm>
          <a:prstGeom prst="rect">
            <a:avLst/>
          </a:prstGeom>
        </p:spPr>
      </p:pic>
      <p:pic>
        <p:nvPicPr>
          <p:cNvPr id="17" name="Picture 16" descr="Chart, line chart&#10;&#10;Description automatically generated">
            <a:extLst>
              <a:ext uri="{FF2B5EF4-FFF2-40B4-BE49-F238E27FC236}">
                <a16:creationId xmlns:a16="http://schemas.microsoft.com/office/drawing/2014/main" id="{BF6F9606-E01F-5CA0-0CBD-8FC5675AC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3801" y="1626214"/>
            <a:ext cx="4125815" cy="2041604"/>
          </a:xfrm>
          <a:prstGeom prst="rect">
            <a:avLst/>
          </a:prstGeom>
        </p:spPr>
      </p:pic>
      <p:pic>
        <p:nvPicPr>
          <p:cNvPr id="18" name="Picture 17" descr="Chart&#10;&#10;Description automatically generated">
            <a:extLst>
              <a:ext uri="{FF2B5EF4-FFF2-40B4-BE49-F238E27FC236}">
                <a16:creationId xmlns:a16="http://schemas.microsoft.com/office/drawing/2014/main" id="{07AFDBE0-CEAB-5CA3-9FD2-912F92069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5829" y="3921936"/>
            <a:ext cx="3801723" cy="2039755"/>
          </a:xfrm>
          <a:prstGeom prst="rect">
            <a:avLst/>
          </a:prstGeom>
        </p:spPr>
      </p:pic>
      <p:pic>
        <p:nvPicPr>
          <p:cNvPr id="19" name="Picture 18" descr="Chart&#10;&#10;Description automatically generated">
            <a:extLst>
              <a:ext uri="{FF2B5EF4-FFF2-40B4-BE49-F238E27FC236}">
                <a16:creationId xmlns:a16="http://schemas.microsoft.com/office/drawing/2014/main" id="{4387C77A-6C57-925D-A630-2C16F51F5C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5828" y="3921355"/>
            <a:ext cx="3801723" cy="2039755"/>
          </a:xfrm>
          <a:prstGeom prst="rect">
            <a:avLst/>
          </a:prstGeom>
        </p:spPr>
      </p:pic>
      <p:sp>
        <p:nvSpPr>
          <p:cNvPr id="21" name="TextBox 20">
            <a:extLst>
              <a:ext uri="{FF2B5EF4-FFF2-40B4-BE49-F238E27FC236}">
                <a16:creationId xmlns:a16="http://schemas.microsoft.com/office/drawing/2014/main" id="{64928FE3-D3B8-F1ED-8AE4-86CD231EFB57}"/>
              </a:ext>
            </a:extLst>
          </p:cNvPr>
          <p:cNvSpPr txBox="1"/>
          <p:nvPr/>
        </p:nvSpPr>
        <p:spPr>
          <a:xfrm>
            <a:off x="7393783" y="1327875"/>
            <a:ext cx="4562953" cy="369332"/>
          </a:xfrm>
          <a:prstGeom prst="rect">
            <a:avLst/>
          </a:prstGeom>
          <a:noFill/>
        </p:spPr>
        <p:txBody>
          <a:bodyPr wrap="square" rtlCol="0">
            <a:spAutoFit/>
          </a:bodyPr>
          <a:lstStyle/>
          <a:p>
            <a:pPr algn="ctr"/>
            <a:r>
              <a:rPr lang="en-US" dirty="0"/>
              <a:t>Variation of the AMPLITUDE</a:t>
            </a:r>
            <a:endParaRPr lang="en-GB" dirty="0"/>
          </a:p>
        </p:txBody>
      </p:sp>
      <p:pic>
        <p:nvPicPr>
          <p:cNvPr id="22" name="Picture 21" descr="Chart&#10;&#10;Description automatically generated">
            <a:extLst>
              <a:ext uri="{FF2B5EF4-FFF2-40B4-BE49-F238E27FC236}">
                <a16:creationId xmlns:a16="http://schemas.microsoft.com/office/drawing/2014/main" id="{1F9E9C20-2F9D-6C93-93AD-CB47227601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2352" y="3922061"/>
            <a:ext cx="3805168" cy="2039756"/>
          </a:xfrm>
          <a:prstGeom prst="rect">
            <a:avLst/>
          </a:prstGeom>
        </p:spPr>
      </p:pic>
      <p:pic>
        <p:nvPicPr>
          <p:cNvPr id="23" name="Picture 22" descr="Chart&#10;&#10;Description automatically generated">
            <a:extLst>
              <a:ext uri="{FF2B5EF4-FFF2-40B4-BE49-F238E27FC236}">
                <a16:creationId xmlns:a16="http://schemas.microsoft.com/office/drawing/2014/main" id="{45BFF25A-973E-964E-C725-C767D55640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2352" y="1626214"/>
            <a:ext cx="4125816" cy="2041604"/>
          </a:xfrm>
          <a:prstGeom prst="rect">
            <a:avLst/>
          </a:prstGeom>
        </p:spPr>
      </p:pic>
      <p:sp>
        <p:nvSpPr>
          <p:cNvPr id="24" name="TextBox 23">
            <a:extLst>
              <a:ext uri="{FF2B5EF4-FFF2-40B4-BE49-F238E27FC236}">
                <a16:creationId xmlns:a16="http://schemas.microsoft.com/office/drawing/2014/main" id="{4FD0DDFF-BC15-2D06-B1A4-E6E45B09D57C}"/>
              </a:ext>
            </a:extLst>
          </p:cNvPr>
          <p:cNvSpPr txBox="1"/>
          <p:nvPr/>
        </p:nvSpPr>
        <p:spPr>
          <a:xfrm>
            <a:off x="7393783" y="3660706"/>
            <a:ext cx="4562953" cy="369332"/>
          </a:xfrm>
          <a:prstGeom prst="rect">
            <a:avLst/>
          </a:prstGeom>
          <a:noFill/>
        </p:spPr>
        <p:txBody>
          <a:bodyPr wrap="square" rtlCol="0">
            <a:spAutoFit/>
          </a:bodyPr>
          <a:lstStyle/>
          <a:p>
            <a:pPr algn="ctr"/>
            <a:r>
              <a:rPr lang="en-US" dirty="0"/>
              <a:t>Variation of the MARGINS</a:t>
            </a:r>
            <a:endParaRPr lang="en-GB" dirty="0"/>
          </a:p>
        </p:txBody>
      </p:sp>
    </p:spTree>
    <p:extLst>
      <p:ext uri="{BB962C8B-B14F-4D97-AF65-F5344CB8AC3E}">
        <p14:creationId xmlns:p14="http://schemas.microsoft.com/office/powerpoint/2010/main" val="300443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14</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Reward</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The </a:t>
            </a:r>
            <a:r>
              <a:rPr lang="en-US" sz="2400" b="1" dirty="0"/>
              <a:t>reward</a:t>
            </a:r>
            <a:r>
              <a:rPr lang="en-US" sz="2400" dirty="0"/>
              <a:t> must be a </a:t>
            </a:r>
            <a:r>
              <a:rPr lang="en-US" sz="2400" b="1" dirty="0"/>
              <a:t>scalar</a:t>
            </a:r>
            <a:endParaRPr lang="en-US" sz="2400" dirty="0"/>
          </a:p>
          <a:p>
            <a:pPr marL="0" indent="0">
              <a:buNone/>
            </a:pPr>
            <a:r>
              <a:rPr lang="en-US" sz="2400" dirty="0"/>
              <a:t>Custom function to calculate it relying on observations</a:t>
            </a:r>
          </a:p>
          <a:p>
            <a:pPr marL="0" indent="0">
              <a:buNone/>
            </a:pPr>
            <a:r>
              <a:rPr lang="en-US" sz="2400" dirty="0"/>
              <a:t>Define the most relevant </a:t>
            </a:r>
            <a:r>
              <a:rPr lang="en-US" sz="2400" b="1" dirty="0"/>
              <a:t>features</a:t>
            </a:r>
            <a:r>
              <a:rPr lang="en-US" sz="2400" dirty="0"/>
              <a:t> with which calculate the blow-up effects</a:t>
            </a:r>
          </a:p>
          <a:p>
            <a:pPr marL="0" indent="0">
              <a:buFont typeface="Courier New" panose="02070309020205020404" pitchFamily="49" charset="0"/>
              <a:buNone/>
            </a:pPr>
            <a:endParaRPr lang="en-US" sz="2400" b="1" dirty="0"/>
          </a:p>
        </p:txBody>
      </p:sp>
      <p:sp>
        <p:nvSpPr>
          <p:cNvPr id="8" name="TextBox 7">
            <a:extLst>
              <a:ext uri="{FF2B5EF4-FFF2-40B4-BE49-F238E27FC236}">
                <a16:creationId xmlns:a16="http://schemas.microsoft.com/office/drawing/2014/main" id="{B83534C8-AC48-8999-F9E7-E230A908FC4B}"/>
              </a:ext>
            </a:extLst>
          </p:cNvPr>
          <p:cNvSpPr txBox="1"/>
          <p:nvPr/>
        </p:nvSpPr>
        <p:spPr>
          <a:xfrm>
            <a:off x="5796531" y="3591133"/>
            <a:ext cx="5557269" cy="2308324"/>
          </a:xfrm>
          <a:prstGeom prst="rect">
            <a:avLst/>
          </a:prstGeom>
          <a:noFill/>
        </p:spPr>
        <p:txBody>
          <a:bodyPr wrap="square" rtlCol="0">
            <a:spAutoFit/>
          </a:bodyPr>
          <a:lstStyle/>
          <a:p>
            <a:r>
              <a:rPr lang="en-US" sz="2400" b="1" dirty="0"/>
              <a:t>General targets:</a:t>
            </a:r>
            <a:r>
              <a:rPr lang="en-US" sz="2400" dirty="0"/>
              <a:t> </a:t>
            </a:r>
          </a:p>
          <a:p>
            <a:pPr marL="742950" lvl="1" indent="-285750">
              <a:buFont typeface="Arial" panose="020B0604020202020204" pitchFamily="34" charset="0"/>
              <a:buChar char="•"/>
            </a:pPr>
            <a:r>
              <a:rPr lang="en-GB" sz="2400" dirty="0"/>
              <a:t>Reach desired bunch length </a:t>
            </a:r>
          </a:p>
          <a:p>
            <a:pPr marL="742950" lvl="1" indent="-285750">
              <a:buFont typeface="Arial" panose="020B0604020202020204" pitchFamily="34" charset="0"/>
              <a:buChar char="•"/>
            </a:pPr>
            <a:r>
              <a:rPr lang="en-GB" sz="2400" dirty="0"/>
              <a:t>Guarantee longitudinal stability</a:t>
            </a:r>
          </a:p>
          <a:p>
            <a:pPr marL="742950" lvl="1" indent="-285750">
              <a:buFont typeface="Arial" panose="020B0604020202020204" pitchFamily="34" charset="0"/>
              <a:buChar char="•"/>
            </a:pPr>
            <a:r>
              <a:rPr lang="en-GB" sz="2400" dirty="0"/>
              <a:t>Ensure uniform bunches</a:t>
            </a:r>
          </a:p>
          <a:p>
            <a:pPr marL="742950" lvl="1" indent="-285750">
              <a:buFont typeface="Arial" panose="020B0604020202020204" pitchFamily="34" charset="0"/>
              <a:buChar char="•"/>
            </a:pPr>
            <a:r>
              <a:rPr lang="en-US" sz="2400" dirty="0"/>
              <a:t>Control the bunch length evolution.</a:t>
            </a:r>
          </a:p>
          <a:p>
            <a:pPr marL="742950" lvl="1" indent="-285750">
              <a:buFont typeface="Arial" panose="020B0604020202020204" pitchFamily="34" charset="0"/>
              <a:buChar char="•"/>
            </a:pPr>
            <a:r>
              <a:rPr lang="en-US" sz="2400" dirty="0"/>
              <a:t>Avoid losses</a:t>
            </a:r>
          </a:p>
        </p:txBody>
      </p:sp>
      <p:grpSp>
        <p:nvGrpSpPr>
          <p:cNvPr id="15" name="Group 14">
            <a:extLst>
              <a:ext uri="{FF2B5EF4-FFF2-40B4-BE49-F238E27FC236}">
                <a16:creationId xmlns:a16="http://schemas.microsoft.com/office/drawing/2014/main" id="{C7874E7E-7FAA-6CE0-DFCD-891A7DCB7B1E}"/>
              </a:ext>
            </a:extLst>
          </p:cNvPr>
          <p:cNvGrpSpPr/>
          <p:nvPr/>
        </p:nvGrpSpPr>
        <p:grpSpPr>
          <a:xfrm>
            <a:off x="838200" y="3521654"/>
            <a:ext cx="4423858" cy="2360450"/>
            <a:chOff x="481512" y="3995900"/>
            <a:chExt cx="4423858" cy="2360450"/>
          </a:xfrm>
        </p:grpSpPr>
        <p:pic>
          <p:nvPicPr>
            <p:cNvPr id="9" name="Picture 8">
              <a:extLst>
                <a:ext uri="{FF2B5EF4-FFF2-40B4-BE49-F238E27FC236}">
                  <a16:creationId xmlns:a16="http://schemas.microsoft.com/office/drawing/2014/main" id="{7304D743-0021-B5CD-13FA-2F3D4CD40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707" y="4429579"/>
              <a:ext cx="1783663" cy="1926771"/>
            </a:xfrm>
            <a:prstGeom prst="rect">
              <a:avLst/>
            </a:prstGeom>
          </p:spPr>
        </p:pic>
        <p:sp>
          <p:nvSpPr>
            <p:cNvPr id="10" name="Cloud 9">
              <a:extLst>
                <a:ext uri="{FF2B5EF4-FFF2-40B4-BE49-F238E27FC236}">
                  <a16:creationId xmlns:a16="http://schemas.microsoft.com/office/drawing/2014/main" id="{9924BB9B-922C-2833-9B41-B80A84B5F180}"/>
                </a:ext>
              </a:extLst>
            </p:cNvPr>
            <p:cNvSpPr/>
            <p:nvPr/>
          </p:nvSpPr>
          <p:spPr>
            <a:xfrm>
              <a:off x="2714870" y="5187702"/>
              <a:ext cx="340516" cy="41571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10">
              <a:extLst>
                <a:ext uri="{FF2B5EF4-FFF2-40B4-BE49-F238E27FC236}">
                  <a16:creationId xmlns:a16="http://schemas.microsoft.com/office/drawing/2014/main" id="{CA087CEE-B063-02E1-6761-8E730AF5A132}"/>
                </a:ext>
              </a:extLst>
            </p:cNvPr>
            <p:cNvSpPr/>
            <p:nvPr/>
          </p:nvSpPr>
          <p:spPr>
            <a:xfrm>
              <a:off x="2147298" y="4980758"/>
              <a:ext cx="501251" cy="41571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loud 11">
              <a:extLst>
                <a:ext uri="{FF2B5EF4-FFF2-40B4-BE49-F238E27FC236}">
                  <a16:creationId xmlns:a16="http://schemas.microsoft.com/office/drawing/2014/main" id="{95A08CC9-E636-DBD3-4D96-8F9B87A680E7}"/>
                </a:ext>
              </a:extLst>
            </p:cNvPr>
            <p:cNvSpPr/>
            <p:nvPr/>
          </p:nvSpPr>
          <p:spPr>
            <a:xfrm>
              <a:off x="481512" y="3995900"/>
              <a:ext cx="1783663" cy="134011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a:t>
              </a:r>
              <a:endParaRPr lang="en-GB" sz="3200" dirty="0">
                <a:solidFill>
                  <a:sysClr val="windowText" lastClr="000000"/>
                </a:solidFill>
              </a:endParaRPr>
            </a:p>
          </p:txBody>
        </p:sp>
      </p:grpSp>
    </p:spTree>
    <p:extLst>
      <p:ext uri="{BB962C8B-B14F-4D97-AF65-F5344CB8AC3E}">
        <p14:creationId xmlns:p14="http://schemas.microsoft.com/office/powerpoint/2010/main" val="3094181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4F3E2EF2-1BC2-9AD2-5199-77DEEB5CB56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Multi bunch beam </a:t>
                </a:r>
                <a:r>
                  <a:rPr lang="en-US" sz="2400" dirty="0">
                    <a:sym typeface="Wingdings" panose="05000000000000000000" pitchFamily="2" charset="2"/>
                  </a:rPr>
                  <a:t></a:t>
                </a:r>
                <a:r>
                  <a:rPr lang="en-US" sz="2400" dirty="0"/>
                  <a:t> </a:t>
                </a:r>
                <a14:m>
                  <m:oMath xmlns:m="http://schemas.openxmlformats.org/officeDocument/2006/math">
                    <m:r>
                      <a:rPr lang="en-US" sz="2400" i="1">
                        <a:latin typeface="Cambria Math" panose="02040503050406030204" pitchFamily="18" charset="0"/>
                      </a:rPr>
                      <m:t>𝑛</m:t>
                    </m:r>
                  </m:oMath>
                </a14:m>
                <a:r>
                  <a:rPr lang="en-GB" sz="2400" dirty="0"/>
                  <a:t> bunch lengths: </a:t>
                </a:r>
                <a14:m>
                  <m:oMath xmlns:m="http://schemas.openxmlformats.org/officeDocument/2006/math">
                    <m:r>
                      <a:rPr lang="en-US" sz="2400" b="1" i="1">
                        <a:latin typeface="Cambria Math" panose="02040503050406030204" pitchFamily="18" charset="0"/>
                        <a:ea typeface="Cambria Math" panose="02040503050406030204" pitchFamily="18" charset="0"/>
                      </a:rPr>
                      <m:t>𝝈</m:t>
                    </m:r>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d>
                          <m:dPr>
                            <m:begChr m:val="["/>
                            <m:endChr m:val="]"/>
                            <m:ctrlPr>
                              <a:rPr lang="en-US" sz="2400" b="1" i="1" smtClean="0">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b="0" i="0" smtClean="0">
                                    <a:latin typeface="Cambria Math" panose="02040503050406030204" pitchFamily="18" charset="0"/>
                                    <a:ea typeface="Cambria Math" panose="02040503050406030204" pitchFamily="18" charset="0"/>
                                  </a:rPr>
                                  <m:t>1</m:t>
                                </m:r>
                              </m:sub>
                            </m:sSub>
                            <m:r>
                              <a:rPr lang="en-US" sz="2400" b="1"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b="0" i="0" smtClean="0">
                                    <a:latin typeface="Cambria Math" panose="02040503050406030204" pitchFamily="18" charset="0"/>
                                    <a:ea typeface="Cambria Math" panose="02040503050406030204" pitchFamily="18" charset="0"/>
                                  </a:rPr>
                                  <m:t>2</m:t>
                                </m:r>
                              </m:sub>
                            </m:sSub>
                            <m:r>
                              <a:rPr lang="en-US" sz="2400" b="1" i="1" smtClean="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m:rPr>
                                    <m:sty m:val="p"/>
                                  </m:rPr>
                                  <a:rPr lang="en-US" sz="2400" b="0" i="0" smtClean="0">
                                    <a:latin typeface="Cambria Math" panose="02040503050406030204" pitchFamily="18" charset="0"/>
                                    <a:ea typeface="Cambria Math" panose="02040503050406030204" pitchFamily="18" charset="0"/>
                                  </a:rPr>
                                  <m:t>n</m:t>
                                </m:r>
                              </m:sub>
                            </m:sSub>
                          </m:e>
                        </m:d>
                      </m:e>
                      <m:sup>
                        <m:r>
                          <a:rPr lang="en-US" sz="2400" b="0" i="1" smtClean="0">
                            <a:latin typeface="Cambria Math" panose="02040503050406030204" pitchFamily="18" charset="0"/>
                            <a:ea typeface="Cambria Math" panose="02040503050406030204" pitchFamily="18" charset="0"/>
                          </a:rPr>
                          <m:t>𝑇</m:t>
                        </m:r>
                      </m:sup>
                    </m:sSup>
                  </m:oMath>
                </a14:m>
                <a:r>
                  <a:rPr lang="en-US" sz="2400" dirty="0">
                    <a:sym typeface="Wingdings" panose="05000000000000000000" pitchFamily="2" charset="2"/>
                  </a:rPr>
                  <a:t> </a:t>
                </a:r>
                <a:endParaRPr lang="en-US" dirty="0"/>
              </a:p>
              <a:p>
                <a:pPr lvl="1"/>
                <a:r>
                  <a:rPr lang="en-US" dirty="0"/>
                  <a:t>Error vector: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m:rPr>
                                    <m:sty m:val="p"/>
                                  </m:rPr>
                                  <a:rPr lang="en-US" b="0" i="0" smtClean="0">
                                    <a:latin typeface="Cambria Math" panose="02040503050406030204" pitchFamily="18" charset="0"/>
                                    <a:ea typeface="Cambria Math" panose="02040503050406030204" pitchFamily="18" charset="0"/>
                                  </a:rPr>
                                  <m:t>i</m:t>
                                </m:r>
                              </m:sub>
                            </m:sSub>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 </m:t>
                                </m:r>
                              </m:sub>
                              <m:sup>
                                <m:r>
                                  <a:rPr lang="en-US" i="1">
                                    <a:latin typeface="Cambria Math" panose="02040503050406030204" pitchFamily="18" charset="0"/>
                                  </a:rPr>
                                  <m:t>∗</m:t>
                                </m:r>
                              </m:sup>
                            </m:sSubSup>
                            <m:r>
                              <a:rPr lang="en-US" b="0" i="1" smtClean="0">
                                <a:latin typeface="Cambria Math" panose="02040503050406030204" pitchFamily="18" charset="0"/>
                              </a:rPr>
                              <m:t>   </m:t>
                            </m:r>
                            <m:r>
                              <a:rPr lang="en-US" i="1">
                                <a:latin typeface="Cambria Math" panose="02040503050406030204" pitchFamily="18" charset="0"/>
                              </a:rPr>
                              <m:t>∀</m:t>
                            </m:r>
                            <m:r>
                              <m:rPr>
                                <m:sty m:val="p"/>
                              </m:rPr>
                              <a:rPr lang="en-US" b="0" i="0" smtClean="0">
                                <a:latin typeface="Cambria Math" panose="02040503050406030204" pitchFamily="18" charset="0"/>
                              </a:rPr>
                              <m:t>i</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e>
                        </m:d>
                      </m:e>
                      <m:sup>
                        <m:r>
                          <a:rPr lang="en-US" b="0" i="1" smtClean="0">
                            <a:latin typeface="Cambria Math" panose="02040503050406030204" pitchFamily="18" charset="0"/>
                            <a:ea typeface="Cambria Math" panose="02040503050406030204" pitchFamily="18" charset="0"/>
                          </a:rPr>
                          <m:t>𝑇</m:t>
                        </m:r>
                      </m:sup>
                    </m:sSup>
                  </m:oMath>
                </a14:m>
                <a:endParaRPr lang="en-US" dirty="0"/>
              </a:p>
              <a:p>
                <a:pPr lvl="2"/>
                <a:r>
                  <a:rPr lang="en-GB" dirty="0"/>
                  <a:t>Desired bunch length: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 </m:t>
                        </m:r>
                      </m:sub>
                      <m:sup>
                        <m:r>
                          <a:rPr lang="en-US" b="0" i="1" smtClean="0">
                            <a:latin typeface="Cambria Math" panose="02040503050406030204" pitchFamily="18" charset="0"/>
                          </a:rPr>
                          <m:t>∗</m:t>
                        </m:r>
                      </m:sup>
                    </m:sSubSup>
                  </m:oMath>
                </a14:m>
                <a:r>
                  <a:rPr lang="en-GB" dirty="0"/>
                  <a:t>, constant for all sub-interval observations</a:t>
                </a:r>
                <a:endParaRPr lang="en-US" dirty="0"/>
              </a:p>
              <a:p>
                <a:pPr lvl="1"/>
                <a:r>
                  <a:rPr lang="en-US" dirty="0"/>
                  <a:t>Filtered error vector: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𝐹𝐼𝐿𝑇𝐸𝑅𝐸𝐷</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0</m:t>
                                  </m:r>
                                </m:e>
                                <m:e>
                                  <m:r>
                                    <m:rPr>
                                      <m:sty m:val="p"/>
                                    </m:rPr>
                                    <a:rPr lang="en-US">
                                      <a:latin typeface="Cambria Math" panose="02040503050406030204" pitchFamily="18" charset="0"/>
                                    </a:rPr>
                                    <m:t>if</m:t>
                                  </m:r>
                                  <m:r>
                                    <a:rPr lang="en-US">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m:rPr>
                                          <m:sty m:val="p"/>
                                        </m:rPr>
                                        <a:rPr lang="en-US">
                                          <a:latin typeface="Cambria Math" panose="02040503050406030204" pitchFamily="18" charset="0"/>
                                        </a:rPr>
                                        <m:t>i</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𝑡𝑜𝑙</m:t>
                                      </m:r>
                                    </m:e>
                                    <m:sub>
                                      <m:r>
                                        <m:rPr>
                                          <m:sty m:val="p"/>
                                        </m:rPr>
                                        <a:rPr lang="en-US">
                                          <a:latin typeface="Cambria Math" panose="02040503050406030204" pitchFamily="18" charset="0"/>
                                        </a:rPr>
                                        <m:t>band</m:t>
                                      </m:r>
                                    </m:sub>
                                  </m:sSub>
                                </m:e>
                              </m:mr>
                            </m:m>
                          </m:e>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m:rPr>
                                          <m:sty m:val="p"/>
                                        </m:rPr>
                                        <a:rPr lang="en-US">
                                          <a:latin typeface="Cambria Math" panose="02040503050406030204" pitchFamily="18" charset="0"/>
                                        </a:rPr>
                                        <m:t>i</m:t>
                                      </m:r>
                                    </m:sub>
                                  </m:sSub>
                                </m:e>
                                <m:e>
                                  <m:r>
                                    <m:rPr>
                                      <m:sty m:val="p"/>
                                    </m:rPr>
                                    <a:rPr lang="en-US">
                                      <a:latin typeface="Cambria Math" panose="02040503050406030204" pitchFamily="18" charset="0"/>
                                    </a:rPr>
                                    <m:t>otherwise</m:t>
                                  </m:r>
                                  <m:r>
                                    <a:rPr lang="en-US">
                                      <a:latin typeface="Cambria Math" panose="02040503050406030204" pitchFamily="18" charset="0"/>
                                    </a:rPr>
                                    <m:t>      </m:t>
                                  </m:r>
                                </m:e>
                              </m:mr>
                            </m:m>
                          </m:e>
                        </m:eqArr>
                      </m:e>
                    </m:d>
                    <m:r>
                      <a:rPr lang="en-US" b="0" i="1" smtClean="0">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m:t>
                    </m:r>
                    <m:r>
                      <m:rPr>
                        <m:sty m:val="p"/>
                      </m:rPr>
                      <a:rPr lang="en-US">
                        <a:latin typeface="Cambria Math" panose="02040503050406030204" pitchFamily="18" charset="0"/>
                      </a:rPr>
                      <m:t>i</m:t>
                    </m:r>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𝑛</m:t>
                        </m:r>
                      </m:e>
                    </m:d>
                  </m:oMath>
                </a14:m>
                <a:endParaRPr lang="en-GB" dirty="0"/>
              </a:p>
              <a:p>
                <a:pPr lvl="2"/>
                <a:r>
                  <a:rPr lang="en-US" dirty="0"/>
                  <a:t>With tolerance band defined by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 </m:t>
                        </m:r>
                      </m:sub>
                      <m:sup>
                        <m:r>
                          <a:rPr lang="en-US" i="1">
                            <a:latin typeface="Cambria Math" panose="02040503050406030204" pitchFamily="18" charset="0"/>
                          </a:rPr>
                          <m:t>∗</m:t>
                        </m:r>
                      </m:sup>
                    </m:sSubSup>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𝑡𝑜𝑙</m:t>
                        </m:r>
                      </m:e>
                      <m:sub>
                        <m:r>
                          <a:rPr lang="en-US" i="1">
                            <a:latin typeface="Cambria Math" panose="02040503050406030204" pitchFamily="18" charset="0"/>
                          </a:rPr>
                          <m:t>%</m:t>
                        </m:r>
                      </m:sub>
                    </m:sSub>
                  </m:oMath>
                </a14:m>
                <a:r>
                  <a:rPr lang="en-US" dirty="0"/>
                  <a:t> : </a:t>
                </a:r>
                <a14:m>
                  <m:oMath xmlns:m="http://schemas.openxmlformats.org/officeDocument/2006/math">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𝑡𝑜𝑙</m:t>
                        </m:r>
                      </m:e>
                      <m:sub>
                        <m:r>
                          <m:rPr>
                            <m:sty m:val="p"/>
                          </m:rPr>
                          <a:rPr lang="en-US" b="0" i="0" smtClean="0">
                            <a:latin typeface="Cambria Math" panose="02040503050406030204" pitchFamily="18" charset="0"/>
                          </a:rPr>
                          <m:t>band</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b="0"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 </m:t>
                            </m:r>
                          </m:sub>
                          <m:sup>
                            <m:r>
                              <a:rPr lang="en-US" i="1">
                                <a:latin typeface="Cambria Math" panose="02040503050406030204" pitchFamily="18" charset="0"/>
                              </a:rPr>
                              <m:t>∗</m:t>
                            </m:r>
                          </m:sup>
                        </m:sSubSup>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𝑡𝑜𝑙</m:t>
                            </m:r>
                          </m:e>
                          <m:sub>
                            <m:r>
                              <a:rPr lang="en-US" i="1">
                                <a:latin typeface="Cambria Math" panose="02040503050406030204" pitchFamily="18" charset="0"/>
                              </a:rPr>
                              <m:t>%</m:t>
                            </m:r>
                          </m:sub>
                        </m:sSub>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 </m:t>
                            </m:r>
                          </m:sub>
                          <m:sup>
                            <m:r>
                              <a:rPr lang="en-US" i="1">
                                <a:latin typeface="Cambria Math" panose="02040503050406030204" pitchFamily="18" charset="0"/>
                              </a:rPr>
                              <m:t>∗</m:t>
                            </m:r>
                          </m:sup>
                        </m:sSubSup>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𝑡𝑜𝑙</m:t>
                            </m:r>
                          </m:e>
                          <m:sub>
                            <m:r>
                              <a:rPr lang="en-US" i="1">
                                <a:latin typeface="Cambria Math" panose="02040503050406030204" pitchFamily="18" charset="0"/>
                              </a:rPr>
                              <m:t>%</m:t>
                            </m:r>
                          </m:sub>
                        </m:sSub>
                      </m:e>
                    </m:d>
                  </m:oMath>
                </a14:m>
                <a:endParaRPr lang="en-GB" dirty="0"/>
              </a:p>
              <a:p>
                <a:pPr marL="0" indent="0">
                  <a:buNone/>
                </a:pPr>
                <a:endParaRPr lang="en-US" sz="2400" b="0" i="0"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m:rPr>
                          <m:sty m:val="p"/>
                        </m:rPr>
                        <a:rPr lang="en-US" sz="2400" b="0" i="0" smtClean="0">
                          <a:latin typeface="Cambria Math" panose="02040503050406030204" pitchFamily="18" charset="0"/>
                        </a:rPr>
                        <m:t>Root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Mean</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Square</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Error</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RMSE</m:t>
                      </m:r>
                      <m:r>
                        <a:rPr lang="en-US" sz="2400" b="0" i="0" smtClean="0">
                          <a:latin typeface="Cambria Math" panose="02040503050406030204" pitchFamily="18" charset="0"/>
                        </a:rPr>
                        <m:t>)</m:t>
                      </m:r>
                      <m:r>
                        <a:rPr lang="en-US" sz="2400" b="0" i="1" smtClean="0">
                          <a:latin typeface="Cambria Math" panose="02040503050406030204" pitchFamily="18" charset="0"/>
                        </a:rPr>
                        <m:t>= </m:t>
                      </m:r>
                      <m:rad>
                        <m:radPr>
                          <m:degHide m:val="on"/>
                          <m:ctrlPr>
                            <a:rPr lang="en-US" sz="2400" b="0" i="1" smtClean="0">
                              <a:latin typeface="Cambria Math" panose="02040503050406030204" pitchFamily="18" charset="0"/>
                            </a:rPr>
                          </m:ctrlPr>
                        </m:radPr>
                        <m:deg/>
                        <m:e>
                          <m:nary>
                            <m:naryPr>
                              <m:chr m:val="∑"/>
                              <m:ctrlPr>
                                <a:rPr lang="en-US" sz="2400" b="0" i="1" smtClean="0">
                                  <a:latin typeface="Cambria Math" panose="02040503050406030204" pitchFamily="18" charset="0"/>
                                </a:rPr>
                              </m:ctrlPr>
                            </m:naryPr>
                            <m:sub>
                              <m:r>
                                <m:rPr>
                                  <m:sty m:val="p"/>
                                  <m:brk m:alnAt="23"/>
                                </m:rPr>
                                <a:rPr lang="en-US" sz="2400" b="0" i="0" smtClean="0">
                                  <a:latin typeface="Cambria Math" panose="02040503050406030204" pitchFamily="18" charset="0"/>
                                </a:rPr>
                                <m:t>i</m:t>
                              </m:r>
                              <m:r>
                                <a:rPr lang="en-US" sz="2400" b="0" i="1" smtClean="0">
                                  <a:latin typeface="Cambria Math" panose="02040503050406030204" pitchFamily="18" charset="0"/>
                                </a:rPr>
                                <m:t>=1</m:t>
                              </m:r>
                            </m:sub>
                            <m:sup>
                              <m:r>
                                <a:rPr lang="en-US" sz="2400" b="0" i="1" smtClean="0">
                                  <a:latin typeface="Cambria Math" panose="02040503050406030204" pitchFamily="18" charset="0"/>
                                </a:rPr>
                                <m:t>𝑛</m:t>
                              </m:r>
                            </m:sup>
                            <m:e>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𝜀</m:t>
                                              </m:r>
                                            </m:e>
                                            <m:sub>
                                              <m:r>
                                                <m:rPr>
                                                  <m:sty m:val="p"/>
                                                </m:rPr>
                                                <a:rPr lang="en-US" sz="2400" b="0" i="0" smtClean="0">
                                                  <a:latin typeface="Cambria Math" panose="02040503050406030204" pitchFamily="18" charset="0"/>
                                                </a:rPr>
                                                <m:t>FILTERED</m:t>
                                              </m:r>
                                            </m:sub>
                                          </m:sSub>
                                        </m:e>
                                      </m:d>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𝑛</m:t>
                                  </m:r>
                                </m:den>
                              </m:f>
                            </m:e>
                          </m:nary>
                        </m:e>
                      </m:rad>
                    </m:oMath>
                  </m:oMathPara>
                </a14:m>
                <a:endParaRPr lang="en-GB" sz="2400" dirty="0"/>
              </a:p>
              <a:p>
                <a:pPr marL="0" indent="0">
                  <a:buNone/>
                </a:pPr>
                <a:endParaRPr lang="en-GB" sz="2400" dirty="0"/>
              </a:p>
              <a:p>
                <a:pPr marL="0" indent="0">
                  <a:buNone/>
                </a:pPr>
                <a14:m>
                  <m:oMathPara xmlns:m="http://schemas.openxmlformats.org/officeDocument/2006/math">
                    <m:oMathParaPr>
                      <m:jc m:val="center"/>
                    </m:oMathParaPr>
                    <m:oMath xmlns:m="http://schemas.openxmlformats.org/officeDocument/2006/math">
                      <m:r>
                        <m:rPr>
                          <m:sty m:val="p"/>
                        </m:rPr>
                        <a:rPr lang="en-US" b="0" i="0" smtClean="0">
                          <a:latin typeface="Cambria Math" panose="02040503050406030204" pitchFamily="18" charset="0"/>
                        </a:rPr>
                        <m:t>Reward</m:t>
                      </m:r>
                      <m:r>
                        <a:rPr lang="en-US">
                          <a:latin typeface="Cambria Math" panose="02040503050406030204" pitchFamily="18" charset="0"/>
                        </a:rPr>
                        <m:t>=</m:t>
                      </m:r>
                      <m:r>
                        <a:rPr lang="en-US" b="0" i="0" smtClean="0">
                          <a:latin typeface="Cambria Math" panose="02040503050406030204" pitchFamily="18" charset="0"/>
                        </a:rPr>
                        <m:t>−</m:t>
                      </m:r>
                      <m:r>
                        <m:rPr>
                          <m:sty m:val="p"/>
                        </m:rPr>
                        <a:rPr lang="en-US" b="0" i="0" smtClean="0">
                          <a:latin typeface="Cambria Math" panose="02040503050406030204" pitchFamily="18" charset="0"/>
                        </a:rPr>
                        <m:t>RMSE</m:t>
                      </m:r>
                    </m:oMath>
                  </m:oMathPara>
                </a14:m>
                <a:endParaRPr lang="en-GB" dirty="0"/>
              </a:p>
            </p:txBody>
          </p:sp>
        </mc:Choice>
        <mc:Fallback xmlns="">
          <p:sp>
            <p:nvSpPr>
              <p:cNvPr id="7" name="Content Placeholder 2">
                <a:extLst>
                  <a:ext uri="{FF2B5EF4-FFF2-40B4-BE49-F238E27FC236}">
                    <a16:creationId xmlns:a16="http://schemas.microsoft.com/office/drawing/2014/main" id="{4F3E2EF2-1BC2-9AD2-5199-77DEEB5CB565}"/>
                  </a:ext>
                </a:extLst>
              </p:cNvPr>
              <p:cNvSpPr txBox="1">
                <a:spLocks noRot="1" noChangeAspect="1" noMove="1" noResize="1" noEditPoints="1" noAdjustHandles="1" noChangeArrowheads="1" noChangeShapeType="1" noTextEdit="1"/>
              </p:cNvSpPr>
              <p:nvPr/>
            </p:nvSpPr>
            <p:spPr>
              <a:xfrm>
                <a:off x="838200" y="1327875"/>
                <a:ext cx="10515600" cy="5020220"/>
              </a:xfrm>
              <a:prstGeom prst="rect">
                <a:avLst/>
              </a:prstGeom>
              <a:blipFill>
                <a:blip r:embed="rId3"/>
                <a:stretch>
                  <a:fillRect l="-928" t="-1823"/>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15</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Bunch Length RMSE – Reward example</a:t>
            </a:r>
            <a:endParaRPr lang="en-GB" i="1" cap="none" dirty="0">
              <a:solidFill>
                <a:srgbClr val="0033A0"/>
              </a:solidFill>
            </a:endParaRPr>
          </a:p>
        </p:txBody>
      </p:sp>
      <p:grpSp>
        <p:nvGrpSpPr>
          <p:cNvPr id="25" name="Group 24">
            <a:extLst>
              <a:ext uri="{FF2B5EF4-FFF2-40B4-BE49-F238E27FC236}">
                <a16:creationId xmlns:a16="http://schemas.microsoft.com/office/drawing/2014/main" id="{9490A73F-C9AD-8880-992D-FA56149CE817}"/>
              </a:ext>
            </a:extLst>
          </p:cNvPr>
          <p:cNvGrpSpPr/>
          <p:nvPr/>
        </p:nvGrpSpPr>
        <p:grpSpPr>
          <a:xfrm>
            <a:off x="8455652" y="3698198"/>
            <a:ext cx="3548875" cy="1831927"/>
            <a:chOff x="8530080" y="4517995"/>
            <a:chExt cx="3548875" cy="1831927"/>
          </a:xfrm>
        </p:grpSpPr>
        <p:sp>
          <p:nvSpPr>
            <p:cNvPr id="6" name="Rectangle 5">
              <a:extLst>
                <a:ext uri="{FF2B5EF4-FFF2-40B4-BE49-F238E27FC236}">
                  <a16:creationId xmlns:a16="http://schemas.microsoft.com/office/drawing/2014/main" id="{D5323924-ABC6-218F-4A33-275D7C24430A}"/>
                </a:ext>
              </a:extLst>
            </p:cNvPr>
            <p:cNvSpPr/>
            <p:nvPr/>
          </p:nvSpPr>
          <p:spPr>
            <a:xfrm>
              <a:off x="8871141" y="5530125"/>
              <a:ext cx="1301436" cy="494628"/>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48B4B022-A82D-1F2E-241F-55B5A4E4D2CD}"/>
                </a:ext>
              </a:extLst>
            </p:cNvPr>
            <p:cNvCxnSpPr>
              <a:cxnSpLocks/>
              <a:stCxn id="6" idx="1"/>
              <a:endCxn id="6" idx="3"/>
            </p:cNvCxnSpPr>
            <p:nvPr/>
          </p:nvCxnSpPr>
          <p:spPr>
            <a:xfrm>
              <a:off x="8871141" y="5777439"/>
              <a:ext cx="1301436"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9" name="Flowchart: Connector 8">
              <a:extLst>
                <a:ext uri="{FF2B5EF4-FFF2-40B4-BE49-F238E27FC236}">
                  <a16:creationId xmlns:a16="http://schemas.microsoft.com/office/drawing/2014/main" id="{FA1C4C15-6CEA-1253-1C29-ADFCD4A1E0EE}"/>
                </a:ext>
              </a:extLst>
            </p:cNvPr>
            <p:cNvSpPr/>
            <p:nvPr/>
          </p:nvSpPr>
          <p:spPr>
            <a:xfrm>
              <a:off x="9407557" y="5816861"/>
              <a:ext cx="162208" cy="162962"/>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Connector 10">
              <a:extLst>
                <a:ext uri="{FF2B5EF4-FFF2-40B4-BE49-F238E27FC236}">
                  <a16:creationId xmlns:a16="http://schemas.microsoft.com/office/drawing/2014/main" id="{E65AC2A4-26B2-3BF4-3CA5-DE1071D797D5}"/>
                </a:ext>
              </a:extLst>
            </p:cNvPr>
            <p:cNvSpPr/>
            <p:nvPr/>
          </p:nvSpPr>
          <p:spPr>
            <a:xfrm>
              <a:off x="9407557" y="5396967"/>
              <a:ext cx="162208" cy="162962"/>
            </a:xfrm>
            <a:prstGeom prst="flowChartConnecto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a:extLst>
                <a:ext uri="{FF2B5EF4-FFF2-40B4-BE49-F238E27FC236}">
                  <a16:creationId xmlns:a16="http://schemas.microsoft.com/office/drawing/2014/main" id="{52FBBE44-AD26-4430-0682-6BE44BA9EF21}"/>
                </a:ext>
              </a:extLst>
            </p:cNvPr>
            <p:cNvSpPr/>
            <p:nvPr/>
          </p:nvSpPr>
          <p:spPr>
            <a:xfrm>
              <a:off x="9407557" y="6063017"/>
              <a:ext cx="162208" cy="162962"/>
            </a:xfrm>
            <a:prstGeom prst="flowChartConnector">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a:extLst>
                <a:ext uri="{FF2B5EF4-FFF2-40B4-BE49-F238E27FC236}">
                  <a16:creationId xmlns:a16="http://schemas.microsoft.com/office/drawing/2014/main" id="{5AD6F40B-41D2-B9F9-09DE-63AE6CA9FFF7}"/>
                </a:ext>
              </a:extLst>
            </p:cNvPr>
            <p:cNvSpPr/>
            <p:nvPr/>
          </p:nvSpPr>
          <p:spPr>
            <a:xfrm>
              <a:off x="9407557" y="5163238"/>
              <a:ext cx="162208" cy="162962"/>
            </a:xfrm>
            <a:prstGeom prst="flowChartConnector">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lowchart: Connector 13">
              <a:extLst>
                <a:ext uri="{FF2B5EF4-FFF2-40B4-BE49-F238E27FC236}">
                  <a16:creationId xmlns:a16="http://schemas.microsoft.com/office/drawing/2014/main" id="{5DBC09D7-72C2-B0CF-2E13-8E500DB7C17A}"/>
                </a:ext>
              </a:extLst>
            </p:cNvPr>
            <p:cNvSpPr/>
            <p:nvPr/>
          </p:nvSpPr>
          <p:spPr>
            <a:xfrm>
              <a:off x="9407557" y="4957308"/>
              <a:ext cx="162208" cy="162962"/>
            </a:xfrm>
            <a:prstGeom prst="flowChartConnector">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EFC61650-8240-2FF8-E03D-916986FBDE61}"/>
                </a:ext>
              </a:extLst>
            </p:cNvPr>
            <p:cNvCxnSpPr>
              <a:cxnSpLocks/>
            </p:cNvCxnSpPr>
            <p:nvPr/>
          </p:nvCxnSpPr>
          <p:spPr>
            <a:xfrm>
              <a:off x="8871141" y="6349922"/>
              <a:ext cx="16726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C46A493-4ADC-9FAB-6930-AEA6AB712FB7}"/>
                </a:ext>
              </a:extLst>
            </p:cNvPr>
            <p:cNvCxnSpPr>
              <a:cxnSpLocks/>
            </p:cNvCxnSpPr>
            <p:nvPr/>
          </p:nvCxnSpPr>
          <p:spPr>
            <a:xfrm flipH="1" flipV="1">
              <a:off x="8871141" y="4750226"/>
              <a:ext cx="13203" cy="15996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BD6ECAD-922E-9CD2-DC45-11C230E63F73}"/>
                </a:ext>
              </a:extLst>
            </p:cNvPr>
            <p:cNvSpPr/>
            <p:nvPr/>
          </p:nvSpPr>
          <p:spPr>
            <a:xfrm>
              <a:off x="10661334" y="5028462"/>
              <a:ext cx="209596" cy="1144077"/>
            </a:xfrm>
            <a:prstGeom prst="rect">
              <a:avLst/>
            </a:prstGeom>
            <a:gradFill flip="none" rotWithShape="1">
              <a:gsLst>
                <a:gs pos="0">
                  <a:schemeClr val="bg1"/>
                </a:gs>
                <a:gs pos="20000">
                  <a:schemeClr val="accent3">
                    <a:lumMod val="20000"/>
                    <a:lumOff val="80000"/>
                  </a:schemeClr>
                </a:gs>
                <a:gs pos="40000">
                  <a:schemeClr val="accent3">
                    <a:lumMod val="40000"/>
                    <a:lumOff val="60000"/>
                  </a:schemeClr>
                </a:gs>
                <a:gs pos="100000">
                  <a:schemeClr val="tx1"/>
                </a:gs>
                <a:gs pos="80000">
                  <a:schemeClr val="accent3">
                    <a:lumMod val="75000"/>
                  </a:schemeClr>
                </a:gs>
                <a:gs pos="60000">
                  <a:schemeClr val="accent3">
                    <a:lumMod val="60000"/>
                    <a:lumOff val="4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C54F055-490C-02D4-64C7-9ED21CF89D5F}"/>
                    </a:ext>
                  </a:extLst>
                </p:cNvPr>
                <p:cNvSpPr txBox="1"/>
                <p:nvPr/>
              </p:nvSpPr>
              <p:spPr>
                <a:xfrm>
                  <a:off x="10830755" y="6009374"/>
                  <a:ext cx="301122"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m:t>
                        </m:r>
                      </m:oMath>
                    </m:oMathPara>
                  </a14:m>
                  <a:endParaRPr lang="en-GB" sz="1400" dirty="0"/>
                </a:p>
              </p:txBody>
            </p:sp>
          </mc:Choice>
          <mc:Fallback xmlns="">
            <p:sp>
              <p:nvSpPr>
                <p:cNvPr id="18" name="TextBox 17">
                  <a:extLst>
                    <a:ext uri="{FF2B5EF4-FFF2-40B4-BE49-F238E27FC236}">
                      <a16:creationId xmlns:a16="http://schemas.microsoft.com/office/drawing/2014/main" id="{3C54F055-490C-02D4-64C7-9ED21CF89D5F}"/>
                    </a:ext>
                  </a:extLst>
                </p:cNvPr>
                <p:cNvSpPr txBox="1">
                  <a:spLocks noRot="1" noChangeAspect="1" noMove="1" noResize="1" noEditPoints="1" noAdjustHandles="1" noChangeArrowheads="1" noChangeShapeType="1" noTextEdit="1"/>
                </p:cNvSpPr>
                <p:nvPr/>
              </p:nvSpPr>
              <p:spPr>
                <a:xfrm>
                  <a:off x="10830755" y="6009374"/>
                  <a:ext cx="301122" cy="30777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5E52D6A-69EE-AABE-189C-86D18CED4BEE}"/>
                    </a:ext>
                  </a:extLst>
                </p:cNvPr>
                <p:cNvSpPr txBox="1"/>
                <p:nvPr/>
              </p:nvSpPr>
              <p:spPr>
                <a:xfrm>
                  <a:off x="10830755" y="4874573"/>
                  <a:ext cx="124820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max</m:t>
                            </m:r>
                          </m:fName>
                          <m:e>
                            <m:d>
                              <m:dPr>
                                <m:ctrlPr>
                                  <a:rPr lang="en-US" sz="1400" b="0" i="1" smtClean="0">
                                    <a:latin typeface="Cambria Math" panose="02040503050406030204" pitchFamily="18" charset="0"/>
                                  </a:rPr>
                                </m:ctrlPr>
                              </m:dPr>
                              <m:e>
                                <m:sSub>
                                  <m:sSubPr>
                                    <m:ctrlPr>
                                      <a:rPr lang="en-US" sz="1400" i="1" smtClean="0">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𝜀</m:t>
                                    </m:r>
                                  </m:e>
                                  <m:sub>
                                    <m:r>
                                      <m:rPr>
                                        <m:sty m:val="p"/>
                                      </m:rPr>
                                      <a:rPr lang="en-US" sz="1400">
                                        <a:latin typeface="Cambria Math" panose="02040503050406030204" pitchFamily="18" charset="0"/>
                                      </a:rPr>
                                      <m:t>FILTERED</m:t>
                                    </m:r>
                                  </m:sub>
                                </m:sSub>
                              </m:e>
                            </m:d>
                          </m:e>
                        </m:func>
                      </m:oMath>
                    </m:oMathPara>
                  </a14:m>
                  <a:endParaRPr lang="en-GB" sz="1400" dirty="0"/>
                </a:p>
              </p:txBody>
            </p:sp>
          </mc:Choice>
          <mc:Fallback xmlns="">
            <p:sp>
              <p:nvSpPr>
                <p:cNvPr id="19" name="TextBox 18">
                  <a:extLst>
                    <a:ext uri="{FF2B5EF4-FFF2-40B4-BE49-F238E27FC236}">
                      <a16:creationId xmlns:a16="http://schemas.microsoft.com/office/drawing/2014/main" id="{A5E52D6A-69EE-AABE-189C-86D18CED4BEE}"/>
                    </a:ext>
                  </a:extLst>
                </p:cNvPr>
                <p:cNvSpPr txBox="1">
                  <a:spLocks noRot="1" noChangeAspect="1" noMove="1" noResize="1" noEditPoints="1" noAdjustHandles="1" noChangeArrowheads="1" noChangeShapeType="1" noTextEdit="1"/>
                </p:cNvSpPr>
                <p:nvPr/>
              </p:nvSpPr>
              <p:spPr>
                <a:xfrm>
                  <a:off x="10830755" y="4874573"/>
                  <a:ext cx="1248200" cy="307777"/>
                </a:xfrm>
                <a:prstGeom prst="rect">
                  <a:avLst/>
                </a:prstGeom>
                <a:blipFill>
                  <a:blip r:embed="rId5"/>
                  <a:stretch>
                    <a:fillRect r="-19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9FA6493-3380-BC3F-DD06-1883F9D8C979}"/>
                    </a:ext>
                  </a:extLst>
                </p:cNvPr>
                <p:cNvSpPr txBox="1"/>
                <p:nvPr/>
              </p:nvSpPr>
              <p:spPr>
                <a:xfrm>
                  <a:off x="8556119" y="5588945"/>
                  <a:ext cx="16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 </m:t>
                            </m:r>
                          </m:sub>
                          <m:sup>
                            <m:r>
                              <a:rPr lang="en-US" sz="1800" b="0" i="1" smtClean="0">
                                <a:latin typeface="Cambria Math" panose="02040503050406030204" pitchFamily="18" charset="0"/>
                              </a:rPr>
                              <m:t>∗</m:t>
                            </m:r>
                          </m:sup>
                        </m:sSubSup>
                      </m:oMath>
                    </m:oMathPara>
                  </a14:m>
                  <a:endParaRPr lang="en-GB" dirty="0"/>
                </a:p>
              </p:txBody>
            </p:sp>
          </mc:Choice>
          <mc:Fallback xmlns="">
            <p:sp>
              <p:nvSpPr>
                <p:cNvPr id="20" name="TextBox 19">
                  <a:extLst>
                    <a:ext uri="{FF2B5EF4-FFF2-40B4-BE49-F238E27FC236}">
                      <a16:creationId xmlns:a16="http://schemas.microsoft.com/office/drawing/2014/main" id="{A9FA6493-3380-BC3F-DD06-1883F9D8C979}"/>
                    </a:ext>
                  </a:extLst>
                </p:cNvPr>
                <p:cNvSpPr txBox="1">
                  <a:spLocks noRot="1" noChangeAspect="1" noMove="1" noResize="1" noEditPoints="1" noAdjustHandles="1" noChangeArrowheads="1" noChangeShapeType="1" noTextEdit="1"/>
                </p:cNvSpPr>
                <p:nvPr/>
              </p:nvSpPr>
              <p:spPr>
                <a:xfrm>
                  <a:off x="8556119" y="5588945"/>
                  <a:ext cx="164461" cy="369332"/>
                </a:xfrm>
                <a:prstGeom prst="rect">
                  <a:avLst/>
                </a:prstGeom>
                <a:blipFill>
                  <a:blip r:embed="rId6"/>
                  <a:stretch>
                    <a:fillRect r="-1148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9585DE-5005-6B90-C5F5-BFCE07562BF8}"/>
                    </a:ext>
                  </a:extLst>
                </p:cNvPr>
                <p:cNvSpPr txBox="1"/>
                <p:nvPr/>
              </p:nvSpPr>
              <p:spPr>
                <a:xfrm>
                  <a:off x="8530080" y="4517995"/>
                  <a:ext cx="381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𝜎</m:t>
                        </m:r>
                      </m:oMath>
                    </m:oMathPara>
                  </a14:m>
                  <a:endParaRPr lang="en-GB" dirty="0"/>
                </a:p>
              </p:txBody>
            </p:sp>
          </mc:Choice>
          <mc:Fallback xmlns="">
            <p:sp>
              <p:nvSpPr>
                <p:cNvPr id="22" name="TextBox 21">
                  <a:extLst>
                    <a:ext uri="{FF2B5EF4-FFF2-40B4-BE49-F238E27FC236}">
                      <a16:creationId xmlns:a16="http://schemas.microsoft.com/office/drawing/2014/main" id="{119585DE-5005-6B90-C5F5-BFCE07562BF8}"/>
                    </a:ext>
                  </a:extLst>
                </p:cNvPr>
                <p:cNvSpPr txBox="1">
                  <a:spLocks noRot="1" noChangeAspect="1" noMove="1" noResize="1" noEditPoints="1" noAdjustHandles="1" noChangeArrowheads="1" noChangeShapeType="1" noTextEdit="1"/>
                </p:cNvSpPr>
                <p:nvPr/>
              </p:nvSpPr>
              <p:spPr>
                <a:xfrm>
                  <a:off x="8530080" y="4517995"/>
                  <a:ext cx="381000" cy="369332"/>
                </a:xfrm>
                <a:prstGeom prst="rect">
                  <a:avLst/>
                </a:prstGeom>
                <a:blipFill>
                  <a:blip r:embed="rId7"/>
                  <a:stretch>
                    <a:fillRect/>
                  </a:stretch>
                </a:blipFill>
              </p:spPr>
              <p:txBody>
                <a:bodyPr/>
                <a:lstStyle/>
                <a:p>
                  <a:r>
                    <a:rPr lang="en-GB">
                      <a:noFill/>
                    </a:rPr>
                    <a:t> </a:t>
                  </a:r>
                </a:p>
              </p:txBody>
            </p:sp>
          </mc:Fallback>
        </mc:AlternateContent>
        <p:sp>
          <p:nvSpPr>
            <p:cNvPr id="23" name="Rectangle: Rounded Corners 22">
              <a:extLst>
                <a:ext uri="{FF2B5EF4-FFF2-40B4-BE49-F238E27FC236}">
                  <a16:creationId xmlns:a16="http://schemas.microsoft.com/office/drawing/2014/main" id="{A6FB3B19-C022-310E-E9A3-96C1654929FC}"/>
                </a:ext>
              </a:extLst>
            </p:cNvPr>
            <p:cNvSpPr/>
            <p:nvPr/>
          </p:nvSpPr>
          <p:spPr>
            <a:xfrm>
              <a:off x="9329938" y="4887328"/>
              <a:ext cx="323850" cy="1420050"/>
            </a:xfrm>
            <a:prstGeom prst="roundRect">
              <a:avLst>
                <a:gd name="adj" fmla="val 5000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413B397-3403-D5DE-89D9-B79A11FB40D4}"/>
                    </a:ext>
                  </a:extLst>
                </p:cNvPr>
                <p:cNvSpPr txBox="1"/>
                <p:nvPr/>
              </p:nvSpPr>
              <p:spPr>
                <a:xfrm>
                  <a:off x="9545530" y="4627763"/>
                  <a:ext cx="3238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ea typeface="Cambria Math" panose="02040503050406030204" pitchFamily="18" charset="0"/>
                          </a:rPr>
                          <m:t>𝝈</m:t>
                        </m:r>
                      </m:oMath>
                    </m:oMathPara>
                  </a14:m>
                  <a:endParaRPr lang="en-GB" dirty="0"/>
                </a:p>
              </p:txBody>
            </p:sp>
          </mc:Choice>
          <mc:Fallback xmlns="">
            <p:sp>
              <p:nvSpPr>
                <p:cNvPr id="24" name="TextBox 23">
                  <a:extLst>
                    <a:ext uri="{FF2B5EF4-FFF2-40B4-BE49-F238E27FC236}">
                      <a16:creationId xmlns:a16="http://schemas.microsoft.com/office/drawing/2014/main" id="{8413B397-3403-D5DE-89D9-B79A11FB40D4}"/>
                    </a:ext>
                  </a:extLst>
                </p:cNvPr>
                <p:cNvSpPr txBox="1">
                  <a:spLocks noRot="1" noChangeAspect="1" noMove="1" noResize="1" noEditPoints="1" noAdjustHandles="1" noChangeArrowheads="1" noChangeShapeType="1" noTextEdit="1"/>
                </p:cNvSpPr>
                <p:nvPr/>
              </p:nvSpPr>
              <p:spPr>
                <a:xfrm>
                  <a:off x="9545530" y="4627763"/>
                  <a:ext cx="323850" cy="369332"/>
                </a:xfrm>
                <a:prstGeom prst="rect">
                  <a:avLst/>
                </a:prstGeom>
                <a:blipFill>
                  <a:blip r:embed="rId8"/>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4043818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endParaRPr lang="en-GB" dirty="0"/>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16</a:t>
            </a:fld>
            <a:endParaRPr lang="en-GB" dirty="0"/>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Critical Issues</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73AD0412-A235-7753-ECF3-2BB16BAC1CD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tx1"/>
                </a:solidFill>
              </a:rPr>
              <a:t>Training an RL agent requires data:</a:t>
            </a:r>
          </a:p>
          <a:p>
            <a:pPr lvl="1">
              <a:lnSpc>
                <a:spcPct val="150000"/>
              </a:lnSpc>
            </a:pPr>
            <a:r>
              <a:rPr lang="en-GB" dirty="0"/>
              <a:t>from the </a:t>
            </a:r>
            <a:r>
              <a:rPr lang="en-GB" b="1" dirty="0"/>
              <a:t>real system</a:t>
            </a:r>
          </a:p>
          <a:p>
            <a:pPr lvl="1">
              <a:lnSpc>
                <a:spcPct val="150000"/>
              </a:lnSpc>
            </a:pPr>
            <a:r>
              <a:rPr lang="en-GB" dirty="0">
                <a:solidFill>
                  <a:schemeClr val="tx1"/>
                </a:solidFill>
              </a:rPr>
              <a:t>from a </a:t>
            </a:r>
            <a:r>
              <a:rPr lang="en-GB" b="1" dirty="0">
                <a:solidFill>
                  <a:schemeClr val="tx1"/>
                </a:solidFill>
              </a:rPr>
              <a:t>simulator</a:t>
            </a:r>
          </a:p>
          <a:p>
            <a:pPr marL="0" indent="0">
              <a:buNone/>
            </a:pPr>
            <a:endParaRPr lang="en-GB" sz="1000" dirty="0"/>
          </a:p>
          <a:p>
            <a:pPr marL="514350" indent="-514350">
              <a:buFont typeface="+mj-lt"/>
              <a:buAutoNum type="arabicPeriod"/>
            </a:pPr>
            <a:r>
              <a:rPr lang="en-GB" dirty="0"/>
              <a:t>Data efficiency is mandatory: </a:t>
            </a:r>
          </a:p>
          <a:p>
            <a:pPr lvl="1"/>
            <a:r>
              <a:rPr lang="en-GB" dirty="0"/>
              <a:t>Training should rely on as little data as possible</a:t>
            </a:r>
          </a:p>
          <a:p>
            <a:pPr marL="514350" indent="-514350">
              <a:buFont typeface="+mj-lt"/>
              <a:buAutoNum type="arabicPeriod"/>
            </a:pPr>
            <a:r>
              <a:rPr lang="en-GB" dirty="0"/>
              <a:t>Data collection should not take long time:</a:t>
            </a:r>
          </a:p>
          <a:p>
            <a:pPr lvl="1"/>
            <a:r>
              <a:rPr lang="en-GB" dirty="0"/>
              <a:t>Fast creation of dataset</a:t>
            </a:r>
          </a:p>
          <a:p>
            <a:pPr marL="0" indent="0">
              <a:buNone/>
            </a:pPr>
            <a:endParaRPr lang="en-GB" dirty="0"/>
          </a:p>
        </p:txBody>
      </p:sp>
    </p:spTree>
    <p:extLst>
      <p:ext uri="{BB962C8B-B14F-4D97-AF65-F5344CB8AC3E}">
        <p14:creationId xmlns:p14="http://schemas.microsoft.com/office/powerpoint/2010/main" val="2811674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endParaRPr lang="en-GB" dirty="0"/>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17</a:t>
            </a:fld>
            <a:endParaRPr lang="en-GB" dirty="0"/>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Real World Data</a:t>
            </a:r>
            <a:endParaRPr lang="en-GB" i="1" cap="none" dirty="0">
              <a:solidFill>
                <a:srgbClr val="0033A0"/>
              </a:solidFill>
            </a:endParaRP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73AD0412-A235-7753-ECF3-2BB16BAC1CD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Single LHC cycle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23 </m:t>
                    </m:r>
                    <m:r>
                      <a:rPr lang="en-US" b="0" i="1" smtClean="0">
                        <a:latin typeface="Cambria Math" panose="02040503050406030204" pitchFamily="18" charset="0"/>
                        <a:ea typeface="Cambria Math" panose="02040503050406030204" pitchFamily="18" charset="0"/>
                      </a:rPr>
                      <m:t>𝑠</m:t>
                    </m:r>
                  </m:oMath>
                </a14:m>
                <a:r>
                  <a:rPr lang="en-GB" dirty="0"/>
                  <a:t>) in the SPS super-cycle (</a:t>
                </a:r>
                <a14:m>
                  <m:oMath xmlns:m="http://schemas.openxmlformats.org/officeDocument/2006/math">
                    <m:r>
                      <a:rPr lang="en-GB"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45</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oMath>
                </a14:m>
                <a:r>
                  <a:rPr lang="en-GB" dirty="0"/>
                  <a:t>)</a:t>
                </a:r>
              </a:p>
              <a:p>
                <a:pPr marL="0" indent="0">
                  <a:buNone/>
                </a:pPr>
                <a:r>
                  <a:rPr lang="en-GB" dirty="0"/>
                  <a:t>State is collected at the end of the cycle</a:t>
                </a:r>
              </a:p>
              <a:p>
                <a:pPr lvl="1"/>
                <a:r>
                  <a:rPr lang="en-GB" dirty="0"/>
                  <a:t>Single sample every </a:t>
                </a:r>
                <a14:m>
                  <m:oMath xmlns:m="http://schemas.openxmlformats.org/officeDocument/2006/math">
                    <m:r>
                      <a:rPr lang="en-GB"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45</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oMath>
                </a14:m>
                <a:r>
                  <a:rPr lang="en-GB" b="1" dirty="0"/>
                  <a:t> </a:t>
                </a:r>
              </a:p>
              <a:p>
                <a:pPr lvl="1"/>
                <a:endParaRPr lang="en-GB" b="1" dirty="0"/>
              </a:p>
              <a:p>
                <a:pPr marL="0" indent="0" algn="ctr">
                  <a:buNone/>
                </a:pPr>
                <a14:m>
                  <m:oMath xmlns:m="http://schemas.openxmlformats.org/officeDocument/2006/math">
                    <m:r>
                      <a:rPr lang="en-US" i="1">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00</m:t>
                    </m:r>
                  </m:oMath>
                </a14:m>
                <a:r>
                  <a:rPr lang="en-GB" dirty="0">
                    <a:solidFill>
                      <a:schemeClr val="tx1"/>
                    </a:solidFill>
                  </a:rPr>
                  <a:t> samples </a:t>
                </a:r>
                <a:r>
                  <a:rPr lang="en-GB" dirty="0">
                    <a:solidFill>
                      <a:schemeClr val="tx1"/>
                    </a:solidFill>
                    <a:sym typeface="Wingdings" panose="05000000000000000000" pitchFamily="2" charset="2"/>
                  </a:rPr>
                  <a:t></a:t>
                </a:r>
                <a14:m>
                  <m:oMath xmlns:m="http://schemas.openxmlformats.org/officeDocument/2006/math">
                    <m:r>
                      <a:rPr lang="en-GB"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1.25</m:t>
                    </m:r>
                  </m:oMath>
                </a14:m>
                <a:r>
                  <a:rPr lang="en-GB" dirty="0">
                    <a:solidFill>
                      <a:schemeClr val="tx1"/>
                    </a:solidFill>
                  </a:rPr>
                  <a:t> hours</a:t>
                </a:r>
              </a:p>
              <a:p>
                <a:pPr marL="0" indent="0" algn="ctr">
                  <a:buNone/>
                </a:pPr>
                <a:r>
                  <a:rPr lang="en-GB" sz="2400" dirty="0"/>
                  <a:t>without considering eventual issues along the acceleration chain</a:t>
                </a:r>
              </a:p>
              <a:p>
                <a:pPr marL="0" indent="0" algn="ctr">
                  <a:buNone/>
                </a:pPr>
                <a:endParaRPr lang="en-GB" sz="2400" dirty="0">
                  <a:solidFill>
                    <a:schemeClr val="tx1"/>
                  </a:solidFill>
                </a:endParaRPr>
              </a:p>
              <a:p>
                <a:pPr marL="0" indent="0">
                  <a:buNone/>
                </a:pPr>
                <a:r>
                  <a:rPr lang="en-GB" sz="2400" dirty="0"/>
                  <a:t>Relying on real data requires too much machine time </a:t>
                </a:r>
                <a:r>
                  <a:rPr lang="en-GB" sz="2400" dirty="0">
                    <a:sym typeface="Wingdings" panose="05000000000000000000" pitchFamily="2" charset="2"/>
                  </a:rPr>
                  <a:t> </a:t>
                </a:r>
                <a:r>
                  <a:rPr lang="en-GB" sz="2400" b="1" dirty="0"/>
                  <a:t>Unfeasible!</a:t>
                </a:r>
                <a:endParaRPr lang="en-GB" sz="2400" b="1" dirty="0">
                  <a:solidFill>
                    <a:schemeClr val="tx1"/>
                  </a:solidFill>
                </a:endParaRPr>
              </a:p>
            </p:txBody>
          </p:sp>
        </mc:Choice>
        <mc:Fallback xmlns="">
          <p:sp>
            <p:nvSpPr>
              <p:cNvPr id="6" name="Content Placeholder 2">
                <a:extLst>
                  <a:ext uri="{FF2B5EF4-FFF2-40B4-BE49-F238E27FC236}">
                    <a16:creationId xmlns:a16="http://schemas.microsoft.com/office/drawing/2014/main" id="{73AD0412-A235-7753-ECF3-2BB16BAC1CD5}"/>
                  </a:ext>
                </a:extLst>
              </p:cNvPr>
              <p:cNvSpPr txBox="1">
                <a:spLocks noRot="1" noChangeAspect="1" noMove="1" noResize="1" noEditPoints="1" noAdjustHandles="1" noChangeArrowheads="1" noChangeShapeType="1" noTextEdit="1"/>
              </p:cNvSpPr>
              <p:nvPr/>
            </p:nvSpPr>
            <p:spPr>
              <a:xfrm>
                <a:off x="838200" y="1327875"/>
                <a:ext cx="10515600" cy="5020220"/>
              </a:xfrm>
              <a:prstGeom prst="rect">
                <a:avLst/>
              </a:prstGeom>
              <a:blipFill>
                <a:blip r:embed="rId3"/>
                <a:stretch>
                  <a:fillRect l="-1217" t="-2066"/>
                </a:stretch>
              </a:blipFill>
            </p:spPr>
            <p:txBody>
              <a:bodyPr/>
              <a:lstStyle/>
              <a:p>
                <a:r>
                  <a:rPr lang="en-GB">
                    <a:noFill/>
                  </a:rPr>
                  <a:t> </a:t>
                </a:r>
              </a:p>
            </p:txBody>
          </p:sp>
        </mc:Fallback>
      </mc:AlternateContent>
    </p:spTree>
    <p:extLst>
      <p:ext uri="{BB962C8B-B14F-4D97-AF65-F5344CB8AC3E}">
        <p14:creationId xmlns:p14="http://schemas.microsoft.com/office/powerpoint/2010/main" val="2144872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endParaRPr lang="en-GB" dirty="0"/>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18</a:t>
            </a:fld>
            <a:endParaRPr lang="en-GB" dirty="0"/>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Simulated Data</a:t>
            </a:r>
            <a:endParaRPr lang="en-GB" i="1" cap="none" dirty="0">
              <a:solidFill>
                <a:srgbClr val="0033A0"/>
              </a:solidFill>
            </a:endParaRPr>
          </a:p>
        </p:txBody>
      </p:sp>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73AD0412-A235-7753-ECF3-2BB16BAC1CD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0" i="0" dirty="0">
                    <a:solidFill>
                      <a:srgbClr val="292929"/>
                    </a:solidFill>
                    <a:effectLst/>
                    <a:latin typeface="sourcesans-bold"/>
                  </a:rPr>
                  <a:t>B</a:t>
                </a:r>
                <a:r>
                  <a:rPr lang="en-GB" b="0" i="0" dirty="0">
                    <a:solidFill>
                      <a:srgbClr val="292929"/>
                    </a:solidFill>
                    <a:effectLst/>
                    <a:latin typeface="sourcesans-regular"/>
                  </a:rPr>
                  <a:t>eam </a:t>
                </a:r>
                <a:r>
                  <a:rPr lang="en-GB" b="0" i="0" dirty="0">
                    <a:solidFill>
                      <a:srgbClr val="292929"/>
                    </a:solidFill>
                    <a:effectLst/>
                    <a:latin typeface="sourcesans-bold"/>
                  </a:rPr>
                  <a:t>Lon</a:t>
                </a:r>
                <a:r>
                  <a:rPr lang="en-GB" b="0" i="0" dirty="0">
                    <a:solidFill>
                      <a:srgbClr val="292929"/>
                    </a:solidFill>
                    <a:effectLst/>
                    <a:latin typeface="sourcesans-regular"/>
                  </a:rPr>
                  <a:t>gitudinal </a:t>
                </a:r>
                <a:r>
                  <a:rPr lang="en-GB" b="0" i="0" dirty="0">
                    <a:solidFill>
                      <a:srgbClr val="292929"/>
                    </a:solidFill>
                    <a:effectLst/>
                    <a:latin typeface="sourcesans-bold"/>
                  </a:rPr>
                  <a:t>D</a:t>
                </a:r>
                <a:r>
                  <a:rPr lang="en-GB" b="0" i="0" dirty="0">
                    <a:solidFill>
                      <a:srgbClr val="292929"/>
                    </a:solidFill>
                    <a:effectLst/>
                    <a:latin typeface="sourcesans-regular"/>
                  </a:rPr>
                  <a:t>ynamics (</a:t>
                </a:r>
                <a:r>
                  <a:rPr lang="en-GB" b="0" i="0" dirty="0" err="1">
                    <a:solidFill>
                      <a:srgbClr val="292929"/>
                    </a:solidFill>
                    <a:effectLst/>
                    <a:latin typeface="sourcesans-regular"/>
                  </a:rPr>
                  <a:t>BLonD</a:t>
                </a:r>
                <a:r>
                  <a:rPr lang="en-GB" b="0" i="0" dirty="0">
                    <a:solidFill>
                      <a:srgbClr val="292929"/>
                    </a:solidFill>
                    <a:effectLst/>
                    <a:latin typeface="sourcesans-regular"/>
                  </a:rPr>
                  <a:t>):</a:t>
                </a:r>
              </a:p>
              <a:p>
                <a:pPr lvl="1"/>
                <a:r>
                  <a:rPr lang="en-GB" b="0" i="0" dirty="0">
                    <a:solidFill>
                      <a:srgbClr val="292929"/>
                    </a:solidFill>
                    <a:effectLst/>
                    <a:latin typeface="sourcesans-regular"/>
                  </a:rPr>
                  <a:t>CERN simulation suite for longitudinal particle tracking in synchrotrons.</a:t>
                </a:r>
                <a:endParaRPr lang="en-GB" b="1" dirty="0">
                  <a:solidFill>
                    <a:schemeClr val="tx1"/>
                  </a:solidFill>
                </a:endParaRPr>
              </a:p>
              <a:p>
                <a:pPr marL="0" indent="0">
                  <a:buNone/>
                </a:pPr>
                <a:r>
                  <a:rPr lang="en-GB" dirty="0">
                    <a:solidFill>
                      <a:schemeClr val="tx1"/>
                    </a:solidFill>
                  </a:rPr>
                  <a:t>It generates the blow-up effects on the longitudinal profiles:</a:t>
                </a:r>
              </a:p>
              <a:p>
                <a:pPr lvl="1">
                  <a:buFont typeface="Wingdings" panose="05000000000000000000" pitchFamily="2" charset="2"/>
                  <a:buChar char="à"/>
                </a:pPr>
                <a:r>
                  <a:rPr lang="en-GB" dirty="0">
                    <a:sym typeface="Wingdings" panose="05000000000000000000" pitchFamily="2" charset="2"/>
                  </a:rPr>
                  <a:t>“raw data” to analyse</a:t>
                </a:r>
              </a:p>
              <a:p>
                <a:pPr marL="0" indent="0" algn="ctr">
                  <a:buNone/>
                </a:pPr>
                <a:r>
                  <a:rPr lang="en-GB" sz="2400" u="sng" dirty="0"/>
                  <a:t>It can replace the real machine and provide data according to blow-up settings</a:t>
                </a:r>
                <a:endParaRPr lang="en-GB" sz="2400" u="sng" dirty="0">
                  <a:solidFill>
                    <a:schemeClr val="tx1"/>
                  </a:solidFill>
                </a:endParaRPr>
              </a:p>
              <a:p>
                <a:pPr marL="0" indent="0" algn="ctr">
                  <a:buNone/>
                </a:pPr>
                <a:r>
                  <a:rPr lang="en-GB" b="1" dirty="0"/>
                  <a:t>Issues on the calculation time!</a:t>
                </a:r>
              </a:p>
              <a:p>
                <a:pPr>
                  <a:buFont typeface="Arial" panose="020B0604020202020204" pitchFamily="34" charset="0"/>
                  <a:buChar char="•"/>
                </a:pPr>
                <a:r>
                  <a:rPr lang="en-GB" dirty="0"/>
                  <a:t>Single cycle with uniform settings </a:t>
                </a:r>
                <a14:m>
                  <m:oMath xmlns:m="http://schemas.openxmlformats.org/officeDocument/2006/math">
                    <m:r>
                      <a:rPr lang="en-US" b="0" i="1" smtClean="0">
                        <a:latin typeface="Cambria Math" panose="02040503050406030204" pitchFamily="18" charset="0"/>
                        <a:ea typeface="Cambria Math" panose="02040503050406030204" pitchFamily="18" charset="0"/>
                      </a:rPr>
                      <m:t>&gt;8</m:t>
                    </m:r>
                  </m:oMath>
                </a14:m>
                <a:r>
                  <a:rPr lang="en-GB" b="1" dirty="0">
                    <a:solidFill>
                      <a:schemeClr val="tx1"/>
                    </a:solidFill>
                  </a:rPr>
                  <a:t> </a:t>
                </a:r>
                <a:r>
                  <a:rPr lang="en-GB" dirty="0">
                    <a:solidFill>
                      <a:schemeClr val="tx1"/>
                    </a:solidFill>
                  </a:rPr>
                  <a:t>hours</a:t>
                </a:r>
              </a:p>
              <a:p>
                <a:pPr>
                  <a:buFont typeface="Arial" panose="020B0604020202020204" pitchFamily="34" charset="0"/>
                  <a:buChar char="•"/>
                </a:pPr>
                <a:r>
                  <a:rPr lang="en-GB" dirty="0"/>
                  <a:t>Grid search (</a:t>
                </a:r>
                <a14:m>
                  <m:oMath xmlns:m="http://schemas.openxmlformats.org/officeDocument/2006/math">
                    <m:r>
                      <a:rPr lang="en-US" sz="2400" i="1">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6065</m:t>
                    </m:r>
                    <m:r>
                      <a:rPr lang="en-US" sz="2400" i="1">
                        <a:latin typeface="Cambria Math" panose="02040503050406030204" pitchFamily="18" charset="0"/>
                        <a:ea typeface="Cambria Math" panose="02040503050406030204" pitchFamily="18" charset="0"/>
                      </a:rPr>
                      <m:t> </m:t>
                    </m:r>
                  </m:oMath>
                </a14:m>
                <a:r>
                  <a:rPr lang="en-GB" sz="2400" dirty="0"/>
                  <a:t>simulations in parallel</a:t>
                </a:r>
                <a:r>
                  <a:rPr lang="en-GB" dirty="0"/>
                  <a:t>) with uniform settings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m:t>
                    </m:r>
                  </m:oMath>
                </a14:m>
                <a:r>
                  <a:rPr lang="en-GB" b="1" dirty="0">
                    <a:solidFill>
                      <a:schemeClr val="tx1"/>
                    </a:solidFill>
                  </a:rPr>
                  <a:t> </a:t>
                </a:r>
                <a:r>
                  <a:rPr lang="en-GB" dirty="0">
                    <a:solidFill>
                      <a:schemeClr val="tx1"/>
                    </a:solidFill>
                  </a:rPr>
                  <a:t>days</a:t>
                </a:r>
              </a:p>
            </p:txBody>
          </p:sp>
        </mc:Choice>
        <mc:Fallback>
          <p:sp>
            <p:nvSpPr>
              <p:cNvPr id="6" name="Content Placeholder 2">
                <a:extLst>
                  <a:ext uri="{FF2B5EF4-FFF2-40B4-BE49-F238E27FC236}">
                    <a16:creationId xmlns:a16="http://schemas.microsoft.com/office/drawing/2014/main" id="{73AD0412-A235-7753-ECF3-2BB16BAC1CD5}"/>
                  </a:ext>
                </a:extLst>
              </p:cNvPr>
              <p:cNvSpPr txBox="1">
                <a:spLocks noRot="1" noChangeAspect="1" noMove="1" noResize="1" noEditPoints="1" noAdjustHandles="1" noChangeArrowheads="1" noChangeShapeType="1" noTextEdit="1"/>
              </p:cNvSpPr>
              <p:nvPr/>
            </p:nvSpPr>
            <p:spPr>
              <a:xfrm>
                <a:off x="838200" y="1327875"/>
                <a:ext cx="10515600" cy="5020220"/>
              </a:xfrm>
              <a:prstGeom prst="rect">
                <a:avLst/>
              </a:prstGeom>
              <a:blipFill>
                <a:blip r:embed="rId3"/>
                <a:stretch>
                  <a:fillRect l="-1217" t="-2066"/>
                </a:stretch>
              </a:blipFill>
            </p:spPr>
            <p:txBody>
              <a:bodyPr/>
              <a:lstStyle/>
              <a:p>
                <a:r>
                  <a:rPr lang="en-GB">
                    <a:noFill/>
                  </a:rPr>
                  <a:t> </a:t>
                </a:r>
              </a:p>
            </p:txBody>
          </p:sp>
        </mc:Fallback>
      </mc:AlternateContent>
      <p:grpSp>
        <p:nvGrpSpPr>
          <p:cNvPr id="11" name="Group 10">
            <a:extLst>
              <a:ext uri="{FF2B5EF4-FFF2-40B4-BE49-F238E27FC236}">
                <a16:creationId xmlns:a16="http://schemas.microsoft.com/office/drawing/2014/main" id="{E44BA989-65EC-D033-1C0E-63107BE143E2}"/>
              </a:ext>
            </a:extLst>
          </p:cNvPr>
          <p:cNvGrpSpPr/>
          <p:nvPr/>
        </p:nvGrpSpPr>
        <p:grpSpPr>
          <a:xfrm>
            <a:off x="10768401" y="1090863"/>
            <a:ext cx="1170795" cy="1361873"/>
            <a:chOff x="6857649" y="4226533"/>
            <a:chExt cx="1170795" cy="1361873"/>
          </a:xfrm>
        </p:grpSpPr>
        <p:sp>
          <p:nvSpPr>
            <p:cNvPr id="8" name="Rectangle: Rounded Corners 7">
              <a:extLst>
                <a:ext uri="{FF2B5EF4-FFF2-40B4-BE49-F238E27FC236}">
                  <a16:creationId xmlns:a16="http://schemas.microsoft.com/office/drawing/2014/main" id="{2558D175-50DA-955F-B069-1814559EDCB9}"/>
                </a:ext>
              </a:extLst>
            </p:cNvPr>
            <p:cNvSpPr/>
            <p:nvPr/>
          </p:nvSpPr>
          <p:spPr>
            <a:xfrm>
              <a:off x="6857649" y="4226534"/>
              <a:ext cx="1170795" cy="1361872"/>
            </a:xfrm>
            <a:prstGeom prst="roundRect">
              <a:avLst>
                <a:gd name="adj" fmla="val 11467"/>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10;&#10;Description automatically generated">
              <a:extLst>
                <a:ext uri="{FF2B5EF4-FFF2-40B4-BE49-F238E27FC236}">
                  <a16:creationId xmlns:a16="http://schemas.microsoft.com/office/drawing/2014/main" id="{F96E2F52-1762-49C8-C7C4-B074E8B03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598" y="4226533"/>
              <a:ext cx="1104900" cy="1104900"/>
            </a:xfrm>
            <a:prstGeom prst="rect">
              <a:avLst/>
            </a:prstGeom>
          </p:spPr>
        </p:pic>
        <p:sp>
          <p:nvSpPr>
            <p:cNvPr id="10" name="TextBox 9">
              <a:extLst>
                <a:ext uri="{FF2B5EF4-FFF2-40B4-BE49-F238E27FC236}">
                  <a16:creationId xmlns:a16="http://schemas.microsoft.com/office/drawing/2014/main" id="{A799EB87-9CED-8389-9153-C526F57307A0}"/>
                </a:ext>
              </a:extLst>
            </p:cNvPr>
            <p:cNvSpPr txBox="1"/>
            <p:nvPr/>
          </p:nvSpPr>
          <p:spPr>
            <a:xfrm>
              <a:off x="7034697" y="5219073"/>
              <a:ext cx="816701" cy="369332"/>
            </a:xfrm>
            <a:prstGeom prst="rect">
              <a:avLst/>
            </a:prstGeom>
            <a:noFill/>
          </p:spPr>
          <p:txBody>
            <a:bodyPr wrap="square" rtlCol="0">
              <a:spAutoFit/>
            </a:bodyPr>
            <a:lstStyle/>
            <a:p>
              <a:r>
                <a:rPr lang="en-US" dirty="0" err="1">
                  <a:hlinkClick r:id="rId5"/>
                </a:rPr>
                <a:t>BLonD</a:t>
              </a:r>
              <a:endParaRPr lang="en-GB" dirty="0"/>
            </a:p>
          </p:txBody>
        </p:sp>
      </p:grpSp>
    </p:spTree>
    <p:extLst>
      <p:ext uri="{BB962C8B-B14F-4D97-AF65-F5344CB8AC3E}">
        <p14:creationId xmlns:p14="http://schemas.microsoft.com/office/powerpoint/2010/main" val="1833905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endParaRPr lang="en-GB" dirty="0"/>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19</a:t>
            </a:fld>
            <a:endParaRPr lang="en-GB" dirty="0"/>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A dead end…</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73AD0412-A235-7753-ECF3-2BB16BAC1CD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292929"/>
                </a:solidFill>
                <a:latin typeface="sourcesans-bold"/>
              </a:rPr>
              <a:t>Too l</a:t>
            </a:r>
            <a:r>
              <a:rPr lang="en-US" b="1" i="0" dirty="0">
                <a:solidFill>
                  <a:srgbClr val="292929"/>
                </a:solidFill>
                <a:effectLst/>
                <a:latin typeface="sourcesans-bold"/>
              </a:rPr>
              <a:t>ong time </a:t>
            </a:r>
            <a:r>
              <a:rPr lang="en-US" b="0" i="0" dirty="0">
                <a:solidFill>
                  <a:srgbClr val="292929"/>
                </a:solidFill>
                <a:effectLst/>
                <a:latin typeface="sourcesans-bold"/>
              </a:rPr>
              <a:t>to collect enough data for training RL agent</a:t>
            </a:r>
          </a:p>
          <a:p>
            <a:pPr lvl="1"/>
            <a:r>
              <a:rPr lang="en-US" dirty="0">
                <a:solidFill>
                  <a:srgbClr val="292929"/>
                </a:solidFill>
                <a:latin typeface="sourcesans-bold"/>
              </a:rPr>
              <a:t>Only uniform settings were considered, exponential growth of problem complexity with </a:t>
            </a:r>
            <a:r>
              <a:rPr lang="en-US" b="0" i="0" dirty="0">
                <a:solidFill>
                  <a:srgbClr val="292929"/>
                </a:solidFill>
                <a:effectLst/>
                <a:latin typeface="sourcesans-bold"/>
              </a:rPr>
              <a:t>intermediate points…</a:t>
            </a:r>
          </a:p>
          <a:p>
            <a:pPr marL="0" indent="0">
              <a:buNone/>
            </a:pPr>
            <a:r>
              <a:rPr lang="en-US" dirty="0">
                <a:solidFill>
                  <a:srgbClr val="292929"/>
                </a:solidFill>
                <a:latin typeface="sourcesans-bold"/>
              </a:rPr>
              <a:t>Software for optimal blow-up was required </a:t>
            </a:r>
            <a:r>
              <a:rPr lang="en-US" b="1" dirty="0">
                <a:solidFill>
                  <a:srgbClr val="292929"/>
                </a:solidFill>
                <a:latin typeface="sourcesans-bold"/>
              </a:rPr>
              <a:t>as soon as possible</a:t>
            </a:r>
          </a:p>
          <a:p>
            <a:pPr marL="0" indent="0">
              <a:buNone/>
            </a:pPr>
            <a:endParaRPr lang="en-US" dirty="0">
              <a:solidFill>
                <a:srgbClr val="292929"/>
              </a:solidFill>
              <a:latin typeface="sourcesans-bold"/>
            </a:endParaRPr>
          </a:p>
          <a:p>
            <a:pPr marL="0" indent="0" algn="ctr">
              <a:buNone/>
            </a:pPr>
            <a:r>
              <a:rPr lang="en-US" b="1" dirty="0">
                <a:latin typeface="sourcesans-bold"/>
                <a:sym typeface="Wingdings" panose="05000000000000000000" pitchFamily="2" charset="2"/>
              </a:rPr>
              <a:t> </a:t>
            </a:r>
            <a:r>
              <a:rPr lang="en-US" b="1" dirty="0">
                <a:latin typeface="sourcesans-bold"/>
              </a:rPr>
              <a:t>Generic optimizers to replace RL solutions</a:t>
            </a:r>
          </a:p>
          <a:p>
            <a:pPr marL="0" indent="0">
              <a:buNone/>
            </a:pPr>
            <a:endParaRPr lang="en-US" b="0" i="0" dirty="0">
              <a:solidFill>
                <a:srgbClr val="292929"/>
              </a:solidFill>
              <a:effectLst/>
              <a:latin typeface="sourcesans-bold"/>
            </a:endParaRPr>
          </a:p>
        </p:txBody>
      </p:sp>
    </p:spTree>
    <p:extLst>
      <p:ext uri="{BB962C8B-B14F-4D97-AF65-F5344CB8AC3E}">
        <p14:creationId xmlns:p14="http://schemas.microsoft.com/office/powerpoint/2010/main" val="3650580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2</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Outline</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1" name="Content Placeholder 2">
            <a:extLst>
              <a:ext uri="{FF2B5EF4-FFF2-40B4-BE49-F238E27FC236}">
                <a16:creationId xmlns:a16="http://schemas.microsoft.com/office/drawing/2014/main" id="{41EB669F-CC94-CE59-6FC6-08E0C547479E}"/>
              </a:ext>
            </a:extLst>
          </p:cNvPr>
          <p:cNvSpPr txBox="1">
            <a:spLocks/>
          </p:cNvSpPr>
          <p:nvPr/>
        </p:nvSpPr>
        <p:spPr>
          <a:xfrm>
            <a:off x="990600" y="14802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Introduction to blow-up</a:t>
            </a:r>
          </a:p>
          <a:p>
            <a:pPr lvl="1"/>
            <a:r>
              <a:rPr lang="en-US" dirty="0"/>
              <a:t>Importance for longitudinal stability</a:t>
            </a:r>
          </a:p>
          <a:p>
            <a:pPr lvl="1"/>
            <a:r>
              <a:rPr lang="en-US" dirty="0"/>
              <a:t>Blow-up settings</a:t>
            </a:r>
          </a:p>
          <a:p>
            <a:pPr marL="514350" indent="-514350">
              <a:buFont typeface="+mj-lt"/>
              <a:buAutoNum type="arabicPeriod"/>
            </a:pPr>
            <a:r>
              <a:rPr lang="en-US" dirty="0"/>
              <a:t>Purpose of RL application</a:t>
            </a:r>
          </a:p>
          <a:p>
            <a:pPr lvl="1"/>
            <a:r>
              <a:rPr lang="en-US" dirty="0"/>
              <a:t>Definition of State, Actions, Reward</a:t>
            </a:r>
          </a:p>
          <a:p>
            <a:pPr lvl="1"/>
            <a:r>
              <a:rPr lang="en-US" dirty="0"/>
              <a:t>Critical issues</a:t>
            </a:r>
          </a:p>
          <a:p>
            <a:pPr marL="514350" indent="-514350">
              <a:buFont typeface="+mj-lt"/>
              <a:buAutoNum type="arabicPeriod"/>
            </a:pPr>
            <a:r>
              <a:rPr lang="en-US" dirty="0"/>
              <a:t>Solutions with other approaches</a:t>
            </a:r>
          </a:p>
          <a:p>
            <a:pPr lvl="1"/>
            <a:r>
              <a:rPr lang="en-US" dirty="0"/>
              <a:t>Discussion</a:t>
            </a:r>
          </a:p>
          <a:p>
            <a:pPr marL="514350" indent="-514350">
              <a:buFont typeface="+mj-lt"/>
              <a:buAutoNum type="arabicPeriod"/>
            </a:pPr>
            <a:r>
              <a:rPr lang="en-US" dirty="0"/>
              <a:t>Conclusions</a:t>
            </a:r>
          </a:p>
        </p:txBody>
      </p:sp>
    </p:spTree>
    <p:extLst>
      <p:ext uri="{BB962C8B-B14F-4D97-AF65-F5344CB8AC3E}">
        <p14:creationId xmlns:p14="http://schemas.microsoft.com/office/powerpoint/2010/main" val="2820066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20</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Outline</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1" name="Content Placeholder 2">
            <a:extLst>
              <a:ext uri="{FF2B5EF4-FFF2-40B4-BE49-F238E27FC236}">
                <a16:creationId xmlns:a16="http://schemas.microsoft.com/office/drawing/2014/main" id="{41EB669F-CC94-CE59-6FC6-08E0C547479E}"/>
              </a:ext>
            </a:extLst>
          </p:cNvPr>
          <p:cNvSpPr txBox="1">
            <a:spLocks/>
          </p:cNvSpPr>
          <p:nvPr/>
        </p:nvSpPr>
        <p:spPr>
          <a:xfrm>
            <a:off x="990600" y="14802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solidFill>
                  <a:schemeClr val="bg2"/>
                </a:solidFill>
              </a:rPr>
              <a:t>Introduction to blow-up</a:t>
            </a:r>
          </a:p>
          <a:p>
            <a:pPr lvl="1"/>
            <a:r>
              <a:rPr lang="en-US" dirty="0">
                <a:solidFill>
                  <a:schemeClr val="bg2"/>
                </a:solidFill>
              </a:rPr>
              <a:t>Importance for longitudinal stability</a:t>
            </a:r>
          </a:p>
          <a:p>
            <a:pPr lvl="1"/>
            <a:r>
              <a:rPr lang="en-US" dirty="0">
                <a:solidFill>
                  <a:schemeClr val="bg2"/>
                </a:solidFill>
              </a:rPr>
              <a:t>Blow-up settings</a:t>
            </a:r>
          </a:p>
          <a:p>
            <a:pPr marL="514350" indent="-514350">
              <a:buFont typeface="+mj-lt"/>
              <a:buAutoNum type="arabicPeriod"/>
            </a:pPr>
            <a:r>
              <a:rPr lang="en-US" dirty="0">
                <a:solidFill>
                  <a:schemeClr val="bg2"/>
                </a:solidFill>
              </a:rPr>
              <a:t>Purpose of RL application</a:t>
            </a:r>
          </a:p>
          <a:p>
            <a:pPr lvl="1"/>
            <a:r>
              <a:rPr lang="en-US" dirty="0">
                <a:solidFill>
                  <a:schemeClr val="bg2"/>
                </a:solidFill>
              </a:rPr>
              <a:t>Definition of State, Actions, Reward</a:t>
            </a:r>
          </a:p>
          <a:p>
            <a:pPr lvl="1"/>
            <a:r>
              <a:rPr lang="en-US" dirty="0">
                <a:solidFill>
                  <a:schemeClr val="bg2"/>
                </a:solidFill>
              </a:rPr>
              <a:t>Critical issues</a:t>
            </a:r>
          </a:p>
          <a:p>
            <a:pPr marL="514350" indent="-514350">
              <a:buFont typeface="+mj-lt"/>
              <a:buAutoNum type="arabicPeriod"/>
            </a:pPr>
            <a:r>
              <a:rPr lang="en-US" dirty="0"/>
              <a:t>Optimization loop</a:t>
            </a:r>
          </a:p>
          <a:p>
            <a:pPr lvl="1"/>
            <a:r>
              <a:rPr lang="en-US" dirty="0"/>
              <a:t>Alternative approaches</a:t>
            </a:r>
          </a:p>
          <a:p>
            <a:pPr lvl="1"/>
            <a:r>
              <a:rPr lang="en-US" dirty="0"/>
              <a:t>Discussion</a:t>
            </a:r>
          </a:p>
          <a:p>
            <a:pPr marL="514350" indent="-514350">
              <a:buFont typeface="+mj-lt"/>
              <a:buAutoNum type="arabicPeriod"/>
            </a:pPr>
            <a:r>
              <a:rPr lang="en-US" dirty="0">
                <a:solidFill>
                  <a:schemeClr val="bg2"/>
                </a:solidFill>
              </a:rPr>
              <a:t>Conclusions</a:t>
            </a:r>
          </a:p>
        </p:txBody>
      </p:sp>
    </p:spTree>
    <p:extLst>
      <p:ext uri="{BB962C8B-B14F-4D97-AF65-F5344CB8AC3E}">
        <p14:creationId xmlns:p14="http://schemas.microsoft.com/office/powerpoint/2010/main" val="3989442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D29A0B-F428-7864-A350-E0A956D41094}"/>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E06DC20-84D2-AD9D-9A06-C9DDAF13F63D}"/>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A4509DAB-4994-A803-7293-1E288840E529}"/>
              </a:ext>
            </a:extLst>
          </p:cNvPr>
          <p:cNvSpPr>
            <a:spLocks noGrp="1"/>
          </p:cNvSpPr>
          <p:nvPr>
            <p:ph type="sldNum" sz="quarter" idx="12"/>
          </p:nvPr>
        </p:nvSpPr>
        <p:spPr/>
        <p:txBody>
          <a:bodyPr/>
          <a:lstStyle/>
          <a:p>
            <a:fld id="{8CD3B367-8CB4-4E04-9DC9-E93A7064D0EB}" type="slidenum">
              <a:rPr lang="en-GB" smtClean="0"/>
              <a:t>21</a:t>
            </a:fld>
            <a:endParaRPr lang="en-GB"/>
          </a:p>
        </p:txBody>
      </p:sp>
      <p:sp>
        <p:nvSpPr>
          <p:cNvPr id="42" name="Rectangle: Rounded Corners 41">
            <a:extLst>
              <a:ext uri="{FF2B5EF4-FFF2-40B4-BE49-F238E27FC236}">
                <a16:creationId xmlns:a16="http://schemas.microsoft.com/office/drawing/2014/main" id="{38D75D11-0F34-5526-BDCA-9532BC47BA73}"/>
              </a:ext>
            </a:extLst>
          </p:cNvPr>
          <p:cNvSpPr/>
          <p:nvPr/>
        </p:nvSpPr>
        <p:spPr>
          <a:xfrm>
            <a:off x="3853354" y="3702119"/>
            <a:ext cx="4936423" cy="2458244"/>
          </a:xfrm>
          <a:prstGeom prst="roundRect">
            <a:avLst>
              <a:gd name="adj" fmla="val 9314"/>
            </a:avLst>
          </a:prstGeom>
          <a:solidFill>
            <a:schemeClr val="accent5">
              <a:lumMod val="20000"/>
              <a:lumOff val="80000"/>
            </a:schemeClr>
          </a:solidFill>
          <a:ln w="38100">
            <a:solidFill>
              <a:srgbClr val="385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2" name="Rectangle: Rounded Corners 1041">
            <a:extLst>
              <a:ext uri="{FF2B5EF4-FFF2-40B4-BE49-F238E27FC236}">
                <a16:creationId xmlns:a16="http://schemas.microsoft.com/office/drawing/2014/main" id="{D0079FD0-EB4E-B2BF-E573-560AB05D39BA}"/>
              </a:ext>
            </a:extLst>
          </p:cNvPr>
          <p:cNvSpPr/>
          <p:nvPr/>
        </p:nvSpPr>
        <p:spPr>
          <a:xfrm>
            <a:off x="5786500" y="3874630"/>
            <a:ext cx="2897976" cy="2113222"/>
          </a:xfrm>
          <a:prstGeom prst="roundRect">
            <a:avLst>
              <a:gd name="adj" fmla="val 10357"/>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EFCDAC4-F7A0-A0D2-EA09-0C67596B037B}"/>
              </a:ext>
            </a:extLst>
          </p:cNvPr>
          <p:cNvSpPr txBox="1"/>
          <p:nvPr/>
        </p:nvSpPr>
        <p:spPr>
          <a:xfrm>
            <a:off x="3853340" y="4113847"/>
            <a:ext cx="1905574" cy="461665"/>
          </a:xfrm>
          <a:prstGeom prst="rect">
            <a:avLst/>
          </a:prstGeom>
          <a:noFill/>
        </p:spPr>
        <p:txBody>
          <a:bodyPr wrap="square" rtlCol="0">
            <a:spAutoFit/>
          </a:bodyPr>
          <a:lstStyle/>
          <a:p>
            <a:r>
              <a:rPr lang="en-US" sz="2400" b="1" dirty="0"/>
              <a:t>GeOFF &amp; COI</a:t>
            </a:r>
            <a:endParaRPr lang="en-US" sz="2400" dirty="0"/>
          </a:p>
        </p:txBody>
      </p:sp>
      <p:sp>
        <p:nvSpPr>
          <p:cNvPr id="1038" name="Rectangle 1037">
            <a:extLst>
              <a:ext uri="{FF2B5EF4-FFF2-40B4-BE49-F238E27FC236}">
                <a16:creationId xmlns:a16="http://schemas.microsoft.com/office/drawing/2014/main" id="{AECE7AA6-EDB4-67F5-616A-50C170BE2253}"/>
              </a:ext>
            </a:extLst>
          </p:cNvPr>
          <p:cNvSpPr/>
          <p:nvPr/>
        </p:nvSpPr>
        <p:spPr>
          <a:xfrm>
            <a:off x="6053742" y="4261558"/>
            <a:ext cx="2386413" cy="168467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200" dirty="0" err="1">
                <a:latin typeface="Consolas" panose="020B0609020204030204" pitchFamily="49" charset="0"/>
              </a:rPr>
              <a:t>sps</a:t>
            </a:r>
            <a:r>
              <a:rPr lang="en-US" sz="1200" dirty="0">
                <a:latin typeface="Consolas" panose="020B0609020204030204" pitchFamily="49" charset="0"/>
              </a:rPr>
              <a:t>-blowup</a:t>
            </a:r>
          </a:p>
          <a:p>
            <a:r>
              <a:rPr lang="en-US" sz="1200" dirty="0">
                <a:latin typeface="Consolas" panose="020B0609020204030204" pitchFamily="49" charset="0"/>
              </a:rPr>
              <a:t>┣━ </a:t>
            </a:r>
            <a:r>
              <a:rPr lang="en-US" sz="1200" dirty="0" err="1">
                <a:latin typeface="Consolas" panose="020B0609020204030204" pitchFamily="49" charset="0"/>
              </a:rPr>
              <a:t>sps_blowup</a:t>
            </a:r>
            <a:endParaRPr lang="en-US" sz="1200" dirty="0">
              <a:latin typeface="Consolas" panose="020B0609020204030204" pitchFamily="49" charset="0"/>
            </a:endParaRPr>
          </a:p>
          <a:p>
            <a:r>
              <a:rPr lang="en-US" sz="1200" dirty="0">
                <a:latin typeface="Consolas" panose="020B0609020204030204" pitchFamily="49" charset="0"/>
              </a:rPr>
              <a:t>┃   ┣━ __init__.py</a:t>
            </a:r>
          </a:p>
          <a:p>
            <a:r>
              <a:rPr lang="en-US" sz="1200" dirty="0">
                <a:latin typeface="Consolas" panose="020B0609020204030204" pitchFamily="49" charset="0"/>
              </a:rPr>
              <a:t>┃   ┣━ _baseenv.py</a:t>
            </a:r>
          </a:p>
          <a:p>
            <a:r>
              <a:rPr lang="en-US" sz="1200" dirty="0">
                <a:latin typeface="Consolas" panose="020B0609020204030204" pitchFamily="49" charset="0"/>
              </a:rPr>
              <a:t>┃   ┣━ _machine.py</a:t>
            </a:r>
          </a:p>
          <a:p>
            <a:r>
              <a:rPr lang="en-US" sz="1200" dirty="0">
                <a:latin typeface="Consolas" panose="020B0609020204030204" pitchFamily="49" charset="0"/>
              </a:rPr>
              <a:t>┃   ┣━ _realprofiles.py</a:t>
            </a:r>
          </a:p>
          <a:p>
            <a:r>
              <a:rPr lang="en-US" sz="1200" dirty="0">
                <a:latin typeface="Consolas" panose="020B0609020204030204" pitchFamily="49" charset="0"/>
              </a:rPr>
              <a:t>┃   ┗━ _analysis.py</a:t>
            </a:r>
          </a:p>
          <a:p>
            <a:r>
              <a:rPr lang="en-US" sz="1200" dirty="0">
                <a:latin typeface="Consolas" panose="020B0609020204030204" pitchFamily="49" charset="0"/>
              </a:rPr>
              <a:t>┣━ setup.py</a:t>
            </a:r>
          </a:p>
          <a:p>
            <a:r>
              <a:rPr lang="en-US" sz="1200" dirty="0">
                <a:latin typeface="Consolas" panose="020B0609020204030204" pitchFamily="49" charset="0"/>
              </a:rPr>
              <a:t>┗━ README.md</a:t>
            </a:r>
            <a:endParaRPr lang="en-US" sz="1200" dirty="0">
              <a:solidFill>
                <a:schemeClr val="bg1"/>
              </a:solidFill>
              <a:latin typeface="Consolas" panose="020B0609020204030204" pitchFamily="49" charset="0"/>
            </a:endParaRPr>
          </a:p>
        </p:txBody>
      </p:sp>
      <p:sp>
        <p:nvSpPr>
          <p:cNvPr id="1041" name="TextBox 1040">
            <a:extLst>
              <a:ext uri="{FF2B5EF4-FFF2-40B4-BE49-F238E27FC236}">
                <a16:creationId xmlns:a16="http://schemas.microsoft.com/office/drawing/2014/main" id="{A3449E7E-68FF-20D1-0063-50EC3E91DF81}"/>
              </a:ext>
            </a:extLst>
          </p:cNvPr>
          <p:cNvSpPr txBox="1"/>
          <p:nvPr/>
        </p:nvSpPr>
        <p:spPr>
          <a:xfrm>
            <a:off x="5786500" y="3874629"/>
            <a:ext cx="2829374" cy="400110"/>
          </a:xfrm>
          <a:prstGeom prst="rect">
            <a:avLst/>
          </a:prstGeom>
          <a:noFill/>
        </p:spPr>
        <p:txBody>
          <a:bodyPr wrap="square" rtlCol="0">
            <a:spAutoFit/>
          </a:bodyPr>
          <a:lstStyle/>
          <a:p>
            <a:pPr algn="ctr"/>
            <a:r>
              <a:rPr lang="en-US" sz="2000" dirty="0"/>
              <a:t>SPS blow-up optimization</a:t>
            </a:r>
            <a:endParaRPr lang="en-GB" sz="2000" dirty="0"/>
          </a:p>
        </p:txBody>
      </p:sp>
      <p:sp>
        <p:nvSpPr>
          <p:cNvPr id="1075" name="TextBox 1074">
            <a:extLst>
              <a:ext uri="{FF2B5EF4-FFF2-40B4-BE49-F238E27FC236}">
                <a16:creationId xmlns:a16="http://schemas.microsoft.com/office/drawing/2014/main" id="{2187565C-F19F-45C4-C08D-ED0F816C4097}"/>
              </a:ext>
            </a:extLst>
          </p:cNvPr>
          <p:cNvSpPr txBox="1"/>
          <p:nvPr/>
        </p:nvSpPr>
        <p:spPr>
          <a:xfrm>
            <a:off x="2461805" y="4335603"/>
            <a:ext cx="1195795" cy="584775"/>
          </a:xfrm>
          <a:prstGeom prst="rect">
            <a:avLst/>
          </a:prstGeom>
          <a:noFill/>
        </p:spPr>
        <p:txBody>
          <a:bodyPr wrap="square" rtlCol="0">
            <a:spAutoFit/>
          </a:bodyPr>
          <a:lstStyle/>
          <a:p>
            <a:pPr algn="ctr"/>
            <a:r>
              <a:rPr lang="en-US" sz="1600" dirty="0"/>
              <a:t>Blow-up</a:t>
            </a:r>
            <a:br>
              <a:rPr lang="en-US" sz="1600" dirty="0"/>
            </a:br>
            <a:r>
              <a:rPr lang="en-US" sz="1600" dirty="0"/>
              <a:t>parameters</a:t>
            </a:r>
            <a:endParaRPr lang="en-GB" sz="1600" dirty="0"/>
          </a:p>
        </p:txBody>
      </p:sp>
      <p:sp>
        <p:nvSpPr>
          <p:cNvPr id="1149" name="TextBox 1148">
            <a:extLst>
              <a:ext uri="{FF2B5EF4-FFF2-40B4-BE49-F238E27FC236}">
                <a16:creationId xmlns:a16="http://schemas.microsoft.com/office/drawing/2014/main" id="{6AF60596-D3F8-7004-992C-706D4039A07E}"/>
              </a:ext>
            </a:extLst>
          </p:cNvPr>
          <p:cNvSpPr txBox="1"/>
          <p:nvPr/>
        </p:nvSpPr>
        <p:spPr>
          <a:xfrm>
            <a:off x="1970973" y="3678866"/>
            <a:ext cx="512322" cy="369332"/>
          </a:xfrm>
          <a:prstGeom prst="rect">
            <a:avLst/>
          </a:prstGeom>
          <a:noFill/>
        </p:spPr>
        <p:txBody>
          <a:bodyPr wrap="square" rtlCol="0">
            <a:spAutoFit/>
          </a:bodyPr>
          <a:lstStyle/>
          <a:p>
            <a:pPr algn="ctr"/>
            <a:r>
              <a:rPr lang="en-US" dirty="0"/>
              <a:t>SET</a:t>
            </a:r>
            <a:endParaRPr lang="en-GB" dirty="0"/>
          </a:p>
        </p:txBody>
      </p:sp>
      <p:sp>
        <p:nvSpPr>
          <p:cNvPr id="1150" name="TextBox 1149">
            <a:extLst>
              <a:ext uri="{FF2B5EF4-FFF2-40B4-BE49-F238E27FC236}">
                <a16:creationId xmlns:a16="http://schemas.microsoft.com/office/drawing/2014/main" id="{6AE59433-1D73-6AAA-DE41-DC41560EC509}"/>
              </a:ext>
            </a:extLst>
          </p:cNvPr>
          <p:cNvSpPr txBox="1"/>
          <p:nvPr/>
        </p:nvSpPr>
        <p:spPr>
          <a:xfrm>
            <a:off x="4985168" y="4917253"/>
            <a:ext cx="638819" cy="369332"/>
          </a:xfrm>
          <a:prstGeom prst="rect">
            <a:avLst/>
          </a:prstGeom>
          <a:noFill/>
        </p:spPr>
        <p:txBody>
          <a:bodyPr wrap="square" rtlCol="0">
            <a:spAutoFit/>
          </a:bodyPr>
          <a:lstStyle/>
          <a:p>
            <a:pPr algn="ctr"/>
            <a:r>
              <a:rPr lang="en-US" dirty="0"/>
              <a:t>GET</a:t>
            </a:r>
            <a:endParaRPr lang="en-GB" dirty="0"/>
          </a:p>
        </p:txBody>
      </p:sp>
      <p:sp>
        <p:nvSpPr>
          <p:cNvPr id="30" name="Rectangle 29">
            <a:extLst>
              <a:ext uri="{FF2B5EF4-FFF2-40B4-BE49-F238E27FC236}">
                <a16:creationId xmlns:a16="http://schemas.microsoft.com/office/drawing/2014/main" id="{3DC51090-A9DE-90E5-5166-4974CFBBF8D3}"/>
              </a:ext>
            </a:extLst>
          </p:cNvPr>
          <p:cNvSpPr/>
          <p:nvPr/>
        </p:nvSpPr>
        <p:spPr>
          <a:xfrm>
            <a:off x="10235877" y="167043"/>
            <a:ext cx="1819746" cy="1045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Shape 7">
            <a:extLst>
              <a:ext uri="{FF2B5EF4-FFF2-40B4-BE49-F238E27FC236}">
                <a16:creationId xmlns:a16="http://schemas.microsoft.com/office/drawing/2014/main" id="{A1D9827C-6306-806D-DBE4-DA70CB30C97E}"/>
              </a:ext>
            </a:extLst>
          </p:cNvPr>
          <p:cNvSpPr/>
          <p:nvPr/>
        </p:nvSpPr>
        <p:spPr>
          <a:xfrm rot="5400000">
            <a:off x="4432389" y="-3343302"/>
            <a:ext cx="3327217" cy="10515601"/>
          </a:xfrm>
          <a:prstGeom prst="corner">
            <a:avLst>
              <a:gd name="adj1" fmla="val 96741"/>
              <a:gd name="adj2" fmla="val 100000"/>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26F43108-56B8-88DD-BA44-22C0CFB9EE85}"/>
              </a:ext>
            </a:extLst>
          </p:cNvPr>
          <p:cNvSpPr/>
          <p:nvPr/>
        </p:nvSpPr>
        <p:spPr>
          <a:xfrm>
            <a:off x="9287824" y="3108220"/>
            <a:ext cx="846466" cy="3651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31BBF8F1-4652-1B9A-4378-09A623D7C9DD}"/>
              </a:ext>
            </a:extLst>
          </p:cNvPr>
          <p:cNvSpPr/>
          <p:nvPr/>
        </p:nvSpPr>
        <p:spPr>
          <a:xfrm>
            <a:off x="8435755" y="676034"/>
            <a:ext cx="2542138" cy="2823141"/>
          </a:xfrm>
          <a:prstGeom prst="roundRect">
            <a:avLst>
              <a:gd name="adj" fmla="val 9460"/>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2400" dirty="0">
                <a:solidFill>
                  <a:schemeClr val="tx1"/>
                </a:solidFill>
              </a:rPr>
              <a:t>Raw Data Analysis</a:t>
            </a:r>
            <a:endParaRPr lang="en-GB" sz="2400" dirty="0">
              <a:solidFill>
                <a:schemeClr val="tx1"/>
              </a:solidFill>
            </a:endParaRPr>
          </a:p>
        </p:txBody>
      </p:sp>
      <p:sp>
        <p:nvSpPr>
          <p:cNvPr id="19" name="Rectangle: Rounded Corners 18">
            <a:extLst>
              <a:ext uri="{FF2B5EF4-FFF2-40B4-BE49-F238E27FC236}">
                <a16:creationId xmlns:a16="http://schemas.microsoft.com/office/drawing/2014/main" id="{790104FC-A45A-5BAC-B771-47E576B8C213}"/>
              </a:ext>
            </a:extLst>
          </p:cNvPr>
          <p:cNvSpPr/>
          <p:nvPr/>
        </p:nvSpPr>
        <p:spPr>
          <a:xfrm>
            <a:off x="1214107" y="680535"/>
            <a:ext cx="2542138" cy="2823141"/>
          </a:xfrm>
          <a:prstGeom prst="roundRect">
            <a:avLst>
              <a:gd name="adj" fmla="val 9460"/>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2400" dirty="0">
                <a:solidFill>
                  <a:schemeClr val="tx1"/>
                </a:solidFill>
              </a:rPr>
              <a:t>LHC Software Architecture</a:t>
            </a:r>
            <a:endParaRPr lang="en-GB" sz="2400" dirty="0">
              <a:solidFill>
                <a:schemeClr val="tx1"/>
              </a:solidFill>
            </a:endParaRPr>
          </a:p>
        </p:txBody>
      </p:sp>
      <p:pic>
        <p:nvPicPr>
          <p:cNvPr id="20" name="Picture 2" descr="SPS logo">
            <a:extLst>
              <a:ext uri="{FF2B5EF4-FFF2-40B4-BE49-F238E27FC236}">
                <a16:creationId xmlns:a16="http://schemas.microsoft.com/office/drawing/2014/main" id="{12237FA0-4B5C-536E-5B4A-86F181990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269" y="303476"/>
            <a:ext cx="2405461" cy="24336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2EF063CF-41BC-E465-71DF-B233A076E7E9}"/>
              </a:ext>
            </a:extLst>
          </p:cNvPr>
          <p:cNvSpPr/>
          <p:nvPr/>
        </p:nvSpPr>
        <p:spPr>
          <a:xfrm>
            <a:off x="1312752" y="775084"/>
            <a:ext cx="2344848" cy="984781"/>
          </a:xfrm>
          <a:prstGeom prst="roundRect">
            <a:avLst/>
          </a:prstGeom>
          <a:solidFill>
            <a:schemeClr val="bg2"/>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Blow-up </a:t>
            </a:r>
            <a:br>
              <a:rPr lang="en-US" sz="2400" dirty="0">
                <a:solidFill>
                  <a:schemeClr val="tx1"/>
                </a:solidFill>
              </a:rPr>
            </a:br>
            <a:r>
              <a:rPr lang="en-US" sz="2400" dirty="0">
                <a:solidFill>
                  <a:schemeClr val="tx1"/>
                </a:solidFill>
              </a:rPr>
              <a:t>Noise Generator</a:t>
            </a:r>
            <a:endParaRPr lang="en-GB" sz="2400" dirty="0">
              <a:solidFill>
                <a:schemeClr val="tx1"/>
              </a:solidFill>
            </a:endParaRPr>
          </a:p>
        </p:txBody>
      </p:sp>
      <p:sp>
        <p:nvSpPr>
          <p:cNvPr id="22" name="Rectangle: Rounded Corners 21">
            <a:extLst>
              <a:ext uri="{FF2B5EF4-FFF2-40B4-BE49-F238E27FC236}">
                <a16:creationId xmlns:a16="http://schemas.microsoft.com/office/drawing/2014/main" id="{A161AF9F-CCC8-CA21-AAB9-82AA9B948845}"/>
              </a:ext>
            </a:extLst>
          </p:cNvPr>
          <p:cNvSpPr/>
          <p:nvPr/>
        </p:nvSpPr>
        <p:spPr>
          <a:xfrm>
            <a:off x="8534400" y="775083"/>
            <a:ext cx="2344847" cy="984781"/>
          </a:xfrm>
          <a:prstGeom prst="roundRect">
            <a:avLst/>
          </a:prstGeom>
          <a:solidFill>
            <a:schemeClr val="bg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Beam Measurements</a:t>
            </a:r>
            <a:endParaRPr lang="en-GB" sz="2400" dirty="0">
              <a:solidFill>
                <a:schemeClr val="tx1"/>
              </a:solidFill>
            </a:endParaRPr>
          </a:p>
        </p:txBody>
      </p:sp>
      <p:sp>
        <p:nvSpPr>
          <p:cNvPr id="23" name="Arrow: Right 22">
            <a:extLst>
              <a:ext uri="{FF2B5EF4-FFF2-40B4-BE49-F238E27FC236}">
                <a16:creationId xmlns:a16="http://schemas.microsoft.com/office/drawing/2014/main" id="{11E62B34-8773-3C48-670C-22D0F9AF748E}"/>
              </a:ext>
            </a:extLst>
          </p:cNvPr>
          <p:cNvSpPr/>
          <p:nvPr/>
        </p:nvSpPr>
        <p:spPr>
          <a:xfrm>
            <a:off x="3861615" y="970756"/>
            <a:ext cx="827638" cy="593438"/>
          </a:xfrm>
          <a:prstGeom prst="right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F20316F3-2381-F96B-0411-EA20FD42C8EA}"/>
              </a:ext>
            </a:extLst>
          </p:cNvPr>
          <p:cNvSpPr/>
          <p:nvPr/>
        </p:nvSpPr>
        <p:spPr>
          <a:xfrm>
            <a:off x="7502746" y="970756"/>
            <a:ext cx="827638" cy="593438"/>
          </a:xfrm>
          <a:prstGeom prst="right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2EF6815D-AF1F-9006-B102-F02503E3E374}"/>
              </a:ext>
            </a:extLst>
          </p:cNvPr>
          <p:cNvSpPr/>
          <p:nvPr/>
        </p:nvSpPr>
        <p:spPr>
          <a:xfrm rot="16200000">
            <a:off x="2071357" y="1945273"/>
            <a:ext cx="827638" cy="593438"/>
          </a:xfrm>
          <a:prstGeom prst="right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543AD656-C856-C4DC-BF6A-C04D626C3412}"/>
              </a:ext>
            </a:extLst>
          </p:cNvPr>
          <p:cNvSpPr/>
          <p:nvPr/>
        </p:nvSpPr>
        <p:spPr>
          <a:xfrm rot="5400000">
            <a:off x="9293005" y="1945273"/>
            <a:ext cx="827638" cy="593438"/>
          </a:xfrm>
          <a:prstGeom prst="rightArrow">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370D76A6-39F8-4132-8166-8CD5FC5AC2E5}"/>
              </a:ext>
            </a:extLst>
          </p:cNvPr>
          <p:cNvSpPr txBox="1"/>
          <p:nvPr/>
        </p:nvSpPr>
        <p:spPr>
          <a:xfrm>
            <a:off x="5083774" y="3116443"/>
            <a:ext cx="2021925" cy="461665"/>
          </a:xfrm>
          <a:prstGeom prst="rect">
            <a:avLst/>
          </a:prstGeom>
          <a:noFill/>
        </p:spPr>
        <p:txBody>
          <a:bodyPr wrap="square" rtlCol="0">
            <a:spAutoFit/>
          </a:bodyPr>
          <a:lstStyle/>
          <a:p>
            <a:pPr algn="ctr"/>
            <a:r>
              <a:rPr lang="en-US" sz="2400" dirty="0"/>
              <a:t>Environment</a:t>
            </a:r>
            <a:endParaRPr lang="en-GB" sz="2400" dirty="0"/>
          </a:p>
        </p:txBody>
      </p:sp>
      <p:cxnSp>
        <p:nvCxnSpPr>
          <p:cNvPr id="28" name="Connector: Elbow 27">
            <a:extLst>
              <a:ext uri="{FF2B5EF4-FFF2-40B4-BE49-F238E27FC236}">
                <a16:creationId xmlns:a16="http://schemas.microsoft.com/office/drawing/2014/main" id="{732A0913-4FC1-CC76-08DE-A1C9C682E8F8}"/>
              </a:ext>
            </a:extLst>
          </p:cNvPr>
          <p:cNvCxnSpPr>
            <a:cxnSpLocks/>
            <a:stCxn id="1042" idx="1"/>
            <a:endCxn id="19" idx="2"/>
          </p:cNvCxnSpPr>
          <p:nvPr/>
        </p:nvCxnSpPr>
        <p:spPr>
          <a:xfrm rot="10800000">
            <a:off x="2485176" y="3503677"/>
            <a:ext cx="3301324" cy="1427565"/>
          </a:xfrm>
          <a:prstGeom prst="bentConnector2">
            <a:avLst/>
          </a:prstGeom>
          <a:ln w="762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1D239B46-0190-514B-C3A9-7054710DB0C5}"/>
              </a:ext>
            </a:extLst>
          </p:cNvPr>
          <p:cNvCxnSpPr>
            <a:cxnSpLocks/>
            <a:stCxn id="18" idx="2"/>
            <a:endCxn id="1042" idx="3"/>
          </p:cNvCxnSpPr>
          <p:nvPr/>
        </p:nvCxnSpPr>
        <p:spPr>
          <a:xfrm rot="5400000">
            <a:off x="8479617" y="3704034"/>
            <a:ext cx="1432066" cy="1022348"/>
          </a:xfrm>
          <a:prstGeom prst="bentConnector2">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AAEC115-CE56-8ED0-843F-BE0D09CFA696}"/>
              </a:ext>
            </a:extLst>
          </p:cNvPr>
          <p:cNvSpPr txBox="1"/>
          <p:nvPr/>
        </p:nvSpPr>
        <p:spPr>
          <a:xfrm>
            <a:off x="9637979" y="4575512"/>
            <a:ext cx="1195795" cy="338554"/>
          </a:xfrm>
          <a:prstGeom prst="rect">
            <a:avLst/>
          </a:prstGeom>
          <a:noFill/>
        </p:spPr>
        <p:txBody>
          <a:bodyPr wrap="square" rtlCol="0">
            <a:spAutoFit/>
          </a:bodyPr>
          <a:lstStyle/>
          <a:p>
            <a:pPr algn="ctr"/>
            <a:r>
              <a:rPr lang="en-US" sz="1600" dirty="0"/>
              <a:t>Beam info</a:t>
            </a:r>
            <a:endParaRPr lang="en-GB" sz="1600" dirty="0"/>
          </a:p>
        </p:txBody>
      </p:sp>
    </p:spTree>
    <p:extLst>
      <p:ext uri="{BB962C8B-B14F-4D97-AF65-F5344CB8AC3E}">
        <p14:creationId xmlns:p14="http://schemas.microsoft.com/office/powerpoint/2010/main" val="88108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042" grpId="0" animBg="1"/>
      <p:bldP spid="9" grpId="0"/>
      <p:bldP spid="1038" grpId="0" animBg="1"/>
      <p:bldP spid="1041" grpId="0"/>
      <p:bldP spid="1075" grpId="0"/>
      <p:bldP spid="1149" grpId="0"/>
      <p:bldP spid="1150"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22</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a:xfrm>
            <a:off x="838201" y="120317"/>
            <a:ext cx="11094266" cy="970546"/>
          </a:xfrm>
        </p:spPr>
        <p:txBody>
          <a:bodyPr>
            <a:noAutofit/>
          </a:bodyPr>
          <a:lstStyle/>
          <a:p>
            <a:r>
              <a:rPr lang="en-US" i="1" cap="none" dirty="0">
                <a:solidFill>
                  <a:srgbClr val="0033A0"/>
                </a:solidFill>
              </a:rPr>
              <a:t>Integration in the CERN Optimization Framework</a:t>
            </a:r>
            <a:endParaRPr lang="en-GB" i="1" cap="none" dirty="0">
              <a:solidFill>
                <a:srgbClr val="0033A0"/>
              </a:solidFill>
            </a:endParaRPr>
          </a:p>
        </p:txBody>
      </p:sp>
      <p:sp>
        <p:nvSpPr>
          <p:cNvPr id="17" name="TextBox 16">
            <a:extLst>
              <a:ext uri="{FF2B5EF4-FFF2-40B4-BE49-F238E27FC236}">
                <a16:creationId xmlns:a16="http://schemas.microsoft.com/office/drawing/2014/main" id="{6B85693E-8D1A-FCD2-C883-73A9221644C4}"/>
              </a:ext>
            </a:extLst>
          </p:cNvPr>
          <p:cNvSpPr txBox="1"/>
          <p:nvPr/>
        </p:nvSpPr>
        <p:spPr>
          <a:xfrm>
            <a:off x="438535" y="1244112"/>
            <a:ext cx="5553600" cy="2677656"/>
          </a:xfrm>
          <a:prstGeom prst="rect">
            <a:avLst/>
          </a:prstGeom>
          <a:noFill/>
        </p:spPr>
        <p:txBody>
          <a:bodyPr wrap="square" rtlCol="0">
            <a:spAutoFit/>
          </a:bodyPr>
          <a:lstStyle/>
          <a:p>
            <a:pPr algn="ctr"/>
            <a:r>
              <a:rPr lang="en-GB" sz="2400" dirty="0">
                <a:hlinkClick r:id="rId3"/>
              </a:rPr>
              <a:t>Generic Optimization Frontend </a:t>
            </a:r>
          </a:p>
          <a:p>
            <a:pPr algn="ctr"/>
            <a:r>
              <a:rPr lang="en-GB" sz="2400" dirty="0">
                <a:hlinkClick r:id="rId3"/>
              </a:rPr>
              <a:t>and Framework  (</a:t>
            </a:r>
            <a:r>
              <a:rPr lang="en-US" sz="2400" dirty="0" err="1">
                <a:hlinkClick r:id="rId3"/>
              </a:rPr>
              <a:t>GeOFF</a:t>
            </a:r>
            <a:r>
              <a:rPr lang="en-US" sz="2400" dirty="0">
                <a:hlinkClick r:id="rId3"/>
              </a:rPr>
              <a:t>)</a:t>
            </a:r>
            <a:endParaRPr lang="en-US" sz="2400" dirty="0"/>
          </a:p>
          <a:p>
            <a:r>
              <a:rPr lang="en-GB" sz="1600" i="1" dirty="0"/>
              <a:t>“… graphical application for generic numerical optimisation and reinforcement learning on CERN accelerators. </a:t>
            </a:r>
          </a:p>
          <a:p>
            <a:r>
              <a:rPr lang="en-GB" sz="1600" i="1" dirty="0"/>
              <a:t>It bundles:</a:t>
            </a:r>
          </a:p>
          <a:p>
            <a:pPr marL="285750" indent="-285750">
              <a:buFont typeface="Arial" panose="020B0604020202020204" pitchFamily="34" charset="0"/>
              <a:buChar char="•"/>
            </a:pPr>
            <a:r>
              <a:rPr lang="en-GB" sz="1600" i="1" dirty="0"/>
              <a:t>Interfaces to the machines and simulations thereof</a:t>
            </a:r>
          </a:p>
          <a:p>
            <a:pPr marL="285750" indent="-285750">
              <a:buFont typeface="Arial" panose="020B0604020202020204" pitchFamily="34" charset="0"/>
              <a:buChar char="•"/>
            </a:pPr>
            <a:r>
              <a:rPr lang="en-GB" sz="1600" i="1" dirty="0"/>
              <a:t>Numerical optimisers and reinforcement learners </a:t>
            </a:r>
            <a:br>
              <a:rPr lang="en-GB" sz="1600" i="1" dirty="0"/>
            </a:br>
            <a:r>
              <a:rPr lang="en-GB" sz="1600" i="1" dirty="0"/>
              <a:t>that can use these interfaces.”</a:t>
            </a:r>
          </a:p>
          <a:p>
            <a:pPr algn="ctr"/>
            <a:endParaRPr lang="en-GB" sz="2400" dirty="0"/>
          </a:p>
        </p:txBody>
      </p:sp>
      <p:pic>
        <p:nvPicPr>
          <p:cNvPr id="16" name="Picture 15" descr="A screenshot of a computer&#10;&#10;Description automatically generated">
            <a:extLst>
              <a:ext uri="{FF2B5EF4-FFF2-40B4-BE49-F238E27FC236}">
                <a16:creationId xmlns:a16="http://schemas.microsoft.com/office/drawing/2014/main" id="{C879CDA2-1D9C-C51F-24CD-9B701D572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64" y="3544917"/>
            <a:ext cx="4669341" cy="2849644"/>
          </a:xfrm>
          <a:prstGeom prst="rect">
            <a:avLst/>
          </a:prstGeom>
        </p:spPr>
      </p:pic>
      <p:sp>
        <p:nvSpPr>
          <p:cNvPr id="20" name="TextBox 19">
            <a:extLst>
              <a:ext uri="{FF2B5EF4-FFF2-40B4-BE49-F238E27FC236}">
                <a16:creationId xmlns:a16="http://schemas.microsoft.com/office/drawing/2014/main" id="{1F2D1FE4-827C-EFAB-3C24-CA45743BE039}"/>
              </a:ext>
            </a:extLst>
          </p:cNvPr>
          <p:cNvSpPr txBox="1"/>
          <p:nvPr/>
        </p:nvSpPr>
        <p:spPr>
          <a:xfrm>
            <a:off x="6199864" y="1163748"/>
            <a:ext cx="5553601" cy="1446550"/>
          </a:xfrm>
          <a:prstGeom prst="rect">
            <a:avLst/>
          </a:prstGeom>
          <a:noFill/>
        </p:spPr>
        <p:txBody>
          <a:bodyPr wrap="square" rtlCol="0">
            <a:spAutoFit/>
          </a:bodyPr>
          <a:lstStyle/>
          <a:p>
            <a:pPr algn="ctr"/>
            <a:r>
              <a:rPr lang="en-GB" sz="2400" dirty="0">
                <a:hlinkClick r:id="rId5"/>
              </a:rPr>
              <a:t>Common Optimization Interfaces (</a:t>
            </a:r>
            <a:r>
              <a:rPr lang="en-US" sz="2400" dirty="0">
                <a:hlinkClick r:id="rId5"/>
              </a:rPr>
              <a:t>COI)</a:t>
            </a:r>
            <a:endParaRPr lang="en-US" sz="2400" dirty="0"/>
          </a:p>
          <a:p>
            <a:r>
              <a:rPr lang="en-GB" sz="1600" b="0" i="1" dirty="0">
                <a:solidFill>
                  <a:srgbClr val="000000"/>
                </a:solidFill>
                <a:effectLst/>
              </a:rPr>
              <a:t>“… facilitate using numerical optimization and reinforcement learning (RL) on the same optimization problems. This makes it possible to unify both approaches into a generic optimization application in the CERN Control </a:t>
            </a:r>
            <a:r>
              <a:rPr lang="en-GB" sz="1600" b="0" i="1" dirty="0" err="1">
                <a:solidFill>
                  <a:srgbClr val="000000"/>
                </a:solidFill>
                <a:effectLst/>
              </a:rPr>
              <a:t>Center</a:t>
            </a:r>
            <a:r>
              <a:rPr lang="en-GB" sz="1600" b="0" i="1" dirty="0">
                <a:solidFill>
                  <a:srgbClr val="000000"/>
                </a:solidFill>
                <a:effectLst/>
              </a:rPr>
              <a:t>.”</a:t>
            </a:r>
            <a:endParaRPr lang="en-GB" sz="1600" i="1" dirty="0"/>
          </a:p>
        </p:txBody>
      </p:sp>
      <p:sp>
        <p:nvSpPr>
          <p:cNvPr id="25" name="Rectangle 24">
            <a:extLst>
              <a:ext uri="{FF2B5EF4-FFF2-40B4-BE49-F238E27FC236}">
                <a16:creationId xmlns:a16="http://schemas.microsoft.com/office/drawing/2014/main" id="{4054F083-DA14-50EA-3825-EA01184D95A7}"/>
              </a:ext>
            </a:extLst>
          </p:cNvPr>
          <p:cNvSpPr/>
          <p:nvPr/>
        </p:nvSpPr>
        <p:spPr>
          <a:xfrm>
            <a:off x="11329" y="1083745"/>
            <a:ext cx="148593" cy="244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54F72D4-421C-752E-06BB-26F403525BB7}"/>
              </a:ext>
            </a:extLst>
          </p:cNvPr>
          <p:cNvSpPr/>
          <p:nvPr/>
        </p:nvSpPr>
        <p:spPr>
          <a:xfrm>
            <a:off x="11329" y="1106167"/>
            <a:ext cx="54884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diagram of a problem&#10;&#10;Description automatically generated with medium confidence">
            <a:extLst>
              <a:ext uri="{FF2B5EF4-FFF2-40B4-BE49-F238E27FC236}">
                <a16:creationId xmlns:a16="http://schemas.microsoft.com/office/drawing/2014/main" id="{4D164F90-3FDF-34C6-5DA8-3FB06FB04C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7453" y="2681285"/>
            <a:ext cx="3688620" cy="2221000"/>
          </a:xfrm>
          <a:prstGeom prst="rect">
            <a:avLst/>
          </a:prstGeom>
        </p:spPr>
      </p:pic>
      <p:grpSp>
        <p:nvGrpSpPr>
          <p:cNvPr id="23" name="Group 22">
            <a:extLst>
              <a:ext uri="{FF2B5EF4-FFF2-40B4-BE49-F238E27FC236}">
                <a16:creationId xmlns:a16="http://schemas.microsoft.com/office/drawing/2014/main" id="{5835E3DB-2644-4852-3B29-DE46CF34401F}"/>
              </a:ext>
            </a:extLst>
          </p:cNvPr>
          <p:cNvGrpSpPr/>
          <p:nvPr/>
        </p:nvGrpSpPr>
        <p:grpSpPr>
          <a:xfrm>
            <a:off x="6114106" y="4487999"/>
            <a:ext cx="5051833" cy="1906562"/>
            <a:chOff x="6114106" y="4487999"/>
            <a:chExt cx="5051833" cy="1906562"/>
          </a:xfrm>
        </p:grpSpPr>
        <p:pic>
          <p:nvPicPr>
            <p:cNvPr id="15" name="Picture 14" descr="A picture containing text, font, line, diagram&#10;&#10;Description automatically generated">
              <a:extLst>
                <a:ext uri="{FF2B5EF4-FFF2-40B4-BE49-F238E27FC236}">
                  <a16:creationId xmlns:a16="http://schemas.microsoft.com/office/drawing/2014/main" id="{284FC37B-B264-685A-9D65-0620E6BD2111}"/>
                </a:ext>
              </a:extLst>
            </p:cNvPr>
            <p:cNvPicPr>
              <a:picLocks noChangeAspect="1"/>
            </p:cNvPicPr>
            <p:nvPr/>
          </p:nvPicPr>
          <p:blipFill rotWithShape="1">
            <a:blip r:embed="rId7">
              <a:extLst>
                <a:ext uri="{28A0092B-C50C-407E-A947-70E740481C1C}">
                  <a14:useLocalDpi xmlns:a14="http://schemas.microsoft.com/office/drawing/2010/main" val="0"/>
                </a:ext>
              </a:extLst>
            </a:blip>
            <a:srcRect l="-1015" t="50292" r="189" b="-854"/>
            <a:stretch/>
          </p:blipFill>
          <p:spPr>
            <a:xfrm>
              <a:off x="6114106" y="5424015"/>
              <a:ext cx="5051833" cy="970546"/>
            </a:xfrm>
            <a:prstGeom prst="rect">
              <a:avLst/>
            </a:prstGeom>
          </p:spPr>
        </p:pic>
        <p:pic>
          <p:nvPicPr>
            <p:cNvPr id="18" name="Picture 17" descr="A picture containing text, font, line, diagram&#10;&#10;Description automatically generated">
              <a:extLst>
                <a:ext uri="{FF2B5EF4-FFF2-40B4-BE49-F238E27FC236}">
                  <a16:creationId xmlns:a16="http://schemas.microsoft.com/office/drawing/2014/main" id="{EDEC3404-A9CE-9718-B04D-48983DEE1017}"/>
                </a:ext>
              </a:extLst>
            </p:cNvPr>
            <p:cNvPicPr>
              <a:picLocks noChangeAspect="1"/>
            </p:cNvPicPr>
            <p:nvPr/>
          </p:nvPicPr>
          <p:blipFill rotWithShape="1">
            <a:blip r:embed="rId7">
              <a:extLst>
                <a:ext uri="{28A0092B-C50C-407E-A947-70E740481C1C}">
                  <a14:useLocalDpi xmlns:a14="http://schemas.microsoft.com/office/drawing/2010/main" val="0"/>
                </a:ext>
              </a:extLst>
            </a:blip>
            <a:srcRect l="793" t="1714" r="37592" b="47724"/>
            <a:stretch/>
          </p:blipFill>
          <p:spPr>
            <a:xfrm>
              <a:off x="6199864" y="4487999"/>
              <a:ext cx="3087231" cy="970546"/>
            </a:xfrm>
            <a:prstGeom prst="rect">
              <a:avLst/>
            </a:prstGeom>
          </p:spPr>
        </p:pic>
      </p:grpSp>
      <p:sp>
        <p:nvSpPr>
          <p:cNvPr id="21" name="TextBox 20">
            <a:extLst>
              <a:ext uri="{FF2B5EF4-FFF2-40B4-BE49-F238E27FC236}">
                <a16:creationId xmlns:a16="http://schemas.microsoft.com/office/drawing/2014/main" id="{B47C851D-D0EE-CBBE-67E7-B292EE67D044}"/>
              </a:ext>
            </a:extLst>
          </p:cNvPr>
          <p:cNvSpPr txBox="1"/>
          <p:nvPr/>
        </p:nvSpPr>
        <p:spPr>
          <a:xfrm>
            <a:off x="6199864" y="2843374"/>
            <a:ext cx="2120773" cy="584775"/>
          </a:xfrm>
          <a:prstGeom prst="rect">
            <a:avLst/>
          </a:prstGeom>
          <a:noFill/>
        </p:spPr>
        <p:txBody>
          <a:bodyPr wrap="none" rtlCol="0">
            <a:spAutoFit/>
          </a:bodyPr>
          <a:lstStyle/>
          <a:p>
            <a:r>
              <a:rPr lang="en-US" sz="1600" dirty="0"/>
              <a:t>Inheritance diagram of </a:t>
            </a:r>
            <a:br>
              <a:rPr lang="en-US" sz="1600" dirty="0"/>
            </a:br>
            <a:r>
              <a:rPr lang="en-US" sz="1600" dirty="0"/>
              <a:t>the core interfaces</a:t>
            </a:r>
            <a:endParaRPr lang="en-GB" sz="1600" dirty="0"/>
          </a:p>
        </p:txBody>
      </p:sp>
    </p:spTree>
    <p:extLst>
      <p:ext uri="{BB962C8B-B14F-4D97-AF65-F5344CB8AC3E}">
        <p14:creationId xmlns:p14="http://schemas.microsoft.com/office/powerpoint/2010/main" val="1413510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01ED732-C991-22A9-8A14-87E0A68B80EE}"/>
              </a:ext>
            </a:extLst>
          </p:cNvPr>
          <p:cNvGrpSpPr/>
          <p:nvPr/>
        </p:nvGrpSpPr>
        <p:grpSpPr>
          <a:xfrm>
            <a:off x="7351415" y="3426064"/>
            <a:ext cx="4694719" cy="2791291"/>
            <a:chOff x="1081323" y="2315325"/>
            <a:chExt cx="4694719" cy="2791291"/>
          </a:xfrm>
        </p:grpSpPr>
        <p:grpSp>
          <p:nvGrpSpPr>
            <p:cNvPr id="19" name="Group 18">
              <a:extLst>
                <a:ext uri="{FF2B5EF4-FFF2-40B4-BE49-F238E27FC236}">
                  <a16:creationId xmlns:a16="http://schemas.microsoft.com/office/drawing/2014/main" id="{A5E43E55-FFAB-5CA7-D32A-68042A690DBE}"/>
                </a:ext>
              </a:extLst>
            </p:cNvPr>
            <p:cNvGrpSpPr/>
            <p:nvPr/>
          </p:nvGrpSpPr>
          <p:grpSpPr>
            <a:xfrm>
              <a:off x="1081323" y="2315325"/>
              <a:ext cx="4527254" cy="2791291"/>
              <a:chOff x="1024452" y="2037791"/>
              <a:chExt cx="4527254" cy="2791291"/>
            </a:xfrm>
          </p:grpSpPr>
          <p:pic>
            <p:nvPicPr>
              <p:cNvPr id="23" name="Picture 22" descr="A screenshot of a computer&#10;&#10;Description automatically generated with low confidence">
                <a:extLst>
                  <a:ext uri="{FF2B5EF4-FFF2-40B4-BE49-F238E27FC236}">
                    <a16:creationId xmlns:a16="http://schemas.microsoft.com/office/drawing/2014/main" id="{966D62C6-F531-327E-03BA-336F33F62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546" y="2707171"/>
                <a:ext cx="3161066" cy="2121911"/>
              </a:xfrm>
              <a:prstGeom prst="rect">
                <a:avLst/>
              </a:prstGeom>
            </p:spPr>
          </p:pic>
          <p:sp>
            <p:nvSpPr>
              <p:cNvPr id="25" name="TextBox 24">
                <a:extLst>
                  <a:ext uri="{FF2B5EF4-FFF2-40B4-BE49-F238E27FC236}">
                    <a16:creationId xmlns:a16="http://schemas.microsoft.com/office/drawing/2014/main" id="{C5097B69-EB63-7239-9FE0-3396508FE947}"/>
                  </a:ext>
                </a:extLst>
              </p:cNvPr>
              <p:cNvSpPr txBox="1"/>
              <p:nvPr/>
            </p:nvSpPr>
            <p:spPr>
              <a:xfrm>
                <a:off x="1024452" y="2037791"/>
                <a:ext cx="4527254" cy="646331"/>
              </a:xfrm>
              <a:prstGeom prst="rect">
                <a:avLst/>
              </a:prstGeom>
              <a:noFill/>
            </p:spPr>
            <p:txBody>
              <a:bodyPr wrap="square" rtlCol="0">
                <a:spAutoFit/>
              </a:bodyPr>
              <a:lstStyle/>
              <a:p>
                <a:r>
                  <a:rPr lang="en-US" b="1" i="1" cap="none" dirty="0"/>
                  <a:t>Parameter Group:</a:t>
                </a:r>
                <a:r>
                  <a:rPr lang="en-US" i="1" cap="none" dirty="0"/>
                  <a:t> </a:t>
                </a:r>
                <a:r>
                  <a:rPr lang="en-US" cap="none" dirty="0"/>
                  <a:t>RF BEAM CONTROL</a:t>
                </a:r>
                <a:br>
                  <a:rPr lang="en-US" i="1" cap="none" dirty="0"/>
                </a:br>
                <a:r>
                  <a:rPr lang="en-US" b="1" i="1" cap="none" dirty="0"/>
                  <a:t>Property:</a:t>
                </a:r>
                <a:r>
                  <a:rPr lang="en-US" i="1" cap="none" dirty="0"/>
                  <a:t> </a:t>
                </a:r>
                <a:r>
                  <a:rPr lang="en-US" cap="none" dirty="0" err="1"/>
                  <a:t>SpsLowLevelRF</a:t>
                </a:r>
                <a:r>
                  <a:rPr lang="en-US" cap="none" dirty="0"/>
                  <a:t>/</a:t>
                </a:r>
                <a:r>
                  <a:rPr lang="en-US" cap="none" dirty="0" err="1"/>
                  <a:t>LongitudinalBlowUp</a:t>
                </a:r>
                <a:endParaRPr lang="en-US" dirty="0"/>
              </a:p>
            </p:txBody>
          </p:sp>
        </p:grpSp>
        <p:sp>
          <p:nvSpPr>
            <p:cNvPr id="27" name="Right Brace 26">
              <a:extLst>
                <a:ext uri="{FF2B5EF4-FFF2-40B4-BE49-F238E27FC236}">
                  <a16:creationId xmlns:a16="http://schemas.microsoft.com/office/drawing/2014/main" id="{E5147445-578A-6390-1F0F-50C15E043155}"/>
                </a:ext>
              </a:extLst>
            </p:cNvPr>
            <p:cNvSpPr/>
            <p:nvPr/>
          </p:nvSpPr>
          <p:spPr>
            <a:xfrm>
              <a:off x="4783548" y="3162992"/>
              <a:ext cx="98358" cy="394710"/>
            </a:xfrm>
            <a:prstGeom prst="rightBrace">
              <a:avLst>
                <a:gd name="adj1" fmla="val 35390"/>
                <a:gd name="adj2" fmla="val 50000"/>
              </a:avLst>
            </a:prstGeom>
            <a:no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ight Brace 27">
              <a:extLst>
                <a:ext uri="{FF2B5EF4-FFF2-40B4-BE49-F238E27FC236}">
                  <a16:creationId xmlns:a16="http://schemas.microsoft.com/office/drawing/2014/main" id="{ED82CE45-CC6D-E9D2-D120-85059A57444D}"/>
                </a:ext>
              </a:extLst>
            </p:cNvPr>
            <p:cNvSpPr/>
            <p:nvPr/>
          </p:nvSpPr>
          <p:spPr>
            <a:xfrm>
              <a:off x="4787139" y="3582443"/>
              <a:ext cx="94766" cy="394710"/>
            </a:xfrm>
            <a:prstGeom prst="rightBrace">
              <a:avLst>
                <a:gd name="adj1" fmla="val 35390"/>
                <a:gd name="adj2" fmla="val 50000"/>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Right Brace 28">
              <a:extLst>
                <a:ext uri="{FF2B5EF4-FFF2-40B4-BE49-F238E27FC236}">
                  <a16:creationId xmlns:a16="http://schemas.microsoft.com/office/drawing/2014/main" id="{B6792992-47F4-17F9-C5E6-31BBCC17374B}"/>
                </a:ext>
              </a:extLst>
            </p:cNvPr>
            <p:cNvSpPr/>
            <p:nvPr/>
          </p:nvSpPr>
          <p:spPr>
            <a:xfrm>
              <a:off x="4787139" y="4004213"/>
              <a:ext cx="94766" cy="394710"/>
            </a:xfrm>
            <a:prstGeom prst="rightBrace">
              <a:avLst>
                <a:gd name="adj1" fmla="val 35390"/>
                <a:gd name="adj2" fmla="val 50000"/>
              </a:avLst>
            </a:prstGeom>
            <a:noFill/>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Right Brace 29">
              <a:extLst>
                <a:ext uri="{FF2B5EF4-FFF2-40B4-BE49-F238E27FC236}">
                  <a16:creationId xmlns:a16="http://schemas.microsoft.com/office/drawing/2014/main" id="{18C897CA-8F8B-0B31-C332-EEE23BB26137}"/>
                </a:ext>
              </a:extLst>
            </p:cNvPr>
            <p:cNvSpPr/>
            <p:nvPr/>
          </p:nvSpPr>
          <p:spPr>
            <a:xfrm>
              <a:off x="4787139" y="4543535"/>
              <a:ext cx="94766" cy="394177"/>
            </a:xfrm>
            <a:prstGeom prst="rightBrace">
              <a:avLst>
                <a:gd name="adj1" fmla="val 35390"/>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TextBox 30">
              <a:extLst>
                <a:ext uri="{FF2B5EF4-FFF2-40B4-BE49-F238E27FC236}">
                  <a16:creationId xmlns:a16="http://schemas.microsoft.com/office/drawing/2014/main" id="{EAD558E4-5167-7A1E-9154-3B016E32082B}"/>
                </a:ext>
              </a:extLst>
            </p:cNvPr>
            <p:cNvSpPr txBox="1"/>
            <p:nvPr/>
          </p:nvSpPr>
          <p:spPr>
            <a:xfrm>
              <a:off x="4812123" y="4588563"/>
              <a:ext cx="959164" cy="307777"/>
            </a:xfrm>
            <a:prstGeom prst="rect">
              <a:avLst/>
            </a:prstGeom>
            <a:noFill/>
          </p:spPr>
          <p:txBody>
            <a:bodyPr wrap="square" rtlCol="0">
              <a:spAutoFit/>
            </a:bodyPr>
            <a:lstStyle/>
            <a:p>
              <a:pPr algn="ctr"/>
              <a:r>
                <a:rPr lang="en-US" sz="1400" dirty="0"/>
                <a:t>Interval</a:t>
              </a:r>
              <a:endParaRPr lang="en-GB" sz="1400" dirty="0"/>
            </a:p>
          </p:txBody>
        </p:sp>
        <p:sp>
          <p:nvSpPr>
            <p:cNvPr id="32" name="TextBox 31">
              <a:extLst>
                <a:ext uri="{FF2B5EF4-FFF2-40B4-BE49-F238E27FC236}">
                  <a16:creationId xmlns:a16="http://schemas.microsoft.com/office/drawing/2014/main" id="{30CB3306-048E-E66C-0B30-13767A198445}"/>
                </a:ext>
              </a:extLst>
            </p:cNvPr>
            <p:cNvSpPr txBox="1"/>
            <p:nvPr/>
          </p:nvSpPr>
          <p:spPr>
            <a:xfrm>
              <a:off x="4812123" y="3202360"/>
              <a:ext cx="959164" cy="307777"/>
            </a:xfrm>
            <a:prstGeom prst="rect">
              <a:avLst/>
            </a:prstGeom>
            <a:noFill/>
          </p:spPr>
          <p:txBody>
            <a:bodyPr wrap="square" rtlCol="0">
              <a:spAutoFit/>
            </a:bodyPr>
            <a:lstStyle/>
            <a:p>
              <a:pPr algn="ctr"/>
              <a:r>
                <a:rPr lang="en-US" sz="1400" dirty="0">
                  <a:solidFill>
                    <a:schemeClr val="accent1"/>
                  </a:solidFill>
                </a:rPr>
                <a:t>Amplitude</a:t>
              </a:r>
              <a:endParaRPr lang="en-GB" sz="1400" dirty="0">
                <a:solidFill>
                  <a:schemeClr val="accent1"/>
                </a:solidFill>
              </a:endParaRPr>
            </a:p>
          </p:txBody>
        </p:sp>
        <p:sp>
          <p:nvSpPr>
            <p:cNvPr id="33" name="TextBox 32">
              <a:extLst>
                <a:ext uri="{FF2B5EF4-FFF2-40B4-BE49-F238E27FC236}">
                  <a16:creationId xmlns:a16="http://schemas.microsoft.com/office/drawing/2014/main" id="{0EE25178-6EA8-E119-BFDB-E974AB72048C}"/>
                </a:ext>
              </a:extLst>
            </p:cNvPr>
            <p:cNvSpPr txBox="1"/>
            <p:nvPr/>
          </p:nvSpPr>
          <p:spPr>
            <a:xfrm>
              <a:off x="4812123" y="3934854"/>
              <a:ext cx="963919" cy="523220"/>
            </a:xfrm>
            <a:prstGeom prst="rect">
              <a:avLst/>
            </a:prstGeom>
            <a:noFill/>
          </p:spPr>
          <p:txBody>
            <a:bodyPr wrap="square" rtlCol="0">
              <a:spAutoFit/>
            </a:bodyPr>
            <a:lstStyle/>
            <a:p>
              <a:pPr algn="ctr"/>
              <a:r>
                <a:rPr lang="en-US" sz="1400" dirty="0">
                  <a:solidFill>
                    <a:schemeClr val="accent6">
                      <a:lumMod val="75000"/>
                    </a:schemeClr>
                  </a:solidFill>
                </a:rPr>
                <a:t>Margin high</a:t>
              </a:r>
              <a:endParaRPr lang="en-GB" sz="1400" dirty="0">
                <a:solidFill>
                  <a:schemeClr val="accent6">
                    <a:lumMod val="75000"/>
                  </a:schemeClr>
                </a:solidFill>
              </a:endParaRPr>
            </a:p>
          </p:txBody>
        </p:sp>
        <p:sp>
          <p:nvSpPr>
            <p:cNvPr id="34" name="TextBox 33">
              <a:extLst>
                <a:ext uri="{FF2B5EF4-FFF2-40B4-BE49-F238E27FC236}">
                  <a16:creationId xmlns:a16="http://schemas.microsoft.com/office/drawing/2014/main" id="{678AEAA9-71FC-1D55-92A3-81663A68B0F8}"/>
                </a:ext>
              </a:extLst>
            </p:cNvPr>
            <p:cNvSpPr txBox="1"/>
            <p:nvPr/>
          </p:nvSpPr>
          <p:spPr>
            <a:xfrm>
              <a:off x="4815714" y="3518188"/>
              <a:ext cx="955573" cy="523220"/>
            </a:xfrm>
            <a:prstGeom prst="rect">
              <a:avLst/>
            </a:prstGeom>
            <a:noFill/>
          </p:spPr>
          <p:txBody>
            <a:bodyPr wrap="square" rtlCol="0">
              <a:spAutoFit/>
            </a:bodyPr>
            <a:lstStyle/>
            <a:p>
              <a:pPr algn="ctr"/>
              <a:r>
                <a:rPr lang="en-US" sz="1400" dirty="0">
                  <a:solidFill>
                    <a:srgbClr val="FF0000"/>
                  </a:solidFill>
                </a:rPr>
                <a:t>Margin low</a:t>
              </a:r>
              <a:endParaRPr lang="en-GB" sz="1400" dirty="0">
                <a:solidFill>
                  <a:srgbClr val="FF0000"/>
                </a:solidFill>
              </a:endParaRPr>
            </a:p>
          </p:txBody>
        </p:sp>
      </p:grpSp>
      <p:pic>
        <p:nvPicPr>
          <p:cNvPr id="8" name="Picture 7" descr="A screenshot of a computer&#10;&#10;Description automatically generated">
            <a:extLst>
              <a:ext uri="{FF2B5EF4-FFF2-40B4-BE49-F238E27FC236}">
                <a16:creationId xmlns:a16="http://schemas.microsoft.com/office/drawing/2014/main" id="{1B99480A-1EC8-06F5-0EBA-62693BDDF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1415" y="3431936"/>
            <a:ext cx="4758726" cy="2916160"/>
          </a:xfrm>
          <a:prstGeom prst="rect">
            <a:avLst/>
          </a:prstGeom>
        </p:spPr>
      </p:pic>
      <p:sp>
        <p:nvSpPr>
          <p:cNvPr id="7" name="Content Placeholder 2">
            <a:extLst>
              <a:ext uri="{FF2B5EF4-FFF2-40B4-BE49-F238E27FC236}">
                <a16:creationId xmlns:a16="http://schemas.microsoft.com/office/drawing/2014/main" id="{4F3E2EF2-1BC2-9AD2-5199-77DEEB5CB56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Check parameters in LSA</a:t>
            </a:r>
          </a:p>
          <a:p>
            <a:pPr lvl="1"/>
            <a:r>
              <a:rPr lang="en-US" dirty="0"/>
              <a:t>Select the noise settings to optimize and set their min-max range</a:t>
            </a:r>
          </a:p>
          <a:p>
            <a:pPr lvl="2">
              <a:buClr>
                <a:schemeClr val="tx1"/>
              </a:buClr>
            </a:pPr>
            <a:r>
              <a:rPr lang="en-US" dirty="0">
                <a:solidFill>
                  <a:schemeClr val="accent1"/>
                </a:solidFill>
              </a:rPr>
              <a:t>Amplitude</a:t>
            </a:r>
            <a:r>
              <a:rPr lang="en-US" dirty="0"/>
              <a:t>, </a:t>
            </a:r>
            <a:r>
              <a:rPr lang="en-US" dirty="0">
                <a:solidFill>
                  <a:srgbClr val="FF0000"/>
                </a:solidFill>
              </a:rPr>
              <a:t>margin low</a:t>
            </a:r>
            <a:r>
              <a:rPr lang="en-US" dirty="0"/>
              <a:t>, </a:t>
            </a:r>
            <a:r>
              <a:rPr lang="en-US" dirty="0">
                <a:solidFill>
                  <a:schemeClr val="accent6">
                    <a:lumMod val="75000"/>
                  </a:schemeClr>
                </a:solidFill>
              </a:rPr>
              <a:t>margin high</a:t>
            </a:r>
          </a:p>
          <a:p>
            <a:pPr lvl="1"/>
            <a:r>
              <a:rPr lang="en-US" dirty="0"/>
              <a:t>Set the number of sub-intervals, the start time and end time</a:t>
            </a:r>
          </a:p>
          <a:p>
            <a:pPr lvl="1"/>
            <a:r>
              <a:rPr lang="en-US" dirty="0"/>
              <a:t>Set the number of bunches in the circulating beam</a:t>
            </a:r>
          </a:p>
          <a:p>
            <a:pPr lvl="1"/>
            <a:r>
              <a:rPr lang="en-US" dirty="0"/>
              <a:t>Set the target bunch length</a:t>
            </a:r>
          </a:p>
          <a:p>
            <a:pPr marL="0" indent="0">
              <a:buNone/>
            </a:pPr>
            <a:endParaRPr lang="en-US" sz="1000" dirty="0"/>
          </a:p>
          <a:p>
            <a:pPr marL="514350" indent="-514350">
              <a:buFont typeface="+mj-lt"/>
              <a:buAutoNum type="arabicPeriod" startAt="2"/>
            </a:pPr>
            <a:r>
              <a:rPr lang="en-US" dirty="0"/>
              <a:t>Run the optimization in GeOFF</a:t>
            </a:r>
          </a:p>
          <a:p>
            <a:pPr lvl="1"/>
            <a:r>
              <a:rPr lang="en-US" dirty="0"/>
              <a:t>Select the Machine: SPS</a:t>
            </a:r>
          </a:p>
          <a:p>
            <a:pPr lvl="1"/>
            <a:r>
              <a:rPr lang="en-US" dirty="0"/>
              <a:t>Select the User</a:t>
            </a:r>
          </a:p>
          <a:p>
            <a:pPr lvl="1"/>
            <a:r>
              <a:rPr lang="en-US" dirty="0"/>
              <a:t>Environment: </a:t>
            </a:r>
            <a:r>
              <a:rPr lang="en-US" sz="2000" dirty="0">
                <a:latin typeface="Consolas" panose="020B0609020204030204" pitchFamily="49" charset="0"/>
              </a:rPr>
              <a:t>SPS-BlowUp-Real-v0</a:t>
            </a:r>
          </a:p>
          <a:p>
            <a:pPr marL="0" indent="0">
              <a:buNone/>
            </a:pPr>
            <a:endParaRPr lang="en-US" sz="1000" dirty="0"/>
          </a:p>
          <a:p>
            <a:pPr marL="514350" indent="-514350">
              <a:buFont typeface="+mj-lt"/>
              <a:buAutoNum type="arabicPeriod" startAt="3"/>
            </a:pPr>
            <a:r>
              <a:rPr lang="en-US" dirty="0"/>
              <a:t>Push Start and… sit back and relax!</a:t>
            </a:r>
            <a:endParaRPr lang="en-GB" dirty="0"/>
          </a:p>
        </p:txBody>
      </p:sp>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23</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Configuring the Tool</a:t>
            </a:r>
            <a:endParaRPr lang="en-GB" i="1" cap="none" dirty="0">
              <a:solidFill>
                <a:srgbClr val="0033A0"/>
              </a:solidFill>
            </a:endParaRPr>
          </a:p>
        </p:txBody>
      </p:sp>
      <p:cxnSp>
        <p:nvCxnSpPr>
          <p:cNvPr id="11" name="Straight Arrow Connector 10">
            <a:extLst>
              <a:ext uri="{FF2B5EF4-FFF2-40B4-BE49-F238E27FC236}">
                <a16:creationId xmlns:a16="http://schemas.microsoft.com/office/drawing/2014/main" id="{3B16A379-15D8-2CDC-1BFD-13C4533BA218}"/>
              </a:ext>
            </a:extLst>
          </p:cNvPr>
          <p:cNvCxnSpPr>
            <a:cxnSpLocks/>
          </p:cNvCxnSpPr>
          <p:nvPr/>
        </p:nvCxnSpPr>
        <p:spPr>
          <a:xfrm flipV="1">
            <a:off x="4658952" y="3911097"/>
            <a:ext cx="2692463" cy="74721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EF72DC0F-2EAC-44C8-9938-DB50ED852020}"/>
              </a:ext>
            </a:extLst>
          </p:cNvPr>
          <p:cNvCxnSpPr>
            <a:cxnSpLocks/>
          </p:cNvCxnSpPr>
          <p:nvPr/>
        </p:nvCxnSpPr>
        <p:spPr>
          <a:xfrm flipV="1">
            <a:off x="3581400" y="4019739"/>
            <a:ext cx="3869602" cy="1059255"/>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92154A7E-76D7-A23F-71F2-E88ACF38E2DF}"/>
              </a:ext>
            </a:extLst>
          </p:cNvPr>
          <p:cNvCxnSpPr>
            <a:cxnSpLocks/>
          </p:cNvCxnSpPr>
          <p:nvPr/>
        </p:nvCxnSpPr>
        <p:spPr>
          <a:xfrm flipV="1">
            <a:off x="5918137" y="5352552"/>
            <a:ext cx="1532865" cy="125279"/>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3497A506-E5B2-F39E-B13B-09609A92C3C5}"/>
              </a:ext>
            </a:extLst>
          </p:cNvPr>
          <p:cNvCxnSpPr>
            <a:cxnSpLocks/>
          </p:cNvCxnSpPr>
          <p:nvPr/>
        </p:nvCxnSpPr>
        <p:spPr>
          <a:xfrm flipV="1">
            <a:off x="6482941" y="6006973"/>
            <a:ext cx="868474" cy="169421"/>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4" name="Oval 23">
            <a:extLst>
              <a:ext uri="{FF2B5EF4-FFF2-40B4-BE49-F238E27FC236}">
                <a16:creationId xmlns:a16="http://schemas.microsoft.com/office/drawing/2014/main" id="{C3C07BF9-01E7-40E1-2AE9-2EB8FF3D0F20}"/>
              </a:ext>
            </a:extLst>
          </p:cNvPr>
          <p:cNvSpPr/>
          <p:nvPr/>
        </p:nvSpPr>
        <p:spPr>
          <a:xfrm>
            <a:off x="7351415" y="5911912"/>
            <a:ext cx="443620" cy="1901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219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C15D12BA-50B5-42AD-C698-AB227E3B24B8}"/>
              </a:ext>
            </a:extLst>
          </p:cNvPr>
          <p:cNvSpPr/>
          <p:nvPr/>
        </p:nvSpPr>
        <p:spPr>
          <a:xfrm>
            <a:off x="7990755" y="1147038"/>
            <a:ext cx="3891969" cy="5235113"/>
          </a:xfrm>
          <a:prstGeom prst="roundRect">
            <a:avLst>
              <a:gd name="adj" fmla="val 11645"/>
            </a:avLst>
          </a:prstGeom>
          <a:solidFill>
            <a:srgbClr val="CDD6ED"/>
          </a:solidFill>
          <a:ln w="28575">
            <a:solidFill>
              <a:srgbClr val="2F52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0028CF32-667D-0632-B90F-A0135086279B}"/>
              </a:ext>
            </a:extLst>
          </p:cNvPr>
          <p:cNvSpPr/>
          <p:nvPr/>
        </p:nvSpPr>
        <p:spPr>
          <a:xfrm>
            <a:off x="8113376" y="1326819"/>
            <a:ext cx="3230721" cy="4634637"/>
          </a:xfrm>
          <a:prstGeom prst="roundRect">
            <a:avLst>
              <a:gd name="adj" fmla="val 9753"/>
            </a:avLst>
          </a:prstGeom>
          <a:solidFill>
            <a:schemeClr val="bg1"/>
          </a:solidFill>
          <a:ln w="28575">
            <a:solidFill>
              <a:srgbClr val="2F52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a:extLst>
              <a:ext uri="{FF2B5EF4-FFF2-40B4-BE49-F238E27FC236}">
                <a16:creationId xmlns:a16="http://schemas.microsoft.com/office/drawing/2014/main" id="{F204F690-9F6D-13D1-1D28-8F674A93CEE1}"/>
              </a:ext>
            </a:extLst>
          </p:cNvPr>
          <p:cNvGraphicFramePr>
            <a:graphicFrameLocks noChangeAspect="1"/>
          </p:cNvGraphicFramePr>
          <p:nvPr>
            <p:extLst>
              <p:ext uri="{D42A27DB-BD31-4B8C-83A1-F6EECF244321}">
                <p14:modId xmlns:p14="http://schemas.microsoft.com/office/powerpoint/2010/main" val="298355023"/>
              </p:ext>
            </p:extLst>
          </p:nvPr>
        </p:nvGraphicFramePr>
        <p:xfrm>
          <a:off x="8234061" y="4146117"/>
          <a:ext cx="3034014" cy="1712814"/>
        </p:xfrm>
        <a:graphic>
          <a:graphicData uri="http://schemas.openxmlformats.org/presentationml/2006/ole">
            <mc:AlternateContent xmlns:mc="http://schemas.openxmlformats.org/markup-compatibility/2006">
              <mc:Choice xmlns:v="urn:schemas-microsoft-com:vml" Requires="v">
                <p:oleObj name="Acrobat Document" r:id="rId3" imgW="7305840" imgH="4124160" progId="Acrobat.Document.DC">
                  <p:embed/>
                </p:oleObj>
              </mc:Choice>
              <mc:Fallback>
                <p:oleObj name="Acrobat Document" r:id="rId3" imgW="7305840" imgH="4124160" progId="Acrobat.Document.DC">
                  <p:embed/>
                  <p:pic>
                    <p:nvPicPr>
                      <p:cNvPr id="7" name="Object 6">
                        <a:extLst>
                          <a:ext uri="{FF2B5EF4-FFF2-40B4-BE49-F238E27FC236}">
                            <a16:creationId xmlns:a16="http://schemas.microsoft.com/office/drawing/2014/main" id="{F204F690-9F6D-13D1-1D28-8F674A93CEE1}"/>
                          </a:ext>
                        </a:extLst>
                      </p:cNvPr>
                      <p:cNvPicPr/>
                      <p:nvPr/>
                    </p:nvPicPr>
                    <p:blipFill>
                      <a:blip r:embed="rId4"/>
                      <a:stretch>
                        <a:fillRect/>
                      </a:stretch>
                    </p:blipFill>
                    <p:spPr>
                      <a:xfrm>
                        <a:off x="8234061" y="4146117"/>
                        <a:ext cx="3034014" cy="1712814"/>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C9880B3-B264-2C4B-F469-7CE1DB517898}"/>
              </a:ext>
            </a:extLst>
          </p:cNvPr>
          <p:cNvGraphicFramePr>
            <a:graphicFrameLocks noChangeAspect="1"/>
          </p:cNvGraphicFramePr>
          <p:nvPr>
            <p:extLst>
              <p:ext uri="{D42A27DB-BD31-4B8C-83A1-F6EECF244321}">
                <p14:modId xmlns:p14="http://schemas.microsoft.com/office/powerpoint/2010/main" val="1123589561"/>
              </p:ext>
            </p:extLst>
          </p:nvPr>
        </p:nvGraphicFramePr>
        <p:xfrm>
          <a:off x="8234061" y="2332780"/>
          <a:ext cx="3034014" cy="1712814"/>
        </p:xfrm>
        <a:graphic>
          <a:graphicData uri="http://schemas.openxmlformats.org/presentationml/2006/ole">
            <mc:AlternateContent xmlns:mc="http://schemas.openxmlformats.org/markup-compatibility/2006">
              <mc:Choice xmlns:v="urn:schemas-microsoft-com:vml" Requires="v">
                <p:oleObj name="Acrobat Document" r:id="rId5" imgW="7305483" imgH="4124050" progId="Acrobat.Document.DC">
                  <p:embed/>
                </p:oleObj>
              </mc:Choice>
              <mc:Fallback>
                <p:oleObj name="Acrobat Document" r:id="rId5" imgW="7305483" imgH="4124050" progId="Acrobat.Document.DC">
                  <p:embed/>
                  <p:pic>
                    <p:nvPicPr>
                      <p:cNvPr id="8" name="Object 7">
                        <a:extLst>
                          <a:ext uri="{FF2B5EF4-FFF2-40B4-BE49-F238E27FC236}">
                            <a16:creationId xmlns:a16="http://schemas.microsoft.com/office/drawing/2014/main" id="{5C9880B3-B264-2C4B-F469-7CE1DB517898}"/>
                          </a:ext>
                        </a:extLst>
                      </p:cNvPr>
                      <p:cNvPicPr/>
                      <p:nvPr/>
                    </p:nvPicPr>
                    <p:blipFill>
                      <a:blip r:embed="rId6"/>
                      <a:stretch>
                        <a:fillRect/>
                      </a:stretch>
                    </p:blipFill>
                    <p:spPr>
                      <a:xfrm>
                        <a:off x="8234061" y="2332780"/>
                        <a:ext cx="3034014" cy="1712814"/>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24</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normAutofit/>
          </a:bodyPr>
          <a:lstStyle/>
          <a:p>
            <a:r>
              <a:rPr lang="en-US" i="1" cap="none" dirty="0">
                <a:solidFill>
                  <a:srgbClr val="0033A0"/>
                </a:solidFill>
              </a:rPr>
              <a:t>Results</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endParaRPr lang="en-US" sz="2600" b="1" dirty="0"/>
          </a:p>
        </p:txBody>
      </p:sp>
      <mc:AlternateContent xmlns:mc="http://schemas.openxmlformats.org/markup-compatibility/2006" xmlns:a14="http://schemas.microsoft.com/office/drawing/2010/main">
        <mc:Choice Requires="a14">
          <p:sp>
            <p:nvSpPr>
              <p:cNvPr id="58" name="Text Placeholder 3">
                <a:extLst>
                  <a:ext uri="{FF2B5EF4-FFF2-40B4-BE49-F238E27FC236}">
                    <a16:creationId xmlns:a16="http://schemas.microsoft.com/office/drawing/2014/main" id="{54AE817D-4578-6807-DF68-FE0E7EF480E5}"/>
                  </a:ext>
                </a:extLst>
              </p:cNvPr>
              <p:cNvSpPr txBox="1">
                <a:spLocks/>
              </p:cNvSpPr>
              <p:nvPr/>
            </p:nvSpPr>
            <p:spPr>
              <a:xfrm>
                <a:off x="8234061" y="1326819"/>
                <a:ext cx="3034014" cy="116310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t>Scan of </a:t>
                </a:r>
                <a14:m>
                  <m:oMath xmlns:m="http://schemas.openxmlformats.org/officeDocument/2006/math">
                    <m:r>
                      <a:rPr lang="en-US" sz="2200" b="1" i="1">
                        <a:solidFill>
                          <a:srgbClr val="0070C0"/>
                        </a:solidFill>
                        <a:latin typeface="Cambria Math" panose="02040503050406030204" pitchFamily="18" charset="0"/>
                        <a:sym typeface="Wingdings" panose="05000000000000000000" pitchFamily="2" charset="2"/>
                      </a:rPr>
                      <m:t>𝒂</m:t>
                    </m:r>
                  </m:oMath>
                </a14:m>
                <a:r>
                  <a:rPr lang="en-US" sz="2200" b="1" dirty="0"/>
                  <a:t> and </a:t>
                </a:r>
                <a14:m>
                  <m:oMath xmlns:m="http://schemas.openxmlformats.org/officeDocument/2006/math">
                    <m:sSub>
                      <m:sSubPr>
                        <m:ctrlPr>
                          <a:rPr lang="en-US" sz="2200" b="1" i="1" smtClean="0">
                            <a:solidFill>
                              <a:srgbClr val="FF0000"/>
                            </a:solidFill>
                            <a:latin typeface="Cambria Math" panose="02040503050406030204" pitchFamily="18" charset="0"/>
                            <a:sym typeface="Wingdings" panose="05000000000000000000" pitchFamily="2" charset="2"/>
                          </a:rPr>
                        </m:ctrlPr>
                      </m:sSubPr>
                      <m:e>
                        <m:r>
                          <a:rPr lang="en-US" sz="2200" b="1" i="1" smtClean="0">
                            <a:solidFill>
                              <a:srgbClr val="FF0000"/>
                            </a:solidFill>
                            <a:latin typeface="Cambria Math" panose="02040503050406030204" pitchFamily="18" charset="0"/>
                            <a:sym typeface="Wingdings" panose="05000000000000000000" pitchFamily="2" charset="2"/>
                          </a:rPr>
                          <m:t>𝒎</m:t>
                        </m:r>
                      </m:e>
                      <m:sub>
                        <m:r>
                          <a:rPr lang="en-US" sz="2200" b="1" i="0" smtClean="0">
                            <a:solidFill>
                              <a:srgbClr val="FF0000"/>
                            </a:solidFill>
                            <a:latin typeface="Cambria Math" panose="02040503050406030204" pitchFamily="18" charset="0"/>
                            <a:sym typeface="Wingdings" panose="05000000000000000000" pitchFamily="2" charset="2"/>
                          </a:rPr>
                          <m:t>𝐥𝐨𝐰</m:t>
                        </m:r>
                      </m:sub>
                    </m:sSub>
                  </m:oMath>
                </a14:m>
                <a:r>
                  <a:rPr lang="en-US" sz="2200" b="1" dirty="0"/>
                  <a:t> on </a:t>
                </a:r>
                <a:br>
                  <a:rPr lang="en-US" sz="2200" b="1" dirty="0"/>
                </a:br>
                <a:r>
                  <a:rPr lang="en-US" sz="2200" b="1" dirty="0"/>
                  <a:t>two sub-intervals</a:t>
                </a:r>
                <a:endParaRPr lang="en-GB" sz="2200" dirty="0"/>
              </a:p>
              <a:p>
                <a:pPr marL="0" indent="0" algn="ctr">
                  <a:buNone/>
                </a:pPr>
                <a:r>
                  <a:rPr lang="en-GB" sz="1900" dirty="0"/>
                  <a:t>Target bunch length: </a:t>
                </a:r>
                <a14:m>
                  <m:oMath xmlns:m="http://schemas.openxmlformats.org/officeDocument/2006/math">
                    <m:r>
                      <a:rPr lang="en-US" sz="1900" i="1" smtClean="0">
                        <a:latin typeface="Cambria Math" panose="02040503050406030204" pitchFamily="18" charset="0"/>
                      </a:rPr>
                      <m:t>2.</m:t>
                    </m:r>
                    <m:r>
                      <a:rPr lang="en-US" sz="1900" b="0" i="1" smtClean="0">
                        <a:latin typeface="Cambria Math" panose="02040503050406030204" pitchFamily="18" charset="0"/>
                      </a:rPr>
                      <m:t>0</m:t>
                    </m:r>
                  </m:oMath>
                </a14:m>
                <a:r>
                  <a:rPr lang="en-GB" sz="1900" dirty="0"/>
                  <a:t> ns</a:t>
                </a:r>
                <a:r>
                  <a:rPr lang="en-GB" sz="1900" dirty="0">
                    <a:solidFill>
                      <a:schemeClr val="bg1"/>
                    </a:solidFill>
                  </a:rPr>
                  <a:t>---</a:t>
                </a:r>
              </a:p>
              <a:p>
                <a:endParaRPr lang="en-GB" dirty="0"/>
              </a:p>
            </p:txBody>
          </p:sp>
        </mc:Choice>
        <mc:Fallback xmlns="">
          <p:sp>
            <p:nvSpPr>
              <p:cNvPr id="58" name="Text Placeholder 3">
                <a:extLst>
                  <a:ext uri="{FF2B5EF4-FFF2-40B4-BE49-F238E27FC236}">
                    <a16:creationId xmlns:a16="http://schemas.microsoft.com/office/drawing/2014/main" id="{54AE817D-4578-6807-DF68-FE0E7EF480E5}"/>
                  </a:ext>
                </a:extLst>
              </p:cNvPr>
              <p:cNvSpPr txBox="1">
                <a:spLocks noRot="1" noChangeAspect="1" noMove="1" noResize="1" noEditPoints="1" noAdjustHandles="1" noChangeArrowheads="1" noChangeShapeType="1" noTextEdit="1"/>
              </p:cNvSpPr>
              <p:nvPr/>
            </p:nvSpPr>
            <p:spPr>
              <a:xfrm>
                <a:off x="8234061" y="1326819"/>
                <a:ext cx="3034014" cy="1163105"/>
              </a:xfrm>
              <a:prstGeom prst="rect">
                <a:avLst/>
              </a:prstGeom>
              <a:blipFill>
                <a:blip r:embed="rId7"/>
                <a:stretch>
                  <a:fillRect l="-201" t="-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5479122-CD0C-7A94-27D6-F50353BC449F}"/>
                  </a:ext>
                </a:extLst>
              </p:cNvPr>
              <p:cNvSpPr txBox="1"/>
              <p:nvPr/>
            </p:nvSpPr>
            <p:spPr>
              <a:xfrm>
                <a:off x="7985380" y="5980527"/>
                <a:ext cx="3891969" cy="312586"/>
              </a:xfrm>
              <a:prstGeom prst="rect">
                <a:avLst/>
              </a:prstGeom>
              <a:noFill/>
            </p:spPr>
            <p:txBody>
              <a:bodyPr wrap="square" rtlCol="0">
                <a:spAutoFit/>
              </a:bodyPr>
              <a:lstStyle/>
              <a:p>
                <a:pPr algn="ctr" defTabSz="540000"/>
                <a:r>
                  <a:rPr lang="en-US" sz="1400" dirty="0"/>
                  <a:t>Int. per bunch: </a:t>
                </a:r>
                <a14:m>
                  <m:oMath xmlns:m="http://schemas.openxmlformats.org/officeDocument/2006/math">
                    <m:r>
                      <a:rPr lang="en-US" sz="1400" b="1" i="1" smtClean="0">
                        <a:latin typeface="Cambria Math" panose="02040503050406030204" pitchFamily="18" charset="0"/>
                      </a:rPr>
                      <m:t>𝟏</m:t>
                    </m:r>
                    <m:r>
                      <a:rPr lang="en-US" sz="1400" b="1" i="1">
                        <a:latin typeface="Cambria Math" panose="02040503050406030204" pitchFamily="18" charset="0"/>
                      </a:rPr>
                      <m:t>.</m:t>
                    </m:r>
                    <m:r>
                      <a:rPr lang="en-US" sz="1400" b="1" i="1" smtClean="0">
                        <a:latin typeface="Cambria Math" panose="02040503050406030204" pitchFamily="18" charset="0"/>
                      </a:rPr>
                      <m:t>𝟗𝟎</m:t>
                    </m:r>
                    <m:r>
                      <a:rPr lang="en-US" sz="1400" b="1" i="1">
                        <a:latin typeface="Cambria Math" panose="02040503050406030204" pitchFamily="18" charset="0"/>
                        <a:ea typeface="Cambria Math" panose="02040503050406030204" pitchFamily="18" charset="0"/>
                      </a:rPr>
                      <m:t>∙</m:t>
                    </m:r>
                    <m:sSup>
                      <m:sSupPr>
                        <m:ctrlPr>
                          <a:rPr lang="en-US" sz="1400" b="1" i="1">
                            <a:latin typeface="Cambria Math" panose="02040503050406030204" pitchFamily="18" charset="0"/>
                            <a:ea typeface="Cambria Math" panose="02040503050406030204" pitchFamily="18" charset="0"/>
                          </a:rPr>
                        </m:ctrlPr>
                      </m:sSupPr>
                      <m:e>
                        <m:r>
                          <a:rPr lang="en-US" sz="1400" b="1" i="1">
                            <a:latin typeface="Cambria Math" panose="02040503050406030204" pitchFamily="18" charset="0"/>
                            <a:ea typeface="Cambria Math" panose="02040503050406030204" pitchFamily="18" charset="0"/>
                          </a:rPr>
                          <m:t>𝟏𝟎</m:t>
                        </m:r>
                      </m:e>
                      <m:sup>
                        <m:r>
                          <a:rPr lang="en-US" sz="1400" b="1" i="1">
                            <a:latin typeface="Cambria Math" panose="02040503050406030204" pitchFamily="18" charset="0"/>
                            <a:ea typeface="Cambria Math" panose="02040503050406030204" pitchFamily="18" charset="0"/>
                          </a:rPr>
                          <m:t>𝟏𝟏</m:t>
                        </m:r>
                      </m:sup>
                    </m:sSup>
                  </m:oMath>
                </a14:m>
                <a:r>
                  <a:rPr lang="en-GB" sz="1400" b="1" dirty="0"/>
                  <a:t> ppb </a:t>
                </a:r>
                <a:r>
                  <a:rPr lang="en-GB" sz="1400" dirty="0"/>
                  <a:t>- # bunches: </a:t>
                </a:r>
                <a14:m>
                  <m:oMath xmlns:m="http://schemas.openxmlformats.org/officeDocument/2006/math">
                    <m:r>
                      <a:rPr lang="en-US" sz="1400" b="1" i="1" smtClean="0">
                        <a:latin typeface="Cambria Math" panose="02040503050406030204" pitchFamily="18" charset="0"/>
                      </a:rPr>
                      <m:t>𝟓𝟔</m:t>
                    </m:r>
                  </m:oMath>
                </a14:m>
                <a:endParaRPr lang="en-GB" sz="1400" b="1" dirty="0"/>
              </a:p>
            </p:txBody>
          </p:sp>
        </mc:Choice>
        <mc:Fallback xmlns="">
          <p:sp>
            <p:nvSpPr>
              <p:cNvPr id="10" name="TextBox 9">
                <a:extLst>
                  <a:ext uri="{FF2B5EF4-FFF2-40B4-BE49-F238E27FC236}">
                    <a16:creationId xmlns:a16="http://schemas.microsoft.com/office/drawing/2014/main" id="{D5479122-CD0C-7A94-27D6-F50353BC449F}"/>
                  </a:ext>
                </a:extLst>
              </p:cNvPr>
              <p:cNvSpPr txBox="1">
                <a:spLocks noRot="1" noChangeAspect="1" noMove="1" noResize="1" noEditPoints="1" noAdjustHandles="1" noChangeArrowheads="1" noChangeShapeType="1" noTextEdit="1"/>
              </p:cNvSpPr>
              <p:nvPr/>
            </p:nvSpPr>
            <p:spPr>
              <a:xfrm>
                <a:off x="7985380" y="5980527"/>
                <a:ext cx="3891969" cy="312586"/>
              </a:xfrm>
              <a:prstGeom prst="rect">
                <a:avLst/>
              </a:prstGeom>
              <a:blipFill>
                <a:blip r:embed="rId8"/>
                <a:stretch>
                  <a:fillRect t="-1961" b="-21569"/>
                </a:stretch>
              </a:blipFill>
            </p:spPr>
            <p:txBody>
              <a:bodyPr/>
              <a:lstStyle/>
              <a:p>
                <a:r>
                  <a:rPr lang="en-GB">
                    <a:noFill/>
                  </a:rPr>
                  <a:t> </a:t>
                </a:r>
              </a:p>
            </p:txBody>
          </p:sp>
        </mc:Fallback>
      </mc:AlternateContent>
      <p:sp>
        <p:nvSpPr>
          <p:cNvPr id="18" name="Rectangle: Rounded Corners 17">
            <a:extLst>
              <a:ext uri="{FF2B5EF4-FFF2-40B4-BE49-F238E27FC236}">
                <a16:creationId xmlns:a16="http://schemas.microsoft.com/office/drawing/2014/main" id="{9570B0B2-86DD-F61C-86E2-03E766E74A84}"/>
              </a:ext>
            </a:extLst>
          </p:cNvPr>
          <p:cNvSpPr/>
          <p:nvPr/>
        </p:nvSpPr>
        <p:spPr>
          <a:xfrm>
            <a:off x="433102" y="1147038"/>
            <a:ext cx="7491154" cy="5235113"/>
          </a:xfrm>
          <a:prstGeom prst="roundRect">
            <a:avLst>
              <a:gd name="adj" fmla="val 9753"/>
            </a:avLst>
          </a:prstGeom>
          <a:solidFill>
            <a:srgbClr val="CDD6ED"/>
          </a:solidFill>
          <a:ln w="28575">
            <a:solidFill>
              <a:srgbClr val="2F52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F62D9B96-DDD5-129F-8B64-B8CFB380A236}"/>
              </a:ext>
            </a:extLst>
          </p:cNvPr>
          <p:cNvSpPr/>
          <p:nvPr/>
        </p:nvSpPr>
        <p:spPr>
          <a:xfrm>
            <a:off x="962026" y="1299438"/>
            <a:ext cx="3390900" cy="4634637"/>
          </a:xfrm>
          <a:prstGeom prst="roundRect">
            <a:avLst>
              <a:gd name="adj" fmla="val 9753"/>
            </a:avLst>
          </a:prstGeom>
          <a:solidFill>
            <a:schemeClr val="bg1"/>
          </a:solidFill>
          <a:ln w="28575">
            <a:solidFill>
              <a:srgbClr val="2F52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3E4EAEB3-9B47-3BE5-55C8-AB4ED783FD3C}"/>
              </a:ext>
            </a:extLst>
          </p:cNvPr>
          <p:cNvSpPr/>
          <p:nvPr/>
        </p:nvSpPr>
        <p:spPr>
          <a:xfrm>
            <a:off x="4395788" y="1299438"/>
            <a:ext cx="3390900" cy="4634637"/>
          </a:xfrm>
          <a:prstGeom prst="roundRect">
            <a:avLst>
              <a:gd name="adj" fmla="val 9753"/>
            </a:avLst>
          </a:prstGeom>
          <a:solidFill>
            <a:schemeClr val="bg1"/>
          </a:solidFill>
          <a:ln w="28575">
            <a:solidFill>
              <a:srgbClr val="2F52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7B06DCF-CCEB-8FFB-2531-AE4AAD3DA279}"/>
              </a:ext>
            </a:extLst>
          </p:cNvPr>
          <p:cNvSpPr txBox="1"/>
          <p:nvPr/>
        </p:nvSpPr>
        <p:spPr>
          <a:xfrm rot="5400000">
            <a:off x="9959655" y="3502984"/>
            <a:ext cx="3312167" cy="523220"/>
          </a:xfrm>
          <a:prstGeom prst="rect">
            <a:avLst/>
          </a:prstGeom>
          <a:noFill/>
        </p:spPr>
        <p:txBody>
          <a:bodyPr wrap="square" rtlCol="0">
            <a:spAutoFit/>
          </a:bodyPr>
          <a:lstStyle/>
          <a:p>
            <a:pPr algn="ctr"/>
            <a:r>
              <a:rPr lang="en-US" sz="2800" b="1" cap="small" dirty="0">
                <a:solidFill>
                  <a:srgbClr val="FF0000"/>
                </a:solidFill>
              </a:rPr>
              <a:t>Bayesian optimization</a:t>
            </a:r>
            <a:endParaRPr lang="en-GB" sz="2800" b="1" cap="small" dirty="0">
              <a:solidFill>
                <a:srgbClr val="FF0000"/>
              </a:solidFill>
            </a:endParaRPr>
          </a:p>
        </p:txBody>
      </p:sp>
      <p:graphicFrame>
        <p:nvGraphicFramePr>
          <p:cNvPr id="9" name="Object 8">
            <a:extLst>
              <a:ext uri="{FF2B5EF4-FFF2-40B4-BE49-F238E27FC236}">
                <a16:creationId xmlns:a16="http://schemas.microsoft.com/office/drawing/2014/main" id="{DF19C9F3-6D8A-17EF-77E4-AA8D23ABB81D}"/>
              </a:ext>
            </a:extLst>
          </p:cNvPr>
          <p:cNvGraphicFramePr>
            <a:graphicFrameLocks noChangeAspect="1"/>
          </p:cNvGraphicFramePr>
          <p:nvPr>
            <p:extLst>
              <p:ext uri="{D42A27DB-BD31-4B8C-83A1-F6EECF244321}">
                <p14:modId xmlns:p14="http://schemas.microsoft.com/office/powerpoint/2010/main" val="2751679043"/>
              </p:ext>
            </p:extLst>
          </p:nvPr>
        </p:nvGraphicFramePr>
        <p:xfrm>
          <a:off x="1176036" y="4141640"/>
          <a:ext cx="3034014" cy="1717291"/>
        </p:xfrm>
        <a:graphic>
          <a:graphicData uri="http://schemas.openxmlformats.org/presentationml/2006/ole">
            <mc:AlternateContent xmlns:mc="http://schemas.openxmlformats.org/markup-compatibility/2006">
              <mc:Choice xmlns:v="urn:schemas-microsoft-com:vml" Requires="v">
                <p:oleObj name="Acrobat Document" r:id="rId9" imgW="7286603" imgH="4124325" progId="Acrobat.Document.DC">
                  <p:embed/>
                </p:oleObj>
              </mc:Choice>
              <mc:Fallback>
                <p:oleObj name="Acrobat Document" r:id="rId9" imgW="7286603" imgH="4124325" progId="Acrobat.Document.DC">
                  <p:embed/>
                  <p:pic>
                    <p:nvPicPr>
                      <p:cNvPr id="9" name="Object 8">
                        <a:extLst>
                          <a:ext uri="{FF2B5EF4-FFF2-40B4-BE49-F238E27FC236}">
                            <a16:creationId xmlns:a16="http://schemas.microsoft.com/office/drawing/2014/main" id="{DF19C9F3-6D8A-17EF-77E4-AA8D23ABB81D}"/>
                          </a:ext>
                        </a:extLst>
                      </p:cNvPr>
                      <p:cNvPicPr/>
                      <p:nvPr/>
                    </p:nvPicPr>
                    <p:blipFill>
                      <a:blip r:embed="rId10"/>
                      <a:stretch>
                        <a:fillRect/>
                      </a:stretch>
                    </p:blipFill>
                    <p:spPr>
                      <a:xfrm>
                        <a:off x="1176036" y="4141640"/>
                        <a:ext cx="3034014" cy="1717291"/>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4A7A3E9-2607-7F6B-0AAE-248E72A88095}"/>
              </a:ext>
            </a:extLst>
          </p:cNvPr>
          <p:cNvGraphicFramePr>
            <a:graphicFrameLocks noChangeAspect="1"/>
          </p:cNvGraphicFramePr>
          <p:nvPr>
            <p:extLst>
              <p:ext uri="{D42A27DB-BD31-4B8C-83A1-F6EECF244321}">
                <p14:modId xmlns:p14="http://schemas.microsoft.com/office/powerpoint/2010/main" val="1486556173"/>
              </p:ext>
            </p:extLst>
          </p:nvPr>
        </p:nvGraphicFramePr>
        <p:xfrm>
          <a:off x="1176036" y="2332780"/>
          <a:ext cx="3034014" cy="1717291"/>
        </p:xfrm>
        <a:graphic>
          <a:graphicData uri="http://schemas.openxmlformats.org/presentationml/2006/ole">
            <mc:AlternateContent xmlns:mc="http://schemas.openxmlformats.org/markup-compatibility/2006">
              <mc:Choice xmlns:v="urn:schemas-microsoft-com:vml" Requires="v">
                <p:oleObj name="Acrobat Document" r:id="rId11" imgW="7286603" imgH="4124325" progId="Acrobat.Document.DC">
                  <p:embed/>
                </p:oleObj>
              </mc:Choice>
              <mc:Fallback>
                <p:oleObj name="Acrobat Document" r:id="rId11" imgW="7286603" imgH="4124325" progId="Acrobat.Document.DC">
                  <p:embed/>
                  <p:pic>
                    <p:nvPicPr>
                      <p:cNvPr id="12" name="Object 11">
                        <a:extLst>
                          <a:ext uri="{FF2B5EF4-FFF2-40B4-BE49-F238E27FC236}">
                            <a16:creationId xmlns:a16="http://schemas.microsoft.com/office/drawing/2014/main" id="{44A7A3E9-2607-7F6B-0AAE-248E72A88095}"/>
                          </a:ext>
                        </a:extLst>
                      </p:cNvPr>
                      <p:cNvPicPr/>
                      <p:nvPr/>
                    </p:nvPicPr>
                    <p:blipFill>
                      <a:blip r:embed="rId12"/>
                      <a:stretch>
                        <a:fillRect/>
                      </a:stretch>
                    </p:blipFill>
                    <p:spPr>
                      <a:xfrm>
                        <a:off x="1176036" y="2332780"/>
                        <a:ext cx="3034014" cy="1717291"/>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DC64FBC-DA93-4D40-1EAC-4C713239F204}"/>
              </a:ext>
            </a:extLst>
          </p:cNvPr>
          <p:cNvGraphicFramePr>
            <a:graphicFrameLocks noChangeAspect="1"/>
          </p:cNvGraphicFramePr>
          <p:nvPr>
            <p:extLst>
              <p:ext uri="{D42A27DB-BD31-4B8C-83A1-F6EECF244321}">
                <p14:modId xmlns:p14="http://schemas.microsoft.com/office/powerpoint/2010/main" val="3683456155"/>
              </p:ext>
            </p:extLst>
          </p:nvPr>
        </p:nvGraphicFramePr>
        <p:xfrm>
          <a:off x="4565520" y="4134245"/>
          <a:ext cx="3045913" cy="1717292"/>
        </p:xfrm>
        <a:graphic>
          <a:graphicData uri="http://schemas.openxmlformats.org/presentationml/2006/ole">
            <mc:AlternateContent xmlns:mc="http://schemas.openxmlformats.org/markup-compatibility/2006">
              <mc:Choice xmlns:v="urn:schemas-microsoft-com:vml" Requires="v">
                <p:oleObj name="Acrobat Document" r:id="rId13" imgW="7315200" imgH="4124325" progId="Acrobat.Document.DC">
                  <p:embed/>
                </p:oleObj>
              </mc:Choice>
              <mc:Fallback>
                <p:oleObj name="Acrobat Document" r:id="rId13" imgW="7315200" imgH="4124325" progId="Acrobat.Document.DC">
                  <p:embed/>
                  <p:pic>
                    <p:nvPicPr>
                      <p:cNvPr id="13" name="Object 12">
                        <a:extLst>
                          <a:ext uri="{FF2B5EF4-FFF2-40B4-BE49-F238E27FC236}">
                            <a16:creationId xmlns:a16="http://schemas.microsoft.com/office/drawing/2014/main" id="{7DC64FBC-DA93-4D40-1EAC-4C713239F204}"/>
                          </a:ext>
                        </a:extLst>
                      </p:cNvPr>
                      <p:cNvPicPr/>
                      <p:nvPr/>
                    </p:nvPicPr>
                    <p:blipFill>
                      <a:blip r:embed="rId14"/>
                      <a:stretch>
                        <a:fillRect/>
                      </a:stretch>
                    </p:blipFill>
                    <p:spPr>
                      <a:xfrm>
                        <a:off x="4565520" y="4134245"/>
                        <a:ext cx="3045913" cy="171729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239C746-FCA0-2472-ED9E-A5DD33980389}"/>
              </a:ext>
            </a:extLst>
          </p:cNvPr>
          <p:cNvGraphicFramePr>
            <a:graphicFrameLocks noChangeAspect="1"/>
          </p:cNvGraphicFramePr>
          <p:nvPr>
            <p:extLst>
              <p:ext uri="{D42A27DB-BD31-4B8C-83A1-F6EECF244321}">
                <p14:modId xmlns:p14="http://schemas.microsoft.com/office/powerpoint/2010/main" val="1404713347"/>
              </p:ext>
            </p:extLst>
          </p:nvPr>
        </p:nvGraphicFramePr>
        <p:xfrm>
          <a:off x="4573863" y="2342145"/>
          <a:ext cx="3045913" cy="1717292"/>
        </p:xfrm>
        <a:graphic>
          <a:graphicData uri="http://schemas.openxmlformats.org/presentationml/2006/ole">
            <mc:AlternateContent xmlns:mc="http://schemas.openxmlformats.org/markup-compatibility/2006">
              <mc:Choice xmlns:v="urn:schemas-microsoft-com:vml" Requires="v">
                <p:oleObj name="Acrobat Document" r:id="rId15" imgW="7315200" imgH="4124325" progId="Acrobat.Document.DC">
                  <p:embed/>
                </p:oleObj>
              </mc:Choice>
              <mc:Fallback>
                <p:oleObj name="Acrobat Document" r:id="rId15" imgW="7315200" imgH="4124325" progId="Acrobat.Document.DC">
                  <p:embed/>
                  <p:pic>
                    <p:nvPicPr>
                      <p:cNvPr id="14" name="Object 13">
                        <a:extLst>
                          <a:ext uri="{FF2B5EF4-FFF2-40B4-BE49-F238E27FC236}">
                            <a16:creationId xmlns:a16="http://schemas.microsoft.com/office/drawing/2014/main" id="{8239C746-FCA0-2472-ED9E-A5DD33980389}"/>
                          </a:ext>
                        </a:extLst>
                      </p:cNvPr>
                      <p:cNvPicPr/>
                      <p:nvPr/>
                    </p:nvPicPr>
                    <p:blipFill>
                      <a:blip r:embed="rId16"/>
                      <a:stretch>
                        <a:fillRect/>
                      </a:stretch>
                    </p:blipFill>
                    <p:spPr>
                      <a:xfrm>
                        <a:off x="4573863" y="2342145"/>
                        <a:ext cx="3045913" cy="171729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Text Placeholder 3">
                <a:extLst>
                  <a:ext uri="{FF2B5EF4-FFF2-40B4-BE49-F238E27FC236}">
                    <a16:creationId xmlns:a16="http://schemas.microsoft.com/office/drawing/2014/main" id="{14C47952-28C8-3BA4-2BEF-F418336DB635}"/>
                  </a:ext>
                </a:extLst>
              </p:cNvPr>
              <p:cNvSpPr txBox="1">
                <a:spLocks/>
              </p:cNvSpPr>
              <p:nvPr/>
            </p:nvSpPr>
            <p:spPr>
              <a:xfrm>
                <a:off x="4638677" y="1327875"/>
                <a:ext cx="3045913" cy="1162050"/>
              </a:xfrm>
              <a:prstGeom prst="rect">
                <a:avLst/>
              </a:prstGeom>
            </p:spPr>
            <p:txBody>
              <a:bodyPr>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t>Scan of </a:t>
                </a:r>
                <a14:m>
                  <m:oMath xmlns:m="http://schemas.openxmlformats.org/officeDocument/2006/math">
                    <m:r>
                      <a:rPr lang="en-US" sz="2000" b="1" i="1" smtClean="0">
                        <a:solidFill>
                          <a:srgbClr val="0070C0"/>
                        </a:solidFill>
                        <a:latin typeface="Cambria Math" panose="02040503050406030204" pitchFamily="18" charset="0"/>
                        <a:sym typeface="Wingdings" panose="05000000000000000000" pitchFamily="2" charset="2"/>
                      </a:rPr>
                      <m:t>𝒂</m:t>
                    </m:r>
                  </m:oMath>
                </a14:m>
                <a:r>
                  <a:rPr lang="en-US" sz="2000" b="1" dirty="0"/>
                  <a:t> and </a:t>
                </a:r>
                <a14:m>
                  <m:oMath xmlns:m="http://schemas.openxmlformats.org/officeDocument/2006/math">
                    <m:sSub>
                      <m:sSubPr>
                        <m:ctrlPr>
                          <a:rPr lang="en-US" sz="2000" b="1" i="1" smtClean="0">
                            <a:solidFill>
                              <a:srgbClr val="FF0000"/>
                            </a:solidFill>
                            <a:latin typeface="Cambria Math" panose="02040503050406030204" pitchFamily="18" charset="0"/>
                            <a:sym typeface="Wingdings" panose="05000000000000000000" pitchFamily="2" charset="2"/>
                          </a:rPr>
                        </m:ctrlPr>
                      </m:sSubPr>
                      <m:e>
                        <m:r>
                          <a:rPr lang="en-US" sz="2000" b="1" i="1" smtClean="0">
                            <a:solidFill>
                              <a:srgbClr val="FF0000"/>
                            </a:solidFill>
                            <a:latin typeface="Cambria Math" panose="02040503050406030204" pitchFamily="18" charset="0"/>
                            <a:sym typeface="Wingdings" panose="05000000000000000000" pitchFamily="2" charset="2"/>
                          </a:rPr>
                          <m:t>𝒎</m:t>
                        </m:r>
                      </m:e>
                      <m:sub>
                        <m:r>
                          <a:rPr lang="en-US" sz="2000" b="1" i="0" smtClean="0">
                            <a:solidFill>
                              <a:srgbClr val="FF0000"/>
                            </a:solidFill>
                            <a:latin typeface="Cambria Math" panose="02040503050406030204" pitchFamily="18" charset="0"/>
                            <a:sym typeface="Wingdings" panose="05000000000000000000" pitchFamily="2" charset="2"/>
                          </a:rPr>
                          <m:t>𝐥𝐨𝐰</m:t>
                        </m:r>
                      </m:sub>
                    </m:sSub>
                  </m:oMath>
                </a14:m>
                <a:r>
                  <a:rPr lang="en-US" sz="2000" b="1" dirty="0"/>
                  <a:t> on </a:t>
                </a:r>
                <a:br>
                  <a:rPr lang="en-US" sz="2000" b="1" dirty="0"/>
                </a:br>
                <a:r>
                  <a:rPr lang="en-US" sz="2000" b="1" dirty="0"/>
                  <a:t>three sub-intervals</a:t>
                </a:r>
              </a:p>
              <a:p>
                <a:pPr marL="0" indent="0" algn="ctr">
                  <a:buNone/>
                </a:pPr>
                <a:r>
                  <a:rPr lang="en-GB" sz="1800" dirty="0"/>
                  <a:t>Target bunch length: </a:t>
                </a:r>
                <a14:m>
                  <m:oMath xmlns:m="http://schemas.openxmlformats.org/officeDocument/2006/math">
                    <m:r>
                      <a:rPr lang="en-US" sz="1800" i="1" smtClean="0">
                        <a:latin typeface="Cambria Math" panose="02040503050406030204" pitchFamily="18" charset="0"/>
                      </a:rPr>
                      <m:t>2.0</m:t>
                    </m:r>
                  </m:oMath>
                </a14:m>
                <a:r>
                  <a:rPr lang="en-GB" sz="1800" dirty="0"/>
                  <a:t> ns</a:t>
                </a:r>
              </a:p>
            </p:txBody>
          </p:sp>
        </mc:Choice>
        <mc:Fallback xmlns="">
          <p:sp>
            <p:nvSpPr>
              <p:cNvPr id="16" name="Text Placeholder 3">
                <a:extLst>
                  <a:ext uri="{FF2B5EF4-FFF2-40B4-BE49-F238E27FC236}">
                    <a16:creationId xmlns:a16="http://schemas.microsoft.com/office/drawing/2014/main" id="{14C47952-28C8-3BA4-2BEF-F418336DB635}"/>
                  </a:ext>
                </a:extLst>
              </p:cNvPr>
              <p:cNvSpPr txBox="1">
                <a:spLocks noRot="1" noChangeAspect="1" noMove="1" noResize="1" noEditPoints="1" noAdjustHandles="1" noChangeArrowheads="1" noChangeShapeType="1" noTextEdit="1"/>
              </p:cNvSpPr>
              <p:nvPr/>
            </p:nvSpPr>
            <p:spPr>
              <a:xfrm>
                <a:off x="4638677" y="1327875"/>
                <a:ext cx="3045913" cy="1162050"/>
              </a:xfrm>
              <a:prstGeom prst="rect">
                <a:avLst/>
              </a:prstGeom>
              <a:blipFill>
                <a:blip r:embed="rId17"/>
                <a:stretch>
                  <a:fillRect t="-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 Placeholder 3">
                <a:extLst>
                  <a:ext uri="{FF2B5EF4-FFF2-40B4-BE49-F238E27FC236}">
                    <a16:creationId xmlns:a16="http://schemas.microsoft.com/office/drawing/2014/main" id="{BCCE2FDA-1E92-61F6-F138-AAFDE81E6129}"/>
                  </a:ext>
                </a:extLst>
              </p:cNvPr>
              <p:cNvSpPr txBox="1">
                <a:spLocks/>
              </p:cNvSpPr>
              <p:nvPr/>
            </p:nvSpPr>
            <p:spPr>
              <a:xfrm>
                <a:off x="985839" y="1327875"/>
                <a:ext cx="3343274" cy="116205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t>Scan of </a:t>
                </a:r>
                <a14:m>
                  <m:oMath xmlns:m="http://schemas.openxmlformats.org/officeDocument/2006/math">
                    <m:r>
                      <a:rPr lang="en-US" sz="2200" b="1" i="1" smtClean="0">
                        <a:solidFill>
                          <a:srgbClr val="0070C0"/>
                        </a:solidFill>
                        <a:latin typeface="Cambria Math" panose="02040503050406030204" pitchFamily="18" charset="0"/>
                        <a:sym typeface="Wingdings" panose="05000000000000000000" pitchFamily="2" charset="2"/>
                      </a:rPr>
                      <m:t>𝒂</m:t>
                    </m:r>
                  </m:oMath>
                </a14:m>
                <a:r>
                  <a:rPr lang="en-US" sz="2200" b="1" dirty="0"/>
                  <a:t>, </a:t>
                </a:r>
                <a14:m>
                  <m:oMath xmlns:m="http://schemas.openxmlformats.org/officeDocument/2006/math">
                    <m:sSub>
                      <m:sSubPr>
                        <m:ctrlPr>
                          <a:rPr lang="en-US" sz="2200" b="1" i="1" smtClean="0">
                            <a:solidFill>
                              <a:srgbClr val="FF0000"/>
                            </a:solidFill>
                            <a:latin typeface="Cambria Math" panose="02040503050406030204" pitchFamily="18" charset="0"/>
                            <a:sym typeface="Wingdings" panose="05000000000000000000" pitchFamily="2" charset="2"/>
                          </a:rPr>
                        </m:ctrlPr>
                      </m:sSubPr>
                      <m:e>
                        <m:r>
                          <a:rPr lang="en-US" sz="2200" b="1" i="1" smtClean="0">
                            <a:solidFill>
                              <a:srgbClr val="FF0000"/>
                            </a:solidFill>
                            <a:latin typeface="Cambria Math" panose="02040503050406030204" pitchFamily="18" charset="0"/>
                            <a:sym typeface="Wingdings" panose="05000000000000000000" pitchFamily="2" charset="2"/>
                          </a:rPr>
                          <m:t>𝒎</m:t>
                        </m:r>
                      </m:e>
                      <m:sub>
                        <m:r>
                          <a:rPr lang="en-US" sz="2200" b="1" i="0" smtClean="0">
                            <a:solidFill>
                              <a:srgbClr val="FF0000"/>
                            </a:solidFill>
                            <a:latin typeface="Cambria Math" panose="02040503050406030204" pitchFamily="18" charset="0"/>
                            <a:sym typeface="Wingdings" panose="05000000000000000000" pitchFamily="2" charset="2"/>
                          </a:rPr>
                          <m:t>𝐥𝐨𝐰</m:t>
                        </m:r>
                      </m:sub>
                    </m:sSub>
                  </m:oMath>
                </a14:m>
                <a:r>
                  <a:rPr lang="en-US" sz="2200" b="1" dirty="0"/>
                  <a:t> and </a:t>
                </a:r>
                <a14:m>
                  <m:oMath xmlns:m="http://schemas.openxmlformats.org/officeDocument/2006/math">
                    <m:sSub>
                      <m:sSubPr>
                        <m:ctrlPr>
                          <a:rPr lang="en-US" sz="2200" b="1" i="1" smtClean="0">
                            <a:solidFill>
                              <a:srgbClr val="00B050"/>
                            </a:solidFill>
                            <a:latin typeface="Cambria Math" panose="02040503050406030204" pitchFamily="18" charset="0"/>
                            <a:sym typeface="Wingdings" panose="05000000000000000000" pitchFamily="2" charset="2"/>
                          </a:rPr>
                        </m:ctrlPr>
                      </m:sSubPr>
                      <m:e>
                        <m:r>
                          <a:rPr lang="en-US" sz="2200" b="1" i="1">
                            <a:solidFill>
                              <a:srgbClr val="00B050"/>
                            </a:solidFill>
                            <a:latin typeface="Cambria Math" panose="02040503050406030204" pitchFamily="18" charset="0"/>
                            <a:sym typeface="Wingdings" panose="05000000000000000000" pitchFamily="2" charset="2"/>
                          </a:rPr>
                          <m:t>𝒎</m:t>
                        </m:r>
                      </m:e>
                      <m:sub>
                        <m:r>
                          <a:rPr lang="en-US" sz="2200" b="1" i="0" smtClean="0">
                            <a:solidFill>
                              <a:srgbClr val="00B050"/>
                            </a:solidFill>
                            <a:latin typeface="Cambria Math" panose="02040503050406030204" pitchFamily="18" charset="0"/>
                            <a:sym typeface="Wingdings" panose="05000000000000000000" pitchFamily="2" charset="2"/>
                          </a:rPr>
                          <m:t>𝐡𝐢𝐠𝐡</m:t>
                        </m:r>
                      </m:sub>
                    </m:sSub>
                    <m:r>
                      <a:rPr lang="en-US" sz="2200" b="1" i="1">
                        <a:solidFill>
                          <a:srgbClr val="FF0000"/>
                        </a:solidFill>
                        <a:latin typeface="Cambria Math" panose="02040503050406030204" pitchFamily="18" charset="0"/>
                        <a:sym typeface="Wingdings" panose="05000000000000000000" pitchFamily="2" charset="2"/>
                      </a:rPr>
                      <m:t> </m:t>
                    </m:r>
                  </m:oMath>
                </a14:m>
                <a:r>
                  <a:rPr lang="en-US" sz="2200" b="1" dirty="0"/>
                  <a:t>on </a:t>
                </a:r>
                <a:br>
                  <a:rPr lang="en-US" sz="2200" b="1" dirty="0"/>
                </a:br>
                <a:r>
                  <a:rPr lang="en-US" sz="2200" b="1" dirty="0"/>
                  <a:t>two sub-intervals</a:t>
                </a:r>
              </a:p>
              <a:p>
                <a:pPr marL="0" indent="0" algn="ctr">
                  <a:buNone/>
                </a:pPr>
                <a:r>
                  <a:rPr lang="en-GB" sz="1800" dirty="0"/>
                  <a:t>Target bunch length: </a:t>
                </a:r>
                <a14:m>
                  <m:oMath xmlns:m="http://schemas.openxmlformats.org/officeDocument/2006/math">
                    <m:r>
                      <a:rPr lang="en-US" sz="1800" i="1" smtClean="0">
                        <a:latin typeface="Cambria Math" panose="02040503050406030204" pitchFamily="18" charset="0"/>
                      </a:rPr>
                      <m:t>2.</m:t>
                    </m:r>
                  </m:oMath>
                </a14:m>
                <a:r>
                  <a:rPr lang="en-GB" sz="1800" dirty="0"/>
                  <a:t>1 ns</a:t>
                </a:r>
              </a:p>
            </p:txBody>
          </p:sp>
        </mc:Choice>
        <mc:Fallback xmlns="">
          <p:sp>
            <p:nvSpPr>
              <p:cNvPr id="24" name="Text Placeholder 3">
                <a:extLst>
                  <a:ext uri="{FF2B5EF4-FFF2-40B4-BE49-F238E27FC236}">
                    <a16:creationId xmlns:a16="http://schemas.microsoft.com/office/drawing/2014/main" id="{BCCE2FDA-1E92-61F6-F138-AAFDE81E6129}"/>
                  </a:ext>
                </a:extLst>
              </p:cNvPr>
              <p:cNvSpPr txBox="1">
                <a:spLocks noRot="1" noChangeAspect="1" noMove="1" noResize="1" noEditPoints="1" noAdjustHandles="1" noChangeArrowheads="1" noChangeShapeType="1" noTextEdit="1"/>
              </p:cNvSpPr>
              <p:nvPr/>
            </p:nvSpPr>
            <p:spPr>
              <a:xfrm>
                <a:off x="985839" y="1327875"/>
                <a:ext cx="3343274" cy="1162050"/>
              </a:xfrm>
              <a:prstGeom prst="rect">
                <a:avLst/>
              </a:prstGeom>
              <a:blipFill>
                <a:blip r:embed="rId18"/>
                <a:stretch>
                  <a:fillRect l="-1825" t="-5263" r="-31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4EBEFEE-4987-B95A-78ED-6469EB715098}"/>
                  </a:ext>
                </a:extLst>
              </p:cNvPr>
              <p:cNvSpPr txBox="1"/>
              <p:nvPr/>
            </p:nvSpPr>
            <p:spPr>
              <a:xfrm>
                <a:off x="956323" y="6011842"/>
                <a:ext cx="6830365" cy="312586"/>
              </a:xfrm>
              <a:prstGeom prst="rect">
                <a:avLst/>
              </a:prstGeom>
              <a:noFill/>
            </p:spPr>
            <p:txBody>
              <a:bodyPr wrap="square" rtlCol="0">
                <a:spAutoFit/>
              </a:bodyPr>
              <a:lstStyle/>
              <a:p>
                <a:pPr algn="ctr" defTabSz="540000"/>
                <a:r>
                  <a:rPr lang="en-US" sz="1400" dirty="0"/>
                  <a:t>        Intensity per bunch: </a:t>
                </a:r>
                <a14:m>
                  <m:oMath xmlns:m="http://schemas.openxmlformats.org/officeDocument/2006/math">
                    <m:r>
                      <a:rPr lang="en-US" sz="1400" b="1" i="1">
                        <a:latin typeface="Cambria Math" panose="02040503050406030204" pitchFamily="18" charset="0"/>
                      </a:rPr>
                      <m:t>𝟐</m:t>
                    </m:r>
                    <m:r>
                      <a:rPr lang="en-US" sz="1400" b="1" i="1">
                        <a:latin typeface="Cambria Math" panose="02040503050406030204" pitchFamily="18" charset="0"/>
                      </a:rPr>
                      <m:t>.</m:t>
                    </m:r>
                    <m:r>
                      <a:rPr lang="en-US" sz="1400" b="1" i="1">
                        <a:latin typeface="Cambria Math" panose="02040503050406030204" pitchFamily="18" charset="0"/>
                      </a:rPr>
                      <m:t>𝟏𝟓</m:t>
                    </m:r>
                    <m:r>
                      <a:rPr lang="en-US" sz="1400" b="1" i="1">
                        <a:latin typeface="Cambria Math" panose="02040503050406030204" pitchFamily="18" charset="0"/>
                        <a:ea typeface="Cambria Math" panose="02040503050406030204" pitchFamily="18" charset="0"/>
                      </a:rPr>
                      <m:t>∙</m:t>
                    </m:r>
                    <m:sSup>
                      <m:sSupPr>
                        <m:ctrlPr>
                          <a:rPr lang="en-US" sz="1400" b="1" i="1">
                            <a:latin typeface="Cambria Math" panose="02040503050406030204" pitchFamily="18" charset="0"/>
                            <a:ea typeface="Cambria Math" panose="02040503050406030204" pitchFamily="18" charset="0"/>
                          </a:rPr>
                        </m:ctrlPr>
                      </m:sSupPr>
                      <m:e>
                        <m:r>
                          <a:rPr lang="en-US" sz="1400" b="1" i="1">
                            <a:latin typeface="Cambria Math" panose="02040503050406030204" pitchFamily="18" charset="0"/>
                            <a:ea typeface="Cambria Math" panose="02040503050406030204" pitchFamily="18" charset="0"/>
                          </a:rPr>
                          <m:t>𝟏𝟎</m:t>
                        </m:r>
                      </m:e>
                      <m:sup>
                        <m:r>
                          <a:rPr lang="en-US" sz="1400" b="1" i="1">
                            <a:latin typeface="Cambria Math" panose="02040503050406030204" pitchFamily="18" charset="0"/>
                            <a:ea typeface="Cambria Math" panose="02040503050406030204" pitchFamily="18" charset="0"/>
                          </a:rPr>
                          <m:t>𝟏𝟏</m:t>
                        </m:r>
                      </m:sup>
                    </m:sSup>
                  </m:oMath>
                </a14:m>
                <a:r>
                  <a:rPr lang="en-GB" sz="1400" b="1" dirty="0"/>
                  <a:t> ppb</a:t>
                </a:r>
                <a:r>
                  <a:rPr lang="en-GB" sz="1400" dirty="0"/>
                  <a:t>     -      # bunches: </a:t>
                </a:r>
                <a14:m>
                  <m:oMath xmlns:m="http://schemas.openxmlformats.org/officeDocument/2006/math">
                    <m:r>
                      <a:rPr lang="en-US" sz="1400" b="1" i="1" smtClean="0">
                        <a:latin typeface="Cambria Math" panose="02040503050406030204" pitchFamily="18" charset="0"/>
                      </a:rPr>
                      <m:t>𝟐𝟖𝟖</m:t>
                    </m:r>
                    <m:r>
                      <a:rPr lang="en-US" sz="1400" b="0" i="1" smtClean="0">
                        <a:latin typeface="Cambria Math" panose="02040503050406030204" pitchFamily="18" charset="0"/>
                      </a:rPr>
                      <m:t>                                             </m:t>
                    </m:r>
                  </m:oMath>
                </a14:m>
                <a:endParaRPr lang="en-GB" sz="1400" dirty="0"/>
              </a:p>
            </p:txBody>
          </p:sp>
        </mc:Choice>
        <mc:Fallback xmlns="">
          <p:sp>
            <p:nvSpPr>
              <p:cNvPr id="17" name="TextBox 16">
                <a:extLst>
                  <a:ext uri="{FF2B5EF4-FFF2-40B4-BE49-F238E27FC236}">
                    <a16:creationId xmlns:a16="http://schemas.microsoft.com/office/drawing/2014/main" id="{E4EBEFEE-4987-B95A-78ED-6469EB715098}"/>
                  </a:ext>
                </a:extLst>
              </p:cNvPr>
              <p:cNvSpPr txBox="1">
                <a:spLocks noRot="1" noChangeAspect="1" noMove="1" noResize="1" noEditPoints="1" noAdjustHandles="1" noChangeArrowheads="1" noChangeShapeType="1" noTextEdit="1"/>
              </p:cNvSpPr>
              <p:nvPr/>
            </p:nvSpPr>
            <p:spPr>
              <a:xfrm>
                <a:off x="956323" y="6011842"/>
                <a:ext cx="6830365" cy="312586"/>
              </a:xfrm>
              <a:prstGeom prst="rect">
                <a:avLst/>
              </a:prstGeom>
              <a:blipFill>
                <a:blip r:embed="rId19"/>
                <a:stretch>
                  <a:fillRect t="-1961" b="-21569"/>
                </a:stretch>
              </a:blipFill>
            </p:spPr>
            <p:txBody>
              <a:bodyPr/>
              <a:lstStyle/>
              <a:p>
                <a:r>
                  <a:rPr lang="en-GB">
                    <a:noFill/>
                  </a:rPr>
                  <a:t> </a:t>
                </a:r>
              </a:p>
            </p:txBody>
          </p:sp>
        </mc:Fallback>
      </mc:AlternateContent>
      <p:sp>
        <p:nvSpPr>
          <p:cNvPr id="23" name="TextBox 22">
            <a:extLst>
              <a:ext uri="{FF2B5EF4-FFF2-40B4-BE49-F238E27FC236}">
                <a16:creationId xmlns:a16="http://schemas.microsoft.com/office/drawing/2014/main" id="{47AA4076-623D-39A6-EC4E-65D86C562C5C}"/>
              </a:ext>
            </a:extLst>
          </p:cNvPr>
          <p:cNvSpPr txBox="1"/>
          <p:nvPr/>
        </p:nvSpPr>
        <p:spPr>
          <a:xfrm rot="5400000">
            <a:off x="-1669780" y="3576375"/>
            <a:ext cx="4739956" cy="523220"/>
          </a:xfrm>
          <a:prstGeom prst="rect">
            <a:avLst/>
          </a:prstGeom>
          <a:noFill/>
        </p:spPr>
        <p:txBody>
          <a:bodyPr wrap="square" rtlCol="0">
            <a:spAutoFit/>
          </a:bodyPr>
          <a:lstStyle/>
          <a:p>
            <a:pPr algn="ctr"/>
            <a:r>
              <a:rPr lang="en-US" sz="2800" b="1" cap="small" dirty="0">
                <a:solidFill>
                  <a:srgbClr val="FF0000"/>
                </a:solidFill>
              </a:rPr>
              <a:t>Generic optimization (BOBYQA)</a:t>
            </a:r>
            <a:endParaRPr lang="en-GB" sz="2800" b="1" cap="small" dirty="0">
              <a:solidFill>
                <a:srgbClr val="FF0000"/>
              </a:solidFill>
            </a:endParaRPr>
          </a:p>
        </p:txBody>
      </p:sp>
    </p:spTree>
    <p:extLst>
      <p:ext uri="{BB962C8B-B14F-4D97-AF65-F5344CB8AC3E}">
        <p14:creationId xmlns:p14="http://schemas.microsoft.com/office/powerpoint/2010/main" val="2649318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F3E2EF2-1BC2-9AD2-5199-77DEEB5CB56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ourier New" panose="02070309020205020404" pitchFamily="49" charset="0"/>
              <a:buNone/>
            </a:pPr>
            <a:r>
              <a:rPr lang="en-GB" sz="2800" b="1" dirty="0"/>
              <a:t>Trade-off: optimization time and bunch length constant</a:t>
            </a:r>
          </a:p>
          <a:p>
            <a:pPr>
              <a:buFont typeface="Arial" panose="020B0604020202020204" pitchFamily="34" charset="0"/>
              <a:buChar char="•"/>
            </a:pPr>
            <a:r>
              <a:rPr lang="en-GB" sz="2400" dirty="0"/>
              <a:t>More sub-intervals mean more iterations</a:t>
            </a:r>
          </a:p>
          <a:p>
            <a:pPr>
              <a:buFont typeface="Arial" panose="020B0604020202020204" pitchFamily="34" charset="0"/>
              <a:buChar char="•"/>
            </a:pPr>
            <a:r>
              <a:rPr lang="en-GB" sz="2400" dirty="0"/>
              <a:t>More sub-intervals ensure flatter bunch length</a:t>
            </a:r>
          </a:p>
          <a:p>
            <a:pPr marL="0" indent="0" algn="ctr">
              <a:buFont typeface="Courier New" panose="02070309020205020404" pitchFamily="49" charset="0"/>
              <a:buNone/>
            </a:pPr>
            <a:r>
              <a:rPr lang="en-GB" sz="2800" u="sng" dirty="0"/>
              <a:t>Acceptable results with two and three sub-intervals</a:t>
            </a:r>
            <a:endParaRPr lang="en-GB" sz="2800" dirty="0"/>
          </a:p>
          <a:p>
            <a:pPr marL="0" indent="0">
              <a:buFont typeface="Courier New" panose="02070309020205020404" pitchFamily="49" charset="0"/>
              <a:buNone/>
            </a:pPr>
            <a:r>
              <a:rPr lang="en-GB" sz="2000" b="1" dirty="0"/>
              <a:t>Single sub-interval:</a:t>
            </a:r>
            <a:r>
              <a:rPr lang="en-GB" sz="2000" dirty="0"/>
              <a:t> </a:t>
            </a:r>
            <a:br>
              <a:rPr lang="en-GB" sz="2000" dirty="0"/>
            </a:br>
            <a:r>
              <a:rPr lang="en-GB" sz="2000" dirty="0"/>
              <a:t>faster, suitable if a constant bunch length is not required</a:t>
            </a:r>
          </a:p>
          <a:p>
            <a:pPr marL="0" indent="0">
              <a:buFont typeface="Courier New" panose="02070309020205020404" pitchFamily="49" charset="0"/>
              <a:buNone/>
            </a:pPr>
            <a:r>
              <a:rPr lang="en-GB" sz="2000" b="1" dirty="0"/>
              <a:t>Four sub-intervals:</a:t>
            </a:r>
            <a:r>
              <a:rPr lang="en-GB" sz="2000" dirty="0"/>
              <a:t> </a:t>
            </a:r>
            <a:br>
              <a:rPr lang="en-GB" sz="2000" dirty="0"/>
            </a:br>
            <a:r>
              <a:rPr lang="en-GB" sz="2000" dirty="0"/>
              <a:t>longer time required for limited improvement in bunch length</a:t>
            </a:r>
          </a:p>
        </p:txBody>
      </p:sp>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25</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Discussion</a:t>
            </a:r>
            <a:endParaRPr lang="en-GB" i="1" cap="none" dirty="0">
              <a:solidFill>
                <a:srgbClr val="0033A0"/>
              </a:solidFill>
            </a:endParaRPr>
          </a:p>
        </p:txBody>
      </p:sp>
      <p:sp>
        <p:nvSpPr>
          <p:cNvPr id="6" name="Rectangle: Rounded Corners 5">
            <a:extLst>
              <a:ext uri="{FF2B5EF4-FFF2-40B4-BE49-F238E27FC236}">
                <a16:creationId xmlns:a16="http://schemas.microsoft.com/office/drawing/2014/main" id="{7945ADBB-4BB9-00D4-B6A9-A9FD11DE0686}"/>
              </a:ext>
            </a:extLst>
          </p:cNvPr>
          <p:cNvSpPr/>
          <p:nvPr/>
        </p:nvSpPr>
        <p:spPr>
          <a:xfrm>
            <a:off x="838198" y="4676775"/>
            <a:ext cx="10515601" cy="1671320"/>
          </a:xfrm>
          <a:prstGeom prst="roundRect">
            <a:avLst>
              <a:gd name="adj" fmla="val 9753"/>
            </a:avLst>
          </a:prstGeom>
          <a:solidFill>
            <a:srgbClr val="CDD6ED"/>
          </a:solidFill>
          <a:ln w="28575">
            <a:solidFill>
              <a:srgbClr val="2F52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Bayesian optimization</a:t>
            </a:r>
          </a:p>
          <a:p>
            <a:pPr marL="914400" lvl="1" indent="-457200">
              <a:buFont typeface="Arial" panose="020B0604020202020204" pitchFamily="34" charset="0"/>
              <a:buChar char="•"/>
            </a:pPr>
            <a:r>
              <a:rPr lang="en-US" sz="2000" dirty="0">
                <a:solidFill>
                  <a:schemeClr val="tx1"/>
                </a:solidFill>
              </a:rPr>
              <a:t>Dataset for exploration by grid search</a:t>
            </a:r>
          </a:p>
          <a:p>
            <a:pPr marL="914400" lvl="1" indent="-457200">
              <a:buFont typeface="Arial" panose="020B0604020202020204" pitchFamily="34" charset="0"/>
              <a:buChar char="•"/>
            </a:pPr>
            <a:r>
              <a:rPr lang="en-US" sz="2000" dirty="0">
                <a:solidFill>
                  <a:schemeClr val="tx1"/>
                </a:solidFill>
              </a:rPr>
              <a:t>Fixed number of steps for optimization</a:t>
            </a:r>
            <a:endParaRPr lang="en-US" sz="2000" b="1" dirty="0">
              <a:solidFill>
                <a:schemeClr val="tx1"/>
              </a:solidFill>
            </a:endParaRPr>
          </a:p>
          <a:p>
            <a:r>
              <a:rPr lang="en-US" sz="2000" b="1" dirty="0">
                <a:solidFill>
                  <a:schemeClr val="tx1"/>
                </a:solidFill>
              </a:rPr>
              <a:t>Drawback:</a:t>
            </a:r>
            <a:r>
              <a:rPr lang="en-US" sz="2000" dirty="0">
                <a:solidFill>
                  <a:schemeClr val="tx1"/>
                </a:solidFill>
              </a:rPr>
              <a:t> increased number of steps</a:t>
            </a:r>
          </a:p>
          <a:p>
            <a:pPr marL="914400" lvl="1" indent="-457200">
              <a:buFont typeface="Arial" panose="020B0604020202020204" pitchFamily="34" charset="0"/>
              <a:buChar char="•"/>
            </a:pPr>
            <a:r>
              <a:rPr lang="en-US" sz="2000" dirty="0">
                <a:solidFill>
                  <a:schemeClr val="tx1"/>
                </a:solidFill>
              </a:rPr>
              <a:t>Need of mitigation strategies (e.g., reuse previous data, define convergence criteria, …)</a:t>
            </a:r>
          </a:p>
        </p:txBody>
      </p:sp>
    </p:spTree>
    <p:extLst>
      <p:ext uri="{BB962C8B-B14F-4D97-AF65-F5344CB8AC3E}">
        <p14:creationId xmlns:p14="http://schemas.microsoft.com/office/powerpoint/2010/main" val="2582807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26</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Outline</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1" name="Content Placeholder 2">
            <a:extLst>
              <a:ext uri="{FF2B5EF4-FFF2-40B4-BE49-F238E27FC236}">
                <a16:creationId xmlns:a16="http://schemas.microsoft.com/office/drawing/2014/main" id="{41EB669F-CC94-CE59-6FC6-08E0C547479E}"/>
              </a:ext>
            </a:extLst>
          </p:cNvPr>
          <p:cNvSpPr txBox="1">
            <a:spLocks/>
          </p:cNvSpPr>
          <p:nvPr/>
        </p:nvSpPr>
        <p:spPr>
          <a:xfrm>
            <a:off x="990600" y="14802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solidFill>
                  <a:schemeClr val="bg2"/>
                </a:solidFill>
              </a:rPr>
              <a:t>Introduction to blow-up</a:t>
            </a:r>
          </a:p>
          <a:p>
            <a:pPr lvl="1"/>
            <a:r>
              <a:rPr lang="en-US" dirty="0">
                <a:solidFill>
                  <a:schemeClr val="bg2"/>
                </a:solidFill>
              </a:rPr>
              <a:t>Importance for longitudinal stability</a:t>
            </a:r>
          </a:p>
          <a:p>
            <a:pPr lvl="1"/>
            <a:r>
              <a:rPr lang="en-US" dirty="0">
                <a:solidFill>
                  <a:schemeClr val="bg2"/>
                </a:solidFill>
              </a:rPr>
              <a:t>Blow-up settings</a:t>
            </a:r>
          </a:p>
          <a:p>
            <a:pPr marL="514350" indent="-514350">
              <a:buFont typeface="+mj-lt"/>
              <a:buAutoNum type="arabicPeriod"/>
            </a:pPr>
            <a:r>
              <a:rPr lang="en-US" dirty="0">
                <a:solidFill>
                  <a:schemeClr val="bg2"/>
                </a:solidFill>
              </a:rPr>
              <a:t>Purpose of RL application</a:t>
            </a:r>
          </a:p>
          <a:p>
            <a:pPr lvl="1"/>
            <a:r>
              <a:rPr lang="en-US" dirty="0">
                <a:solidFill>
                  <a:schemeClr val="bg2"/>
                </a:solidFill>
              </a:rPr>
              <a:t>Definition of State, Actions, Reward</a:t>
            </a:r>
          </a:p>
          <a:p>
            <a:pPr lvl="1"/>
            <a:r>
              <a:rPr lang="en-US" dirty="0">
                <a:solidFill>
                  <a:schemeClr val="bg2"/>
                </a:solidFill>
              </a:rPr>
              <a:t>Critical issues</a:t>
            </a:r>
          </a:p>
          <a:p>
            <a:pPr marL="514350" indent="-514350">
              <a:buFont typeface="+mj-lt"/>
              <a:buAutoNum type="arabicPeriod"/>
            </a:pPr>
            <a:r>
              <a:rPr lang="en-US" dirty="0">
                <a:solidFill>
                  <a:schemeClr val="bg2"/>
                </a:solidFill>
              </a:rPr>
              <a:t>Solutions with other approaches</a:t>
            </a:r>
          </a:p>
          <a:p>
            <a:pPr lvl="1"/>
            <a:r>
              <a:rPr lang="en-US" dirty="0">
                <a:solidFill>
                  <a:schemeClr val="bg2"/>
                </a:solidFill>
              </a:rPr>
              <a:t>Discussion</a:t>
            </a:r>
          </a:p>
          <a:p>
            <a:pPr marL="514350" indent="-514350">
              <a:buFont typeface="+mj-lt"/>
              <a:buAutoNum type="arabicPeriod"/>
            </a:pPr>
            <a:r>
              <a:rPr lang="en-US" dirty="0"/>
              <a:t>Conclusions</a:t>
            </a:r>
          </a:p>
        </p:txBody>
      </p:sp>
    </p:spTree>
    <p:extLst>
      <p:ext uri="{BB962C8B-B14F-4D97-AF65-F5344CB8AC3E}">
        <p14:creationId xmlns:p14="http://schemas.microsoft.com/office/powerpoint/2010/main" val="393807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F3E2EF2-1BC2-9AD2-5199-77DEEB5CB56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ym typeface="Wingdings" panose="05000000000000000000" pitchFamily="2" charset="2"/>
              </a:rPr>
              <a:t>An </a:t>
            </a:r>
            <a:r>
              <a:rPr lang="en-US" sz="2400" b="1" dirty="0">
                <a:sym typeface="Wingdings" panose="05000000000000000000" pitchFamily="2" charset="2"/>
              </a:rPr>
              <a:t>operational tool</a:t>
            </a:r>
            <a:r>
              <a:rPr lang="en-US" sz="2400" dirty="0">
                <a:sym typeface="Wingdings" panose="05000000000000000000" pitchFamily="2" charset="2"/>
              </a:rPr>
              <a:t> to automatically setup the controlled longitudinal emittance blow-up for high-intensity multi-bunch LHC beams was developed</a:t>
            </a:r>
          </a:p>
          <a:p>
            <a:pPr lvl="1"/>
            <a:r>
              <a:rPr lang="en-US" sz="2000" b="1" dirty="0">
                <a:sym typeface="Wingdings" panose="05000000000000000000" pitchFamily="2" charset="2"/>
              </a:rPr>
              <a:t>Integration</a:t>
            </a:r>
            <a:r>
              <a:rPr lang="en-US" sz="2000" dirty="0">
                <a:sym typeface="Wingdings" panose="05000000000000000000" pitchFamily="2" charset="2"/>
              </a:rPr>
              <a:t> in LSA and the CERN optimization framework</a:t>
            </a:r>
          </a:p>
          <a:p>
            <a:pPr lvl="1"/>
            <a:r>
              <a:rPr lang="en-US" sz="2000" dirty="0">
                <a:sym typeface="Wingdings" panose="05000000000000000000" pitchFamily="2" charset="2"/>
              </a:rPr>
              <a:t>Simple objective function is based on </a:t>
            </a:r>
            <a:r>
              <a:rPr lang="en-US" sz="2000" b="1" dirty="0">
                <a:sym typeface="Wingdings" panose="05000000000000000000" pitchFamily="2" charset="2"/>
              </a:rPr>
              <a:t>RMSE</a:t>
            </a:r>
            <a:endParaRPr lang="en-US" sz="2000" dirty="0">
              <a:sym typeface="Wingdings" panose="05000000000000000000" pitchFamily="2" charset="2"/>
            </a:endParaRPr>
          </a:p>
          <a:p>
            <a:pPr lvl="1"/>
            <a:r>
              <a:rPr lang="en-US" sz="2000" b="1" dirty="0">
                <a:sym typeface="Wingdings" panose="05000000000000000000" pitchFamily="2" charset="2"/>
              </a:rPr>
              <a:t>Sequential</a:t>
            </a:r>
            <a:r>
              <a:rPr lang="en-US" sz="2000" dirty="0">
                <a:sym typeface="Wingdings" panose="05000000000000000000" pitchFamily="2" charset="2"/>
              </a:rPr>
              <a:t> setup by splitting blow-up duration in sub-intervals</a:t>
            </a:r>
            <a:endParaRPr lang="en-US" dirty="0"/>
          </a:p>
          <a:p>
            <a:pPr marL="0" indent="0">
              <a:buNone/>
            </a:pPr>
            <a:r>
              <a:rPr lang="en-US" sz="2400" dirty="0"/>
              <a:t>Blow-up setup </a:t>
            </a:r>
            <a:r>
              <a:rPr lang="en-US" sz="2400" b="1" dirty="0"/>
              <a:t>successful</a:t>
            </a:r>
            <a:r>
              <a:rPr lang="en-US" sz="2400" dirty="0"/>
              <a:t> for </a:t>
            </a:r>
            <a:r>
              <a:rPr lang="en-US" sz="2400" b="1" dirty="0"/>
              <a:t>high intensity</a:t>
            </a:r>
            <a:r>
              <a:rPr lang="en-US" sz="2400" dirty="0"/>
              <a:t> proton LHC beams</a:t>
            </a:r>
          </a:p>
          <a:p>
            <a:pPr lvl="1"/>
            <a:r>
              <a:rPr lang="en-US" sz="2000" b="1" dirty="0">
                <a:sym typeface="Wingdings" panose="05000000000000000000" pitchFamily="2" charset="2"/>
              </a:rPr>
              <a:t>Promising results </a:t>
            </a:r>
            <a:r>
              <a:rPr lang="en-US" sz="2000" dirty="0">
                <a:sym typeface="Wingdings" panose="05000000000000000000" pitchFamily="2" charset="2"/>
              </a:rPr>
              <a:t>with </a:t>
            </a:r>
            <a:r>
              <a:rPr lang="en-US" sz="2000" b="1" dirty="0">
                <a:sym typeface="Wingdings" panose="05000000000000000000" pitchFamily="2" charset="2"/>
              </a:rPr>
              <a:t>Bayesian optimization</a:t>
            </a:r>
            <a:r>
              <a:rPr lang="en-US" sz="2000" dirty="0">
                <a:sym typeface="Wingdings" panose="05000000000000000000" pitchFamily="2" charset="2"/>
              </a:rPr>
              <a:t>, </a:t>
            </a:r>
            <a:r>
              <a:rPr lang="en-GB" sz="2000" dirty="0">
                <a:sym typeface="Wingdings" panose="05000000000000000000" pitchFamily="2" charset="2"/>
              </a:rPr>
              <a:t>improve sample-efficiency</a:t>
            </a:r>
            <a:endParaRPr lang="en-GB" sz="2400" b="1" dirty="0">
              <a:sym typeface="Wingdings" panose="05000000000000000000" pitchFamily="2" charset="2"/>
            </a:endParaRPr>
          </a:p>
          <a:p>
            <a:pPr marL="0" indent="0">
              <a:buNone/>
            </a:pPr>
            <a:r>
              <a:rPr lang="en-GB" sz="2400" b="1" dirty="0">
                <a:sym typeface="Wingdings" panose="05000000000000000000" pitchFamily="2" charset="2"/>
              </a:rPr>
              <a:t>Released software supports the extension to RL methods</a:t>
            </a:r>
          </a:p>
          <a:p>
            <a:pPr lvl="1"/>
            <a:r>
              <a:rPr lang="en-GB" sz="2000" dirty="0">
                <a:sym typeface="Wingdings" panose="05000000000000000000" pitchFamily="2" charset="2"/>
              </a:rPr>
              <a:t>Faster way to simulate data</a:t>
            </a:r>
          </a:p>
          <a:p>
            <a:pPr lvl="1"/>
            <a:r>
              <a:rPr lang="en-GB" sz="2000" dirty="0">
                <a:sym typeface="Wingdings" panose="05000000000000000000" pitchFamily="2" charset="2"/>
              </a:rPr>
              <a:t>Improve sample-efficiency</a:t>
            </a:r>
          </a:p>
          <a:p>
            <a:pPr lvl="1"/>
            <a:endParaRPr lang="en-GB" sz="2000" dirty="0">
              <a:sym typeface="Wingdings" panose="05000000000000000000" pitchFamily="2" charset="2"/>
            </a:endParaRPr>
          </a:p>
          <a:p>
            <a:pPr lvl="1"/>
            <a:endParaRPr lang="en-GB" sz="2000" dirty="0">
              <a:sym typeface="Wingdings" panose="05000000000000000000" pitchFamily="2" charset="2"/>
            </a:endParaRPr>
          </a:p>
        </p:txBody>
      </p:sp>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27</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Conclusions</a:t>
            </a:r>
            <a:endParaRPr lang="en-GB" i="1" cap="none" dirty="0">
              <a:solidFill>
                <a:srgbClr val="0033A0"/>
              </a:solidFill>
            </a:endParaRPr>
          </a:p>
        </p:txBody>
      </p:sp>
    </p:spTree>
    <p:extLst>
      <p:ext uri="{BB962C8B-B14F-4D97-AF65-F5344CB8AC3E}">
        <p14:creationId xmlns:p14="http://schemas.microsoft.com/office/powerpoint/2010/main" val="307379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0ED819-D5C2-9898-7FCD-3BCDC240413F}"/>
              </a:ext>
            </a:extLst>
          </p:cNvPr>
          <p:cNvSpPr>
            <a:spLocks noGrp="1"/>
          </p:cNvSpPr>
          <p:nvPr>
            <p:ph type="subTitle" idx="1"/>
          </p:nvPr>
        </p:nvSpPr>
        <p:spPr/>
        <p:txBody>
          <a:bodyPr>
            <a:normAutofit/>
          </a:bodyPr>
          <a:lstStyle/>
          <a:p>
            <a:r>
              <a:rPr lang="en-US" sz="3200" i="1" dirty="0">
                <a:solidFill>
                  <a:srgbClr val="0033A0"/>
                </a:solidFill>
              </a:rPr>
              <a:t>&gt;&gt; Considerations on RL Feasibility &lt;&lt;</a:t>
            </a:r>
            <a:endParaRPr lang="en-GB" sz="3200" i="1" dirty="0">
              <a:solidFill>
                <a:srgbClr val="0033A0"/>
              </a:solidFill>
            </a:endParaRPr>
          </a:p>
        </p:txBody>
      </p:sp>
      <p:sp>
        <p:nvSpPr>
          <p:cNvPr id="3" name="Text Placeholder 2">
            <a:extLst>
              <a:ext uri="{FF2B5EF4-FFF2-40B4-BE49-F238E27FC236}">
                <a16:creationId xmlns:a16="http://schemas.microsoft.com/office/drawing/2014/main" id="{B3B5B3BA-D883-C8A2-F529-3F6D2DD1FDA7}"/>
              </a:ext>
            </a:extLst>
          </p:cNvPr>
          <p:cNvSpPr>
            <a:spLocks noGrp="1"/>
          </p:cNvSpPr>
          <p:nvPr>
            <p:ph type="body" sz="quarter" idx="13"/>
          </p:nvPr>
        </p:nvSpPr>
        <p:spPr/>
        <p:txBody>
          <a:bodyPr/>
          <a:lstStyle/>
          <a:p>
            <a:r>
              <a:rPr lang="en-US" b="1" dirty="0"/>
              <a:t>N. Bruchon</a:t>
            </a:r>
            <a:endParaRPr lang="en-US" dirty="0"/>
          </a:p>
        </p:txBody>
      </p:sp>
      <p:sp>
        <p:nvSpPr>
          <p:cNvPr id="4" name="Title 3">
            <a:extLst>
              <a:ext uri="{FF2B5EF4-FFF2-40B4-BE49-F238E27FC236}">
                <a16:creationId xmlns:a16="http://schemas.microsoft.com/office/drawing/2014/main" id="{446D9549-1BC0-A61C-261C-23C126A1D4AD}"/>
              </a:ext>
            </a:extLst>
          </p:cNvPr>
          <p:cNvSpPr>
            <a:spLocks noGrp="1"/>
          </p:cNvSpPr>
          <p:nvPr>
            <p:ph type="ctrTitle"/>
          </p:nvPr>
        </p:nvSpPr>
        <p:spPr/>
        <p:txBody>
          <a:bodyPr>
            <a:normAutofit/>
          </a:bodyPr>
          <a:lstStyle/>
          <a:p>
            <a:r>
              <a:rPr lang="en-US" b="1" cap="small" dirty="0"/>
              <a:t>Automatic Setup of Controlled Longitudinal Emittance Blow-Up</a:t>
            </a:r>
            <a:endParaRPr lang="en-GB" dirty="0"/>
          </a:p>
        </p:txBody>
      </p:sp>
      <p:sp>
        <p:nvSpPr>
          <p:cNvPr id="5" name="Date Placeholder 4">
            <a:extLst>
              <a:ext uri="{FF2B5EF4-FFF2-40B4-BE49-F238E27FC236}">
                <a16:creationId xmlns:a16="http://schemas.microsoft.com/office/drawing/2014/main" id="{CA60258A-F0F7-E110-293D-88C78CE76642}"/>
              </a:ext>
            </a:extLst>
          </p:cNvPr>
          <p:cNvSpPr>
            <a:spLocks noGrp="1"/>
          </p:cNvSpPr>
          <p:nvPr>
            <p:ph type="dt" sz="half" idx="10"/>
          </p:nvPr>
        </p:nvSpPr>
        <p:spPr/>
        <p:txBody>
          <a:bodyPr/>
          <a:lstStyle/>
          <a:p>
            <a:r>
              <a:rPr lang="en-US"/>
              <a:t>February 07, 2024</a:t>
            </a:r>
            <a:endParaRPr lang="en-GB" dirty="0"/>
          </a:p>
        </p:txBody>
      </p:sp>
      <p:sp>
        <p:nvSpPr>
          <p:cNvPr id="6" name="Footer Placeholder 5">
            <a:extLst>
              <a:ext uri="{FF2B5EF4-FFF2-40B4-BE49-F238E27FC236}">
                <a16:creationId xmlns:a16="http://schemas.microsoft.com/office/drawing/2014/main" id="{9051D4A6-4D3A-27FB-A1D1-781FD918D520}"/>
              </a:ext>
            </a:extLst>
          </p:cNvPr>
          <p:cNvSpPr>
            <a:spLocks noGrp="1"/>
          </p:cNvSpPr>
          <p:nvPr>
            <p:ph type="ftr" sz="quarter" idx="11"/>
          </p:nvPr>
        </p:nvSpPr>
        <p:spPr/>
        <p:txBody>
          <a:bodyPr/>
          <a:lstStyle/>
          <a:p>
            <a:r>
              <a:rPr lang="en-GB" dirty="0"/>
              <a:t>RL4AA’24 - Niky Bruchon</a:t>
            </a:r>
          </a:p>
        </p:txBody>
      </p:sp>
      <p:sp>
        <p:nvSpPr>
          <p:cNvPr id="7" name="Slide Number Placeholder 6">
            <a:extLst>
              <a:ext uri="{FF2B5EF4-FFF2-40B4-BE49-F238E27FC236}">
                <a16:creationId xmlns:a16="http://schemas.microsoft.com/office/drawing/2014/main" id="{29843E4F-8C17-7166-18F5-767099227F1C}"/>
              </a:ext>
            </a:extLst>
          </p:cNvPr>
          <p:cNvSpPr>
            <a:spLocks noGrp="1"/>
          </p:cNvSpPr>
          <p:nvPr>
            <p:ph type="sldNum" sz="quarter" idx="12"/>
          </p:nvPr>
        </p:nvSpPr>
        <p:spPr/>
        <p:txBody>
          <a:bodyPr/>
          <a:lstStyle/>
          <a:p>
            <a:fld id="{8CD3B367-8CB4-4E04-9DC9-E93A7064D0EB}" type="slidenum">
              <a:rPr lang="en-GB" smtClean="0"/>
              <a:t>28</a:t>
            </a:fld>
            <a:endParaRPr lang="en-GB"/>
          </a:p>
        </p:txBody>
      </p:sp>
      <p:graphicFrame>
        <p:nvGraphicFramePr>
          <p:cNvPr id="10" name="Object 9">
            <a:extLst>
              <a:ext uri="{FF2B5EF4-FFF2-40B4-BE49-F238E27FC236}">
                <a16:creationId xmlns:a16="http://schemas.microsoft.com/office/drawing/2014/main" id="{C8B31DE8-5356-0B3C-B6F6-488309E97C15}"/>
              </a:ext>
            </a:extLst>
          </p:cNvPr>
          <p:cNvGraphicFramePr>
            <a:graphicFrameLocks noChangeAspect="1"/>
          </p:cNvGraphicFramePr>
          <p:nvPr/>
        </p:nvGraphicFramePr>
        <p:xfrm>
          <a:off x="0" y="-4329"/>
          <a:ext cx="1388733" cy="1388733"/>
        </p:xfrm>
        <a:graphic>
          <a:graphicData uri="http://schemas.openxmlformats.org/presentationml/2006/ole">
            <mc:AlternateContent xmlns:mc="http://schemas.openxmlformats.org/markup-compatibility/2006">
              <mc:Choice xmlns:v="urn:schemas-microsoft-com:vml" Requires="v">
                <p:oleObj name="Acrobat Document" r:id="rId3" imgW="2695538" imgH="2695575" progId="Acrobat.Document.DC">
                  <p:embed/>
                </p:oleObj>
              </mc:Choice>
              <mc:Fallback>
                <p:oleObj name="Acrobat Document" r:id="rId3" imgW="2695538" imgH="2695575" progId="Acrobat.Document.DC">
                  <p:embed/>
                  <p:pic>
                    <p:nvPicPr>
                      <p:cNvPr id="10" name="Object 9">
                        <a:extLst>
                          <a:ext uri="{FF2B5EF4-FFF2-40B4-BE49-F238E27FC236}">
                            <a16:creationId xmlns:a16="http://schemas.microsoft.com/office/drawing/2014/main" id="{C8B31DE8-5356-0B3C-B6F6-488309E97C15}"/>
                          </a:ext>
                        </a:extLst>
                      </p:cNvPr>
                      <p:cNvPicPr/>
                      <p:nvPr/>
                    </p:nvPicPr>
                    <p:blipFill>
                      <a:blip r:embed="rId4"/>
                      <a:stretch>
                        <a:fillRect/>
                      </a:stretch>
                    </p:blipFill>
                    <p:spPr>
                      <a:xfrm>
                        <a:off x="0" y="-4329"/>
                        <a:ext cx="1388733" cy="1388733"/>
                      </a:xfrm>
                      <a:prstGeom prst="rect">
                        <a:avLst/>
                      </a:prstGeom>
                    </p:spPr>
                  </p:pic>
                </p:oleObj>
              </mc:Fallback>
            </mc:AlternateContent>
          </a:graphicData>
        </a:graphic>
      </p:graphicFrame>
    </p:spTree>
    <p:extLst>
      <p:ext uri="{BB962C8B-B14F-4D97-AF65-F5344CB8AC3E}">
        <p14:creationId xmlns:p14="http://schemas.microsoft.com/office/powerpoint/2010/main" val="3958514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F3E2EF2-1BC2-9AD2-5199-77DEEB5CB56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000" dirty="0"/>
              <a:t>ML and data analysis discussions:</a:t>
            </a:r>
          </a:p>
          <a:p>
            <a:pPr lvl="1"/>
            <a:r>
              <a:rPr lang="en-US" sz="1600" dirty="0">
                <a:hlinkClick r:id="rId3"/>
              </a:rPr>
              <a:t>03/03/2022</a:t>
            </a:r>
            <a:endParaRPr lang="en-US" sz="1600" dirty="0"/>
          </a:p>
          <a:p>
            <a:pPr>
              <a:buFont typeface="Arial" panose="020B0604020202020204" pitchFamily="34" charset="0"/>
              <a:buChar char="•"/>
            </a:pPr>
            <a:r>
              <a:rPr lang="en-US" sz="2000" dirty="0"/>
              <a:t>ML Community Forum meetings:</a:t>
            </a:r>
          </a:p>
          <a:p>
            <a:pPr lvl="1">
              <a:buFont typeface="Wingdings" panose="05000000000000000000" pitchFamily="2" charset="2"/>
              <a:buChar char="§"/>
            </a:pPr>
            <a:r>
              <a:rPr lang="en-US" sz="1600" dirty="0">
                <a:hlinkClick r:id="rId4"/>
              </a:rPr>
              <a:t>29/04/2022</a:t>
            </a:r>
            <a:endParaRPr lang="en-US" sz="1600" dirty="0">
              <a:hlinkClick r:id="rId5"/>
            </a:endParaRPr>
          </a:p>
          <a:p>
            <a:pPr lvl="1">
              <a:buFont typeface="Wingdings" panose="05000000000000000000" pitchFamily="2" charset="2"/>
              <a:buChar char="§"/>
            </a:pPr>
            <a:r>
              <a:rPr lang="en-US" sz="1600" dirty="0">
                <a:hlinkClick r:id="rId5"/>
              </a:rPr>
              <a:t>30/11/2022</a:t>
            </a:r>
            <a:endParaRPr lang="en-US" sz="1600" dirty="0"/>
          </a:p>
          <a:p>
            <a:pPr>
              <a:buFont typeface="Arial" panose="020B0604020202020204" pitchFamily="34" charset="0"/>
              <a:buChar char="•"/>
            </a:pPr>
            <a:r>
              <a:rPr lang="en-US" sz="2000" dirty="0"/>
              <a:t>IPAC 22:</a:t>
            </a:r>
          </a:p>
          <a:p>
            <a:pPr lvl="1">
              <a:buFont typeface="Wingdings" panose="05000000000000000000" pitchFamily="2" charset="2"/>
              <a:buChar char="§"/>
            </a:pPr>
            <a:r>
              <a:rPr lang="en-US" sz="1600" dirty="0">
                <a:hlinkClick r:id="rId6"/>
              </a:rPr>
              <a:t>TUPOST42</a:t>
            </a:r>
            <a:r>
              <a:rPr lang="en-US" sz="1600" dirty="0"/>
              <a:t> (proceedings)</a:t>
            </a:r>
          </a:p>
          <a:p>
            <a:pPr lvl="1">
              <a:buFont typeface="Wingdings" panose="05000000000000000000" pitchFamily="2" charset="2"/>
              <a:buChar char="§"/>
            </a:pPr>
            <a:r>
              <a:rPr lang="en-US" sz="1600" dirty="0">
                <a:hlinkClick r:id="rId7"/>
              </a:rPr>
              <a:t>09/06/2022</a:t>
            </a:r>
            <a:r>
              <a:rPr lang="en-US" sz="1600" dirty="0"/>
              <a:t> (poster)</a:t>
            </a:r>
          </a:p>
          <a:p>
            <a:pPr>
              <a:buFont typeface="Arial" panose="020B0604020202020204" pitchFamily="34" charset="0"/>
              <a:buChar char="•"/>
            </a:pPr>
            <a:r>
              <a:rPr lang="en-US" sz="2000" dirty="0"/>
              <a:t>SPS MPC:</a:t>
            </a:r>
          </a:p>
          <a:p>
            <a:pPr lvl="1">
              <a:buFont typeface="Wingdings" panose="05000000000000000000" pitchFamily="2" charset="2"/>
              <a:buChar char="§"/>
            </a:pPr>
            <a:r>
              <a:rPr lang="en-US" sz="1600" dirty="0">
                <a:hlinkClick r:id="rId8"/>
              </a:rPr>
              <a:t>06/06/2023</a:t>
            </a:r>
            <a:endParaRPr lang="en-US" sz="1600" dirty="0"/>
          </a:p>
          <a:p>
            <a:pPr>
              <a:buFont typeface="Arial" panose="020B0604020202020204" pitchFamily="34" charset="0"/>
              <a:buChar char="•"/>
            </a:pPr>
            <a:r>
              <a:rPr lang="en-US" sz="2000" dirty="0"/>
              <a:t>ICALEPCS 23:</a:t>
            </a:r>
          </a:p>
          <a:p>
            <a:pPr lvl="1">
              <a:buFont typeface="Wingdings" panose="05000000000000000000" pitchFamily="2" charset="2"/>
              <a:buChar char="§"/>
            </a:pPr>
            <a:r>
              <a:rPr lang="en-US" sz="1600" dirty="0">
                <a:hlinkClick r:id="rId9"/>
              </a:rPr>
              <a:t>07/12/2023</a:t>
            </a:r>
            <a:r>
              <a:rPr lang="en-US" sz="1600" dirty="0"/>
              <a:t> (flash presentation)</a:t>
            </a:r>
          </a:p>
        </p:txBody>
      </p:sp>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29</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a:xfrm>
            <a:off x="838201" y="120317"/>
            <a:ext cx="9336322" cy="970546"/>
          </a:xfrm>
        </p:spPr>
        <p:txBody>
          <a:bodyPr>
            <a:normAutofit/>
          </a:bodyPr>
          <a:lstStyle/>
          <a:p>
            <a:r>
              <a:rPr lang="en-US" i="1" cap="none" dirty="0">
                <a:solidFill>
                  <a:srgbClr val="0033A0"/>
                </a:solidFill>
              </a:rPr>
              <a:t>Blow-up Past Presentations/Publications</a:t>
            </a:r>
            <a:endParaRPr lang="en-GB" i="1" cap="none" dirty="0">
              <a:solidFill>
                <a:srgbClr val="0033A0"/>
              </a:solidFill>
            </a:endParaRPr>
          </a:p>
        </p:txBody>
      </p:sp>
      <p:grpSp>
        <p:nvGrpSpPr>
          <p:cNvPr id="8" name="Group 7">
            <a:extLst>
              <a:ext uri="{FF2B5EF4-FFF2-40B4-BE49-F238E27FC236}">
                <a16:creationId xmlns:a16="http://schemas.microsoft.com/office/drawing/2014/main" id="{B2090CC0-A0D5-D164-97AD-0766C0487B60}"/>
              </a:ext>
            </a:extLst>
          </p:cNvPr>
          <p:cNvGrpSpPr/>
          <p:nvPr/>
        </p:nvGrpSpPr>
        <p:grpSpPr>
          <a:xfrm>
            <a:off x="5240783" y="1217605"/>
            <a:ext cx="5134488" cy="2671796"/>
            <a:chOff x="4257301" y="1755222"/>
            <a:chExt cx="8223732" cy="4557271"/>
          </a:xfrm>
        </p:grpSpPr>
        <p:grpSp>
          <p:nvGrpSpPr>
            <p:cNvPr id="9" name="Group 8">
              <a:extLst>
                <a:ext uri="{FF2B5EF4-FFF2-40B4-BE49-F238E27FC236}">
                  <a16:creationId xmlns:a16="http://schemas.microsoft.com/office/drawing/2014/main" id="{87F36A2A-E556-734D-283B-8BAE1AE7D71A}"/>
                </a:ext>
              </a:extLst>
            </p:cNvPr>
            <p:cNvGrpSpPr/>
            <p:nvPr/>
          </p:nvGrpSpPr>
          <p:grpSpPr>
            <a:xfrm>
              <a:off x="4671588" y="1755222"/>
              <a:ext cx="6682212" cy="3531153"/>
              <a:chOff x="1339294" y="3775487"/>
              <a:chExt cx="4176940" cy="2011634"/>
            </a:xfrm>
          </p:grpSpPr>
          <p:grpSp>
            <p:nvGrpSpPr>
              <p:cNvPr id="17" name="Group 16">
                <a:extLst>
                  <a:ext uri="{FF2B5EF4-FFF2-40B4-BE49-F238E27FC236}">
                    <a16:creationId xmlns:a16="http://schemas.microsoft.com/office/drawing/2014/main" id="{5361EB77-FB28-BE58-3CA6-209B79774CF9}"/>
                  </a:ext>
                </a:extLst>
              </p:cNvPr>
              <p:cNvGrpSpPr/>
              <p:nvPr/>
            </p:nvGrpSpPr>
            <p:grpSpPr>
              <a:xfrm>
                <a:off x="1339294" y="3775487"/>
                <a:ext cx="4176940" cy="2011634"/>
                <a:chOff x="936636" y="745958"/>
                <a:chExt cx="9177911" cy="5301916"/>
              </a:xfrm>
            </p:grpSpPr>
            <p:grpSp>
              <p:nvGrpSpPr>
                <p:cNvPr id="65" name="Group 64">
                  <a:extLst>
                    <a:ext uri="{FF2B5EF4-FFF2-40B4-BE49-F238E27FC236}">
                      <a16:creationId xmlns:a16="http://schemas.microsoft.com/office/drawing/2014/main" id="{CE5C8D12-0279-73C0-69EA-A162AE9F47B3}"/>
                    </a:ext>
                  </a:extLst>
                </p:cNvPr>
                <p:cNvGrpSpPr/>
                <p:nvPr/>
              </p:nvGrpSpPr>
              <p:grpSpPr>
                <a:xfrm>
                  <a:off x="936636" y="745958"/>
                  <a:ext cx="9177911" cy="5301916"/>
                  <a:chOff x="271000" y="523127"/>
                  <a:chExt cx="11313907" cy="5811745"/>
                </a:xfrm>
              </p:grpSpPr>
              <p:pic>
                <p:nvPicPr>
                  <p:cNvPr id="67" name="Picture 66" descr="Chart, line chart&#10;&#10;Description automatically generated">
                    <a:extLst>
                      <a:ext uri="{FF2B5EF4-FFF2-40B4-BE49-F238E27FC236}">
                        <a16:creationId xmlns:a16="http://schemas.microsoft.com/office/drawing/2014/main" id="{29A82A44-4E37-B5E0-F77C-47FAC89542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1000" y="523127"/>
                    <a:ext cx="11313907" cy="5811745"/>
                  </a:xfrm>
                  <a:prstGeom prst="rect">
                    <a:avLst/>
                  </a:prstGeom>
                </p:spPr>
              </p:pic>
              <p:pic>
                <p:nvPicPr>
                  <p:cNvPr id="68" name="Picture 67" descr="Shape&#10;&#10;Description automatically generated with medium confidence">
                    <a:extLst>
                      <a:ext uri="{FF2B5EF4-FFF2-40B4-BE49-F238E27FC236}">
                        <a16:creationId xmlns:a16="http://schemas.microsoft.com/office/drawing/2014/main" id="{8BB01DE4-F892-EA32-5F7D-3A03594E37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4709" y="836148"/>
                    <a:ext cx="809624" cy="510793"/>
                  </a:xfrm>
                  <a:prstGeom prst="rect">
                    <a:avLst/>
                  </a:prstGeom>
                </p:spPr>
              </p:pic>
            </p:grpSp>
            <p:pic>
              <p:nvPicPr>
                <p:cNvPr id="66" name="Picture 65" descr="A picture containing company name&#10;&#10;Description automatically generated">
                  <a:extLst>
                    <a:ext uri="{FF2B5EF4-FFF2-40B4-BE49-F238E27FC236}">
                      <a16:creationId xmlns:a16="http://schemas.microsoft.com/office/drawing/2014/main" id="{DDA48B42-F1CD-DBB3-562A-DA7B0C54E1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4959" y="1328679"/>
                  <a:ext cx="1753444" cy="913433"/>
                </a:xfrm>
                <a:prstGeom prst="rect">
                  <a:avLst/>
                </a:prstGeom>
              </p:spPr>
            </p:pic>
          </p:grpSp>
          <p:cxnSp>
            <p:nvCxnSpPr>
              <p:cNvPr id="18" name="Straight Connector 17">
                <a:extLst>
                  <a:ext uri="{FF2B5EF4-FFF2-40B4-BE49-F238E27FC236}">
                    <a16:creationId xmlns:a16="http://schemas.microsoft.com/office/drawing/2014/main" id="{5C207385-25E1-4A8A-DF4E-F0AB2F4A8893}"/>
                  </a:ext>
                </a:extLst>
              </p:cNvPr>
              <p:cNvCxnSpPr>
                <a:cxnSpLocks/>
              </p:cNvCxnSpPr>
              <p:nvPr/>
            </p:nvCxnSpPr>
            <p:spPr>
              <a:xfrm flipH="1">
                <a:off x="1564481" y="5356867"/>
                <a:ext cx="385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9F36E7-5554-05BE-4AE9-34C379D22CFD}"/>
                  </a:ext>
                </a:extLst>
              </p:cNvPr>
              <p:cNvCxnSpPr>
                <a:cxnSpLocks/>
              </p:cNvCxnSpPr>
              <p:nvPr/>
            </p:nvCxnSpPr>
            <p:spPr>
              <a:xfrm flipV="1">
                <a:off x="1944684" y="4866737"/>
                <a:ext cx="389063" cy="493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5295288-C752-5D82-89E6-1E9D64E4272D}"/>
                  </a:ext>
                </a:extLst>
              </p:cNvPr>
              <p:cNvCxnSpPr>
                <a:cxnSpLocks/>
              </p:cNvCxnSpPr>
              <p:nvPr/>
            </p:nvCxnSpPr>
            <p:spPr>
              <a:xfrm flipH="1" flipV="1">
                <a:off x="2330295" y="4866737"/>
                <a:ext cx="384872" cy="485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DF28B5-5A2B-1ED9-61D3-2E7FA3BB8657}"/>
                  </a:ext>
                </a:extLst>
              </p:cNvPr>
              <p:cNvCxnSpPr>
                <a:cxnSpLocks/>
              </p:cNvCxnSpPr>
              <p:nvPr/>
            </p:nvCxnSpPr>
            <p:spPr>
              <a:xfrm flipH="1" flipV="1">
                <a:off x="2709465" y="5347344"/>
                <a:ext cx="393733" cy="281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4BC9AE-1060-C691-92DB-B5F8D2D92E98}"/>
                  </a:ext>
                </a:extLst>
              </p:cNvPr>
              <p:cNvCxnSpPr>
                <a:cxnSpLocks/>
              </p:cNvCxnSpPr>
              <p:nvPr/>
            </p:nvCxnSpPr>
            <p:spPr>
              <a:xfrm flipH="1">
                <a:off x="3101377" y="5356867"/>
                <a:ext cx="382406" cy="272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4429E29-A705-B559-3A56-C0D20FF95439}"/>
                  </a:ext>
                </a:extLst>
              </p:cNvPr>
              <p:cNvCxnSpPr>
                <a:cxnSpLocks/>
              </p:cNvCxnSpPr>
              <p:nvPr/>
            </p:nvCxnSpPr>
            <p:spPr>
              <a:xfrm flipH="1">
                <a:off x="3483783" y="5347344"/>
                <a:ext cx="397612" cy="9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873E50-AD8D-527F-73E6-1316CB7E369D}"/>
                  </a:ext>
                </a:extLst>
              </p:cNvPr>
              <p:cNvCxnSpPr>
                <a:cxnSpLocks/>
              </p:cNvCxnSpPr>
              <p:nvPr/>
            </p:nvCxnSpPr>
            <p:spPr>
              <a:xfrm flipH="1">
                <a:off x="3865203" y="5208673"/>
                <a:ext cx="396777" cy="143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0B591F-5D20-7BAC-2EB8-5D745B1CFA49}"/>
                  </a:ext>
                </a:extLst>
              </p:cNvPr>
              <p:cNvCxnSpPr>
                <a:cxnSpLocks/>
              </p:cNvCxnSpPr>
              <p:nvPr/>
            </p:nvCxnSpPr>
            <p:spPr>
              <a:xfrm>
                <a:off x="4253234" y="5208673"/>
                <a:ext cx="390166" cy="187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247686-E91B-C411-B30F-1B66981E9367}"/>
                  </a:ext>
                </a:extLst>
              </p:cNvPr>
              <p:cNvCxnSpPr>
                <a:cxnSpLocks/>
              </p:cNvCxnSpPr>
              <p:nvPr/>
            </p:nvCxnSpPr>
            <p:spPr>
              <a:xfrm flipV="1">
                <a:off x="4633819" y="5372909"/>
                <a:ext cx="388563" cy="23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B6E8B6F-D9D1-173C-EEAD-3F564152E3BB}"/>
                  </a:ext>
                </a:extLst>
              </p:cNvPr>
              <p:cNvCxnSpPr>
                <a:cxnSpLocks/>
              </p:cNvCxnSpPr>
              <p:nvPr/>
            </p:nvCxnSpPr>
            <p:spPr>
              <a:xfrm flipV="1">
                <a:off x="5022382" y="5347344"/>
                <a:ext cx="387818" cy="25565"/>
              </a:xfrm>
              <a:prstGeom prst="line">
                <a:avLst/>
              </a:prstGeom>
            </p:spPr>
            <p:style>
              <a:lnRef idx="1">
                <a:schemeClr val="accent1"/>
              </a:lnRef>
              <a:fillRef idx="0">
                <a:schemeClr val="accent1"/>
              </a:fillRef>
              <a:effectRef idx="0">
                <a:schemeClr val="accent1"/>
              </a:effectRef>
              <a:fontRef idx="minor">
                <a:schemeClr val="tx1"/>
              </a:fontRef>
            </p:style>
          </p:cxnSp>
          <p:sp>
            <p:nvSpPr>
              <p:cNvPr id="28" name="Star: 5 Points 27">
                <a:extLst>
                  <a:ext uri="{FF2B5EF4-FFF2-40B4-BE49-F238E27FC236}">
                    <a16:creationId xmlns:a16="http://schemas.microsoft.com/office/drawing/2014/main" id="{D4758C4A-9836-AF62-EC58-9498D023A5C5}"/>
                  </a:ext>
                </a:extLst>
              </p:cNvPr>
              <p:cNvSpPr/>
              <p:nvPr/>
            </p:nvSpPr>
            <p:spPr>
              <a:xfrm>
                <a:off x="2312196" y="4843877"/>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tar: 5 Points 28">
                <a:extLst>
                  <a:ext uri="{FF2B5EF4-FFF2-40B4-BE49-F238E27FC236}">
                    <a16:creationId xmlns:a16="http://schemas.microsoft.com/office/drawing/2014/main" id="{E080B4B5-0F2B-2CA0-F515-FB9534EE0CF3}"/>
                  </a:ext>
                </a:extLst>
              </p:cNvPr>
              <p:cNvSpPr/>
              <p:nvPr/>
            </p:nvSpPr>
            <p:spPr>
              <a:xfrm>
                <a:off x="2696498" y="5329246"/>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tar: 5 Points 29">
                <a:extLst>
                  <a:ext uri="{FF2B5EF4-FFF2-40B4-BE49-F238E27FC236}">
                    <a16:creationId xmlns:a16="http://schemas.microsoft.com/office/drawing/2014/main" id="{1F739EEE-8DD1-AA86-482E-540B20BA7F5A}"/>
                  </a:ext>
                </a:extLst>
              </p:cNvPr>
              <p:cNvSpPr/>
              <p:nvPr/>
            </p:nvSpPr>
            <p:spPr>
              <a:xfrm>
                <a:off x="3080215" y="5590565"/>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tar: 5 Points 30">
                <a:extLst>
                  <a:ext uri="{FF2B5EF4-FFF2-40B4-BE49-F238E27FC236}">
                    <a16:creationId xmlns:a16="http://schemas.microsoft.com/office/drawing/2014/main" id="{20A02075-B855-D249-405E-2A2D5D6E881C}"/>
                  </a:ext>
                </a:extLst>
              </p:cNvPr>
              <p:cNvSpPr/>
              <p:nvPr/>
            </p:nvSpPr>
            <p:spPr>
              <a:xfrm>
                <a:off x="3464684" y="5334007"/>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tar: 5 Points 31">
                <a:extLst>
                  <a:ext uri="{FF2B5EF4-FFF2-40B4-BE49-F238E27FC236}">
                    <a16:creationId xmlns:a16="http://schemas.microsoft.com/office/drawing/2014/main" id="{BDECBFEE-6830-0AA5-41BE-24E532B88E46}"/>
                  </a:ext>
                </a:extLst>
              </p:cNvPr>
              <p:cNvSpPr/>
              <p:nvPr/>
            </p:nvSpPr>
            <p:spPr>
              <a:xfrm>
                <a:off x="3851296" y="5322428"/>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r: 5 Points 32">
                <a:extLst>
                  <a:ext uri="{FF2B5EF4-FFF2-40B4-BE49-F238E27FC236}">
                    <a16:creationId xmlns:a16="http://schemas.microsoft.com/office/drawing/2014/main" id="{10484350-0794-DA73-EE99-059B3D23F2D3}"/>
                  </a:ext>
                </a:extLst>
              </p:cNvPr>
              <p:cNvSpPr/>
              <p:nvPr/>
            </p:nvSpPr>
            <p:spPr>
              <a:xfrm>
                <a:off x="4230373" y="5181051"/>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5 Points 33">
                <a:extLst>
                  <a:ext uri="{FF2B5EF4-FFF2-40B4-BE49-F238E27FC236}">
                    <a16:creationId xmlns:a16="http://schemas.microsoft.com/office/drawing/2014/main" id="{6BC84B8B-0ABD-B8FD-4AAB-DA535E955558}"/>
                  </a:ext>
                </a:extLst>
              </p:cNvPr>
              <p:cNvSpPr/>
              <p:nvPr/>
            </p:nvSpPr>
            <p:spPr>
              <a:xfrm>
                <a:off x="4615150" y="5368147"/>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tar: 5 Points 34">
                <a:extLst>
                  <a:ext uri="{FF2B5EF4-FFF2-40B4-BE49-F238E27FC236}">
                    <a16:creationId xmlns:a16="http://schemas.microsoft.com/office/drawing/2014/main" id="{4D575EE2-5C18-3661-D7E1-9ECCAED768DD}"/>
                  </a:ext>
                </a:extLst>
              </p:cNvPr>
              <p:cNvSpPr/>
              <p:nvPr/>
            </p:nvSpPr>
            <p:spPr>
              <a:xfrm>
                <a:off x="5000159" y="5345287"/>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tar: 5 Points 35">
                <a:extLst>
                  <a:ext uri="{FF2B5EF4-FFF2-40B4-BE49-F238E27FC236}">
                    <a16:creationId xmlns:a16="http://schemas.microsoft.com/office/drawing/2014/main" id="{26ED38A8-EDF6-231B-B0B1-694EB371DD1C}"/>
                  </a:ext>
                </a:extLst>
              </p:cNvPr>
              <p:cNvSpPr/>
              <p:nvPr/>
            </p:nvSpPr>
            <p:spPr>
              <a:xfrm>
                <a:off x="5387340" y="5329246"/>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tar: 5 Points 36">
                <a:extLst>
                  <a:ext uri="{FF2B5EF4-FFF2-40B4-BE49-F238E27FC236}">
                    <a16:creationId xmlns:a16="http://schemas.microsoft.com/office/drawing/2014/main" id="{74803327-626F-DBBC-25EA-1AB45726CA8F}"/>
                  </a:ext>
                </a:extLst>
              </p:cNvPr>
              <p:cNvSpPr/>
              <p:nvPr/>
            </p:nvSpPr>
            <p:spPr>
              <a:xfrm>
                <a:off x="1543234" y="5331387"/>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tar: 5 Points 37">
                <a:extLst>
                  <a:ext uri="{FF2B5EF4-FFF2-40B4-BE49-F238E27FC236}">
                    <a16:creationId xmlns:a16="http://schemas.microsoft.com/office/drawing/2014/main" id="{47FC47E9-9C1E-2F87-E6B7-E08198113C7B}"/>
                  </a:ext>
                </a:extLst>
              </p:cNvPr>
              <p:cNvSpPr/>
              <p:nvPr/>
            </p:nvSpPr>
            <p:spPr>
              <a:xfrm>
                <a:off x="1926491" y="5329245"/>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Star: 5 Points 38">
                <a:extLst>
                  <a:ext uri="{FF2B5EF4-FFF2-40B4-BE49-F238E27FC236}">
                    <a16:creationId xmlns:a16="http://schemas.microsoft.com/office/drawing/2014/main" id="{96FE3222-0168-9BF1-7CB9-A0B4DC064BE9}"/>
                  </a:ext>
                </a:extLst>
              </p:cNvPr>
              <p:cNvSpPr/>
              <p:nvPr/>
            </p:nvSpPr>
            <p:spPr>
              <a:xfrm>
                <a:off x="2307434" y="4843877"/>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209B0A22-7516-3243-11CD-7AD9FE5BA9DB}"/>
                  </a:ext>
                </a:extLst>
              </p:cNvPr>
              <p:cNvCxnSpPr>
                <a:cxnSpLocks/>
              </p:cNvCxnSpPr>
              <p:nvPr/>
            </p:nvCxnSpPr>
            <p:spPr>
              <a:xfrm flipV="1">
                <a:off x="4610101" y="4182898"/>
                <a:ext cx="104775" cy="89756"/>
              </a:xfrm>
              <a:prstGeom prst="line">
                <a:avLst/>
              </a:prstGeom>
            </p:spPr>
            <p:style>
              <a:lnRef idx="1">
                <a:schemeClr val="accent1"/>
              </a:lnRef>
              <a:fillRef idx="0">
                <a:schemeClr val="accent1"/>
              </a:fillRef>
              <a:effectRef idx="0">
                <a:schemeClr val="accent1"/>
              </a:effectRef>
              <a:fontRef idx="minor">
                <a:schemeClr val="tx1"/>
              </a:fontRef>
            </p:style>
          </p:cxnSp>
          <p:sp>
            <p:nvSpPr>
              <p:cNvPr id="41" name="Star: 5 Points 40">
                <a:extLst>
                  <a:ext uri="{FF2B5EF4-FFF2-40B4-BE49-F238E27FC236}">
                    <a16:creationId xmlns:a16="http://schemas.microsoft.com/office/drawing/2014/main" id="{770F6456-F0CD-7B47-3F33-8DD87B4B9CE2}"/>
                  </a:ext>
                </a:extLst>
              </p:cNvPr>
              <p:cNvSpPr/>
              <p:nvPr/>
            </p:nvSpPr>
            <p:spPr>
              <a:xfrm>
                <a:off x="4626579" y="4195035"/>
                <a:ext cx="68579" cy="686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2FE9B4AE-4F6B-C8A9-A489-2952C403BE78}"/>
                  </a:ext>
                </a:extLst>
              </p:cNvPr>
              <p:cNvCxnSpPr>
                <a:cxnSpLocks/>
              </p:cNvCxnSpPr>
              <p:nvPr/>
            </p:nvCxnSpPr>
            <p:spPr>
              <a:xfrm flipV="1">
                <a:off x="4610101" y="4043600"/>
                <a:ext cx="104775" cy="89756"/>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 name="Star: 5 Points 42">
                <a:extLst>
                  <a:ext uri="{FF2B5EF4-FFF2-40B4-BE49-F238E27FC236}">
                    <a16:creationId xmlns:a16="http://schemas.microsoft.com/office/drawing/2014/main" id="{6497F881-CBCA-E947-CF51-E64DC73B744B}"/>
                  </a:ext>
                </a:extLst>
              </p:cNvPr>
              <p:cNvSpPr/>
              <p:nvPr/>
            </p:nvSpPr>
            <p:spPr>
              <a:xfrm>
                <a:off x="4626579" y="4055737"/>
                <a:ext cx="68579" cy="68640"/>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6E855DF8-514E-BCAC-63F9-C2B3242BAF8F}"/>
                  </a:ext>
                </a:extLst>
              </p:cNvPr>
              <p:cNvCxnSpPr>
                <a:cxnSpLocks/>
              </p:cNvCxnSpPr>
              <p:nvPr/>
            </p:nvCxnSpPr>
            <p:spPr>
              <a:xfrm flipH="1">
                <a:off x="1564482" y="3921919"/>
                <a:ext cx="380202" cy="489592"/>
              </a:xfrm>
              <a:prstGeom prst="line">
                <a:avLst/>
              </a:prstGeom>
              <a:ln>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9CAE4935-5448-9EF4-FCB6-054BA63579CA}"/>
                  </a:ext>
                </a:extLst>
              </p:cNvPr>
              <p:cNvCxnSpPr>
                <a:cxnSpLocks/>
              </p:cNvCxnSpPr>
              <p:nvPr/>
            </p:nvCxnSpPr>
            <p:spPr>
              <a:xfrm>
                <a:off x="1944684" y="3916279"/>
                <a:ext cx="385611" cy="490201"/>
              </a:xfrm>
              <a:prstGeom prst="line">
                <a:avLst/>
              </a:prstGeom>
              <a:ln>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99C703DF-DA9D-FC7D-B855-DAA27B952B43}"/>
                  </a:ext>
                </a:extLst>
              </p:cNvPr>
              <p:cNvCxnSpPr>
                <a:cxnSpLocks/>
              </p:cNvCxnSpPr>
              <p:nvPr/>
            </p:nvCxnSpPr>
            <p:spPr>
              <a:xfrm>
                <a:off x="2333746" y="4404986"/>
                <a:ext cx="385611" cy="490201"/>
              </a:xfrm>
              <a:prstGeom prst="line">
                <a:avLst/>
              </a:prstGeom>
              <a:ln>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0CB2F9EA-3AA4-AEA3-2471-A3AF5E0FB2BA}"/>
                  </a:ext>
                </a:extLst>
              </p:cNvPr>
              <p:cNvCxnSpPr>
                <a:cxnSpLocks/>
              </p:cNvCxnSpPr>
              <p:nvPr/>
            </p:nvCxnSpPr>
            <p:spPr>
              <a:xfrm flipV="1">
                <a:off x="2716976" y="4406750"/>
                <a:ext cx="384872" cy="484883"/>
              </a:xfrm>
              <a:prstGeom prst="line">
                <a:avLst/>
              </a:prstGeom>
              <a:ln>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F72CF2D4-4B89-E091-F482-3AA485C6177E}"/>
                  </a:ext>
                </a:extLst>
              </p:cNvPr>
              <p:cNvCxnSpPr>
                <a:cxnSpLocks/>
              </p:cNvCxnSpPr>
              <p:nvPr/>
            </p:nvCxnSpPr>
            <p:spPr>
              <a:xfrm>
                <a:off x="3104229" y="4404986"/>
                <a:ext cx="379554" cy="562310"/>
              </a:xfrm>
              <a:prstGeom prst="line">
                <a:avLst/>
              </a:prstGeom>
              <a:ln>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3143A32E-02BA-02A3-5A02-47AEAB0FEE54}"/>
                  </a:ext>
                </a:extLst>
              </p:cNvPr>
              <p:cNvCxnSpPr>
                <a:cxnSpLocks/>
              </p:cNvCxnSpPr>
              <p:nvPr/>
            </p:nvCxnSpPr>
            <p:spPr>
              <a:xfrm flipV="1">
                <a:off x="3490910" y="4866736"/>
                <a:ext cx="381935" cy="100560"/>
              </a:xfrm>
              <a:prstGeom prst="line">
                <a:avLst/>
              </a:prstGeom>
              <a:ln>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40FC7692-1193-D28E-A1CB-D5318E6062C1}"/>
                  </a:ext>
                </a:extLst>
              </p:cNvPr>
              <p:cNvCxnSpPr>
                <a:cxnSpLocks/>
              </p:cNvCxnSpPr>
              <p:nvPr/>
            </p:nvCxnSpPr>
            <p:spPr>
              <a:xfrm>
                <a:off x="3869531" y="4869656"/>
                <a:ext cx="392907" cy="23812"/>
              </a:xfrm>
              <a:prstGeom prst="line">
                <a:avLst/>
              </a:prstGeom>
              <a:ln>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E8BEEFBF-DDCF-AABF-98BD-F9664A58D809}"/>
                  </a:ext>
                </a:extLst>
              </p:cNvPr>
              <p:cNvCxnSpPr>
                <a:cxnSpLocks/>
              </p:cNvCxnSpPr>
              <p:nvPr/>
            </p:nvCxnSpPr>
            <p:spPr>
              <a:xfrm flipV="1">
                <a:off x="4251863" y="4890539"/>
                <a:ext cx="389196" cy="2581"/>
              </a:xfrm>
              <a:prstGeom prst="line">
                <a:avLst/>
              </a:prstGeom>
              <a:ln>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CC6C5B5A-3124-5513-B0DD-E47E4CE78376}"/>
                  </a:ext>
                </a:extLst>
              </p:cNvPr>
              <p:cNvCxnSpPr>
                <a:cxnSpLocks/>
              </p:cNvCxnSpPr>
              <p:nvPr/>
            </p:nvCxnSpPr>
            <p:spPr>
              <a:xfrm flipV="1">
                <a:off x="4641059" y="4841902"/>
                <a:ext cx="379018" cy="51218"/>
              </a:xfrm>
              <a:prstGeom prst="line">
                <a:avLst/>
              </a:prstGeom>
              <a:ln>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12C4C64E-955B-DD40-D3E4-B04448B30595}"/>
                  </a:ext>
                </a:extLst>
              </p:cNvPr>
              <p:cNvCxnSpPr>
                <a:cxnSpLocks/>
              </p:cNvCxnSpPr>
              <p:nvPr/>
            </p:nvCxnSpPr>
            <p:spPr>
              <a:xfrm>
                <a:off x="5019680" y="4841902"/>
                <a:ext cx="389953" cy="27754"/>
              </a:xfrm>
              <a:prstGeom prst="line">
                <a:avLst/>
              </a:prstGeom>
              <a:ln>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54" name="Star: 5 Points 53">
                <a:extLst>
                  <a:ext uri="{FF2B5EF4-FFF2-40B4-BE49-F238E27FC236}">
                    <a16:creationId xmlns:a16="http://schemas.microsoft.com/office/drawing/2014/main" id="{93BD5DC6-785E-6D31-9C8E-C80364D0BA16}"/>
                  </a:ext>
                </a:extLst>
              </p:cNvPr>
              <p:cNvSpPr/>
              <p:nvPr/>
            </p:nvSpPr>
            <p:spPr>
              <a:xfrm>
                <a:off x="3080474" y="4390417"/>
                <a:ext cx="45719" cy="45719"/>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Star: 5 Points 54">
                <a:extLst>
                  <a:ext uri="{FF2B5EF4-FFF2-40B4-BE49-F238E27FC236}">
                    <a16:creationId xmlns:a16="http://schemas.microsoft.com/office/drawing/2014/main" id="{E86755B7-D57F-BA32-84D7-4612B11677A8}"/>
                  </a:ext>
                </a:extLst>
              </p:cNvPr>
              <p:cNvSpPr/>
              <p:nvPr/>
            </p:nvSpPr>
            <p:spPr>
              <a:xfrm>
                <a:off x="5386413" y="4847825"/>
                <a:ext cx="45719" cy="45719"/>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Star: 5 Points 55">
                <a:extLst>
                  <a:ext uri="{FF2B5EF4-FFF2-40B4-BE49-F238E27FC236}">
                    <a16:creationId xmlns:a16="http://schemas.microsoft.com/office/drawing/2014/main" id="{E577445D-2089-2F6E-7142-33A2EBB9FE60}"/>
                  </a:ext>
                </a:extLst>
              </p:cNvPr>
              <p:cNvSpPr/>
              <p:nvPr/>
            </p:nvSpPr>
            <p:spPr>
              <a:xfrm>
                <a:off x="5000159" y="4814135"/>
                <a:ext cx="45719" cy="45719"/>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Star: 5 Points 56">
                <a:extLst>
                  <a:ext uri="{FF2B5EF4-FFF2-40B4-BE49-F238E27FC236}">
                    <a16:creationId xmlns:a16="http://schemas.microsoft.com/office/drawing/2014/main" id="{0F8BAB8A-6C7C-FB76-6FA1-EB7F37A08C3D}"/>
                  </a:ext>
                </a:extLst>
              </p:cNvPr>
              <p:cNvSpPr/>
              <p:nvPr/>
            </p:nvSpPr>
            <p:spPr>
              <a:xfrm>
                <a:off x="4616712" y="4864791"/>
                <a:ext cx="45719" cy="45719"/>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Star: 5 Points 57">
                <a:extLst>
                  <a:ext uri="{FF2B5EF4-FFF2-40B4-BE49-F238E27FC236}">
                    <a16:creationId xmlns:a16="http://schemas.microsoft.com/office/drawing/2014/main" id="{8EDF2BBD-E751-CA7E-241C-BF5313DC4CBF}"/>
                  </a:ext>
                </a:extLst>
              </p:cNvPr>
              <p:cNvSpPr/>
              <p:nvPr/>
            </p:nvSpPr>
            <p:spPr>
              <a:xfrm>
                <a:off x="4230373" y="4866736"/>
                <a:ext cx="45719" cy="45719"/>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Star: 5 Points 58">
                <a:extLst>
                  <a:ext uri="{FF2B5EF4-FFF2-40B4-BE49-F238E27FC236}">
                    <a16:creationId xmlns:a16="http://schemas.microsoft.com/office/drawing/2014/main" id="{4CFD3D0D-02CF-2A87-7C20-12560F623980}"/>
                  </a:ext>
                </a:extLst>
              </p:cNvPr>
              <p:cNvSpPr/>
              <p:nvPr/>
            </p:nvSpPr>
            <p:spPr>
              <a:xfrm>
                <a:off x="3851079" y="4841931"/>
                <a:ext cx="45719" cy="45719"/>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Star: 5 Points 59">
                <a:extLst>
                  <a:ext uri="{FF2B5EF4-FFF2-40B4-BE49-F238E27FC236}">
                    <a16:creationId xmlns:a16="http://schemas.microsoft.com/office/drawing/2014/main" id="{20E32246-425E-1A98-053F-649E7E4F82F3}"/>
                  </a:ext>
                </a:extLst>
              </p:cNvPr>
              <p:cNvSpPr/>
              <p:nvPr/>
            </p:nvSpPr>
            <p:spPr>
              <a:xfrm>
                <a:off x="3463629" y="4939692"/>
                <a:ext cx="45719" cy="45719"/>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Star: 5 Points 60">
                <a:extLst>
                  <a:ext uri="{FF2B5EF4-FFF2-40B4-BE49-F238E27FC236}">
                    <a16:creationId xmlns:a16="http://schemas.microsoft.com/office/drawing/2014/main" id="{76F697B5-6965-03D4-C14F-2C07816ECC47}"/>
                  </a:ext>
                </a:extLst>
              </p:cNvPr>
              <p:cNvSpPr/>
              <p:nvPr/>
            </p:nvSpPr>
            <p:spPr>
              <a:xfrm>
                <a:off x="2692052" y="4859814"/>
                <a:ext cx="45719" cy="45719"/>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Star: 5 Points 61">
                <a:extLst>
                  <a:ext uri="{FF2B5EF4-FFF2-40B4-BE49-F238E27FC236}">
                    <a16:creationId xmlns:a16="http://schemas.microsoft.com/office/drawing/2014/main" id="{6804DDA1-92A0-AA95-73EA-CDA8A5089E0A}"/>
                  </a:ext>
                </a:extLst>
              </p:cNvPr>
              <p:cNvSpPr/>
              <p:nvPr/>
            </p:nvSpPr>
            <p:spPr>
              <a:xfrm>
                <a:off x="2310885" y="4382126"/>
                <a:ext cx="45719" cy="45719"/>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Star: 5 Points 62">
                <a:extLst>
                  <a:ext uri="{FF2B5EF4-FFF2-40B4-BE49-F238E27FC236}">
                    <a16:creationId xmlns:a16="http://schemas.microsoft.com/office/drawing/2014/main" id="{89371E09-085B-7E50-1AA2-24B26CBAE9EE}"/>
                  </a:ext>
                </a:extLst>
              </p:cNvPr>
              <p:cNvSpPr/>
              <p:nvPr/>
            </p:nvSpPr>
            <p:spPr>
              <a:xfrm>
                <a:off x="1925493" y="3894914"/>
                <a:ext cx="45719" cy="45719"/>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Star: 5 Points 63">
                <a:extLst>
                  <a:ext uri="{FF2B5EF4-FFF2-40B4-BE49-F238E27FC236}">
                    <a16:creationId xmlns:a16="http://schemas.microsoft.com/office/drawing/2014/main" id="{70EE5CFC-68A1-969F-F970-0549A311AF98}"/>
                  </a:ext>
                </a:extLst>
              </p:cNvPr>
              <p:cNvSpPr/>
              <p:nvPr/>
            </p:nvSpPr>
            <p:spPr>
              <a:xfrm>
                <a:off x="1543040" y="4379517"/>
                <a:ext cx="45719" cy="45719"/>
              </a:xfrm>
              <a:prstGeom prst="star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A4CDEF0E-810D-A6FA-A483-7A5D3E152455}"/>
                </a:ext>
              </a:extLst>
            </p:cNvPr>
            <p:cNvSpPr txBox="1"/>
            <p:nvPr/>
          </p:nvSpPr>
          <p:spPr>
            <a:xfrm>
              <a:off x="4257301" y="5315045"/>
              <a:ext cx="8223732" cy="997448"/>
            </a:xfrm>
            <a:prstGeom prst="rect">
              <a:avLst/>
            </a:prstGeom>
            <a:noFill/>
          </p:spPr>
          <p:txBody>
            <a:bodyPr wrap="square" rtlCol="0">
              <a:spAutoFit/>
            </a:bodyPr>
            <a:lstStyle/>
            <a:p>
              <a:pPr algn="ctr"/>
              <a:r>
                <a:rPr lang="en-GB" sz="1600" dirty="0"/>
                <a:t>Blow-Up parameters during the online optimization</a:t>
              </a:r>
              <a:br>
                <a:rPr lang="en-GB" sz="1600" dirty="0"/>
              </a:br>
              <a:r>
                <a:rPr lang="en-GB" sz="1600" dirty="0"/>
                <a:t>Beam process: </a:t>
              </a:r>
              <a:r>
                <a:rPr lang="en-US" sz="1200" b="1" dirty="0">
                  <a:solidFill>
                    <a:schemeClr val="bg1"/>
                  </a:solidFill>
                  <a:highlight>
                    <a:srgbClr val="000000"/>
                  </a:highlight>
                </a:rPr>
                <a:t>HIRADMT2</a:t>
              </a:r>
              <a:r>
                <a:rPr lang="en-US" sz="1200" b="1" dirty="0">
                  <a:solidFill>
                    <a:srgbClr val="00B050"/>
                  </a:solidFill>
                  <a:highlight>
                    <a:srgbClr val="000000"/>
                  </a:highlight>
                </a:rPr>
                <a:t> </a:t>
              </a:r>
              <a:r>
                <a:rPr lang="en-US" sz="1200" b="1" dirty="0">
                  <a:solidFill>
                    <a:srgbClr val="01F919"/>
                  </a:solidFill>
                  <a:highlight>
                    <a:srgbClr val="000000"/>
                  </a:highlight>
                </a:rPr>
                <a:t>Hiradmat_4Inj_FB11100_FT500_Q20_2021_V1</a:t>
              </a:r>
              <a:r>
                <a:rPr lang="en-US" sz="1200" dirty="0">
                  <a:solidFill>
                    <a:srgbClr val="00B050"/>
                  </a:solidFill>
                  <a:highlight>
                    <a:srgbClr val="000000"/>
                  </a:highlight>
                </a:rPr>
                <a:t>  </a:t>
              </a:r>
              <a:r>
                <a:rPr lang="en-US" sz="1200" dirty="0">
                  <a:solidFill>
                    <a:srgbClr val="00B050"/>
                  </a:solidFill>
                </a:rPr>
                <a:t> </a:t>
              </a:r>
            </a:p>
          </p:txBody>
        </p:sp>
        <p:sp>
          <p:nvSpPr>
            <p:cNvPr id="11" name="Rectangle: Rounded Corners 10">
              <a:extLst>
                <a:ext uri="{FF2B5EF4-FFF2-40B4-BE49-F238E27FC236}">
                  <a16:creationId xmlns:a16="http://schemas.microsoft.com/office/drawing/2014/main" id="{6CE13374-FC5E-D548-5EA8-C2FA00A0F554}"/>
                </a:ext>
              </a:extLst>
            </p:cNvPr>
            <p:cNvSpPr/>
            <p:nvPr/>
          </p:nvSpPr>
          <p:spPr>
            <a:xfrm>
              <a:off x="4354179" y="2771598"/>
              <a:ext cx="785157" cy="346742"/>
            </a:xfrm>
            <a:prstGeom prst="roundRect">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0.35</a:t>
              </a:r>
              <a:endParaRPr lang="en-GB" sz="1200" dirty="0">
                <a:solidFill>
                  <a:sysClr val="windowText" lastClr="000000"/>
                </a:solidFill>
              </a:endParaRPr>
            </a:p>
          </p:txBody>
        </p:sp>
        <p:sp>
          <p:nvSpPr>
            <p:cNvPr id="12" name="Rectangle: Rounded Corners 11">
              <a:extLst>
                <a:ext uri="{FF2B5EF4-FFF2-40B4-BE49-F238E27FC236}">
                  <a16:creationId xmlns:a16="http://schemas.microsoft.com/office/drawing/2014/main" id="{0E727F5A-C73E-A239-5438-CCAF5FC77808}"/>
                </a:ext>
              </a:extLst>
            </p:cNvPr>
            <p:cNvSpPr/>
            <p:nvPr/>
          </p:nvSpPr>
          <p:spPr>
            <a:xfrm>
              <a:off x="11349445" y="3567268"/>
              <a:ext cx="1028026" cy="321752"/>
            </a:xfrm>
            <a:prstGeom prst="roundRect">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0.2551</a:t>
              </a:r>
              <a:endParaRPr lang="en-GB" sz="1200" dirty="0">
                <a:solidFill>
                  <a:sysClr val="windowText" lastClr="000000"/>
                </a:solidFill>
              </a:endParaRPr>
            </a:p>
          </p:txBody>
        </p:sp>
        <p:sp>
          <p:nvSpPr>
            <p:cNvPr id="13" name="Rectangle: Rounded Corners 12">
              <a:extLst>
                <a:ext uri="{FF2B5EF4-FFF2-40B4-BE49-F238E27FC236}">
                  <a16:creationId xmlns:a16="http://schemas.microsoft.com/office/drawing/2014/main" id="{1FC1A57B-3521-AFD1-EAA4-BF6F015FA9C6}"/>
                </a:ext>
              </a:extLst>
            </p:cNvPr>
            <p:cNvSpPr/>
            <p:nvPr/>
          </p:nvSpPr>
          <p:spPr>
            <a:xfrm>
              <a:off x="11349442" y="4435322"/>
              <a:ext cx="1024869" cy="321752"/>
            </a:xfrm>
            <a:prstGeom prst="roundRect">
              <a:avLst/>
            </a:prstGeom>
            <a:solidFill>
              <a:schemeClr val="accent5">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0.6375</a:t>
              </a:r>
              <a:endParaRPr lang="en-GB" sz="1200" dirty="0">
                <a:solidFill>
                  <a:sysClr val="windowText" lastClr="000000"/>
                </a:solidFill>
              </a:endParaRPr>
            </a:p>
          </p:txBody>
        </p:sp>
        <p:sp>
          <p:nvSpPr>
            <p:cNvPr id="14" name="Rectangle: Rounded Corners 13">
              <a:extLst>
                <a:ext uri="{FF2B5EF4-FFF2-40B4-BE49-F238E27FC236}">
                  <a16:creationId xmlns:a16="http://schemas.microsoft.com/office/drawing/2014/main" id="{3D8FFF07-8A77-8642-B5FA-0A1669D88202}"/>
                </a:ext>
              </a:extLst>
            </p:cNvPr>
            <p:cNvSpPr/>
            <p:nvPr/>
          </p:nvSpPr>
          <p:spPr>
            <a:xfrm>
              <a:off x="4354179" y="4435324"/>
              <a:ext cx="814647" cy="452173"/>
            </a:xfrm>
            <a:prstGeom prst="roundRect">
              <a:avLst/>
            </a:prstGeom>
            <a:solidFill>
              <a:schemeClr val="accent5">
                <a:lumMod val="40000"/>
                <a:lumOff val="6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0.64</a:t>
              </a:r>
              <a:endParaRPr lang="en-GB" sz="1200" dirty="0">
                <a:solidFill>
                  <a:sysClr val="windowText" lastClr="000000"/>
                </a:solidFill>
              </a:endParaRPr>
            </a:p>
          </p:txBody>
        </p:sp>
        <p:sp>
          <p:nvSpPr>
            <p:cNvPr id="15" name="Rectangle: Rounded Corners 14">
              <a:extLst>
                <a:ext uri="{FF2B5EF4-FFF2-40B4-BE49-F238E27FC236}">
                  <a16:creationId xmlns:a16="http://schemas.microsoft.com/office/drawing/2014/main" id="{D8F6EBB4-0D91-380D-06B9-BE410B939BBD}"/>
                </a:ext>
              </a:extLst>
            </p:cNvPr>
            <p:cNvSpPr/>
            <p:nvPr/>
          </p:nvSpPr>
          <p:spPr>
            <a:xfrm>
              <a:off x="4522513" y="5144541"/>
              <a:ext cx="1256997" cy="289064"/>
            </a:xfrm>
            <a:prstGeom prst="roundRect">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02:56:36</a:t>
              </a:r>
              <a:endParaRPr lang="en-GB" sz="1200" dirty="0">
                <a:solidFill>
                  <a:sysClr val="windowText" lastClr="000000"/>
                </a:solidFill>
              </a:endParaRPr>
            </a:p>
          </p:txBody>
        </p:sp>
        <p:sp>
          <p:nvSpPr>
            <p:cNvPr id="16" name="Rectangle: Rounded Corners 15">
              <a:extLst>
                <a:ext uri="{FF2B5EF4-FFF2-40B4-BE49-F238E27FC236}">
                  <a16:creationId xmlns:a16="http://schemas.microsoft.com/office/drawing/2014/main" id="{23C6D74F-3CE0-D27E-A8E4-2AFDFFA89DE2}"/>
                </a:ext>
              </a:extLst>
            </p:cNvPr>
            <p:cNvSpPr/>
            <p:nvPr/>
          </p:nvSpPr>
          <p:spPr>
            <a:xfrm>
              <a:off x="10665126" y="5144537"/>
              <a:ext cx="1256998" cy="377355"/>
            </a:xfrm>
            <a:prstGeom prst="roundRect">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03:06:17</a:t>
              </a:r>
              <a:endParaRPr lang="en-GB" sz="1200" dirty="0">
                <a:solidFill>
                  <a:sysClr val="windowText" lastClr="000000"/>
                </a:solidFill>
              </a:endParaRPr>
            </a:p>
          </p:txBody>
        </p:sp>
      </p:grpSp>
      <p:pic>
        <p:nvPicPr>
          <p:cNvPr id="6" name="Picture 5" descr="Text&#10;&#10;Description automatically generated">
            <a:extLst>
              <a:ext uri="{FF2B5EF4-FFF2-40B4-BE49-F238E27FC236}">
                <a16:creationId xmlns:a16="http://schemas.microsoft.com/office/drawing/2014/main" id="{69FBB702-BDC9-1995-81E3-4D3C6F2209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35570" y="1175841"/>
            <a:ext cx="4456430" cy="1099507"/>
          </a:xfrm>
          <a:prstGeom prst="rect">
            <a:avLst/>
          </a:prstGeom>
        </p:spPr>
      </p:pic>
      <p:sp>
        <p:nvSpPr>
          <p:cNvPr id="69" name="TextBox 68">
            <a:extLst>
              <a:ext uri="{FF2B5EF4-FFF2-40B4-BE49-F238E27FC236}">
                <a16:creationId xmlns:a16="http://schemas.microsoft.com/office/drawing/2014/main" id="{D45077B8-9A79-5E28-BEBB-8B35BBCE3918}"/>
              </a:ext>
            </a:extLst>
          </p:cNvPr>
          <p:cNvSpPr txBox="1"/>
          <p:nvPr/>
        </p:nvSpPr>
        <p:spPr>
          <a:xfrm>
            <a:off x="10375811" y="2275348"/>
            <a:ext cx="1799050" cy="984885"/>
          </a:xfrm>
          <a:prstGeom prst="rect">
            <a:avLst/>
          </a:prstGeom>
          <a:noFill/>
        </p:spPr>
        <p:txBody>
          <a:bodyPr wrap="square" rtlCol="0">
            <a:spAutoFit/>
          </a:bodyPr>
          <a:lstStyle/>
          <a:p>
            <a:r>
              <a:rPr lang="en-US" sz="2200" b="1" dirty="0">
                <a:sym typeface="Wingdings" panose="05000000000000000000" pitchFamily="2" charset="2"/>
              </a:rPr>
              <a:t>Parameters:</a:t>
            </a:r>
          </a:p>
          <a:p>
            <a:pPr marL="285750" indent="-285750">
              <a:buFont typeface="Calibri" panose="020F0502020204030204" pitchFamily="34" charset="0"/>
              <a:buChar char="*"/>
            </a:pPr>
            <a:r>
              <a:rPr lang="en-US" b="1" dirty="0">
                <a:solidFill>
                  <a:schemeClr val="accent2"/>
                </a:solidFill>
                <a:sym typeface="Wingdings" panose="05000000000000000000" pitchFamily="2" charset="2"/>
              </a:rPr>
              <a:t>Amplitude</a:t>
            </a:r>
          </a:p>
          <a:p>
            <a:pPr marL="285750" indent="-285750">
              <a:buFont typeface="Calibri" panose="020F0502020204030204" pitchFamily="34" charset="0"/>
              <a:buChar char="*"/>
            </a:pPr>
            <a:r>
              <a:rPr lang="en-US" b="1" dirty="0">
                <a:solidFill>
                  <a:schemeClr val="accent1"/>
                </a:solidFill>
                <a:sym typeface="Wingdings" panose="05000000000000000000" pitchFamily="2" charset="2"/>
              </a:rPr>
              <a:t>Margin low</a:t>
            </a:r>
          </a:p>
        </p:txBody>
      </p:sp>
      <p:sp>
        <p:nvSpPr>
          <p:cNvPr id="70" name="TextBox 69">
            <a:extLst>
              <a:ext uri="{FF2B5EF4-FFF2-40B4-BE49-F238E27FC236}">
                <a16:creationId xmlns:a16="http://schemas.microsoft.com/office/drawing/2014/main" id="{6C555A9C-5A28-9A3F-691F-BA363A57365B}"/>
              </a:ext>
            </a:extLst>
          </p:cNvPr>
          <p:cNvSpPr txBox="1"/>
          <p:nvPr/>
        </p:nvSpPr>
        <p:spPr>
          <a:xfrm>
            <a:off x="10719302" y="3581727"/>
            <a:ext cx="1267485" cy="369332"/>
          </a:xfrm>
          <a:prstGeom prst="rect">
            <a:avLst/>
          </a:prstGeom>
          <a:noFill/>
        </p:spPr>
        <p:txBody>
          <a:bodyPr wrap="square" rtlCol="0">
            <a:spAutoFit/>
          </a:bodyPr>
          <a:lstStyle/>
          <a:p>
            <a:r>
              <a:rPr lang="en-US" dirty="0"/>
              <a:t>Nov. 2021</a:t>
            </a:r>
            <a:endParaRPr lang="en-GB" dirty="0"/>
          </a:p>
        </p:txBody>
      </p:sp>
      <p:grpSp>
        <p:nvGrpSpPr>
          <p:cNvPr id="71" name="Group 70">
            <a:extLst>
              <a:ext uri="{FF2B5EF4-FFF2-40B4-BE49-F238E27FC236}">
                <a16:creationId xmlns:a16="http://schemas.microsoft.com/office/drawing/2014/main" id="{E26B8B1A-2E69-F6D8-BD71-6E2477B42F8C}"/>
              </a:ext>
            </a:extLst>
          </p:cNvPr>
          <p:cNvGrpSpPr/>
          <p:nvPr/>
        </p:nvGrpSpPr>
        <p:grpSpPr>
          <a:xfrm>
            <a:off x="10477989" y="3999671"/>
            <a:ext cx="1594696" cy="2054983"/>
            <a:chOff x="8658507" y="1547083"/>
            <a:chExt cx="2133601" cy="3440839"/>
          </a:xfrm>
        </p:grpSpPr>
        <p:pic>
          <p:nvPicPr>
            <p:cNvPr id="72" name="Content Placeholder 13" descr="Graphical user interface, table&#10;&#10;Description automatically generated">
              <a:extLst>
                <a:ext uri="{FF2B5EF4-FFF2-40B4-BE49-F238E27FC236}">
                  <a16:creationId xmlns:a16="http://schemas.microsoft.com/office/drawing/2014/main" id="{D6CCD3DA-FC4C-5393-FDBA-D93BCB5ECE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58508" y="1547083"/>
              <a:ext cx="2133600" cy="2882935"/>
            </a:xfrm>
            <a:prstGeom prst="rect">
              <a:avLst/>
            </a:prstGeom>
          </p:spPr>
        </p:pic>
        <p:sp>
          <p:nvSpPr>
            <p:cNvPr id="73" name="TextBox 72">
              <a:extLst>
                <a:ext uri="{FF2B5EF4-FFF2-40B4-BE49-F238E27FC236}">
                  <a16:creationId xmlns:a16="http://schemas.microsoft.com/office/drawing/2014/main" id="{7480E73C-6E3F-DCF3-9030-267288A3CE5C}"/>
                </a:ext>
              </a:extLst>
            </p:cNvPr>
            <p:cNvSpPr txBox="1"/>
            <p:nvPr/>
          </p:nvSpPr>
          <p:spPr>
            <a:xfrm>
              <a:off x="8658507" y="4421051"/>
              <a:ext cx="2133600" cy="566871"/>
            </a:xfrm>
            <a:prstGeom prst="rect">
              <a:avLst/>
            </a:prstGeom>
            <a:noFill/>
          </p:spPr>
          <p:txBody>
            <a:bodyPr wrap="square" rtlCol="0">
              <a:spAutoFit/>
            </a:bodyPr>
            <a:lstStyle/>
            <a:p>
              <a:pPr algn="ctr"/>
              <a:r>
                <a:rPr lang="en-US" sz="1600" dirty="0"/>
                <a:t>Configurations</a:t>
              </a:r>
              <a:endParaRPr lang="en-GB" sz="1600" dirty="0"/>
            </a:p>
          </p:txBody>
        </p:sp>
      </p:grpSp>
      <p:pic>
        <p:nvPicPr>
          <p:cNvPr id="74" name="Picture 73" descr="Graphical user interface, application&#10;&#10;Description automatically generated">
            <a:extLst>
              <a:ext uri="{FF2B5EF4-FFF2-40B4-BE49-F238E27FC236}">
                <a16:creationId xmlns:a16="http://schemas.microsoft.com/office/drawing/2014/main" id="{55A3215B-2315-F0B4-78A7-FA8D288775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25132" y="3925377"/>
            <a:ext cx="5149391" cy="2344933"/>
          </a:xfrm>
          <a:prstGeom prst="rect">
            <a:avLst/>
          </a:prstGeom>
        </p:spPr>
      </p:pic>
      <p:sp>
        <p:nvSpPr>
          <p:cNvPr id="75" name="TextBox 74">
            <a:extLst>
              <a:ext uri="{FF2B5EF4-FFF2-40B4-BE49-F238E27FC236}">
                <a16:creationId xmlns:a16="http://schemas.microsoft.com/office/drawing/2014/main" id="{2188E91E-5E2A-BE67-B032-03BB90788996}"/>
              </a:ext>
            </a:extLst>
          </p:cNvPr>
          <p:cNvSpPr txBox="1"/>
          <p:nvPr/>
        </p:nvSpPr>
        <p:spPr>
          <a:xfrm>
            <a:off x="5137018" y="6053388"/>
            <a:ext cx="5250525" cy="338554"/>
          </a:xfrm>
          <a:prstGeom prst="rect">
            <a:avLst/>
          </a:prstGeom>
          <a:noFill/>
        </p:spPr>
        <p:txBody>
          <a:bodyPr wrap="square" rtlCol="0">
            <a:spAutoFit/>
          </a:bodyPr>
          <a:lstStyle/>
          <a:p>
            <a:pPr algn="ctr"/>
            <a:r>
              <a:rPr lang="en-US" sz="1600" dirty="0"/>
              <a:t>Data on the LHCPILOT Cycle</a:t>
            </a:r>
            <a:endParaRPr lang="en-GB" sz="1600" dirty="0"/>
          </a:p>
        </p:txBody>
      </p:sp>
      <p:sp>
        <p:nvSpPr>
          <p:cNvPr id="76" name="Rectangle 75">
            <a:extLst>
              <a:ext uri="{FF2B5EF4-FFF2-40B4-BE49-F238E27FC236}">
                <a16:creationId xmlns:a16="http://schemas.microsoft.com/office/drawing/2014/main" id="{C083F1BD-0E8B-1EF9-EBDE-E5731CC3946B}"/>
              </a:ext>
            </a:extLst>
          </p:cNvPr>
          <p:cNvSpPr/>
          <p:nvPr/>
        </p:nvSpPr>
        <p:spPr>
          <a:xfrm>
            <a:off x="5137018" y="1095465"/>
            <a:ext cx="7037843" cy="2786066"/>
          </a:xfrm>
          <a:prstGeom prst="rect">
            <a:avLst/>
          </a:prstGeom>
          <a:noFill/>
          <a:ln w="28575">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D4306E2C-A18D-C6F1-841D-F00DD6003019}"/>
              </a:ext>
            </a:extLst>
          </p:cNvPr>
          <p:cNvSpPr/>
          <p:nvPr/>
        </p:nvSpPr>
        <p:spPr>
          <a:xfrm>
            <a:off x="5137018" y="3918304"/>
            <a:ext cx="7037843" cy="2475613"/>
          </a:xfrm>
          <a:prstGeom prst="rect">
            <a:avLst/>
          </a:prstGeom>
          <a:noFill/>
          <a:ln w="28575">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B5CFF6B3-A6CD-B8C7-12F6-4F225943310A}"/>
              </a:ext>
            </a:extLst>
          </p:cNvPr>
          <p:cNvSpPr txBox="1"/>
          <p:nvPr/>
        </p:nvSpPr>
        <p:spPr>
          <a:xfrm>
            <a:off x="10499430" y="6089033"/>
            <a:ext cx="1487358" cy="369332"/>
          </a:xfrm>
          <a:prstGeom prst="rect">
            <a:avLst/>
          </a:prstGeom>
          <a:noFill/>
        </p:spPr>
        <p:txBody>
          <a:bodyPr wrap="square" rtlCol="0">
            <a:spAutoFit/>
          </a:bodyPr>
          <a:lstStyle/>
          <a:p>
            <a:r>
              <a:rPr lang="en-US" dirty="0"/>
              <a:t>Summer 2022</a:t>
            </a:r>
            <a:endParaRPr lang="en-GB" dirty="0"/>
          </a:p>
        </p:txBody>
      </p:sp>
      <p:sp>
        <p:nvSpPr>
          <p:cNvPr id="79" name="TextBox 78">
            <a:extLst>
              <a:ext uri="{FF2B5EF4-FFF2-40B4-BE49-F238E27FC236}">
                <a16:creationId xmlns:a16="http://schemas.microsoft.com/office/drawing/2014/main" id="{A95973F4-E67F-04F5-B7FD-FC60E86276E0}"/>
              </a:ext>
            </a:extLst>
          </p:cNvPr>
          <p:cNvSpPr txBox="1"/>
          <p:nvPr/>
        </p:nvSpPr>
        <p:spPr>
          <a:xfrm>
            <a:off x="838200" y="6022610"/>
            <a:ext cx="2411994" cy="369332"/>
          </a:xfrm>
          <a:prstGeom prst="rect">
            <a:avLst/>
          </a:prstGeom>
          <a:noFill/>
        </p:spPr>
        <p:txBody>
          <a:bodyPr wrap="square" rtlCol="0">
            <a:spAutoFit/>
          </a:bodyPr>
          <a:lstStyle/>
          <a:p>
            <a:r>
              <a:rPr lang="en-US" dirty="0"/>
              <a:t>ML: Machine Learning</a:t>
            </a:r>
            <a:endParaRPr lang="en-GB" dirty="0"/>
          </a:p>
        </p:txBody>
      </p:sp>
    </p:spTree>
    <p:extLst>
      <p:ext uri="{BB962C8B-B14F-4D97-AF65-F5344CB8AC3E}">
        <p14:creationId xmlns:p14="http://schemas.microsoft.com/office/powerpoint/2010/main" val="1965088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3</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Outline</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1" name="Content Placeholder 2">
            <a:extLst>
              <a:ext uri="{FF2B5EF4-FFF2-40B4-BE49-F238E27FC236}">
                <a16:creationId xmlns:a16="http://schemas.microsoft.com/office/drawing/2014/main" id="{41EB669F-CC94-CE59-6FC6-08E0C547479E}"/>
              </a:ext>
            </a:extLst>
          </p:cNvPr>
          <p:cNvSpPr txBox="1">
            <a:spLocks/>
          </p:cNvSpPr>
          <p:nvPr/>
        </p:nvSpPr>
        <p:spPr>
          <a:xfrm>
            <a:off x="990600" y="14802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Introduction to blow-up</a:t>
            </a:r>
          </a:p>
          <a:p>
            <a:pPr lvl="1"/>
            <a:r>
              <a:rPr lang="en-US" dirty="0"/>
              <a:t>Importance for longitudinal stability</a:t>
            </a:r>
          </a:p>
          <a:p>
            <a:pPr lvl="1"/>
            <a:r>
              <a:rPr lang="en-US" dirty="0"/>
              <a:t>Blow-up settings</a:t>
            </a:r>
          </a:p>
          <a:p>
            <a:pPr marL="514350" indent="-514350">
              <a:buFont typeface="+mj-lt"/>
              <a:buAutoNum type="arabicPeriod"/>
            </a:pPr>
            <a:r>
              <a:rPr lang="en-US" dirty="0">
                <a:solidFill>
                  <a:schemeClr val="bg2"/>
                </a:solidFill>
              </a:rPr>
              <a:t>Purpose of RL application</a:t>
            </a:r>
          </a:p>
          <a:p>
            <a:pPr lvl="1"/>
            <a:r>
              <a:rPr lang="en-US" dirty="0">
                <a:solidFill>
                  <a:schemeClr val="bg2"/>
                </a:solidFill>
              </a:rPr>
              <a:t>Definition of State, Actions, Reward</a:t>
            </a:r>
          </a:p>
          <a:p>
            <a:pPr lvl="1"/>
            <a:r>
              <a:rPr lang="en-US" dirty="0">
                <a:solidFill>
                  <a:schemeClr val="bg2"/>
                </a:solidFill>
              </a:rPr>
              <a:t>Critical issues</a:t>
            </a:r>
          </a:p>
          <a:p>
            <a:pPr marL="514350" indent="-514350">
              <a:buFont typeface="+mj-lt"/>
              <a:buAutoNum type="arabicPeriod"/>
            </a:pPr>
            <a:r>
              <a:rPr lang="en-US" dirty="0">
                <a:solidFill>
                  <a:schemeClr val="bg2"/>
                </a:solidFill>
              </a:rPr>
              <a:t>Solutions with other approaches</a:t>
            </a:r>
          </a:p>
          <a:p>
            <a:pPr lvl="1"/>
            <a:r>
              <a:rPr lang="en-US" dirty="0">
                <a:solidFill>
                  <a:schemeClr val="bg2"/>
                </a:solidFill>
              </a:rPr>
              <a:t>Discussion</a:t>
            </a:r>
          </a:p>
          <a:p>
            <a:pPr marL="514350" indent="-514350">
              <a:buFont typeface="+mj-lt"/>
              <a:buAutoNum type="arabicPeriod"/>
            </a:pPr>
            <a:r>
              <a:rPr lang="en-US" dirty="0">
                <a:solidFill>
                  <a:schemeClr val="bg2"/>
                </a:solidFill>
              </a:rPr>
              <a:t>Conclusions</a:t>
            </a:r>
          </a:p>
        </p:txBody>
      </p:sp>
    </p:spTree>
    <p:extLst>
      <p:ext uri="{BB962C8B-B14F-4D97-AF65-F5344CB8AC3E}">
        <p14:creationId xmlns:p14="http://schemas.microsoft.com/office/powerpoint/2010/main" val="1845236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Rounded Corners 80">
            <a:extLst>
              <a:ext uri="{FF2B5EF4-FFF2-40B4-BE49-F238E27FC236}">
                <a16:creationId xmlns:a16="http://schemas.microsoft.com/office/drawing/2014/main" id="{23826FA5-8E01-859F-6125-416643122099}"/>
              </a:ext>
            </a:extLst>
          </p:cNvPr>
          <p:cNvSpPr/>
          <p:nvPr/>
        </p:nvSpPr>
        <p:spPr>
          <a:xfrm>
            <a:off x="838200" y="4928125"/>
            <a:ext cx="6911566" cy="932507"/>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4F3E2EF2-1BC2-9AD2-5199-77DEEB5CB56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r>
              <a:rPr lang="en-GB" sz="2200" b="1" dirty="0">
                <a:solidFill>
                  <a:srgbClr val="000000"/>
                </a:solidFill>
              </a:rPr>
              <a:t>CERN ML Project:</a:t>
            </a:r>
            <a:r>
              <a:rPr lang="en-GB" sz="2200" dirty="0">
                <a:solidFill>
                  <a:srgbClr val="000000"/>
                </a:solidFill>
              </a:rPr>
              <a:t> </a:t>
            </a:r>
          </a:p>
          <a:p>
            <a:pPr marL="457200" lvl="1" indent="0" algn="ctr">
              <a:buFont typeface="Arial" panose="020B0604020202020204" pitchFamily="34" charset="0"/>
              <a:buNone/>
            </a:pPr>
            <a:r>
              <a:rPr lang="en-GB" sz="1800" b="1" dirty="0">
                <a:solidFill>
                  <a:srgbClr val="000000"/>
                </a:solidFill>
              </a:rPr>
              <a:t>Numerical Optimization - Machine Learning (ML) - Reinforcement Learning (RL) </a:t>
            </a:r>
          </a:p>
          <a:p>
            <a:pPr marL="457200" lvl="1" indent="0" algn="ctr">
              <a:buFont typeface="Arial" panose="020B0604020202020204" pitchFamily="34" charset="0"/>
              <a:buNone/>
            </a:pPr>
            <a:r>
              <a:rPr lang="en-GB" sz="1800" dirty="0">
                <a:solidFill>
                  <a:srgbClr val="000000"/>
                </a:solidFill>
              </a:rPr>
              <a:t>for operations in the CERN accelerator complex.</a:t>
            </a:r>
          </a:p>
          <a:p>
            <a:pPr marL="0" indent="0">
              <a:buFont typeface="Courier New" panose="02070309020205020404" pitchFamily="49" charset="0"/>
              <a:buNone/>
            </a:pPr>
            <a:r>
              <a:rPr lang="en-GB" sz="1800" b="1" dirty="0">
                <a:solidFill>
                  <a:srgbClr val="000000"/>
                </a:solidFill>
                <a:hlinkClick r:id="rId3"/>
              </a:rPr>
              <a:t>CERNML-COI</a:t>
            </a:r>
            <a:r>
              <a:rPr lang="en-GB" sz="1800" b="1" dirty="0">
                <a:solidFill>
                  <a:srgbClr val="000000"/>
                </a:solidFill>
              </a:rPr>
              <a:t>:</a:t>
            </a:r>
            <a:r>
              <a:rPr lang="en-GB" sz="1800" dirty="0">
                <a:solidFill>
                  <a:srgbClr val="000000"/>
                </a:solidFill>
              </a:rPr>
              <a:t> </a:t>
            </a:r>
          </a:p>
          <a:p>
            <a:pPr marL="457200" lvl="1" indent="0">
              <a:buFont typeface="Arial" panose="020B0604020202020204" pitchFamily="34" charset="0"/>
              <a:buNone/>
            </a:pPr>
            <a:r>
              <a:rPr lang="en-GB" sz="1600" dirty="0">
                <a:solidFill>
                  <a:srgbClr val="000000"/>
                </a:solidFill>
              </a:rPr>
              <a:t>Common Optimization Interfaces (COI) to apply CERN ML solutions on the same problems. </a:t>
            </a:r>
          </a:p>
          <a:p>
            <a:pPr marL="457200" lvl="1" indent="0">
              <a:buFont typeface="Arial" panose="020B0604020202020204" pitchFamily="34" charset="0"/>
              <a:buNone/>
            </a:pPr>
            <a:r>
              <a:rPr lang="en-GB" sz="1600" dirty="0">
                <a:solidFill>
                  <a:srgbClr val="000000"/>
                </a:solidFill>
              </a:rPr>
              <a:t>Unification of all approaches into a generic optimization application in the CERN Control </a:t>
            </a:r>
            <a:r>
              <a:rPr lang="en-GB" sz="1600" dirty="0" err="1">
                <a:solidFill>
                  <a:srgbClr val="000000"/>
                </a:solidFill>
              </a:rPr>
              <a:t>Center</a:t>
            </a:r>
            <a:r>
              <a:rPr lang="en-GB" sz="1600" dirty="0">
                <a:solidFill>
                  <a:srgbClr val="000000"/>
                </a:solidFill>
              </a:rPr>
              <a:t>.</a:t>
            </a:r>
            <a:endParaRPr lang="en-GB" sz="1600" dirty="0">
              <a:solidFill>
                <a:srgbClr val="000000"/>
              </a:solidFill>
              <a:sym typeface="Wingdings" panose="05000000000000000000" pitchFamily="2" charset="2"/>
            </a:endParaRPr>
          </a:p>
          <a:p>
            <a:pPr marL="0" indent="0">
              <a:buFont typeface="Courier New" panose="02070309020205020404" pitchFamily="49" charset="0"/>
              <a:buNone/>
            </a:pPr>
            <a:r>
              <a:rPr lang="en-US" sz="1800" b="1" dirty="0">
                <a:solidFill>
                  <a:srgbClr val="000000"/>
                </a:solidFill>
                <a:sym typeface="Wingdings" panose="05000000000000000000" pitchFamily="2" charset="2"/>
                <a:hlinkClick r:id="rId4"/>
              </a:rPr>
              <a:t>CERNML-COI-UTILS</a:t>
            </a:r>
            <a:r>
              <a:rPr lang="en-US" sz="1800" b="1" dirty="0">
                <a:solidFill>
                  <a:srgbClr val="000000"/>
                </a:solidFill>
                <a:sym typeface="Wingdings" panose="05000000000000000000" pitchFamily="2" charset="2"/>
              </a:rPr>
              <a:t>:</a:t>
            </a:r>
            <a:endParaRPr lang="en-US" sz="1800" b="1" dirty="0">
              <a:sym typeface="Wingdings" panose="05000000000000000000" pitchFamily="2" charset="2"/>
            </a:endParaRPr>
          </a:p>
          <a:p>
            <a:pPr marL="457200" lvl="1" indent="0">
              <a:buFont typeface="Arial" panose="020B0604020202020204" pitchFamily="34" charset="0"/>
              <a:buNone/>
            </a:pPr>
            <a:r>
              <a:rPr lang="en-GB" sz="1600" dirty="0">
                <a:solidFill>
                  <a:srgbClr val="000000"/>
                </a:solidFill>
              </a:rPr>
              <a:t>Provides utility functions and classes that make it easier to work with the COI.</a:t>
            </a:r>
          </a:p>
          <a:p>
            <a:pPr marL="457200" lvl="1" indent="0">
              <a:buFont typeface="Arial" panose="020B0604020202020204" pitchFamily="34" charset="0"/>
              <a:buNone/>
            </a:pPr>
            <a:r>
              <a:rPr lang="en-GB" sz="1600" dirty="0">
                <a:sym typeface="Wingdings" panose="05000000000000000000" pitchFamily="2" charset="2"/>
              </a:rPr>
              <a:t>Improvable keeping the COI stable.</a:t>
            </a:r>
          </a:p>
          <a:p>
            <a:pPr marL="0" indent="0">
              <a:buFont typeface="Courier New" panose="02070309020205020404" pitchFamily="49" charset="0"/>
              <a:buNone/>
            </a:pPr>
            <a:r>
              <a:rPr lang="en-GB" sz="1800" b="1" dirty="0">
                <a:hlinkClick r:id="rId5"/>
              </a:rPr>
              <a:t>Generic Optimisation Frontend and Framework (</a:t>
            </a:r>
            <a:r>
              <a:rPr lang="en-GB" sz="1800" b="1" dirty="0" err="1">
                <a:hlinkClick r:id="rId5"/>
              </a:rPr>
              <a:t>GeOFF</a:t>
            </a:r>
            <a:r>
              <a:rPr lang="en-GB" sz="1800" b="1" dirty="0">
                <a:hlinkClick r:id="rId5"/>
              </a:rPr>
              <a:t>):</a:t>
            </a:r>
            <a:endParaRPr lang="en-GB" sz="1800" b="1" dirty="0"/>
          </a:p>
          <a:p>
            <a:pPr marL="457200" lvl="1" indent="0">
              <a:buFont typeface="Arial" panose="020B0604020202020204" pitchFamily="34" charset="0"/>
              <a:buNone/>
            </a:pPr>
            <a:r>
              <a:rPr lang="en-GB" sz="1600" dirty="0"/>
              <a:t>This is the graphical application for generic numerical optimisation and reinforcement learning on CERN accelerators.</a:t>
            </a:r>
          </a:p>
          <a:p>
            <a:pPr marL="0" indent="0">
              <a:buFont typeface="Courier New" panose="02070309020205020404" pitchFamily="49" charset="0"/>
              <a:buNone/>
            </a:pPr>
            <a:r>
              <a:rPr lang="en-GB" sz="1800" b="1" dirty="0">
                <a:sym typeface="Wingdings" panose="05000000000000000000" pitchFamily="2" charset="2"/>
              </a:rPr>
              <a:t>ENVIRONMENT:</a:t>
            </a:r>
          </a:p>
          <a:p>
            <a:pPr marL="457200" lvl="1" indent="0">
              <a:buFont typeface="Arial" panose="020B0604020202020204" pitchFamily="34" charset="0"/>
              <a:buNone/>
            </a:pPr>
            <a:r>
              <a:rPr lang="en-GB" sz="1600" dirty="0">
                <a:sym typeface="Wingdings" panose="05000000000000000000" pitchFamily="2" charset="2"/>
              </a:rPr>
              <a:t>Statement of the problem to be managed by the generic optimizers.</a:t>
            </a:r>
          </a:p>
          <a:p>
            <a:pPr marL="457200" lvl="1" indent="0">
              <a:buFont typeface="Arial" panose="020B0604020202020204" pitchFamily="34" charset="0"/>
              <a:buNone/>
            </a:pPr>
            <a:r>
              <a:rPr lang="en-GB" sz="1600" dirty="0">
                <a:sym typeface="Wingdings" panose="05000000000000000000" pitchFamily="2" charset="2"/>
              </a:rPr>
              <a:t>It should be encapsulated in an appropriate structure and follow </a:t>
            </a:r>
            <a:r>
              <a:rPr lang="en-GB" sz="1600" dirty="0">
                <a:sym typeface="Wingdings" panose="05000000000000000000" pitchFamily="2" charset="2"/>
                <a:hlinkClick r:id="rId6"/>
              </a:rPr>
              <a:t>some rules</a:t>
            </a:r>
            <a:r>
              <a:rPr lang="en-GB" sz="1600" dirty="0">
                <a:sym typeface="Wingdings" panose="05000000000000000000" pitchFamily="2" charset="2"/>
              </a:rPr>
              <a:t>.</a:t>
            </a:r>
          </a:p>
          <a:p>
            <a:pPr marL="0" indent="0">
              <a:buNone/>
            </a:pPr>
            <a:endParaRPr lang="en-US" sz="2000" dirty="0"/>
          </a:p>
          <a:p>
            <a:pPr marL="0" indent="0">
              <a:buNone/>
            </a:pPr>
            <a:endParaRPr lang="en-US" sz="1600" dirty="0"/>
          </a:p>
        </p:txBody>
      </p:sp>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30</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a:xfrm>
            <a:off x="838201" y="120317"/>
            <a:ext cx="9336322" cy="970546"/>
          </a:xfrm>
        </p:spPr>
        <p:txBody>
          <a:bodyPr>
            <a:normAutofit/>
          </a:bodyPr>
          <a:lstStyle/>
          <a:p>
            <a:r>
              <a:rPr lang="en-US" i="1" cap="none" dirty="0">
                <a:solidFill>
                  <a:srgbClr val="0033A0"/>
                </a:solidFill>
              </a:rPr>
              <a:t>Common Optimization Interfaces</a:t>
            </a:r>
            <a:endParaRPr lang="en-GB" i="1" cap="none" dirty="0">
              <a:solidFill>
                <a:srgbClr val="0033A0"/>
              </a:solidFill>
            </a:endParaRPr>
          </a:p>
        </p:txBody>
      </p:sp>
    </p:spTree>
    <p:extLst>
      <p:ext uri="{BB962C8B-B14F-4D97-AF65-F5344CB8AC3E}">
        <p14:creationId xmlns:p14="http://schemas.microsoft.com/office/powerpoint/2010/main" val="3184883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Rounded Corners 80">
            <a:extLst>
              <a:ext uri="{FF2B5EF4-FFF2-40B4-BE49-F238E27FC236}">
                <a16:creationId xmlns:a16="http://schemas.microsoft.com/office/drawing/2014/main" id="{23826FA5-8E01-859F-6125-416643122099}"/>
              </a:ext>
            </a:extLst>
          </p:cNvPr>
          <p:cNvSpPr/>
          <p:nvPr/>
        </p:nvSpPr>
        <p:spPr>
          <a:xfrm>
            <a:off x="838199" y="5502307"/>
            <a:ext cx="10515599" cy="877688"/>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4F3E2EF2-1BC2-9AD2-5199-77DEEB5CB56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sz="2200" b="1" dirty="0">
                <a:hlinkClick r:id="rId3"/>
              </a:rPr>
              <a:t>Optimization of the steering for ISOLDE</a:t>
            </a:r>
            <a:r>
              <a:rPr lang="en-GB" sz="2200" b="1" dirty="0"/>
              <a:t>: </a:t>
            </a:r>
          </a:p>
          <a:p>
            <a:pPr marL="457200" lvl="1" indent="0">
              <a:buNone/>
            </a:pPr>
            <a:r>
              <a:rPr lang="en-GB" sz="1600" dirty="0"/>
              <a:t>Problem of steering optimization for ISOLDE. The goal is to steer the ion beam via electrostatic elements such as to maximize the intensity measured by a downstream Faraday cup.</a:t>
            </a:r>
          </a:p>
          <a:p>
            <a:pPr marL="457200" indent="-457200">
              <a:buFont typeface="+mj-lt"/>
              <a:buAutoNum type="arabicPeriod"/>
            </a:pPr>
            <a:r>
              <a:rPr lang="en-GB" sz="2200" b="1" dirty="0">
                <a:hlinkClick r:id="rId4"/>
              </a:rPr>
              <a:t>Optimization of the LEIR Transfer Line</a:t>
            </a:r>
            <a:r>
              <a:rPr lang="en-GB" sz="2200" b="1" dirty="0"/>
              <a:t>:</a:t>
            </a:r>
          </a:p>
          <a:p>
            <a:pPr marL="457200" lvl="1" indent="0">
              <a:buNone/>
            </a:pPr>
            <a:r>
              <a:rPr lang="en-GB" sz="1600" dirty="0"/>
              <a:t>Problem of alignment in the ETL transfer line towards LEIR. The goal is to adjust the current over time of the BHN10 kicker so that the first injection in a cycle has maximum injection efficiency, and all subsequent injections in a cycle land in the same orbit as the first one.</a:t>
            </a:r>
          </a:p>
          <a:p>
            <a:pPr marL="457200" indent="-457200">
              <a:buFont typeface="+mj-lt"/>
              <a:buAutoNum type="arabicPeriod"/>
            </a:pPr>
            <a:r>
              <a:rPr lang="en-GB" sz="2200" b="1" dirty="0">
                <a:hlinkClick r:id="rId5"/>
              </a:rPr>
              <a:t>Optimization of the Tune in the SPS</a:t>
            </a:r>
            <a:r>
              <a:rPr lang="en-GB" sz="2200" b="1" dirty="0"/>
              <a:t>:</a:t>
            </a:r>
          </a:p>
          <a:p>
            <a:pPr marL="457200" lvl="1" indent="0">
              <a:buNone/>
            </a:pPr>
            <a:r>
              <a:rPr lang="en-GB" sz="1600" dirty="0"/>
              <a:t>Problem of tune optimization in the SPS. The goal is to manipulate the horizontal and vertical tune at two times within a cycle so that it maximizes the transmission. The transmission is defined as the beam intensity at the beginning of slow extraction divided by the beam intensity at the end of injection.</a:t>
            </a:r>
          </a:p>
          <a:p>
            <a:pPr marL="457200" indent="-457200">
              <a:buFont typeface="+mj-lt"/>
              <a:buAutoNum type="arabicPeriod"/>
            </a:pPr>
            <a:r>
              <a:rPr lang="en-GB" sz="2200" b="1" dirty="0">
                <a:hlinkClick r:id="rId6"/>
              </a:rPr>
              <a:t>Optimization of the ZS Alignment in the SPS</a:t>
            </a:r>
            <a:r>
              <a:rPr lang="en-GB" sz="2200" b="1" dirty="0"/>
              <a:t>:</a:t>
            </a:r>
          </a:p>
          <a:p>
            <a:pPr marL="457200" lvl="1" indent="0">
              <a:buNone/>
            </a:pPr>
            <a:r>
              <a:rPr lang="en-GB" sz="1600" dirty="0"/>
              <a:t>Problem of ZS alignment in the SPS. The goal is to move 9 anodes in such a manner that during slow extraction, the beam passes the electromagnetic septum and does not hit the beamline walls. </a:t>
            </a:r>
            <a:endParaRPr lang="en-GB" sz="1600" dirty="0">
              <a:sym typeface="Wingdings" panose="05000000000000000000" pitchFamily="2" charset="2"/>
            </a:endParaRPr>
          </a:p>
          <a:p>
            <a:pPr marL="457200" indent="-457200">
              <a:buFont typeface="+mj-lt"/>
              <a:buAutoNum type="arabicPeriod"/>
            </a:pPr>
            <a:r>
              <a:rPr lang="en-GB" sz="2200" b="1" dirty="0">
                <a:sym typeface="Wingdings" panose="05000000000000000000" pitchFamily="2" charset="2"/>
                <a:hlinkClick r:id="rId7"/>
              </a:rPr>
              <a:t>Optimization of the Blow-Up in the SPS</a:t>
            </a:r>
            <a:r>
              <a:rPr lang="en-GB" sz="2200" b="1" dirty="0">
                <a:sym typeface="Wingdings" panose="05000000000000000000" pitchFamily="2" charset="2"/>
              </a:rPr>
              <a:t>:</a:t>
            </a:r>
          </a:p>
          <a:p>
            <a:pPr marL="457200" lvl="1" indent="0">
              <a:buNone/>
            </a:pPr>
            <a:r>
              <a:rPr lang="en-GB" sz="1600" dirty="0"/>
              <a:t>Problem of Blow-Up setup in the SPS. The goal is to reach a desired longitudinal emittance by controlling the amplitude and the frequency margins of the noise injected in the phase.</a:t>
            </a:r>
          </a:p>
          <a:p>
            <a:pPr marL="0" indent="0">
              <a:buNone/>
            </a:pPr>
            <a:endParaRPr lang="en-GB" sz="2100" dirty="0"/>
          </a:p>
          <a:p>
            <a:pPr marL="0" indent="0">
              <a:buNone/>
            </a:pPr>
            <a:endParaRPr lang="en-US" sz="1600" dirty="0"/>
          </a:p>
        </p:txBody>
      </p:sp>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31</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a:xfrm>
            <a:off x="838201" y="120317"/>
            <a:ext cx="9336322" cy="970546"/>
          </a:xfrm>
        </p:spPr>
        <p:txBody>
          <a:bodyPr>
            <a:normAutofit/>
          </a:bodyPr>
          <a:lstStyle/>
          <a:p>
            <a:r>
              <a:rPr lang="en-US" i="1" cap="none" dirty="0">
                <a:solidFill>
                  <a:srgbClr val="0033A0"/>
                </a:solidFill>
              </a:rPr>
              <a:t>Some Existing Environments</a:t>
            </a:r>
            <a:endParaRPr lang="en-GB" i="1" cap="none" dirty="0">
              <a:solidFill>
                <a:srgbClr val="0033A0"/>
              </a:solidFill>
            </a:endParaRPr>
          </a:p>
        </p:txBody>
      </p:sp>
    </p:spTree>
    <p:extLst>
      <p:ext uri="{BB962C8B-B14F-4D97-AF65-F5344CB8AC3E}">
        <p14:creationId xmlns:p14="http://schemas.microsoft.com/office/powerpoint/2010/main" val="882769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32</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err="1">
                <a:solidFill>
                  <a:srgbClr val="0033A0"/>
                </a:solidFill>
              </a:rPr>
              <a:t>GeOFF</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7" name="Content Placeholder 4" descr="Graphical user interface&#10;&#10;Description automatically generated">
            <a:extLst>
              <a:ext uri="{FF2B5EF4-FFF2-40B4-BE49-F238E27FC236}">
                <a16:creationId xmlns:a16="http://schemas.microsoft.com/office/drawing/2014/main" id="{A4ADC3AB-9CE6-6520-4603-5BAE4DC54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916" y="1463607"/>
            <a:ext cx="7956884" cy="4892743"/>
          </a:xfrm>
          <a:prstGeom prst="rect">
            <a:avLst/>
          </a:prstGeom>
        </p:spPr>
      </p:pic>
      <p:sp>
        <p:nvSpPr>
          <p:cNvPr id="8" name="Rectangle: Rounded Corners 7">
            <a:extLst>
              <a:ext uri="{FF2B5EF4-FFF2-40B4-BE49-F238E27FC236}">
                <a16:creationId xmlns:a16="http://schemas.microsoft.com/office/drawing/2014/main" id="{3D5A6C77-4D44-53F6-F029-FD61DCD27281}"/>
              </a:ext>
            </a:extLst>
          </p:cNvPr>
          <p:cNvSpPr/>
          <p:nvPr/>
        </p:nvSpPr>
        <p:spPr>
          <a:xfrm>
            <a:off x="1023983" y="1463607"/>
            <a:ext cx="1467352" cy="463208"/>
          </a:xfrm>
          <a:prstGeom prst="roundRect">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Supercycle</a:t>
            </a:r>
            <a:endParaRPr lang="en-GB" dirty="0">
              <a:solidFill>
                <a:schemeClr val="tx1"/>
              </a:solidFill>
            </a:endParaRPr>
          </a:p>
        </p:txBody>
      </p:sp>
      <p:sp>
        <p:nvSpPr>
          <p:cNvPr id="9" name="Rectangle: Rounded Corners 8">
            <a:extLst>
              <a:ext uri="{FF2B5EF4-FFF2-40B4-BE49-F238E27FC236}">
                <a16:creationId xmlns:a16="http://schemas.microsoft.com/office/drawing/2014/main" id="{8746E05C-B71E-9320-8460-510532595DEB}"/>
              </a:ext>
            </a:extLst>
          </p:cNvPr>
          <p:cNvSpPr/>
          <p:nvPr/>
        </p:nvSpPr>
        <p:spPr>
          <a:xfrm>
            <a:off x="1023983" y="3538507"/>
            <a:ext cx="1467352" cy="463208"/>
          </a:xfrm>
          <a:prstGeom prst="roundRect">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Optimization</a:t>
            </a:r>
            <a:endParaRPr lang="en-GB" dirty="0">
              <a:solidFill>
                <a:schemeClr val="tx1"/>
              </a:solidFill>
            </a:endParaRPr>
          </a:p>
        </p:txBody>
      </p:sp>
      <p:sp>
        <p:nvSpPr>
          <p:cNvPr id="10" name="Rectangle: Rounded Corners 9">
            <a:extLst>
              <a:ext uri="{FF2B5EF4-FFF2-40B4-BE49-F238E27FC236}">
                <a16:creationId xmlns:a16="http://schemas.microsoft.com/office/drawing/2014/main" id="{14FECB2C-35BF-9699-D3BC-064219600B14}"/>
              </a:ext>
            </a:extLst>
          </p:cNvPr>
          <p:cNvSpPr/>
          <p:nvPr/>
        </p:nvSpPr>
        <p:spPr>
          <a:xfrm>
            <a:off x="7876924" y="3678374"/>
            <a:ext cx="1467352" cy="463208"/>
          </a:xfrm>
          <a:prstGeom prst="roundRect">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Visualization</a:t>
            </a:r>
            <a:endParaRPr lang="en-GB" dirty="0">
              <a:solidFill>
                <a:schemeClr val="tx1"/>
              </a:solidFill>
            </a:endParaRPr>
          </a:p>
        </p:txBody>
      </p:sp>
      <p:sp>
        <p:nvSpPr>
          <p:cNvPr id="12" name="Rectangle: Rounded Corners 11">
            <a:extLst>
              <a:ext uri="{FF2B5EF4-FFF2-40B4-BE49-F238E27FC236}">
                <a16:creationId xmlns:a16="http://schemas.microsoft.com/office/drawing/2014/main" id="{EFD5B178-A181-BB24-C2B8-76C647EBBA1A}"/>
              </a:ext>
            </a:extLst>
          </p:cNvPr>
          <p:cNvSpPr/>
          <p:nvPr/>
        </p:nvSpPr>
        <p:spPr>
          <a:xfrm>
            <a:off x="613905" y="4098266"/>
            <a:ext cx="733676" cy="373889"/>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Num. Opt.</a:t>
            </a:r>
            <a:endParaRPr lang="en-GB" sz="1200" dirty="0">
              <a:solidFill>
                <a:schemeClr val="tx1"/>
              </a:solidFill>
            </a:endParaRPr>
          </a:p>
        </p:txBody>
      </p:sp>
      <p:sp>
        <p:nvSpPr>
          <p:cNvPr id="13" name="Rectangle: Rounded Corners 12">
            <a:extLst>
              <a:ext uri="{FF2B5EF4-FFF2-40B4-BE49-F238E27FC236}">
                <a16:creationId xmlns:a16="http://schemas.microsoft.com/office/drawing/2014/main" id="{4A37D837-9A08-7C11-408F-0C5520CBAEB4}"/>
              </a:ext>
            </a:extLst>
          </p:cNvPr>
          <p:cNvSpPr/>
          <p:nvPr/>
        </p:nvSpPr>
        <p:spPr>
          <a:xfrm>
            <a:off x="1023983" y="1990982"/>
            <a:ext cx="1467352" cy="463208"/>
          </a:xfrm>
          <a:prstGeom prst="roundRect">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Machine</a:t>
            </a:r>
            <a:endParaRPr lang="en-GB" dirty="0">
              <a:solidFill>
                <a:schemeClr val="tx1"/>
              </a:solidFill>
            </a:endParaRPr>
          </a:p>
        </p:txBody>
      </p:sp>
      <p:sp>
        <p:nvSpPr>
          <p:cNvPr id="14" name="Rectangle: Rounded Corners 13">
            <a:extLst>
              <a:ext uri="{FF2B5EF4-FFF2-40B4-BE49-F238E27FC236}">
                <a16:creationId xmlns:a16="http://schemas.microsoft.com/office/drawing/2014/main" id="{3F2AD1F8-9E3B-FB90-FF17-3789977F6B7A}"/>
              </a:ext>
            </a:extLst>
          </p:cNvPr>
          <p:cNvSpPr/>
          <p:nvPr/>
        </p:nvSpPr>
        <p:spPr>
          <a:xfrm>
            <a:off x="1023983" y="2518357"/>
            <a:ext cx="1467352" cy="463208"/>
          </a:xfrm>
          <a:prstGeom prst="roundRect">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Cycles</a:t>
            </a:r>
            <a:endParaRPr lang="en-GB" dirty="0">
              <a:solidFill>
                <a:schemeClr val="tx1"/>
              </a:solidFill>
            </a:endParaRPr>
          </a:p>
        </p:txBody>
      </p:sp>
      <p:cxnSp>
        <p:nvCxnSpPr>
          <p:cNvPr id="15" name="Straight Arrow Connector 14">
            <a:extLst>
              <a:ext uri="{FF2B5EF4-FFF2-40B4-BE49-F238E27FC236}">
                <a16:creationId xmlns:a16="http://schemas.microsoft.com/office/drawing/2014/main" id="{86AE129E-F6AD-7B99-F1C4-682971653BDB}"/>
              </a:ext>
            </a:extLst>
          </p:cNvPr>
          <p:cNvCxnSpPr>
            <a:cxnSpLocks/>
            <a:stCxn id="14" idx="3"/>
          </p:cNvCxnSpPr>
          <p:nvPr/>
        </p:nvCxnSpPr>
        <p:spPr>
          <a:xfrm>
            <a:off x="2491335" y="2749961"/>
            <a:ext cx="973760" cy="4818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9AB21C1-D7A5-9571-16F0-F2BEBAC0E7EC}"/>
              </a:ext>
            </a:extLst>
          </p:cNvPr>
          <p:cNvCxnSpPr>
            <a:cxnSpLocks/>
            <a:stCxn id="13" idx="3"/>
          </p:cNvCxnSpPr>
          <p:nvPr/>
        </p:nvCxnSpPr>
        <p:spPr>
          <a:xfrm>
            <a:off x="2491335" y="2222586"/>
            <a:ext cx="973760" cy="63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147F8D9-4A10-D7DB-8C58-358084E0D873}"/>
              </a:ext>
            </a:extLst>
          </p:cNvPr>
          <p:cNvCxnSpPr>
            <a:cxnSpLocks/>
            <a:stCxn id="8" idx="3"/>
          </p:cNvCxnSpPr>
          <p:nvPr/>
        </p:nvCxnSpPr>
        <p:spPr>
          <a:xfrm>
            <a:off x="2491335" y="1695211"/>
            <a:ext cx="1013865" cy="2265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60A57F9-8E9A-2113-790B-6BDCFA2F8467}"/>
              </a:ext>
            </a:extLst>
          </p:cNvPr>
          <p:cNvCxnSpPr>
            <a:cxnSpLocks/>
            <a:stCxn id="9" idx="3"/>
          </p:cNvCxnSpPr>
          <p:nvPr/>
        </p:nvCxnSpPr>
        <p:spPr>
          <a:xfrm>
            <a:off x="2491335" y="3770111"/>
            <a:ext cx="905581" cy="3664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52A721F-B090-6390-F761-2C0266B2BA49}"/>
              </a:ext>
            </a:extLst>
          </p:cNvPr>
          <p:cNvCxnSpPr>
            <a:cxnSpLocks/>
            <a:stCxn id="22" idx="0"/>
          </p:cNvCxnSpPr>
          <p:nvPr/>
        </p:nvCxnSpPr>
        <p:spPr>
          <a:xfrm flipH="1" flipV="1">
            <a:off x="6970295" y="2244390"/>
            <a:ext cx="1571843" cy="9976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DF8A13A-935E-51E0-F9EC-E999525B684A}"/>
              </a:ext>
            </a:extLst>
          </p:cNvPr>
          <p:cNvCxnSpPr>
            <a:cxnSpLocks/>
            <a:stCxn id="22" idx="0"/>
          </p:cNvCxnSpPr>
          <p:nvPr/>
        </p:nvCxnSpPr>
        <p:spPr>
          <a:xfrm flipH="1" flipV="1">
            <a:off x="8542137" y="2261898"/>
            <a:ext cx="1" cy="9801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4896F73-0D4E-8D72-61CD-592011FA169C}"/>
              </a:ext>
            </a:extLst>
          </p:cNvPr>
          <p:cNvCxnSpPr>
            <a:cxnSpLocks/>
            <a:stCxn id="22" idx="0"/>
          </p:cNvCxnSpPr>
          <p:nvPr/>
        </p:nvCxnSpPr>
        <p:spPr>
          <a:xfrm flipV="1">
            <a:off x="8542138" y="2261898"/>
            <a:ext cx="1752633" cy="9801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F489B716-3EEA-3137-3086-1B240D6E3261}"/>
              </a:ext>
            </a:extLst>
          </p:cNvPr>
          <p:cNvSpPr/>
          <p:nvPr/>
        </p:nvSpPr>
        <p:spPr>
          <a:xfrm>
            <a:off x="8031453" y="3242055"/>
            <a:ext cx="1021369" cy="373889"/>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Tabs</a:t>
            </a:r>
            <a:endParaRPr lang="en-GB" sz="1200" dirty="0">
              <a:solidFill>
                <a:schemeClr val="tx1"/>
              </a:solidFill>
            </a:endParaRPr>
          </a:p>
        </p:txBody>
      </p:sp>
      <p:sp>
        <p:nvSpPr>
          <p:cNvPr id="23" name="Rectangle: Rounded Corners 22">
            <a:extLst>
              <a:ext uri="{FF2B5EF4-FFF2-40B4-BE49-F238E27FC236}">
                <a16:creationId xmlns:a16="http://schemas.microsoft.com/office/drawing/2014/main" id="{18F232EC-2637-3976-1860-F9006F0A5263}"/>
              </a:ext>
            </a:extLst>
          </p:cNvPr>
          <p:cNvSpPr/>
          <p:nvPr/>
        </p:nvSpPr>
        <p:spPr>
          <a:xfrm>
            <a:off x="1067223" y="4615448"/>
            <a:ext cx="1467352" cy="463208"/>
          </a:xfrm>
          <a:prstGeom prst="roundRect">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Environment</a:t>
            </a:r>
            <a:endParaRPr lang="en-GB" dirty="0">
              <a:solidFill>
                <a:schemeClr val="tx1"/>
              </a:solidFill>
            </a:endParaRPr>
          </a:p>
        </p:txBody>
      </p:sp>
      <p:sp>
        <p:nvSpPr>
          <p:cNvPr id="24" name="Rectangle: Rounded Corners 23">
            <a:extLst>
              <a:ext uri="{FF2B5EF4-FFF2-40B4-BE49-F238E27FC236}">
                <a16:creationId xmlns:a16="http://schemas.microsoft.com/office/drawing/2014/main" id="{849B47B4-628A-84DF-A9DD-4B7CE77DD970}"/>
              </a:ext>
            </a:extLst>
          </p:cNvPr>
          <p:cNvSpPr/>
          <p:nvPr/>
        </p:nvSpPr>
        <p:spPr>
          <a:xfrm>
            <a:off x="1067223" y="5153016"/>
            <a:ext cx="1467352" cy="463208"/>
          </a:xfrm>
          <a:prstGeom prst="roundRect">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Algorithm</a:t>
            </a:r>
            <a:endParaRPr lang="en-GB" dirty="0">
              <a:solidFill>
                <a:schemeClr val="tx1"/>
              </a:solidFill>
            </a:endParaRPr>
          </a:p>
        </p:txBody>
      </p:sp>
      <p:cxnSp>
        <p:nvCxnSpPr>
          <p:cNvPr id="25" name="Straight Arrow Connector 24">
            <a:extLst>
              <a:ext uri="{FF2B5EF4-FFF2-40B4-BE49-F238E27FC236}">
                <a16:creationId xmlns:a16="http://schemas.microsoft.com/office/drawing/2014/main" id="{DEB4BE8C-FA15-88FB-7DBE-9DC1D88BD3EB}"/>
              </a:ext>
            </a:extLst>
          </p:cNvPr>
          <p:cNvCxnSpPr>
            <a:cxnSpLocks/>
            <a:stCxn id="24" idx="3"/>
          </p:cNvCxnSpPr>
          <p:nvPr/>
        </p:nvCxnSpPr>
        <p:spPr>
          <a:xfrm flipV="1">
            <a:off x="2534575" y="5162789"/>
            <a:ext cx="970625" cy="2218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2A8D33-7C2C-F94D-BDCE-2BF4BEE6C8DE}"/>
              </a:ext>
            </a:extLst>
          </p:cNvPr>
          <p:cNvCxnSpPr>
            <a:cxnSpLocks/>
            <a:stCxn id="23" idx="3"/>
          </p:cNvCxnSpPr>
          <p:nvPr/>
        </p:nvCxnSpPr>
        <p:spPr>
          <a:xfrm flipV="1">
            <a:off x="2534575" y="4473907"/>
            <a:ext cx="986667" cy="3731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EBA1CBC-3B6E-F772-7B59-722A2570348F}"/>
              </a:ext>
            </a:extLst>
          </p:cNvPr>
          <p:cNvCxnSpPr>
            <a:cxnSpLocks/>
            <a:stCxn id="12" idx="3"/>
          </p:cNvCxnSpPr>
          <p:nvPr/>
        </p:nvCxnSpPr>
        <p:spPr>
          <a:xfrm flipV="1">
            <a:off x="1347581" y="4259259"/>
            <a:ext cx="2049335" cy="259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4C700E39-9751-E135-4FB0-2AF9329F4EEF}"/>
              </a:ext>
            </a:extLst>
          </p:cNvPr>
          <p:cNvSpPr/>
          <p:nvPr/>
        </p:nvSpPr>
        <p:spPr>
          <a:xfrm>
            <a:off x="1390821" y="4098267"/>
            <a:ext cx="733676" cy="373889"/>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Train RL Agent</a:t>
            </a:r>
            <a:endParaRPr lang="en-GB" sz="1200" dirty="0">
              <a:solidFill>
                <a:schemeClr val="tx1"/>
              </a:solidFill>
            </a:endParaRPr>
          </a:p>
        </p:txBody>
      </p:sp>
      <p:sp>
        <p:nvSpPr>
          <p:cNvPr id="29" name="Rectangle: Rounded Corners 28">
            <a:extLst>
              <a:ext uri="{FF2B5EF4-FFF2-40B4-BE49-F238E27FC236}">
                <a16:creationId xmlns:a16="http://schemas.microsoft.com/office/drawing/2014/main" id="{7C541C86-B47B-5E67-9AA1-E90EFFB285E0}"/>
              </a:ext>
            </a:extLst>
          </p:cNvPr>
          <p:cNvSpPr/>
          <p:nvPr/>
        </p:nvSpPr>
        <p:spPr>
          <a:xfrm>
            <a:off x="2167737" y="4098266"/>
            <a:ext cx="733677" cy="373889"/>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Run RL Agent</a:t>
            </a:r>
            <a:endParaRPr lang="en-GB" sz="1200" dirty="0">
              <a:solidFill>
                <a:schemeClr val="tx1"/>
              </a:solidFill>
            </a:endParaRPr>
          </a:p>
        </p:txBody>
      </p:sp>
    </p:spTree>
    <p:extLst>
      <p:ext uri="{BB962C8B-B14F-4D97-AF65-F5344CB8AC3E}">
        <p14:creationId xmlns:p14="http://schemas.microsoft.com/office/powerpoint/2010/main" val="2817152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8ED663E-D14A-5391-C8DC-438D7FB8ADA2}"/>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Advantages of the LHC Software Architecture:</a:t>
            </a:r>
            <a:endParaRPr lang="en-GB" dirty="0">
              <a:sym typeface="Wingdings" panose="05000000000000000000" pitchFamily="2" charset="2"/>
            </a:endParaRPr>
          </a:p>
          <a:p>
            <a:pPr marL="800100" lvl="1" indent="-342900"/>
            <a:r>
              <a:rPr lang="en-US" dirty="0">
                <a:sym typeface="Wingdings" panose="05000000000000000000" pitchFamily="2" charset="2"/>
              </a:rPr>
              <a:t>Keep in the </a:t>
            </a:r>
            <a:r>
              <a:rPr lang="en-US" b="1" dirty="0">
                <a:sym typeface="Wingdings" panose="05000000000000000000" pitchFamily="2" charset="2"/>
              </a:rPr>
              <a:t>database</a:t>
            </a:r>
            <a:r>
              <a:rPr lang="en-US" dirty="0">
                <a:sym typeface="Wingdings" panose="05000000000000000000" pitchFamily="2" charset="2"/>
              </a:rPr>
              <a:t> settings of all managed device/properties</a:t>
            </a:r>
          </a:p>
          <a:p>
            <a:pPr marL="800100" lvl="1" indent="-342900"/>
            <a:r>
              <a:rPr lang="en-US" dirty="0">
                <a:sym typeface="Wingdings" panose="05000000000000000000" pitchFamily="2" charset="2"/>
              </a:rPr>
              <a:t>Every change in control value (</a:t>
            </a:r>
            <a:r>
              <a:rPr lang="en-US" b="1" dirty="0">
                <a:sym typeface="Wingdings" panose="05000000000000000000" pitchFamily="2" charset="2"/>
              </a:rPr>
              <a:t>trim</a:t>
            </a:r>
            <a:r>
              <a:rPr lang="en-US" dirty="0">
                <a:sym typeface="Wingdings" panose="05000000000000000000" pitchFamily="2" charset="2"/>
              </a:rPr>
              <a:t>) is registered</a:t>
            </a:r>
          </a:p>
          <a:p>
            <a:pPr marL="1257300" lvl="2" indent="-342900">
              <a:buFont typeface="Arial" panose="020B0604020202020204" pitchFamily="34" charset="0"/>
              <a:buChar char="•"/>
            </a:pPr>
            <a:r>
              <a:rPr lang="en-US" dirty="0">
                <a:sym typeface="Wingdings" panose="05000000000000000000" pitchFamily="2" charset="2"/>
              </a:rPr>
              <a:t>Trim history and rollback</a:t>
            </a:r>
          </a:p>
          <a:p>
            <a:pPr marL="0" indent="0">
              <a:buNone/>
            </a:pPr>
            <a:r>
              <a:rPr lang="en-US" dirty="0">
                <a:sym typeface="Wingdings" panose="05000000000000000000" pitchFamily="2" charset="2"/>
              </a:rPr>
              <a:t>Use of LSA for all tools settings</a:t>
            </a:r>
          </a:p>
          <a:p>
            <a:pPr marL="0" indent="0">
              <a:buNone/>
            </a:pPr>
            <a:r>
              <a:rPr lang="en-US" dirty="0">
                <a:sym typeface="Wingdings" panose="05000000000000000000" pitchFamily="2" charset="2"/>
              </a:rPr>
              <a:t>Optimizable functions:</a:t>
            </a:r>
          </a:p>
        </p:txBody>
      </p:sp>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33</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a:xfrm>
            <a:off x="838201" y="120317"/>
            <a:ext cx="11094266" cy="970546"/>
          </a:xfrm>
        </p:spPr>
        <p:txBody>
          <a:bodyPr>
            <a:noAutofit/>
          </a:bodyPr>
          <a:lstStyle/>
          <a:p>
            <a:r>
              <a:rPr lang="en-US" i="1" cap="none" dirty="0">
                <a:solidFill>
                  <a:srgbClr val="0033A0"/>
                </a:solidFill>
              </a:rPr>
              <a:t>LSA Integration: Functions</a:t>
            </a:r>
            <a:endParaRPr lang="en-GB" i="1" cap="none" dirty="0">
              <a:solidFill>
                <a:srgbClr val="0033A0"/>
              </a:solidFill>
            </a:endParaRPr>
          </a:p>
        </p:txBody>
      </p:sp>
      <p:sp>
        <p:nvSpPr>
          <p:cNvPr id="25" name="Rectangle 24">
            <a:extLst>
              <a:ext uri="{FF2B5EF4-FFF2-40B4-BE49-F238E27FC236}">
                <a16:creationId xmlns:a16="http://schemas.microsoft.com/office/drawing/2014/main" id="{4054F083-DA14-50EA-3825-EA01184D95A7}"/>
              </a:ext>
            </a:extLst>
          </p:cNvPr>
          <p:cNvSpPr/>
          <p:nvPr/>
        </p:nvSpPr>
        <p:spPr>
          <a:xfrm>
            <a:off x="11329" y="1083745"/>
            <a:ext cx="148593" cy="244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54F72D4-421C-752E-06BB-26F403525BB7}"/>
              </a:ext>
            </a:extLst>
          </p:cNvPr>
          <p:cNvSpPr/>
          <p:nvPr/>
        </p:nvSpPr>
        <p:spPr>
          <a:xfrm>
            <a:off x="11329" y="1106167"/>
            <a:ext cx="54884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576365EE-DC76-B429-950E-0E217913E0ED}"/>
              </a:ext>
            </a:extLst>
          </p:cNvPr>
          <p:cNvGrpSpPr/>
          <p:nvPr/>
        </p:nvGrpSpPr>
        <p:grpSpPr>
          <a:xfrm>
            <a:off x="838201" y="3881038"/>
            <a:ext cx="9610725" cy="1974946"/>
            <a:chOff x="838201" y="2885179"/>
            <a:chExt cx="9610725" cy="1974946"/>
          </a:xfrm>
        </p:grpSpPr>
        <p:pic>
          <p:nvPicPr>
            <p:cNvPr id="8" name="Picture 7" descr="A picture containing text, line, plot, screenshot&#10;&#10;Description automatically generated">
              <a:extLst>
                <a:ext uri="{FF2B5EF4-FFF2-40B4-BE49-F238E27FC236}">
                  <a16:creationId xmlns:a16="http://schemas.microsoft.com/office/drawing/2014/main" id="{DC972D5A-20D3-8CE0-116F-ED32A7576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2885179"/>
              <a:ext cx="9610725" cy="1974946"/>
            </a:xfrm>
            <a:prstGeom prst="rect">
              <a:avLst/>
            </a:prstGeom>
          </p:spPr>
        </p:pic>
        <p:sp>
          <p:nvSpPr>
            <p:cNvPr id="13" name="TextBox 12">
              <a:extLst>
                <a:ext uri="{FF2B5EF4-FFF2-40B4-BE49-F238E27FC236}">
                  <a16:creationId xmlns:a16="http://schemas.microsoft.com/office/drawing/2014/main" id="{C893C0ED-058F-5D51-A2A9-A617C3E377B5}"/>
                </a:ext>
              </a:extLst>
            </p:cNvPr>
            <p:cNvSpPr txBox="1"/>
            <p:nvPr/>
          </p:nvSpPr>
          <p:spPr>
            <a:xfrm>
              <a:off x="3838761" y="3429000"/>
              <a:ext cx="2943225" cy="461665"/>
            </a:xfrm>
            <a:prstGeom prst="rect">
              <a:avLst/>
            </a:prstGeom>
            <a:noFill/>
          </p:spPr>
          <p:txBody>
            <a:bodyPr wrap="square" rtlCol="0">
              <a:spAutoFit/>
            </a:bodyPr>
            <a:lstStyle/>
            <a:p>
              <a:pPr algn="ctr"/>
              <a:r>
                <a:rPr lang="en-US" sz="2400" b="1" dirty="0"/>
                <a:t>Amplitude</a:t>
              </a:r>
              <a:endParaRPr lang="en-GB" sz="2400" b="1" dirty="0"/>
            </a:p>
          </p:txBody>
        </p:sp>
      </p:grpSp>
      <p:grpSp>
        <p:nvGrpSpPr>
          <p:cNvPr id="24" name="Group 23">
            <a:extLst>
              <a:ext uri="{FF2B5EF4-FFF2-40B4-BE49-F238E27FC236}">
                <a16:creationId xmlns:a16="http://schemas.microsoft.com/office/drawing/2014/main" id="{34B755B8-0135-B508-EA1E-56FB33DE7B6E}"/>
              </a:ext>
            </a:extLst>
          </p:cNvPr>
          <p:cNvGrpSpPr/>
          <p:nvPr/>
        </p:nvGrpSpPr>
        <p:grpSpPr>
          <a:xfrm>
            <a:off x="1172565" y="4176868"/>
            <a:ext cx="9610726" cy="1979128"/>
            <a:chOff x="1172565" y="3181009"/>
            <a:chExt cx="9610726" cy="1979128"/>
          </a:xfrm>
        </p:grpSpPr>
        <p:pic>
          <p:nvPicPr>
            <p:cNvPr id="10" name="Picture 9" descr="A screenshot of a computer&#10;&#10;Description automatically generated with medium confidence">
              <a:extLst>
                <a:ext uri="{FF2B5EF4-FFF2-40B4-BE49-F238E27FC236}">
                  <a16:creationId xmlns:a16="http://schemas.microsoft.com/office/drawing/2014/main" id="{70817997-83D7-309E-866A-CC009AA09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565" y="3181009"/>
              <a:ext cx="9610726" cy="1979128"/>
            </a:xfrm>
            <a:prstGeom prst="rect">
              <a:avLst/>
            </a:prstGeom>
          </p:spPr>
        </p:pic>
        <p:sp>
          <p:nvSpPr>
            <p:cNvPr id="22" name="TextBox 21">
              <a:extLst>
                <a:ext uri="{FF2B5EF4-FFF2-40B4-BE49-F238E27FC236}">
                  <a16:creationId xmlns:a16="http://schemas.microsoft.com/office/drawing/2014/main" id="{5EF1437F-2364-15C9-3BBC-C72DCFA139B3}"/>
                </a:ext>
              </a:extLst>
            </p:cNvPr>
            <p:cNvSpPr txBox="1"/>
            <p:nvPr/>
          </p:nvSpPr>
          <p:spPr>
            <a:xfrm>
              <a:off x="3268252" y="3597806"/>
              <a:ext cx="2943225" cy="461665"/>
            </a:xfrm>
            <a:prstGeom prst="rect">
              <a:avLst/>
            </a:prstGeom>
            <a:noFill/>
          </p:spPr>
          <p:txBody>
            <a:bodyPr wrap="square" rtlCol="0">
              <a:spAutoFit/>
            </a:bodyPr>
            <a:lstStyle/>
            <a:p>
              <a:pPr algn="ctr"/>
              <a:r>
                <a:rPr lang="en-US" sz="2400" b="1" dirty="0"/>
                <a:t>Margin Low</a:t>
              </a:r>
              <a:endParaRPr lang="en-GB" sz="2400" b="1" dirty="0"/>
            </a:p>
          </p:txBody>
        </p:sp>
      </p:grpSp>
      <p:grpSp>
        <p:nvGrpSpPr>
          <p:cNvPr id="28" name="Group 27">
            <a:extLst>
              <a:ext uri="{FF2B5EF4-FFF2-40B4-BE49-F238E27FC236}">
                <a16:creationId xmlns:a16="http://schemas.microsoft.com/office/drawing/2014/main" id="{8CC988AB-B3D7-8D96-27CA-434DEB9F9D78}"/>
              </a:ext>
            </a:extLst>
          </p:cNvPr>
          <p:cNvGrpSpPr/>
          <p:nvPr/>
        </p:nvGrpSpPr>
        <p:grpSpPr>
          <a:xfrm>
            <a:off x="1579971" y="4456766"/>
            <a:ext cx="9610726" cy="1972996"/>
            <a:chOff x="1579971" y="3460907"/>
            <a:chExt cx="9610726" cy="1972996"/>
          </a:xfrm>
        </p:grpSpPr>
        <p:pic>
          <p:nvPicPr>
            <p:cNvPr id="12" name="Picture 11" descr="A screenshot of a computer&#10;&#10;Description automatically generated with low confidence">
              <a:extLst>
                <a:ext uri="{FF2B5EF4-FFF2-40B4-BE49-F238E27FC236}">
                  <a16:creationId xmlns:a16="http://schemas.microsoft.com/office/drawing/2014/main" id="{F60A57BF-87F4-19DC-5DB6-3CC37B495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9971" y="3460907"/>
              <a:ext cx="9610726" cy="1972996"/>
            </a:xfrm>
            <a:prstGeom prst="rect">
              <a:avLst/>
            </a:prstGeom>
          </p:spPr>
        </p:pic>
        <p:sp>
          <p:nvSpPr>
            <p:cNvPr id="27" name="TextBox 26">
              <a:extLst>
                <a:ext uri="{FF2B5EF4-FFF2-40B4-BE49-F238E27FC236}">
                  <a16:creationId xmlns:a16="http://schemas.microsoft.com/office/drawing/2014/main" id="{8CDFE0A2-50D5-7CA4-6FF2-2AB1994003A8}"/>
                </a:ext>
              </a:extLst>
            </p:cNvPr>
            <p:cNvSpPr txBox="1"/>
            <p:nvPr/>
          </p:nvSpPr>
          <p:spPr>
            <a:xfrm>
              <a:off x="3602616" y="3860545"/>
              <a:ext cx="2943225" cy="461665"/>
            </a:xfrm>
            <a:prstGeom prst="rect">
              <a:avLst/>
            </a:prstGeom>
            <a:noFill/>
          </p:spPr>
          <p:txBody>
            <a:bodyPr wrap="square" rtlCol="0">
              <a:spAutoFit/>
            </a:bodyPr>
            <a:lstStyle/>
            <a:p>
              <a:pPr algn="ctr"/>
              <a:r>
                <a:rPr lang="en-US" sz="2400" b="1" dirty="0"/>
                <a:t>Margin High</a:t>
              </a:r>
              <a:endParaRPr lang="en-GB" sz="2400" b="1" dirty="0"/>
            </a:p>
          </p:txBody>
        </p:sp>
      </p:grpSp>
    </p:spTree>
    <p:extLst>
      <p:ext uri="{BB962C8B-B14F-4D97-AF65-F5344CB8AC3E}">
        <p14:creationId xmlns:p14="http://schemas.microsoft.com/office/powerpoint/2010/main" val="410944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34</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LSA Integration: Discrete Settings</a:t>
            </a:r>
            <a:endParaRPr lang="en-GB" i="1" cap="none" dirty="0">
              <a:solidFill>
                <a:srgbClr val="0033A0"/>
              </a:solidFill>
            </a:endParaRPr>
          </a:p>
        </p:txBody>
      </p:sp>
      <p:sp>
        <p:nvSpPr>
          <p:cNvPr id="18" name="Content Placeholder 2">
            <a:extLst>
              <a:ext uri="{FF2B5EF4-FFF2-40B4-BE49-F238E27FC236}">
                <a16:creationId xmlns:a16="http://schemas.microsoft.com/office/drawing/2014/main" id="{2BEE2935-DE73-E1BF-6F80-E1FB372043A4}"/>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15" name="Picture 14" descr="A screenshot of a computer&#10;&#10;Description automatically generated">
            <a:extLst>
              <a:ext uri="{FF2B5EF4-FFF2-40B4-BE49-F238E27FC236}">
                <a16:creationId xmlns:a16="http://schemas.microsoft.com/office/drawing/2014/main" id="{DF07E31C-D804-732A-1EC5-4F0EBEA1E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904" y="1655785"/>
            <a:ext cx="5718612" cy="3459042"/>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5560C547-FA72-378F-DE64-071675863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021" y="2549230"/>
            <a:ext cx="5720075" cy="3459042"/>
          </a:xfrm>
          <a:prstGeom prst="rect">
            <a:avLst/>
          </a:prstGeom>
        </p:spPr>
      </p:pic>
      <p:grpSp>
        <p:nvGrpSpPr>
          <p:cNvPr id="31" name="Group 30">
            <a:extLst>
              <a:ext uri="{FF2B5EF4-FFF2-40B4-BE49-F238E27FC236}">
                <a16:creationId xmlns:a16="http://schemas.microsoft.com/office/drawing/2014/main" id="{7DF5C25A-4C87-5B80-7224-F78D7EEE7396}"/>
              </a:ext>
            </a:extLst>
          </p:cNvPr>
          <p:cNvGrpSpPr/>
          <p:nvPr/>
        </p:nvGrpSpPr>
        <p:grpSpPr>
          <a:xfrm>
            <a:off x="6561866" y="1916150"/>
            <a:ext cx="4795525" cy="1412828"/>
            <a:chOff x="6369997" y="2634071"/>
            <a:chExt cx="4795525" cy="1412828"/>
          </a:xfrm>
        </p:grpSpPr>
        <p:sp>
          <p:nvSpPr>
            <p:cNvPr id="21" name="Rectangle 20">
              <a:extLst>
                <a:ext uri="{FF2B5EF4-FFF2-40B4-BE49-F238E27FC236}">
                  <a16:creationId xmlns:a16="http://schemas.microsoft.com/office/drawing/2014/main" id="{55D0B71C-A729-57F1-7877-E7581EB025B0}"/>
                </a:ext>
              </a:extLst>
            </p:cNvPr>
            <p:cNvSpPr/>
            <p:nvPr/>
          </p:nvSpPr>
          <p:spPr>
            <a:xfrm>
              <a:off x="6369997" y="2634071"/>
              <a:ext cx="4795525" cy="1412828"/>
            </a:xfrm>
            <a:prstGeom prst="rect">
              <a:avLst/>
            </a:prstGeom>
            <a:solidFill>
              <a:schemeClr val="bg1"/>
            </a:solidFill>
            <a:ln w="28575">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4A3BE4E9-6E69-89B4-8A38-E98ED046E3A1}"/>
                </a:ext>
              </a:extLst>
            </p:cNvPr>
            <p:cNvSpPr txBox="1"/>
            <p:nvPr/>
          </p:nvSpPr>
          <p:spPr>
            <a:xfrm>
              <a:off x="6556249" y="2657121"/>
              <a:ext cx="4527254" cy="646331"/>
            </a:xfrm>
            <a:prstGeom prst="rect">
              <a:avLst/>
            </a:prstGeom>
            <a:noFill/>
          </p:spPr>
          <p:txBody>
            <a:bodyPr wrap="square" rtlCol="0">
              <a:spAutoFit/>
            </a:bodyPr>
            <a:lstStyle/>
            <a:p>
              <a:r>
                <a:rPr lang="en-US" b="1" i="1" cap="none" dirty="0"/>
                <a:t>Parameter Group:</a:t>
              </a:r>
              <a:r>
                <a:rPr lang="en-US" i="1" cap="none" dirty="0"/>
                <a:t> </a:t>
              </a:r>
              <a:r>
                <a:rPr lang="en-US" cap="none" dirty="0"/>
                <a:t>RF BEAM CONTROL EXPERT</a:t>
              </a:r>
              <a:br>
                <a:rPr lang="en-US" i="1" cap="none" dirty="0"/>
              </a:br>
              <a:r>
                <a:rPr lang="en-US" b="1" i="1" cap="none" dirty="0"/>
                <a:t>Property:</a:t>
              </a:r>
              <a:r>
                <a:rPr lang="en-US" i="1" cap="none" dirty="0"/>
                <a:t> </a:t>
              </a:r>
              <a:r>
                <a:rPr lang="en-US" cap="none" dirty="0" err="1"/>
                <a:t>SpsLowLevelRF</a:t>
              </a:r>
              <a:r>
                <a:rPr lang="en-US" cap="none" dirty="0"/>
                <a:t>/</a:t>
              </a:r>
              <a:r>
                <a:rPr lang="en-US" cap="none" dirty="0" err="1"/>
                <a:t>LongitudinalBlowUp</a:t>
              </a:r>
              <a:endParaRPr lang="en-US" dirty="0"/>
            </a:p>
          </p:txBody>
        </p:sp>
        <p:pic>
          <p:nvPicPr>
            <p:cNvPr id="10" name="Picture 9" descr="A screenshot of a computer&#10;&#10;Description automatically generated with low confidence">
              <a:extLst>
                <a:ext uri="{FF2B5EF4-FFF2-40B4-BE49-F238E27FC236}">
                  <a16:creationId xmlns:a16="http://schemas.microsoft.com/office/drawing/2014/main" id="{C57DE0A3-376B-B731-C5CD-2F161F9EC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7226" y="3303452"/>
              <a:ext cx="3161066" cy="635238"/>
            </a:xfrm>
            <a:prstGeom prst="rect">
              <a:avLst/>
            </a:prstGeom>
          </p:spPr>
        </p:pic>
      </p:grpSp>
      <p:grpSp>
        <p:nvGrpSpPr>
          <p:cNvPr id="32" name="Group 31">
            <a:extLst>
              <a:ext uri="{FF2B5EF4-FFF2-40B4-BE49-F238E27FC236}">
                <a16:creationId xmlns:a16="http://schemas.microsoft.com/office/drawing/2014/main" id="{599A70D4-802D-21AD-898B-591EFD4CCBEC}"/>
              </a:ext>
            </a:extLst>
          </p:cNvPr>
          <p:cNvGrpSpPr/>
          <p:nvPr/>
        </p:nvGrpSpPr>
        <p:grpSpPr>
          <a:xfrm>
            <a:off x="895071" y="1930134"/>
            <a:ext cx="4795525" cy="2910344"/>
            <a:chOff x="838200" y="2014741"/>
            <a:chExt cx="4795525" cy="2910344"/>
          </a:xfrm>
        </p:grpSpPr>
        <p:sp>
          <p:nvSpPr>
            <p:cNvPr id="28" name="Rectangle 27">
              <a:extLst>
                <a:ext uri="{FF2B5EF4-FFF2-40B4-BE49-F238E27FC236}">
                  <a16:creationId xmlns:a16="http://schemas.microsoft.com/office/drawing/2014/main" id="{2CE949A3-C67D-8E67-F43A-EDFDDAF334A9}"/>
                </a:ext>
              </a:extLst>
            </p:cNvPr>
            <p:cNvSpPr/>
            <p:nvPr/>
          </p:nvSpPr>
          <p:spPr>
            <a:xfrm>
              <a:off x="838200" y="2014741"/>
              <a:ext cx="4795525" cy="2910344"/>
            </a:xfrm>
            <a:prstGeom prst="rect">
              <a:avLst/>
            </a:prstGeom>
            <a:solidFill>
              <a:schemeClr val="bg1"/>
            </a:solidFill>
            <a:ln w="28575">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screenshot of a computer&#10;&#10;Description automatically generated with low confidence">
              <a:extLst>
                <a:ext uri="{FF2B5EF4-FFF2-40B4-BE49-F238E27FC236}">
                  <a16:creationId xmlns:a16="http://schemas.microsoft.com/office/drawing/2014/main" id="{9F9C2666-F6B6-FC4B-2986-D07A1D67F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7546" y="2707171"/>
              <a:ext cx="3161066" cy="2121911"/>
            </a:xfrm>
            <a:prstGeom prst="rect">
              <a:avLst/>
            </a:prstGeom>
          </p:spPr>
        </p:pic>
        <p:sp>
          <p:nvSpPr>
            <p:cNvPr id="13" name="TextBox 12">
              <a:extLst>
                <a:ext uri="{FF2B5EF4-FFF2-40B4-BE49-F238E27FC236}">
                  <a16:creationId xmlns:a16="http://schemas.microsoft.com/office/drawing/2014/main" id="{B47BCF09-837D-DC49-9398-1D58C5A73C21}"/>
                </a:ext>
              </a:extLst>
            </p:cNvPr>
            <p:cNvSpPr txBox="1"/>
            <p:nvPr/>
          </p:nvSpPr>
          <p:spPr>
            <a:xfrm>
              <a:off x="1024452" y="2037791"/>
              <a:ext cx="4527254" cy="646331"/>
            </a:xfrm>
            <a:prstGeom prst="rect">
              <a:avLst/>
            </a:prstGeom>
            <a:noFill/>
          </p:spPr>
          <p:txBody>
            <a:bodyPr wrap="square" rtlCol="0">
              <a:spAutoFit/>
            </a:bodyPr>
            <a:lstStyle/>
            <a:p>
              <a:r>
                <a:rPr lang="en-US" b="1" i="1" cap="none" dirty="0"/>
                <a:t>Parameter Group:</a:t>
              </a:r>
              <a:r>
                <a:rPr lang="en-US" i="1" cap="none" dirty="0"/>
                <a:t> </a:t>
              </a:r>
              <a:r>
                <a:rPr lang="en-US" cap="none" dirty="0"/>
                <a:t>RF BEAM CONTROL</a:t>
              </a:r>
              <a:br>
                <a:rPr lang="en-US" i="1" cap="none" dirty="0"/>
              </a:br>
              <a:r>
                <a:rPr lang="en-US" b="1" i="1" cap="none" dirty="0"/>
                <a:t>Property:</a:t>
              </a:r>
              <a:r>
                <a:rPr lang="en-US" i="1" cap="none" dirty="0"/>
                <a:t> </a:t>
              </a:r>
              <a:r>
                <a:rPr lang="en-US" cap="none" dirty="0" err="1"/>
                <a:t>SpsLowLevelRF</a:t>
              </a:r>
              <a:r>
                <a:rPr lang="en-US" cap="none" dirty="0"/>
                <a:t>/</a:t>
              </a:r>
              <a:r>
                <a:rPr lang="en-US" cap="none" dirty="0" err="1"/>
                <a:t>LongitudinalBlowUp</a:t>
              </a:r>
              <a:endParaRPr lang="en-US" dirty="0"/>
            </a:p>
          </p:txBody>
        </p:sp>
      </p:grpSp>
      <p:sp>
        <p:nvSpPr>
          <p:cNvPr id="34" name="TextBox 33">
            <a:extLst>
              <a:ext uri="{FF2B5EF4-FFF2-40B4-BE49-F238E27FC236}">
                <a16:creationId xmlns:a16="http://schemas.microsoft.com/office/drawing/2014/main" id="{04F9D9EA-A117-EA6A-80A2-A723D3DC536D}"/>
              </a:ext>
            </a:extLst>
          </p:cNvPr>
          <p:cNvSpPr txBox="1"/>
          <p:nvPr/>
        </p:nvSpPr>
        <p:spPr>
          <a:xfrm>
            <a:off x="895070" y="6001081"/>
            <a:ext cx="3332897" cy="369332"/>
          </a:xfrm>
          <a:prstGeom prst="rect">
            <a:avLst/>
          </a:prstGeom>
          <a:noFill/>
        </p:spPr>
        <p:txBody>
          <a:bodyPr wrap="square" rtlCol="0">
            <a:spAutoFit/>
          </a:bodyPr>
          <a:lstStyle/>
          <a:p>
            <a:r>
              <a:rPr lang="en-US" dirty="0"/>
              <a:t>(*) Test parameters for user LHC2</a:t>
            </a:r>
            <a:endParaRPr lang="en-GB" dirty="0"/>
          </a:p>
        </p:txBody>
      </p:sp>
      <p:sp>
        <p:nvSpPr>
          <p:cNvPr id="35" name="TextBox 34">
            <a:extLst>
              <a:ext uri="{FF2B5EF4-FFF2-40B4-BE49-F238E27FC236}">
                <a16:creationId xmlns:a16="http://schemas.microsoft.com/office/drawing/2014/main" id="{C9244256-B3C1-0C70-A387-CC99D6701E1B}"/>
              </a:ext>
            </a:extLst>
          </p:cNvPr>
          <p:cNvSpPr txBox="1"/>
          <p:nvPr/>
        </p:nvSpPr>
        <p:spPr>
          <a:xfrm>
            <a:off x="1389847" y="2585531"/>
            <a:ext cx="490032" cy="369332"/>
          </a:xfrm>
          <a:prstGeom prst="rect">
            <a:avLst/>
          </a:prstGeom>
          <a:noFill/>
        </p:spPr>
        <p:txBody>
          <a:bodyPr wrap="square" rtlCol="0">
            <a:spAutoFit/>
          </a:bodyPr>
          <a:lstStyle/>
          <a:p>
            <a:r>
              <a:rPr lang="en-US" dirty="0"/>
              <a:t>(*)</a:t>
            </a:r>
            <a:endParaRPr lang="en-GB" dirty="0"/>
          </a:p>
        </p:txBody>
      </p:sp>
      <p:sp>
        <p:nvSpPr>
          <p:cNvPr id="36" name="TextBox 35">
            <a:extLst>
              <a:ext uri="{FF2B5EF4-FFF2-40B4-BE49-F238E27FC236}">
                <a16:creationId xmlns:a16="http://schemas.microsoft.com/office/drawing/2014/main" id="{DEEA312A-CC9C-1FC8-2905-B1F7215AEC98}"/>
              </a:ext>
            </a:extLst>
          </p:cNvPr>
          <p:cNvSpPr txBox="1"/>
          <p:nvPr/>
        </p:nvSpPr>
        <p:spPr>
          <a:xfrm>
            <a:off x="7004238" y="2585531"/>
            <a:ext cx="490032" cy="369332"/>
          </a:xfrm>
          <a:prstGeom prst="rect">
            <a:avLst/>
          </a:prstGeom>
          <a:noFill/>
        </p:spPr>
        <p:txBody>
          <a:bodyPr wrap="square" rtlCol="0">
            <a:spAutoFit/>
          </a:bodyPr>
          <a:lstStyle/>
          <a:p>
            <a:r>
              <a:rPr lang="en-US" dirty="0"/>
              <a:t>(*)</a:t>
            </a:r>
            <a:endParaRPr lang="en-GB" dirty="0"/>
          </a:p>
        </p:txBody>
      </p:sp>
      <p:sp>
        <p:nvSpPr>
          <p:cNvPr id="6" name="Right Brace 5">
            <a:extLst>
              <a:ext uri="{FF2B5EF4-FFF2-40B4-BE49-F238E27FC236}">
                <a16:creationId xmlns:a16="http://schemas.microsoft.com/office/drawing/2014/main" id="{92AFDBF9-DA67-C792-C08C-E5F96C56F1B1}"/>
              </a:ext>
            </a:extLst>
          </p:cNvPr>
          <p:cNvSpPr/>
          <p:nvPr/>
        </p:nvSpPr>
        <p:spPr>
          <a:xfrm>
            <a:off x="4783548" y="2800851"/>
            <a:ext cx="98358" cy="394710"/>
          </a:xfrm>
          <a:prstGeom prst="rightBrace">
            <a:avLst>
              <a:gd name="adj1" fmla="val 35390"/>
              <a:gd name="adj2" fmla="val 50000"/>
            </a:avLst>
          </a:prstGeom>
          <a:no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ight Brace 8">
            <a:extLst>
              <a:ext uri="{FF2B5EF4-FFF2-40B4-BE49-F238E27FC236}">
                <a16:creationId xmlns:a16="http://schemas.microsoft.com/office/drawing/2014/main" id="{372B75DA-39DD-A068-C012-31F95C1F64D7}"/>
              </a:ext>
            </a:extLst>
          </p:cNvPr>
          <p:cNvSpPr/>
          <p:nvPr/>
        </p:nvSpPr>
        <p:spPr>
          <a:xfrm>
            <a:off x="4787139" y="3220302"/>
            <a:ext cx="94766" cy="394710"/>
          </a:xfrm>
          <a:prstGeom prst="rightBrace">
            <a:avLst>
              <a:gd name="adj1" fmla="val 35390"/>
              <a:gd name="adj2" fmla="val 50000"/>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Right Brace 10">
            <a:extLst>
              <a:ext uri="{FF2B5EF4-FFF2-40B4-BE49-F238E27FC236}">
                <a16:creationId xmlns:a16="http://schemas.microsoft.com/office/drawing/2014/main" id="{B7ABF0B7-327E-64BD-0E22-F9ED35CA03CB}"/>
              </a:ext>
            </a:extLst>
          </p:cNvPr>
          <p:cNvSpPr/>
          <p:nvPr/>
        </p:nvSpPr>
        <p:spPr>
          <a:xfrm>
            <a:off x="4787139" y="3642072"/>
            <a:ext cx="94766" cy="394710"/>
          </a:xfrm>
          <a:prstGeom prst="rightBrace">
            <a:avLst>
              <a:gd name="adj1" fmla="val 35390"/>
              <a:gd name="adj2" fmla="val 50000"/>
            </a:avLst>
          </a:prstGeom>
          <a:noFill/>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Right Brace 11">
            <a:extLst>
              <a:ext uri="{FF2B5EF4-FFF2-40B4-BE49-F238E27FC236}">
                <a16:creationId xmlns:a16="http://schemas.microsoft.com/office/drawing/2014/main" id="{03B1C087-CF0E-9BD8-B5DC-44F6B2773EC5}"/>
              </a:ext>
            </a:extLst>
          </p:cNvPr>
          <p:cNvSpPr/>
          <p:nvPr/>
        </p:nvSpPr>
        <p:spPr>
          <a:xfrm>
            <a:off x="4787139" y="4181394"/>
            <a:ext cx="94766" cy="394177"/>
          </a:xfrm>
          <a:prstGeom prst="rightBrace">
            <a:avLst>
              <a:gd name="adj1" fmla="val 35390"/>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84E2C7EF-AD59-8229-9FC0-46A850284130}"/>
              </a:ext>
            </a:extLst>
          </p:cNvPr>
          <p:cNvSpPr txBox="1"/>
          <p:nvPr/>
        </p:nvSpPr>
        <p:spPr>
          <a:xfrm>
            <a:off x="4812123" y="4226422"/>
            <a:ext cx="959164" cy="307777"/>
          </a:xfrm>
          <a:prstGeom prst="rect">
            <a:avLst/>
          </a:prstGeom>
          <a:noFill/>
        </p:spPr>
        <p:txBody>
          <a:bodyPr wrap="square" rtlCol="0">
            <a:spAutoFit/>
          </a:bodyPr>
          <a:lstStyle/>
          <a:p>
            <a:pPr algn="ctr"/>
            <a:r>
              <a:rPr lang="en-US" sz="1400" dirty="0"/>
              <a:t>Interval</a:t>
            </a:r>
            <a:endParaRPr lang="en-GB" sz="1400" dirty="0"/>
          </a:p>
        </p:txBody>
      </p:sp>
      <p:sp>
        <p:nvSpPr>
          <p:cNvPr id="16" name="TextBox 15">
            <a:extLst>
              <a:ext uri="{FF2B5EF4-FFF2-40B4-BE49-F238E27FC236}">
                <a16:creationId xmlns:a16="http://schemas.microsoft.com/office/drawing/2014/main" id="{3B78B44D-C2F4-5694-6861-E2C3FEEDCA66}"/>
              </a:ext>
            </a:extLst>
          </p:cNvPr>
          <p:cNvSpPr txBox="1"/>
          <p:nvPr/>
        </p:nvSpPr>
        <p:spPr>
          <a:xfrm>
            <a:off x="4812123" y="2840219"/>
            <a:ext cx="959164" cy="307777"/>
          </a:xfrm>
          <a:prstGeom prst="rect">
            <a:avLst/>
          </a:prstGeom>
          <a:noFill/>
        </p:spPr>
        <p:txBody>
          <a:bodyPr wrap="square" rtlCol="0">
            <a:spAutoFit/>
          </a:bodyPr>
          <a:lstStyle/>
          <a:p>
            <a:pPr algn="ctr"/>
            <a:r>
              <a:rPr lang="en-US" sz="1400" dirty="0">
                <a:solidFill>
                  <a:schemeClr val="accent1"/>
                </a:solidFill>
              </a:rPr>
              <a:t>Amplitude</a:t>
            </a:r>
            <a:endParaRPr lang="en-GB" sz="1400" dirty="0">
              <a:solidFill>
                <a:schemeClr val="accent1"/>
              </a:solidFill>
            </a:endParaRPr>
          </a:p>
        </p:txBody>
      </p:sp>
      <p:sp>
        <p:nvSpPr>
          <p:cNvPr id="17" name="TextBox 16">
            <a:extLst>
              <a:ext uri="{FF2B5EF4-FFF2-40B4-BE49-F238E27FC236}">
                <a16:creationId xmlns:a16="http://schemas.microsoft.com/office/drawing/2014/main" id="{49B063F5-D33B-970A-CB60-64554EFB26CC}"/>
              </a:ext>
            </a:extLst>
          </p:cNvPr>
          <p:cNvSpPr txBox="1"/>
          <p:nvPr/>
        </p:nvSpPr>
        <p:spPr>
          <a:xfrm>
            <a:off x="4812123" y="3572713"/>
            <a:ext cx="963919" cy="523220"/>
          </a:xfrm>
          <a:prstGeom prst="rect">
            <a:avLst/>
          </a:prstGeom>
          <a:noFill/>
        </p:spPr>
        <p:txBody>
          <a:bodyPr wrap="square" rtlCol="0">
            <a:spAutoFit/>
          </a:bodyPr>
          <a:lstStyle/>
          <a:p>
            <a:pPr algn="ctr"/>
            <a:r>
              <a:rPr lang="en-US" sz="1400" dirty="0">
                <a:solidFill>
                  <a:schemeClr val="accent6">
                    <a:lumMod val="75000"/>
                  </a:schemeClr>
                </a:solidFill>
              </a:rPr>
              <a:t>Margin high</a:t>
            </a:r>
            <a:endParaRPr lang="en-GB" sz="1400" dirty="0">
              <a:solidFill>
                <a:schemeClr val="accent6">
                  <a:lumMod val="75000"/>
                </a:schemeClr>
              </a:solidFill>
            </a:endParaRPr>
          </a:p>
        </p:txBody>
      </p:sp>
      <p:sp>
        <p:nvSpPr>
          <p:cNvPr id="19" name="TextBox 18">
            <a:extLst>
              <a:ext uri="{FF2B5EF4-FFF2-40B4-BE49-F238E27FC236}">
                <a16:creationId xmlns:a16="http://schemas.microsoft.com/office/drawing/2014/main" id="{83E501BA-04B6-78B4-36AC-8E238D9E6C0F}"/>
              </a:ext>
            </a:extLst>
          </p:cNvPr>
          <p:cNvSpPr txBox="1"/>
          <p:nvPr/>
        </p:nvSpPr>
        <p:spPr>
          <a:xfrm>
            <a:off x="4815714" y="3156047"/>
            <a:ext cx="955573" cy="523220"/>
          </a:xfrm>
          <a:prstGeom prst="rect">
            <a:avLst/>
          </a:prstGeom>
          <a:noFill/>
        </p:spPr>
        <p:txBody>
          <a:bodyPr wrap="square" rtlCol="0">
            <a:spAutoFit/>
          </a:bodyPr>
          <a:lstStyle/>
          <a:p>
            <a:pPr algn="ctr"/>
            <a:r>
              <a:rPr lang="en-US" sz="1400" dirty="0">
                <a:solidFill>
                  <a:srgbClr val="FF0000"/>
                </a:solidFill>
              </a:rPr>
              <a:t>Margin low</a:t>
            </a:r>
            <a:endParaRPr lang="en-GB" sz="1400" dirty="0">
              <a:solidFill>
                <a:srgbClr val="FF0000"/>
              </a:solidFill>
            </a:endParaRPr>
          </a:p>
        </p:txBody>
      </p:sp>
    </p:spTree>
    <p:extLst>
      <p:ext uri="{BB962C8B-B14F-4D97-AF65-F5344CB8AC3E}">
        <p14:creationId xmlns:p14="http://schemas.microsoft.com/office/powerpoint/2010/main" val="204267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6" grpId="0" animBg="1"/>
      <p:bldP spid="9" grpId="0" animBg="1"/>
      <p:bldP spid="11" grpId="0" animBg="1"/>
      <p:bldP spid="12" grpId="0" animBg="1"/>
      <p:bldP spid="14" grpId="0"/>
      <p:bldP spid="16" grpId="0"/>
      <p:bldP spid="17"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1D4F-E385-373B-0E55-A686EDB87E3F}"/>
              </a:ext>
            </a:extLst>
          </p:cNvPr>
          <p:cNvSpPr>
            <a:spLocks noGrp="1"/>
          </p:cNvSpPr>
          <p:nvPr>
            <p:ph type="title"/>
          </p:nvPr>
        </p:nvSpPr>
        <p:spPr/>
        <p:txBody>
          <a:bodyPr/>
          <a:lstStyle/>
          <a:p>
            <a:r>
              <a:rPr lang="en-US" dirty="0"/>
              <a:t>Amplitude Scan in the SPS</a:t>
            </a:r>
            <a:endParaRPr lang="en-GB" dirty="0"/>
          </a:p>
        </p:txBody>
      </p:sp>
      <p:sp>
        <p:nvSpPr>
          <p:cNvPr id="3" name="Content Placeholder 2">
            <a:extLst>
              <a:ext uri="{FF2B5EF4-FFF2-40B4-BE49-F238E27FC236}">
                <a16:creationId xmlns:a16="http://schemas.microsoft.com/office/drawing/2014/main" id="{CF351383-3FE3-AE43-03D3-7F2482211B47}"/>
              </a:ext>
            </a:extLst>
          </p:cNvPr>
          <p:cNvSpPr>
            <a:spLocks noGrp="1"/>
          </p:cNvSpPr>
          <p:nvPr>
            <p:ph idx="1"/>
          </p:nvPr>
        </p:nvSpPr>
        <p:spPr/>
        <p:txBody>
          <a:bodyPr>
            <a:normAutofit/>
          </a:bodyPr>
          <a:lstStyle/>
          <a:p>
            <a:r>
              <a:rPr lang="en-GB" sz="2400" b="1" dirty="0"/>
              <a:t>Blow-up interval:</a:t>
            </a:r>
            <a:r>
              <a:rPr lang="en-GB" sz="2400" dirty="0"/>
              <a:t> 19085 – 23585 [</a:t>
            </a:r>
            <a:r>
              <a:rPr lang="en-GB" sz="2400" dirty="0" err="1"/>
              <a:t>ms</a:t>
            </a:r>
            <a:r>
              <a:rPr lang="en-GB" sz="2400" dirty="0"/>
              <a:t>]; </a:t>
            </a:r>
            <a:r>
              <a:rPr lang="en-GB" sz="2000" b="1" dirty="0"/>
              <a:t>Num. sub-intervals:</a:t>
            </a:r>
            <a:r>
              <a:rPr lang="en-GB" sz="2000" dirty="0"/>
              <a:t> 4</a:t>
            </a:r>
          </a:p>
          <a:p>
            <a:pPr lvl="1"/>
            <a:r>
              <a:rPr lang="en-US" sz="2000" b="1" dirty="0"/>
              <a:t>Skeleton Points: </a:t>
            </a:r>
            <a:r>
              <a:rPr lang="en-US" sz="2000" dirty="0"/>
              <a:t>17585, 19085, 20585, 22085 [</a:t>
            </a:r>
            <a:r>
              <a:rPr lang="en-US" sz="2000" dirty="0" err="1"/>
              <a:t>ms</a:t>
            </a:r>
            <a:r>
              <a:rPr lang="en-US" sz="2000" dirty="0"/>
              <a:t>]</a:t>
            </a:r>
          </a:p>
          <a:p>
            <a:pPr lvl="1"/>
            <a:r>
              <a:rPr lang="en-US" sz="2000" b="1" dirty="0"/>
              <a:t>Observation Points: </a:t>
            </a:r>
            <a:r>
              <a:rPr lang="en-US" sz="2000" dirty="0"/>
              <a:t>19085, 20585, 22085, 23585 [</a:t>
            </a:r>
            <a:r>
              <a:rPr lang="en-US" sz="2000" dirty="0" err="1"/>
              <a:t>ms</a:t>
            </a:r>
            <a:r>
              <a:rPr lang="en-US" sz="2000" dirty="0"/>
              <a:t>]</a:t>
            </a:r>
            <a:endParaRPr lang="en-GB" sz="2000" dirty="0"/>
          </a:p>
          <a:p>
            <a:r>
              <a:rPr lang="en-GB" sz="2400" b="1" dirty="0"/>
              <a:t>Parameters:</a:t>
            </a:r>
            <a:r>
              <a:rPr lang="en-GB" sz="2400" dirty="0"/>
              <a:t> Amplitude</a:t>
            </a:r>
          </a:p>
          <a:p>
            <a:pPr lvl="1"/>
            <a:r>
              <a:rPr lang="en-US" sz="2000" b="1" dirty="0"/>
              <a:t>Amplitude Range: </a:t>
            </a:r>
            <a:r>
              <a:rPr lang="en-US" sz="2000" dirty="0"/>
              <a:t>[0, 1]</a:t>
            </a:r>
            <a:endParaRPr lang="en-GB" sz="2000" dirty="0"/>
          </a:p>
        </p:txBody>
      </p:sp>
      <p:sp>
        <p:nvSpPr>
          <p:cNvPr id="4" name="Date Placeholder 3">
            <a:extLst>
              <a:ext uri="{FF2B5EF4-FFF2-40B4-BE49-F238E27FC236}">
                <a16:creationId xmlns:a16="http://schemas.microsoft.com/office/drawing/2014/main" id="{681D65F9-AAC9-D731-1C2E-430645B93F4B}"/>
              </a:ext>
            </a:extLst>
          </p:cNvPr>
          <p:cNvSpPr>
            <a:spLocks noGrp="1"/>
          </p:cNvSpPr>
          <p:nvPr>
            <p:ph type="dt" sz="half" idx="10"/>
          </p:nvPr>
        </p:nvSpPr>
        <p:spPr/>
        <p:txBody>
          <a:bodyPr/>
          <a:lstStyle/>
          <a:p>
            <a:r>
              <a:rPr lang="en-US"/>
              <a:t>February 07, 2024</a:t>
            </a:r>
            <a:endParaRPr lang="en-GB"/>
          </a:p>
        </p:txBody>
      </p:sp>
      <p:sp>
        <p:nvSpPr>
          <p:cNvPr id="5" name="Footer Placeholder 4">
            <a:extLst>
              <a:ext uri="{FF2B5EF4-FFF2-40B4-BE49-F238E27FC236}">
                <a16:creationId xmlns:a16="http://schemas.microsoft.com/office/drawing/2014/main" id="{463CD820-A55B-A605-FA8E-4685AAC6598E}"/>
              </a:ext>
            </a:extLst>
          </p:cNvPr>
          <p:cNvSpPr>
            <a:spLocks noGrp="1"/>
          </p:cNvSpPr>
          <p:nvPr>
            <p:ph type="ftr" sz="quarter" idx="11"/>
          </p:nvPr>
        </p:nvSpPr>
        <p:spPr/>
        <p:txBody>
          <a:bodyPr/>
          <a:lstStyle/>
          <a:p>
            <a:r>
              <a:rPr lang="en-GB"/>
              <a:t>RL4AA’24 - Niky Bruchon</a:t>
            </a:r>
          </a:p>
        </p:txBody>
      </p:sp>
      <p:sp>
        <p:nvSpPr>
          <p:cNvPr id="6" name="Slide Number Placeholder 5">
            <a:extLst>
              <a:ext uri="{FF2B5EF4-FFF2-40B4-BE49-F238E27FC236}">
                <a16:creationId xmlns:a16="http://schemas.microsoft.com/office/drawing/2014/main" id="{CC3B7433-99A9-60F4-C189-70EB0BE72644}"/>
              </a:ext>
            </a:extLst>
          </p:cNvPr>
          <p:cNvSpPr>
            <a:spLocks noGrp="1"/>
          </p:cNvSpPr>
          <p:nvPr>
            <p:ph type="sldNum" sz="quarter" idx="12"/>
          </p:nvPr>
        </p:nvSpPr>
        <p:spPr/>
        <p:txBody>
          <a:bodyPr/>
          <a:lstStyle/>
          <a:p>
            <a:fld id="{8CD3B367-8CB4-4E04-9DC9-E93A7064D0EB}" type="slidenum">
              <a:rPr lang="en-GB" smtClean="0"/>
              <a:t>35</a:t>
            </a:fld>
            <a:endParaRPr lang="en-GB"/>
          </a:p>
        </p:txBody>
      </p:sp>
      <p:pic>
        <p:nvPicPr>
          <p:cNvPr id="7" name="Picture 6" descr="Shape&#10;&#10;Description automatically generated with low confidence">
            <a:extLst>
              <a:ext uri="{FF2B5EF4-FFF2-40B4-BE49-F238E27FC236}">
                <a16:creationId xmlns:a16="http://schemas.microsoft.com/office/drawing/2014/main" id="{852AEF09-A473-E170-136E-1884DEB69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231825"/>
            <a:ext cx="5942911" cy="3188576"/>
          </a:xfrm>
          <a:prstGeom prst="rect">
            <a:avLst/>
          </a:prstGeom>
        </p:spPr>
      </p:pic>
      <p:pic>
        <p:nvPicPr>
          <p:cNvPr id="8" name="Picture 7" descr="Chart, line chart&#10;&#10;Description automatically generated">
            <a:extLst>
              <a:ext uri="{FF2B5EF4-FFF2-40B4-BE49-F238E27FC236}">
                <a16:creationId xmlns:a16="http://schemas.microsoft.com/office/drawing/2014/main" id="{9DF8F820-261E-B558-826E-34C35D596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738" y="3159519"/>
            <a:ext cx="4251435" cy="318857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82C2419-0861-C5C5-785A-DA639D18AFD4}"/>
                  </a:ext>
                </a:extLst>
              </p:cNvPr>
              <p:cNvSpPr txBox="1"/>
              <p:nvPr/>
            </p:nvSpPr>
            <p:spPr>
              <a:xfrm>
                <a:off x="7601138" y="3279440"/>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1</m:t>
                        </m:r>
                      </m:sub>
                    </m:sSub>
                  </m:oMath>
                </a14:m>
                <a:endParaRPr lang="en-GB" sz="1200" dirty="0"/>
              </a:p>
            </p:txBody>
          </p:sp>
        </mc:Choice>
        <mc:Fallback xmlns="">
          <p:sp>
            <p:nvSpPr>
              <p:cNvPr id="13" name="TextBox 12">
                <a:extLst>
                  <a:ext uri="{FF2B5EF4-FFF2-40B4-BE49-F238E27FC236}">
                    <a16:creationId xmlns:a16="http://schemas.microsoft.com/office/drawing/2014/main" id="{882C2419-0861-C5C5-785A-DA639D18AFD4}"/>
                  </a:ext>
                </a:extLst>
              </p:cNvPr>
              <p:cNvSpPr txBox="1">
                <a:spLocks noRot="1" noChangeAspect="1" noMove="1" noResize="1" noEditPoints="1" noAdjustHandles="1" noChangeArrowheads="1" noChangeShapeType="1" noTextEdit="1"/>
              </p:cNvSpPr>
              <p:nvPr/>
            </p:nvSpPr>
            <p:spPr>
              <a:xfrm>
                <a:off x="7601138" y="3279440"/>
                <a:ext cx="918171" cy="276999"/>
              </a:xfrm>
              <a:prstGeom prst="rect">
                <a:avLst/>
              </a:prstGeom>
              <a:blipFill>
                <a:blip r:embed="rId5"/>
                <a:stretch>
                  <a:fillRect t="-2222"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E5F715B-2273-3DE0-1DAB-42C3FE0CA8FD}"/>
                  </a:ext>
                </a:extLst>
              </p:cNvPr>
              <p:cNvSpPr txBox="1"/>
              <p:nvPr/>
            </p:nvSpPr>
            <p:spPr>
              <a:xfrm>
                <a:off x="8543254" y="3276484"/>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2</m:t>
                        </m:r>
                      </m:sub>
                    </m:sSub>
                  </m:oMath>
                </a14:m>
                <a:endParaRPr lang="en-GB" sz="1200" dirty="0"/>
              </a:p>
            </p:txBody>
          </p:sp>
        </mc:Choice>
        <mc:Fallback xmlns="">
          <p:sp>
            <p:nvSpPr>
              <p:cNvPr id="14" name="TextBox 13">
                <a:extLst>
                  <a:ext uri="{FF2B5EF4-FFF2-40B4-BE49-F238E27FC236}">
                    <a16:creationId xmlns:a16="http://schemas.microsoft.com/office/drawing/2014/main" id="{2E5F715B-2273-3DE0-1DAB-42C3FE0CA8FD}"/>
                  </a:ext>
                </a:extLst>
              </p:cNvPr>
              <p:cNvSpPr txBox="1">
                <a:spLocks noRot="1" noChangeAspect="1" noMove="1" noResize="1" noEditPoints="1" noAdjustHandles="1" noChangeArrowheads="1" noChangeShapeType="1" noTextEdit="1"/>
              </p:cNvSpPr>
              <p:nvPr/>
            </p:nvSpPr>
            <p:spPr>
              <a:xfrm>
                <a:off x="8543254" y="3276484"/>
                <a:ext cx="918171" cy="276999"/>
              </a:xfrm>
              <a:prstGeom prst="rect">
                <a:avLst/>
              </a:prstGeom>
              <a:blipFill>
                <a:blip r:embed="rId6"/>
                <a:stretch>
                  <a:fillRect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FDC7FF6-BB21-80D1-9D66-2362AF362EA3}"/>
                  </a:ext>
                </a:extLst>
              </p:cNvPr>
              <p:cNvSpPr txBox="1"/>
              <p:nvPr/>
            </p:nvSpPr>
            <p:spPr>
              <a:xfrm>
                <a:off x="9437340" y="3276484"/>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3</m:t>
                        </m:r>
                      </m:sub>
                    </m:sSub>
                  </m:oMath>
                </a14:m>
                <a:endParaRPr lang="en-GB" sz="1200" dirty="0"/>
              </a:p>
            </p:txBody>
          </p:sp>
        </mc:Choice>
        <mc:Fallback xmlns="">
          <p:sp>
            <p:nvSpPr>
              <p:cNvPr id="15" name="TextBox 14">
                <a:extLst>
                  <a:ext uri="{FF2B5EF4-FFF2-40B4-BE49-F238E27FC236}">
                    <a16:creationId xmlns:a16="http://schemas.microsoft.com/office/drawing/2014/main" id="{6FDC7FF6-BB21-80D1-9D66-2362AF362EA3}"/>
                  </a:ext>
                </a:extLst>
              </p:cNvPr>
              <p:cNvSpPr txBox="1">
                <a:spLocks noRot="1" noChangeAspect="1" noMove="1" noResize="1" noEditPoints="1" noAdjustHandles="1" noChangeArrowheads="1" noChangeShapeType="1" noTextEdit="1"/>
              </p:cNvSpPr>
              <p:nvPr/>
            </p:nvSpPr>
            <p:spPr>
              <a:xfrm>
                <a:off x="9437340" y="3276484"/>
                <a:ext cx="918171" cy="276999"/>
              </a:xfrm>
              <a:prstGeom prst="rect">
                <a:avLst/>
              </a:prstGeom>
              <a:blipFill>
                <a:blip r:embed="rId7"/>
                <a:stretch>
                  <a:fillRect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2B274EB-3C44-9A74-FAB2-11A549F7EF6E}"/>
                  </a:ext>
                </a:extLst>
              </p:cNvPr>
              <p:cNvSpPr txBox="1"/>
              <p:nvPr/>
            </p:nvSpPr>
            <p:spPr>
              <a:xfrm>
                <a:off x="10293108" y="3276485"/>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4</m:t>
                        </m:r>
                      </m:sub>
                    </m:sSub>
                  </m:oMath>
                </a14:m>
                <a:endParaRPr lang="en-GB" sz="1200" dirty="0"/>
              </a:p>
            </p:txBody>
          </p:sp>
        </mc:Choice>
        <mc:Fallback xmlns="">
          <p:sp>
            <p:nvSpPr>
              <p:cNvPr id="16" name="TextBox 15">
                <a:extLst>
                  <a:ext uri="{FF2B5EF4-FFF2-40B4-BE49-F238E27FC236}">
                    <a16:creationId xmlns:a16="http://schemas.microsoft.com/office/drawing/2014/main" id="{92B274EB-3C44-9A74-FAB2-11A549F7EF6E}"/>
                  </a:ext>
                </a:extLst>
              </p:cNvPr>
              <p:cNvSpPr txBox="1">
                <a:spLocks noRot="1" noChangeAspect="1" noMove="1" noResize="1" noEditPoints="1" noAdjustHandles="1" noChangeArrowheads="1" noChangeShapeType="1" noTextEdit="1"/>
              </p:cNvSpPr>
              <p:nvPr/>
            </p:nvSpPr>
            <p:spPr>
              <a:xfrm>
                <a:off x="10293108" y="3276485"/>
                <a:ext cx="918171" cy="276999"/>
              </a:xfrm>
              <a:prstGeom prst="rect">
                <a:avLst/>
              </a:prstGeom>
              <a:blipFill>
                <a:blip r:embed="rId8"/>
                <a:stretch>
                  <a:fillRect b="-15217"/>
                </a:stretch>
              </a:blipFill>
            </p:spPr>
            <p:txBody>
              <a:bodyPr/>
              <a:lstStyle/>
              <a:p>
                <a:r>
                  <a:rPr lang="en-GB">
                    <a:noFill/>
                  </a:rPr>
                  <a:t> </a:t>
                </a:r>
              </a:p>
            </p:txBody>
          </p:sp>
        </mc:Fallback>
      </mc:AlternateContent>
      <p:sp>
        <p:nvSpPr>
          <p:cNvPr id="18" name="TextBox 17">
            <a:extLst>
              <a:ext uri="{FF2B5EF4-FFF2-40B4-BE49-F238E27FC236}">
                <a16:creationId xmlns:a16="http://schemas.microsoft.com/office/drawing/2014/main" id="{69F60F0F-B4E0-1261-02DD-7E7D5D4C389D}"/>
              </a:ext>
            </a:extLst>
          </p:cNvPr>
          <p:cNvSpPr txBox="1"/>
          <p:nvPr/>
        </p:nvSpPr>
        <p:spPr>
          <a:xfrm>
            <a:off x="1830892" y="3290500"/>
            <a:ext cx="918171" cy="276999"/>
          </a:xfrm>
          <a:prstGeom prst="rect">
            <a:avLst/>
          </a:prstGeom>
          <a:noFill/>
        </p:spPr>
        <p:txBody>
          <a:bodyPr wrap="square" rtlCol="0">
            <a:spAutoFit/>
          </a:bodyPr>
          <a:lstStyle/>
          <a:p>
            <a:pPr algn="ctr"/>
            <a:r>
              <a:rPr lang="en-US" sz="1200" i="1" dirty="0"/>
              <a:t>sub</a:t>
            </a:r>
            <a:endParaRPr lang="en-GB" sz="1200" i="1" dirty="0"/>
          </a:p>
        </p:txBody>
      </p:sp>
      <p:sp>
        <p:nvSpPr>
          <p:cNvPr id="21" name="TextBox 20">
            <a:extLst>
              <a:ext uri="{FF2B5EF4-FFF2-40B4-BE49-F238E27FC236}">
                <a16:creationId xmlns:a16="http://schemas.microsoft.com/office/drawing/2014/main" id="{19BA4B4B-CCD2-6B2B-9422-D447E9DCA288}"/>
              </a:ext>
            </a:extLst>
          </p:cNvPr>
          <p:cNvSpPr txBox="1"/>
          <p:nvPr/>
        </p:nvSpPr>
        <p:spPr>
          <a:xfrm>
            <a:off x="2908424" y="3290499"/>
            <a:ext cx="918171" cy="276999"/>
          </a:xfrm>
          <a:prstGeom prst="rect">
            <a:avLst/>
          </a:prstGeom>
          <a:noFill/>
        </p:spPr>
        <p:txBody>
          <a:bodyPr wrap="square" rtlCol="0">
            <a:spAutoFit/>
          </a:bodyPr>
          <a:lstStyle/>
          <a:p>
            <a:pPr algn="ctr"/>
            <a:r>
              <a:rPr lang="en-US" sz="1200" i="1" dirty="0"/>
              <a:t>sub</a:t>
            </a:r>
            <a:endParaRPr lang="en-GB" sz="1200" i="1" dirty="0"/>
          </a:p>
        </p:txBody>
      </p:sp>
      <p:sp>
        <p:nvSpPr>
          <p:cNvPr id="22" name="TextBox 21">
            <a:extLst>
              <a:ext uri="{FF2B5EF4-FFF2-40B4-BE49-F238E27FC236}">
                <a16:creationId xmlns:a16="http://schemas.microsoft.com/office/drawing/2014/main" id="{612BD59F-68C5-840A-133D-CA0399E798FB}"/>
              </a:ext>
            </a:extLst>
          </p:cNvPr>
          <p:cNvSpPr txBox="1"/>
          <p:nvPr/>
        </p:nvSpPr>
        <p:spPr>
          <a:xfrm>
            <a:off x="4009103" y="3290499"/>
            <a:ext cx="918171" cy="276999"/>
          </a:xfrm>
          <a:prstGeom prst="rect">
            <a:avLst/>
          </a:prstGeom>
          <a:noFill/>
        </p:spPr>
        <p:txBody>
          <a:bodyPr wrap="square" rtlCol="0">
            <a:spAutoFit/>
          </a:bodyPr>
          <a:lstStyle/>
          <a:p>
            <a:pPr algn="ctr"/>
            <a:r>
              <a:rPr lang="en-US" sz="1200" i="1" dirty="0"/>
              <a:t>sub</a:t>
            </a:r>
            <a:endParaRPr lang="en-GB" sz="1200" i="1" dirty="0"/>
          </a:p>
        </p:txBody>
      </p:sp>
      <p:sp>
        <p:nvSpPr>
          <p:cNvPr id="23" name="TextBox 22">
            <a:extLst>
              <a:ext uri="{FF2B5EF4-FFF2-40B4-BE49-F238E27FC236}">
                <a16:creationId xmlns:a16="http://schemas.microsoft.com/office/drawing/2014/main" id="{31944677-F066-434F-98A3-3C98C9C39380}"/>
              </a:ext>
            </a:extLst>
          </p:cNvPr>
          <p:cNvSpPr txBox="1"/>
          <p:nvPr/>
        </p:nvSpPr>
        <p:spPr>
          <a:xfrm>
            <a:off x="5087901" y="3290498"/>
            <a:ext cx="918171" cy="276999"/>
          </a:xfrm>
          <a:prstGeom prst="rect">
            <a:avLst/>
          </a:prstGeom>
          <a:noFill/>
        </p:spPr>
        <p:txBody>
          <a:bodyPr wrap="square" rtlCol="0">
            <a:spAutoFit/>
          </a:bodyPr>
          <a:lstStyle/>
          <a:p>
            <a:pPr algn="ctr"/>
            <a:r>
              <a:rPr lang="en-US" sz="1200" i="1" dirty="0"/>
              <a:t>sub</a:t>
            </a:r>
            <a:endParaRPr lang="en-GB" sz="1200" i="1" dirty="0"/>
          </a:p>
        </p:txBody>
      </p:sp>
      <p:sp>
        <p:nvSpPr>
          <p:cNvPr id="24" name="TextBox 23">
            <a:extLst>
              <a:ext uri="{FF2B5EF4-FFF2-40B4-BE49-F238E27FC236}">
                <a16:creationId xmlns:a16="http://schemas.microsoft.com/office/drawing/2014/main" id="{0328D83D-9444-ADA2-5FD1-87935EC98328}"/>
              </a:ext>
            </a:extLst>
          </p:cNvPr>
          <p:cNvSpPr txBox="1"/>
          <p:nvPr/>
        </p:nvSpPr>
        <p:spPr>
          <a:xfrm>
            <a:off x="6941738" y="2415436"/>
            <a:ext cx="3413773" cy="461665"/>
          </a:xfrm>
          <a:prstGeom prst="rect">
            <a:avLst/>
          </a:prstGeom>
          <a:noFill/>
        </p:spPr>
        <p:txBody>
          <a:bodyPr wrap="square" rtlCol="0">
            <a:spAutoFit/>
          </a:bodyPr>
          <a:lstStyle/>
          <a:p>
            <a:pPr marL="342900" indent="-342900">
              <a:buFont typeface="Wingdings" panose="05000000000000000000" pitchFamily="2" charset="2"/>
              <a:buChar char="§"/>
            </a:pPr>
            <a:r>
              <a:rPr lang="en-US" sz="2400" b="1" dirty="0"/>
              <a:t>Algorithm:</a:t>
            </a:r>
            <a:r>
              <a:rPr lang="en-US" sz="2400" dirty="0"/>
              <a:t> BOBYQA</a:t>
            </a:r>
            <a:endParaRPr lang="en-GB" sz="2400" dirty="0"/>
          </a:p>
        </p:txBody>
      </p:sp>
    </p:spTree>
    <p:extLst>
      <p:ext uri="{BB962C8B-B14F-4D97-AF65-F5344CB8AC3E}">
        <p14:creationId xmlns:p14="http://schemas.microsoft.com/office/powerpoint/2010/main" val="3444530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3293-164A-C5DF-42D9-C3C56BD8B1B3}"/>
              </a:ext>
            </a:extLst>
          </p:cNvPr>
          <p:cNvSpPr>
            <a:spLocks noGrp="1"/>
          </p:cNvSpPr>
          <p:nvPr>
            <p:ph type="title"/>
          </p:nvPr>
        </p:nvSpPr>
        <p:spPr/>
        <p:txBody>
          <a:bodyPr/>
          <a:lstStyle/>
          <a:p>
            <a:r>
              <a:rPr lang="en-US" dirty="0"/>
              <a:t>Results in the SPS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D44FAF-0807-7A28-75FF-E10004F30694}"/>
                  </a:ext>
                </a:extLst>
              </p:cNvPr>
              <p:cNvSpPr>
                <a:spLocks noGrp="1"/>
              </p:cNvSpPr>
              <p:nvPr>
                <p:ph idx="1"/>
              </p:nvPr>
            </p:nvSpPr>
            <p:spPr/>
            <p:txBody>
              <a:bodyPr>
                <a:normAutofit/>
              </a:bodyPr>
              <a:lstStyle/>
              <a:p>
                <a:r>
                  <a:rPr lang="en-US" sz="2400" b="1" dirty="0"/>
                  <a:t>Target bunch length:</a:t>
                </a:r>
                <a:r>
                  <a:rPr lang="en-US" sz="2400" dirty="0"/>
                  <a:t> </a:t>
                </a:r>
                <a14:m>
                  <m:oMath xmlns:m="http://schemas.openxmlformats.org/officeDocument/2006/math">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ea typeface="Cambria Math" panose="02040503050406030204" pitchFamily="18" charset="0"/>
                          </a:rPr>
                          <m:t> </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=1.9</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ns</m:t>
                    </m:r>
                  </m:oMath>
                </a14:m>
                <a:endParaRPr lang="en-US" sz="2400" dirty="0"/>
              </a:p>
              <a:p>
                <a:pPr lvl="1"/>
                <a:r>
                  <a:rPr lang="en-US" sz="2000" b="1" dirty="0"/>
                  <a:t>Tolerance:</a:t>
                </a:r>
                <a:r>
                  <a:rPr lang="en-US" sz="2000" dirty="0"/>
                  <a:t>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𝑡𝑜𝑙</m:t>
                        </m:r>
                      </m:e>
                      <m:sub>
                        <m:r>
                          <a:rPr lang="en-US" sz="2000" i="1">
                            <a:latin typeface="Cambria Math" panose="02040503050406030204" pitchFamily="18" charset="0"/>
                          </a:rPr>
                          <m:t>%</m:t>
                        </m:r>
                      </m:sub>
                    </m:sSub>
                    <m:r>
                      <a:rPr lang="en-US" sz="2000" b="0" i="1" smtClean="0">
                        <a:latin typeface="Cambria Math" panose="02040503050406030204" pitchFamily="18" charset="0"/>
                      </a:rPr>
                      <m:t>=</m:t>
                    </m:r>
                  </m:oMath>
                </a14:m>
                <a:r>
                  <a:rPr lang="en-GB" sz="2000" dirty="0"/>
                  <a:t> ±5%  </a:t>
                </a:r>
                <a:r>
                  <a:rPr lang="en-GB" sz="2000" dirty="0">
                    <a:sym typeface="Wingdings" panose="05000000000000000000" pitchFamily="2" charset="2"/>
                  </a:rPr>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𝑡𝑜𝑙</m:t>
                        </m:r>
                      </m:e>
                      <m:sub>
                        <m:r>
                          <m:rPr>
                            <m:sty m:val="p"/>
                          </m:rPr>
                          <a:rPr lang="en-US" sz="2000">
                            <a:latin typeface="Cambria Math" panose="02040503050406030204" pitchFamily="18" charset="0"/>
                          </a:rPr>
                          <m:t>band</m:t>
                        </m:r>
                      </m:sub>
                    </m:sSub>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m>
                          <m:mPr>
                            <m:mcs>
                              <m:mc>
                                <m:mcPr>
                                  <m:count m:val="2"/>
                                  <m:mcJc m:val="center"/>
                                </m:mcPr>
                              </m:mc>
                            </m:mcs>
                            <m:ctrlPr>
                              <a:rPr lang="en-US" sz="2000" b="0" i="1" smtClean="0">
                                <a:latin typeface="Cambria Math" panose="02040503050406030204" pitchFamily="18" charset="0"/>
                              </a:rPr>
                            </m:ctrlPr>
                          </m:mPr>
                          <m:mr>
                            <m:e>
                              <m:r>
                                <m:rPr>
                                  <m:brk m:alnAt="7"/>
                                </m:rPr>
                                <a:rPr lang="en-US" sz="2000" b="0" i="1" smtClean="0">
                                  <a:latin typeface="Cambria Math" panose="02040503050406030204" pitchFamily="18" charset="0"/>
                                </a:rPr>
                                <m:t>1</m:t>
                              </m:r>
                              <m:r>
                                <a:rPr lang="en-US" sz="2000" b="0" i="1" smtClean="0">
                                  <a:latin typeface="Cambria Math" panose="02040503050406030204" pitchFamily="18" charset="0"/>
                                </a:rPr>
                                <m:t>.805,</m:t>
                              </m:r>
                            </m:e>
                            <m:e>
                              <m:r>
                                <a:rPr lang="en-US" sz="2000" b="0" i="1" smtClean="0">
                                  <a:latin typeface="Cambria Math" panose="02040503050406030204" pitchFamily="18" charset="0"/>
                                </a:rPr>
                                <m:t>1.995</m:t>
                              </m:r>
                            </m:e>
                          </m:mr>
                        </m:m>
                      </m:e>
                    </m:d>
                    <m:r>
                      <a:rPr lang="en-US" sz="2000" b="0" i="0" smtClean="0">
                        <a:latin typeface="Cambria Math" panose="02040503050406030204" pitchFamily="18" charset="0"/>
                      </a:rPr>
                      <m:t> </m:t>
                    </m:r>
                    <m:r>
                      <m:rPr>
                        <m:sty m:val="p"/>
                      </m:rPr>
                      <a:rPr lang="en-US" sz="2000" b="0" i="0" smtClean="0">
                        <a:latin typeface="Cambria Math" panose="02040503050406030204" pitchFamily="18" charset="0"/>
                      </a:rPr>
                      <m:t>ns</m:t>
                    </m:r>
                  </m:oMath>
                </a14:m>
                <a:endParaRPr lang="en-GB" sz="2000" dirty="0"/>
              </a:p>
              <a:p>
                <a:r>
                  <a:rPr lang="en-GB" sz="2400" dirty="0"/>
                  <a:t>Problem </a:t>
                </a:r>
                <a:r>
                  <a:rPr lang="en-GB" sz="2400" b="1" dirty="0"/>
                  <a:t>solved</a:t>
                </a:r>
                <a:r>
                  <a:rPr lang="en-GB" sz="2400" dirty="0"/>
                  <a:t> in 31 iterations (Num. sub-intervals: 4).</a:t>
                </a:r>
              </a:p>
            </p:txBody>
          </p:sp>
        </mc:Choice>
        <mc:Fallback xmlns="">
          <p:sp>
            <p:nvSpPr>
              <p:cNvPr id="3" name="Content Placeholder 2">
                <a:extLst>
                  <a:ext uri="{FF2B5EF4-FFF2-40B4-BE49-F238E27FC236}">
                    <a16:creationId xmlns:a16="http://schemas.microsoft.com/office/drawing/2014/main" id="{74D44FAF-0807-7A28-75FF-E10004F30694}"/>
                  </a:ext>
                </a:extLst>
              </p:cNvPr>
              <p:cNvSpPr>
                <a:spLocks noGrp="1" noRot="1" noChangeAspect="1" noMove="1" noResize="1" noEditPoints="1" noAdjustHandles="1" noChangeArrowheads="1" noChangeShapeType="1" noTextEdit="1"/>
              </p:cNvSpPr>
              <p:nvPr>
                <p:ph idx="1"/>
              </p:nvPr>
            </p:nvSpPr>
            <p:spPr>
              <a:blipFill>
                <a:blip r:embed="rId3"/>
                <a:stretch>
                  <a:fillRect l="-812" t="-1701"/>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27B5EAC-7421-34CE-103E-4EC745BDEC68}"/>
              </a:ext>
            </a:extLst>
          </p:cNvPr>
          <p:cNvSpPr>
            <a:spLocks noGrp="1"/>
          </p:cNvSpPr>
          <p:nvPr>
            <p:ph type="dt" sz="half" idx="10"/>
          </p:nvPr>
        </p:nvSpPr>
        <p:spPr/>
        <p:txBody>
          <a:bodyPr/>
          <a:lstStyle/>
          <a:p>
            <a:r>
              <a:rPr lang="en-US"/>
              <a:t>February 07, 2024</a:t>
            </a:r>
            <a:endParaRPr lang="en-GB"/>
          </a:p>
        </p:txBody>
      </p:sp>
      <p:sp>
        <p:nvSpPr>
          <p:cNvPr id="5" name="Footer Placeholder 4">
            <a:extLst>
              <a:ext uri="{FF2B5EF4-FFF2-40B4-BE49-F238E27FC236}">
                <a16:creationId xmlns:a16="http://schemas.microsoft.com/office/drawing/2014/main" id="{4DE75C6B-B037-10E2-079F-D3F1DB867488}"/>
              </a:ext>
            </a:extLst>
          </p:cNvPr>
          <p:cNvSpPr>
            <a:spLocks noGrp="1"/>
          </p:cNvSpPr>
          <p:nvPr>
            <p:ph type="ftr" sz="quarter" idx="11"/>
          </p:nvPr>
        </p:nvSpPr>
        <p:spPr/>
        <p:txBody>
          <a:bodyPr/>
          <a:lstStyle/>
          <a:p>
            <a:r>
              <a:rPr lang="en-GB"/>
              <a:t>RL4AA’24 - Niky Bruchon</a:t>
            </a:r>
          </a:p>
        </p:txBody>
      </p:sp>
      <p:sp>
        <p:nvSpPr>
          <p:cNvPr id="6" name="Slide Number Placeholder 5">
            <a:extLst>
              <a:ext uri="{FF2B5EF4-FFF2-40B4-BE49-F238E27FC236}">
                <a16:creationId xmlns:a16="http://schemas.microsoft.com/office/drawing/2014/main" id="{7C58AED4-7A00-B903-F06F-95C6C72197C7}"/>
              </a:ext>
            </a:extLst>
          </p:cNvPr>
          <p:cNvSpPr>
            <a:spLocks noGrp="1"/>
          </p:cNvSpPr>
          <p:nvPr>
            <p:ph type="sldNum" sz="quarter" idx="12"/>
          </p:nvPr>
        </p:nvSpPr>
        <p:spPr/>
        <p:txBody>
          <a:bodyPr/>
          <a:lstStyle/>
          <a:p>
            <a:fld id="{8CD3B367-8CB4-4E04-9DC9-E93A7064D0EB}" type="slidenum">
              <a:rPr lang="en-GB" smtClean="0"/>
              <a:t>36</a:t>
            </a:fld>
            <a:endParaRPr lang="en-GB"/>
          </a:p>
        </p:txBody>
      </p:sp>
      <p:pic>
        <p:nvPicPr>
          <p:cNvPr id="9" name="Picture 8" descr="Chart, histogram&#10;&#10;Description automatically generated">
            <a:extLst>
              <a:ext uri="{FF2B5EF4-FFF2-40B4-BE49-F238E27FC236}">
                <a16:creationId xmlns:a16="http://schemas.microsoft.com/office/drawing/2014/main" id="{5D8D682F-6593-8C1B-62E9-987D9D005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948" y="2765178"/>
            <a:ext cx="3670738" cy="2804999"/>
          </a:xfrm>
          <a:prstGeom prst="rect">
            <a:avLst/>
          </a:prstGeom>
        </p:spPr>
      </p:pic>
      <p:pic>
        <p:nvPicPr>
          <p:cNvPr id="11" name="Picture 10" descr="Chart, line chart&#10;&#10;Description automatically generated">
            <a:extLst>
              <a:ext uri="{FF2B5EF4-FFF2-40B4-BE49-F238E27FC236}">
                <a16:creationId xmlns:a16="http://schemas.microsoft.com/office/drawing/2014/main" id="{5EFE94E9-E8B7-7BA8-1F07-543E8FFE98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374" y="2765179"/>
            <a:ext cx="3670738" cy="2804998"/>
          </a:xfrm>
          <a:prstGeom prst="rect">
            <a:avLst/>
          </a:prstGeom>
        </p:spPr>
      </p:pic>
      <p:pic>
        <p:nvPicPr>
          <p:cNvPr id="10" name="Picture 9" descr="Chart, line chart&#10;&#10;Description automatically generated">
            <a:extLst>
              <a:ext uri="{FF2B5EF4-FFF2-40B4-BE49-F238E27FC236}">
                <a16:creationId xmlns:a16="http://schemas.microsoft.com/office/drawing/2014/main" id="{7D530515-941C-61DB-6F5A-94ADA7DCC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4031" y="2765178"/>
            <a:ext cx="3739998" cy="2804998"/>
          </a:xfrm>
          <a:prstGeom prst="rect">
            <a:avLst/>
          </a:prstGeom>
        </p:spPr>
      </p:pic>
      <p:sp>
        <p:nvSpPr>
          <p:cNvPr id="12" name="TextBox 11">
            <a:extLst>
              <a:ext uri="{FF2B5EF4-FFF2-40B4-BE49-F238E27FC236}">
                <a16:creationId xmlns:a16="http://schemas.microsoft.com/office/drawing/2014/main" id="{8B1FE6EE-10BA-DDAE-3885-603444FDBA2E}"/>
              </a:ext>
            </a:extLst>
          </p:cNvPr>
          <p:cNvSpPr txBox="1"/>
          <p:nvPr/>
        </p:nvSpPr>
        <p:spPr>
          <a:xfrm>
            <a:off x="1261994" y="2488871"/>
            <a:ext cx="1799498" cy="369332"/>
          </a:xfrm>
          <a:prstGeom prst="rect">
            <a:avLst/>
          </a:prstGeom>
          <a:noFill/>
        </p:spPr>
        <p:txBody>
          <a:bodyPr wrap="square" rtlCol="0">
            <a:spAutoFit/>
          </a:bodyPr>
          <a:lstStyle/>
          <a:p>
            <a:pPr algn="ctr"/>
            <a:r>
              <a:rPr lang="en-US" dirty="0"/>
              <a:t>Amplitude scan</a:t>
            </a:r>
            <a:endParaRPr lang="en-GB" dirty="0"/>
          </a:p>
        </p:txBody>
      </p:sp>
      <p:sp>
        <p:nvSpPr>
          <p:cNvPr id="13" name="TextBox 12">
            <a:extLst>
              <a:ext uri="{FF2B5EF4-FFF2-40B4-BE49-F238E27FC236}">
                <a16:creationId xmlns:a16="http://schemas.microsoft.com/office/drawing/2014/main" id="{905B52CE-C2AB-6B77-4075-C1419289788F}"/>
              </a:ext>
            </a:extLst>
          </p:cNvPr>
          <p:cNvSpPr txBox="1"/>
          <p:nvPr/>
        </p:nvSpPr>
        <p:spPr>
          <a:xfrm>
            <a:off x="5122081" y="2488871"/>
            <a:ext cx="1943897" cy="369332"/>
          </a:xfrm>
          <a:prstGeom prst="rect">
            <a:avLst/>
          </a:prstGeom>
          <a:noFill/>
        </p:spPr>
        <p:txBody>
          <a:bodyPr wrap="square" rtlCol="0">
            <a:spAutoFit/>
          </a:bodyPr>
          <a:lstStyle/>
          <a:p>
            <a:pPr algn="ctr"/>
            <a:r>
              <a:rPr lang="en-US" dirty="0"/>
              <a:t>Objective function</a:t>
            </a:r>
            <a:endParaRPr lang="en-GB" dirty="0"/>
          </a:p>
        </p:txBody>
      </p:sp>
      <p:sp>
        <p:nvSpPr>
          <p:cNvPr id="14" name="TextBox 13">
            <a:extLst>
              <a:ext uri="{FF2B5EF4-FFF2-40B4-BE49-F238E27FC236}">
                <a16:creationId xmlns:a16="http://schemas.microsoft.com/office/drawing/2014/main" id="{779EA6F7-3A7D-75B1-D97D-582B937C3D86}"/>
              </a:ext>
            </a:extLst>
          </p:cNvPr>
          <p:cNvSpPr txBox="1"/>
          <p:nvPr/>
        </p:nvSpPr>
        <p:spPr>
          <a:xfrm>
            <a:off x="9223599" y="2488871"/>
            <a:ext cx="1602037" cy="369332"/>
          </a:xfrm>
          <a:prstGeom prst="rect">
            <a:avLst/>
          </a:prstGeom>
          <a:noFill/>
        </p:spPr>
        <p:txBody>
          <a:bodyPr wrap="square" rtlCol="0">
            <a:spAutoFit/>
          </a:bodyPr>
          <a:lstStyle/>
          <a:p>
            <a:pPr algn="ctr"/>
            <a:r>
              <a:rPr lang="en-US" dirty="0"/>
              <a:t>Bunch lengths</a:t>
            </a:r>
            <a:endParaRPr lang="en-GB"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E870F3A-934D-2C85-8584-6FF067FB838D}"/>
                  </a:ext>
                </a:extLst>
              </p:cNvPr>
              <p:cNvSpPr txBox="1"/>
              <p:nvPr/>
            </p:nvSpPr>
            <p:spPr>
              <a:xfrm>
                <a:off x="838200" y="2858203"/>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1</m:t>
                        </m:r>
                      </m:sub>
                    </m:sSub>
                  </m:oMath>
                </a14:m>
                <a:endParaRPr lang="en-GB" sz="1200" dirty="0"/>
              </a:p>
            </p:txBody>
          </p:sp>
        </mc:Choice>
        <mc:Fallback xmlns="">
          <p:sp>
            <p:nvSpPr>
              <p:cNvPr id="7" name="TextBox 6">
                <a:extLst>
                  <a:ext uri="{FF2B5EF4-FFF2-40B4-BE49-F238E27FC236}">
                    <a16:creationId xmlns:a16="http://schemas.microsoft.com/office/drawing/2014/main" id="{3E870F3A-934D-2C85-8584-6FF067FB838D}"/>
                  </a:ext>
                </a:extLst>
              </p:cNvPr>
              <p:cNvSpPr txBox="1">
                <a:spLocks noRot="1" noChangeAspect="1" noMove="1" noResize="1" noEditPoints="1" noAdjustHandles="1" noChangeArrowheads="1" noChangeShapeType="1" noTextEdit="1"/>
              </p:cNvSpPr>
              <p:nvPr/>
            </p:nvSpPr>
            <p:spPr>
              <a:xfrm>
                <a:off x="838200" y="2858203"/>
                <a:ext cx="918171" cy="276999"/>
              </a:xfrm>
              <a:prstGeom prst="rect">
                <a:avLst/>
              </a:prstGeom>
              <a:blipFill>
                <a:blip r:embed="rId7"/>
                <a:stretch>
                  <a:fillRect t="-2222"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5770D3A-D75C-09C5-E05D-02AF5E85FF73}"/>
                  </a:ext>
                </a:extLst>
              </p:cNvPr>
              <p:cNvSpPr txBox="1"/>
              <p:nvPr/>
            </p:nvSpPr>
            <p:spPr>
              <a:xfrm>
                <a:off x="1640869" y="2869263"/>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2</m:t>
                        </m:r>
                      </m:sub>
                    </m:sSub>
                  </m:oMath>
                </a14:m>
                <a:endParaRPr lang="en-GB" sz="1200" dirty="0"/>
              </a:p>
            </p:txBody>
          </p:sp>
        </mc:Choice>
        <mc:Fallback xmlns="">
          <p:sp>
            <p:nvSpPr>
              <p:cNvPr id="15" name="TextBox 14">
                <a:extLst>
                  <a:ext uri="{FF2B5EF4-FFF2-40B4-BE49-F238E27FC236}">
                    <a16:creationId xmlns:a16="http://schemas.microsoft.com/office/drawing/2014/main" id="{45770D3A-D75C-09C5-E05D-02AF5E85FF73}"/>
                  </a:ext>
                </a:extLst>
              </p:cNvPr>
              <p:cNvSpPr txBox="1">
                <a:spLocks noRot="1" noChangeAspect="1" noMove="1" noResize="1" noEditPoints="1" noAdjustHandles="1" noChangeArrowheads="1" noChangeShapeType="1" noTextEdit="1"/>
              </p:cNvSpPr>
              <p:nvPr/>
            </p:nvSpPr>
            <p:spPr>
              <a:xfrm>
                <a:off x="1640869" y="2869263"/>
                <a:ext cx="918171" cy="276999"/>
              </a:xfrm>
              <a:prstGeom prst="rect">
                <a:avLst/>
              </a:prstGeom>
              <a:blipFill>
                <a:blip r:embed="rId8"/>
                <a:stretch>
                  <a:fillRect t="-2222"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6C1EC3D-1DC5-2DB3-3E6F-23730A888A0F}"/>
                  </a:ext>
                </a:extLst>
              </p:cNvPr>
              <p:cNvSpPr txBox="1"/>
              <p:nvPr/>
            </p:nvSpPr>
            <p:spPr>
              <a:xfrm>
                <a:off x="2417656" y="2880323"/>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3</m:t>
                        </m:r>
                      </m:sub>
                    </m:sSub>
                  </m:oMath>
                </a14:m>
                <a:endParaRPr lang="en-GB" sz="1200" dirty="0"/>
              </a:p>
            </p:txBody>
          </p:sp>
        </mc:Choice>
        <mc:Fallback xmlns="">
          <p:sp>
            <p:nvSpPr>
              <p:cNvPr id="16" name="TextBox 15">
                <a:extLst>
                  <a:ext uri="{FF2B5EF4-FFF2-40B4-BE49-F238E27FC236}">
                    <a16:creationId xmlns:a16="http://schemas.microsoft.com/office/drawing/2014/main" id="{46C1EC3D-1DC5-2DB3-3E6F-23730A888A0F}"/>
                  </a:ext>
                </a:extLst>
              </p:cNvPr>
              <p:cNvSpPr txBox="1">
                <a:spLocks noRot="1" noChangeAspect="1" noMove="1" noResize="1" noEditPoints="1" noAdjustHandles="1" noChangeArrowheads="1" noChangeShapeType="1" noTextEdit="1"/>
              </p:cNvSpPr>
              <p:nvPr/>
            </p:nvSpPr>
            <p:spPr>
              <a:xfrm>
                <a:off x="2417656" y="2880323"/>
                <a:ext cx="918171" cy="276999"/>
              </a:xfrm>
              <a:prstGeom prst="rect">
                <a:avLst/>
              </a:prstGeom>
              <a:blipFill>
                <a:blip r:embed="rId9"/>
                <a:stretch>
                  <a:fillRect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4661AF9-6CEA-D6D2-F575-8638CF8F7CC8}"/>
                  </a:ext>
                </a:extLst>
              </p:cNvPr>
              <p:cNvSpPr txBox="1"/>
              <p:nvPr/>
            </p:nvSpPr>
            <p:spPr>
              <a:xfrm>
                <a:off x="3166673" y="2880322"/>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4</m:t>
                        </m:r>
                      </m:sub>
                    </m:sSub>
                  </m:oMath>
                </a14:m>
                <a:endParaRPr lang="en-GB" sz="1200" dirty="0"/>
              </a:p>
            </p:txBody>
          </p:sp>
        </mc:Choice>
        <mc:Fallback xmlns="">
          <p:sp>
            <p:nvSpPr>
              <p:cNvPr id="17" name="TextBox 16">
                <a:extLst>
                  <a:ext uri="{FF2B5EF4-FFF2-40B4-BE49-F238E27FC236}">
                    <a16:creationId xmlns:a16="http://schemas.microsoft.com/office/drawing/2014/main" id="{04661AF9-6CEA-D6D2-F575-8638CF8F7CC8}"/>
                  </a:ext>
                </a:extLst>
              </p:cNvPr>
              <p:cNvSpPr txBox="1">
                <a:spLocks noRot="1" noChangeAspect="1" noMove="1" noResize="1" noEditPoints="1" noAdjustHandles="1" noChangeArrowheads="1" noChangeShapeType="1" noTextEdit="1"/>
              </p:cNvSpPr>
              <p:nvPr/>
            </p:nvSpPr>
            <p:spPr>
              <a:xfrm>
                <a:off x="3166673" y="2880322"/>
                <a:ext cx="918171" cy="276999"/>
              </a:xfrm>
              <a:prstGeom prst="rect">
                <a:avLst/>
              </a:prstGeom>
              <a:blipFill>
                <a:blip r:embed="rId10"/>
                <a:stretch>
                  <a:fillRect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8A15714-36C8-E753-AA58-AEA6D57F453F}"/>
                  </a:ext>
                </a:extLst>
              </p:cNvPr>
              <p:cNvSpPr txBox="1"/>
              <p:nvPr/>
            </p:nvSpPr>
            <p:spPr>
              <a:xfrm>
                <a:off x="4806787" y="2797243"/>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1</m:t>
                        </m:r>
                      </m:sub>
                    </m:sSub>
                  </m:oMath>
                </a14:m>
                <a:endParaRPr lang="en-GB" sz="1200" dirty="0"/>
              </a:p>
            </p:txBody>
          </p:sp>
        </mc:Choice>
        <mc:Fallback xmlns="">
          <p:sp>
            <p:nvSpPr>
              <p:cNvPr id="18" name="TextBox 17">
                <a:extLst>
                  <a:ext uri="{FF2B5EF4-FFF2-40B4-BE49-F238E27FC236}">
                    <a16:creationId xmlns:a16="http://schemas.microsoft.com/office/drawing/2014/main" id="{D8A15714-36C8-E753-AA58-AEA6D57F453F}"/>
                  </a:ext>
                </a:extLst>
              </p:cNvPr>
              <p:cNvSpPr txBox="1">
                <a:spLocks noRot="1" noChangeAspect="1" noMove="1" noResize="1" noEditPoints="1" noAdjustHandles="1" noChangeArrowheads="1" noChangeShapeType="1" noTextEdit="1"/>
              </p:cNvSpPr>
              <p:nvPr/>
            </p:nvSpPr>
            <p:spPr>
              <a:xfrm>
                <a:off x="4806787" y="2797243"/>
                <a:ext cx="918171" cy="276999"/>
              </a:xfrm>
              <a:prstGeom prst="rect">
                <a:avLst/>
              </a:prstGeom>
              <a:blipFill>
                <a:blip r:embed="rId7"/>
                <a:stretch>
                  <a:fillRect t="-2222"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10EAC87-8824-6182-0C55-D4F6D48EC5BD}"/>
                  </a:ext>
                </a:extLst>
              </p:cNvPr>
              <p:cNvSpPr txBox="1"/>
              <p:nvPr/>
            </p:nvSpPr>
            <p:spPr>
              <a:xfrm>
                <a:off x="5609456" y="2808303"/>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2</m:t>
                        </m:r>
                      </m:sub>
                    </m:sSub>
                  </m:oMath>
                </a14:m>
                <a:endParaRPr lang="en-GB" sz="1200" dirty="0"/>
              </a:p>
            </p:txBody>
          </p:sp>
        </mc:Choice>
        <mc:Fallback xmlns="">
          <p:sp>
            <p:nvSpPr>
              <p:cNvPr id="19" name="TextBox 18">
                <a:extLst>
                  <a:ext uri="{FF2B5EF4-FFF2-40B4-BE49-F238E27FC236}">
                    <a16:creationId xmlns:a16="http://schemas.microsoft.com/office/drawing/2014/main" id="{B10EAC87-8824-6182-0C55-D4F6D48EC5BD}"/>
                  </a:ext>
                </a:extLst>
              </p:cNvPr>
              <p:cNvSpPr txBox="1">
                <a:spLocks noRot="1" noChangeAspect="1" noMove="1" noResize="1" noEditPoints="1" noAdjustHandles="1" noChangeArrowheads="1" noChangeShapeType="1" noTextEdit="1"/>
              </p:cNvSpPr>
              <p:nvPr/>
            </p:nvSpPr>
            <p:spPr>
              <a:xfrm>
                <a:off x="5609456" y="2808303"/>
                <a:ext cx="918171" cy="276999"/>
              </a:xfrm>
              <a:prstGeom prst="rect">
                <a:avLst/>
              </a:prstGeom>
              <a:blipFill>
                <a:blip r:embed="rId8"/>
                <a:stretch>
                  <a:fillRect t="-2222"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3C14A59-4184-D476-9F2C-542E73031B2B}"/>
                  </a:ext>
                </a:extLst>
              </p:cNvPr>
              <p:cNvSpPr txBox="1"/>
              <p:nvPr/>
            </p:nvSpPr>
            <p:spPr>
              <a:xfrm>
                <a:off x="6386243" y="2819363"/>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3</m:t>
                        </m:r>
                      </m:sub>
                    </m:sSub>
                  </m:oMath>
                </a14:m>
                <a:endParaRPr lang="en-GB" sz="1200" dirty="0"/>
              </a:p>
            </p:txBody>
          </p:sp>
        </mc:Choice>
        <mc:Fallback xmlns="">
          <p:sp>
            <p:nvSpPr>
              <p:cNvPr id="20" name="TextBox 19">
                <a:extLst>
                  <a:ext uri="{FF2B5EF4-FFF2-40B4-BE49-F238E27FC236}">
                    <a16:creationId xmlns:a16="http://schemas.microsoft.com/office/drawing/2014/main" id="{83C14A59-4184-D476-9F2C-542E73031B2B}"/>
                  </a:ext>
                </a:extLst>
              </p:cNvPr>
              <p:cNvSpPr txBox="1">
                <a:spLocks noRot="1" noChangeAspect="1" noMove="1" noResize="1" noEditPoints="1" noAdjustHandles="1" noChangeArrowheads="1" noChangeShapeType="1" noTextEdit="1"/>
              </p:cNvSpPr>
              <p:nvPr/>
            </p:nvSpPr>
            <p:spPr>
              <a:xfrm>
                <a:off x="6386243" y="2819363"/>
                <a:ext cx="918171" cy="276999"/>
              </a:xfrm>
              <a:prstGeom prst="rect">
                <a:avLst/>
              </a:prstGeom>
              <a:blipFill>
                <a:blip r:embed="rId9"/>
                <a:stretch>
                  <a:fillRect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91229DD-DD97-C59B-3526-0DCB84E8FF0D}"/>
                  </a:ext>
                </a:extLst>
              </p:cNvPr>
              <p:cNvSpPr txBox="1"/>
              <p:nvPr/>
            </p:nvSpPr>
            <p:spPr>
              <a:xfrm>
                <a:off x="7126384" y="3074242"/>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4</m:t>
                        </m:r>
                      </m:sub>
                    </m:sSub>
                  </m:oMath>
                </a14:m>
                <a:endParaRPr lang="en-GB" sz="1200" dirty="0"/>
              </a:p>
            </p:txBody>
          </p:sp>
        </mc:Choice>
        <mc:Fallback xmlns="">
          <p:sp>
            <p:nvSpPr>
              <p:cNvPr id="21" name="TextBox 20">
                <a:extLst>
                  <a:ext uri="{FF2B5EF4-FFF2-40B4-BE49-F238E27FC236}">
                    <a16:creationId xmlns:a16="http://schemas.microsoft.com/office/drawing/2014/main" id="{B91229DD-DD97-C59B-3526-0DCB84E8FF0D}"/>
                  </a:ext>
                </a:extLst>
              </p:cNvPr>
              <p:cNvSpPr txBox="1">
                <a:spLocks noRot="1" noChangeAspect="1" noMove="1" noResize="1" noEditPoints="1" noAdjustHandles="1" noChangeArrowheads="1" noChangeShapeType="1" noTextEdit="1"/>
              </p:cNvSpPr>
              <p:nvPr/>
            </p:nvSpPr>
            <p:spPr>
              <a:xfrm>
                <a:off x="7126384" y="3074242"/>
                <a:ext cx="918171" cy="276999"/>
              </a:xfrm>
              <a:prstGeom prst="rect">
                <a:avLst/>
              </a:prstGeom>
              <a:blipFill>
                <a:blip r:embed="rId11"/>
                <a:stretch>
                  <a:fillRect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FEEEFDE-6337-E967-D1C7-6FD63A101E58}"/>
                  </a:ext>
                </a:extLst>
              </p:cNvPr>
              <p:cNvSpPr txBox="1"/>
              <p:nvPr/>
            </p:nvSpPr>
            <p:spPr>
              <a:xfrm>
                <a:off x="8696375" y="2831042"/>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1</m:t>
                        </m:r>
                      </m:sub>
                    </m:sSub>
                  </m:oMath>
                </a14:m>
                <a:endParaRPr lang="en-GB" sz="1200" dirty="0"/>
              </a:p>
            </p:txBody>
          </p:sp>
        </mc:Choice>
        <mc:Fallback xmlns="">
          <p:sp>
            <p:nvSpPr>
              <p:cNvPr id="22" name="TextBox 21">
                <a:extLst>
                  <a:ext uri="{FF2B5EF4-FFF2-40B4-BE49-F238E27FC236}">
                    <a16:creationId xmlns:a16="http://schemas.microsoft.com/office/drawing/2014/main" id="{6FEEEFDE-6337-E967-D1C7-6FD63A101E58}"/>
                  </a:ext>
                </a:extLst>
              </p:cNvPr>
              <p:cNvSpPr txBox="1">
                <a:spLocks noRot="1" noChangeAspect="1" noMove="1" noResize="1" noEditPoints="1" noAdjustHandles="1" noChangeArrowheads="1" noChangeShapeType="1" noTextEdit="1"/>
              </p:cNvSpPr>
              <p:nvPr/>
            </p:nvSpPr>
            <p:spPr>
              <a:xfrm>
                <a:off x="8696375" y="2831042"/>
                <a:ext cx="918171" cy="276999"/>
              </a:xfrm>
              <a:prstGeom prst="rect">
                <a:avLst/>
              </a:prstGeom>
              <a:blipFill>
                <a:blip r:embed="rId12"/>
                <a:stretch>
                  <a:fillRect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F2871EB-FBC4-8806-2746-EECB05D172FB}"/>
                  </a:ext>
                </a:extLst>
              </p:cNvPr>
              <p:cNvSpPr txBox="1"/>
              <p:nvPr/>
            </p:nvSpPr>
            <p:spPr>
              <a:xfrm>
                <a:off x="9499044" y="2842102"/>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2</m:t>
                        </m:r>
                      </m:sub>
                    </m:sSub>
                  </m:oMath>
                </a14:m>
                <a:endParaRPr lang="en-GB" sz="1200" dirty="0"/>
              </a:p>
            </p:txBody>
          </p:sp>
        </mc:Choice>
        <mc:Fallback xmlns="">
          <p:sp>
            <p:nvSpPr>
              <p:cNvPr id="23" name="TextBox 22">
                <a:extLst>
                  <a:ext uri="{FF2B5EF4-FFF2-40B4-BE49-F238E27FC236}">
                    <a16:creationId xmlns:a16="http://schemas.microsoft.com/office/drawing/2014/main" id="{9F2871EB-FBC4-8806-2746-EECB05D172FB}"/>
                  </a:ext>
                </a:extLst>
              </p:cNvPr>
              <p:cNvSpPr txBox="1">
                <a:spLocks noRot="1" noChangeAspect="1" noMove="1" noResize="1" noEditPoints="1" noAdjustHandles="1" noChangeArrowheads="1" noChangeShapeType="1" noTextEdit="1"/>
              </p:cNvSpPr>
              <p:nvPr/>
            </p:nvSpPr>
            <p:spPr>
              <a:xfrm>
                <a:off x="9499044" y="2842102"/>
                <a:ext cx="918171" cy="276999"/>
              </a:xfrm>
              <a:prstGeom prst="rect">
                <a:avLst/>
              </a:prstGeom>
              <a:blipFill>
                <a:blip r:embed="rId13"/>
                <a:stretch>
                  <a:fillRect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0CF13F8-A31E-3BDC-3D5C-E5459A801951}"/>
                  </a:ext>
                </a:extLst>
              </p:cNvPr>
              <p:cNvSpPr txBox="1"/>
              <p:nvPr/>
            </p:nvSpPr>
            <p:spPr>
              <a:xfrm>
                <a:off x="10275831" y="3396361"/>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3</m:t>
                        </m:r>
                      </m:sub>
                    </m:sSub>
                  </m:oMath>
                </a14:m>
                <a:endParaRPr lang="en-GB" sz="1200" dirty="0"/>
              </a:p>
            </p:txBody>
          </p:sp>
        </mc:Choice>
        <mc:Fallback xmlns="">
          <p:sp>
            <p:nvSpPr>
              <p:cNvPr id="24" name="TextBox 23">
                <a:extLst>
                  <a:ext uri="{FF2B5EF4-FFF2-40B4-BE49-F238E27FC236}">
                    <a16:creationId xmlns:a16="http://schemas.microsoft.com/office/drawing/2014/main" id="{B0CF13F8-A31E-3BDC-3D5C-E5459A801951}"/>
                  </a:ext>
                </a:extLst>
              </p:cNvPr>
              <p:cNvSpPr txBox="1">
                <a:spLocks noRot="1" noChangeAspect="1" noMove="1" noResize="1" noEditPoints="1" noAdjustHandles="1" noChangeArrowheads="1" noChangeShapeType="1" noTextEdit="1"/>
              </p:cNvSpPr>
              <p:nvPr/>
            </p:nvSpPr>
            <p:spPr>
              <a:xfrm>
                <a:off x="10275831" y="3396361"/>
                <a:ext cx="918171" cy="276999"/>
              </a:xfrm>
              <a:prstGeom prst="rect">
                <a:avLst/>
              </a:prstGeom>
              <a:blipFill>
                <a:blip r:embed="rId9"/>
                <a:stretch>
                  <a:fillRect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00CF445-09CD-2A44-68EE-71DB16FB88EC}"/>
                  </a:ext>
                </a:extLst>
              </p:cNvPr>
              <p:cNvSpPr txBox="1"/>
              <p:nvPr/>
            </p:nvSpPr>
            <p:spPr>
              <a:xfrm>
                <a:off x="11024848" y="3396368"/>
                <a:ext cx="918171" cy="276999"/>
              </a:xfrm>
              <a:prstGeom prst="rect">
                <a:avLst/>
              </a:prstGeom>
              <a:noFill/>
            </p:spPr>
            <p:txBody>
              <a:bodyPr wrap="square" rtlCol="0">
                <a:spAutoFit/>
              </a:bodyPr>
              <a:lstStyle/>
              <a:p>
                <a:pPr algn="ctr"/>
                <a:r>
                  <a:rPr lang="en-US" sz="1200" dirty="0"/>
                  <a:t>Scan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𝑠𝑢𝑏</m:t>
                        </m:r>
                      </m:e>
                      <m:sub>
                        <m:r>
                          <a:rPr lang="en-US" sz="1200" b="0" i="1" smtClean="0">
                            <a:latin typeface="Cambria Math" panose="02040503050406030204" pitchFamily="18" charset="0"/>
                          </a:rPr>
                          <m:t>4</m:t>
                        </m:r>
                      </m:sub>
                    </m:sSub>
                  </m:oMath>
                </a14:m>
                <a:endParaRPr lang="en-GB" sz="1200" dirty="0"/>
              </a:p>
            </p:txBody>
          </p:sp>
        </mc:Choice>
        <mc:Fallback xmlns="">
          <p:sp>
            <p:nvSpPr>
              <p:cNvPr id="25" name="TextBox 24">
                <a:extLst>
                  <a:ext uri="{FF2B5EF4-FFF2-40B4-BE49-F238E27FC236}">
                    <a16:creationId xmlns:a16="http://schemas.microsoft.com/office/drawing/2014/main" id="{700CF445-09CD-2A44-68EE-71DB16FB88EC}"/>
                  </a:ext>
                </a:extLst>
              </p:cNvPr>
              <p:cNvSpPr txBox="1">
                <a:spLocks noRot="1" noChangeAspect="1" noMove="1" noResize="1" noEditPoints="1" noAdjustHandles="1" noChangeArrowheads="1" noChangeShapeType="1" noTextEdit="1"/>
              </p:cNvSpPr>
              <p:nvPr/>
            </p:nvSpPr>
            <p:spPr>
              <a:xfrm>
                <a:off x="11024848" y="3396368"/>
                <a:ext cx="918171" cy="276999"/>
              </a:xfrm>
              <a:prstGeom prst="rect">
                <a:avLst/>
              </a:prstGeom>
              <a:blipFill>
                <a:blip r:embed="rId14"/>
                <a:stretch>
                  <a:fillRect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0868DF0-1E63-EB6B-30E1-B8CA59C09408}"/>
                  </a:ext>
                </a:extLst>
              </p:cNvPr>
              <p:cNvSpPr txBox="1"/>
              <p:nvPr/>
            </p:nvSpPr>
            <p:spPr>
              <a:xfrm>
                <a:off x="838200" y="5799621"/>
                <a:ext cx="1674891" cy="584775"/>
              </a:xfrm>
              <a:prstGeom prst="rect">
                <a:avLst/>
              </a:prstGeom>
              <a:noFill/>
            </p:spPr>
            <p:txBody>
              <a:bodyPr wrap="square" rtlCol="0">
                <a:spAutoFit/>
              </a:bodyPr>
              <a:lstStyle/>
              <a:p>
                <a:r>
                  <a:rPr lang="en-US" sz="1600" dirty="0"/>
                  <a:t>Scan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𝑠𝑢𝑏</m:t>
                        </m:r>
                      </m:e>
                      <m:sub>
                        <m:r>
                          <a:rPr lang="en-US" sz="1600" b="0" i="1" smtClean="0">
                            <a:latin typeface="Cambria Math" panose="02040503050406030204" pitchFamily="18" charset="0"/>
                          </a:rPr>
                          <m:t>1</m:t>
                        </m:r>
                      </m:sub>
                    </m:sSub>
                  </m:oMath>
                </a14:m>
                <a:r>
                  <a:rPr lang="en-GB" sz="1600" dirty="0"/>
                  <a:t>: 0, 8</a:t>
                </a:r>
              </a:p>
              <a:p>
                <a:r>
                  <a:rPr lang="en-US" sz="1600" dirty="0"/>
                  <a:t>Scan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𝑠𝑢𝑏</m:t>
                        </m:r>
                      </m:e>
                      <m:sub>
                        <m:r>
                          <a:rPr lang="en-US" sz="1600" b="0" i="1" smtClean="0">
                            <a:latin typeface="Cambria Math" panose="02040503050406030204" pitchFamily="18" charset="0"/>
                          </a:rPr>
                          <m:t>2</m:t>
                        </m:r>
                      </m:sub>
                    </m:sSub>
                  </m:oMath>
                </a14:m>
                <a:r>
                  <a:rPr lang="en-GB" sz="1600" dirty="0"/>
                  <a:t>: 9, 16</a:t>
                </a:r>
              </a:p>
            </p:txBody>
          </p:sp>
        </mc:Choice>
        <mc:Fallback xmlns="">
          <p:sp>
            <p:nvSpPr>
              <p:cNvPr id="26" name="TextBox 25">
                <a:extLst>
                  <a:ext uri="{FF2B5EF4-FFF2-40B4-BE49-F238E27FC236}">
                    <a16:creationId xmlns:a16="http://schemas.microsoft.com/office/drawing/2014/main" id="{70868DF0-1E63-EB6B-30E1-B8CA59C09408}"/>
                  </a:ext>
                </a:extLst>
              </p:cNvPr>
              <p:cNvSpPr txBox="1">
                <a:spLocks noRot="1" noChangeAspect="1" noMove="1" noResize="1" noEditPoints="1" noAdjustHandles="1" noChangeArrowheads="1" noChangeShapeType="1" noTextEdit="1"/>
              </p:cNvSpPr>
              <p:nvPr/>
            </p:nvSpPr>
            <p:spPr>
              <a:xfrm>
                <a:off x="838200" y="5799621"/>
                <a:ext cx="1674891" cy="584775"/>
              </a:xfrm>
              <a:prstGeom prst="rect">
                <a:avLst/>
              </a:prstGeom>
              <a:blipFill>
                <a:blip r:embed="rId15"/>
                <a:stretch>
                  <a:fillRect l="-2190" t="-3125"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8A15435-7409-AB11-F8FA-066849D06F79}"/>
                  </a:ext>
                </a:extLst>
              </p:cNvPr>
              <p:cNvSpPr txBox="1"/>
              <p:nvPr/>
            </p:nvSpPr>
            <p:spPr>
              <a:xfrm>
                <a:off x="11719785" y="4400826"/>
                <a:ext cx="16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 </m:t>
                          </m:r>
                        </m:sub>
                        <m:sup>
                          <m:r>
                            <a:rPr lang="en-US" sz="1800" b="0" i="1" smtClean="0">
                              <a:latin typeface="Cambria Math" panose="02040503050406030204" pitchFamily="18" charset="0"/>
                            </a:rPr>
                            <m:t>∗</m:t>
                          </m:r>
                        </m:sup>
                      </m:sSubSup>
                    </m:oMath>
                  </m:oMathPara>
                </a14:m>
                <a:endParaRPr lang="en-GB" dirty="0"/>
              </a:p>
            </p:txBody>
          </p:sp>
        </mc:Choice>
        <mc:Fallback xmlns="">
          <p:sp>
            <p:nvSpPr>
              <p:cNvPr id="27" name="TextBox 26">
                <a:extLst>
                  <a:ext uri="{FF2B5EF4-FFF2-40B4-BE49-F238E27FC236}">
                    <a16:creationId xmlns:a16="http://schemas.microsoft.com/office/drawing/2014/main" id="{38A15435-7409-AB11-F8FA-066849D06F79}"/>
                  </a:ext>
                </a:extLst>
              </p:cNvPr>
              <p:cNvSpPr txBox="1">
                <a:spLocks noRot="1" noChangeAspect="1" noMove="1" noResize="1" noEditPoints="1" noAdjustHandles="1" noChangeArrowheads="1" noChangeShapeType="1" noTextEdit="1"/>
              </p:cNvSpPr>
              <p:nvPr/>
            </p:nvSpPr>
            <p:spPr>
              <a:xfrm>
                <a:off x="11719785" y="4400826"/>
                <a:ext cx="164461" cy="369332"/>
              </a:xfrm>
              <a:prstGeom prst="rect">
                <a:avLst/>
              </a:prstGeom>
              <a:blipFill>
                <a:blip r:embed="rId16"/>
                <a:stretch>
                  <a:fillRect r="-1148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E650B13-028C-8BF0-CDAE-D1D61062677C}"/>
                  </a:ext>
                </a:extLst>
              </p:cNvPr>
              <p:cNvSpPr txBox="1"/>
              <p:nvPr/>
            </p:nvSpPr>
            <p:spPr>
              <a:xfrm>
                <a:off x="2513091" y="5799621"/>
                <a:ext cx="2168675" cy="584775"/>
              </a:xfrm>
              <a:prstGeom prst="rect">
                <a:avLst/>
              </a:prstGeom>
              <a:noFill/>
            </p:spPr>
            <p:txBody>
              <a:bodyPr wrap="square" rtlCol="0">
                <a:spAutoFit/>
              </a:bodyPr>
              <a:lstStyle/>
              <a:p>
                <a:r>
                  <a:rPr lang="en-US" sz="1600" dirty="0"/>
                  <a:t>Scan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𝑠𝑢𝑏</m:t>
                        </m:r>
                      </m:e>
                      <m:sub>
                        <m:r>
                          <a:rPr lang="en-US" sz="1600" b="0" i="1" smtClean="0">
                            <a:latin typeface="Cambria Math" panose="02040503050406030204" pitchFamily="18" charset="0"/>
                          </a:rPr>
                          <m:t>3</m:t>
                        </m:r>
                      </m:sub>
                    </m:sSub>
                  </m:oMath>
                </a14:m>
                <a:r>
                  <a:rPr lang="en-GB" sz="1600" dirty="0"/>
                  <a:t>: 17, 26</a:t>
                </a:r>
              </a:p>
              <a:p>
                <a:r>
                  <a:rPr lang="en-US" sz="1600" dirty="0"/>
                  <a:t>Scan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𝑠𝑢𝑏</m:t>
                        </m:r>
                      </m:e>
                      <m:sub>
                        <m:r>
                          <a:rPr lang="en-US" sz="1600" b="0" i="1" smtClean="0">
                            <a:latin typeface="Cambria Math" panose="02040503050406030204" pitchFamily="18" charset="0"/>
                          </a:rPr>
                          <m:t>4</m:t>
                        </m:r>
                      </m:sub>
                    </m:sSub>
                  </m:oMath>
                </a14:m>
                <a:r>
                  <a:rPr lang="en-GB" sz="1600" dirty="0"/>
                  <a:t>: 27, 31</a:t>
                </a:r>
              </a:p>
            </p:txBody>
          </p:sp>
        </mc:Choice>
        <mc:Fallback xmlns="">
          <p:sp>
            <p:nvSpPr>
              <p:cNvPr id="28" name="TextBox 27">
                <a:extLst>
                  <a:ext uri="{FF2B5EF4-FFF2-40B4-BE49-F238E27FC236}">
                    <a16:creationId xmlns:a16="http://schemas.microsoft.com/office/drawing/2014/main" id="{1E650B13-028C-8BF0-CDAE-D1D61062677C}"/>
                  </a:ext>
                </a:extLst>
              </p:cNvPr>
              <p:cNvSpPr txBox="1">
                <a:spLocks noRot="1" noChangeAspect="1" noMove="1" noResize="1" noEditPoints="1" noAdjustHandles="1" noChangeArrowheads="1" noChangeShapeType="1" noTextEdit="1"/>
              </p:cNvSpPr>
              <p:nvPr/>
            </p:nvSpPr>
            <p:spPr>
              <a:xfrm>
                <a:off x="2513091" y="5799621"/>
                <a:ext cx="2168675" cy="584775"/>
              </a:xfrm>
              <a:prstGeom prst="rect">
                <a:avLst/>
              </a:prstGeom>
              <a:blipFill>
                <a:blip r:embed="rId17"/>
                <a:stretch>
                  <a:fillRect l="-1404" t="-3125" b="-12500"/>
                </a:stretch>
              </a:blipFill>
            </p:spPr>
            <p:txBody>
              <a:bodyPr/>
              <a:lstStyle/>
              <a:p>
                <a:r>
                  <a:rPr lang="en-GB">
                    <a:noFill/>
                  </a:rPr>
                  <a:t> </a:t>
                </a:r>
              </a:p>
            </p:txBody>
          </p:sp>
        </mc:Fallback>
      </mc:AlternateContent>
      <p:sp>
        <p:nvSpPr>
          <p:cNvPr id="29" name="TextBox 28">
            <a:extLst>
              <a:ext uri="{FF2B5EF4-FFF2-40B4-BE49-F238E27FC236}">
                <a16:creationId xmlns:a16="http://schemas.microsoft.com/office/drawing/2014/main" id="{2A2EF62C-BA1F-8F46-4022-F12B6B8D4306}"/>
              </a:ext>
            </a:extLst>
          </p:cNvPr>
          <p:cNvSpPr txBox="1"/>
          <p:nvPr/>
        </p:nvSpPr>
        <p:spPr>
          <a:xfrm>
            <a:off x="838200" y="5500048"/>
            <a:ext cx="2692956" cy="369332"/>
          </a:xfrm>
          <a:prstGeom prst="rect">
            <a:avLst/>
          </a:prstGeom>
          <a:noFill/>
        </p:spPr>
        <p:txBody>
          <a:bodyPr wrap="square" rtlCol="0">
            <a:spAutoFit/>
          </a:bodyPr>
          <a:lstStyle/>
          <a:p>
            <a:r>
              <a:rPr lang="en-US" dirty="0"/>
              <a:t>Iterations per sub-interval</a:t>
            </a:r>
            <a:endParaRPr lang="en-GB" dirty="0"/>
          </a:p>
        </p:txBody>
      </p:sp>
    </p:spTree>
    <p:extLst>
      <p:ext uri="{BB962C8B-B14F-4D97-AF65-F5344CB8AC3E}">
        <p14:creationId xmlns:p14="http://schemas.microsoft.com/office/powerpoint/2010/main" val="3258742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ontent Placeholder 37" descr="Chart, line chart&#10;&#10;Description automatically generated">
            <a:extLst>
              <a:ext uri="{FF2B5EF4-FFF2-40B4-BE49-F238E27FC236}">
                <a16:creationId xmlns:a16="http://schemas.microsoft.com/office/drawing/2014/main" id="{E4D005DD-FD39-02BA-0AF7-8C67ED04773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5999" y="3131753"/>
            <a:ext cx="5761022" cy="3090986"/>
          </a:xfrm>
        </p:spPr>
      </p:pic>
      <p:sp>
        <p:nvSpPr>
          <p:cNvPr id="2" name="Text Placeholder 1">
            <a:extLst>
              <a:ext uri="{FF2B5EF4-FFF2-40B4-BE49-F238E27FC236}">
                <a16:creationId xmlns:a16="http://schemas.microsoft.com/office/drawing/2014/main" id="{DC082234-6DFB-7D55-D63A-F8B92503B0A0}"/>
              </a:ext>
            </a:extLst>
          </p:cNvPr>
          <p:cNvSpPr>
            <a:spLocks noGrp="1"/>
          </p:cNvSpPr>
          <p:nvPr>
            <p:ph type="body" idx="1"/>
          </p:nvPr>
        </p:nvSpPr>
        <p:spPr>
          <a:xfrm>
            <a:off x="334978" y="1332638"/>
            <a:ext cx="5761022" cy="1492044"/>
          </a:xfrm>
        </p:spPr>
        <p:txBody>
          <a:bodyPr>
            <a:normAutofit/>
          </a:bodyPr>
          <a:lstStyle/>
          <a:p>
            <a:r>
              <a:rPr lang="en-US" sz="2000" dirty="0"/>
              <a:t>Blow-up optimized for single batch, </a:t>
            </a:r>
            <a:r>
              <a:rPr lang="en-US" sz="1600" b="0" dirty="0"/>
              <a:t>06-10-2022</a:t>
            </a:r>
            <a:r>
              <a:rPr lang="en-US" sz="2000" dirty="0"/>
              <a:t>.</a:t>
            </a:r>
          </a:p>
          <a:p>
            <a:pPr marL="342900" indent="-342900">
              <a:buFont typeface="Arial" panose="020B0604020202020204" pitchFamily="34" charset="0"/>
              <a:buChar char="•"/>
            </a:pPr>
            <a:r>
              <a:rPr lang="en-US" sz="2000" dirty="0"/>
              <a:t>Intensity per bunch:</a:t>
            </a:r>
            <a:r>
              <a:rPr lang="en-US" sz="2000" b="0" dirty="0"/>
              <a:t> 1.2 e11 p/b</a:t>
            </a:r>
            <a:endParaRPr lang="en-US" sz="2000" dirty="0"/>
          </a:p>
          <a:p>
            <a:pPr marL="342900" indent="-342900">
              <a:buFont typeface="Arial" panose="020B0604020202020204" pitchFamily="34" charset="0"/>
              <a:buChar char="•"/>
            </a:pPr>
            <a:r>
              <a:rPr lang="en-US" sz="2000" dirty="0"/>
              <a:t>Average bunch length per extraction: </a:t>
            </a:r>
            <a:r>
              <a:rPr lang="en-US" sz="1800" b="0" dirty="0"/>
              <a:t>1.76 ns</a:t>
            </a:r>
            <a:endParaRPr lang="en-US" sz="1800" dirty="0"/>
          </a:p>
          <a:p>
            <a:pPr marL="800100" lvl="1" indent="-342900">
              <a:buFont typeface="Arial" panose="020B0604020202020204" pitchFamily="34" charset="0"/>
              <a:buChar char="•"/>
            </a:pPr>
            <a:r>
              <a:rPr lang="en-US" sz="1800" dirty="0"/>
              <a:t>Average bunch length at injection: </a:t>
            </a:r>
            <a:r>
              <a:rPr lang="en-US" sz="1600" b="0" dirty="0"/>
              <a:t>2.68 ns</a:t>
            </a:r>
          </a:p>
        </p:txBody>
      </p:sp>
      <p:sp>
        <p:nvSpPr>
          <p:cNvPr id="4" name="Text Placeholder 3">
            <a:extLst>
              <a:ext uri="{FF2B5EF4-FFF2-40B4-BE49-F238E27FC236}">
                <a16:creationId xmlns:a16="http://schemas.microsoft.com/office/drawing/2014/main" id="{3DC0AD9F-E480-11AC-BAFD-11000AF047DA}"/>
              </a:ext>
            </a:extLst>
          </p:cNvPr>
          <p:cNvSpPr>
            <a:spLocks noGrp="1"/>
          </p:cNvSpPr>
          <p:nvPr>
            <p:ph type="body" sz="quarter" idx="3"/>
          </p:nvPr>
        </p:nvSpPr>
        <p:spPr>
          <a:xfrm>
            <a:off x="6095999" y="1332638"/>
            <a:ext cx="5761022" cy="1492043"/>
          </a:xfrm>
        </p:spPr>
        <p:txBody>
          <a:bodyPr>
            <a:normAutofit/>
          </a:bodyPr>
          <a:lstStyle/>
          <a:p>
            <a:r>
              <a:rPr lang="en-US" sz="2000" dirty="0"/>
              <a:t>Results on 5 batches without optimizing, </a:t>
            </a:r>
            <a:r>
              <a:rPr lang="en-US" sz="1600" b="0" dirty="0"/>
              <a:t>13-10-2022</a:t>
            </a:r>
            <a:r>
              <a:rPr lang="en-US" sz="2000" dirty="0"/>
              <a:t>.</a:t>
            </a:r>
          </a:p>
          <a:p>
            <a:pPr marL="342900" indent="-342900">
              <a:buFont typeface="Arial" panose="020B0604020202020204" pitchFamily="34" charset="0"/>
              <a:buChar char="•"/>
            </a:pPr>
            <a:r>
              <a:rPr lang="en-US" sz="2000" dirty="0"/>
              <a:t>Intensity per bunch:</a:t>
            </a:r>
            <a:r>
              <a:rPr lang="en-US" sz="2000" b="0" dirty="0"/>
              <a:t> 1.5 e11 p/b</a:t>
            </a:r>
            <a:endParaRPr lang="en-US" sz="2000" dirty="0"/>
          </a:p>
          <a:p>
            <a:pPr marL="342900" indent="-342900">
              <a:buFont typeface="Arial" panose="020B0604020202020204" pitchFamily="34" charset="0"/>
              <a:buChar char="•"/>
            </a:pPr>
            <a:r>
              <a:rPr lang="en-US" sz="2000" dirty="0"/>
              <a:t>Average bunch length per extraction: </a:t>
            </a:r>
            <a:r>
              <a:rPr lang="en-US" sz="1800" b="0" dirty="0">
                <a:sym typeface="Wingdings" panose="05000000000000000000" pitchFamily="2" charset="2"/>
              </a:rPr>
              <a:t>1.81 ns</a:t>
            </a:r>
            <a:endParaRPr lang="en-US" sz="1800" dirty="0"/>
          </a:p>
          <a:p>
            <a:pPr marL="742950" lvl="1" indent="-285750">
              <a:buFont typeface="Arial" panose="020B0604020202020204" pitchFamily="34" charset="0"/>
              <a:buChar char="•"/>
            </a:pPr>
            <a:r>
              <a:rPr lang="en-US" sz="1800" dirty="0"/>
              <a:t>Average bunch length at injection: </a:t>
            </a:r>
            <a:r>
              <a:rPr lang="en-US" sz="1600" b="0" dirty="0"/>
              <a:t>2.82 ns</a:t>
            </a:r>
          </a:p>
        </p:txBody>
      </p:sp>
      <p:sp>
        <p:nvSpPr>
          <p:cNvPr id="6" name="Date Placeholder 5">
            <a:extLst>
              <a:ext uri="{FF2B5EF4-FFF2-40B4-BE49-F238E27FC236}">
                <a16:creationId xmlns:a16="http://schemas.microsoft.com/office/drawing/2014/main" id="{F3C8BDA9-1B05-8050-64E4-CB179902E1D1}"/>
              </a:ext>
            </a:extLst>
          </p:cNvPr>
          <p:cNvSpPr>
            <a:spLocks noGrp="1"/>
          </p:cNvSpPr>
          <p:nvPr>
            <p:ph type="dt" sz="half" idx="10"/>
          </p:nvPr>
        </p:nvSpPr>
        <p:spPr/>
        <p:txBody>
          <a:bodyPr/>
          <a:lstStyle/>
          <a:p>
            <a:r>
              <a:rPr lang="en-US"/>
              <a:t>February 07, 2024</a:t>
            </a:r>
            <a:endParaRPr lang="en-GB"/>
          </a:p>
        </p:txBody>
      </p:sp>
      <p:sp>
        <p:nvSpPr>
          <p:cNvPr id="7" name="Footer Placeholder 6">
            <a:extLst>
              <a:ext uri="{FF2B5EF4-FFF2-40B4-BE49-F238E27FC236}">
                <a16:creationId xmlns:a16="http://schemas.microsoft.com/office/drawing/2014/main" id="{C37381F8-AA7B-A7C8-D39E-61C36342DE56}"/>
              </a:ext>
            </a:extLst>
          </p:cNvPr>
          <p:cNvSpPr>
            <a:spLocks noGrp="1"/>
          </p:cNvSpPr>
          <p:nvPr>
            <p:ph type="ftr" sz="quarter" idx="11"/>
          </p:nvPr>
        </p:nvSpPr>
        <p:spPr/>
        <p:txBody>
          <a:bodyPr/>
          <a:lstStyle/>
          <a:p>
            <a:r>
              <a:rPr lang="en-GB"/>
              <a:t>RL4AA’24 - Niky Bruchon</a:t>
            </a:r>
            <a:endParaRPr lang="en-GB" dirty="0"/>
          </a:p>
        </p:txBody>
      </p:sp>
      <p:sp>
        <p:nvSpPr>
          <p:cNvPr id="8" name="Slide Number Placeholder 7">
            <a:extLst>
              <a:ext uri="{FF2B5EF4-FFF2-40B4-BE49-F238E27FC236}">
                <a16:creationId xmlns:a16="http://schemas.microsoft.com/office/drawing/2014/main" id="{B73942CF-F3AC-322D-C8C0-3B1C89D1EB18}"/>
              </a:ext>
            </a:extLst>
          </p:cNvPr>
          <p:cNvSpPr>
            <a:spLocks noGrp="1"/>
          </p:cNvSpPr>
          <p:nvPr>
            <p:ph type="sldNum" sz="quarter" idx="12"/>
          </p:nvPr>
        </p:nvSpPr>
        <p:spPr/>
        <p:txBody>
          <a:bodyPr/>
          <a:lstStyle/>
          <a:p>
            <a:fld id="{8CD3B367-8CB4-4E04-9DC9-E93A7064D0EB}" type="slidenum">
              <a:rPr lang="en-GB" smtClean="0"/>
              <a:t>37</a:t>
            </a:fld>
            <a:endParaRPr lang="en-GB"/>
          </a:p>
        </p:txBody>
      </p:sp>
      <p:sp>
        <p:nvSpPr>
          <p:cNvPr id="9" name="Title 8">
            <a:extLst>
              <a:ext uri="{FF2B5EF4-FFF2-40B4-BE49-F238E27FC236}">
                <a16:creationId xmlns:a16="http://schemas.microsoft.com/office/drawing/2014/main" id="{1873CF4D-C0C3-3EDA-BF65-A8C25BC28761}"/>
              </a:ext>
            </a:extLst>
          </p:cNvPr>
          <p:cNvSpPr>
            <a:spLocks noGrp="1"/>
          </p:cNvSpPr>
          <p:nvPr>
            <p:ph type="title"/>
          </p:nvPr>
        </p:nvSpPr>
        <p:spPr/>
        <p:txBody>
          <a:bodyPr/>
          <a:lstStyle/>
          <a:p>
            <a:r>
              <a:rPr lang="en-US" dirty="0"/>
              <a:t>Results Portability</a:t>
            </a:r>
            <a:endParaRPr lang="en-GB" dirty="0"/>
          </a:p>
        </p:txBody>
      </p:sp>
      <p:sp>
        <p:nvSpPr>
          <p:cNvPr id="20" name="Oval 19">
            <a:extLst>
              <a:ext uri="{FF2B5EF4-FFF2-40B4-BE49-F238E27FC236}">
                <a16:creationId xmlns:a16="http://schemas.microsoft.com/office/drawing/2014/main" id="{D06922E5-B633-F9B9-C2FC-D29AC7777145}"/>
              </a:ext>
            </a:extLst>
          </p:cNvPr>
          <p:cNvSpPr/>
          <p:nvPr/>
        </p:nvSpPr>
        <p:spPr>
          <a:xfrm>
            <a:off x="7257584" y="3666654"/>
            <a:ext cx="470819" cy="1104522"/>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9E1B3935-9ADA-5A5B-D63B-3B1AB32F2A2B}"/>
              </a:ext>
            </a:extLst>
          </p:cNvPr>
          <p:cNvSpPr txBox="1"/>
          <p:nvPr/>
        </p:nvSpPr>
        <p:spPr>
          <a:xfrm>
            <a:off x="7196918" y="6064239"/>
            <a:ext cx="1856632" cy="364489"/>
          </a:xfrm>
          <a:prstGeom prst="rect">
            <a:avLst/>
          </a:prstGeom>
          <a:ln>
            <a:noFill/>
          </a:ln>
        </p:spPr>
        <p:txBody>
          <a:bodyPr vert="horz" wrap="square" lIns="91440" tIns="45720" rIns="91440" bIns="45720" rtlCol="0">
            <a:noAutofit/>
          </a:bodyPr>
          <a:lstStyle/>
          <a:p>
            <a:pPr algn="ctr"/>
            <a:r>
              <a:rPr lang="en-US" sz="1600" cap="all" dirty="0">
                <a:solidFill>
                  <a:sysClr val="windowText" lastClr="000000"/>
                </a:solidFill>
              </a:rPr>
              <a:t>Scraping EXERCISE</a:t>
            </a:r>
          </a:p>
        </p:txBody>
      </p:sp>
      <p:sp>
        <p:nvSpPr>
          <p:cNvPr id="30" name="Flowchart: Connector 29">
            <a:extLst>
              <a:ext uri="{FF2B5EF4-FFF2-40B4-BE49-F238E27FC236}">
                <a16:creationId xmlns:a16="http://schemas.microsoft.com/office/drawing/2014/main" id="{7755BE22-6462-0AD6-DA2C-9443C9AB013A}"/>
              </a:ext>
            </a:extLst>
          </p:cNvPr>
          <p:cNvSpPr/>
          <p:nvPr/>
        </p:nvSpPr>
        <p:spPr>
          <a:xfrm>
            <a:off x="6999329" y="6101886"/>
            <a:ext cx="197589" cy="289196"/>
          </a:xfrm>
          <a:prstGeom prst="flowChartConnector">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Content Placeholder 33" descr="Chart&#10;&#10;Description automatically generated">
            <a:extLst>
              <a:ext uri="{FF2B5EF4-FFF2-40B4-BE49-F238E27FC236}">
                <a16:creationId xmlns:a16="http://schemas.microsoft.com/office/drawing/2014/main" id="{BEF62350-22DF-5FE2-9B6D-1371B3A82F4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34978" y="3131753"/>
            <a:ext cx="5761021" cy="3090986"/>
          </a:xfrm>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3FB9AC6-7618-9DC0-C54D-9F0CE907C0B3}"/>
                  </a:ext>
                </a:extLst>
              </p:cNvPr>
              <p:cNvSpPr txBox="1"/>
              <p:nvPr/>
            </p:nvSpPr>
            <p:spPr>
              <a:xfrm>
                <a:off x="5717338" y="5174136"/>
                <a:ext cx="39676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 </m:t>
                          </m:r>
                        </m:sub>
                        <m:sup>
                          <m:r>
                            <a:rPr lang="en-US" sz="1800" b="0" i="1" smtClean="0">
                              <a:latin typeface="Cambria Math" panose="02040503050406030204" pitchFamily="18" charset="0"/>
                            </a:rPr>
                            <m:t>∗</m:t>
                          </m:r>
                        </m:sup>
                      </m:sSubSup>
                    </m:oMath>
                  </m:oMathPara>
                </a14:m>
                <a:endParaRPr lang="en-GB" dirty="0"/>
              </a:p>
            </p:txBody>
          </p:sp>
        </mc:Choice>
        <mc:Fallback xmlns="">
          <p:sp>
            <p:nvSpPr>
              <p:cNvPr id="39" name="TextBox 38">
                <a:extLst>
                  <a:ext uri="{FF2B5EF4-FFF2-40B4-BE49-F238E27FC236}">
                    <a16:creationId xmlns:a16="http://schemas.microsoft.com/office/drawing/2014/main" id="{B3FB9AC6-7618-9DC0-C54D-9F0CE907C0B3}"/>
                  </a:ext>
                </a:extLst>
              </p:cNvPr>
              <p:cNvSpPr txBox="1">
                <a:spLocks noRot="1" noChangeAspect="1" noMove="1" noResize="1" noEditPoints="1" noAdjustHandles="1" noChangeArrowheads="1" noChangeShapeType="1" noTextEdit="1"/>
              </p:cNvSpPr>
              <p:nvPr/>
            </p:nvSpPr>
            <p:spPr>
              <a:xfrm>
                <a:off x="5717338" y="5174136"/>
                <a:ext cx="396767"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04DA7C5-1252-5DA3-68CC-B4EEFA2CD3A2}"/>
                  </a:ext>
                </a:extLst>
              </p:cNvPr>
              <p:cNvSpPr txBox="1"/>
              <p:nvPr/>
            </p:nvSpPr>
            <p:spPr>
              <a:xfrm>
                <a:off x="11496465" y="5263161"/>
                <a:ext cx="39676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 </m:t>
                          </m:r>
                        </m:sub>
                        <m:sup>
                          <m:r>
                            <a:rPr lang="en-US" sz="1800" b="0" i="1" smtClean="0">
                              <a:latin typeface="Cambria Math" panose="02040503050406030204" pitchFamily="18" charset="0"/>
                            </a:rPr>
                            <m:t>∗</m:t>
                          </m:r>
                        </m:sup>
                      </m:sSubSup>
                    </m:oMath>
                  </m:oMathPara>
                </a14:m>
                <a:endParaRPr lang="en-GB" dirty="0"/>
              </a:p>
            </p:txBody>
          </p:sp>
        </mc:Choice>
        <mc:Fallback xmlns="">
          <p:sp>
            <p:nvSpPr>
              <p:cNvPr id="40" name="TextBox 39">
                <a:extLst>
                  <a:ext uri="{FF2B5EF4-FFF2-40B4-BE49-F238E27FC236}">
                    <a16:creationId xmlns:a16="http://schemas.microsoft.com/office/drawing/2014/main" id="{C04DA7C5-1252-5DA3-68CC-B4EEFA2CD3A2}"/>
                  </a:ext>
                </a:extLst>
              </p:cNvPr>
              <p:cNvSpPr txBox="1">
                <a:spLocks noRot="1" noChangeAspect="1" noMove="1" noResize="1" noEditPoints="1" noAdjustHandles="1" noChangeArrowheads="1" noChangeShapeType="1" noTextEdit="1"/>
              </p:cNvSpPr>
              <p:nvPr/>
            </p:nvSpPr>
            <p:spPr>
              <a:xfrm>
                <a:off x="11496465" y="5263161"/>
                <a:ext cx="396767" cy="369332"/>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123888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38</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LSA Function Trim</a:t>
            </a:r>
            <a:endParaRPr lang="en-GB" i="1" cap="none" dirty="0">
              <a:solidFill>
                <a:srgbClr val="0033A0"/>
              </a:solidFill>
            </a:endParaRPr>
          </a:p>
        </p:txBody>
      </p:sp>
      <p:pic>
        <p:nvPicPr>
          <p:cNvPr id="11" name="Content Placeholder 7" descr="Chart&#10;&#10;Description automatically generated with medium confidence">
            <a:extLst>
              <a:ext uri="{FF2B5EF4-FFF2-40B4-BE49-F238E27FC236}">
                <a16:creationId xmlns:a16="http://schemas.microsoft.com/office/drawing/2014/main" id="{EF31E8DB-9785-4CFD-6A48-B1B2E9DFD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325" y="1448635"/>
            <a:ext cx="6477000" cy="4857750"/>
          </a:xfrm>
          <a:prstGeom prst="rect">
            <a:avLst/>
          </a:prstGeom>
        </p:spPr>
      </p:pic>
      <p:sp>
        <p:nvSpPr>
          <p:cNvPr id="30" name="Rectangle: Rounded Corners 29">
            <a:extLst>
              <a:ext uri="{FF2B5EF4-FFF2-40B4-BE49-F238E27FC236}">
                <a16:creationId xmlns:a16="http://schemas.microsoft.com/office/drawing/2014/main" id="{31650AC0-0DBC-F831-BB0E-8FB8D54D2334}"/>
              </a:ext>
            </a:extLst>
          </p:cNvPr>
          <p:cNvSpPr/>
          <p:nvPr/>
        </p:nvSpPr>
        <p:spPr>
          <a:xfrm>
            <a:off x="8829677" y="2877233"/>
            <a:ext cx="2743200" cy="1600442"/>
          </a:xfrm>
          <a:prstGeom prst="roundRect">
            <a:avLst>
              <a:gd name="adj" fmla="val 8763"/>
            </a:avLst>
          </a:prstGeom>
          <a:noFill/>
          <a:ln w="28575">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C81DC2B7-2AE6-85D8-BA96-9D74D177629A}"/>
              </a:ext>
            </a:extLst>
          </p:cNvPr>
          <p:cNvSpPr txBox="1"/>
          <p:nvPr/>
        </p:nvSpPr>
        <p:spPr>
          <a:xfrm>
            <a:off x="8829675" y="2877234"/>
            <a:ext cx="2743201" cy="400110"/>
          </a:xfrm>
          <a:prstGeom prst="rect">
            <a:avLst/>
          </a:prstGeom>
          <a:noFill/>
        </p:spPr>
        <p:txBody>
          <a:bodyPr wrap="square" rtlCol="0">
            <a:spAutoFit/>
          </a:bodyPr>
          <a:lstStyle/>
          <a:p>
            <a:pPr algn="ctr"/>
            <a:r>
              <a:rPr lang="en-US" sz="2000" b="1" dirty="0"/>
              <a:t>Amplitude Optimization</a:t>
            </a:r>
            <a:endParaRPr lang="en-GB" sz="2000" b="1" dirty="0"/>
          </a:p>
        </p:txBody>
      </p:sp>
      <p:sp>
        <p:nvSpPr>
          <p:cNvPr id="32" name="TextBox 31">
            <a:extLst>
              <a:ext uri="{FF2B5EF4-FFF2-40B4-BE49-F238E27FC236}">
                <a16:creationId xmlns:a16="http://schemas.microsoft.com/office/drawing/2014/main" id="{13398771-99B0-93AA-3CA7-875A4156C890}"/>
              </a:ext>
            </a:extLst>
          </p:cNvPr>
          <p:cNvSpPr txBox="1"/>
          <p:nvPr/>
        </p:nvSpPr>
        <p:spPr>
          <a:xfrm>
            <a:off x="8829676" y="3277345"/>
            <a:ext cx="2743200" cy="1200329"/>
          </a:xfrm>
          <a:prstGeom prst="rect">
            <a:avLst/>
          </a:prstGeom>
          <a:noFill/>
        </p:spPr>
        <p:txBody>
          <a:bodyPr wrap="square" rtlCol="0">
            <a:spAutoFit/>
          </a:bodyPr>
          <a:lstStyle/>
          <a:p>
            <a:pPr algn="ctr"/>
            <a:r>
              <a:rPr lang="en-US" dirty="0"/>
              <a:t>Interval per interval research of the optimal amplitude to keep the bunch length constant.</a:t>
            </a:r>
            <a:endParaRPr lang="en-GB" dirty="0"/>
          </a:p>
        </p:txBody>
      </p:sp>
    </p:spTree>
    <p:extLst>
      <p:ext uri="{BB962C8B-B14F-4D97-AF65-F5344CB8AC3E}">
        <p14:creationId xmlns:p14="http://schemas.microsoft.com/office/powerpoint/2010/main" val="382825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B87C43-38E5-A102-2367-BA25AB14D47C}"/>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37391CB4-60C2-349B-B93A-C2E26B7554F3}"/>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8948A3A0-A0F7-0BBB-F7C5-B30F9F6A9A2C}"/>
              </a:ext>
            </a:extLst>
          </p:cNvPr>
          <p:cNvSpPr>
            <a:spLocks noGrp="1"/>
          </p:cNvSpPr>
          <p:nvPr>
            <p:ph type="sldNum" sz="quarter" idx="12"/>
          </p:nvPr>
        </p:nvSpPr>
        <p:spPr/>
        <p:txBody>
          <a:bodyPr/>
          <a:lstStyle/>
          <a:p>
            <a:fld id="{8CD3B367-8CB4-4E04-9DC9-E93A7064D0EB}" type="slidenum">
              <a:rPr lang="en-GB" smtClean="0"/>
              <a:t>39</a:t>
            </a:fld>
            <a:endParaRPr lang="en-GB"/>
          </a:p>
        </p:txBody>
      </p:sp>
    </p:spTree>
    <p:extLst>
      <p:ext uri="{BB962C8B-B14F-4D97-AF65-F5344CB8AC3E}">
        <p14:creationId xmlns:p14="http://schemas.microsoft.com/office/powerpoint/2010/main" val="1170945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7" descr="Chart&#10;&#10;Description automatically generated">
            <a:extLst>
              <a:ext uri="{FF2B5EF4-FFF2-40B4-BE49-F238E27FC236}">
                <a16:creationId xmlns:a16="http://schemas.microsoft.com/office/drawing/2014/main" id="{D7F68E43-17D9-01C4-F97F-FCA9AC73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5" y="3141550"/>
            <a:ext cx="5990255" cy="3206543"/>
          </a:xfrm>
          <a:prstGeom prst="rect">
            <a:avLst/>
          </a:prstGeom>
        </p:spPr>
      </p:pic>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4</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normAutofit/>
          </a:bodyPr>
          <a:lstStyle/>
          <a:p>
            <a:r>
              <a:rPr lang="en-US" i="1" cap="none" dirty="0">
                <a:solidFill>
                  <a:srgbClr val="0033A0"/>
                </a:solidFill>
              </a:rPr>
              <a:t>Introduction</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Bunch length shrinks during acceleration</a:t>
            </a:r>
          </a:p>
          <a:p>
            <a:pPr lvl="1"/>
            <a:r>
              <a:rPr lang="en-US" sz="2000" dirty="0"/>
              <a:t>Smaller bunch length may result in </a:t>
            </a:r>
            <a:r>
              <a:rPr lang="en-US" sz="2000" b="1" dirty="0"/>
              <a:t>unstable beam </a:t>
            </a:r>
            <a:r>
              <a:rPr lang="en-US" sz="2000" dirty="0"/>
              <a:t>at extraction</a:t>
            </a:r>
          </a:p>
          <a:p>
            <a:pPr marL="0" indent="0">
              <a:buNone/>
            </a:pPr>
            <a:r>
              <a:rPr lang="en-US" sz="2400" b="1" dirty="0"/>
              <a:t>Injection of bandwidth limited noise into the phase loop</a:t>
            </a:r>
          </a:p>
          <a:p>
            <a:pPr lvl="1"/>
            <a:r>
              <a:rPr lang="en-US" sz="2000" b="1" dirty="0"/>
              <a:t>Purpose: </a:t>
            </a:r>
            <a:r>
              <a:rPr lang="en-US" sz="2000" dirty="0"/>
              <a:t>diffuse particles in the bunch core, without touching the tails</a:t>
            </a:r>
          </a:p>
          <a:p>
            <a:pPr lvl="1"/>
            <a:r>
              <a:rPr lang="en-US" sz="2000" b="1" dirty="0"/>
              <a:t>Effect:</a:t>
            </a:r>
            <a:r>
              <a:rPr lang="en-US" sz="2000" dirty="0"/>
              <a:t> improve beam stability</a:t>
            </a:r>
          </a:p>
          <a:p>
            <a:pPr marL="0" indent="0">
              <a:buNone/>
            </a:pPr>
            <a:endParaRPr lang="en-US" dirty="0"/>
          </a:p>
        </p:txBody>
      </p:sp>
      <p:pic>
        <p:nvPicPr>
          <p:cNvPr id="7" name="Picture 6" descr="A picture containing text, screenshot, plot, line&#10;&#10;Description automatically generated">
            <a:extLst>
              <a:ext uri="{FF2B5EF4-FFF2-40B4-BE49-F238E27FC236}">
                <a16:creationId xmlns:a16="http://schemas.microsoft.com/office/drawing/2014/main" id="{9AC8FCB0-D375-AF67-71D0-1C2527883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41550"/>
            <a:ext cx="5990255" cy="3206543"/>
          </a:xfrm>
          <a:prstGeom prst="rect">
            <a:avLst/>
          </a:prstGeom>
        </p:spPr>
      </p:pic>
    </p:spTree>
    <p:extLst>
      <p:ext uri="{BB962C8B-B14F-4D97-AF65-F5344CB8AC3E}">
        <p14:creationId xmlns:p14="http://schemas.microsoft.com/office/powerpoint/2010/main" val="3332205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5</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Blow-Up in a Nutshell</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7" name="Picture 6" descr="A picture containing screenshot, text, colorfulness, circle&#10;&#10;Description automatically generated">
            <a:extLst>
              <a:ext uri="{FF2B5EF4-FFF2-40B4-BE49-F238E27FC236}">
                <a16:creationId xmlns:a16="http://schemas.microsoft.com/office/drawing/2014/main" id="{0039B214-D368-EED4-8357-A3C1803CA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89" y="3921584"/>
            <a:ext cx="3194711" cy="2330884"/>
          </a:xfrm>
          <a:prstGeom prst="rect">
            <a:avLst/>
          </a:prstGeom>
        </p:spPr>
      </p:pic>
      <p:pic>
        <p:nvPicPr>
          <p:cNvPr id="11" name="Picture 10" descr="A picture containing text, line, plot, diagram&#10;&#10;Description automatically generated">
            <a:extLst>
              <a:ext uri="{FF2B5EF4-FFF2-40B4-BE49-F238E27FC236}">
                <a16:creationId xmlns:a16="http://schemas.microsoft.com/office/drawing/2014/main" id="{D8469BD9-95CE-DA3E-68B5-10BF2A9B3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378" y="1217605"/>
            <a:ext cx="2963222" cy="2559367"/>
          </a:xfrm>
          <a:prstGeom prst="rect">
            <a:avLst/>
          </a:prstGeom>
        </p:spPr>
      </p:pic>
      <p:pic>
        <p:nvPicPr>
          <p:cNvPr id="12" name="Picture 11" descr="A picture containing line, text, diagram, plot&#10;&#10;Description automatically generated">
            <a:extLst>
              <a:ext uri="{FF2B5EF4-FFF2-40B4-BE49-F238E27FC236}">
                <a16:creationId xmlns:a16="http://schemas.microsoft.com/office/drawing/2014/main" id="{1D4E7AF4-80AD-D9B6-F3D0-412ED8C57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8047" y="1454617"/>
            <a:ext cx="3048319" cy="2291093"/>
          </a:xfrm>
          <a:prstGeom prst="rect">
            <a:avLst/>
          </a:prstGeom>
        </p:spPr>
      </p:pic>
      <p:sp>
        <p:nvSpPr>
          <p:cNvPr id="13" name="TextBox 12">
            <a:extLst>
              <a:ext uri="{FF2B5EF4-FFF2-40B4-BE49-F238E27FC236}">
                <a16:creationId xmlns:a16="http://schemas.microsoft.com/office/drawing/2014/main" id="{219FE040-4790-EC7E-524E-510FDFA3B644}"/>
              </a:ext>
            </a:extLst>
          </p:cNvPr>
          <p:cNvSpPr txBox="1"/>
          <p:nvPr/>
        </p:nvSpPr>
        <p:spPr>
          <a:xfrm>
            <a:off x="8864851" y="1454617"/>
            <a:ext cx="2488949" cy="923330"/>
          </a:xfrm>
          <a:prstGeom prst="rect">
            <a:avLst/>
          </a:prstGeom>
          <a:noFill/>
        </p:spPr>
        <p:txBody>
          <a:bodyPr wrap="square" rtlCol="0">
            <a:spAutoFit/>
          </a:bodyPr>
          <a:lstStyle/>
          <a:p>
            <a:r>
              <a:rPr lang="en-US" dirty="0">
                <a:solidFill>
                  <a:schemeClr val="accent6">
                    <a:lumMod val="75000"/>
                  </a:schemeClr>
                </a:solidFill>
              </a:rPr>
              <a:t>Synchrotron frequency</a:t>
            </a:r>
          </a:p>
          <a:p>
            <a:r>
              <a:rPr lang="en-US" dirty="0">
                <a:solidFill>
                  <a:srgbClr val="F74394"/>
                </a:solidFill>
              </a:rPr>
              <a:t>Emittance</a:t>
            </a:r>
          </a:p>
          <a:p>
            <a:r>
              <a:rPr lang="en-US" dirty="0">
                <a:solidFill>
                  <a:srgbClr val="FFC000"/>
                </a:solidFill>
              </a:rPr>
              <a:t>Noise bandwidth</a:t>
            </a:r>
            <a:endParaRPr lang="en-GB" dirty="0">
              <a:solidFill>
                <a:srgbClr val="FFC000"/>
              </a:solidFill>
            </a:endParaRPr>
          </a:p>
        </p:txBody>
      </p:sp>
      <p:sp>
        <p:nvSpPr>
          <p:cNvPr id="14" name="TextBox 13">
            <a:extLst>
              <a:ext uri="{FF2B5EF4-FFF2-40B4-BE49-F238E27FC236}">
                <a16:creationId xmlns:a16="http://schemas.microsoft.com/office/drawing/2014/main" id="{B52F4C1F-5366-3C88-40D1-6F3E703362D4}"/>
              </a:ext>
            </a:extLst>
          </p:cNvPr>
          <p:cNvSpPr txBox="1"/>
          <p:nvPr/>
        </p:nvSpPr>
        <p:spPr>
          <a:xfrm>
            <a:off x="4136360" y="1454617"/>
            <a:ext cx="1141809" cy="369332"/>
          </a:xfrm>
          <a:prstGeom prst="rect">
            <a:avLst/>
          </a:prstGeom>
          <a:noFill/>
        </p:spPr>
        <p:txBody>
          <a:bodyPr wrap="square" rtlCol="0">
            <a:spAutoFit/>
          </a:bodyPr>
          <a:lstStyle/>
          <a:p>
            <a:r>
              <a:rPr lang="en-US" dirty="0">
                <a:solidFill>
                  <a:srgbClr val="0033A0"/>
                </a:solidFill>
              </a:rPr>
              <a:t>Profile</a:t>
            </a:r>
            <a:endParaRPr lang="en-GB" dirty="0">
              <a:solidFill>
                <a:srgbClr val="0033A0"/>
              </a:solidFill>
            </a:endParaRPr>
          </a:p>
        </p:txBody>
      </p:sp>
      <p:sp>
        <p:nvSpPr>
          <p:cNvPr id="15" name="TextBox 14">
            <a:extLst>
              <a:ext uri="{FF2B5EF4-FFF2-40B4-BE49-F238E27FC236}">
                <a16:creationId xmlns:a16="http://schemas.microsoft.com/office/drawing/2014/main" id="{DCE779A6-3277-C098-5A70-DD8A61312EDE}"/>
              </a:ext>
            </a:extLst>
          </p:cNvPr>
          <p:cNvSpPr txBox="1"/>
          <p:nvPr/>
        </p:nvSpPr>
        <p:spPr>
          <a:xfrm>
            <a:off x="4136360" y="3964727"/>
            <a:ext cx="1449627" cy="646331"/>
          </a:xfrm>
          <a:prstGeom prst="rect">
            <a:avLst/>
          </a:prstGeom>
          <a:noFill/>
        </p:spPr>
        <p:txBody>
          <a:bodyPr wrap="square" rtlCol="0">
            <a:spAutoFit/>
          </a:bodyPr>
          <a:lstStyle/>
          <a:p>
            <a:r>
              <a:rPr lang="en-US" dirty="0"/>
              <a:t>Longitudinal</a:t>
            </a:r>
          </a:p>
          <a:p>
            <a:r>
              <a:rPr lang="en-US" dirty="0"/>
              <a:t>Phase Space</a:t>
            </a:r>
            <a:endParaRPr lang="en-GB" dirty="0"/>
          </a:p>
        </p:txBody>
      </p:sp>
      <p:sp>
        <p:nvSpPr>
          <p:cNvPr id="16" name="TextBox 15">
            <a:extLst>
              <a:ext uri="{FF2B5EF4-FFF2-40B4-BE49-F238E27FC236}">
                <a16:creationId xmlns:a16="http://schemas.microsoft.com/office/drawing/2014/main" id="{21450224-5F9E-8094-B50D-7EC5AEF46939}"/>
              </a:ext>
            </a:extLst>
          </p:cNvPr>
          <p:cNvSpPr txBox="1"/>
          <p:nvPr/>
        </p:nvSpPr>
        <p:spPr>
          <a:xfrm>
            <a:off x="6096000" y="4148307"/>
            <a:ext cx="4822479" cy="1446550"/>
          </a:xfrm>
          <a:prstGeom prst="rect">
            <a:avLst/>
          </a:prstGeom>
          <a:noFill/>
        </p:spPr>
        <p:txBody>
          <a:bodyPr wrap="square" rtlCol="0">
            <a:spAutoFit/>
          </a:bodyPr>
          <a:lstStyle/>
          <a:p>
            <a:pPr algn="ctr"/>
            <a:r>
              <a:rPr lang="en-US" sz="2400" b="1" dirty="0"/>
              <a:t>Particles diffuse in the bunch to increase longitudinal emittance:</a:t>
            </a:r>
            <a:endParaRPr lang="en-US" sz="2000" dirty="0"/>
          </a:p>
          <a:p>
            <a:pPr marL="742950" lvl="1" indent="-285750">
              <a:buFont typeface="Wingdings" panose="05000000000000000000" pitchFamily="2" charset="2"/>
              <a:buChar char="§"/>
            </a:pPr>
            <a:r>
              <a:rPr lang="en-US" sz="2000" dirty="0"/>
              <a:t>Reduced line density peak current</a:t>
            </a:r>
          </a:p>
          <a:p>
            <a:pPr marL="742950" lvl="1" indent="-285750">
              <a:buFont typeface="Wingdings" panose="05000000000000000000" pitchFamily="2" charset="2"/>
              <a:buChar char="§"/>
            </a:pPr>
            <a:r>
              <a:rPr lang="en-US" sz="2000" dirty="0"/>
              <a:t>Increased bunch length</a:t>
            </a:r>
          </a:p>
        </p:txBody>
      </p:sp>
      <p:sp>
        <p:nvSpPr>
          <p:cNvPr id="8" name="TextBox 7">
            <a:extLst>
              <a:ext uri="{FF2B5EF4-FFF2-40B4-BE49-F238E27FC236}">
                <a16:creationId xmlns:a16="http://schemas.microsoft.com/office/drawing/2014/main" id="{E6F9AC46-F395-F3B2-B371-FE484E93E9C0}"/>
              </a:ext>
            </a:extLst>
          </p:cNvPr>
          <p:cNvSpPr txBox="1"/>
          <p:nvPr/>
        </p:nvSpPr>
        <p:spPr>
          <a:xfrm>
            <a:off x="0" y="6062541"/>
            <a:ext cx="2082297" cy="307777"/>
          </a:xfrm>
          <a:prstGeom prst="rect">
            <a:avLst/>
          </a:prstGeom>
          <a:noFill/>
        </p:spPr>
        <p:txBody>
          <a:bodyPr wrap="square" rtlCol="0">
            <a:spAutoFit/>
          </a:bodyPr>
          <a:lstStyle/>
          <a:p>
            <a:r>
              <a:rPr lang="en-US" sz="1400" dirty="0"/>
              <a:t>Courtesy of D. </a:t>
            </a:r>
            <a:r>
              <a:rPr lang="en-US" sz="1400" dirty="0" err="1"/>
              <a:t>Quartullo</a:t>
            </a:r>
            <a:endParaRPr lang="en-GB" sz="1400" dirty="0"/>
          </a:p>
        </p:txBody>
      </p:sp>
    </p:spTree>
    <p:extLst>
      <p:ext uri="{BB962C8B-B14F-4D97-AF65-F5344CB8AC3E}">
        <p14:creationId xmlns:p14="http://schemas.microsoft.com/office/powerpoint/2010/main" val="415402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endParaRPr lang="en-GB" dirty="0"/>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6</a:t>
            </a:fld>
            <a:endParaRPr lang="en-GB" dirty="0"/>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Blow-Up Functions to Optimize</a:t>
            </a:r>
            <a:endParaRPr lang="en-GB" i="1" cap="none" dirty="0">
              <a:solidFill>
                <a:srgbClr val="0033A0"/>
              </a:solidFill>
            </a:endParaRP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73AD0412-A235-7753-ECF3-2BB16BAC1CD5}"/>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rPr>
                  <a:t>Amplitude,</a:t>
                </a:r>
                <a:r>
                  <a:rPr lang="en-US" sz="2400" dirty="0">
                    <a:solidFill>
                      <a:schemeClr val="tx1"/>
                    </a:solidFill>
                  </a:rPr>
                  <a:t> </a:t>
                </a:r>
                <a14:m>
                  <m:oMath xmlns:m="http://schemas.openxmlformats.org/officeDocument/2006/math">
                    <m:r>
                      <a:rPr lang="en-US" sz="2400" b="0" i="1" smtClean="0">
                        <a:solidFill>
                          <a:schemeClr val="accent1"/>
                        </a:solidFill>
                        <a:latin typeface="Cambria Math" panose="02040503050406030204" pitchFamily="18" charset="0"/>
                      </a:rPr>
                      <m:t>𝑎</m:t>
                    </m:r>
                  </m:oMath>
                </a14:m>
                <a:r>
                  <a:rPr lang="en-US" sz="2400" b="1" dirty="0">
                    <a:solidFill>
                      <a:schemeClr val="tx1"/>
                    </a:solidFill>
                  </a:rPr>
                  <a:t>:</a:t>
                </a:r>
                <a:r>
                  <a:rPr lang="en-US" sz="2400" dirty="0">
                    <a:solidFill>
                      <a:schemeClr val="tx1"/>
                    </a:solidFill>
                  </a:rPr>
                  <a:t> </a:t>
                </a:r>
              </a:p>
              <a:p>
                <a:pPr marL="800100" lvl="1" indent="-342900"/>
                <a:r>
                  <a:rPr lang="en-US" sz="2000" dirty="0">
                    <a:solidFill>
                      <a:schemeClr val="tx1"/>
                    </a:solidFill>
                  </a:rPr>
                  <a:t>D</a:t>
                </a:r>
                <a:r>
                  <a:rPr lang="en-GB" sz="2000" dirty="0" err="1">
                    <a:solidFill>
                      <a:schemeClr val="tx1"/>
                    </a:solidFill>
                  </a:rPr>
                  <a:t>efined</a:t>
                </a:r>
                <a:r>
                  <a:rPr lang="en-GB" sz="2000" dirty="0">
                    <a:solidFill>
                      <a:schemeClr val="tx1"/>
                    </a:solidFill>
                  </a:rPr>
                  <a:t> in rms degrees of the 200 MHz RF system</a:t>
                </a:r>
              </a:p>
              <a:p>
                <a:pPr marL="800100" lvl="1" indent="-342900"/>
                <a:r>
                  <a:rPr lang="en-GB" sz="2000" dirty="0">
                    <a:solidFill>
                      <a:schemeClr val="tx1"/>
                    </a:solidFill>
                  </a:rPr>
                  <a:t>Too low-amplitude noise signal may be ineffective</a:t>
                </a:r>
              </a:p>
              <a:p>
                <a:pPr marL="800100" lvl="1" indent="-342900"/>
                <a:r>
                  <a:rPr lang="en-GB" sz="2000" dirty="0">
                    <a:solidFill>
                      <a:schemeClr val="tx1"/>
                    </a:solidFill>
                  </a:rPr>
                  <a:t>Too high amplitude can negatively affect the bunch distribution</a:t>
                </a:r>
              </a:p>
              <a:p>
                <a:pPr marL="800100" lvl="1" indent="-342900"/>
                <a:r>
                  <a:rPr lang="en-GB" sz="2000" dirty="0"/>
                  <a:t>Zero amplitude means that no blow-up is applied</a:t>
                </a:r>
                <a:endParaRPr lang="en-GB" sz="2000" dirty="0">
                  <a:solidFill>
                    <a:schemeClr val="tx1"/>
                  </a:solidFill>
                </a:endParaRPr>
              </a:p>
              <a:p>
                <a:pPr marL="0" indent="0">
                  <a:buNone/>
                </a:pPr>
                <a:r>
                  <a:rPr lang="en-US" sz="2400" b="1" dirty="0">
                    <a:solidFill>
                      <a:schemeClr val="tx1"/>
                    </a:solidFill>
                  </a:rPr>
                  <a:t>Frequency band:</a:t>
                </a:r>
              </a:p>
              <a:p>
                <a:pPr marL="800100" lvl="1" indent="-342900"/>
                <a:r>
                  <a:rPr lang="en-US" sz="2000" dirty="0">
                    <a:solidFill>
                      <a:schemeClr val="tx1"/>
                    </a:solidFill>
                  </a:rPr>
                  <a:t>Defined by cutoff frequencies that </a:t>
                </a:r>
                <a:r>
                  <a:rPr lang="en-GB" sz="2000" dirty="0">
                    <a:solidFill>
                      <a:schemeClr val="tx1"/>
                    </a:solidFill>
                  </a:rPr>
                  <a:t>follow variation of small-amplitude synchrotron frequency, </a:t>
                </a:r>
                <a14:m>
                  <m:oMath xmlns:m="http://schemas.openxmlformats.org/officeDocument/2006/math">
                    <m:sSub>
                      <m:sSubPr>
                        <m:ctrlPr>
                          <a:rPr lang="en-GB"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𝑓</m:t>
                        </m:r>
                      </m:e>
                      <m:sub>
                        <m:r>
                          <m:rPr>
                            <m:sty m:val="p"/>
                          </m:rPr>
                          <a:rPr lang="en-US" sz="2000" b="0" i="0" smtClean="0">
                            <a:solidFill>
                              <a:schemeClr val="tx1"/>
                            </a:solidFill>
                            <a:latin typeface="Cambria Math" panose="02040503050406030204" pitchFamily="18" charset="0"/>
                          </a:rPr>
                          <m:t>s</m:t>
                        </m:r>
                        <m:r>
                          <a:rPr lang="en-US" sz="2000" b="0" i="0" smtClean="0">
                            <a:solidFill>
                              <a:schemeClr val="tx1"/>
                            </a:solidFill>
                            <a:latin typeface="Cambria Math" panose="02040503050406030204" pitchFamily="18" charset="0"/>
                          </a:rPr>
                          <m:t>0</m:t>
                        </m:r>
                      </m:sub>
                    </m:sSub>
                  </m:oMath>
                </a14:m>
                <a:endParaRPr lang="en-US" sz="2000" dirty="0">
                  <a:solidFill>
                    <a:schemeClr val="tx1"/>
                  </a:solidFill>
                </a:endParaRPr>
              </a:p>
              <a:p>
                <a:pPr marL="800100" lvl="1" indent="-342900"/>
                <a:r>
                  <a:rPr lang="en-US" sz="2000" dirty="0">
                    <a:solidFill>
                      <a:schemeClr val="tx1"/>
                    </a:solidFill>
                  </a:rPr>
                  <a:t>Ratios called margins defined b</a:t>
                </a:r>
                <a:r>
                  <a:rPr lang="en-GB" sz="2000" dirty="0">
                    <a:solidFill>
                      <a:schemeClr val="tx1"/>
                    </a:solidFill>
                  </a:rPr>
                  <a:t>y normalizing those values with respect to </a:t>
                </a:r>
                <a14:m>
                  <m:oMath xmlns:m="http://schemas.openxmlformats.org/officeDocument/2006/math">
                    <m:sSub>
                      <m:sSubPr>
                        <m:ctrlPr>
                          <a:rPr lang="en-GB"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𝑓</m:t>
                        </m:r>
                      </m:e>
                      <m:sub>
                        <m:r>
                          <m:rPr>
                            <m:sty m:val="p"/>
                          </m:rPr>
                          <a:rPr lang="en-US" sz="2000" b="0" i="0" smtClean="0">
                            <a:solidFill>
                              <a:schemeClr val="tx1"/>
                            </a:solidFill>
                            <a:latin typeface="Cambria Math" panose="02040503050406030204" pitchFamily="18" charset="0"/>
                          </a:rPr>
                          <m:t>s</m:t>
                        </m:r>
                        <m:r>
                          <a:rPr lang="en-US" sz="2000" b="0" i="0" smtClean="0">
                            <a:solidFill>
                              <a:schemeClr val="tx1"/>
                            </a:solidFill>
                            <a:latin typeface="Cambria Math" panose="02040503050406030204" pitchFamily="18" charset="0"/>
                          </a:rPr>
                          <m:t>0</m:t>
                        </m:r>
                      </m:sub>
                    </m:sSub>
                  </m:oMath>
                </a14:m>
                <a:endParaRPr lang="en-GB" sz="2000" dirty="0">
                  <a:solidFill>
                    <a:schemeClr val="tx1"/>
                  </a:solidFill>
                </a:endParaRPr>
              </a:p>
              <a:p>
                <a:pPr marL="1257300" lvl="2" indent="-342900">
                  <a:buFont typeface="Arial" panose="020B0604020202020204" pitchFamily="34" charset="0"/>
                  <a:buChar char="•"/>
                </a:pPr>
                <a:r>
                  <a:rPr lang="en-US" b="1" dirty="0">
                    <a:solidFill>
                      <a:schemeClr val="tx1"/>
                    </a:solidFill>
                  </a:rPr>
                  <a:t>Margin low</a:t>
                </a:r>
                <a:r>
                  <a:rPr lang="en-US" dirty="0">
                    <a:solidFill>
                      <a:schemeClr val="tx1"/>
                    </a:solidFill>
                  </a:rPr>
                  <a:t>,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𝑚</m:t>
                        </m:r>
                      </m:e>
                      <m:sub>
                        <m:r>
                          <m:rPr>
                            <m:sty m:val="p"/>
                          </m:rPr>
                          <a:rPr lang="en-US" b="0" i="0" smtClean="0">
                            <a:solidFill>
                              <a:srgbClr val="FF0000"/>
                            </a:solidFill>
                            <a:latin typeface="Cambria Math" panose="02040503050406030204" pitchFamily="18" charset="0"/>
                          </a:rPr>
                          <m:t>low</m:t>
                        </m:r>
                      </m:sub>
                    </m:sSub>
                    <m:r>
                      <a:rPr lang="en-US" b="0" i="1" smtClean="0">
                        <a:solidFill>
                          <a:schemeClr val="tx1"/>
                        </a:solidFill>
                        <a:latin typeface="Cambria Math" panose="02040503050406030204" pitchFamily="18" charset="0"/>
                      </a:rPr>
                      <m:t>=</m:t>
                    </m:r>
                    <m:f>
                      <m:fPr>
                        <m:type m:val="skw"/>
                        <m:ctrlPr>
                          <a:rPr lang="en-US" b="0" i="1" smtClean="0">
                            <a:solidFill>
                              <a:schemeClr val="tx1"/>
                            </a:solidFill>
                            <a:latin typeface="Cambria Math" panose="02040503050406030204" pitchFamily="18" charset="0"/>
                          </a:rPr>
                        </m:ctrlPr>
                      </m:fPr>
                      <m:num>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𝑓</m:t>
                            </m:r>
                          </m:e>
                          <m:sub>
                            <m:r>
                              <m:rPr>
                                <m:sty m:val="p"/>
                              </m:rPr>
                              <a:rPr lang="en-US" b="0" i="0" smtClean="0">
                                <a:solidFill>
                                  <a:schemeClr val="tx1"/>
                                </a:solidFill>
                                <a:latin typeface="Cambria Math" panose="02040503050406030204" pitchFamily="18" charset="0"/>
                              </a:rPr>
                              <m:t>low</m:t>
                            </m:r>
                          </m:sub>
                        </m:sSub>
                      </m:num>
                      <m:den>
                        <m:sSub>
                          <m:sSubPr>
                            <m:ctrlPr>
                              <a:rPr lang="en-GB"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m:rPr>
                                <m:sty m:val="p"/>
                              </m:rPr>
                              <a:rPr lang="en-US">
                                <a:solidFill>
                                  <a:schemeClr val="tx1"/>
                                </a:solidFill>
                                <a:latin typeface="Cambria Math" panose="02040503050406030204" pitchFamily="18" charset="0"/>
                              </a:rPr>
                              <m:t>s</m:t>
                            </m:r>
                            <m:r>
                              <a:rPr lang="en-US">
                                <a:solidFill>
                                  <a:schemeClr val="tx1"/>
                                </a:solidFill>
                                <a:latin typeface="Cambria Math" panose="02040503050406030204" pitchFamily="18" charset="0"/>
                              </a:rPr>
                              <m:t>0</m:t>
                            </m:r>
                          </m:sub>
                        </m:sSub>
                      </m:den>
                    </m:f>
                  </m:oMath>
                </a14:m>
                <a:r>
                  <a:rPr lang="en-US" dirty="0">
                    <a:solidFill>
                      <a:schemeClr val="tx1"/>
                    </a:solidFill>
                  </a:rPr>
                  <a:t> </a:t>
                </a:r>
                <a:endParaRPr lang="en-GB" dirty="0">
                  <a:solidFill>
                    <a:schemeClr val="tx1"/>
                  </a:solidFill>
                </a:endParaRPr>
              </a:p>
              <a:p>
                <a:pPr marL="1257300" lvl="2" indent="-342900">
                  <a:buFont typeface="Arial" panose="020B0604020202020204" pitchFamily="34" charset="0"/>
                  <a:buChar char="•"/>
                </a:pPr>
                <a:r>
                  <a:rPr lang="en-US" b="1" dirty="0">
                    <a:solidFill>
                      <a:schemeClr val="tx1"/>
                    </a:solidFill>
                  </a:rPr>
                  <a:t>Margin low</a:t>
                </a:r>
                <a:r>
                  <a:rPr lang="en-US" dirty="0">
                    <a:solidFill>
                      <a:schemeClr val="tx1"/>
                    </a:solidFill>
                  </a:rPr>
                  <a:t>, </a:t>
                </a:r>
                <a14:m>
                  <m:oMath xmlns:m="http://schemas.openxmlformats.org/officeDocument/2006/math">
                    <m:sSub>
                      <m:sSubPr>
                        <m:ctrlPr>
                          <a:rPr lang="en-US"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𝑚</m:t>
                        </m:r>
                      </m:e>
                      <m:sub>
                        <m:r>
                          <m:rPr>
                            <m:sty m:val="p"/>
                          </m:rPr>
                          <a:rPr lang="en-US" b="0" i="0" smtClean="0">
                            <a:solidFill>
                              <a:schemeClr val="accent6"/>
                            </a:solidFill>
                            <a:latin typeface="Cambria Math" panose="02040503050406030204" pitchFamily="18" charset="0"/>
                          </a:rPr>
                          <m:t>high</m:t>
                        </m:r>
                      </m:sub>
                    </m:sSub>
                    <m:r>
                      <a:rPr lang="en-US" i="1">
                        <a:solidFill>
                          <a:schemeClr val="tx1"/>
                        </a:solidFill>
                        <a:latin typeface="Cambria Math" panose="02040503050406030204" pitchFamily="18" charset="0"/>
                      </a:rPr>
                      <m:t>=</m:t>
                    </m:r>
                    <m:f>
                      <m:fPr>
                        <m:type m:val="skw"/>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m:rPr>
                                <m:sty m:val="p"/>
                              </m:rPr>
                              <a:rPr lang="en-US" b="0" i="0" smtClean="0">
                                <a:solidFill>
                                  <a:schemeClr val="tx1"/>
                                </a:solidFill>
                                <a:latin typeface="Cambria Math" panose="02040503050406030204" pitchFamily="18" charset="0"/>
                              </a:rPr>
                              <m:t>high</m:t>
                            </m:r>
                          </m:sub>
                        </m:sSub>
                      </m:num>
                      <m:den>
                        <m:sSub>
                          <m:sSubPr>
                            <m:ctrlPr>
                              <a:rPr lang="en-GB"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𝑓</m:t>
                            </m:r>
                          </m:e>
                          <m:sub>
                            <m:r>
                              <m:rPr>
                                <m:sty m:val="p"/>
                              </m:rPr>
                              <a:rPr lang="en-US">
                                <a:solidFill>
                                  <a:schemeClr val="tx1"/>
                                </a:solidFill>
                                <a:latin typeface="Cambria Math" panose="02040503050406030204" pitchFamily="18" charset="0"/>
                              </a:rPr>
                              <m:t>s</m:t>
                            </m:r>
                            <m:r>
                              <a:rPr lang="en-US">
                                <a:solidFill>
                                  <a:schemeClr val="tx1"/>
                                </a:solidFill>
                                <a:latin typeface="Cambria Math" panose="02040503050406030204" pitchFamily="18" charset="0"/>
                              </a:rPr>
                              <m:t>0</m:t>
                            </m:r>
                          </m:sub>
                        </m:sSub>
                      </m:den>
                    </m:f>
                  </m:oMath>
                </a14:m>
                <a:endParaRPr lang="en-GB" dirty="0">
                  <a:solidFill>
                    <a:schemeClr val="tx1"/>
                  </a:solidFill>
                </a:endParaRPr>
              </a:p>
              <a:p>
                <a:pPr marL="800100" lvl="1" indent="-342900"/>
                <a:r>
                  <a:rPr lang="en-GB" sz="2000" dirty="0">
                    <a:solidFill>
                      <a:schemeClr val="tx1"/>
                    </a:solidFill>
                  </a:rPr>
                  <a:t>The aim of the blow-up is to impact the bunch core exclusively, without increasing the tail population of the particle distribution, which would risk generating losses</a:t>
                </a:r>
                <a:endParaRPr lang="en-US" sz="2000" dirty="0">
                  <a:solidFill>
                    <a:schemeClr val="tx1"/>
                  </a:solidFill>
                </a:endParaRPr>
              </a:p>
              <a:p>
                <a:pPr marL="0" indent="0">
                  <a:buNone/>
                </a:pPr>
                <a:endParaRPr lang="en-GB" sz="2800" dirty="0">
                  <a:solidFill>
                    <a:schemeClr val="tx1"/>
                  </a:solidFill>
                </a:endParaRPr>
              </a:p>
              <a:p>
                <a:pPr marL="0" indent="0">
                  <a:buNone/>
                </a:pPr>
                <a:endParaRPr lang="en-US" dirty="0"/>
              </a:p>
            </p:txBody>
          </p:sp>
        </mc:Choice>
        <mc:Fallback xmlns="">
          <p:sp>
            <p:nvSpPr>
              <p:cNvPr id="6" name="Content Placeholder 2">
                <a:extLst>
                  <a:ext uri="{FF2B5EF4-FFF2-40B4-BE49-F238E27FC236}">
                    <a16:creationId xmlns:a16="http://schemas.microsoft.com/office/drawing/2014/main" id="{73AD0412-A235-7753-ECF3-2BB16BAC1CD5}"/>
                  </a:ext>
                </a:extLst>
              </p:cNvPr>
              <p:cNvSpPr txBox="1">
                <a:spLocks noRot="1" noChangeAspect="1" noMove="1" noResize="1" noEditPoints="1" noAdjustHandles="1" noChangeArrowheads="1" noChangeShapeType="1" noTextEdit="1"/>
              </p:cNvSpPr>
              <p:nvPr/>
            </p:nvSpPr>
            <p:spPr>
              <a:xfrm>
                <a:off x="838200" y="1327875"/>
                <a:ext cx="10515600" cy="5020220"/>
              </a:xfrm>
              <a:prstGeom prst="rect">
                <a:avLst/>
              </a:prstGeom>
              <a:blipFill>
                <a:blip r:embed="rId3"/>
                <a:stretch>
                  <a:fillRect l="-928" t="-1701"/>
                </a:stretch>
              </a:blipFill>
            </p:spPr>
            <p:txBody>
              <a:bodyPr/>
              <a:lstStyle/>
              <a:p>
                <a:r>
                  <a:rPr lang="en-GB">
                    <a:noFill/>
                  </a:rPr>
                  <a:t> </a:t>
                </a:r>
              </a:p>
            </p:txBody>
          </p:sp>
        </mc:Fallback>
      </mc:AlternateContent>
    </p:spTree>
    <p:extLst>
      <p:ext uri="{BB962C8B-B14F-4D97-AF65-F5344CB8AC3E}">
        <p14:creationId xmlns:p14="http://schemas.microsoft.com/office/powerpoint/2010/main" val="978093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en-GB" dirty="0"/>
          </a:p>
          <a:p>
            <a:pPr>
              <a:buFont typeface="Arial" panose="020B0604020202020204" pitchFamily="34" charset="0"/>
              <a:buChar char="•"/>
            </a:pPr>
            <a:endParaRPr lang="en-GB" dirty="0"/>
          </a:p>
          <a:p>
            <a:pPr>
              <a:buFont typeface="Arial" panose="020B0604020202020204" pitchFamily="34" charset="0"/>
              <a:buChar char="•"/>
            </a:pPr>
            <a:endParaRPr lang="en-GB" dirty="0"/>
          </a:p>
          <a:p>
            <a:pPr>
              <a:buFont typeface="Arial" panose="020B0604020202020204" pitchFamily="34" charset="0"/>
              <a:buChar char="•"/>
            </a:pPr>
            <a:endParaRPr lang="en-GB" dirty="0"/>
          </a:p>
          <a:p>
            <a:pPr>
              <a:buFont typeface="Arial" panose="020B0604020202020204" pitchFamily="34" charset="0"/>
              <a:buChar char="•"/>
            </a:pPr>
            <a:endParaRPr lang="en-GB" dirty="0"/>
          </a:p>
          <a:p>
            <a:pPr>
              <a:buFont typeface="Arial" panose="020B0604020202020204" pitchFamily="34" charset="0"/>
              <a:buChar char="•"/>
            </a:pPr>
            <a:endParaRPr lang="en-GB" dirty="0"/>
          </a:p>
          <a:p>
            <a:pPr marL="0" indent="0">
              <a:buNone/>
            </a:pPr>
            <a:endParaRPr lang="en-GB" dirty="0"/>
          </a:p>
          <a:p>
            <a:pPr marL="0" indent="0">
              <a:buNone/>
            </a:pPr>
            <a:r>
              <a:rPr lang="en-GB" sz="2400" b="1" dirty="0"/>
              <a:t>Blow-up interval:</a:t>
            </a:r>
          </a:p>
          <a:p>
            <a:pPr lvl="1"/>
            <a:r>
              <a:rPr lang="en-GB" sz="2000" dirty="0"/>
              <a:t>Time interval along the cycle during which the blow-up is applied</a:t>
            </a:r>
          </a:p>
          <a:p>
            <a:pPr lvl="1"/>
            <a:r>
              <a:rPr lang="en-US" sz="2000" dirty="0"/>
              <a:t>Defined when RF voltages and synchronous phase are nearly constant</a:t>
            </a:r>
            <a:endParaRPr lang="en-GB" sz="2000" dirty="0"/>
          </a:p>
          <a:p>
            <a:pPr lvl="1"/>
            <a:r>
              <a:rPr lang="en-GB" sz="2000" dirty="0"/>
              <a:t>Limited also by other manipulations</a:t>
            </a:r>
          </a:p>
        </p:txBody>
      </p:sp>
      <p:pic>
        <p:nvPicPr>
          <p:cNvPr id="7" name="Content Placeholder 7" descr="Chart, histogram&#10;&#10;Description automatically generated">
            <a:extLst>
              <a:ext uri="{FF2B5EF4-FFF2-40B4-BE49-F238E27FC236}">
                <a16:creationId xmlns:a16="http://schemas.microsoft.com/office/drawing/2014/main" id="{3B4AC6C0-C1E5-23FA-FF6B-D574D5E92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472" y="1090863"/>
            <a:ext cx="7261055" cy="3895807"/>
          </a:xfrm>
          <a:prstGeom prst="rect">
            <a:avLst/>
          </a:prstGeom>
        </p:spPr>
      </p:pic>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endParaRPr lang="en-GB" dirty="0"/>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7</a:t>
            </a:fld>
            <a:endParaRPr lang="en-GB" dirty="0"/>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Blow-Up Functions to Optimize</a:t>
            </a:r>
            <a:endParaRPr lang="en-GB" i="1" cap="none" dirty="0">
              <a:solidFill>
                <a:srgbClr val="0033A0"/>
              </a:solidFill>
            </a:endParaRPr>
          </a:p>
        </p:txBody>
      </p:sp>
    </p:spTree>
    <p:extLst>
      <p:ext uri="{BB962C8B-B14F-4D97-AF65-F5344CB8AC3E}">
        <p14:creationId xmlns:p14="http://schemas.microsoft.com/office/powerpoint/2010/main" val="3409453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8</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Outline</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1" name="Content Placeholder 2">
            <a:extLst>
              <a:ext uri="{FF2B5EF4-FFF2-40B4-BE49-F238E27FC236}">
                <a16:creationId xmlns:a16="http://schemas.microsoft.com/office/drawing/2014/main" id="{41EB669F-CC94-CE59-6FC6-08E0C547479E}"/>
              </a:ext>
            </a:extLst>
          </p:cNvPr>
          <p:cNvSpPr txBox="1">
            <a:spLocks/>
          </p:cNvSpPr>
          <p:nvPr/>
        </p:nvSpPr>
        <p:spPr>
          <a:xfrm>
            <a:off x="990600" y="14802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solidFill>
                  <a:schemeClr val="bg2"/>
                </a:solidFill>
              </a:rPr>
              <a:t>Introduction to blow-up</a:t>
            </a:r>
          </a:p>
          <a:p>
            <a:pPr lvl="1"/>
            <a:r>
              <a:rPr lang="en-US" dirty="0">
                <a:solidFill>
                  <a:schemeClr val="bg2"/>
                </a:solidFill>
              </a:rPr>
              <a:t>Importance for longitudinal stability</a:t>
            </a:r>
          </a:p>
          <a:p>
            <a:pPr lvl="1"/>
            <a:r>
              <a:rPr lang="en-US" dirty="0">
                <a:solidFill>
                  <a:schemeClr val="bg2"/>
                </a:solidFill>
              </a:rPr>
              <a:t>Blow-up settings</a:t>
            </a:r>
          </a:p>
          <a:p>
            <a:pPr marL="514350" indent="-514350">
              <a:buFont typeface="+mj-lt"/>
              <a:buAutoNum type="arabicPeriod"/>
            </a:pPr>
            <a:r>
              <a:rPr lang="en-US" dirty="0"/>
              <a:t>Purpose of RL application</a:t>
            </a:r>
          </a:p>
          <a:p>
            <a:pPr lvl="1"/>
            <a:r>
              <a:rPr lang="en-US" dirty="0"/>
              <a:t>Definition of State, Actions, Reward</a:t>
            </a:r>
          </a:p>
          <a:p>
            <a:pPr lvl="1"/>
            <a:r>
              <a:rPr lang="en-US" dirty="0"/>
              <a:t>Critical issues</a:t>
            </a:r>
          </a:p>
          <a:p>
            <a:pPr marL="514350" indent="-514350">
              <a:buFont typeface="+mj-lt"/>
              <a:buAutoNum type="arabicPeriod"/>
            </a:pPr>
            <a:r>
              <a:rPr lang="en-US" dirty="0">
                <a:solidFill>
                  <a:schemeClr val="bg2"/>
                </a:solidFill>
              </a:rPr>
              <a:t>Solutions with other approaches</a:t>
            </a:r>
          </a:p>
          <a:p>
            <a:pPr lvl="1"/>
            <a:r>
              <a:rPr lang="en-US" dirty="0">
                <a:solidFill>
                  <a:schemeClr val="bg2"/>
                </a:solidFill>
              </a:rPr>
              <a:t>Discussion</a:t>
            </a:r>
          </a:p>
          <a:p>
            <a:pPr marL="514350" indent="-514350">
              <a:buFont typeface="+mj-lt"/>
              <a:buAutoNum type="arabicPeriod"/>
            </a:pPr>
            <a:r>
              <a:rPr lang="en-US" dirty="0">
                <a:solidFill>
                  <a:schemeClr val="bg2"/>
                </a:solidFill>
              </a:rPr>
              <a:t>Conclusions</a:t>
            </a:r>
          </a:p>
        </p:txBody>
      </p:sp>
    </p:spTree>
    <p:extLst>
      <p:ext uri="{BB962C8B-B14F-4D97-AF65-F5344CB8AC3E}">
        <p14:creationId xmlns:p14="http://schemas.microsoft.com/office/powerpoint/2010/main" val="3299120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4FE19-55D7-0901-E9C7-ABD2E7EE8981}"/>
              </a:ext>
            </a:extLst>
          </p:cNvPr>
          <p:cNvSpPr>
            <a:spLocks noGrp="1"/>
          </p:cNvSpPr>
          <p:nvPr>
            <p:ph type="dt" sz="half" idx="10"/>
          </p:nvPr>
        </p:nvSpPr>
        <p:spPr/>
        <p:txBody>
          <a:bodyPr/>
          <a:lstStyle/>
          <a:p>
            <a:r>
              <a:rPr lang="en-US"/>
              <a:t>February 07, 2024</a:t>
            </a:r>
            <a:endParaRPr lang="en-GB"/>
          </a:p>
        </p:txBody>
      </p:sp>
      <p:sp>
        <p:nvSpPr>
          <p:cNvPr id="3" name="Footer Placeholder 2">
            <a:extLst>
              <a:ext uri="{FF2B5EF4-FFF2-40B4-BE49-F238E27FC236}">
                <a16:creationId xmlns:a16="http://schemas.microsoft.com/office/drawing/2014/main" id="{7BAEB2F8-F5F7-9709-179B-556360F8FFB1}"/>
              </a:ext>
            </a:extLst>
          </p:cNvPr>
          <p:cNvSpPr>
            <a:spLocks noGrp="1"/>
          </p:cNvSpPr>
          <p:nvPr>
            <p:ph type="ftr" sz="quarter" idx="11"/>
          </p:nvPr>
        </p:nvSpPr>
        <p:spPr/>
        <p:txBody>
          <a:bodyPr/>
          <a:lstStyle/>
          <a:p>
            <a:r>
              <a:rPr lang="en-GB"/>
              <a:t>RL4AA’24 - Niky Bruchon</a:t>
            </a:r>
          </a:p>
        </p:txBody>
      </p:sp>
      <p:sp>
        <p:nvSpPr>
          <p:cNvPr id="4" name="Slide Number Placeholder 3">
            <a:extLst>
              <a:ext uri="{FF2B5EF4-FFF2-40B4-BE49-F238E27FC236}">
                <a16:creationId xmlns:a16="http://schemas.microsoft.com/office/drawing/2014/main" id="{C3DBDF86-5C29-92AB-C13B-14F379080916}"/>
              </a:ext>
            </a:extLst>
          </p:cNvPr>
          <p:cNvSpPr>
            <a:spLocks noGrp="1"/>
          </p:cNvSpPr>
          <p:nvPr>
            <p:ph type="sldNum" sz="quarter" idx="12"/>
          </p:nvPr>
        </p:nvSpPr>
        <p:spPr/>
        <p:txBody>
          <a:bodyPr/>
          <a:lstStyle/>
          <a:p>
            <a:fld id="{8CD3B367-8CB4-4E04-9DC9-E93A7064D0EB}" type="slidenum">
              <a:rPr lang="en-GB" smtClean="0"/>
              <a:t>9</a:t>
            </a:fld>
            <a:endParaRPr lang="en-GB"/>
          </a:p>
        </p:txBody>
      </p:sp>
      <p:sp>
        <p:nvSpPr>
          <p:cNvPr id="5" name="Title 4">
            <a:extLst>
              <a:ext uri="{FF2B5EF4-FFF2-40B4-BE49-F238E27FC236}">
                <a16:creationId xmlns:a16="http://schemas.microsoft.com/office/drawing/2014/main" id="{CBAA0964-AF76-1E57-4E78-133623CAB3A8}"/>
              </a:ext>
            </a:extLst>
          </p:cNvPr>
          <p:cNvSpPr>
            <a:spLocks noGrp="1"/>
          </p:cNvSpPr>
          <p:nvPr>
            <p:ph type="title"/>
          </p:nvPr>
        </p:nvSpPr>
        <p:spPr/>
        <p:txBody>
          <a:bodyPr/>
          <a:lstStyle/>
          <a:p>
            <a:r>
              <a:rPr lang="en-US" i="1" cap="none" dirty="0">
                <a:solidFill>
                  <a:srgbClr val="0033A0"/>
                </a:solidFill>
              </a:rPr>
              <a:t>Purpose</a:t>
            </a:r>
            <a:endParaRPr lang="en-GB" i="1" cap="none" dirty="0">
              <a:solidFill>
                <a:srgbClr val="0033A0"/>
              </a:solidFill>
            </a:endParaRPr>
          </a:p>
        </p:txBody>
      </p:sp>
      <p:sp>
        <p:nvSpPr>
          <p:cNvPr id="6" name="Content Placeholder 2">
            <a:extLst>
              <a:ext uri="{FF2B5EF4-FFF2-40B4-BE49-F238E27FC236}">
                <a16:creationId xmlns:a16="http://schemas.microsoft.com/office/drawing/2014/main" id="{B8227AE6-E296-BBDA-18A4-4EA896EBCB9E}"/>
              </a:ext>
            </a:extLst>
          </p:cNvPr>
          <p:cNvSpPr txBox="1">
            <a:spLocks/>
          </p:cNvSpPr>
          <p:nvPr/>
        </p:nvSpPr>
        <p:spPr>
          <a:xfrm>
            <a:off x="838200" y="1327875"/>
            <a:ext cx="10515600" cy="5020220"/>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r>
              <a:rPr lang="en-US" b="1" dirty="0"/>
              <a:t>Optimal blow-up settings are essential to ensure longitudinal stability</a:t>
            </a:r>
          </a:p>
          <a:p>
            <a:pPr marL="0" indent="0">
              <a:buFont typeface="Courier New" panose="02070309020205020404" pitchFamily="49" charset="0"/>
              <a:buNone/>
            </a:pPr>
            <a:endParaRPr lang="en-US" sz="2400" dirty="0"/>
          </a:p>
          <a:p>
            <a:pPr marL="0" indent="0" algn="ctr">
              <a:buFont typeface="Courier New" panose="02070309020205020404" pitchFamily="49" charset="0"/>
              <a:buNone/>
            </a:pPr>
            <a:r>
              <a:rPr lang="en-US" sz="3600" b="1" cap="small" dirty="0"/>
              <a:t>Automatize the Setup!</a:t>
            </a:r>
          </a:p>
          <a:p>
            <a:pPr lvl="1"/>
            <a:endParaRPr lang="en-GB" dirty="0"/>
          </a:p>
          <a:p>
            <a:pPr lvl="1"/>
            <a:r>
              <a:rPr lang="en-GB" dirty="0"/>
              <a:t>Replace the manual procedure</a:t>
            </a:r>
          </a:p>
          <a:p>
            <a:pPr lvl="1"/>
            <a:r>
              <a:rPr lang="en-GB" dirty="0"/>
              <a:t>Reduce required beam time for optimization</a:t>
            </a:r>
          </a:p>
          <a:p>
            <a:pPr lvl="1"/>
            <a:r>
              <a:rPr lang="en-GB" dirty="0"/>
              <a:t>Results comparability thanks to objective function</a:t>
            </a:r>
          </a:p>
          <a:p>
            <a:pPr marL="457200" lvl="1" indent="0">
              <a:buNone/>
            </a:pPr>
            <a:endParaRPr lang="en-US" dirty="0"/>
          </a:p>
          <a:p>
            <a:pPr marL="0" indent="0">
              <a:buNone/>
            </a:pPr>
            <a:r>
              <a:rPr lang="en-US" b="1" dirty="0"/>
              <a:t>Why Reinforcement Learning?</a:t>
            </a:r>
          </a:p>
          <a:p>
            <a:pPr lvl="1"/>
            <a:r>
              <a:rPr lang="en-GB" dirty="0"/>
              <a:t>A trained agent should efficiently solve the problem</a:t>
            </a:r>
            <a:endParaRPr lang="en-US" dirty="0"/>
          </a:p>
        </p:txBody>
      </p:sp>
    </p:spTree>
    <p:extLst>
      <p:ext uri="{BB962C8B-B14F-4D97-AF65-F5344CB8AC3E}">
        <p14:creationId xmlns:p14="http://schemas.microsoft.com/office/powerpoint/2010/main" val="96851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99268</TotalTime>
  <Words>2796</Words>
  <Application>Microsoft Office PowerPoint</Application>
  <PresentationFormat>Widescreen</PresentationFormat>
  <Paragraphs>635</Paragraphs>
  <Slides>39</Slides>
  <Notes>38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0" baseType="lpstr">
      <vt:lpstr>Arial</vt:lpstr>
      <vt:lpstr>Calibri</vt:lpstr>
      <vt:lpstr>Calibri Light</vt:lpstr>
      <vt:lpstr>Cambria Math</vt:lpstr>
      <vt:lpstr>Consolas</vt:lpstr>
      <vt:lpstr>Courier New</vt:lpstr>
      <vt:lpstr>sourcesans-bold</vt:lpstr>
      <vt:lpstr>sourcesans-regular</vt:lpstr>
      <vt:lpstr>Wingdings</vt:lpstr>
      <vt:lpstr>Office Theme</vt:lpstr>
      <vt:lpstr>Acrobat Document</vt:lpstr>
      <vt:lpstr>Automatic Setup of Controlled Longitudinal Emittance Blow-Up</vt:lpstr>
      <vt:lpstr>Outline</vt:lpstr>
      <vt:lpstr>Outline</vt:lpstr>
      <vt:lpstr>Introduction</vt:lpstr>
      <vt:lpstr>Blow-Up in a Nutshell</vt:lpstr>
      <vt:lpstr>Blow-Up Functions to Optimize</vt:lpstr>
      <vt:lpstr>Blow-Up Functions to Optimize</vt:lpstr>
      <vt:lpstr>Outline</vt:lpstr>
      <vt:lpstr>Purpose</vt:lpstr>
      <vt:lpstr>Schematic View</vt:lpstr>
      <vt:lpstr>Measurements/Observations</vt:lpstr>
      <vt:lpstr>State</vt:lpstr>
      <vt:lpstr>Action</vt:lpstr>
      <vt:lpstr>Reward</vt:lpstr>
      <vt:lpstr>Bunch Length RMSE – Reward example</vt:lpstr>
      <vt:lpstr>Critical Issues</vt:lpstr>
      <vt:lpstr>Real World Data</vt:lpstr>
      <vt:lpstr>Simulated Data</vt:lpstr>
      <vt:lpstr>A dead end…</vt:lpstr>
      <vt:lpstr>Outline</vt:lpstr>
      <vt:lpstr>PowerPoint Presentation</vt:lpstr>
      <vt:lpstr>Integration in the CERN Optimization Framework</vt:lpstr>
      <vt:lpstr>Configuring the Tool</vt:lpstr>
      <vt:lpstr>Results</vt:lpstr>
      <vt:lpstr>Discussion</vt:lpstr>
      <vt:lpstr>Outline</vt:lpstr>
      <vt:lpstr>Conclusions</vt:lpstr>
      <vt:lpstr>Automatic Setup of Controlled Longitudinal Emittance Blow-Up</vt:lpstr>
      <vt:lpstr>Blow-up Past Presentations/Publications</vt:lpstr>
      <vt:lpstr>Common Optimization Interfaces</vt:lpstr>
      <vt:lpstr>Some Existing Environments</vt:lpstr>
      <vt:lpstr>GeOFF</vt:lpstr>
      <vt:lpstr>LSA Integration: Functions</vt:lpstr>
      <vt:lpstr>LSA Integration: Discrete Settings</vt:lpstr>
      <vt:lpstr>Amplitude Scan in the SPS</vt:lpstr>
      <vt:lpstr>Results in the SPS</vt:lpstr>
      <vt:lpstr>Results Portability</vt:lpstr>
      <vt:lpstr>LSA Function Trim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Niky Bruchon</dc:creator>
  <cp:lastModifiedBy>Niky Bruchon</cp:lastModifiedBy>
  <cp:revision>170</cp:revision>
  <dcterms:created xsi:type="dcterms:W3CDTF">2022-10-26T06:29:49Z</dcterms:created>
  <dcterms:modified xsi:type="dcterms:W3CDTF">2024-02-07T08:39:12Z</dcterms:modified>
</cp:coreProperties>
</file>