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69" r:id="rId2"/>
    <p:sldId id="582" r:id="rId3"/>
    <p:sldId id="771" r:id="rId4"/>
    <p:sldId id="586" r:id="rId5"/>
    <p:sldId id="772" r:id="rId6"/>
    <p:sldId id="584" r:id="rId7"/>
    <p:sldId id="781" r:id="rId8"/>
    <p:sldId id="784" r:id="rId9"/>
    <p:sldId id="758" r:id="rId10"/>
    <p:sldId id="773" r:id="rId11"/>
    <p:sldId id="774" r:id="rId12"/>
    <p:sldId id="270" r:id="rId13"/>
    <p:sldId id="271" r:id="rId14"/>
    <p:sldId id="587" r:id="rId15"/>
    <p:sldId id="782" r:id="rId16"/>
    <p:sldId id="783" r:id="rId17"/>
    <p:sldId id="775" r:id="rId18"/>
    <p:sldId id="778" r:id="rId19"/>
    <p:sldId id="779" r:id="rId20"/>
    <p:sldId id="760" r:id="rId21"/>
    <p:sldId id="819" r:id="rId22"/>
    <p:sldId id="766" r:id="rId23"/>
    <p:sldId id="769" r:id="rId24"/>
    <p:sldId id="275" r:id="rId25"/>
  </p:sldIdLst>
  <p:sldSz cx="9144000" cy="6858000" type="screen4x3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6">
          <p15:clr>
            <a:srgbClr val="A4A3A4"/>
          </p15:clr>
        </p15:guide>
        <p15:guide id="2" orient="horz" pos="1294">
          <p15:clr>
            <a:srgbClr val="A4A3A4"/>
          </p15:clr>
        </p15:guide>
        <p15:guide id="3" orient="horz" pos="3745">
          <p15:clr>
            <a:srgbClr val="A4A3A4"/>
          </p15:clr>
        </p15:guide>
        <p15:guide id="4" orient="horz" pos="3980">
          <p15:clr>
            <a:srgbClr val="A4A3A4"/>
          </p15:clr>
        </p15:guide>
        <p15:guide id="5" orient="horz" pos="1052">
          <p15:clr>
            <a:srgbClr val="A4A3A4"/>
          </p15:clr>
        </p15:guide>
        <p15:guide id="6" orient="horz" pos="1741">
          <p15:clr>
            <a:srgbClr val="A4A3A4"/>
          </p15:clr>
        </p15:guide>
        <p15:guide id="7" orient="horz" pos="4183">
          <p15:clr>
            <a:srgbClr val="A4A3A4"/>
          </p15:clr>
        </p15:guide>
        <p15:guide id="8" orient="horz" pos="566">
          <p15:clr>
            <a:srgbClr val="A4A3A4"/>
          </p15:clr>
        </p15:guide>
        <p15:guide id="9" orient="horz" pos="2808">
          <p15:clr>
            <a:srgbClr val="A4A3A4"/>
          </p15:clr>
        </p15:guide>
        <p15:guide id="10" pos="2880">
          <p15:clr>
            <a:srgbClr val="A4A3A4"/>
          </p15:clr>
        </p15:guide>
        <p15:guide id="11" pos="363">
          <p15:clr>
            <a:srgbClr val="A4A3A4"/>
          </p15:clr>
        </p15:guide>
        <p15:guide id="12" pos="5396">
          <p15:clr>
            <a:srgbClr val="A4A3A4"/>
          </p15:clr>
        </p15:guide>
        <p15:guide id="13" pos="282">
          <p15:clr>
            <a:srgbClr val="A4A3A4"/>
          </p15:clr>
        </p15:guide>
        <p15:guide id="14" pos="3784">
          <p15:clr>
            <a:srgbClr val="A4A3A4"/>
          </p15:clr>
        </p15:guide>
        <p15:guide id="15" pos="3736">
          <p15:clr>
            <a:srgbClr val="A4A3A4"/>
          </p15:clr>
        </p15:guide>
        <p15:guide id="16" pos="2179">
          <p15:clr>
            <a:srgbClr val="A4A3A4"/>
          </p15:clr>
        </p15:guide>
        <p15:guide id="17" pos="5464">
          <p15:clr>
            <a:srgbClr val="A4A3A4"/>
          </p15:clr>
        </p15:guide>
        <p15:guide id="18" pos="38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2C295"/>
    <a:srgbClr val="981E32"/>
    <a:srgbClr val="C75B12"/>
    <a:srgbClr val="E17000"/>
    <a:srgbClr val="5B8F22"/>
    <a:srgbClr val="A79E70"/>
    <a:srgbClr val="4D4F53"/>
    <a:srgbClr val="0099CC"/>
    <a:srgbClr val="69BE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77" autoAdjust="0"/>
    <p:restoredTop sz="92523" autoAdjust="0"/>
  </p:normalViewPr>
  <p:slideViewPr>
    <p:cSldViewPr snapToObjects="1" showGuides="1">
      <p:cViewPr varScale="1">
        <p:scale>
          <a:sx n="84" d="100"/>
          <a:sy n="84" d="100"/>
        </p:scale>
        <p:origin x="552" y="176"/>
      </p:cViewPr>
      <p:guideLst>
        <p:guide orient="horz" pos="326"/>
        <p:guide orient="horz" pos="1294"/>
        <p:guide orient="horz" pos="3745"/>
        <p:guide orient="horz" pos="3980"/>
        <p:guide orient="horz" pos="1052"/>
        <p:guide orient="horz" pos="1741"/>
        <p:guide orient="horz" pos="4183"/>
        <p:guide orient="horz" pos="566"/>
        <p:guide orient="horz" pos="2808"/>
        <p:guide pos="2880"/>
        <p:guide pos="363"/>
        <p:guide pos="5396"/>
        <p:guide pos="282"/>
        <p:guide pos="3784"/>
        <p:guide pos="3736"/>
        <p:guide pos="2179"/>
        <p:guide pos="5464"/>
        <p:guide pos="38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5" d="100"/>
          <a:sy n="85" d="100"/>
        </p:scale>
        <p:origin x="-313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F33E-D9A7-42CC-B598-9AD8356CBB5A}" type="datetimeFigureOut">
              <a:rPr lang="en-US" smtClean="0"/>
              <a:pPr/>
              <a:t>2/2/24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AAB5D-0CC4-45A8-B4B6-0B8B738A4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61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58700-9FA2-48CE-AC88-D71D45EB490A}" type="datetimeFigureOut">
              <a:rPr lang="en-US" smtClean="0"/>
              <a:pPr/>
              <a:t>2/2/24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122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F379E-529A-CF79-9E2B-C386BF4F8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631E0C-74A8-21F5-530B-1C7697BC2D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48A6DE-49B4-992A-DB65-DCFCE75912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4536E4-1B9E-2B0F-0048-230F15E0BD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261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21CB6-A298-3473-6C16-810133F6E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8B36AB-7280-74CC-03C4-7636A210D0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87D815-3C64-75FE-3723-F1DF6EFD0A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E6A5FE-BE7F-52EE-3D5A-70C6CF4BC7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8185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AB960-A9F9-B28B-C2A1-50C126902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FF1607-4F94-6697-B9EC-5BA3D5FA54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EB051D-B079-489F-695C-4337D95E4C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E1D10-C522-4988-0CFC-EF8B6EF651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7711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4468E-85A0-59FF-29E0-B4E76EFAB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65CAAD-B055-BC70-76BE-F72FA61BF7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B1E13D-1785-F663-1969-67C9A5D9A7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8ABA8-EB55-7D3D-C111-1C01385E29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196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0C7C9-5F55-85F2-F3A2-8CB51DEB1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AE2D81-ADB2-8DFF-65BD-885053F5F1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D46027-1DD3-24CD-E581-36DAED303A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1C9B8E-3AFB-CA6D-E026-EAF327EF37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6285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6979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112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488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323F1-35CE-3F53-0613-5BB3859FE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8F57B2-7283-F998-0B86-C00F4BCF06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86B8B6-C8A0-2982-0EFE-88D048ADB3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715B40-17D9-8AFF-9D7F-F560CA4272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802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B76F6-3AC6-A00F-6219-842213B6F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AB6FE4-1197-DE36-93D0-98019F71EB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13B320-2B4A-E63B-A3CA-CFC4C98A3B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48DD1-E607-3A8D-C840-0E6B244E1B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914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697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388EE-9A7B-EC83-12F3-6921FFF42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9C40D8-4FA1-BE03-9913-5A86E99D5C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2987DA-8D6A-C522-F6B3-F5E31E26B3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19BC0C-3C24-B02C-B504-B5A5944191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070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B2563-E34D-33CF-EA2E-EDCC48549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56FE62-4D4A-B9DF-33EB-1F96BE4F00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E74DD0-C369-E287-9023-0548B9CD34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12AA12-C577-0B2C-78FF-52B626CA83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563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4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808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ackground color"/>
          <p:cNvSpPr/>
          <p:nvPr userDrawn="1"/>
        </p:nvSpPr>
        <p:spPr>
          <a:xfrm>
            <a:off x="0" y="0"/>
            <a:ext cx="9144000" cy="58338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2" name="gradient shape 1"/>
          <p:cNvSpPr/>
          <p:nvPr userDrawn="1"/>
        </p:nvSpPr>
        <p:spPr>
          <a:xfrm>
            <a:off x="-1447800" y="0"/>
            <a:ext cx="8042814" cy="5833872"/>
          </a:xfrm>
          <a:custGeom>
            <a:avLst/>
            <a:gdLst>
              <a:gd name="connsiteX0" fmla="*/ 0 w 6039293"/>
              <a:gd name="connsiteY0" fmla="*/ 0 h 4380614"/>
              <a:gd name="connsiteX1" fmla="*/ 6039293 w 6039293"/>
              <a:gd name="connsiteY1" fmla="*/ 0 h 4380614"/>
              <a:gd name="connsiteX2" fmla="*/ 3423684 w 6039293"/>
              <a:gd name="connsiteY2" fmla="*/ 4380614 h 4380614"/>
              <a:gd name="connsiteX3" fmla="*/ 21265 w 6039293"/>
              <a:gd name="connsiteY3" fmla="*/ 4380614 h 4380614"/>
              <a:gd name="connsiteX4" fmla="*/ 0 w 6039293"/>
              <a:gd name="connsiteY4" fmla="*/ 0 h 4380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9293" h="4380614">
                <a:moveTo>
                  <a:pt x="0" y="0"/>
                </a:moveTo>
                <a:lnTo>
                  <a:pt x="6039293" y="0"/>
                </a:lnTo>
                <a:lnTo>
                  <a:pt x="3423684" y="4380614"/>
                </a:lnTo>
                <a:lnTo>
                  <a:pt x="21265" y="438061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DB5807">
                  <a:alpha val="45882"/>
                </a:srgbClr>
              </a:gs>
              <a:gs pos="63000">
                <a:schemeClr val="accent1">
                  <a:tint val="23500"/>
                  <a:satMod val="16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radient shape 2"/>
          <p:cNvSpPr/>
          <p:nvPr userDrawn="1"/>
        </p:nvSpPr>
        <p:spPr>
          <a:xfrm flipH="1">
            <a:off x="4163391" y="-5210"/>
            <a:ext cx="7758846" cy="5890447"/>
          </a:xfrm>
          <a:custGeom>
            <a:avLst/>
            <a:gdLst>
              <a:gd name="connsiteX0" fmla="*/ 0 w 6039293"/>
              <a:gd name="connsiteY0" fmla="*/ 0 h 4380614"/>
              <a:gd name="connsiteX1" fmla="*/ 6039293 w 6039293"/>
              <a:gd name="connsiteY1" fmla="*/ 0 h 4380614"/>
              <a:gd name="connsiteX2" fmla="*/ 3423684 w 6039293"/>
              <a:gd name="connsiteY2" fmla="*/ 4380614 h 4380614"/>
              <a:gd name="connsiteX3" fmla="*/ 21265 w 6039293"/>
              <a:gd name="connsiteY3" fmla="*/ 4380614 h 4380614"/>
              <a:gd name="connsiteX4" fmla="*/ 0 w 6039293"/>
              <a:gd name="connsiteY4" fmla="*/ 0 h 4380614"/>
              <a:gd name="connsiteX0" fmla="*/ 0 w 6039293"/>
              <a:gd name="connsiteY0" fmla="*/ 0 h 4391247"/>
              <a:gd name="connsiteX1" fmla="*/ 6039293 w 6039293"/>
              <a:gd name="connsiteY1" fmla="*/ 0 h 4391247"/>
              <a:gd name="connsiteX2" fmla="*/ 1307805 w 6039293"/>
              <a:gd name="connsiteY2" fmla="*/ 4391247 h 4391247"/>
              <a:gd name="connsiteX3" fmla="*/ 21265 w 6039293"/>
              <a:gd name="connsiteY3" fmla="*/ 4380614 h 4391247"/>
              <a:gd name="connsiteX4" fmla="*/ 0 w 6039293"/>
              <a:gd name="connsiteY4" fmla="*/ 0 h 4391247"/>
              <a:gd name="connsiteX0" fmla="*/ 0 w 5784112"/>
              <a:gd name="connsiteY0" fmla="*/ 0 h 4391247"/>
              <a:gd name="connsiteX1" fmla="*/ 5784112 w 5784112"/>
              <a:gd name="connsiteY1" fmla="*/ 0 h 4391247"/>
              <a:gd name="connsiteX2" fmla="*/ 1307805 w 5784112"/>
              <a:gd name="connsiteY2" fmla="*/ 4391247 h 4391247"/>
              <a:gd name="connsiteX3" fmla="*/ 21265 w 5784112"/>
              <a:gd name="connsiteY3" fmla="*/ 4380614 h 4391247"/>
              <a:gd name="connsiteX4" fmla="*/ 0 w 5784112"/>
              <a:gd name="connsiteY4" fmla="*/ 0 h 439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4112" h="4391247">
                <a:moveTo>
                  <a:pt x="0" y="0"/>
                </a:moveTo>
                <a:lnTo>
                  <a:pt x="5784112" y="0"/>
                </a:lnTo>
                <a:lnTo>
                  <a:pt x="1307805" y="4391247"/>
                </a:lnTo>
                <a:lnTo>
                  <a:pt x="21265" y="438061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DB5807">
                  <a:alpha val="45882"/>
                </a:srgbClr>
              </a:gs>
              <a:gs pos="63000">
                <a:schemeClr val="accent1">
                  <a:tint val="23500"/>
                  <a:satMod val="16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Line Dot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" y="0"/>
            <a:ext cx="9158400" cy="6868800"/>
          </a:xfrm>
          <a:prstGeom prst="rect">
            <a:avLst/>
          </a:prstGeom>
        </p:spPr>
      </p:pic>
      <p:pic>
        <p:nvPicPr>
          <p:cNvPr id="8" name="Logo SLAC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4" y="6196867"/>
            <a:ext cx="2275566" cy="661133"/>
          </a:xfrm>
          <a:prstGeom prst="rect">
            <a:avLst/>
          </a:prstGeom>
        </p:spPr>
      </p:pic>
      <p:pic>
        <p:nvPicPr>
          <p:cNvPr id="9" name="Logo DOE Stanfor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r>
              <a:rPr lang="en-CA" dirty="0"/>
              <a:t>***INSTRUCTIONS ON HOW TO APPLY IMAGE MASKING TO SLIDE LAYOUT***</a:t>
            </a:r>
            <a:br>
              <a:rPr lang="en-CA" dirty="0"/>
            </a:br>
            <a:r>
              <a:rPr lang="en-CA" dirty="0"/>
              <a:t>STEP 1: Click icon to insert image</a:t>
            </a:r>
            <a:br>
              <a:rPr lang="en-CA" dirty="0"/>
            </a:br>
            <a:r>
              <a:rPr lang="en-CA" dirty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691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05468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9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940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5" r:id="rId3"/>
    <p:sldLayoutId id="2147483674" r:id="rId4"/>
    <p:sldLayoutId id="2147483671" r:id="rId5"/>
    <p:sldLayoutId id="2147483672" r:id="rId6"/>
    <p:sldLayoutId id="2147483673" r:id="rId7"/>
    <p:sldLayoutId id="2147483676" r:id="rId8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7291387" cy="2246313"/>
          </a:xfrm>
        </p:spPr>
        <p:txBody>
          <a:bodyPr/>
          <a:lstStyle/>
          <a:p>
            <a:r>
              <a:rPr lang="en-CA" dirty="0"/>
              <a:t>Adaptive X-ray Fluorescence Imaging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Daniel Ratner</a:t>
            </a:r>
          </a:p>
          <a:p>
            <a:r>
              <a:rPr lang="en-CA" i="1" dirty="0"/>
              <a:t>February, 2024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24102" y="66585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776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F92DB-C44D-1E55-9E19-585263306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8">
            <a:extLst>
              <a:ext uri="{FF2B5EF4-FFF2-40B4-BE49-F238E27FC236}">
                <a16:creationId xmlns:a16="http://schemas.microsoft.com/office/drawing/2014/main" id="{777FCEDA-B93F-1850-61AE-413E8211D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822" y="129092"/>
            <a:ext cx="8103570" cy="753033"/>
          </a:xfrm>
        </p:spPr>
        <p:txBody>
          <a:bodyPr/>
          <a:lstStyle/>
          <a:p>
            <a:r>
              <a:rPr lang="en-US" dirty="0"/>
              <a:t>RL for XRF</a:t>
            </a:r>
            <a:endParaRPr lang="en-C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C6418-430E-4492-F2FE-ED841B635B8A}"/>
              </a:ext>
            </a:extLst>
          </p:cNvPr>
          <p:cNvSpPr txBox="1"/>
          <p:nvPr/>
        </p:nvSpPr>
        <p:spPr>
          <a:xfrm>
            <a:off x="304800" y="1945037"/>
            <a:ext cx="77777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Simplify problem: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Force measurements to monotonically increase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Force measurements to scan every pixel (no path planning) </a:t>
            </a:r>
          </a:p>
          <a:p>
            <a:pPr lvl="1"/>
            <a:r>
              <a:rPr lang="en-US" dirty="0">
                <a:sym typeface="Wingdings" pitchFamily="2" charset="2"/>
              </a:rPr>
              <a:t> </a:t>
            </a:r>
            <a:r>
              <a:rPr lang="en-US" dirty="0">
                <a:sym typeface="Wingdings"/>
              </a:rPr>
              <a:t>Policy chooses an exposure 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/>
              </a:rPr>
              <a:t>Loss function minimizes RMS error and total exposure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/>
              </a:rPr>
              <a:t>Purely convolutional architecture </a:t>
            </a:r>
            <a:r>
              <a:rPr lang="en-US" dirty="0">
                <a:sym typeface="Wingdings" pitchFamily="2" charset="2"/>
              </a:rPr>
              <a:t> allow </a:t>
            </a:r>
            <a:r>
              <a:rPr lang="en-US" dirty="0">
                <a:sym typeface="Wingdings"/>
              </a:rPr>
              <a:t>arbitrary image shapes</a:t>
            </a:r>
          </a:p>
          <a:p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Drawbacks: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/>
              </a:rPr>
              <a:t>Training constrained by image reconstruction (needed for reward)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/>
              </a:rPr>
              <a:t>Small network trained with a GA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22D388-E598-98A2-27E0-EF40F5D26D7A}"/>
              </a:ext>
            </a:extLst>
          </p:cNvPr>
          <p:cNvSpPr txBox="1"/>
          <p:nvPr/>
        </p:nvSpPr>
        <p:spPr>
          <a:xfrm>
            <a:off x="304800" y="1367135"/>
            <a:ext cx="6638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Preliminary simulation studies of simple system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F4A08D-0B34-2384-0A94-DE6E91BC5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4724400"/>
            <a:ext cx="6261100" cy="2019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2AF26B-6589-C424-48B6-1A25BEE1B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03" y="4774460"/>
            <a:ext cx="1662405" cy="17487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8D96B62-31E6-D22B-B329-F7BAB5D92880}"/>
              </a:ext>
            </a:extLst>
          </p:cNvPr>
          <p:cNvSpPr txBox="1"/>
          <p:nvPr/>
        </p:nvSpPr>
        <p:spPr>
          <a:xfrm>
            <a:off x="152400" y="6443246"/>
            <a:ext cx="3331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Jean Betterton et al., ICRA, 2020</a:t>
            </a:r>
          </a:p>
        </p:txBody>
      </p:sp>
    </p:spTree>
    <p:extLst>
      <p:ext uri="{BB962C8B-B14F-4D97-AF65-F5344CB8AC3E}">
        <p14:creationId xmlns:p14="http://schemas.microsoft.com/office/powerpoint/2010/main" val="1972870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40885-D3C1-4C46-9F6B-D8AE1628C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8">
            <a:extLst>
              <a:ext uri="{FF2B5EF4-FFF2-40B4-BE49-F238E27FC236}">
                <a16:creationId xmlns:a16="http://schemas.microsoft.com/office/drawing/2014/main" id="{C92B4B4B-D4D9-6E3B-5FDA-885A45505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822" y="129092"/>
            <a:ext cx="8103570" cy="753033"/>
          </a:xfrm>
        </p:spPr>
        <p:txBody>
          <a:bodyPr/>
          <a:lstStyle/>
          <a:p>
            <a:r>
              <a:rPr lang="en-US" dirty="0"/>
              <a:t>RL for XRF</a:t>
            </a:r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7BF4E2-C786-BA5F-ED73-A16626E492AD}"/>
              </a:ext>
            </a:extLst>
          </p:cNvPr>
          <p:cNvSpPr txBox="1"/>
          <p:nvPr/>
        </p:nvSpPr>
        <p:spPr>
          <a:xfrm>
            <a:off x="304800" y="1367135"/>
            <a:ext cx="6050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First studies by Jean Betterton (Stanford):</a:t>
            </a:r>
          </a:p>
        </p:txBody>
      </p:sp>
      <p:pic>
        <p:nvPicPr>
          <p:cNvPr id="5" name="Picture 4" descr="Screen Shot 2020-05-27 at 4.08.35 PM.png">
            <a:extLst>
              <a:ext uri="{FF2B5EF4-FFF2-40B4-BE49-F238E27FC236}">
                <a16:creationId xmlns:a16="http://schemas.microsoft.com/office/drawing/2014/main" id="{3DEB694D-ECDE-CB8D-8054-7CA6310478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4759"/>
          <a:stretch/>
        </p:blipFill>
        <p:spPr>
          <a:xfrm>
            <a:off x="0" y="3346588"/>
            <a:ext cx="9144000" cy="1813489"/>
          </a:xfrm>
          <a:prstGeom prst="rect">
            <a:avLst/>
          </a:prstGeom>
        </p:spPr>
      </p:pic>
      <p:pic>
        <p:nvPicPr>
          <p:cNvPr id="6" name="Picture 5" descr="Screen Shot 2020-05-27 at 4.08.35 PM.png">
            <a:extLst>
              <a:ext uri="{FF2B5EF4-FFF2-40B4-BE49-F238E27FC236}">
                <a16:creationId xmlns:a16="http://schemas.microsoft.com/office/drawing/2014/main" id="{7198945B-E5D3-D5C5-7D7E-09F4EF79D4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52"/>
          <a:stretch/>
        </p:blipFill>
        <p:spPr>
          <a:xfrm>
            <a:off x="0" y="5144002"/>
            <a:ext cx="9144000" cy="14853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2A1AB3-1270-7B3B-E6EC-0DB6F20B61AF}"/>
              </a:ext>
            </a:extLst>
          </p:cNvPr>
          <p:cNvSpPr txBox="1"/>
          <p:nvPr/>
        </p:nvSpPr>
        <p:spPr>
          <a:xfrm>
            <a:off x="152400" y="6443246"/>
            <a:ext cx="3331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Jean Betterton et al., ICRA, 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05A823-86C1-7495-A1DD-B8EEFA03C91A}"/>
              </a:ext>
            </a:extLst>
          </p:cNvPr>
          <p:cNvSpPr txBox="1"/>
          <p:nvPr/>
        </p:nvSpPr>
        <p:spPr>
          <a:xfrm>
            <a:off x="838200" y="2209800"/>
            <a:ext cx="6930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Examples on a synthetic checkerboard pattern and real fossil data</a:t>
            </a:r>
          </a:p>
          <a:p>
            <a:r>
              <a:rPr lang="en-US" dirty="0"/>
              <a:t>(Both run in simulation environment)</a:t>
            </a:r>
          </a:p>
        </p:txBody>
      </p:sp>
    </p:spTree>
    <p:extLst>
      <p:ext uri="{BB962C8B-B14F-4D97-AF65-F5344CB8AC3E}">
        <p14:creationId xmlns:p14="http://schemas.microsoft.com/office/powerpoint/2010/main" val="415979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9" name="Elbow Connector 148">
            <a:extLst>
              <a:ext uri="{FF2B5EF4-FFF2-40B4-BE49-F238E27FC236}">
                <a16:creationId xmlns:a16="http://schemas.microsoft.com/office/drawing/2014/main" id="{4806BBA4-FCDB-B542-AD61-3BF207F9B28D}"/>
              </a:ext>
            </a:extLst>
          </p:cNvPr>
          <p:cNvCxnSpPr>
            <a:cxnSpLocks/>
          </p:cNvCxnSpPr>
          <p:nvPr/>
        </p:nvCxnSpPr>
        <p:spPr>
          <a:xfrm rot="16200000" flipH="1">
            <a:off x="4724642" y="4719956"/>
            <a:ext cx="1820132" cy="604988"/>
          </a:xfrm>
          <a:prstGeom prst="bentConnector3">
            <a:avLst>
              <a:gd name="adj1" fmla="val -238"/>
            </a:avLst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XRF Scanning schematic: Deep learning version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E2E412-4E60-C74D-91B6-43BE100D8F6D}"/>
              </a:ext>
            </a:extLst>
          </p:cNvPr>
          <p:cNvSpPr txBox="1"/>
          <p:nvPr/>
        </p:nvSpPr>
        <p:spPr>
          <a:xfrm>
            <a:off x="3791590" y="1295400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Measurements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7F7E716-C55F-774C-A903-274E50450814}"/>
              </a:ext>
            </a:extLst>
          </p:cNvPr>
          <p:cNvSpPr txBox="1"/>
          <p:nvPr/>
        </p:nvSpPr>
        <p:spPr>
          <a:xfrm>
            <a:off x="76200" y="1875543"/>
            <a:ext cx="1193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Low resolution</a:t>
            </a:r>
          </a:p>
        </p:txBody>
      </p:sp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8C20279A-E2CD-F34B-B228-E6F012217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924" y="1600200"/>
            <a:ext cx="1480151" cy="1194168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8D3DFBF5-B4AB-A540-BD61-0BBD9FEA66C1}"/>
              </a:ext>
            </a:extLst>
          </p:cNvPr>
          <p:cNvSpPr txBox="1"/>
          <p:nvPr/>
        </p:nvSpPr>
        <p:spPr>
          <a:xfrm>
            <a:off x="76200" y="3834825"/>
            <a:ext cx="1193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Mid resolution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74C0878-A545-1E47-B5CE-7D1EC0EB6ED7}"/>
              </a:ext>
            </a:extLst>
          </p:cNvPr>
          <p:cNvSpPr txBox="1"/>
          <p:nvPr/>
        </p:nvSpPr>
        <p:spPr>
          <a:xfrm>
            <a:off x="76200" y="5816025"/>
            <a:ext cx="1193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High resolution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BAECA96-2E65-B04B-BFBA-BD9E1C7C2DA5}"/>
              </a:ext>
            </a:extLst>
          </p:cNvPr>
          <p:cNvSpPr txBox="1"/>
          <p:nvPr/>
        </p:nvSpPr>
        <p:spPr>
          <a:xfrm>
            <a:off x="1752600" y="1261646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Exposure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BAFC298-AB22-2D4D-A7EE-4EC3368EF3BC}"/>
              </a:ext>
            </a:extLst>
          </p:cNvPr>
          <p:cNvSpPr/>
          <p:nvPr/>
        </p:nvSpPr>
        <p:spPr>
          <a:xfrm>
            <a:off x="1557778" y="1622118"/>
            <a:ext cx="1490222" cy="1150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Uniform raster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4CFD5734-0BDD-864C-96ED-1D15816F71B8}"/>
              </a:ext>
            </a:extLst>
          </p:cNvPr>
          <p:cNvCxnSpPr>
            <a:cxnSpLocks/>
            <a:stCxn id="59" idx="3"/>
            <a:endCxn id="13" idx="1"/>
          </p:cNvCxnSpPr>
          <p:nvPr/>
        </p:nvCxnSpPr>
        <p:spPr>
          <a:xfrm>
            <a:off x="3048000" y="2197284"/>
            <a:ext cx="783924" cy="0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8CCD756-8078-2D45-AB7E-D515B6E1DDCA}"/>
              </a:ext>
            </a:extLst>
          </p:cNvPr>
          <p:cNvGrpSpPr/>
          <p:nvPr/>
        </p:nvGrpSpPr>
        <p:grpSpPr>
          <a:xfrm>
            <a:off x="3090421" y="3561321"/>
            <a:ext cx="2243579" cy="1178139"/>
            <a:chOff x="3090421" y="3561321"/>
            <a:chExt cx="2243579" cy="1178139"/>
          </a:xfrm>
        </p:grpSpPr>
        <p:pic>
          <p:nvPicPr>
            <p:cNvPr id="22" name="Picture 2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B178C9B-3B26-6547-A4ED-917E8E939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63917" y="3561321"/>
              <a:ext cx="1470083" cy="1178139"/>
            </a:xfrm>
            <a:prstGeom prst="rect">
              <a:avLst/>
            </a:prstGeom>
          </p:spPr>
        </p:pic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22FA0223-888F-F149-960F-4E117C449F2A}"/>
                </a:ext>
              </a:extLst>
            </p:cNvPr>
            <p:cNvCxnSpPr>
              <a:cxnSpLocks/>
              <a:stCxn id="60" idx="3"/>
              <a:endCxn id="22" idx="1"/>
            </p:cNvCxnSpPr>
            <p:nvPr/>
          </p:nvCxnSpPr>
          <p:spPr>
            <a:xfrm flipV="1">
              <a:off x="3090421" y="4150391"/>
              <a:ext cx="773496" cy="1420"/>
            </a:xfrm>
            <a:prstGeom prst="straightConnector1">
              <a:avLst/>
            </a:prstGeom>
            <a:ln w="5715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4614A854-56B2-B44D-83BB-835D5A178CE7}"/>
              </a:ext>
            </a:extLst>
          </p:cNvPr>
          <p:cNvSpPr txBox="1"/>
          <p:nvPr/>
        </p:nvSpPr>
        <p:spPr>
          <a:xfrm>
            <a:off x="6445198" y="3090446"/>
            <a:ext cx="1688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Reconstruction</a:t>
            </a:r>
          </a:p>
        </p:txBody>
      </p:sp>
      <p:pic>
        <p:nvPicPr>
          <p:cNvPr id="60" name="Picture 59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id="{B089C8C6-1F39-8E47-94A7-C6E472A294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199" y="3566748"/>
            <a:ext cx="1490222" cy="1170125"/>
          </a:xfrm>
          <a:prstGeom prst="rect">
            <a:avLst/>
          </a:prstGeom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6A3583DE-96C8-6A49-A94D-DADF56AB2B14}"/>
              </a:ext>
            </a:extLst>
          </p:cNvPr>
          <p:cNvGrpSpPr/>
          <p:nvPr/>
        </p:nvGrpSpPr>
        <p:grpSpPr>
          <a:xfrm>
            <a:off x="2345311" y="2794369"/>
            <a:ext cx="2226689" cy="772379"/>
            <a:chOff x="2345311" y="2794369"/>
            <a:chExt cx="2226689" cy="772379"/>
          </a:xfrm>
        </p:grpSpPr>
        <p:cxnSp>
          <p:nvCxnSpPr>
            <p:cNvPr id="73" name="Elbow Connector 72">
              <a:extLst>
                <a:ext uri="{FF2B5EF4-FFF2-40B4-BE49-F238E27FC236}">
                  <a16:creationId xmlns:a16="http://schemas.microsoft.com/office/drawing/2014/main" id="{93CFAAA5-DA4F-B14A-87EE-61198B8DCBCA}"/>
                </a:ext>
              </a:extLst>
            </p:cNvPr>
            <p:cNvCxnSpPr>
              <a:cxnSpLocks/>
              <a:stCxn id="13" idx="2"/>
              <a:endCxn id="74" idx="3"/>
            </p:cNvCxnSpPr>
            <p:nvPr/>
          </p:nvCxnSpPr>
          <p:spPr>
            <a:xfrm rot="5400000">
              <a:off x="3988277" y="2631737"/>
              <a:ext cx="421092" cy="746355"/>
            </a:xfrm>
            <a:prstGeom prst="bentConnector2">
              <a:avLst/>
            </a:prstGeom>
            <a:ln w="5715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B2E5F873-53D9-6E43-B4D0-F84FF7DCCCE8}"/>
                </a:ext>
              </a:extLst>
            </p:cNvPr>
            <p:cNvSpPr/>
            <p:nvPr/>
          </p:nvSpPr>
          <p:spPr>
            <a:xfrm>
              <a:off x="2775357" y="3024475"/>
              <a:ext cx="1050288" cy="381969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Policy</a:t>
              </a:r>
            </a:p>
          </p:txBody>
        </p:sp>
        <p:cxnSp>
          <p:nvCxnSpPr>
            <p:cNvPr id="76" name="Elbow Connector 75">
              <a:extLst>
                <a:ext uri="{FF2B5EF4-FFF2-40B4-BE49-F238E27FC236}">
                  <a16:creationId xmlns:a16="http://schemas.microsoft.com/office/drawing/2014/main" id="{D76B66ED-DDFF-6D41-96DE-017BE1063D29}"/>
                </a:ext>
              </a:extLst>
            </p:cNvPr>
            <p:cNvCxnSpPr>
              <a:cxnSpLocks/>
              <a:stCxn id="74" idx="1"/>
              <a:endCxn id="60" idx="0"/>
            </p:cNvCxnSpPr>
            <p:nvPr/>
          </p:nvCxnSpPr>
          <p:spPr>
            <a:xfrm rot="10800000" flipV="1">
              <a:off x="2345311" y="3215460"/>
              <a:ext cx="430047" cy="351288"/>
            </a:xfrm>
            <a:prstGeom prst="bentConnector2">
              <a:avLst/>
            </a:prstGeom>
            <a:ln w="5715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9" name="Picture 68" descr="A picture containing text, electronics, display&#10;&#10;Description automatically generated">
            <a:extLst>
              <a:ext uri="{FF2B5EF4-FFF2-40B4-BE49-F238E27FC236}">
                <a16:creationId xmlns:a16="http://schemas.microsoft.com/office/drawing/2014/main" id="{17D7FBA5-3FEC-CF4F-8F37-AE1822644F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3200" y="3532759"/>
            <a:ext cx="1319880" cy="1191641"/>
          </a:xfrm>
          <a:prstGeom prst="rect">
            <a:avLst/>
          </a:prstGeom>
        </p:spPr>
      </p:pic>
      <p:grpSp>
        <p:nvGrpSpPr>
          <p:cNvPr id="115" name="Group 114">
            <a:extLst>
              <a:ext uri="{FF2B5EF4-FFF2-40B4-BE49-F238E27FC236}">
                <a16:creationId xmlns:a16="http://schemas.microsoft.com/office/drawing/2014/main" id="{0DF9E799-59CA-E944-A3EB-C2342D8374B1}"/>
              </a:ext>
            </a:extLst>
          </p:cNvPr>
          <p:cNvGrpSpPr/>
          <p:nvPr/>
        </p:nvGrpSpPr>
        <p:grpSpPr>
          <a:xfrm>
            <a:off x="5344789" y="3889690"/>
            <a:ext cx="1197622" cy="417328"/>
            <a:chOff x="5344789" y="3889690"/>
            <a:chExt cx="1197622" cy="417328"/>
          </a:xfrm>
        </p:grpSpPr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E3A3374F-51FB-E744-821A-6B68751FDDD2}"/>
                </a:ext>
              </a:extLst>
            </p:cNvPr>
            <p:cNvCxnSpPr>
              <a:cxnSpLocks/>
            </p:cNvCxnSpPr>
            <p:nvPr/>
          </p:nvCxnSpPr>
          <p:spPr>
            <a:xfrm>
              <a:off x="5344789" y="4114800"/>
              <a:ext cx="338328" cy="0"/>
            </a:xfrm>
            <a:prstGeom prst="straightConnector1">
              <a:avLst/>
            </a:prstGeom>
            <a:ln w="5715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0AF3FA39-2BC8-7C41-9214-E9888955DD62}"/>
                </a:ext>
              </a:extLst>
            </p:cNvPr>
            <p:cNvCxnSpPr>
              <a:cxnSpLocks/>
            </p:cNvCxnSpPr>
            <p:nvPr/>
          </p:nvCxnSpPr>
          <p:spPr>
            <a:xfrm>
              <a:off x="6172200" y="4114800"/>
              <a:ext cx="370211" cy="0"/>
            </a:xfrm>
            <a:prstGeom prst="straightConnector1">
              <a:avLst/>
            </a:prstGeom>
            <a:ln w="5715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Rounded Rectangle 111">
              <a:extLst>
                <a:ext uri="{FF2B5EF4-FFF2-40B4-BE49-F238E27FC236}">
                  <a16:creationId xmlns:a16="http://schemas.microsoft.com/office/drawing/2014/main" id="{6CAB5C9B-DDE2-B246-9D65-38D224776D37}"/>
                </a:ext>
              </a:extLst>
            </p:cNvPr>
            <p:cNvSpPr/>
            <p:nvPr/>
          </p:nvSpPr>
          <p:spPr>
            <a:xfrm>
              <a:off x="5638800" y="3889690"/>
              <a:ext cx="555767" cy="417328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NN</a:t>
              </a: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54BB4EDA-F551-AE4D-8400-4D9F0F78E941}"/>
              </a:ext>
            </a:extLst>
          </p:cNvPr>
          <p:cNvGrpSpPr/>
          <p:nvPr/>
        </p:nvGrpSpPr>
        <p:grpSpPr>
          <a:xfrm>
            <a:off x="3090421" y="5527461"/>
            <a:ext cx="4910579" cy="1178139"/>
            <a:chOff x="3090421" y="5527461"/>
            <a:chExt cx="4910579" cy="1178139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C146324C-6C28-AB4D-A4FA-48A4395965D7}"/>
                </a:ext>
              </a:extLst>
            </p:cNvPr>
            <p:cNvGrpSpPr/>
            <p:nvPr/>
          </p:nvGrpSpPr>
          <p:grpSpPr>
            <a:xfrm>
              <a:off x="3090421" y="5527461"/>
              <a:ext cx="2231418" cy="1178139"/>
              <a:chOff x="3090421" y="5527461"/>
              <a:chExt cx="2231418" cy="1178139"/>
            </a:xfrm>
          </p:grpSpPr>
          <p:pic>
            <p:nvPicPr>
              <p:cNvPr id="32" name="Picture 31" descr="Qr code&#10;&#10;Description automatically generated with medium confidence">
                <a:extLst>
                  <a:ext uri="{FF2B5EF4-FFF2-40B4-BE49-F238E27FC236}">
                    <a16:creationId xmlns:a16="http://schemas.microsoft.com/office/drawing/2014/main" id="{72573A41-E89C-5941-B57F-3C8E7AFB39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41687" y="5527461"/>
                <a:ext cx="1480152" cy="1178139"/>
              </a:xfrm>
              <a:prstGeom prst="rect">
                <a:avLst/>
              </a:prstGeom>
            </p:spPr>
          </p:pic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EA9A7426-ECC2-5D4F-89C5-0EC0524D985A}"/>
                  </a:ext>
                </a:extLst>
              </p:cNvPr>
              <p:cNvCxnSpPr>
                <a:cxnSpLocks/>
                <a:stCxn id="61" idx="3"/>
                <a:endCxn id="32" idx="1"/>
              </p:cNvCxnSpPr>
              <p:nvPr/>
            </p:nvCxnSpPr>
            <p:spPr>
              <a:xfrm flipV="1">
                <a:off x="3090421" y="6116531"/>
                <a:ext cx="751266" cy="4007"/>
              </a:xfrm>
              <a:prstGeom prst="straightConnector1">
                <a:avLst/>
              </a:prstGeom>
              <a:ln w="571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5D7BBC51-7F10-554C-A837-D5D2D2EE43B2}"/>
                </a:ext>
              </a:extLst>
            </p:cNvPr>
            <p:cNvGrpSpPr/>
            <p:nvPr/>
          </p:nvGrpSpPr>
          <p:grpSpPr>
            <a:xfrm>
              <a:off x="5289107" y="5543490"/>
              <a:ext cx="2711893" cy="1162110"/>
              <a:chOff x="5289107" y="5543490"/>
              <a:chExt cx="2711893" cy="1162110"/>
            </a:xfrm>
          </p:grpSpPr>
          <p:pic>
            <p:nvPicPr>
              <p:cNvPr id="53" name="Picture 52" descr="A picture containing text, clock&#10;&#10;Description automatically generated">
                <a:extLst>
                  <a:ext uri="{FF2B5EF4-FFF2-40B4-BE49-F238E27FC236}">
                    <a16:creationId xmlns:a16="http://schemas.microsoft.com/office/drawing/2014/main" id="{2C582D3C-401C-2349-A418-306636BB5F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40986" y="5543490"/>
                <a:ext cx="1460014" cy="1162110"/>
              </a:xfrm>
              <a:prstGeom prst="rect">
                <a:avLst/>
              </a:prstGeom>
            </p:spPr>
          </p:pic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8E1454E1-64E4-854A-8242-E4E7C96A28A3}"/>
                  </a:ext>
                </a:extLst>
              </p:cNvPr>
              <p:cNvGrpSpPr/>
              <p:nvPr/>
            </p:nvGrpSpPr>
            <p:grpSpPr>
              <a:xfrm>
                <a:off x="5289107" y="5932516"/>
                <a:ext cx="1284611" cy="417328"/>
                <a:chOff x="5344789" y="3889690"/>
                <a:chExt cx="1284611" cy="417328"/>
              </a:xfrm>
            </p:grpSpPr>
            <p:cxnSp>
              <p:nvCxnSpPr>
                <p:cNvPr id="117" name="Straight Arrow Connector 116">
                  <a:extLst>
                    <a:ext uri="{FF2B5EF4-FFF2-40B4-BE49-F238E27FC236}">
                      <a16:creationId xmlns:a16="http://schemas.microsoft.com/office/drawing/2014/main" id="{D1D8801C-952B-E947-94E9-29665801FD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44789" y="4114800"/>
                  <a:ext cx="370211" cy="0"/>
                </a:xfrm>
                <a:prstGeom prst="straightConnector1">
                  <a:avLst/>
                </a:prstGeom>
                <a:ln w="57150">
                  <a:solidFill>
                    <a:schemeClr val="accent6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8" name="Rounded Rectangle 117">
                  <a:extLst>
                    <a:ext uri="{FF2B5EF4-FFF2-40B4-BE49-F238E27FC236}">
                      <a16:creationId xmlns:a16="http://schemas.microsoft.com/office/drawing/2014/main" id="{EB9F1855-B5F8-744A-BF32-F2FE0EC12F29}"/>
                    </a:ext>
                  </a:extLst>
                </p:cNvPr>
                <p:cNvSpPr/>
                <p:nvPr/>
              </p:nvSpPr>
              <p:spPr>
                <a:xfrm>
                  <a:off x="5715000" y="3889690"/>
                  <a:ext cx="555767" cy="417328"/>
                </a:xfrm>
                <a:prstGeom prst="roundRect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NN</a:t>
                  </a:r>
                </a:p>
              </p:txBody>
            </p:sp>
            <p:cxnSp>
              <p:nvCxnSpPr>
                <p:cNvPr id="119" name="Straight Arrow Connector 118">
                  <a:extLst>
                    <a:ext uri="{FF2B5EF4-FFF2-40B4-BE49-F238E27FC236}">
                      <a16:creationId xmlns:a16="http://schemas.microsoft.com/office/drawing/2014/main" id="{BBF71D3F-4A70-D548-985B-C0CBC7162E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59189" y="4114800"/>
                  <a:ext cx="370211" cy="0"/>
                </a:xfrm>
                <a:prstGeom prst="straightConnector1">
                  <a:avLst/>
                </a:prstGeom>
                <a:ln w="57150">
                  <a:solidFill>
                    <a:schemeClr val="accent6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D7BA15C8-609C-3143-852A-528B4FB06B22}"/>
              </a:ext>
            </a:extLst>
          </p:cNvPr>
          <p:cNvGrpSpPr/>
          <p:nvPr/>
        </p:nvGrpSpPr>
        <p:grpSpPr>
          <a:xfrm>
            <a:off x="1610268" y="4151811"/>
            <a:ext cx="5602873" cy="2553789"/>
            <a:chOff x="1610268" y="4151811"/>
            <a:chExt cx="5602873" cy="2553789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C27A7D2F-3747-8545-AD69-693BB2199BF1}"/>
                </a:ext>
              </a:extLst>
            </p:cNvPr>
            <p:cNvGrpSpPr/>
            <p:nvPr/>
          </p:nvGrpSpPr>
          <p:grpSpPr>
            <a:xfrm>
              <a:off x="1610268" y="4669658"/>
              <a:ext cx="5602873" cy="2035942"/>
              <a:chOff x="1610268" y="4669658"/>
              <a:chExt cx="5602873" cy="2035942"/>
            </a:xfrm>
          </p:grpSpPr>
          <p:pic>
            <p:nvPicPr>
              <p:cNvPr id="61" name="Picture 60" descr="A picture containing background pattern&#10;&#10;Description automatically generated">
                <a:extLst>
                  <a:ext uri="{FF2B5EF4-FFF2-40B4-BE49-F238E27FC236}">
                    <a16:creationId xmlns:a16="http://schemas.microsoft.com/office/drawing/2014/main" id="{DD427D3B-5CAF-F14B-9FAD-B96A5F0C84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10268" y="5535476"/>
                <a:ext cx="1480153" cy="1170124"/>
              </a:xfrm>
              <a:prstGeom prst="rect">
                <a:avLst/>
              </a:prstGeom>
            </p:spPr>
          </p:pic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2B0464A5-3975-6047-9216-46F3CB89060D}"/>
                  </a:ext>
                </a:extLst>
              </p:cNvPr>
              <p:cNvGrpSpPr/>
              <p:nvPr/>
            </p:nvGrpSpPr>
            <p:grpSpPr>
              <a:xfrm>
                <a:off x="2350345" y="4669658"/>
                <a:ext cx="4862796" cy="865817"/>
                <a:chOff x="2350345" y="4669658"/>
                <a:chExt cx="4862796" cy="865817"/>
              </a:xfrm>
            </p:grpSpPr>
            <p:cxnSp>
              <p:nvCxnSpPr>
                <p:cNvPr id="85" name="Elbow Connector 84">
                  <a:extLst>
                    <a:ext uri="{FF2B5EF4-FFF2-40B4-BE49-F238E27FC236}">
                      <a16:creationId xmlns:a16="http://schemas.microsoft.com/office/drawing/2014/main" id="{E0DAB7BE-008C-6F48-9054-E256C40010C8}"/>
                    </a:ext>
                  </a:extLst>
                </p:cNvPr>
                <p:cNvCxnSpPr>
                  <a:cxnSpLocks/>
                  <a:endCxn id="86" idx="3"/>
                </p:cNvCxnSpPr>
                <p:nvPr/>
              </p:nvCxnSpPr>
              <p:spPr>
                <a:xfrm rot="5400000">
                  <a:off x="4046285" y="4507026"/>
                  <a:ext cx="421092" cy="746355"/>
                </a:xfrm>
                <a:prstGeom prst="bentConnector2">
                  <a:avLst/>
                </a:prstGeom>
                <a:ln w="57150">
                  <a:solidFill>
                    <a:schemeClr val="accent6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6" name="Rounded Rectangle 85">
                  <a:extLst>
                    <a:ext uri="{FF2B5EF4-FFF2-40B4-BE49-F238E27FC236}">
                      <a16:creationId xmlns:a16="http://schemas.microsoft.com/office/drawing/2014/main" id="{AAC3CF2B-8F21-CD48-AC7F-541A190A91C5}"/>
                    </a:ext>
                  </a:extLst>
                </p:cNvPr>
                <p:cNvSpPr/>
                <p:nvPr/>
              </p:nvSpPr>
              <p:spPr>
                <a:xfrm>
                  <a:off x="2833365" y="4899764"/>
                  <a:ext cx="1050288" cy="381969"/>
                </a:xfrm>
                <a:prstGeom prst="roundRect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Policy</a:t>
                  </a:r>
                </a:p>
              </p:txBody>
            </p:sp>
            <p:cxnSp>
              <p:nvCxnSpPr>
                <p:cNvPr id="87" name="Elbow Connector 86">
                  <a:extLst>
                    <a:ext uri="{FF2B5EF4-FFF2-40B4-BE49-F238E27FC236}">
                      <a16:creationId xmlns:a16="http://schemas.microsoft.com/office/drawing/2014/main" id="{C9FAA798-BCFA-D34B-9CA9-AF913F5C8C30}"/>
                    </a:ext>
                  </a:extLst>
                </p:cNvPr>
                <p:cNvCxnSpPr>
                  <a:cxnSpLocks/>
                  <a:stCxn id="86" idx="1"/>
                  <a:endCxn id="61" idx="0"/>
                </p:cNvCxnSpPr>
                <p:nvPr/>
              </p:nvCxnSpPr>
              <p:spPr>
                <a:xfrm rot="10800000" flipV="1">
                  <a:off x="2350345" y="5090748"/>
                  <a:ext cx="483020" cy="444727"/>
                </a:xfrm>
                <a:prstGeom prst="bentConnector2">
                  <a:avLst/>
                </a:prstGeom>
                <a:ln w="57150">
                  <a:solidFill>
                    <a:schemeClr val="accent6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Elbow Connector 96">
                  <a:extLst>
                    <a:ext uri="{FF2B5EF4-FFF2-40B4-BE49-F238E27FC236}">
                      <a16:creationId xmlns:a16="http://schemas.microsoft.com/office/drawing/2014/main" id="{0E6BDF80-8D05-1B4B-BC31-5E5F95C4C7D2}"/>
                    </a:ext>
                  </a:extLst>
                </p:cNvPr>
                <p:cNvCxnSpPr>
                  <a:cxnSpLocks/>
                  <a:stCxn id="69" idx="2"/>
                  <a:endCxn id="86" idx="3"/>
                </p:cNvCxnSpPr>
                <p:nvPr/>
              </p:nvCxnSpPr>
              <p:spPr>
                <a:xfrm rot="5400000">
                  <a:off x="5365223" y="3242831"/>
                  <a:ext cx="366349" cy="3329487"/>
                </a:xfrm>
                <a:prstGeom prst="bentConnector2">
                  <a:avLst/>
                </a:prstGeom>
                <a:ln w="57150">
                  <a:solidFill>
                    <a:schemeClr val="accent6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22" name="Elbow Connector 121">
              <a:extLst>
                <a:ext uri="{FF2B5EF4-FFF2-40B4-BE49-F238E27FC236}">
                  <a16:creationId xmlns:a16="http://schemas.microsoft.com/office/drawing/2014/main" id="{26D7C6F0-8F58-6F45-8FC8-AC3250A67550}"/>
                </a:ext>
              </a:extLst>
            </p:cNvPr>
            <p:cNvCxnSpPr>
              <a:cxnSpLocks/>
              <a:stCxn id="60" idx="3"/>
              <a:endCxn id="86" idx="0"/>
            </p:cNvCxnSpPr>
            <p:nvPr/>
          </p:nvCxnSpPr>
          <p:spPr>
            <a:xfrm>
              <a:off x="3090421" y="4151811"/>
              <a:ext cx="268088" cy="747953"/>
            </a:xfrm>
            <a:prstGeom prst="bentConnector2">
              <a:avLst/>
            </a:prstGeom>
            <a:ln w="5715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789575C5-1314-E841-946A-694CDD61F9BC}"/>
              </a:ext>
            </a:extLst>
          </p:cNvPr>
          <p:cNvGrpSpPr/>
          <p:nvPr/>
        </p:nvGrpSpPr>
        <p:grpSpPr>
          <a:xfrm>
            <a:off x="6589185" y="1459468"/>
            <a:ext cx="1335615" cy="1334900"/>
            <a:chOff x="6477000" y="1459468"/>
            <a:chExt cx="1335615" cy="1334900"/>
          </a:xfrm>
        </p:grpSpPr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A3319B92-BAFB-3E4A-8E27-C1DB1E679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77000" y="1476925"/>
              <a:ext cx="1335615" cy="1317443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C91F176A-B3FF-F547-86F0-77A49AF72228}"/>
                </a:ext>
              </a:extLst>
            </p:cNvPr>
            <p:cNvSpPr txBox="1"/>
            <p:nvPr/>
          </p:nvSpPr>
          <p:spPr>
            <a:xfrm>
              <a:off x="6629400" y="1459468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Sample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AAC336FE-4509-D34B-8B9F-43B0BBC4F9EA}"/>
              </a:ext>
            </a:extLst>
          </p:cNvPr>
          <p:cNvGrpSpPr/>
          <p:nvPr/>
        </p:nvGrpSpPr>
        <p:grpSpPr>
          <a:xfrm>
            <a:off x="7924801" y="2135647"/>
            <a:ext cx="1052492" cy="3988898"/>
            <a:chOff x="7924801" y="2135647"/>
            <a:chExt cx="1052492" cy="3988898"/>
          </a:xfrm>
        </p:grpSpPr>
        <p:sp>
          <p:nvSpPr>
            <p:cNvPr id="130" name="Rounded Rectangle 129">
              <a:extLst>
                <a:ext uri="{FF2B5EF4-FFF2-40B4-BE49-F238E27FC236}">
                  <a16:creationId xmlns:a16="http://schemas.microsoft.com/office/drawing/2014/main" id="{E248DFC1-B387-CE41-8432-CFF40CD2B2F7}"/>
                </a:ext>
              </a:extLst>
            </p:cNvPr>
            <p:cNvSpPr/>
            <p:nvPr/>
          </p:nvSpPr>
          <p:spPr>
            <a:xfrm>
              <a:off x="8230938" y="4907574"/>
              <a:ext cx="746355" cy="366349"/>
            </a:xfrm>
            <a:prstGeom prst="roundRect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Loss</a:t>
              </a:r>
            </a:p>
          </p:txBody>
        </p:sp>
        <p:cxnSp>
          <p:nvCxnSpPr>
            <p:cNvPr id="131" name="Elbow Connector 130">
              <a:extLst>
                <a:ext uri="{FF2B5EF4-FFF2-40B4-BE49-F238E27FC236}">
                  <a16:creationId xmlns:a16="http://schemas.microsoft.com/office/drawing/2014/main" id="{F02069F3-E4B0-6940-91DD-150537C6B839}"/>
                </a:ext>
              </a:extLst>
            </p:cNvPr>
            <p:cNvCxnSpPr>
              <a:cxnSpLocks/>
              <a:stCxn id="130" idx="2"/>
              <a:endCxn id="53" idx="3"/>
            </p:cNvCxnSpPr>
            <p:nvPr/>
          </p:nvCxnSpPr>
          <p:spPr>
            <a:xfrm rot="5400000">
              <a:off x="7877247" y="5397676"/>
              <a:ext cx="850622" cy="603116"/>
            </a:xfrm>
            <a:prstGeom prst="bentConnector2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Elbow Connector 133">
              <a:extLst>
                <a:ext uri="{FF2B5EF4-FFF2-40B4-BE49-F238E27FC236}">
                  <a16:creationId xmlns:a16="http://schemas.microsoft.com/office/drawing/2014/main" id="{2918F82B-0654-1E4E-8A30-2D2622117282}"/>
                </a:ext>
              </a:extLst>
            </p:cNvPr>
            <p:cNvCxnSpPr>
              <a:cxnSpLocks/>
              <a:stCxn id="130" idx="0"/>
              <a:endCxn id="126" idx="3"/>
            </p:cNvCxnSpPr>
            <p:nvPr/>
          </p:nvCxnSpPr>
          <p:spPr>
            <a:xfrm rot="16200000" flipV="1">
              <a:off x="6878495" y="3181953"/>
              <a:ext cx="2771927" cy="679316"/>
            </a:xfrm>
            <a:prstGeom prst="bentConnector2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9" name="Elbow Connector 138">
            <a:extLst>
              <a:ext uri="{FF2B5EF4-FFF2-40B4-BE49-F238E27FC236}">
                <a16:creationId xmlns:a16="http://schemas.microsoft.com/office/drawing/2014/main" id="{6E3B0F57-481E-1D4D-99B9-00236A8271E2}"/>
              </a:ext>
            </a:extLst>
          </p:cNvPr>
          <p:cNvCxnSpPr>
            <a:cxnSpLocks/>
            <a:stCxn id="13" idx="3"/>
            <a:endCxn id="112" idx="0"/>
          </p:cNvCxnSpPr>
          <p:nvPr/>
        </p:nvCxnSpPr>
        <p:spPr>
          <a:xfrm>
            <a:off x="5312075" y="2197284"/>
            <a:ext cx="604609" cy="1692406"/>
          </a:xfrm>
          <a:prstGeom prst="bentConnector2">
            <a:avLst/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13BB576-33FF-F57B-631B-D707952EE312}"/>
              </a:ext>
            </a:extLst>
          </p:cNvPr>
          <p:cNvSpPr txBox="1"/>
          <p:nvPr/>
        </p:nvSpPr>
        <p:spPr>
          <a:xfrm>
            <a:off x="2154479" y="1646008"/>
            <a:ext cx="4458272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/>
              <a:t>Note: This is just a PINN!</a:t>
            </a:r>
          </a:p>
        </p:txBody>
      </p:sp>
    </p:spTree>
    <p:extLst>
      <p:ext uri="{BB962C8B-B14F-4D97-AF65-F5344CB8AC3E}">
        <p14:creationId xmlns:p14="http://schemas.microsoft.com/office/powerpoint/2010/main" val="366603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65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XRF Deep RL: Toy example</a:t>
            </a: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EF91272-F64E-174A-BCF0-12468E135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250" y="1812926"/>
            <a:ext cx="6921500" cy="4775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2839B5-DE23-0C41-AC98-4356289820FF}"/>
              </a:ext>
            </a:extLst>
          </p:cNvPr>
          <p:cNvSpPr txBox="1"/>
          <p:nvPr/>
        </p:nvSpPr>
        <p:spPr>
          <a:xfrm>
            <a:off x="304800" y="1295400"/>
            <a:ext cx="5792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Adaptive policy, Avg exposure = 1, avg loss = 0.055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CA8F0F9-E5A2-3D41-91D2-E3C01AAC874C}"/>
              </a:ext>
            </a:extLst>
          </p:cNvPr>
          <p:cNvSpPr txBox="1"/>
          <p:nvPr/>
        </p:nvSpPr>
        <p:spPr>
          <a:xfrm>
            <a:off x="6400800" y="1583089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Sample  #1</a:t>
            </a:r>
          </a:p>
        </p:txBody>
      </p:sp>
    </p:spTree>
    <p:extLst>
      <p:ext uri="{BB962C8B-B14F-4D97-AF65-F5344CB8AC3E}">
        <p14:creationId xmlns:p14="http://schemas.microsoft.com/office/powerpoint/2010/main" val="1331356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XRF Deep RL: Toy example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7DB1F1-29DF-1D46-ACF0-472124E45209}"/>
              </a:ext>
            </a:extLst>
          </p:cNvPr>
          <p:cNvSpPr txBox="1"/>
          <p:nvPr/>
        </p:nvSpPr>
        <p:spPr>
          <a:xfrm>
            <a:off x="228600" y="1524000"/>
            <a:ext cx="4284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Upshot: better loss (0.19 vs. 0.22) with 8x shorter exposure (0.12 vs 1) compared to uniform sampling</a:t>
            </a:r>
          </a:p>
        </p:txBody>
      </p:sp>
      <p:pic>
        <p:nvPicPr>
          <p:cNvPr id="3" name="Picture 2" descr="A picture containing text, monitor, television, screen&#10;&#10;Description automatically generated">
            <a:extLst>
              <a:ext uri="{FF2B5EF4-FFF2-40B4-BE49-F238E27FC236}">
                <a16:creationId xmlns:a16="http://schemas.microsoft.com/office/drawing/2014/main" id="{27897235-B117-2E47-859D-B326608E8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632" y="4419601"/>
            <a:ext cx="2298700" cy="2260600"/>
          </a:xfrm>
          <a:prstGeom prst="rect">
            <a:avLst/>
          </a:prstGeom>
        </p:spPr>
      </p:pic>
      <p:pic>
        <p:nvPicPr>
          <p:cNvPr id="8" name="Picture 7" descr="A picture containing text, monitor, clock, screen&#10;&#10;Description automatically generated">
            <a:extLst>
              <a:ext uri="{FF2B5EF4-FFF2-40B4-BE49-F238E27FC236}">
                <a16:creationId xmlns:a16="http://schemas.microsoft.com/office/drawing/2014/main" id="{38B9E820-FB3F-AB4A-9CB9-3F5E6F6DF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6413" y="4419601"/>
            <a:ext cx="2336800" cy="2273300"/>
          </a:xfrm>
          <a:prstGeom prst="rect">
            <a:avLst/>
          </a:prstGeom>
        </p:spPr>
      </p:pic>
      <p:pic>
        <p:nvPicPr>
          <p:cNvPr id="12" name="Picture 1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3834C5E4-0660-2A48-A9B0-999659BBCC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322" y="4457700"/>
            <a:ext cx="2298700" cy="2247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092656-46B7-3942-8BF3-44BA3AC0F01E}"/>
              </a:ext>
            </a:extLst>
          </p:cNvPr>
          <p:cNvSpPr txBox="1"/>
          <p:nvPr/>
        </p:nvSpPr>
        <p:spPr>
          <a:xfrm>
            <a:off x="381000" y="3704317"/>
            <a:ext cx="2294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Adaptive, Err=0.055 </a:t>
            </a:r>
          </a:p>
          <a:p>
            <a:pPr algn="ctr"/>
            <a:r>
              <a:rPr lang="en-US" dirty="0"/>
              <a:t>Exposure =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EB4129-0476-CB45-9581-E4E03A928952}"/>
              </a:ext>
            </a:extLst>
          </p:cNvPr>
          <p:cNvSpPr txBox="1"/>
          <p:nvPr/>
        </p:nvSpPr>
        <p:spPr>
          <a:xfrm>
            <a:off x="3305681" y="3704317"/>
            <a:ext cx="2101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Adaptive, Err=0.19</a:t>
            </a:r>
          </a:p>
          <a:p>
            <a:pPr algn="ctr"/>
            <a:r>
              <a:rPr lang="en-US" dirty="0"/>
              <a:t>Exposure = 0.12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9D1709-9E72-9E45-88F2-32C5BD9926A4}"/>
              </a:ext>
            </a:extLst>
          </p:cNvPr>
          <p:cNvSpPr txBox="1"/>
          <p:nvPr/>
        </p:nvSpPr>
        <p:spPr>
          <a:xfrm>
            <a:off x="6161096" y="3704317"/>
            <a:ext cx="1853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Raster, Err=0.22</a:t>
            </a:r>
          </a:p>
          <a:p>
            <a:pPr algn="ctr"/>
            <a:r>
              <a:rPr lang="en-US" dirty="0"/>
              <a:t>Exposure = 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7AAD3C8-D338-BE44-8D93-0413CA9BF4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7400" y="1320886"/>
            <a:ext cx="2304657" cy="22733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DFA18B-CA85-684F-8D87-021ECFB5126C}"/>
              </a:ext>
            </a:extLst>
          </p:cNvPr>
          <p:cNvSpPr txBox="1"/>
          <p:nvPr/>
        </p:nvSpPr>
        <p:spPr>
          <a:xfrm>
            <a:off x="5867400" y="1295400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Ground truth</a:t>
            </a:r>
          </a:p>
        </p:txBody>
      </p:sp>
    </p:spTree>
    <p:extLst>
      <p:ext uri="{BB962C8B-B14F-4D97-AF65-F5344CB8AC3E}">
        <p14:creationId xmlns:p14="http://schemas.microsoft.com/office/powerpoint/2010/main" val="209019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C78B6-D5A5-4746-C716-FC2BFAD3B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EA9571E8-2028-02B7-A61E-1CB08232715A}"/>
              </a:ext>
            </a:extLst>
          </p:cNvPr>
          <p:cNvSpPr/>
          <p:nvPr/>
        </p:nvSpPr>
        <p:spPr>
          <a:xfrm>
            <a:off x="76200" y="5767891"/>
            <a:ext cx="5181600" cy="101390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36D58B-E64A-2E27-3FAA-579E5D7764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9" name="Title 28">
            <a:extLst>
              <a:ext uri="{FF2B5EF4-FFF2-40B4-BE49-F238E27FC236}">
                <a16:creationId xmlns:a16="http://schemas.microsoft.com/office/drawing/2014/main" id="{3A7FB4A0-5E98-E417-85A2-63672F944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Experimental configuration</a:t>
            </a:r>
          </a:p>
        </p:txBody>
      </p:sp>
      <p:pic>
        <p:nvPicPr>
          <p:cNvPr id="33" name="Picture 32" descr="A picture containing indoor, dark, lit, worktable&#10;&#10;Description automatically generated">
            <a:extLst>
              <a:ext uri="{FF2B5EF4-FFF2-40B4-BE49-F238E27FC236}">
                <a16:creationId xmlns:a16="http://schemas.microsoft.com/office/drawing/2014/main" id="{052DA219-2B39-0253-1A1D-6B4877E6C8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32" r="23242"/>
          <a:stretch/>
        </p:blipFill>
        <p:spPr>
          <a:xfrm>
            <a:off x="5864049" y="3365975"/>
            <a:ext cx="3245203" cy="333962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98E4824-CEB0-0FCD-C02B-F369A4E66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48" y="5802394"/>
            <a:ext cx="5011981" cy="979406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47DD20C-F1A3-1085-0004-34CC7D27CF37}"/>
              </a:ext>
            </a:extLst>
          </p:cNvPr>
          <p:cNvCxnSpPr>
            <a:cxnSpLocks/>
          </p:cNvCxnSpPr>
          <p:nvPr/>
        </p:nvCxnSpPr>
        <p:spPr>
          <a:xfrm>
            <a:off x="7406641" y="3211655"/>
            <a:ext cx="156754" cy="1001919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CEC3258E-F21A-335C-A598-01B390D993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0237" y="1749030"/>
            <a:ext cx="1148090" cy="152757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37" name="Picture 36" descr="A picture containing dark&#10;&#10;Description automatically generated">
            <a:extLst>
              <a:ext uri="{FF2B5EF4-FFF2-40B4-BE49-F238E27FC236}">
                <a16:creationId xmlns:a16="http://schemas.microsoft.com/office/drawing/2014/main" id="{4AC1CCA0-0DC5-1586-42CF-84082C5DDB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7364" y="3962763"/>
            <a:ext cx="395342" cy="501623"/>
          </a:xfrm>
          <a:prstGeom prst="rect">
            <a:avLst/>
          </a:prstGeom>
        </p:spPr>
      </p:pic>
      <p:pic>
        <p:nvPicPr>
          <p:cNvPr id="38" name="Picture 37" descr="A picture containing text, sign, parking, meter&#10;&#10;Description automatically generated">
            <a:extLst>
              <a:ext uri="{FF2B5EF4-FFF2-40B4-BE49-F238E27FC236}">
                <a16:creationId xmlns:a16="http://schemas.microsoft.com/office/drawing/2014/main" id="{4A5840E8-C1F5-51ED-FC4F-C882B52B7D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2811" y="4464386"/>
            <a:ext cx="583094" cy="756802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01FBFF3-60AE-F456-6DFA-422D6BC3BC70}"/>
              </a:ext>
            </a:extLst>
          </p:cNvPr>
          <p:cNvCxnSpPr>
            <a:cxnSpLocks/>
          </p:cNvCxnSpPr>
          <p:nvPr/>
        </p:nvCxnSpPr>
        <p:spPr>
          <a:xfrm>
            <a:off x="5976252" y="3287942"/>
            <a:ext cx="881748" cy="674458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 descr="Icon&#10;&#10;Description automatically generated with medium confidence">
            <a:extLst>
              <a:ext uri="{FF2B5EF4-FFF2-40B4-BE49-F238E27FC236}">
                <a16:creationId xmlns:a16="http://schemas.microsoft.com/office/drawing/2014/main" id="{A166570C-E4F3-DE43-F72C-AA3539C719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3836" y="2470064"/>
            <a:ext cx="1691096" cy="1492336"/>
          </a:xfrm>
          <a:prstGeom prst="rect">
            <a:avLst/>
          </a:prstGeom>
        </p:spPr>
      </p:pic>
      <p:sp>
        <p:nvSpPr>
          <p:cNvPr id="41" name="Arc 40">
            <a:extLst>
              <a:ext uri="{FF2B5EF4-FFF2-40B4-BE49-F238E27FC236}">
                <a16:creationId xmlns:a16="http://schemas.microsoft.com/office/drawing/2014/main" id="{607430C4-AECE-D168-0323-5E2EA5DDD4C9}"/>
              </a:ext>
            </a:extLst>
          </p:cNvPr>
          <p:cNvSpPr/>
          <p:nvPr/>
        </p:nvSpPr>
        <p:spPr>
          <a:xfrm>
            <a:off x="5055808" y="3799104"/>
            <a:ext cx="395342" cy="327317"/>
          </a:xfrm>
          <a:prstGeom prst="arc">
            <a:avLst>
              <a:gd name="adj1" fmla="val 4774390"/>
              <a:gd name="adj2" fmla="val 12677919"/>
            </a:avLst>
          </a:prstGeom>
          <a:ln w="63500">
            <a:solidFill>
              <a:schemeClr val="accent4"/>
            </a:solidFill>
            <a:headEnd type="triangle" w="sm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D22C9649-04BD-33D1-E309-56FC61454437}"/>
              </a:ext>
            </a:extLst>
          </p:cNvPr>
          <p:cNvSpPr/>
          <p:nvPr/>
        </p:nvSpPr>
        <p:spPr>
          <a:xfrm>
            <a:off x="5468526" y="4387736"/>
            <a:ext cx="395342" cy="403967"/>
          </a:xfrm>
          <a:prstGeom prst="arc">
            <a:avLst>
              <a:gd name="adj1" fmla="val 18232788"/>
              <a:gd name="adj2" fmla="val 7070371"/>
            </a:avLst>
          </a:prstGeom>
          <a:ln w="63500">
            <a:solidFill>
              <a:schemeClr val="accent4"/>
            </a:solidFill>
            <a:headEnd type="non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0ED24B4B-B78E-D257-3F06-630203E960F1}"/>
              </a:ext>
            </a:extLst>
          </p:cNvPr>
          <p:cNvSpPr txBox="1">
            <a:spLocks/>
          </p:cNvSpPr>
          <p:nvPr/>
        </p:nvSpPr>
        <p:spPr>
          <a:xfrm>
            <a:off x="76200" y="1947968"/>
            <a:ext cx="4500987" cy="3690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</a:pPr>
            <a:r>
              <a:rPr lang="en-US" sz="1600" dirty="0">
                <a:solidFill>
                  <a:schemeClr val="tx1"/>
                </a:solidFill>
              </a:rPr>
              <a:t>SSRL hard x-ray, wiggler-based beam line</a:t>
            </a:r>
          </a:p>
          <a:p>
            <a:pPr marL="285750" indent="-285750">
              <a:lnSpc>
                <a:spcPct val="100000"/>
              </a:lnSpc>
            </a:pPr>
            <a:r>
              <a:rPr lang="en-US" sz="1600" dirty="0">
                <a:solidFill>
                  <a:schemeClr val="tx1"/>
                </a:solidFill>
              </a:rPr>
              <a:t>Sample size up to 300 mm x 1000 mm</a:t>
            </a:r>
          </a:p>
          <a:p>
            <a:pPr marL="285750" indent="-285750">
              <a:lnSpc>
                <a:spcPct val="100000"/>
              </a:lnSpc>
            </a:pPr>
            <a:r>
              <a:rPr lang="en-US" sz="1600" dirty="0">
                <a:solidFill>
                  <a:schemeClr val="tx1"/>
                </a:solidFill>
              </a:rPr>
              <a:t>Supports XRF/XAS techniques, as well as XRD</a:t>
            </a:r>
          </a:p>
          <a:p>
            <a:pPr marL="285750" indent="-285750">
              <a:lnSpc>
                <a:spcPct val="100000"/>
              </a:lnSpc>
            </a:pPr>
            <a:r>
              <a:rPr lang="en-US" sz="1600" dirty="0">
                <a:solidFill>
                  <a:schemeClr val="tx1"/>
                </a:solidFill>
              </a:rPr>
              <a:t>Hexapod optics platform for rapid encoded switching between beam sizes</a:t>
            </a:r>
          </a:p>
          <a:p>
            <a:pPr marL="285750" indent="-285750">
              <a:lnSpc>
                <a:spcPct val="100000"/>
              </a:lnSpc>
            </a:pPr>
            <a:r>
              <a:rPr lang="en-US" sz="1600" dirty="0">
                <a:solidFill>
                  <a:schemeClr val="tx1"/>
                </a:solidFill>
              </a:rPr>
              <a:t>Dedicated beam line allows expanded science program</a:t>
            </a:r>
          </a:p>
          <a:p>
            <a:pPr marL="742950" lvl="1" indent="-285750">
              <a:lnSpc>
                <a:spcPct val="100000"/>
              </a:lnSpc>
            </a:pPr>
            <a:r>
              <a:rPr lang="en-US" sz="1600" dirty="0">
                <a:solidFill>
                  <a:schemeClr val="tx1"/>
                </a:solidFill>
              </a:rPr>
              <a:t>Rapid screening for remote access</a:t>
            </a:r>
          </a:p>
          <a:p>
            <a:pPr marL="742950" lvl="1" indent="-285750">
              <a:lnSpc>
                <a:spcPct val="100000"/>
              </a:lnSpc>
            </a:pPr>
            <a:r>
              <a:rPr lang="en-US" sz="1600" dirty="0">
                <a:solidFill>
                  <a:schemeClr val="tx1"/>
                </a:solidFill>
              </a:rPr>
              <a:t>Large scale soil core pilot program</a:t>
            </a:r>
          </a:p>
          <a:p>
            <a:pPr marL="742950" lvl="1" indent="-285750">
              <a:lnSpc>
                <a:spcPct val="100000"/>
              </a:lnSpc>
            </a:pPr>
            <a:r>
              <a:rPr lang="en-US" sz="1600" dirty="0">
                <a:solidFill>
                  <a:schemeClr val="tx1"/>
                </a:solidFill>
              </a:rPr>
              <a:t>Large scale animal tissue screening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6939628-EC4C-3FD3-F0CB-E5F481A44F66}"/>
              </a:ext>
            </a:extLst>
          </p:cNvPr>
          <p:cNvSpPr txBox="1"/>
          <p:nvPr/>
        </p:nvSpPr>
        <p:spPr>
          <a:xfrm>
            <a:off x="63507" y="1295400"/>
            <a:ext cx="4652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Experiments to happen at SSRL BL 7-2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45F2769-9A37-4379-7EB7-279B83F09C53}"/>
              </a:ext>
            </a:extLst>
          </p:cNvPr>
          <p:cNvSpPr txBox="1"/>
          <p:nvPr/>
        </p:nvSpPr>
        <p:spPr>
          <a:xfrm>
            <a:off x="8038309" y="6172200"/>
            <a:ext cx="11056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Sam Webb</a:t>
            </a:r>
          </a:p>
        </p:txBody>
      </p:sp>
    </p:spTree>
    <p:extLst>
      <p:ext uri="{BB962C8B-B14F-4D97-AF65-F5344CB8AC3E}">
        <p14:creationId xmlns:p14="http://schemas.microsoft.com/office/powerpoint/2010/main" val="208961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265A7-3D29-F056-7BE8-9EAC13292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2527BF-1369-45FE-9519-2C5B50EB04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9" name="Title 28">
            <a:extLst>
              <a:ext uri="{FF2B5EF4-FFF2-40B4-BE49-F238E27FC236}">
                <a16:creationId xmlns:a16="http://schemas.microsoft.com/office/drawing/2014/main" id="{D0F66F35-05CD-6E45-B24A-C081E332F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Experimental configuration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8FBCEA58-8EDE-B873-B7D0-1E91587686DA}"/>
              </a:ext>
            </a:extLst>
          </p:cNvPr>
          <p:cNvSpPr txBox="1">
            <a:spLocks/>
          </p:cNvSpPr>
          <p:nvPr/>
        </p:nvSpPr>
        <p:spPr>
          <a:xfrm>
            <a:off x="451540" y="2447533"/>
            <a:ext cx="5595168" cy="24486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Custom optic holder &amp; hexapod allows for the ability to easily change between optics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“Pie slice” for macro-imaging beam lines allows switching between several different types of optics – capillaries, pinholes, SIGRAYs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Critical capability to enable adaptive scanning methods with ability to change between encoded beam focus positions.</a:t>
            </a:r>
          </a:p>
          <a:p>
            <a:pPr marL="214313" indent="-214313">
              <a:buFont typeface="Arial" pitchFamily="34" charset="0"/>
              <a:buChar char="•"/>
            </a:pPr>
            <a:endParaRPr lang="en-US" sz="1600" dirty="0"/>
          </a:p>
          <a:p>
            <a:pPr marL="214313" indent="-214313">
              <a:buFont typeface="Arial" pitchFamily="34" charset="0"/>
              <a:buChar char="•"/>
            </a:pPr>
            <a:endParaRPr lang="en-US" sz="16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A62BFE9-3CCE-B64D-285A-72C9A5E56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33" y="5124765"/>
            <a:ext cx="2057400" cy="1566257"/>
          </a:xfrm>
          <a:prstGeom prst="rect">
            <a:avLst/>
          </a:prstGeom>
        </p:spPr>
      </p:pic>
      <p:pic>
        <p:nvPicPr>
          <p:cNvPr id="27" name="Picture 26" descr="A picture containing controller, game, automaton&#10;&#10;Description automatically generated">
            <a:extLst>
              <a:ext uri="{FF2B5EF4-FFF2-40B4-BE49-F238E27FC236}">
                <a16:creationId xmlns:a16="http://schemas.microsoft.com/office/drawing/2014/main" id="{B78050AF-388B-A44F-9667-B83D43DB9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4878" y="4711441"/>
            <a:ext cx="1862110" cy="1994159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1CBE7EDA-878C-07D1-5CED-C604AE9D44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2" t="15411" r="27144" b="19661"/>
          <a:stretch/>
        </p:blipFill>
        <p:spPr bwMode="auto">
          <a:xfrm>
            <a:off x="5877941" y="1591337"/>
            <a:ext cx="2814519" cy="282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2125499-E74A-48F6-5EB4-0558B84729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8533" y="5168678"/>
            <a:ext cx="1176189" cy="1343534"/>
          </a:xfrm>
          <a:prstGeom prst="rect">
            <a:avLst/>
          </a:prstGeom>
        </p:spPr>
      </p:pic>
      <p:pic>
        <p:nvPicPr>
          <p:cNvPr id="31" name="Picture 3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2FB6E55-F560-FE28-69B0-700A39EEED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7" t="909" r="775" b="1871"/>
          <a:stretch/>
        </p:blipFill>
        <p:spPr>
          <a:xfrm>
            <a:off x="6359812" y="4417526"/>
            <a:ext cx="2212166" cy="219047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B61E35D-F73E-19CE-9B94-3E8E5514D500}"/>
              </a:ext>
            </a:extLst>
          </p:cNvPr>
          <p:cNvSpPr txBox="1"/>
          <p:nvPr/>
        </p:nvSpPr>
        <p:spPr>
          <a:xfrm>
            <a:off x="63507" y="1454122"/>
            <a:ext cx="6853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New optics allows automated, adaptive switching of focus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A84D3C-5924-04C2-FF1B-C0A84BA2762F}"/>
              </a:ext>
            </a:extLst>
          </p:cNvPr>
          <p:cNvSpPr txBox="1"/>
          <p:nvPr/>
        </p:nvSpPr>
        <p:spPr>
          <a:xfrm>
            <a:off x="8038309" y="6172200"/>
            <a:ext cx="11056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Sam Webb</a:t>
            </a:r>
          </a:p>
        </p:txBody>
      </p:sp>
    </p:spTree>
    <p:extLst>
      <p:ext uri="{BB962C8B-B14F-4D97-AF65-F5344CB8AC3E}">
        <p14:creationId xmlns:p14="http://schemas.microsoft.com/office/powerpoint/2010/main" val="2046143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4587A-B6A1-548D-4E73-D0076CCF5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BA2C4F-2F8B-EDB0-9077-A876778302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9" name="Title 28">
            <a:extLst>
              <a:ext uri="{FF2B5EF4-FFF2-40B4-BE49-F238E27FC236}">
                <a16:creationId xmlns:a16="http://schemas.microsoft.com/office/drawing/2014/main" id="{B74459EE-6F69-B956-0B09-E903ED027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XRF Deep RL: Realistic samples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04B551-7707-5DAE-A00B-8162B437CF5E}"/>
              </a:ext>
            </a:extLst>
          </p:cNvPr>
          <p:cNvSpPr txBox="1"/>
          <p:nvPr/>
        </p:nvSpPr>
        <p:spPr>
          <a:xfrm>
            <a:off x="76200" y="1295400"/>
            <a:ext cx="6202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New project just funded for deep-learning RL on XRF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F02772-4A39-850D-B825-B38A7A7AD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07" y="2273409"/>
            <a:ext cx="7772400" cy="27818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6F5450-06BB-08E3-FB5A-259ED49CB74C}"/>
              </a:ext>
            </a:extLst>
          </p:cNvPr>
          <p:cNvSpPr txBox="1"/>
          <p:nvPr/>
        </p:nvSpPr>
        <p:spPr>
          <a:xfrm>
            <a:off x="152400" y="6477000"/>
            <a:ext cx="2694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Tobias Boltz, Sam Webb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1AB76D-9AE7-E1A4-303D-D26BDF752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5051751"/>
            <a:ext cx="5115854" cy="14690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EA302E2-82FA-3CDA-8DD6-7AC54C137C29}"/>
              </a:ext>
            </a:extLst>
          </p:cNvPr>
          <p:cNvSpPr txBox="1"/>
          <p:nvPr/>
        </p:nvSpPr>
        <p:spPr>
          <a:xfrm>
            <a:off x="1359156" y="1825635"/>
            <a:ext cx="6288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of realistic sample (still in simulation environment) </a:t>
            </a:r>
          </a:p>
        </p:txBody>
      </p:sp>
    </p:spTree>
    <p:extLst>
      <p:ext uri="{BB962C8B-B14F-4D97-AF65-F5344CB8AC3E}">
        <p14:creationId xmlns:p14="http://schemas.microsoft.com/office/powerpoint/2010/main" val="423940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3C3A5-0E0A-F706-FC8F-7EDEE0710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701E04-641B-8474-A1A6-DEB6217E9C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57" b="5555"/>
          <a:stretch/>
        </p:blipFill>
        <p:spPr>
          <a:xfrm>
            <a:off x="2934416" y="2431346"/>
            <a:ext cx="5791200" cy="363030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308F60-3948-EA63-B381-F4ADD57B7A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9" name="Title 28">
            <a:extLst>
              <a:ext uri="{FF2B5EF4-FFF2-40B4-BE49-F238E27FC236}">
                <a16:creationId xmlns:a16="http://schemas.microsoft.com/office/drawing/2014/main" id="{8973FD33-656F-1AAC-0C0D-ABD77C50F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XRF Deep RL: Realistic samples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702A98-F9BB-B14D-5D3C-6BD93B039500}"/>
              </a:ext>
            </a:extLst>
          </p:cNvPr>
          <p:cNvSpPr txBox="1"/>
          <p:nvPr/>
        </p:nvSpPr>
        <p:spPr>
          <a:xfrm>
            <a:off x="76200" y="1295400"/>
            <a:ext cx="6202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New project just funded for deep-learning RL on XRF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634E0C-5251-A16D-DECC-74355D8F60B5}"/>
              </a:ext>
            </a:extLst>
          </p:cNvPr>
          <p:cNvSpPr txBox="1"/>
          <p:nvPr/>
        </p:nvSpPr>
        <p:spPr>
          <a:xfrm>
            <a:off x="152400" y="6477000"/>
            <a:ext cx="2694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Tobias Boltz, Sam Webb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251AAD-E4FA-D4E2-7105-AB9DD3C6719C}"/>
              </a:ext>
            </a:extLst>
          </p:cNvPr>
          <p:cNvSpPr txBox="1"/>
          <p:nvPr/>
        </p:nvSpPr>
        <p:spPr>
          <a:xfrm>
            <a:off x="152400" y="2590800"/>
            <a:ext cx="3124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Factor of ~3-5 speed-up </a:t>
            </a:r>
          </a:p>
          <a:p>
            <a:r>
              <a:rPr lang="en-US" dirty="0"/>
              <a:t>To improve we will try: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Sparser samples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Stronger priors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specific loss functions (ignore low-signal regions)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Trajectory control (instead of exposure map) may be necessary</a:t>
            </a:r>
          </a:p>
        </p:txBody>
      </p:sp>
    </p:spTree>
    <p:extLst>
      <p:ext uri="{BB962C8B-B14F-4D97-AF65-F5344CB8AC3E}">
        <p14:creationId xmlns:p14="http://schemas.microsoft.com/office/powerpoint/2010/main" val="2254397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30179-150E-349A-CB7D-05D9DBC04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636078-3E1D-C7EB-4E5C-1C8DB2B4C2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9" name="Title 28">
            <a:extLst>
              <a:ext uri="{FF2B5EF4-FFF2-40B4-BE49-F238E27FC236}">
                <a16:creationId xmlns:a16="http://schemas.microsoft.com/office/drawing/2014/main" id="{AE13E788-F3D2-AD28-5D88-254FF3EF6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XRF Deep RL: First experimental test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8E8586-1D00-B511-C398-C6C4D00BB63A}"/>
              </a:ext>
            </a:extLst>
          </p:cNvPr>
          <p:cNvSpPr txBox="1"/>
          <p:nvPr/>
        </p:nvSpPr>
        <p:spPr>
          <a:xfrm>
            <a:off x="76200" y="1295400"/>
            <a:ext cx="6082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First experimental test failed. Some possible issues: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87F75B-5B75-B83A-557F-4E544FF28C35}"/>
              </a:ext>
            </a:extLst>
          </p:cNvPr>
          <p:cNvSpPr txBox="1"/>
          <p:nvPr/>
        </p:nvSpPr>
        <p:spPr>
          <a:xfrm>
            <a:off x="152400" y="6477000"/>
            <a:ext cx="2694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Tobias Boltz, Sam Webb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3D91ED-AF48-687B-0179-A46AAD6AD279}"/>
              </a:ext>
            </a:extLst>
          </p:cNvPr>
          <p:cNvSpPr txBox="1"/>
          <p:nvPr/>
        </p:nvSpPr>
        <p:spPr>
          <a:xfrm>
            <a:off x="167640" y="239457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Zig-zag pattern highlights challenge of matching simulation to experiment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CC1A41-B9F1-3931-4185-59AC2C5A6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2209800"/>
            <a:ext cx="1295400" cy="16120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E81E64-1190-6263-A1A3-BC17029414D8}"/>
              </a:ext>
            </a:extLst>
          </p:cNvPr>
          <p:cNvSpPr txBox="1"/>
          <p:nvPr/>
        </p:nvSpPr>
        <p:spPr>
          <a:xfrm>
            <a:off x="167640" y="3429000"/>
            <a:ext cx="556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NN reconstruction seems to be bottleneck</a:t>
            </a:r>
          </a:p>
          <a:p>
            <a:r>
              <a:rPr lang="en-US" dirty="0">
                <a:sym typeface="Wingdings" pitchFamily="2" charset="2"/>
              </a:rPr>
              <a:t> Next experiment (March) will use statistical reconstruction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21BF1A-A304-1548-BC32-72C7A638A8B0}"/>
              </a:ext>
            </a:extLst>
          </p:cNvPr>
          <p:cNvSpPr txBox="1"/>
          <p:nvPr/>
        </p:nvSpPr>
        <p:spPr>
          <a:xfrm>
            <a:off x="198120" y="4639270"/>
            <a:ext cx="6507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Priors too weak. Networks should match specific tasks</a:t>
            </a:r>
          </a:p>
        </p:txBody>
      </p:sp>
    </p:spTree>
    <p:extLst>
      <p:ext uri="{BB962C8B-B14F-4D97-AF65-F5344CB8AC3E}">
        <p14:creationId xmlns:p14="http://schemas.microsoft.com/office/powerpoint/2010/main" val="3979774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 Fluorescence Imaging</a:t>
            </a:r>
          </a:p>
        </p:txBody>
      </p:sp>
      <p:pic>
        <p:nvPicPr>
          <p:cNvPr id="8" name="Picture 7" descr="A diagram of a light source&#10;&#10;Description automatically generated">
            <a:extLst>
              <a:ext uri="{FF2B5EF4-FFF2-40B4-BE49-F238E27FC236}">
                <a16:creationId xmlns:a16="http://schemas.microsoft.com/office/drawing/2014/main" id="{299335D0-E849-2003-2563-686ABC114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963" y="4266048"/>
            <a:ext cx="7359650" cy="230060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42BCB98-FC98-826F-EC3B-DCC157497C79}"/>
              </a:ext>
            </a:extLst>
          </p:cNvPr>
          <p:cNvSpPr txBox="1"/>
          <p:nvPr/>
        </p:nvSpPr>
        <p:spPr>
          <a:xfrm>
            <a:off x="436582" y="6381988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courtesy Horiba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A56E85-550E-8A11-62B5-BF13A9412803}"/>
              </a:ext>
            </a:extLst>
          </p:cNvPr>
          <p:cNvSpPr txBox="1"/>
          <p:nvPr/>
        </p:nvSpPr>
        <p:spPr>
          <a:xfrm>
            <a:off x="451822" y="1331450"/>
            <a:ext cx="739176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X-ray Fluorescence Imaging (XRF):</a:t>
            </a:r>
          </a:p>
          <a:p>
            <a:endParaRPr lang="en-US" dirty="0"/>
          </a:p>
          <a:p>
            <a:r>
              <a:rPr lang="en-US" dirty="0"/>
              <a:t>Relatively new imaging method measures </a:t>
            </a:r>
            <a:r>
              <a:rPr lang="en-US" i="1" dirty="0"/>
              <a:t>quantitative</a:t>
            </a:r>
            <a:r>
              <a:rPr lang="en-US" dirty="0"/>
              <a:t> elemental maps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Scan x-ray probe (with variable resolution) around the sample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Fluorescence proportional to composition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DED55BA-1F4E-3532-C93D-5FF7D0F52990}"/>
              </a:ext>
            </a:extLst>
          </p:cNvPr>
          <p:cNvGrpSpPr/>
          <p:nvPr/>
        </p:nvGrpSpPr>
        <p:grpSpPr>
          <a:xfrm>
            <a:off x="6160610" y="2652395"/>
            <a:ext cx="1992790" cy="2300605"/>
            <a:chOff x="451822" y="2436309"/>
            <a:chExt cx="2922783" cy="4292600"/>
          </a:xfrm>
        </p:grpSpPr>
        <p:pic>
          <p:nvPicPr>
            <p:cNvPr id="5" name="Picture 4" descr="A painting of a person's face&#10;&#10;Description automatically generated">
              <a:extLst>
                <a:ext uri="{FF2B5EF4-FFF2-40B4-BE49-F238E27FC236}">
                  <a16:creationId xmlns:a16="http://schemas.microsoft.com/office/drawing/2014/main" id="{BE14C504-623C-2496-734D-A2524566C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2436309"/>
              <a:ext cx="2917404" cy="42926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829C15F-234E-9842-2CFA-C492C62AFF7B}"/>
                </a:ext>
              </a:extLst>
            </p:cNvPr>
            <p:cNvSpPr txBox="1"/>
            <p:nvPr/>
          </p:nvSpPr>
          <p:spPr>
            <a:xfrm>
              <a:off x="451822" y="6038159"/>
              <a:ext cx="2922783" cy="5742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Courtesy TU Delft et al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C5CFD22-D0C0-B195-1995-03AF92F8D6B4}"/>
              </a:ext>
            </a:extLst>
          </p:cNvPr>
          <p:cNvSpPr txBox="1"/>
          <p:nvPr/>
        </p:nvSpPr>
        <p:spPr>
          <a:xfrm>
            <a:off x="609600" y="2990671"/>
            <a:ext cx="4565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Famous example #1: Van Gogh study of the potato-eaters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Map composition to pigment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Recover picture underneath </a:t>
            </a:r>
            <a:r>
              <a:rPr lang="en-US" b="1" i="1" dirty="0"/>
              <a:t>in color!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2462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7572F4-7224-4932-BF20-76C77E1DD30A}" type="slidenum">
              <a:rPr lang="en-US" smtClean="0"/>
              <a:t>20</a:t>
            </a:fld>
            <a:endParaRPr lang="en-US"/>
          </a:p>
        </p:txBody>
      </p:sp>
      <p:sp>
        <p:nvSpPr>
          <p:cNvPr id="22" name="Title 28"/>
          <p:cNvSpPr>
            <a:spLocks noGrp="1"/>
          </p:cNvSpPr>
          <p:nvPr>
            <p:ph type="title"/>
          </p:nvPr>
        </p:nvSpPr>
        <p:spPr>
          <a:xfrm>
            <a:off x="451822" y="129092"/>
            <a:ext cx="8103570" cy="753033"/>
          </a:xfrm>
        </p:spPr>
        <p:txBody>
          <a:bodyPr/>
          <a:lstStyle/>
          <a:p>
            <a:r>
              <a:rPr lang="en-US" dirty="0"/>
              <a:t>RL vs. BO Comparison</a:t>
            </a:r>
            <a:endParaRPr lang="en-CA" dirty="0"/>
          </a:p>
        </p:txBody>
      </p:sp>
      <p:sp>
        <p:nvSpPr>
          <p:cNvPr id="45" name="TextBox 44"/>
          <p:cNvSpPr txBox="1"/>
          <p:nvPr/>
        </p:nvSpPr>
        <p:spPr>
          <a:xfrm>
            <a:off x="568794" y="1295400"/>
            <a:ext cx="3622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Reinforcement learning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200" y="1947476"/>
            <a:ext cx="44196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/>
              <a:t>Advantages</a:t>
            </a:r>
            <a:endParaRPr lang="en-US" sz="1900" dirty="0"/>
          </a:p>
          <a:p>
            <a:pPr marL="342900" indent="-342900">
              <a:buFont typeface="Arial"/>
              <a:buChar char="•"/>
            </a:pPr>
            <a:r>
              <a:rPr lang="en-US" sz="1900" dirty="0"/>
              <a:t>Incorporate rich priors with pre-trained deep NN</a:t>
            </a:r>
          </a:p>
          <a:p>
            <a:pPr marL="342900" indent="-342900">
              <a:buFont typeface="Arial"/>
              <a:buChar char="•"/>
            </a:pPr>
            <a:r>
              <a:rPr lang="en-US" sz="1900" dirty="0"/>
              <a:t>Easy implementation of high-dimensional inputs and outputs</a:t>
            </a:r>
          </a:p>
          <a:p>
            <a:pPr marL="342900" indent="-342900">
              <a:buFont typeface="Arial"/>
              <a:buChar char="•"/>
            </a:pPr>
            <a:r>
              <a:rPr lang="en-US" sz="1900" dirty="0"/>
              <a:t>Fast executing at inference</a:t>
            </a:r>
          </a:p>
          <a:p>
            <a:pPr marL="342900" indent="-342900">
              <a:buFont typeface="Arial"/>
              <a:buChar char="•"/>
            </a:pPr>
            <a:endParaRPr lang="en-US" sz="1900" dirty="0"/>
          </a:p>
          <a:p>
            <a:pPr algn="ctr"/>
            <a:r>
              <a:rPr lang="en-US" sz="1900" b="1" dirty="0"/>
              <a:t>Disadvantages</a:t>
            </a:r>
          </a:p>
          <a:p>
            <a:pPr marL="342900" indent="-342900">
              <a:buFont typeface="Arial"/>
              <a:buChar char="•"/>
            </a:pPr>
            <a:r>
              <a:rPr lang="en-US" sz="1900" dirty="0"/>
              <a:t>Very data hungry (effectively requires simulation)</a:t>
            </a:r>
          </a:p>
          <a:p>
            <a:pPr marL="342900" indent="-342900">
              <a:buFont typeface="Arial"/>
              <a:buChar char="•"/>
            </a:pPr>
            <a:r>
              <a:rPr lang="en-US" sz="1900" dirty="0"/>
              <a:t>Requires retraining when distribution changes</a:t>
            </a:r>
          </a:p>
          <a:p>
            <a:pPr marL="342900" indent="-342900">
              <a:buFont typeface="Arial"/>
              <a:buChar char="•"/>
            </a:pPr>
            <a:r>
              <a:rPr lang="en-US" sz="1900" dirty="0"/>
              <a:t>Expensive to train</a:t>
            </a:r>
          </a:p>
          <a:p>
            <a:pPr marL="342900" indent="-342900">
              <a:buFont typeface="Arial"/>
              <a:buChar char="•"/>
            </a:pPr>
            <a:endParaRPr lang="en-US" sz="1900" dirty="0"/>
          </a:p>
        </p:txBody>
      </p:sp>
      <p:cxnSp>
        <p:nvCxnSpPr>
          <p:cNvPr id="3" name="Straight Connector 2"/>
          <p:cNvCxnSpPr>
            <a:cxnSpLocks/>
          </p:cNvCxnSpPr>
          <p:nvPr/>
        </p:nvCxnSpPr>
        <p:spPr>
          <a:xfrm>
            <a:off x="4572000" y="2133600"/>
            <a:ext cx="0" cy="37409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876800" y="1295400"/>
            <a:ext cx="4166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Bayesian optimization (GP)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800600" y="1981200"/>
            <a:ext cx="4419600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/>
              <a:t>Advantages</a:t>
            </a:r>
          </a:p>
          <a:p>
            <a:pPr marL="342900" indent="-342900">
              <a:buFont typeface="Arial"/>
              <a:buChar char="•"/>
            </a:pPr>
            <a:r>
              <a:rPr lang="en-US" sz="1900" dirty="0"/>
              <a:t>Can handle small data sets </a:t>
            </a:r>
          </a:p>
          <a:p>
            <a:pPr marL="342900" indent="-342900">
              <a:buFont typeface="Arial"/>
              <a:buChar char="•"/>
            </a:pPr>
            <a:r>
              <a:rPr lang="en-US" sz="1900" dirty="0"/>
              <a:t>Relatively robust to changing conditions</a:t>
            </a:r>
          </a:p>
          <a:p>
            <a:pPr marL="342900" indent="-342900">
              <a:buFont typeface="Arial"/>
              <a:buChar char="•"/>
            </a:pPr>
            <a:r>
              <a:rPr lang="en-US" sz="1900" dirty="0"/>
              <a:t>No need for pre-training in a simulation environment</a:t>
            </a:r>
          </a:p>
          <a:p>
            <a:pPr marL="342900" indent="-342900">
              <a:buFont typeface="Arial"/>
              <a:buChar char="•"/>
            </a:pPr>
            <a:endParaRPr lang="en-US" sz="1900" dirty="0"/>
          </a:p>
          <a:p>
            <a:pPr algn="ctr"/>
            <a:r>
              <a:rPr lang="en-US" sz="1900" b="1" dirty="0"/>
              <a:t>Disadvantages</a:t>
            </a:r>
            <a:endParaRPr lang="en-US" sz="1900" dirty="0"/>
          </a:p>
          <a:p>
            <a:pPr marL="342900" indent="-342900">
              <a:buFont typeface="Arial"/>
              <a:buChar char="•"/>
            </a:pPr>
            <a:r>
              <a:rPr lang="en-US" sz="1900" dirty="0"/>
              <a:t>Expensive to operate at inference</a:t>
            </a:r>
          </a:p>
          <a:p>
            <a:pPr marL="342900" indent="-342900">
              <a:buFont typeface="Arial"/>
              <a:buChar char="•"/>
            </a:pPr>
            <a:r>
              <a:rPr lang="en-US" sz="1900" dirty="0"/>
              <a:t>Poor scaling with big data</a:t>
            </a:r>
          </a:p>
          <a:p>
            <a:pPr marL="342900" indent="-342900">
              <a:buFont typeface="Arial"/>
              <a:buChar char="•"/>
            </a:pPr>
            <a:r>
              <a:rPr lang="en-US" sz="1900" dirty="0"/>
              <a:t>Poor scaling to high dimensional inputs/outputs</a:t>
            </a:r>
          </a:p>
          <a:p>
            <a:pPr marL="342900" indent="-342900">
              <a:buFont typeface="Arial"/>
              <a:buChar char="•"/>
            </a:pPr>
            <a:r>
              <a:rPr lang="en-US" sz="1900" dirty="0"/>
              <a:t>Priors relatively weak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9F1196-1E3C-387A-BBBD-4D36F9D066BA}"/>
              </a:ext>
            </a:extLst>
          </p:cNvPr>
          <p:cNvSpPr txBox="1"/>
          <p:nvPr/>
        </p:nvSpPr>
        <p:spPr>
          <a:xfrm>
            <a:off x="2057400" y="6218794"/>
            <a:ext cx="4891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Caveat: BO with NNs blurs these distinctions  </a:t>
            </a:r>
          </a:p>
        </p:txBody>
      </p:sp>
    </p:spTree>
    <p:extLst>
      <p:ext uri="{BB962C8B-B14F-4D97-AF65-F5344CB8AC3E}">
        <p14:creationId xmlns:p14="http://schemas.microsoft.com/office/powerpoint/2010/main" val="3404674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152400" y="4642442"/>
            <a:ext cx="1568061" cy="1758358"/>
            <a:chOff x="260739" y="3943290"/>
            <a:chExt cx="1568061" cy="1758358"/>
          </a:xfrm>
        </p:grpSpPr>
        <p:sp>
          <p:nvSpPr>
            <p:cNvPr id="60" name="TextBox 59"/>
            <p:cNvSpPr txBox="1"/>
            <p:nvPr/>
          </p:nvSpPr>
          <p:spPr>
            <a:xfrm>
              <a:off x="260739" y="3943290"/>
              <a:ext cx="15477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Radiation, </a:t>
              </a:r>
              <a:r>
                <a:rPr lang="en-US" sz="2000" b="1" dirty="0">
                  <a:latin typeface="Times"/>
                  <a:cs typeface="Times"/>
                </a:rPr>
                <a:t>a</a:t>
              </a:r>
              <a:endParaRPr lang="en-US" b="1" dirty="0">
                <a:latin typeface="Times"/>
                <a:cs typeface="Times"/>
              </a:endParaRPr>
            </a:p>
          </p:txBody>
        </p:sp>
        <p:pic>
          <p:nvPicPr>
            <p:cNvPr id="61" name="Picture 60" descr="rand_0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96" t="9861" r="19793" b="10719"/>
            <a:stretch/>
          </p:blipFill>
          <p:spPr>
            <a:xfrm>
              <a:off x="458539" y="4343400"/>
              <a:ext cx="996797" cy="1028800"/>
            </a:xfrm>
            <a:prstGeom prst="rect">
              <a:avLst/>
            </a:prstGeom>
            <a:ln w="19050" cmpd="sng">
              <a:solidFill>
                <a:schemeClr val="accent6">
                  <a:lumMod val="75000"/>
                </a:schemeClr>
              </a:solidFill>
            </a:ln>
          </p:spPr>
        </p:pic>
        <p:pic>
          <p:nvPicPr>
            <p:cNvPr id="62" name="Picture 61" descr="rand_1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03" t="16115" r="18824" b="10671"/>
            <a:stretch/>
          </p:blipFill>
          <p:spPr>
            <a:xfrm>
              <a:off x="603403" y="4520448"/>
              <a:ext cx="1028952" cy="948425"/>
            </a:xfrm>
            <a:prstGeom prst="rect">
              <a:avLst/>
            </a:prstGeom>
            <a:ln w="19050" cmpd="sng">
              <a:solidFill>
                <a:schemeClr val="accent6">
                  <a:lumMod val="75000"/>
                </a:schemeClr>
              </a:solidFill>
            </a:ln>
          </p:spPr>
        </p:pic>
        <p:pic>
          <p:nvPicPr>
            <p:cNvPr id="63" name="Picture 62" descr="rand_2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69" t="9958" r="18989" b="10622"/>
            <a:stretch/>
          </p:blipFill>
          <p:spPr>
            <a:xfrm>
              <a:off x="815926" y="4672848"/>
              <a:ext cx="1012874" cy="1028800"/>
            </a:xfrm>
            <a:prstGeom prst="rect">
              <a:avLst/>
            </a:prstGeom>
            <a:ln w="19050" cmpd="sng">
              <a:solidFill>
                <a:schemeClr val="accent6">
                  <a:lumMod val="75000"/>
                </a:schemeClr>
              </a:solidFill>
            </a:ln>
          </p:spPr>
        </p:pic>
      </p:grpSp>
      <p:cxnSp>
        <p:nvCxnSpPr>
          <p:cNvPr id="36" name="Straight Arrow Connector 35"/>
          <p:cNvCxnSpPr/>
          <p:nvPr/>
        </p:nvCxnSpPr>
        <p:spPr>
          <a:xfrm>
            <a:off x="2133600" y="6324600"/>
            <a:ext cx="1828800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downloa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5791200"/>
            <a:ext cx="789041" cy="901761"/>
          </a:xfrm>
          <a:prstGeom prst="rect">
            <a:avLst/>
          </a:prstGeom>
        </p:spPr>
      </p:pic>
      <p:sp>
        <p:nvSpPr>
          <p:cNvPr id="39" name="Cloud 38"/>
          <p:cNvSpPr/>
          <p:nvPr/>
        </p:nvSpPr>
        <p:spPr>
          <a:xfrm>
            <a:off x="4038600" y="6019800"/>
            <a:ext cx="1600200" cy="609600"/>
          </a:xfrm>
          <a:prstGeom prst="cloud">
            <a:avLst/>
          </a:prstGeom>
          <a:solidFill>
            <a:schemeClr val="accent6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Target, x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5791200" y="6324600"/>
            <a:ext cx="685800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019800" y="4876800"/>
            <a:ext cx="1600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"/>
                <a:cs typeface="Times"/>
              </a:rPr>
              <a:t>b</a:t>
            </a:r>
            <a:r>
              <a:rPr lang="en-US" sz="1600" b="1" dirty="0"/>
              <a:t> = [ 5037, </a:t>
            </a:r>
          </a:p>
          <a:p>
            <a:r>
              <a:rPr lang="en-US" sz="1600" b="1" dirty="0"/>
              <a:t>         4783, </a:t>
            </a:r>
          </a:p>
          <a:p>
            <a:r>
              <a:rPr lang="en-US" sz="1600" b="1" dirty="0"/>
              <a:t>         4891, </a:t>
            </a:r>
            <a:r>
              <a:rPr lang="mr-IN" sz="1600" b="1" dirty="0"/>
              <a:t>…</a:t>
            </a:r>
            <a:r>
              <a:rPr lang="en-US" sz="1600" b="1" dirty="0"/>
              <a:t> ]</a:t>
            </a:r>
          </a:p>
        </p:txBody>
      </p:sp>
      <p:sp>
        <p:nvSpPr>
          <p:cNvPr id="58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566150" y="6470651"/>
            <a:ext cx="501650" cy="387349"/>
          </a:xfrm>
          <a:prstGeom prst="rect">
            <a:avLst/>
          </a:prstGeom>
        </p:spPr>
        <p:txBody>
          <a:bodyPr/>
          <a:lstStyle/>
          <a:p>
            <a:fld id="{487572F4-7224-4932-BF20-76C77E1DD30A}" type="slidenum">
              <a:rPr lang="en-US" sz="1200" smtClean="0"/>
              <a:t>21</a:t>
            </a:fld>
            <a:endParaRPr lang="en-US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7391400" y="571500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Bucket measures total transmission</a:t>
            </a:r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451822" y="129092"/>
            <a:ext cx="8692178" cy="753033"/>
          </a:xfrm>
        </p:spPr>
        <p:txBody>
          <a:bodyPr>
            <a:normAutofit/>
          </a:bodyPr>
          <a:lstStyle/>
          <a:p>
            <a:r>
              <a:rPr lang="en-US" dirty="0"/>
              <a:t>Ghost Imaging / Compressive Sensing for X-rays</a:t>
            </a:r>
            <a:endParaRPr lang="en-US" dirty="0">
              <a:latin typeface="Arial" charset="0"/>
              <a:cs typeface="AR PL UMing HK" charset="0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2438400" y="5791200"/>
            <a:ext cx="0" cy="5334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2286000" y="6172200"/>
            <a:ext cx="304800" cy="304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2237769" y="5257800"/>
            <a:ext cx="381000" cy="469100"/>
            <a:chOff x="2209800" y="5334000"/>
            <a:chExt cx="381000" cy="469100"/>
          </a:xfrm>
        </p:grpSpPr>
        <p:sp>
          <p:nvSpPr>
            <p:cNvPr id="12" name="Rectangle 11"/>
            <p:cNvSpPr/>
            <p:nvPr/>
          </p:nvSpPr>
          <p:spPr>
            <a:xfrm>
              <a:off x="2209800" y="5334000"/>
              <a:ext cx="381000" cy="3048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281815" y="5650700"/>
              <a:ext cx="228600" cy="152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2057400" y="4419600"/>
            <a:ext cx="3898092" cy="737061"/>
            <a:chOff x="1447800" y="4552890"/>
            <a:chExt cx="3898092" cy="737061"/>
          </a:xfrm>
        </p:grpSpPr>
        <p:cxnSp>
          <p:nvCxnSpPr>
            <p:cNvPr id="65" name="Straight Arrow Connector 64"/>
            <p:cNvCxnSpPr/>
            <p:nvPr/>
          </p:nvCxnSpPr>
          <p:spPr>
            <a:xfrm flipV="1">
              <a:off x="1447800" y="4933890"/>
              <a:ext cx="1371600" cy="1524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H="1" flipV="1">
              <a:off x="4964892" y="5045275"/>
              <a:ext cx="381000" cy="7621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/>
            <p:cNvGrpSpPr/>
            <p:nvPr/>
          </p:nvGrpSpPr>
          <p:grpSpPr>
            <a:xfrm>
              <a:off x="3031923" y="4552890"/>
              <a:ext cx="1828800" cy="737061"/>
              <a:chOff x="3031923" y="4552890"/>
              <a:chExt cx="1828800" cy="737061"/>
            </a:xfrm>
          </p:grpSpPr>
          <p:sp>
            <p:nvSpPr>
              <p:cNvPr id="68" name="Cloud 67"/>
              <p:cNvSpPr/>
              <p:nvPr/>
            </p:nvSpPr>
            <p:spPr>
              <a:xfrm>
                <a:off x="3031923" y="4552890"/>
                <a:ext cx="1828800" cy="737061"/>
              </a:xfrm>
              <a:prstGeom prst="cloud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3048000" y="4629090"/>
                <a:ext cx="175260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Reconstructed Target, x*</a:t>
                </a:r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6297558" y="4063834"/>
            <a:ext cx="2617842" cy="584366"/>
            <a:chOff x="6297558" y="3835236"/>
            <a:chExt cx="2617842" cy="584366"/>
          </a:xfrm>
        </p:grpSpPr>
        <p:grpSp>
          <p:nvGrpSpPr>
            <p:cNvPr id="44" name="Group 43"/>
            <p:cNvGrpSpPr/>
            <p:nvPr/>
          </p:nvGrpSpPr>
          <p:grpSpPr>
            <a:xfrm>
              <a:off x="6297558" y="3835236"/>
              <a:ext cx="2617842" cy="584366"/>
              <a:chOff x="1573159" y="2070039"/>
              <a:chExt cx="4165363" cy="901761"/>
            </a:xfrm>
          </p:grpSpPr>
          <p:sp>
            <p:nvSpPr>
              <p:cNvPr id="74" name="Cloud 73"/>
              <p:cNvSpPr/>
              <p:nvPr/>
            </p:nvSpPr>
            <p:spPr>
              <a:xfrm>
                <a:off x="4495800" y="2285999"/>
                <a:ext cx="1242722" cy="525382"/>
              </a:xfrm>
              <a:prstGeom prst="cloud">
                <a:avLst/>
              </a:prstGeom>
              <a:solidFill>
                <a:schemeClr val="accent6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dirty="0"/>
              </a:p>
            </p:txBody>
          </p:sp>
          <p:pic>
            <p:nvPicPr>
              <p:cNvPr id="75" name="Picture 74" descr="download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3159" y="2070039"/>
                <a:ext cx="789041" cy="901761"/>
              </a:xfrm>
              <a:prstGeom prst="rect">
                <a:avLst/>
              </a:prstGeom>
            </p:spPr>
          </p:pic>
          <p:sp>
            <p:nvSpPr>
              <p:cNvPr id="76" name="TextBox 75"/>
              <p:cNvSpPr txBox="1"/>
              <p:nvPr/>
            </p:nvSpPr>
            <p:spPr>
              <a:xfrm>
                <a:off x="2464903" y="2157368"/>
                <a:ext cx="3644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=</a:t>
                </a: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4267199" y="2487853"/>
                <a:ext cx="76200" cy="76200"/>
              </a:xfrm>
              <a:prstGeom prst="ellipse">
                <a:avLst/>
              </a:prstGeom>
              <a:solidFill>
                <a:srgbClr val="00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6368646" y="3909768"/>
              <a:ext cx="38050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>
                  <a:ln w="6350">
                    <a:solidFill>
                      <a:schemeClr val="tx1"/>
                    </a:solidFill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b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8368113" y="3886200"/>
              <a:ext cx="36420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>
                  <a:ln w="6350">
                    <a:solidFill>
                      <a:schemeClr val="tx1"/>
                    </a:solidFill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x</a:t>
              </a:r>
            </a:p>
          </p:txBody>
        </p:sp>
        <p:pic>
          <p:nvPicPr>
            <p:cNvPr id="72" name="Picture 71" descr="rand_2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69" t="9958" r="18989" b="10622"/>
            <a:stretch/>
          </p:blipFill>
          <p:spPr>
            <a:xfrm>
              <a:off x="7314020" y="3886200"/>
              <a:ext cx="487732" cy="495400"/>
            </a:xfrm>
            <a:prstGeom prst="rect">
              <a:avLst/>
            </a:prstGeom>
            <a:ln w="19050" cmpd="sng">
              <a:solidFill>
                <a:schemeClr val="accent6">
                  <a:lumMod val="75000"/>
                </a:schemeClr>
              </a:solidFill>
            </a:ln>
          </p:spPr>
        </p:pic>
        <p:sp>
          <p:nvSpPr>
            <p:cNvPr id="73" name="TextBox 72"/>
            <p:cNvSpPr txBox="1"/>
            <p:nvPr/>
          </p:nvSpPr>
          <p:spPr>
            <a:xfrm>
              <a:off x="7375323" y="3870125"/>
              <a:ext cx="362969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>
                  <a:ln w="6350">
                    <a:solidFill>
                      <a:schemeClr val="tx1"/>
                    </a:solidFill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a</a:t>
              </a:r>
            </a:p>
          </p:txBody>
        </p:sp>
      </p:grpSp>
      <p:pic>
        <p:nvPicPr>
          <p:cNvPr id="83" name="Picture 82" descr="texclip2019052216164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3276695"/>
            <a:ext cx="8763000" cy="6768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02748F-2C19-BF41-4BD0-092C666EAA0D}"/>
              </a:ext>
            </a:extLst>
          </p:cNvPr>
          <p:cNvSpPr txBox="1"/>
          <p:nvPr/>
        </p:nvSpPr>
        <p:spPr>
          <a:xfrm>
            <a:off x="183325" y="1414921"/>
            <a:ext cx="69220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Ghost imaging / single pixel camera / compressive sensing: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DCFFF3-416F-D313-FCE5-0FCB48D3248F}"/>
              </a:ext>
            </a:extLst>
          </p:cNvPr>
          <p:cNvSpPr txBox="1"/>
          <p:nvPr/>
        </p:nvSpPr>
        <p:spPr>
          <a:xfrm>
            <a:off x="283835" y="1905095"/>
            <a:ext cx="4538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Non-adaptive approach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Random probe in sparse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2816171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451822" y="129092"/>
            <a:ext cx="8692178" cy="753033"/>
          </a:xfrm>
        </p:spPr>
        <p:txBody>
          <a:bodyPr>
            <a:normAutofit/>
          </a:bodyPr>
          <a:lstStyle/>
          <a:p>
            <a:r>
              <a:rPr lang="en-US" dirty="0"/>
              <a:t>Random sampling vs. Adaptive Experiments</a:t>
            </a:r>
            <a:endParaRPr lang="en-US" dirty="0">
              <a:latin typeface="Arial" charset="0"/>
              <a:cs typeface="AR PL UMing HK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4600" y="2362200"/>
            <a:ext cx="3124200" cy="304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514600" y="2362200"/>
            <a:ext cx="1600200" cy="304800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4114800" y="2362200"/>
            <a:ext cx="1524000" cy="160020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ounded Rectangle 70"/>
          <p:cNvSpPr/>
          <p:nvPr/>
        </p:nvSpPr>
        <p:spPr>
          <a:xfrm>
            <a:off x="4114800" y="3962400"/>
            <a:ext cx="762000" cy="144780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ounded Rectangle 68"/>
          <p:cNvSpPr/>
          <p:nvPr/>
        </p:nvSpPr>
        <p:spPr>
          <a:xfrm>
            <a:off x="4114800" y="3962400"/>
            <a:ext cx="762000" cy="76200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419600" y="4191000"/>
            <a:ext cx="304800" cy="3048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28600" y="1371600"/>
            <a:ext cx="6455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Toy problem: search for single sparse signal out of </a:t>
            </a:r>
            <a:r>
              <a:rPr lang="en-US" i="1" dirty="0"/>
              <a:t>n</a:t>
            </a:r>
            <a:r>
              <a:rPr lang="en-US" dirty="0"/>
              <a:t> pixels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Assume complete freedom to shape probe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4E8664-0301-5653-805E-964FF1A1F4A3}"/>
              </a:ext>
            </a:extLst>
          </p:cNvPr>
          <p:cNvSpPr txBox="1"/>
          <p:nvPr/>
        </p:nvSpPr>
        <p:spPr>
          <a:xfrm>
            <a:off x="76200" y="2362200"/>
            <a:ext cx="2339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Adaptive approach: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95C6C2-55C8-06E2-FBA4-A10F5C3126E8}"/>
              </a:ext>
            </a:extLst>
          </p:cNvPr>
          <p:cNvSpPr/>
          <p:nvPr/>
        </p:nvSpPr>
        <p:spPr>
          <a:xfrm>
            <a:off x="152400" y="2971800"/>
            <a:ext cx="259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Binary search </a:t>
            </a:r>
          </a:p>
          <a:p>
            <a:r>
              <a:rPr lang="en-US" dirty="0">
                <a:sym typeface="Wingdings"/>
              </a:rPr>
              <a:t> log</a:t>
            </a:r>
            <a:r>
              <a:rPr lang="en-US" baseline="-25000" dirty="0">
                <a:sym typeface="Wingdings"/>
              </a:rPr>
              <a:t>2</a:t>
            </a:r>
            <a:r>
              <a:rPr lang="en-US" dirty="0">
                <a:sym typeface="Wingdings"/>
              </a:rPr>
              <a:t>(</a:t>
            </a:r>
            <a:r>
              <a:rPr lang="en-US" i="1" dirty="0">
                <a:sym typeface="Wingdings"/>
              </a:rPr>
              <a:t>n</a:t>
            </a:r>
            <a:r>
              <a:rPr lang="en-US" dirty="0">
                <a:sym typeface="Wingdings"/>
              </a:rPr>
              <a:t>) measurements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5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0" grpId="0" animBg="1"/>
      <p:bldP spid="71" grpId="0" animBg="1"/>
      <p:bldP spid="6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451822" y="129092"/>
            <a:ext cx="8692178" cy="753033"/>
          </a:xfrm>
        </p:spPr>
        <p:txBody>
          <a:bodyPr>
            <a:normAutofit/>
          </a:bodyPr>
          <a:lstStyle/>
          <a:p>
            <a:r>
              <a:rPr lang="en-US" dirty="0"/>
              <a:t>Random sampling vs. Adaptive Experiments</a:t>
            </a:r>
            <a:endParaRPr lang="en-US" dirty="0">
              <a:latin typeface="Arial" charset="0"/>
              <a:cs typeface="AR PL UMing HK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" y="1371600"/>
            <a:ext cx="6455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Toy problem: search for single sparse signal out of </a:t>
            </a:r>
            <a:r>
              <a:rPr lang="en-US" i="1" dirty="0"/>
              <a:t>n</a:t>
            </a:r>
            <a:r>
              <a:rPr lang="en-US" dirty="0"/>
              <a:t> pixels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Assume complete freedom to shape probe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200" y="2362200"/>
            <a:ext cx="2339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Adaptive approach: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90122" y="2281029"/>
            <a:ext cx="34062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Compressive sensing/ Ghost imaging approach: </a:t>
            </a:r>
          </a:p>
          <a:p>
            <a:endParaRPr lang="en-US" b="1" dirty="0"/>
          </a:p>
          <a:p>
            <a:r>
              <a:rPr lang="en-US" dirty="0"/>
              <a:t>Randomly probe sample and solve by optimization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52400" y="2971800"/>
            <a:ext cx="259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Binary search </a:t>
            </a:r>
          </a:p>
          <a:p>
            <a:r>
              <a:rPr lang="en-US" dirty="0">
                <a:sym typeface="Wingdings"/>
              </a:rPr>
              <a:t> log</a:t>
            </a:r>
            <a:r>
              <a:rPr lang="en-US" baseline="-25000" dirty="0">
                <a:sym typeface="Wingdings"/>
              </a:rPr>
              <a:t>2</a:t>
            </a:r>
            <a:r>
              <a:rPr lang="en-US" dirty="0">
                <a:sym typeface="Wingdings"/>
              </a:rPr>
              <a:t>(</a:t>
            </a:r>
            <a:r>
              <a:rPr lang="en-US" i="1" dirty="0">
                <a:sym typeface="Wingdings"/>
              </a:rPr>
              <a:t>n</a:t>
            </a:r>
            <a:r>
              <a:rPr lang="en-US" dirty="0">
                <a:sym typeface="Wingdings"/>
              </a:rPr>
              <a:t>) measurements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958702" y="4907280"/>
            <a:ext cx="3269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0"/>
              <a:buChar char="è"/>
            </a:pPr>
            <a:r>
              <a:rPr lang="en-US" dirty="0">
                <a:sym typeface="Wingdings"/>
              </a:rPr>
              <a:t>C log(n) measurements</a:t>
            </a:r>
          </a:p>
          <a:p>
            <a:r>
              <a:rPr lang="en-US" dirty="0">
                <a:sym typeface="Wingdings"/>
              </a:rPr>
              <a:t>With C ~ small number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28700" y="5897880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In what situations can adaptive experiments outperform compressive sensing?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193A6C-AB4B-113E-718A-D7DEB13F1E25}"/>
              </a:ext>
            </a:extLst>
          </p:cNvPr>
          <p:cNvGrpSpPr/>
          <p:nvPr/>
        </p:nvGrpSpPr>
        <p:grpSpPr>
          <a:xfrm>
            <a:off x="2590800" y="2362200"/>
            <a:ext cx="3124200" cy="3048000"/>
            <a:chOff x="2971800" y="2362200"/>
            <a:chExt cx="3124200" cy="3048000"/>
          </a:xfrm>
        </p:grpSpPr>
        <p:sp>
          <p:nvSpPr>
            <p:cNvPr id="7" name="Rectangle 6"/>
            <p:cNvSpPr/>
            <p:nvPr/>
          </p:nvSpPr>
          <p:spPr>
            <a:xfrm>
              <a:off x="2971800" y="2362200"/>
              <a:ext cx="3124200" cy="304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200400" y="2438400"/>
              <a:ext cx="609600" cy="5334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4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657600" y="3276600"/>
              <a:ext cx="609600" cy="5334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4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3276600" y="4419600"/>
              <a:ext cx="609600" cy="5334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4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410200" y="3429000"/>
              <a:ext cx="609600" cy="5334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4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4648200" y="2438400"/>
              <a:ext cx="609600" cy="5334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4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4876800" y="4191000"/>
              <a:ext cx="609600" cy="5334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4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4876800" y="4191000"/>
              <a:ext cx="304800" cy="30480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3581400" y="2514600"/>
              <a:ext cx="609600" cy="5334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4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4114800" y="3886200"/>
              <a:ext cx="609600" cy="5334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4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419600" y="4876800"/>
              <a:ext cx="609600" cy="5334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4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5410200" y="2819400"/>
              <a:ext cx="609600" cy="5334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4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4572000" y="3124200"/>
              <a:ext cx="609600" cy="5334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4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5029200" y="4343400"/>
              <a:ext cx="609600" cy="5334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4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5105400" y="2438400"/>
              <a:ext cx="609600" cy="5334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4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4038600" y="2895600"/>
              <a:ext cx="609600" cy="5334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4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3276600" y="3733800"/>
              <a:ext cx="609600" cy="5334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4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5334000" y="4800600"/>
              <a:ext cx="609600" cy="5334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4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4953000" y="3352800"/>
              <a:ext cx="609600" cy="5334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4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3276600" y="4800600"/>
              <a:ext cx="609600" cy="5334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4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459A44-1872-27FE-941D-B03B202BD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4093637"/>
            <a:ext cx="2934346" cy="5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6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Conclusion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E86A44-FCB9-C0C4-9A96-B5C01BF66DF3}"/>
              </a:ext>
            </a:extLst>
          </p:cNvPr>
          <p:cNvSpPr txBox="1"/>
          <p:nvPr/>
        </p:nvSpPr>
        <p:spPr>
          <a:xfrm>
            <a:off x="1347081" y="4738160"/>
            <a:ext cx="5983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Thanks to Jean Betterton, Tobias Boltz, Mykel </a:t>
            </a:r>
            <a:r>
              <a:rPr lang="en-US" sz="2000" dirty="0" err="1"/>
              <a:t>Kochenderfer</a:t>
            </a:r>
            <a:r>
              <a:rPr lang="en-US" sz="2000" dirty="0"/>
              <a:t>, Willie </a:t>
            </a:r>
            <a:r>
              <a:rPr lang="en-US" sz="2000" dirty="0" err="1"/>
              <a:t>Neiswanger</a:t>
            </a:r>
            <a:r>
              <a:rPr lang="en-US" sz="2000" dirty="0"/>
              <a:t>, and Sam Webb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189012-0D93-B068-6944-BEFC9B7B26FC}"/>
              </a:ext>
            </a:extLst>
          </p:cNvPr>
          <p:cNvSpPr txBox="1"/>
          <p:nvPr/>
        </p:nvSpPr>
        <p:spPr>
          <a:xfrm>
            <a:off x="813069" y="2133600"/>
            <a:ext cx="7492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RL promising for X-ray imaging of certain sparse use cases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Matching simulations to experimental setup is challenging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Benefits still not sufficient to justify effort… research into competing methods ongoing in parallel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1DD303-4EE8-EA4A-19F2-5D7B53D5A525}"/>
              </a:ext>
            </a:extLst>
          </p:cNvPr>
          <p:cNvSpPr txBox="1"/>
          <p:nvPr/>
        </p:nvSpPr>
        <p:spPr>
          <a:xfrm>
            <a:off x="2590800" y="1442434"/>
            <a:ext cx="2803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Conclusions so far:</a:t>
            </a:r>
          </a:p>
        </p:txBody>
      </p:sp>
    </p:spTree>
    <p:extLst>
      <p:ext uri="{BB962C8B-B14F-4D97-AF65-F5344CB8AC3E}">
        <p14:creationId xmlns:p14="http://schemas.microsoft.com/office/powerpoint/2010/main" val="2466240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FE336-81EB-4637-43E0-35E3D4EAC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755C04-0857-B51F-0EC3-CA544CF35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 Fluorescence Imaging</a:t>
            </a:r>
          </a:p>
        </p:txBody>
      </p:sp>
      <p:pic>
        <p:nvPicPr>
          <p:cNvPr id="9" name="Picture 8" descr="A close-up of a book&#10;&#10;Description automatically generated">
            <a:extLst>
              <a:ext uri="{FF2B5EF4-FFF2-40B4-BE49-F238E27FC236}">
                <a16:creationId xmlns:a16="http://schemas.microsoft.com/office/drawing/2014/main" id="{746CA0D5-96C0-3257-4C21-6504194AD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925" y="3441399"/>
            <a:ext cx="2319475" cy="3188001"/>
          </a:xfrm>
          <a:prstGeom prst="rect">
            <a:avLst/>
          </a:prstGeom>
        </p:spPr>
      </p:pic>
      <p:pic>
        <p:nvPicPr>
          <p:cNvPr id="11" name="Picture 10" descr="A close-up of a painting&#10;&#10;Description automatically generated">
            <a:extLst>
              <a:ext uri="{FF2B5EF4-FFF2-40B4-BE49-F238E27FC236}">
                <a16:creationId xmlns:a16="http://schemas.microsoft.com/office/drawing/2014/main" id="{D6958C2B-AC9C-20DF-39B7-80AD9D249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459194" y="3885462"/>
            <a:ext cx="3169920" cy="22817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5E4A27-8D7C-C2C2-2DEA-12113E615B28}"/>
              </a:ext>
            </a:extLst>
          </p:cNvPr>
          <p:cNvSpPr txBox="1"/>
          <p:nvPr/>
        </p:nvSpPr>
        <p:spPr>
          <a:xfrm>
            <a:off x="62816" y="6426654"/>
            <a:ext cx="3249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Hall, Bergmann, Morton, et al.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6CA383-92FB-6012-2A0B-1E9C0600ED9E}"/>
              </a:ext>
            </a:extLst>
          </p:cNvPr>
          <p:cNvSpPr txBox="1"/>
          <p:nvPr/>
        </p:nvSpPr>
        <p:spPr>
          <a:xfrm>
            <a:off x="62816" y="1371600"/>
            <a:ext cx="5659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Famous example #2: Archimedes Palimpsest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BE6DAE-AA55-6C69-092A-C8405AACF08B}"/>
              </a:ext>
            </a:extLst>
          </p:cNvPr>
          <p:cNvSpPr txBox="1"/>
          <p:nvPr/>
        </p:nvSpPr>
        <p:spPr>
          <a:xfrm>
            <a:off x="62816" y="1977095"/>
            <a:ext cx="8852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Archimedes text from the Medieval period was erased, copied over, and then further tampered in the 20</a:t>
            </a:r>
            <a:r>
              <a:rPr lang="en-US" baseline="30000" dirty="0"/>
              <a:t>th</a:t>
            </a:r>
            <a:r>
              <a:rPr lang="en-US" dirty="0"/>
              <a:t> century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277C04-0BDF-ADDC-94F8-526F17D4C07B}"/>
              </a:ext>
            </a:extLst>
          </p:cNvPr>
          <p:cNvSpPr txBox="1"/>
          <p:nvPr/>
        </p:nvSpPr>
        <p:spPr>
          <a:xfrm>
            <a:off x="223533" y="3429000"/>
            <a:ext cx="31667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XRF identifies original writing by elemental composition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Recovered only example of a lost Archimedes text on “early calculus”!</a:t>
            </a:r>
          </a:p>
        </p:txBody>
      </p:sp>
    </p:spTree>
    <p:extLst>
      <p:ext uri="{BB962C8B-B14F-4D97-AF65-F5344CB8AC3E}">
        <p14:creationId xmlns:p14="http://schemas.microsoft.com/office/powerpoint/2010/main" val="2018415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8-04-05 at 3.39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989517"/>
            <a:ext cx="7431791" cy="175203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 Fluorescence Imaging</a:t>
            </a:r>
          </a:p>
        </p:txBody>
      </p:sp>
      <p:pic>
        <p:nvPicPr>
          <p:cNvPr id="9" name="Picture 8" descr="Screen Shot 2018-04-05 at 6.57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2903174"/>
            <a:ext cx="3886201" cy="258322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2895600" y="6248400"/>
            <a:ext cx="685800" cy="457200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304800" y="5486400"/>
            <a:ext cx="2590800" cy="762000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prstDash val="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581400" y="5486400"/>
            <a:ext cx="609600" cy="762000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prstDash val="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04800" y="5117068"/>
            <a:ext cx="2121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Close-up of quills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76704" y="6336268"/>
            <a:ext cx="2262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Phosphorous scan</a:t>
            </a:r>
          </a:p>
        </p:txBody>
      </p:sp>
      <p:pic>
        <p:nvPicPr>
          <p:cNvPr id="14" name="Picture 13" descr="Screen Shot 2018-04-05 at 6.46.36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5" t="1706" r="490" b="3187"/>
          <a:stretch/>
        </p:blipFill>
        <p:spPr>
          <a:xfrm>
            <a:off x="5356917" y="2590800"/>
            <a:ext cx="3558483" cy="255908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4800" y="1295400"/>
            <a:ext cx="861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Famous example #3: Thermopolis Archaeopteryx</a:t>
            </a:r>
          </a:p>
          <a:p>
            <a:r>
              <a:rPr lang="en-US" sz="2000" dirty="0"/>
              <a:t>Phosphorous scan reveals bone details, including first images of quills (albeit still at low resolution) </a:t>
            </a:r>
          </a:p>
        </p:txBody>
      </p:sp>
      <p:pic>
        <p:nvPicPr>
          <p:cNvPr id="18" name="Picture 17" descr="Screen Shot 2018-04-05 at 6.47.4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093" y="2590800"/>
            <a:ext cx="4736307" cy="685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152400" y="6172200"/>
            <a:ext cx="119936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/>
              <a:t>Uwe</a:t>
            </a:r>
            <a:r>
              <a:rPr lang="en-US" sz="1600" b="1" dirty="0"/>
              <a:t> </a:t>
            </a:r>
          </a:p>
          <a:p>
            <a:r>
              <a:rPr lang="en-US" sz="1600" b="1" dirty="0"/>
              <a:t>Bergmann</a:t>
            </a:r>
          </a:p>
        </p:txBody>
      </p:sp>
    </p:spTree>
    <p:extLst>
      <p:ext uri="{BB962C8B-B14F-4D97-AF65-F5344CB8AC3E}">
        <p14:creationId xmlns:p14="http://schemas.microsoft.com/office/powerpoint/2010/main" val="837966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76965-D8C6-CAE7-48DD-4383370C8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8-04-05 at 3.39.07 PM.png">
            <a:extLst>
              <a:ext uri="{FF2B5EF4-FFF2-40B4-BE49-F238E27FC236}">
                <a16:creationId xmlns:a16="http://schemas.microsoft.com/office/drawing/2014/main" id="{63DDB96D-EEE8-E3D2-9472-663C946BF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989517"/>
            <a:ext cx="7431791" cy="175203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9F50E3-485F-26B0-88C9-9A4A9307EF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71B6D5-C4EA-F725-ECE3-6241E92DC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 Fluorescence Imaging</a:t>
            </a:r>
          </a:p>
        </p:txBody>
      </p:sp>
      <p:pic>
        <p:nvPicPr>
          <p:cNvPr id="9" name="Picture 8" descr="Screen Shot 2018-04-05 at 6.57.17 PM.png">
            <a:extLst>
              <a:ext uri="{FF2B5EF4-FFF2-40B4-BE49-F238E27FC236}">
                <a16:creationId xmlns:a16="http://schemas.microsoft.com/office/drawing/2014/main" id="{2BE62CB6-0330-EAA7-BAF0-0E267881E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2903174"/>
            <a:ext cx="3886201" cy="258322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4E1AAE-9B2F-2123-98ED-17A2CC871DA8}"/>
              </a:ext>
            </a:extLst>
          </p:cNvPr>
          <p:cNvSpPr/>
          <p:nvPr/>
        </p:nvSpPr>
        <p:spPr>
          <a:xfrm>
            <a:off x="2895600" y="6248400"/>
            <a:ext cx="685800" cy="457200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792E500-881D-3E39-9E7C-190CF2A14283}"/>
              </a:ext>
            </a:extLst>
          </p:cNvPr>
          <p:cNvCxnSpPr/>
          <p:nvPr/>
        </p:nvCxnSpPr>
        <p:spPr>
          <a:xfrm flipH="1" flipV="1">
            <a:off x="304800" y="5486400"/>
            <a:ext cx="2590800" cy="762000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prstDash val="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1AAA9DA-7C51-F4D7-8704-CADB744D1B43}"/>
              </a:ext>
            </a:extLst>
          </p:cNvPr>
          <p:cNvCxnSpPr/>
          <p:nvPr/>
        </p:nvCxnSpPr>
        <p:spPr>
          <a:xfrm flipV="1">
            <a:off x="3581400" y="5486400"/>
            <a:ext cx="609600" cy="762000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prstDash val="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53B8628-182B-7489-53D6-A0207C3F3CCA}"/>
              </a:ext>
            </a:extLst>
          </p:cNvPr>
          <p:cNvSpPr txBox="1"/>
          <p:nvPr/>
        </p:nvSpPr>
        <p:spPr>
          <a:xfrm>
            <a:off x="304800" y="5117068"/>
            <a:ext cx="2121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Close-up of quills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658DB4-6F57-C296-D1CD-C7592DFC3380}"/>
              </a:ext>
            </a:extLst>
          </p:cNvPr>
          <p:cNvSpPr txBox="1"/>
          <p:nvPr/>
        </p:nvSpPr>
        <p:spPr>
          <a:xfrm>
            <a:off x="6576704" y="6336268"/>
            <a:ext cx="2262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Phosphorous scan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BE4D3D-39A3-C070-5FFD-FB87A1F40D69}"/>
              </a:ext>
            </a:extLst>
          </p:cNvPr>
          <p:cNvSpPr txBox="1"/>
          <p:nvPr/>
        </p:nvSpPr>
        <p:spPr>
          <a:xfrm>
            <a:off x="304800" y="1295400"/>
            <a:ext cx="861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Famous example #3: Thermopolis Archaeopteryx</a:t>
            </a:r>
          </a:p>
          <a:p>
            <a:r>
              <a:rPr lang="en-US" sz="2000" dirty="0"/>
              <a:t>Phosphorous scan reveals bone details, including first images of quills (albeit still at low resolution) </a:t>
            </a:r>
          </a:p>
        </p:txBody>
      </p:sp>
      <p:pic>
        <p:nvPicPr>
          <p:cNvPr id="18" name="Picture 17" descr="Screen Shot 2018-04-05 at 6.47.43 PM.png">
            <a:extLst>
              <a:ext uri="{FF2B5EF4-FFF2-40B4-BE49-F238E27FC236}">
                <a16:creationId xmlns:a16="http://schemas.microsoft.com/office/drawing/2014/main" id="{6F793411-B644-0CE3-99A4-E68E51C677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093" y="2590800"/>
            <a:ext cx="4736307" cy="685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2081524-E6D1-3FBC-B95C-C42D154CA501}"/>
              </a:ext>
            </a:extLst>
          </p:cNvPr>
          <p:cNvSpPr txBox="1"/>
          <p:nvPr/>
        </p:nvSpPr>
        <p:spPr>
          <a:xfrm>
            <a:off x="152400" y="6172200"/>
            <a:ext cx="119936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/>
              <a:t>Uwe</a:t>
            </a:r>
            <a:r>
              <a:rPr lang="en-US" sz="1600" b="1" dirty="0"/>
              <a:t> </a:t>
            </a:r>
          </a:p>
          <a:p>
            <a:r>
              <a:rPr lang="en-US" sz="1600" b="1" dirty="0"/>
              <a:t>Bergmann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FB4BAD-1B28-9A9E-15F0-22B654901C5D}"/>
              </a:ext>
            </a:extLst>
          </p:cNvPr>
          <p:cNvSpPr txBox="1"/>
          <p:nvPr/>
        </p:nvSpPr>
        <p:spPr>
          <a:xfrm>
            <a:off x="4495800" y="3505200"/>
            <a:ext cx="388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is VERY sparse… hours of scanning and less than 1% of pixels capture quill region!</a:t>
            </a:r>
          </a:p>
        </p:txBody>
      </p:sp>
    </p:spTree>
    <p:extLst>
      <p:ext uri="{BB962C8B-B14F-4D97-AF65-F5344CB8AC3E}">
        <p14:creationId xmlns:p14="http://schemas.microsoft.com/office/powerpoint/2010/main" val="2160011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WA_fine_1_10000_0_001_Z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1" y="3568631"/>
            <a:ext cx="4343400" cy="3213169"/>
          </a:xfrm>
          <a:prstGeom prst="rect">
            <a:avLst/>
          </a:prstGeom>
        </p:spPr>
      </p:pic>
      <p:pic>
        <p:nvPicPr>
          <p:cNvPr id="9" name="Picture 8" descr="NWA_fine_1_10000_0_001_Ca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68631"/>
            <a:ext cx="4343400" cy="321316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 Fluorescence Imaging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304800" y="1295400"/>
            <a:ext cx="579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Sign of early life?</a:t>
            </a:r>
          </a:p>
          <a:p>
            <a:endParaRPr lang="en-US" sz="2000" b="1" dirty="0"/>
          </a:p>
          <a:p>
            <a:r>
              <a:rPr lang="en-US" sz="2000" dirty="0"/>
              <a:t>Sparse structures appear in Zinc map</a:t>
            </a:r>
          </a:p>
          <a:p>
            <a:r>
              <a:rPr lang="en-US" sz="2000" dirty="0"/>
              <a:t>Possible early life signature?</a:t>
            </a:r>
          </a:p>
        </p:txBody>
      </p:sp>
      <p:pic>
        <p:nvPicPr>
          <p:cNvPr id="7" name="Picture 6" descr="Screen Shot 2018-04-09 at 2.04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524000"/>
            <a:ext cx="2209800" cy="1875544"/>
          </a:xfrm>
          <a:prstGeom prst="rect">
            <a:avLst/>
          </a:prstGeom>
          <a:ln>
            <a:solidFill>
              <a:srgbClr val="7F7F7F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401210" y="3669268"/>
            <a:ext cx="1018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Calcium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94655" y="3669268"/>
            <a:ext cx="62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Zinc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6248400" y="3429000"/>
            <a:ext cx="609600" cy="13716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7239000" y="3429000"/>
            <a:ext cx="1219200" cy="13716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858000" y="4800600"/>
            <a:ext cx="381000" cy="457200"/>
          </a:xfrm>
          <a:prstGeom prst="rect">
            <a:avLst/>
          </a:prstGeom>
          <a:noFill/>
          <a:ln w="28575" cmpd="sng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52400" y="6172200"/>
            <a:ext cx="1066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Sam Webb</a:t>
            </a:r>
          </a:p>
        </p:txBody>
      </p:sp>
    </p:spTree>
    <p:extLst>
      <p:ext uri="{BB962C8B-B14F-4D97-AF65-F5344CB8AC3E}">
        <p14:creationId xmlns:p14="http://schemas.microsoft.com/office/powerpoint/2010/main" val="680427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AAE21-DB13-CF2D-9242-16D3B9E66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C8B0604-3083-FA50-B1D4-3840BB34A1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7572F4-7224-4932-BF20-76C77E1DD30A}" type="slidenum">
              <a:rPr lang="en-US" smtClean="0"/>
              <a:t>7</a:t>
            </a:fld>
            <a:endParaRPr lang="en-US"/>
          </a:p>
        </p:txBody>
      </p:sp>
      <p:sp>
        <p:nvSpPr>
          <p:cNvPr id="22" name="Title 28">
            <a:extLst>
              <a:ext uri="{FF2B5EF4-FFF2-40B4-BE49-F238E27FC236}">
                <a16:creationId xmlns:a16="http://schemas.microsoft.com/office/drawing/2014/main" id="{ADDDCBDB-6379-8913-D9AF-B63094617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822" y="129092"/>
            <a:ext cx="8103570" cy="753033"/>
          </a:xfrm>
        </p:spPr>
        <p:txBody>
          <a:bodyPr/>
          <a:lstStyle/>
          <a:p>
            <a:r>
              <a:rPr lang="en-US" dirty="0"/>
              <a:t>Adaptive XRF for Sparse Samples</a:t>
            </a:r>
            <a:endParaRPr lang="en-CA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49CF04A-6A3F-6376-83CA-ED09281C6728}"/>
              </a:ext>
            </a:extLst>
          </p:cNvPr>
          <p:cNvSpPr txBox="1"/>
          <p:nvPr/>
        </p:nvSpPr>
        <p:spPr>
          <a:xfrm>
            <a:off x="8038309" y="6172200"/>
            <a:ext cx="11056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Sam Webb</a:t>
            </a:r>
          </a:p>
        </p:txBody>
      </p:sp>
      <p:sp>
        <p:nvSpPr>
          <p:cNvPr id="49" name="Google Shape;113;p19">
            <a:extLst>
              <a:ext uri="{FF2B5EF4-FFF2-40B4-BE49-F238E27FC236}">
                <a16:creationId xmlns:a16="http://schemas.microsoft.com/office/drawing/2014/main" id="{FEEBC8B2-C4CE-DD05-4801-FD878C92FFA5}"/>
              </a:ext>
            </a:extLst>
          </p:cNvPr>
          <p:cNvSpPr txBox="1"/>
          <p:nvPr/>
        </p:nvSpPr>
        <p:spPr>
          <a:xfrm>
            <a:off x="6553200" y="5041020"/>
            <a:ext cx="1523154" cy="38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Ground truth</a:t>
            </a:r>
            <a:endParaRPr sz="1600" dirty="0"/>
          </a:p>
        </p:txBody>
      </p:sp>
      <p:pic>
        <p:nvPicPr>
          <p:cNvPr id="50" name="Google Shape;115;p19">
            <a:extLst>
              <a:ext uri="{FF2B5EF4-FFF2-40B4-BE49-F238E27FC236}">
                <a16:creationId xmlns:a16="http://schemas.microsoft.com/office/drawing/2014/main" id="{87F5AE3F-202A-F6A9-AB54-453B23D3714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7625" r="2798"/>
          <a:stretch/>
        </p:blipFill>
        <p:spPr>
          <a:xfrm>
            <a:off x="6358967" y="5400504"/>
            <a:ext cx="1760102" cy="18384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DAC173A1-9590-DA9B-ECBF-5390A786CFDA}"/>
              </a:ext>
            </a:extLst>
          </p:cNvPr>
          <p:cNvGrpSpPr/>
          <p:nvPr/>
        </p:nvGrpSpPr>
        <p:grpSpPr>
          <a:xfrm>
            <a:off x="5250" y="4804702"/>
            <a:ext cx="6292404" cy="2419108"/>
            <a:chOff x="24380" y="5390632"/>
            <a:chExt cx="4712669" cy="1454135"/>
          </a:xfrm>
        </p:grpSpPr>
        <p:pic>
          <p:nvPicPr>
            <p:cNvPr id="52" name="Google Shape;106;p19">
              <a:extLst>
                <a:ext uri="{FF2B5EF4-FFF2-40B4-BE49-F238E27FC236}">
                  <a16:creationId xmlns:a16="http://schemas.microsoft.com/office/drawing/2014/main" id="{FECF3559-98A2-27FE-B34F-A3B8E15760D9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729136" y="5500059"/>
              <a:ext cx="1433788" cy="13376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108;p19">
              <a:extLst>
                <a:ext uri="{FF2B5EF4-FFF2-40B4-BE49-F238E27FC236}">
                  <a16:creationId xmlns:a16="http://schemas.microsoft.com/office/drawing/2014/main" id="{A088ADC7-1AC9-8EF0-D87F-A4A80F2E37DF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7875" y="5498078"/>
              <a:ext cx="1438355" cy="13415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109;p19">
              <a:extLst>
                <a:ext uri="{FF2B5EF4-FFF2-40B4-BE49-F238E27FC236}">
                  <a16:creationId xmlns:a16="http://schemas.microsoft.com/office/drawing/2014/main" id="{9BF35556-0EC2-BB8F-5CA0-DF2BFF5F4D67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303261" y="5507157"/>
              <a:ext cx="1433788" cy="13376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" name="Google Shape;110;p19">
              <a:extLst>
                <a:ext uri="{FF2B5EF4-FFF2-40B4-BE49-F238E27FC236}">
                  <a16:creationId xmlns:a16="http://schemas.microsoft.com/office/drawing/2014/main" id="{BDEDED0C-A718-C499-04D8-5F50A569C5F6}"/>
                </a:ext>
              </a:extLst>
            </p:cNvPr>
            <p:cNvSpPr/>
            <p:nvPr/>
          </p:nvSpPr>
          <p:spPr>
            <a:xfrm>
              <a:off x="1508900" y="6051457"/>
              <a:ext cx="239400" cy="249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999999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highlight>
                  <a:srgbClr val="B7B7B7"/>
                </a:highlight>
              </a:endParaRPr>
            </a:p>
          </p:txBody>
        </p:sp>
        <p:sp>
          <p:nvSpPr>
            <p:cNvPr id="56" name="Google Shape;111;p19">
              <a:extLst>
                <a:ext uri="{FF2B5EF4-FFF2-40B4-BE49-F238E27FC236}">
                  <a16:creationId xmlns:a16="http://schemas.microsoft.com/office/drawing/2014/main" id="{9547BB58-F8A6-87AA-306F-290C2E7E6383}"/>
                </a:ext>
              </a:extLst>
            </p:cNvPr>
            <p:cNvSpPr/>
            <p:nvPr/>
          </p:nvSpPr>
          <p:spPr>
            <a:xfrm>
              <a:off x="3117200" y="6051457"/>
              <a:ext cx="239400" cy="249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999999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highlight>
                  <a:srgbClr val="B7B7B7"/>
                </a:highlight>
              </a:endParaRPr>
            </a:p>
          </p:txBody>
        </p:sp>
        <p:cxnSp>
          <p:nvCxnSpPr>
            <p:cNvPr id="57" name="Google Shape;112;p19">
              <a:extLst>
                <a:ext uri="{FF2B5EF4-FFF2-40B4-BE49-F238E27FC236}">
                  <a16:creationId xmlns:a16="http://schemas.microsoft.com/office/drawing/2014/main" id="{E4830B12-705C-963F-B224-B06C568F542A}"/>
                </a:ext>
              </a:extLst>
            </p:cNvPr>
            <p:cNvCxnSpPr/>
            <p:nvPr/>
          </p:nvCxnSpPr>
          <p:spPr>
            <a:xfrm>
              <a:off x="909733" y="5657693"/>
              <a:ext cx="0" cy="3354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58" name="Google Shape;114;p19">
              <a:extLst>
                <a:ext uri="{FF2B5EF4-FFF2-40B4-BE49-F238E27FC236}">
                  <a16:creationId xmlns:a16="http://schemas.microsoft.com/office/drawing/2014/main" id="{34B974B2-EAFF-BA7C-362A-893FD6EF910B}"/>
                </a:ext>
              </a:extLst>
            </p:cNvPr>
            <p:cNvSpPr txBox="1"/>
            <p:nvPr/>
          </p:nvSpPr>
          <p:spPr>
            <a:xfrm>
              <a:off x="24380" y="5390632"/>
              <a:ext cx="2278854" cy="2290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rgbClr val="FF0000"/>
                  </a:solidFill>
                </a:rPr>
                <a:t>Key in on high value regions</a:t>
              </a:r>
              <a:endParaRPr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59" name="Google Shape;116;p19">
              <a:extLst>
                <a:ext uri="{FF2B5EF4-FFF2-40B4-BE49-F238E27FC236}">
                  <a16:creationId xmlns:a16="http://schemas.microsoft.com/office/drawing/2014/main" id="{BAEB14B0-0AC6-BCCA-D59A-8899EE656BB3}"/>
                </a:ext>
              </a:extLst>
            </p:cNvPr>
            <p:cNvSpPr txBox="1"/>
            <p:nvPr/>
          </p:nvSpPr>
          <p:spPr>
            <a:xfrm>
              <a:off x="201485" y="6345498"/>
              <a:ext cx="646426" cy="2818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 dirty="0">
                  <a:solidFill>
                    <a:srgbClr val="FFFFFF"/>
                  </a:solidFill>
                </a:rPr>
                <a:t>Loop 1</a:t>
              </a:r>
              <a:endParaRPr sz="1500" b="1" dirty="0">
                <a:solidFill>
                  <a:srgbClr val="FFFFFF"/>
                </a:solidFill>
              </a:endParaRPr>
            </a:p>
          </p:txBody>
        </p:sp>
        <p:sp>
          <p:nvSpPr>
            <p:cNvPr id="60" name="Google Shape;117;p19">
              <a:extLst>
                <a:ext uri="{FF2B5EF4-FFF2-40B4-BE49-F238E27FC236}">
                  <a16:creationId xmlns:a16="http://schemas.microsoft.com/office/drawing/2014/main" id="{FD3C46EE-C997-398E-DC30-86371B51F87F}"/>
                </a:ext>
              </a:extLst>
            </p:cNvPr>
            <p:cNvSpPr txBox="1"/>
            <p:nvPr/>
          </p:nvSpPr>
          <p:spPr>
            <a:xfrm>
              <a:off x="1801686" y="6345498"/>
              <a:ext cx="646426" cy="2818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>
                  <a:solidFill>
                    <a:srgbClr val="FFFFFF"/>
                  </a:solidFill>
                </a:rPr>
                <a:t>Loop 2</a:t>
              </a:r>
              <a:endParaRPr sz="1500" b="1">
                <a:solidFill>
                  <a:srgbClr val="FFFFFF"/>
                </a:solidFill>
              </a:endParaRPr>
            </a:p>
          </p:txBody>
        </p:sp>
        <p:sp>
          <p:nvSpPr>
            <p:cNvPr id="61" name="Google Shape;118;p19">
              <a:extLst>
                <a:ext uri="{FF2B5EF4-FFF2-40B4-BE49-F238E27FC236}">
                  <a16:creationId xmlns:a16="http://schemas.microsoft.com/office/drawing/2014/main" id="{A1B6F66F-0DC9-1743-1498-50F9D562E5EB}"/>
                </a:ext>
              </a:extLst>
            </p:cNvPr>
            <p:cNvSpPr txBox="1"/>
            <p:nvPr/>
          </p:nvSpPr>
          <p:spPr>
            <a:xfrm>
              <a:off x="3401886" y="6345498"/>
              <a:ext cx="646426" cy="2818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>
                  <a:solidFill>
                    <a:srgbClr val="FFFFFF"/>
                  </a:solidFill>
                </a:rPr>
                <a:t>Loop 3</a:t>
              </a:r>
              <a:endParaRPr sz="1500" b="1">
                <a:solidFill>
                  <a:srgbClr val="FFFFFF"/>
                </a:solidFill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217F475-5DE2-A344-9C19-324A80309232}"/>
              </a:ext>
            </a:extLst>
          </p:cNvPr>
          <p:cNvSpPr txBox="1"/>
          <p:nvPr/>
        </p:nvSpPr>
        <p:spPr>
          <a:xfrm>
            <a:off x="216116" y="1304338"/>
            <a:ext cx="6795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Rough (human) approach for adaptive sampling: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AA96EA-D6BE-18AF-28A3-0A04869452B8}"/>
              </a:ext>
            </a:extLst>
          </p:cNvPr>
          <p:cNvSpPr txBox="1"/>
          <p:nvPr/>
        </p:nvSpPr>
        <p:spPr>
          <a:xfrm>
            <a:off x="501276" y="1962336"/>
            <a:ext cx="80650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Low resolution scans identify rough areas of interest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Increasing resolution focuses on most interesting/uncertain regions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Final reconstruction combines all measurements</a:t>
            </a:r>
          </a:p>
        </p:txBody>
      </p:sp>
    </p:spTree>
    <p:extLst>
      <p:ext uri="{BB962C8B-B14F-4D97-AF65-F5344CB8AC3E}">
        <p14:creationId xmlns:p14="http://schemas.microsoft.com/office/powerpoint/2010/main" val="3838667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81766-BDEF-D2EF-6A3C-04D67E7FB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D72F6F3-1F40-F242-266C-2DEBA45385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7572F4-7224-4932-BF20-76C77E1DD30A}" type="slidenum">
              <a:rPr lang="en-US" smtClean="0"/>
              <a:t>8</a:t>
            </a:fld>
            <a:endParaRPr lang="en-US"/>
          </a:p>
        </p:txBody>
      </p:sp>
      <p:sp>
        <p:nvSpPr>
          <p:cNvPr id="22" name="Title 28">
            <a:extLst>
              <a:ext uri="{FF2B5EF4-FFF2-40B4-BE49-F238E27FC236}">
                <a16:creationId xmlns:a16="http://schemas.microsoft.com/office/drawing/2014/main" id="{8A935CB5-040E-05E5-F777-230EEFCE3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822" y="129092"/>
            <a:ext cx="8103570" cy="753033"/>
          </a:xfrm>
        </p:spPr>
        <p:txBody>
          <a:bodyPr/>
          <a:lstStyle/>
          <a:p>
            <a:r>
              <a:rPr lang="en-US" dirty="0"/>
              <a:t>RL or BO?</a:t>
            </a:r>
            <a:endParaRPr lang="en-CA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30E413D-7866-1E5A-5BF6-BA111099D21F}"/>
              </a:ext>
            </a:extLst>
          </p:cNvPr>
          <p:cNvSpPr txBox="1"/>
          <p:nvPr/>
        </p:nvSpPr>
        <p:spPr>
          <a:xfrm>
            <a:off x="568794" y="1295400"/>
            <a:ext cx="3622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Reinforcement learning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E44462-4153-419F-B4BB-0DC45F3530C4}"/>
              </a:ext>
            </a:extLst>
          </p:cNvPr>
          <p:cNvSpPr txBox="1"/>
          <p:nvPr/>
        </p:nvSpPr>
        <p:spPr>
          <a:xfrm>
            <a:off x="76200" y="1947476"/>
            <a:ext cx="44196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/>
              <a:t>Advantages</a:t>
            </a:r>
            <a:endParaRPr lang="en-US" sz="1900" dirty="0"/>
          </a:p>
          <a:p>
            <a:pPr marL="342900" indent="-342900">
              <a:buFont typeface="Arial"/>
              <a:buChar char="•"/>
            </a:pPr>
            <a:r>
              <a:rPr lang="en-US" sz="1900" dirty="0"/>
              <a:t>Incorporate rich priors with pre-trained deep NN</a:t>
            </a:r>
          </a:p>
          <a:p>
            <a:pPr marL="342900" indent="-342900">
              <a:buFont typeface="Arial"/>
              <a:buChar char="•"/>
            </a:pPr>
            <a:r>
              <a:rPr lang="en-US" sz="1900" dirty="0"/>
              <a:t>Easy implementation of high-dimensional inputs and outputs</a:t>
            </a:r>
          </a:p>
          <a:p>
            <a:pPr marL="342900" indent="-342900">
              <a:buFont typeface="Arial"/>
              <a:buChar char="•"/>
            </a:pPr>
            <a:r>
              <a:rPr lang="en-US" sz="1900" dirty="0"/>
              <a:t>Fast executing at inference</a:t>
            </a:r>
          </a:p>
          <a:p>
            <a:pPr marL="342900" indent="-342900">
              <a:buFont typeface="Arial"/>
              <a:buChar char="•"/>
            </a:pPr>
            <a:endParaRPr lang="en-US" sz="1900" dirty="0"/>
          </a:p>
          <a:p>
            <a:pPr algn="ctr"/>
            <a:r>
              <a:rPr lang="en-US" sz="1900" b="1" dirty="0"/>
              <a:t>Disadvantages</a:t>
            </a:r>
          </a:p>
          <a:p>
            <a:pPr marL="342900" indent="-342900">
              <a:buFont typeface="Arial"/>
              <a:buChar char="•"/>
            </a:pPr>
            <a:r>
              <a:rPr lang="en-US" sz="1900" dirty="0"/>
              <a:t>Very data hungry (effectively requires simulation)</a:t>
            </a:r>
          </a:p>
          <a:p>
            <a:pPr marL="342900" indent="-342900">
              <a:buFont typeface="Arial"/>
              <a:buChar char="•"/>
            </a:pPr>
            <a:r>
              <a:rPr lang="en-US" sz="1900" dirty="0"/>
              <a:t>Requires retraining when distribution changes</a:t>
            </a:r>
          </a:p>
          <a:p>
            <a:pPr marL="342900" indent="-342900">
              <a:buFont typeface="Arial"/>
              <a:buChar char="•"/>
            </a:pPr>
            <a:r>
              <a:rPr lang="en-US" sz="1900" dirty="0"/>
              <a:t>Expensive to train</a:t>
            </a:r>
          </a:p>
          <a:p>
            <a:pPr marL="342900" indent="-342900">
              <a:buFont typeface="Arial"/>
              <a:buChar char="•"/>
            </a:pPr>
            <a:endParaRPr lang="en-US" sz="19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ADC6570-503C-970E-7BE5-D5D913C63EAB}"/>
              </a:ext>
            </a:extLst>
          </p:cNvPr>
          <p:cNvCxnSpPr>
            <a:cxnSpLocks/>
          </p:cNvCxnSpPr>
          <p:nvPr/>
        </p:nvCxnSpPr>
        <p:spPr>
          <a:xfrm>
            <a:off x="4572000" y="2133600"/>
            <a:ext cx="0" cy="37409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1F85AC0-EA0F-40F0-31ED-642DE3403C66}"/>
              </a:ext>
            </a:extLst>
          </p:cNvPr>
          <p:cNvSpPr txBox="1"/>
          <p:nvPr/>
        </p:nvSpPr>
        <p:spPr>
          <a:xfrm>
            <a:off x="4876800" y="1295400"/>
            <a:ext cx="4166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Bayesian optimization (GP)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3F91CE5-208E-CCFE-E3F3-9C6540EEC96D}"/>
              </a:ext>
            </a:extLst>
          </p:cNvPr>
          <p:cNvSpPr txBox="1"/>
          <p:nvPr/>
        </p:nvSpPr>
        <p:spPr>
          <a:xfrm>
            <a:off x="4800600" y="1981200"/>
            <a:ext cx="4419600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/>
              <a:t>Advantages</a:t>
            </a:r>
          </a:p>
          <a:p>
            <a:pPr marL="342900" indent="-342900">
              <a:buFont typeface="Arial"/>
              <a:buChar char="•"/>
            </a:pPr>
            <a:r>
              <a:rPr lang="en-US" sz="1900" dirty="0"/>
              <a:t>Can handle small data sets </a:t>
            </a:r>
          </a:p>
          <a:p>
            <a:pPr marL="342900" indent="-342900">
              <a:buFont typeface="Arial"/>
              <a:buChar char="•"/>
            </a:pPr>
            <a:r>
              <a:rPr lang="en-US" sz="1900" dirty="0"/>
              <a:t>Relatively robust to changing conditions</a:t>
            </a:r>
          </a:p>
          <a:p>
            <a:pPr marL="342900" indent="-342900">
              <a:buFont typeface="Arial"/>
              <a:buChar char="•"/>
            </a:pPr>
            <a:r>
              <a:rPr lang="en-US" sz="1900" dirty="0"/>
              <a:t>No need for pre-training in a simulation environment</a:t>
            </a:r>
          </a:p>
          <a:p>
            <a:pPr marL="342900" indent="-342900">
              <a:buFont typeface="Arial"/>
              <a:buChar char="•"/>
            </a:pPr>
            <a:endParaRPr lang="en-US" sz="1900" dirty="0"/>
          </a:p>
          <a:p>
            <a:pPr algn="ctr"/>
            <a:r>
              <a:rPr lang="en-US" sz="1900" b="1" dirty="0"/>
              <a:t>Disadvantages</a:t>
            </a:r>
            <a:endParaRPr lang="en-US" sz="1900" dirty="0"/>
          </a:p>
          <a:p>
            <a:pPr marL="342900" indent="-342900">
              <a:buFont typeface="Arial"/>
              <a:buChar char="•"/>
            </a:pPr>
            <a:r>
              <a:rPr lang="en-US" sz="1900" dirty="0"/>
              <a:t>Expensive to operate at inference</a:t>
            </a:r>
          </a:p>
          <a:p>
            <a:pPr marL="342900" indent="-342900">
              <a:buFont typeface="Arial"/>
              <a:buChar char="•"/>
            </a:pPr>
            <a:r>
              <a:rPr lang="en-US" sz="1900" dirty="0"/>
              <a:t>Poor scaling with big data</a:t>
            </a:r>
          </a:p>
          <a:p>
            <a:pPr marL="342900" indent="-342900">
              <a:buFont typeface="Arial"/>
              <a:buChar char="•"/>
            </a:pPr>
            <a:r>
              <a:rPr lang="en-US" sz="1900" dirty="0"/>
              <a:t>Poor scaling to high dimensional inputs/outputs</a:t>
            </a:r>
          </a:p>
          <a:p>
            <a:pPr marL="342900" indent="-342900">
              <a:buFont typeface="Arial"/>
              <a:buChar char="•"/>
            </a:pPr>
            <a:r>
              <a:rPr lang="en-US" sz="1900" dirty="0"/>
              <a:t>Priors relatively weak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2AA4B7-80AE-A7D6-1257-0821BC6C05DC}"/>
              </a:ext>
            </a:extLst>
          </p:cNvPr>
          <p:cNvSpPr txBox="1"/>
          <p:nvPr/>
        </p:nvSpPr>
        <p:spPr>
          <a:xfrm>
            <a:off x="2057400" y="6218794"/>
            <a:ext cx="4891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Caveat: BO with NNs blurs these distinctions  </a:t>
            </a:r>
          </a:p>
        </p:txBody>
      </p:sp>
    </p:spTree>
    <p:extLst>
      <p:ext uri="{BB962C8B-B14F-4D97-AF65-F5344CB8AC3E}">
        <p14:creationId xmlns:p14="http://schemas.microsoft.com/office/powerpoint/2010/main" val="3406962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7572F4-7224-4932-BF20-76C77E1DD30A}" type="slidenum">
              <a:rPr lang="en-US" smtClean="0"/>
              <a:t>9</a:t>
            </a:fld>
            <a:endParaRPr lang="en-US"/>
          </a:p>
        </p:txBody>
      </p:sp>
      <p:sp>
        <p:nvSpPr>
          <p:cNvPr id="22" name="Title 28"/>
          <p:cNvSpPr>
            <a:spLocks noGrp="1"/>
          </p:cNvSpPr>
          <p:nvPr>
            <p:ph type="title"/>
          </p:nvPr>
        </p:nvSpPr>
        <p:spPr>
          <a:xfrm>
            <a:off x="451822" y="129092"/>
            <a:ext cx="8103570" cy="753033"/>
          </a:xfrm>
        </p:spPr>
        <p:txBody>
          <a:bodyPr/>
          <a:lstStyle/>
          <a:p>
            <a:r>
              <a:rPr lang="en-US" dirty="0"/>
              <a:t>RL for XRF</a:t>
            </a:r>
            <a:endParaRPr lang="en-CA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2418080" cy="234070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2690923" y="1828966"/>
            <a:ext cx="61941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b="1" dirty="0"/>
              <a:t>Action:</a:t>
            </a:r>
            <a:r>
              <a:rPr lang="en-US" sz="2000" dirty="0"/>
              <a:t> Select aperture, position, exposure</a:t>
            </a:r>
            <a:endParaRPr lang="en-US" sz="2000" b="1" dirty="0"/>
          </a:p>
          <a:p>
            <a:pPr marL="342900" indent="-342900">
              <a:buAutoNum type="arabicPeriod"/>
            </a:pPr>
            <a:r>
              <a:rPr lang="en-US" sz="2000" b="1" dirty="0"/>
              <a:t>Interaction with Environment:</a:t>
            </a:r>
            <a:r>
              <a:rPr lang="en-US" sz="2000" dirty="0"/>
              <a:t> Acquire data</a:t>
            </a:r>
            <a:endParaRPr lang="en-US" sz="2000" b="1" dirty="0"/>
          </a:p>
          <a:p>
            <a:pPr marL="342900" indent="-342900">
              <a:buAutoNum type="arabicPeriod"/>
            </a:pPr>
            <a:r>
              <a:rPr lang="en-US" sz="2000" b="1" dirty="0"/>
              <a:t>State:</a:t>
            </a:r>
            <a:r>
              <a:rPr lang="en-US" sz="2000" dirty="0"/>
              <a:t> Acquisition parameters and data returned to agent</a:t>
            </a:r>
          </a:p>
          <a:p>
            <a:pPr marL="342900" indent="-342900">
              <a:buAutoNum type="arabicPeriod"/>
            </a:pPr>
            <a:r>
              <a:rPr lang="en-US" sz="2000" b="1" dirty="0"/>
              <a:t>Reward:</a:t>
            </a:r>
            <a:r>
              <a:rPr lang="en-US" sz="2000" dirty="0"/>
              <a:t> Final reconstruction quality (e.g. RMS error) and acquisition time penalty</a:t>
            </a:r>
            <a:endParaRPr lang="en-US" sz="20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8038309" y="6172200"/>
            <a:ext cx="11056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Sam Webb</a:t>
            </a:r>
          </a:p>
        </p:txBody>
      </p:sp>
      <p:sp>
        <p:nvSpPr>
          <p:cNvPr id="49" name="Google Shape;113;p19">
            <a:extLst>
              <a:ext uri="{FF2B5EF4-FFF2-40B4-BE49-F238E27FC236}">
                <a16:creationId xmlns:a16="http://schemas.microsoft.com/office/drawing/2014/main" id="{66F5053A-DDB3-3545-B5A0-325ECF8575B4}"/>
              </a:ext>
            </a:extLst>
          </p:cNvPr>
          <p:cNvSpPr txBox="1"/>
          <p:nvPr/>
        </p:nvSpPr>
        <p:spPr>
          <a:xfrm>
            <a:off x="6553200" y="5097045"/>
            <a:ext cx="1523154" cy="38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Ground truth</a:t>
            </a:r>
            <a:endParaRPr sz="1600" dirty="0"/>
          </a:p>
        </p:txBody>
      </p:sp>
      <p:pic>
        <p:nvPicPr>
          <p:cNvPr id="50" name="Google Shape;115;p19">
            <a:extLst>
              <a:ext uri="{FF2B5EF4-FFF2-40B4-BE49-F238E27FC236}">
                <a16:creationId xmlns:a16="http://schemas.microsoft.com/office/drawing/2014/main" id="{BAE60783-4F3E-A341-AD1D-832FDE9F425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7625" r="2798"/>
          <a:stretch/>
        </p:blipFill>
        <p:spPr>
          <a:xfrm>
            <a:off x="6358967" y="5400504"/>
            <a:ext cx="1760102" cy="18384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Group 50"/>
          <p:cNvGrpSpPr/>
          <p:nvPr/>
        </p:nvGrpSpPr>
        <p:grpSpPr>
          <a:xfrm>
            <a:off x="5250" y="4804702"/>
            <a:ext cx="6292404" cy="2419108"/>
            <a:chOff x="24380" y="5390632"/>
            <a:chExt cx="4712669" cy="1454135"/>
          </a:xfrm>
        </p:grpSpPr>
        <p:pic>
          <p:nvPicPr>
            <p:cNvPr id="52" name="Google Shape;106;p19">
              <a:extLst>
                <a:ext uri="{FF2B5EF4-FFF2-40B4-BE49-F238E27FC236}">
                  <a16:creationId xmlns:a16="http://schemas.microsoft.com/office/drawing/2014/main" id="{EA8EB0FD-59E8-294B-B8E1-7A0B3617969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729136" y="5500059"/>
              <a:ext cx="1433788" cy="13376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108;p19">
              <a:extLst>
                <a:ext uri="{FF2B5EF4-FFF2-40B4-BE49-F238E27FC236}">
                  <a16:creationId xmlns:a16="http://schemas.microsoft.com/office/drawing/2014/main" id="{D5F8D411-72C6-414A-855A-1261A4EEF74E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17875" y="5498078"/>
              <a:ext cx="1438355" cy="13415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109;p19">
              <a:extLst>
                <a:ext uri="{FF2B5EF4-FFF2-40B4-BE49-F238E27FC236}">
                  <a16:creationId xmlns:a16="http://schemas.microsoft.com/office/drawing/2014/main" id="{37FFDB5C-3C34-2647-BA49-74E373660329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303261" y="5507157"/>
              <a:ext cx="1433788" cy="13376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" name="Google Shape;110;p19">
              <a:extLst>
                <a:ext uri="{FF2B5EF4-FFF2-40B4-BE49-F238E27FC236}">
                  <a16:creationId xmlns:a16="http://schemas.microsoft.com/office/drawing/2014/main" id="{BEEC9DA4-0C37-9347-94EC-5D8C2560E57E}"/>
                </a:ext>
              </a:extLst>
            </p:cNvPr>
            <p:cNvSpPr/>
            <p:nvPr/>
          </p:nvSpPr>
          <p:spPr>
            <a:xfrm>
              <a:off x="1508900" y="6051457"/>
              <a:ext cx="239400" cy="249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999999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highlight>
                  <a:srgbClr val="B7B7B7"/>
                </a:highlight>
              </a:endParaRPr>
            </a:p>
          </p:txBody>
        </p:sp>
        <p:sp>
          <p:nvSpPr>
            <p:cNvPr id="56" name="Google Shape;111;p19">
              <a:extLst>
                <a:ext uri="{FF2B5EF4-FFF2-40B4-BE49-F238E27FC236}">
                  <a16:creationId xmlns:a16="http://schemas.microsoft.com/office/drawing/2014/main" id="{6F923C5C-40BC-D841-B4D1-8EC8B6FFD355}"/>
                </a:ext>
              </a:extLst>
            </p:cNvPr>
            <p:cNvSpPr/>
            <p:nvPr/>
          </p:nvSpPr>
          <p:spPr>
            <a:xfrm>
              <a:off x="3117200" y="6051457"/>
              <a:ext cx="239400" cy="249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999999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highlight>
                  <a:srgbClr val="B7B7B7"/>
                </a:highlight>
              </a:endParaRPr>
            </a:p>
          </p:txBody>
        </p:sp>
        <p:cxnSp>
          <p:nvCxnSpPr>
            <p:cNvPr id="57" name="Google Shape;112;p19">
              <a:extLst>
                <a:ext uri="{FF2B5EF4-FFF2-40B4-BE49-F238E27FC236}">
                  <a16:creationId xmlns:a16="http://schemas.microsoft.com/office/drawing/2014/main" id="{FB312448-3878-4845-816D-24D82393F44E}"/>
                </a:ext>
              </a:extLst>
            </p:cNvPr>
            <p:cNvCxnSpPr/>
            <p:nvPr/>
          </p:nvCxnSpPr>
          <p:spPr>
            <a:xfrm>
              <a:off x="909733" y="5657693"/>
              <a:ext cx="0" cy="3354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58" name="Google Shape;114;p19">
              <a:extLst>
                <a:ext uri="{FF2B5EF4-FFF2-40B4-BE49-F238E27FC236}">
                  <a16:creationId xmlns:a16="http://schemas.microsoft.com/office/drawing/2014/main" id="{B3A1B923-7B35-7E41-A3A2-26F2645795A6}"/>
                </a:ext>
              </a:extLst>
            </p:cNvPr>
            <p:cNvSpPr txBox="1"/>
            <p:nvPr/>
          </p:nvSpPr>
          <p:spPr>
            <a:xfrm>
              <a:off x="24380" y="5390632"/>
              <a:ext cx="2278854" cy="2290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>
                  <a:solidFill>
                    <a:srgbClr val="FF0000"/>
                  </a:solidFill>
                </a:rPr>
                <a:t>Key in on high value regions</a:t>
              </a:r>
              <a:endParaRPr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59" name="Google Shape;116;p19">
              <a:extLst>
                <a:ext uri="{FF2B5EF4-FFF2-40B4-BE49-F238E27FC236}">
                  <a16:creationId xmlns:a16="http://schemas.microsoft.com/office/drawing/2014/main" id="{E1D3C01D-0AB0-D845-902F-1DBAA828C5DB}"/>
                </a:ext>
              </a:extLst>
            </p:cNvPr>
            <p:cNvSpPr txBox="1"/>
            <p:nvPr/>
          </p:nvSpPr>
          <p:spPr>
            <a:xfrm>
              <a:off x="201485" y="6345498"/>
              <a:ext cx="646426" cy="2818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 dirty="0">
                  <a:solidFill>
                    <a:srgbClr val="FFFFFF"/>
                  </a:solidFill>
                </a:rPr>
                <a:t>Loop 1</a:t>
              </a:r>
              <a:endParaRPr sz="1500" b="1" dirty="0">
                <a:solidFill>
                  <a:srgbClr val="FFFFFF"/>
                </a:solidFill>
              </a:endParaRPr>
            </a:p>
          </p:txBody>
        </p:sp>
        <p:sp>
          <p:nvSpPr>
            <p:cNvPr id="60" name="Google Shape;117;p19">
              <a:extLst>
                <a:ext uri="{FF2B5EF4-FFF2-40B4-BE49-F238E27FC236}">
                  <a16:creationId xmlns:a16="http://schemas.microsoft.com/office/drawing/2014/main" id="{ADA59E13-25A0-B64E-89C9-FD95E9E96944}"/>
                </a:ext>
              </a:extLst>
            </p:cNvPr>
            <p:cNvSpPr txBox="1"/>
            <p:nvPr/>
          </p:nvSpPr>
          <p:spPr>
            <a:xfrm>
              <a:off x="1801686" y="6345498"/>
              <a:ext cx="646426" cy="2818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>
                  <a:solidFill>
                    <a:srgbClr val="FFFFFF"/>
                  </a:solidFill>
                </a:rPr>
                <a:t>Loop 2</a:t>
              </a:r>
              <a:endParaRPr sz="1500" b="1">
                <a:solidFill>
                  <a:srgbClr val="FFFFFF"/>
                </a:solidFill>
              </a:endParaRPr>
            </a:p>
          </p:txBody>
        </p:sp>
        <p:sp>
          <p:nvSpPr>
            <p:cNvPr id="61" name="Google Shape;118;p19">
              <a:extLst>
                <a:ext uri="{FF2B5EF4-FFF2-40B4-BE49-F238E27FC236}">
                  <a16:creationId xmlns:a16="http://schemas.microsoft.com/office/drawing/2014/main" id="{74156FCC-8D83-C742-B854-098A126562B7}"/>
                </a:ext>
              </a:extLst>
            </p:cNvPr>
            <p:cNvSpPr txBox="1"/>
            <p:nvPr/>
          </p:nvSpPr>
          <p:spPr>
            <a:xfrm>
              <a:off x="3401886" y="6345498"/>
              <a:ext cx="646426" cy="2818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b="1">
                  <a:solidFill>
                    <a:srgbClr val="FFFFFF"/>
                  </a:solidFill>
                </a:rPr>
                <a:t>Loop 3</a:t>
              </a:r>
              <a:endParaRPr sz="1500" b="1">
                <a:solidFill>
                  <a:srgbClr val="FFFFFF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16116" y="1304338"/>
            <a:ext cx="4219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Translating to an RL problem: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5350C52-F0C6-624F-8688-7ACDA51DF039}"/>
              </a:ext>
            </a:extLst>
          </p:cNvPr>
          <p:cNvSpPr/>
          <p:nvPr/>
        </p:nvSpPr>
        <p:spPr>
          <a:xfrm>
            <a:off x="394122" y="4217313"/>
            <a:ext cx="189187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en.wikipedia.org</a:t>
            </a:r>
            <a:r>
              <a:rPr lang="en-US" sz="1100" dirty="0"/>
              <a:t>/wiki/</a:t>
            </a:r>
            <a:r>
              <a:rPr lang="en-US" sz="1100" dirty="0" err="1"/>
              <a:t>Reinforcement_learning</a:t>
            </a:r>
            <a:endParaRPr lang="en-US" sz="11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3B4CD2-885D-1B93-D3C0-00F11AD6D76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1161" t="11852" r="7251" b="16247"/>
          <a:stretch/>
        </p:blipFill>
        <p:spPr>
          <a:xfrm>
            <a:off x="4852606" y="4144674"/>
            <a:ext cx="1190865" cy="933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D8B079-B460-0346-C31C-F593FECE8818}"/>
              </a:ext>
            </a:extLst>
          </p:cNvPr>
          <p:cNvSpPr txBox="1"/>
          <p:nvPr/>
        </p:nvSpPr>
        <p:spPr>
          <a:xfrm>
            <a:off x="3331020" y="4232096"/>
            <a:ext cx="1401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Two styles of actions: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FAA2E0-CB85-AD3E-61C8-7243512DACD0}"/>
              </a:ext>
            </a:extLst>
          </p:cNvPr>
          <p:cNvSpPr txBox="1"/>
          <p:nvPr/>
        </p:nvSpPr>
        <p:spPr>
          <a:xfrm>
            <a:off x="4612010" y="379769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Exposure 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E49BA6-3DBA-6F22-8ACC-2BEB14DDF892}"/>
              </a:ext>
            </a:extLst>
          </p:cNvPr>
          <p:cNvSpPr txBox="1"/>
          <p:nvPr/>
        </p:nvSpPr>
        <p:spPr>
          <a:xfrm>
            <a:off x="6553200" y="3780475"/>
            <a:ext cx="1958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Trajectory control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DF58228-84EE-4C8C-814C-718369F0C04A}"/>
              </a:ext>
            </a:extLst>
          </p:cNvPr>
          <p:cNvGrpSpPr/>
          <p:nvPr/>
        </p:nvGrpSpPr>
        <p:grpSpPr>
          <a:xfrm>
            <a:off x="6890618" y="4111327"/>
            <a:ext cx="1182501" cy="1287351"/>
            <a:chOff x="5145410" y="3460383"/>
            <a:chExt cx="1672253" cy="1665107"/>
          </a:xfrm>
        </p:grpSpPr>
        <p:pic>
          <p:nvPicPr>
            <p:cNvPr id="7" name="Google Shape;115;p19">
              <a:extLst>
                <a:ext uri="{FF2B5EF4-FFF2-40B4-BE49-F238E27FC236}">
                  <a16:creationId xmlns:a16="http://schemas.microsoft.com/office/drawing/2014/main" id="{98AAD4AA-6C59-F1EC-CFE7-C62DC293A13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17625" r="2798"/>
            <a:stretch/>
          </p:blipFill>
          <p:spPr>
            <a:xfrm>
              <a:off x="5145410" y="3460383"/>
              <a:ext cx="1672253" cy="16651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94C0D11-E9C0-FE06-F8E2-D1F4B0D9FC5B}"/>
                </a:ext>
              </a:extLst>
            </p:cNvPr>
            <p:cNvSpPr/>
            <p:nvPr/>
          </p:nvSpPr>
          <p:spPr>
            <a:xfrm>
              <a:off x="5433813" y="3665110"/>
              <a:ext cx="182880" cy="182880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1D25709-CD1F-D937-D9BD-5F7EFD381473}"/>
                </a:ext>
              </a:extLst>
            </p:cNvPr>
            <p:cNvCxnSpPr>
              <a:cxnSpLocks/>
            </p:cNvCxnSpPr>
            <p:nvPr/>
          </p:nvCxnSpPr>
          <p:spPr>
            <a:xfrm>
              <a:off x="5486400" y="3691965"/>
              <a:ext cx="265947" cy="422835"/>
            </a:xfrm>
            <a:prstGeom prst="straightConnector1">
              <a:avLst/>
            </a:prstGeom>
            <a:ln w="28575">
              <a:solidFill>
                <a:schemeClr val="bg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1903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SLAC_PPT_052412</Template>
  <TotalTime>0</TotalTime>
  <Words>1320</Words>
  <Application>Microsoft Macintosh PowerPoint</Application>
  <PresentationFormat>On-screen Show (4:3)</PresentationFormat>
  <Paragraphs>273</Paragraphs>
  <Slides>24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Times</vt:lpstr>
      <vt:lpstr>Wingdings</vt:lpstr>
      <vt:lpstr>Blank</vt:lpstr>
      <vt:lpstr>Adaptive X-ray Fluorescence Imaging</vt:lpstr>
      <vt:lpstr>X-ray Fluorescence Imaging</vt:lpstr>
      <vt:lpstr>X-ray Fluorescence Imaging</vt:lpstr>
      <vt:lpstr>X-ray Fluorescence Imaging</vt:lpstr>
      <vt:lpstr>X-ray Fluorescence Imaging</vt:lpstr>
      <vt:lpstr>X-ray Fluorescence Imaging</vt:lpstr>
      <vt:lpstr>Adaptive XRF for Sparse Samples</vt:lpstr>
      <vt:lpstr>RL or BO?</vt:lpstr>
      <vt:lpstr>RL for XRF</vt:lpstr>
      <vt:lpstr>RL for XRF</vt:lpstr>
      <vt:lpstr>RL for XRF</vt:lpstr>
      <vt:lpstr>XRF Scanning schematic: Deep learning version</vt:lpstr>
      <vt:lpstr>XRF Deep RL: Toy example</vt:lpstr>
      <vt:lpstr>XRF Deep RL: Toy example</vt:lpstr>
      <vt:lpstr>Experimental configuration</vt:lpstr>
      <vt:lpstr>Experimental configuration</vt:lpstr>
      <vt:lpstr>XRF Deep RL: Realistic samples</vt:lpstr>
      <vt:lpstr>XRF Deep RL: Realistic samples</vt:lpstr>
      <vt:lpstr>XRF Deep RL: First experimental test</vt:lpstr>
      <vt:lpstr>RL vs. BO Comparison</vt:lpstr>
      <vt:lpstr>Ghost Imaging / Compressive Sensing for X-rays</vt:lpstr>
      <vt:lpstr>Random sampling vs. Adaptive Experiments</vt:lpstr>
      <vt:lpstr>Random sampling vs. Adaptive Experiments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2012-06-11T23:48:53Z</dcterms:created>
  <dcterms:modified xsi:type="dcterms:W3CDTF">2024-02-07T08:15:45Z</dcterms:modified>
</cp:coreProperties>
</file>