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5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_rels/presentation.xml.rels" ContentType="application/vnd.openxmlformats-package.relationships+xml"/>
  <Override PartName="/ppt/media/image126.png" ContentType="image/png"/>
  <Override PartName="/ppt/media/image125.png" ContentType="image/png"/>
  <Override PartName="/ppt/media/image124.png" ContentType="image/png"/>
  <Override PartName="/ppt/media/image123.png" ContentType="image/png"/>
  <Override PartName="/ppt/media/image122.png" ContentType="image/png"/>
  <Override PartName="/ppt/media/image121.png" ContentType="image/png"/>
  <Override PartName="/ppt/media/image116.png" ContentType="image/png"/>
  <Override PartName="/ppt/media/image115.png" ContentType="image/png"/>
  <Override PartName="/ppt/media/image114.png" ContentType="image/png"/>
  <Override PartName="/ppt/media/image2.png" ContentType="image/png"/>
  <Override PartName="/ppt/media/image32.png" ContentType="image/png"/>
  <Override PartName="/ppt/media/image129.png" ContentType="image/png"/>
  <Override PartName="/ppt/media/image108.png" ContentType="image/png"/>
  <Override PartName="/ppt/media/image11.png" ContentType="image/png"/>
  <Override PartName="/ppt/media/image23.png" ContentType="image/png"/>
  <Override PartName="/ppt/media/image91.png" ContentType="image/png"/>
  <Override PartName="/ppt/media/image26.png" ContentType="image/png"/>
  <Override PartName="/ppt/media/image94.png" ContentType="image/png"/>
  <Override PartName="/ppt/media/image3.png" ContentType="image/png"/>
  <Override PartName="/ppt/media/image33.png" ContentType="image/png"/>
  <Override PartName="/ppt/media/image4.png" ContentType="image/png"/>
  <Override PartName="/ppt/media/image81.png" ContentType="image/png"/>
  <Override PartName="/ppt/media/image131.png" ContentType="image/png"/>
  <Override PartName="/ppt/media/image34.png" ContentType="image/png"/>
  <Override PartName="/ppt/media/image61.png" ContentType="image/png"/>
  <Override PartName="/ppt/media/image5.jpeg" ContentType="image/jpeg"/>
  <Override PartName="/ppt/media/image6.png" ContentType="image/png"/>
  <Override PartName="/ppt/media/image15.png" ContentType="image/png"/>
  <Override PartName="/ppt/media/image83.png" ContentType="image/png"/>
  <Override PartName="/ppt/media/image36.png" ContentType="image/png"/>
  <Override PartName="/ppt/media/image9.jpeg" ContentType="image/jpeg"/>
  <Override PartName="/ppt/media/image7.png" ContentType="image/png"/>
  <Override PartName="/ppt/media/image84.png" ContentType="image/png"/>
  <Override PartName="/ppt/media/image37.png" ContentType="image/png"/>
  <Override PartName="/ppt/media/image127.png" ContentType="image/png"/>
  <Override PartName="/ppt/media/image53.png" ContentType="image/png"/>
  <Override PartName="/ppt/media/image56.png" ContentType="image/png"/>
  <Override PartName="/ppt/media/image54.png" ContentType="image/png"/>
  <Override PartName="/ppt/media/image128.png" ContentType="image/png"/>
  <Override PartName="/ppt/media/image31.png" ContentType="image/png"/>
  <Override PartName="/ppt/media/image44.png" ContentType="image/png"/>
  <Override PartName="/ppt/media/image130.png" ContentType="image/png"/>
  <Override PartName="/ppt/media/image79.png" ContentType="image/png"/>
  <Override PartName="/ppt/media/image55.png" ContentType="image/png"/>
  <Override PartName="/ppt/media/image40.png" ContentType="image/png"/>
  <Override PartName="/ppt/media/image30.png" ContentType="image/png"/>
  <Override PartName="/ppt/media/image8.png" ContentType="image/png"/>
  <Override PartName="/ppt/media/image38.png" ContentType="image/png"/>
  <Override PartName="/ppt/media/image41.png" ContentType="image/png"/>
  <Override PartName="/ppt/media/image39.png" ContentType="image/png"/>
  <Override PartName="/ppt/media/image48.png" ContentType="image/png"/>
  <Override PartName="/ppt/media/image134.png" ContentType="image/png"/>
  <Override PartName="/ppt/media/image42.png" ContentType="image/png"/>
  <Override PartName="/ppt/media/image100.png" ContentType="image/png"/>
  <Override PartName="/ppt/media/image49.png" ContentType="image/png"/>
  <Override PartName="/ppt/media/image43.png" ContentType="image/png"/>
  <Override PartName="/ppt/media/image136.png" ContentType="image/png"/>
  <Override PartName="/ppt/media/image80.png" ContentType="image/png"/>
  <Override PartName="/ppt/media/image19.jpeg" ContentType="image/jpeg"/>
  <Override PartName="/ppt/media/image52.png" ContentType="image/png"/>
  <Override PartName="/ppt/media/image107.png" ContentType="image/png"/>
  <Override PartName="/ppt/media/image12.jpeg" ContentType="image/jpeg"/>
  <Override PartName="/ppt/media/image10.png" ContentType="image/png"/>
  <Override PartName="/ppt/media/image51.png" ContentType="image/png"/>
  <Override PartName="/ppt/media/image135.png" ContentType="image/png"/>
  <Override PartName="/ppt/media/image132.png" ContentType="image/png"/>
  <Override PartName="/ppt/media/image46.png" ContentType="image/png"/>
  <Override PartName="/ppt/media/image45.png" ContentType="image/png"/>
  <Override PartName="/ppt/media/image35.png" ContentType="image/png"/>
  <Override PartName="/ppt/media/image133.png" ContentType="image/png"/>
  <Override PartName="/ppt/media/image47.png" ContentType="image/png"/>
  <Override PartName="/ppt/media/image1.png" ContentType="image/png"/>
  <Override PartName="/ppt/media/image92.png" ContentType="image/png"/>
  <Override PartName="/ppt/media/image24.png" ContentType="image/png"/>
  <Override PartName="/ppt/media/image50.png" ContentType="image/png"/>
  <Override PartName="/ppt/media/image16.jpeg" ContentType="image/jpeg"/>
  <Override PartName="/ppt/media/image106.png" ContentType="image/png"/>
  <Override PartName="/ppt/media/image85.png" ContentType="image/png"/>
  <Override PartName="/ppt/media/image17.png" ContentType="image/png"/>
  <Override PartName="/ppt/media/image14.png" ContentType="image/png"/>
  <Override PartName="/ppt/media/image82.png" ContentType="image/png"/>
  <Override PartName="/ppt/media/image57.png" ContentType="image/png"/>
  <Override PartName="/ppt/media/image13.jpeg" ContentType="image/jpeg"/>
  <Override PartName="/ppt/media/image20.png" ContentType="image/png"/>
  <Override PartName="/ppt/media/image117.png" ContentType="image/png"/>
  <Override PartName="/ppt/media/image58.png" ContentType="image/png"/>
  <Override PartName="/ppt/media/image21.png" ContentType="image/png"/>
  <Override PartName="/ppt/media/image118.png" ContentType="image/png"/>
  <Override PartName="/ppt/media/image59.png" ContentType="image/png"/>
  <Override PartName="/ppt/media/image110.png" ContentType="image/png"/>
  <Override PartName="/ppt/media/image90.png" ContentType="image/png"/>
  <Override PartName="/ppt/media/image22.png" ContentType="image/png"/>
  <Override PartName="/ppt/media/image119.png" ContentType="image/png"/>
  <Override PartName="/ppt/media/image25.png" ContentType="image/png"/>
  <Override PartName="/ppt/media/image93.png" ContentType="image/png"/>
  <Override PartName="/ppt/media/image60.png" ContentType="image/png"/>
  <Override PartName="/ppt/media/image62.png" ContentType="image/png"/>
  <Override PartName="/ppt/media/image63.png" ContentType="image/png"/>
  <Override PartName="/ppt/media/image64.png" ContentType="image/png"/>
  <Override PartName="/ppt/media/image65.png" ContentType="image/png"/>
  <Override PartName="/ppt/media/image66.png" ContentType="image/png"/>
  <Override PartName="/ppt/media/image67.png" ContentType="image/png"/>
  <Override PartName="/ppt/media/image68.png" ContentType="image/png"/>
  <Override PartName="/ppt/media/image69.png" ContentType="image/png"/>
  <Override PartName="/ppt/media/image120.png" ContentType="image/png"/>
  <Override PartName="/ppt/media/image70.png" ContentType="image/png"/>
  <Override PartName="/ppt/media/image71.png" ContentType="image/png"/>
  <Override PartName="/ppt/media/image72.png" ContentType="image/png"/>
  <Override PartName="/ppt/media/image73.png" ContentType="image/png"/>
  <Override PartName="/ppt/media/image74.png" ContentType="image/png"/>
  <Override PartName="/ppt/media/image75.png" ContentType="image/png"/>
  <Override PartName="/ppt/media/image76.png" ContentType="image/png"/>
  <Override PartName="/ppt/media/image77.png" ContentType="image/png"/>
  <Override PartName="/ppt/media/image78.png" ContentType="image/png"/>
  <Override PartName="/ppt/media/image18.png" ContentType="image/png"/>
  <Override PartName="/ppt/media/image86.png" ContentType="image/png"/>
  <Override PartName="/ppt/media/image87.png" ContentType="image/png"/>
  <Override PartName="/ppt/media/image88.png" ContentType="image/png"/>
  <Override PartName="/ppt/media/image89.png" ContentType="image/png"/>
  <Override PartName="/ppt/media/image27.png" ContentType="image/png"/>
  <Override PartName="/ppt/media/image95.png" ContentType="image/png"/>
  <Override PartName="/ppt/media/image28.png" ContentType="image/png"/>
  <Override PartName="/ppt/media/image96.png" ContentType="image/png"/>
  <Override PartName="/ppt/media/image29.png" ContentType="image/png"/>
  <Override PartName="/ppt/media/image97.png" ContentType="image/png"/>
  <Override PartName="/ppt/media/image98.png" ContentType="image/png"/>
  <Override PartName="/ppt/media/image99.png" ContentType="image/png"/>
  <Override PartName="/ppt/media/image101.png" ContentType="image/png"/>
  <Override PartName="/ppt/media/image102.png" ContentType="image/png"/>
  <Override PartName="/ppt/media/image103.png" ContentType="image/png"/>
  <Override PartName="/ppt/media/image104.png" ContentType="image/png"/>
  <Override PartName="/ppt/media/image105.png" ContentType="image/png"/>
  <Override PartName="/ppt/media/image109.png" ContentType="image/png"/>
  <Override PartName="/ppt/media/image111.png" ContentType="image/png"/>
  <Override PartName="/ppt/media/image112.png" ContentType="image/png"/>
  <Override PartName="/ppt/media/image113.png" ContentType="image/png"/>
  <Override PartName="/ppt/slideLayouts/_rels/slideLayout5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53.xml.rels" ContentType="application/vnd.openxmlformats-package.relationships+xml"/>
  <Override PartName="/ppt/slideLayouts/slideLayout5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presProps.xml" ContentType="application/vnd.openxmlformats-officedocument.presentationml.presPro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_rels/slide23.xml.rels" ContentType="application/vnd.openxmlformats-package.relationships+xml"/>
  <Override PartName="/ppt/slides/_rels/slide14.xml.rels" ContentType="application/vnd.openxmlformats-package.relationships+xml"/>
  <Override PartName="/ppt/slides/_rels/slide30.xml.rels" ContentType="application/vnd.openxmlformats-package.relationships+xml"/>
  <Override PartName="/ppt/slides/_rels/slide29.xml.rels" ContentType="application/vnd.openxmlformats-package.relationships+xml"/>
  <Override PartName="/ppt/slides/_rels/slide6.xml.rels" ContentType="application/vnd.openxmlformats-package.relationships+xml"/>
  <Override PartName="/ppt/slides/_rels/slide34.xml.rels" ContentType="application/vnd.openxmlformats-package.relationships+xml"/>
  <Override PartName="/ppt/slides/_rels/slide20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7.xml.rels" ContentType="application/vnd.openxmlformats-package.relationships+xml"/>
  <Override PartName="/ppt/slides/_rels/slide16.xml.rels" ContentType="application/vnd.openxmlformats-package.relationships+xml"/>
  <Override PartName="/ppt/slides/_rels/slide32.xml.rels" ContentType="application/vnd.openxmlformats-package.relationships+xml"/>
  <Override PartName="/ppt/slides/_rels/slide10.xml.rels" ContentType="application/vnd.openxmlformats-package.relationships+xml"/>
  <Override PartName="/ppt/slides/_rels/slide25.xml.rels" ContentType="application/vnd.openxmlformats-package.relationships+xml"/>
  <Override PartName="/ppt/slides/_rels/slide15.xml.rels" ContentType="application/vnd.openxmlformats-package.relationships+xml"/>
  <Override PartName="/ppt/slides/_rels/slide31.xml.rels" ContentType="application/vnd.openxmlformats-package.relationships+xml"/>
  <Override PartName="/ppt/slides/_rels/slide24.xml.rels" ContentType="application/vnd.openxmlformats-package.relationships+xml"/>
  <Override PartName="/ppt/slides/_rels/slide33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27.xml.rels" ContentType="application/vnd.openxmlformats-package.relationships+xml"/>
  <Override PartName="/ppt/slides/_rels/slide8.xml.rels" ContentType="application/vnd.openxmlformats-package.relationships+xml"/>
  <Override PartName="/ppt/slides/_rels/slide21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17.xml.rels" ContentType="application/vnd.openxmlformats-package.relationships+xml"/>
  <Override PartName="/ppt/slides/_rels/slide12.xml.rels" ContentType="application/vnd.openxmlformats-package.relationships+xml"/>
  <Override PartName="/ppt/slides/_rels/slide18.xml.rels" ContentType="application/vnd.openxmlformats-package.relationships+xml"/>
  <Override PartName="/ppt/slides/_rels/slide13.xml.rels" ContentType="application/vnd.openxmlformats-package.relationships+xml"/>
  <Override PartName="/ppt/slides/_rels/slide19.xml.rels" ContentType="application/vnd.openxmlformats-package.relationships+xml"/>
  <Override PartName="/ppt/slides/_rels/slide22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28.xml.rels" ContentType="application/vnd.openxmlformats-package.relationships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4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5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6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1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2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3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s://www.bwhpc.de/" TargetMode="External"/><Relationship Id="rId6" Type="http://schemas.openxmlformats.org/officeDocument/2006/relationships/hyperlink" Target="https://www.nhr.kit.edu/" TargetMode="External"/><Relationship Id="rId7" Type="http://schemas.openxmlformats.org/officeDocument/2006/relationships/image" Target="../media/image4.png"/><Relationship Id="rId8" Type="http://schemas.openxmlformats.org/officeDocument/2006/relationships/slideLayout" Target="../slideLayouts/slideLayout1.xml"/><Relationship Id="rId9" Type="http://schemas.openxmlformats.org/officeDocument/2006/relationships/slideLayout" Target="../slideLayouts/slideLayout2.xml"/><Relationship Id="rId10" Type="http://schemas.openxmlformats.org/officeDocument/2006/relationships/slideLayout" Target="../slideLayouts/slideLayout3.xml"/><Relationship Id="rId11" Type="http://schemas.openxmlformats.org/officeDocument/2006/relationships/slideLayout" Target="../slideLayouts/slideLayout4.xml"/><Relationship Id="rId12" Type="http://schemas.openxmlformats.org/officeDocument/2006/relationships/slideLayout" Target="../slideLayouts/slideLayout5.xml"/><Relationship Id="rId13" Type="http://schemas.openxmlformats.org/officeDocument/2006/relationships/slideLayout" Target="../slideLayouts/slideLayout6.xml"/><Relationship Id="rId14" Type="http://schemas.openxmlformats.org/officeDocument/2006/relationships/slideLayout" Target="../slideLayouts/slideLayout7.xml"/><Relationship Id="rId15" Type="http://schemas.openxmlformats.org/officeDocument/2006/relationships/slideLayout" Target="../slideLayouts/slideLayout8.xml"/><Relationship Id="rId16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0.xml"/><Relationship Id="rId18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jpe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jpeg"/><Relationship Id="rId10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3.jpe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6.jpe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9.jpe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720" y="720"/>
            <a:ext cx="9140760" cy="6855120"/>
          </a:xfrm>
          <a:prstGeom prst="rect">
            <a:avLst/>
          </a:prstGeom>
          <a:ln w="0">
            <a:noFill/>
          </a:ln>
        </p:spPr>
      </p:pic>
      <p:sp>
        <p:nvSpPr>
          <p:cNvPr id="1" name="Text Box 21"/>
          <p:cNvSpPr/>
          <p:nvPr/>
        </p:nvSpPr>
        <p:spPr>
          <a:xfrm>
            <a:off x="385920" y="3359520"/>
            <a:ext cx="4535280" cy="166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100" spc="-1" strike="noStrike">
                <a:solidFill>
                  <a:srgbClr val="ffffff"/>
                </a:solidFill>
                <a:latin typeface="Calibri"/>
                <a:ea typeface="DejaVu Sans"/>
              </a:rPr>
              <a:t>Steinbuch Centre for Computing (SCC)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2" name="Text Box 14"/>
          <p:cNvSpPr/>
          <p:nvPr/>
        </p:nvSpPr>
        <p:spPr>
          <a:xfrm>
            <a:off x="180000" y="6535080"/>
            <a:ext cx="897840" cy="1670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Funding:</a:t>
            </a:r>
            <a:endParaRPr b="0" lang="en-US" sz="1100" spc="-1" strike="noStrike">
              <a:latin typeface="Arial"/>
            </a:endParaRPr>
          </a:p>
        </p:txBody>
      </p:sp>
      <p:pic>
        <p:nvPicPr>
          <p:cNvPr id="3" name="Picture 3" descr=""/>
          <p:cNvPicPr/>
          <p:nvPr/>
        </p:nvPicPr>
        <p:blipFill>
          <a:blip r:embed="rId3"/>
          <a:stretch/>
        </p:blipFill>
        <p:spPr>
          <a:xfrm>
            <a:off x="972000" y="6417720"/>
            <a:ext cx="722160" cy="393840"/>
          </a:xfrm>
          <a:prstGeom prst="rect">
            <a:avLst/>
          </a:prstGeom>
          <a:ln w="0">
            <a:noFill/>
          </a:ln>
        </p:spPr>
      </p:pic>
      <p:pic>
        <p:nvPicPr>
          <p:cNvPr id="4" name="Picture 2" descr=""/>
          <p:cNvPicPr/>
          <p:nvPr/>
        </p:nvPicPr>
        <p:blipFill>
          <a:blip r:embed="rId4"/>
          <a:stretch/>
        </p:blipFill>
        <p:spPr>
          <a:xfrm>
            <a:off x="1735560" y="6483240"/>
            <a:ext cx="1826640" cy="272160"/>
          </a:xfrm>
          <a:prstGeom prst="rect">
            <a:avLst/>
          </a:prstGeom>
          <a:ln w="0">
            <a:noFill/>
          </a:ln>
        </p:spPr>
      </p:pic>
      <p:sp>
        <p:nvSpPr>
          <p:cNvPr id="5" name="Text Box 14"/>
          <p:cNvSpPr/>
          <p:nvPr/>
        </p:nvSpPr>
        <p:spPr>
          <a:xfrm>
            <a:off x="5943600" y="6465960"/>
            <a:ext cx="3019320" cy="2430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1" lang="en-US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5"/>
              </a:rPr>
              <a:t>www.bwhpc.de</a:t>
            </a:r>
            <a:r>
              <a:rPr b="1" lang="en-U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 / </a:t>
            </a:r>
            <a:r>
              <a:rPr b="1" lang="en-US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6"/>
              </a:rPr>
              <a:t>www.nhr.kit.edu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6" name="" descr=""/>
          <p:cNvPicPr/>
          <p:nvPr/>
        </p:nvPicPr>
        <p:blipFill>
          <a:blip r:embed="rId7"/>
          <a:srcRect l="10381" t="17468" r="12800" b="20329"/>
          <a:stretch/>
        </p:blipFill>
        <p:spPr>
          <a:xfrm>
            <a:off x="3657600" y="6436800"/>
            <a:ext cx="729720" cy="363960"/>
          </a:xfrm>
          <a:prstGeom prst="rect">
            <a:avLst/>
          </a:prstGeom>
          <a:ln w="0"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  <p:sldLayoutId id="2147483660" r:id="rId19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10" descr=""/>
          <p:cNvPicPr/>
          <p:nvPr/>
        </p:nvPicPr>
        <p:blipFill>
          <a:blip r:embed="rId2"/>
          <a:stretch/>
        </p:blipFill>
        <p:spPr>
          <a:xfrm>
            <a:off x="0" y="-3600"/>
            <a:ext cx="9137520" cy="6865920"/>
          </a:xfrm>
          <a:prstGeom prst="rect">
            <a:avLst/>
          </a:prstGeom>
          <a:ln w="0">
            <a:noFill/>
          </a:ln>
        </p:spPr>
      </p:pic>
      <p:sp>
        <p:nvSpPr>
          <p:cNvPr id="46" name="CustomShape 1" hidden="1"/>
          <p:cNvSpPr/>
          <p:nvPr/>
        </p:nvSpPr>
        <p:spPr>
          <a:xfrm>
            <a:off x="385920" y="3359520"/>
            <a:ext cx="4530600" cy="166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72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  <a:buNone/>
            </a:pPr>
            <a:r>
              <a:rPr b="0" lang="de-DE" sz="1100" spc="-1" strike="noStrike">
                <a:solidFill>
                  <a:srgbClr val="ffffff"/>
                </a:solidFill>
                <a:latin typeface="Calibri"/>
                <a:ea typeface="DejaVu Sans"/>
              </a:rPr>
              <a:t>Steinbuch Centre for Computing (SCC)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47" name="CustomShape 4" hidden="1"/>
          <p:cNvSpPr/>
          <p:nvPr/>
        </p:nvSpPr>
        <p:spPr>
          <a:xfrm>
            <a:off x="180000" y="6535080"/>
            <a:ext cx="893160" cy="1670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de-DE" sz="1100" spc="-1" strike="noStrike">
                <a:solidFill>
                  <a:srgbClr val="ffffff"/>
                </a:solidFill>
                <a:latin typeface="Calibri"/>
                <a:ea typeface="DejaVu Sans"/>
              </a:rPr>
              <a:t>Funding:</a:t>
            </a:r>
            <a:endParaRPr b="0" lang="en-US" sz="1100" spc="-1" strike="noStrike">
              <a:latin typeface="Arial"/>
            </a:endParaRPr>
          </a:p>
        </p:txBody>
      </p:sp>
      <p:pic>
        <p:nvPicPr>
          <p:cNvPr id="48" name="Picture 3" descr=""/>
          <p:cNvPicPr/>
          <p:nvPr/>
        </p:nvPicPr>
        <p:blipFill>
          <a:blip r:embed="rId3"/>
          <a:stretch/>
        </p:blipFill>
        <p:spPr>
          <a:xfrm>
            <a:off x="972000" y="6417720"/>
            <a:ext cx="717480" cy="389160"/>
          </a:xfrm>
          <a:prstGeom prst="rect">
            <a:avLst/>
          </a:prstGeom>
          <a:ln w="0">
            <a:noFill/>
          </a:ln>
        </p:spPr>
      </p:pic>
      <p:pic>
        <p:nvPicPr>
          <p:cNvPr id="49" name="Picture 2" descr=""/>
          <p:cNvPicPr/>
          <p:nvPr/>
        </p:nvPicPr>
        <p:blipFill>
          <a:blip r:embed="rId4"/>
          <a:stretch/>
        </p:blipFill>
        <p:spPr>
          <a:xfrm>
            <a:off x="1735560" y="6483240"/>
            <a:ext cx="1821960" cy="267480"/>
          </a:xfrm>
          <a:prstGeom prst="rect">
            <a:avLst/>
          </a:prstGeom>
          <a:ln w="0">
            <a:noFill/>
          </a:ln>
        </p:spPr>
      </p:pic>
      <p:sp>
        <p:nvSpPr>
          <p:cNvPr id="50" name="CustomShape 5" hidden="1"/>
          <p:cNvSpPr/>
          <p:nvPr/>
        </p:nvSpPr>
        <p:spPr>
          <a:xfrm>
            <a:off x="7237800" y="6465960"/>
            <a:ext cx="1720440" cy="2430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1" lang="de-DE" sz="1600" spc="-1" strike="noStrike">
                <a:solidFill>
                  <a:srgbClr val="ffffff"/>
                </a:solidFill>
                <a:latin typeface="Calibri"/>
                <a:ea typeface="DejaVu Sans"/>
              </a:rPr>
              <a:t>www.bwhpc.de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51" name="Grafik 52" descr=""/>
          <p:cNvPicPr/>
          <p:nvPr/>
        </p:nvPicPr>
        <p:blipFill>
          <a:blip r:embed="rId5"/>
          <a:stretch/>
        </p:blipFill>
        <p:spPr>
          <a:xfrm>
            <a:off x="183600" y="223200"/>
            <a:ext cx="1545120" cy="1379520"/>
          </a:xfrm>
          <a:prstGeom prst="rect">
            <a:avLst/>
          </a:prstGeom>
          <a:ln w="7200">
            <a:noFill/>
          </a:ln>
        </p:spPr>
      </p:pic>
      <p:pic>
        <p:nvPicPr>
          <p:cNvPr id="52" name="Picture 10" descr=""/>
          <p:cNvPicPr/>
          <p:nvPr/>
        </p:nvPicPr>
        <p:blipFill>
          <a:blip r:embed="rId6"/>
          <a:stretch/>
        </p:blipFill>
        <p:spPr>
          <a:xfrm>
            <a:off x="0" y="0"/>
            <a:ext cx="9137520" cy="6851520"/>
          </a:xfrm>
          <a:prstGeom prst="rect">
            <a:avLst/>
          </a:prstGeom>
          <a:ln w="0">
            <a:noFill/>
          </a:ln>
        </p:spPr>
      </p:pic>
      <p:sp>
        <p:nvSpPr>
          <p:cNvPr id="53" name="Text Box 14"/>
          <p:cNvSpPr/>
          <p:nvPr/>
        </p:nvSpPr>
        <p:spPr>
          <a:xfrm>
            <a:off x="7237440" y="6465600"/>
            <a:ext cx="1720800" cy="243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1" lang="de-DE" sz="1600" spc="-1" strike="noStrike">
                <a:solidFill>
                  <a:srgbClr val="ffffff"/>
                </a:solidFill>
                <a:latin typeface="Calibri"/>
                <a:ea typeface="DejaVu Sans"/>
              </a:rPr>
              <a:t>www.bwhpc.de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54" name="Picture 3" descr=""/>
          <p:cNvPicPr/>
          <p:nvPr/>
        </p:nvPicPr>
        <p:blipFill>
          <a:blip r:embed="rId7"/>
          <a:stretch/>
        </p:blipFill>
        <p:spPr>
          <a:xfrm>
            <a:off x="971640" y="6417360"/>
            <a:ext cx="717840" cy="389520"/>
          </a:xfrm>
          <a:prstGeom prst="rect">
            <a:avLst/>
          </a:prstGeom>
          <a:ln w="0">
            <a:noFill/>
          </a:ln>
        </p:spPr>
      </p:pic>
      <p:sp>
        <p:nvSpPr>
          <p:cNvPr id="55" name="Text Box 14"/>
          <p:cNvSpPr/>
          <p:nvPr/>
        </p:nvSpPr>
        <p:spPr>
          <a:xfrm>
            <a:off x="179640" y="6535080"/>
            <a:ext cx="893520" cy="1670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GB" sz="1100" spc="-1" strike="noStrike">
                <a:solidFill>
                  <a:srgbClr val="ffffff"/>
                </a:solidFill>
                <a:latin typeface="Calibri"/>
                <a:ea typeface="DejaVu Sans"/>
              </a:rPr>
              <a:t>Funding:</a:t>
            </a:r>
            <a:endParaRPr b="0" lang="en-US" sz="1100" spc="-1" strike="noStrike">
              <a:latin typeface="Arial"/>
            </a:endParaRPr>
          </a:p>
        </p:txBody>
      </p:sp>
      <p:pic>
        <p:nvPicPr>
          <p:cNvPr id="56" name="Picture 2" descr=""/>
          <p:cNvPicPr/>
          <p:nvPr/>
        </p:nvPicPr>
        <p:blipFill>
          <a:blip r:embed="rId8"/>
          <a:stretch/>
        </p:blipFill>
        <p:spPr>
          <a:xfrm>
            <a:off x="1735200" y="6482880"/>
            <a:ext cx="1822320" cy="267840"/>
          </a:xfrm>
          <a:prstGeom prst="rect">
            <a:avLst/>
          </a:prstGeom>
          <a:ln w="0">
            <a:noFill/>
          </a:ln>
        </p:spPr>
      </p:pic>
      <p:pic>
        <p:nvPicPr>
          <p:cNvPr id="57" name="Grafik 6" descr=""/>
          <p:cNvPicPr/>
          <p:nvPr/>
        </p:nvPicPr>
        <p:blipFill>
          <a:blip r:embed="rId9"/>
          <a:stretch/>
        </p:blipFill>
        <p:spPr>
          <a:xfrm>
            <a:off x="181800" y="224640"/>
            <a:ext cx="1546920" cy="1397520"/>
          </a:xfrm>
          <a:prstGeom prst="rect">
            <a:avLst/>
          </a:prstGeom>
          <a:ln w="0">
            <a:noFill/>
          </a:ln>
        </p:spPr>
      </p:pic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3" descr=""/>
          <p:cNvPicPr/>
          <p:nvPr/>
        </p:nvPicPr>
        <p:blipFill>
          <a:blip r:embed="rId2">
            <a:alphaModFix amt="55000"/>
          </a:blip>
          <a:stretch/>
        </p:blipFill>
        <p:spPr>
          <a:xfrm>
            <a:off x="360" y="360"/>
            <a:ext cx="9137160" cy="6851160"/>
          </a:xfrm>
          <a:prstGeom prst="rect">
            <a:avLst/>
          </a:prstGeom>
          <a:ln w="0">
            <a:noFill/>
          </a:ln>
        </p:spPr>
      </p:pic>
      <p:sp>
        <p:nvSpPr>
          <p:cNvPr id="97" name="CustomShape 3"/>
          <p:cNvSpPr/>
          <p:nvPr/>
        </p:nvSpPr>
        <p:spPr>
          <a:xfrm>
            <a:off x="6012000" y="6453360"/>
            <a:ext cx="2730240" cy="353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72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8" name="CustomShape 4"/>
          <p:cNvSpPr/>
          <p:nvPr/>
        </p:nvSpPr>
        <p:spPr>
          <a:xfrm>
            <a:off x="612720" y="6553080"/>
            <a:ext cx="857160" cy="132120"/>
          </a:xfrm>
          <a:prstGeom prst="rect">
            <a:avLst/>
          </a:prstGeom>
          <a:noFill/>
          <a:ln w="72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9" name="TextShape 5"/>
          <p:cNvSpPr/>
          <p:nvPr/>
        </p:nvSpPr>
        <p:spPr>
          <a:xfrm>
            <a:off x="1404000" y="6444000"/>
            <a:ext cx="4528800" cy="35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spcBef>
                <a:spcPts val="451"/>
              </a:spcBef>
              <a:buNone/>
            </a:pPr>
            <a:r>
              <a:rPr b="1" lang="de-DE" sz="1000" spc="-1" strike="noStrike">
                <a:solidFill>
                  <a:srgbClr val="000000"/>
                </a:solidFill>
                <a:latin typeface="Calibri"/>
                <a:ea typeface="DejaVu Sans"/>
              </a:rPr>
              <a:t>Batch System Introduction / A. Baer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100" name="TextShape 6"/>
          <p:cNvSpPr/>
          <p:nvPr/>
        </p:nvSpPr>
        <p:spPr>
          <a:xfrm>
            <a:off x="612360" y="6444360"/>
            <a:ext cx="695520" cy="35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de-DE" sz="1000" spc="-1" strike="noStrike">
                <a:solidFill>
                  <a:srgbClr val="000000"/>
                </a:solidFill>
                <a:latin typeface="Calibri"/>
                <a:ea typeface="DejaVu Sans"/>
              </a:rPr>
              <a:t>17.10.2023</a:t>
            </a:r>
            <a:r>
              <a:rPr b="1" lang="de-DE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101" name="CustomShape 7"/>
          <p:cNvSpPr/>
          <p:nvPr/>
        </p:nvSpPr>
        <p:spPr>
          <a:xfrm>
            <a:off x="252000" y="6458400"/>
            <a:ext cx="318600" cy="2091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spcBef>
                <a:spcPts val="451"/>
              </a:spcBef>
              <a:buNone/>
            </a:pPr>
            <a:fld id="{914C3563-0F91-4D8D-94F4-F08D63F07DB1}" type="slidenum">
              <a:rPr b="1" lang="de-DE" sz="900" spc="-1" strike="noStrike">
                <a:solidFill>
                  <a:srgbClr val="000000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  <p:pic>
        <p:nvPicPr>
          <p:cNvPr id="102" name="Grafik 7" descr=""/>
          <p:cNvPicPr/>
          <p:nvPr/>
        </p:nvPicPr>
        <p:blipFill>
          <a:blip r:embed="rId3"/>
          <a:stretch/>
        </p:blipFill>
        <p:spPr>
          <a:xfrm>
            <a:off x="7563600" y="6454800"/>
            <a:ext cx="1343520" cy="353520"/>
          </a:xfrm>
          <a:prstGeom prst="rect">
            <a:avLst/>
          </a:prstGeom>
          <a:ln w="7200">
            <a:noFill/>
          </a:ln>
        </p:spPr>
      </p:pic>
      <p:pic>
        <p:nvPicPr>
          <p:cNvPr id="103" name="Picture 13" descr=""/>
          <p:cNvPicPr/>
          <p:nvPr/>
        </p:nvPicPr>
        <p:blipFill>
          <a:blip r:embed="rId4"/>
          <a:stretch/>
        </p:blipFill>
        <p:spPr>
          <a:xfrm>
            <a:off x="5825520" y="6476040"/>
            <a:ext cx="1566720" cy="353520"/>
          </a:xfrm>
          <a:prstGeom prst="rect">
            <a:avLst/>
          </a:prstGeom>
          <a:ln w="0">
            <a:noFill/>
          </a:ln>
        </p:spPr>
      </p:pic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icture 3" descr=""/>
          <p:cNvPicPr/>
          <p:nvPr/>
        </p:nvPicPr>
        <p:blipFill>
          <a:blip r:embed="rId2">
            <a:alphaModFix amt="55000"/>
          </a:blip>
          <a:stretch/>
        </p:blipFill>
        <p:spPr>
          <a:xfrm>
            <a:off x="360" y="360"/>
            <a:ext cx="9137160" cy="6851160"/>
          </a:xfrm>
          <a:prstGeom prst="rect">
            <a:avLst/>
          </a:prstGeom>
          <a:ln w="0">
            <a:noFill/>
          </a:ln>
        </p:spPr>
      </p:pic>
      <p:sp>
        <p:nvSpPr>
          <p:cNvPr id="143" name="CustomShape 3"/>
          <p:cNvSpPr/>
          <p:nvPr/>
        </p:nvSpPr>
        <p:spPr>
          <a:xfrm>
            <a:off x="6012000" y="6453360"/>
            <a:ext cx="2730240" cy="353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72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CustomShape 4"/>
          <p:cNvSpPr/>
          <p:nvPr/>
        </p:nvSpPr>
        <p:spPr>
          <a:xfrm>
            <a:off x="612720" y="6553080"/>
            <a:ext cx="857160" cy="132120"/>
          </a:xfrm>
          <a:prstGeom prst="rect">
            <a:avLst/>
          </a:prstGeom>
          <a:noFill/>
          <a:ln w="72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TextShape 5"/>
          <p:cNvSpPr/>
          <p:nvPr/>
        </p:nvSpPr>
        <p:spPr>
          <a:xfrm>
            <a:off x="1404000" y="6444000"/>
            <a:ext cx="4528800" cy="35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spcBef>
                <a:spcPts val="451"/>
              </a:spcBef>
              <a:buNone/>
            </a:pPr>
            <a:r>
              <a:rPr b="1" lang="de-DE" sz="1000" spc="-1" strike="noStrike">
                <a:solidFill>
                  <a:srgbClr val="000000"/>
                </a:solidFill>
                <a:latin typeface="Calibri"/>
                <a:ea typeface="DejaVu Sans"/>
              </a:rPr>
              <a:t>Batch System Introduction / A. Baer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146" name="TextShape 6"/>
          <p:cNvSpPr/>
          <p:nvPr/>
        </p:nvSpPr>
        <p:spPr>
          <a:xfrm>
            <a:off x="612360" y="6444360"/>
            <a:ext cx="695520" cy="35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de-DE" sz="1000" spc="-1" strike="noStrike">
                <a:solidFill>
                  <a:srgbClr val="000000"/>
                </a:solidFill>
                <a:latin typeface="Calibri"/>
                <a:ea typeface="DejaVu Sans"/>
              </a:rPr>
              <a:t>17.10.2023</a:t>
            </a:r>
            <a:r>
              <a:rPr b="1" lang="de-DE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147" name="CustomShape 7"/>
          <p:cNvSpPr/>
          <p:nvPr/>
        </p:nvSpPr>
        <p:spPr>
          <a:xfrm>
            <a:off x="252000" y="6458400"/>
            <a:ext cx="318600" cy="2091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spcBef>
                <a:spcPts val="451"/>
              </a:spcBef>
              <a:buNone/>
            </a:pPr>
            <a:fld id="{EC55E17A-573F-41BB-91B6-579DED0C6C36}" type="slidenum">
              <a:rPr b="1" lang="de-DE" sz="900" spc="-1" strike="noStrike">
                <a:solidFill>
                  <a:srgbClr val="000000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  <p:pic>
        <p:nvPicPr>
          <p:cNvPr id="148" name="Grafik 7" descr=""/>
          <p:cNvPicPr/>
          <p:nvPr/>
        </p:nvPicPr>
        <p:blipFill>
          <a:blip r:embed="rId3"/>
          <a:stretch/>
        </p:blipFill>
        <p:spPr>
          <a:xfrm>
            <a:off x="7563600" y="6454800"/>
            <a:ext cx="1343520" cy="353520"/>
          </a:xfrm>
          <a:prstGeom prst="rect">
            <a:avLst/>
          </a:prstGeom>
          <a:ln w="7200">
            <a:noFill/>
          </a:ln>
        </p:spPr>
      </p:pic>
      <p:pic>
        <p:nvPicPr>
          <p:cNvPr id="149" name="Picture 13" descr=""/>
          <p:cNvPicPr/>
          <p:nvPr/>
        </p:nvPicPr>
        <p:blipFill>
          <a:blip r:embed="rId4"/>
          <a:stretch/>
        </p:blipFill>
        <p:spPr>
          <a:xfrm>
            <a:off x="5825520" y="6476040"/>
            <a:ext cx="1566720" cy="353520"/>
          </a:xfrm>
          <a:prstGeom prst="rect">
            <a:avLst/>
          </a:prstGeom>
          <a:ln w="0">
            <a:noFill/>
          </a:ln>
        </p:spPr>
      </p:pic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Picture 3" descr=""/>
          <p:cNvPicPr/>
          <p:nvPr/>
        </p:nvPicPr>
        <p:blipFill>
          <a:blip r:embed="rId2">
            <a:alphaModFix amt="55000"/>
          </a:blip>
          <a:stretch/>
        </p:blipFill>
        <p:spPr>
          <a:xfrm>
            <a:off x="360" y="360"/>
            <a:ext cx="9137160" cy="6851160"/>
          </a:xfrm>
          <a:prstGeom prst="rect">
            <a:avLst/>
          </a:prstGeom>
          <a:ln w="0">
            <a:noFill/>
          </a:ln>
        </p:spPr>
      </p:pic>
      <p:sp>
        <p:nvSpPr>
          <p:cNvPr id="189" name="CustomShape 3"/>
          <p:cNvSpPr/>
          <p:nvPr/>
        </p:nvSpPr>
        <p:spPr>
          <a:xfrm>
            <a:off x="6012000" y="6453360"/>
            <a:ext cx="2730240" cy="353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72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0" name="CustomShape 4"/>
          <p:cNvSpPr/>
          <p:nvPr/>
        </p:nvSpPr>
        <p:spPr>
          <a:xfrm>
            <a:off x="612720" y="6553080"/>
            <a:ext cx="857160" cy="132120"/>
          </a:xfrm>
          <a:prstGeom prst="rect">
            <a:avLst/>
          </a:prstGeom>
          <a:noFill/>
          <a:ln w="72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1" name="TextShape 5"/>
          <p:cNvSpPr/>
          <p:nvPr/>
        </p:nvSpPr>
        <p:spPr>
          <a:xfrm>
            <a:off x="1404000" y="6444000"/>
            <a:ext cx="4528800" cy="35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spcBef>
                <a:spcPts val="451"/>
              </a:spcBef>
              <a:buNone/>
            </a:pPr>
            <a:r>
              <a:rPr b="1" lang="de-DE" sz="1000" spc="-1" strike="noStrike">
                <a:solidFill>
                  <a:srgbClr val="000000"/>
                </a:solidFill>
                <a:latin typeface="Calibri"/>
                <a:ea typeface="DejaVu Sans"/>
              </a:rPr>
              <a:t>Batch System Introduction / A. Baer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192" name="TextShape 6"/>
          <p:cNvSpPr/>
          <p:nvPr/>
        </p:nvSpPr>
        <p:spPr>
          <a:xfrm>
            <a:off x="612360" y="6444360"/>
            <a:ext cx="695520" cy="35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de-DE" sz="1000" spc="-1" strike="noStrike">
                <a:solidFill>
                  <a:srgbClr val="000000"/>
                </a:solidFill>
                <a:latin typeface="Calibri"/>
                <a:ea typeface="DejaVu Sans"/>
              </a:rPr>
              <a:t>17.10.2023</a:t>
            </a:r>
            <a:r>
              <a:rPr b="1" lang="de-DE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193" name="CustomShape 7"/>
          <p:cNvSpPr/>
          <p:nvPr/>
        </p:nvSpPr>
        <p:spPr>
          <a:xfrm>
            <a:off x="252000" y="6458400"/>
            <a:ext cx="318600" cy="2091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spcBef>
                <a:spcPts val="451"/>
              </a:spcBef>
              <a:buNone/>
            </a:pPr>
            <a:fld id="{EB0A4F77-6A85-4542-B2FF-AB97D25F656A}" type="slidenum">
              <a:rPr b="1" lang="de-DE" sz="900" spc="-1" strike="noStrike">
                <a:solidFill>
                  <a:srgbClr val="000000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  <p:pic>
        <p:nvPicPr>
          <p:cNvPr id="194" name="Grafik 7" descr=""/>
          <p:cNvPicPr/>
          <p:nvPr/>
        </p:nvPicPr>
        <p:blipFill>
          <a:blip r:embed="rId3"/>
          <a:stretch/>
        </p:blipFill>
        <p:spPr>
          <a:xfrm>
            <a:off x="7563600" y="6454800"/>
            <a:ext cx="1343520" cy="353520"/>
          </a:xfrm>
          <a:prstGeom prst="rect">
            <a:avLst/>
          </a:prstGeom>
          <a:ln w="7200">
            <a:noFill/>
          </a:ln>
        </p:spPr>
      </p:pic>
      <p:pic>
        <p:nvPicPr>
          <p:cNvPr id="195" name="Picture 13" descr=""/>
          <p:cNvPicPr/>
          <p:nvPr/>
        </p:nvPicPr>
        <p:blipFill>
          <a:blip r:embed="rId4"/>
          <a:stretch/>
        </p:blipFill>
        <p:spPr>
          <a:xfrm>
            <a:off x="5825520" y="6476040"/>
            <a:ext cx="1566720" cy="353520"/>
          </a:xfrm>
          <a:prstGeom prst="rect">
            <a:avLst/>
          </a:prstGeom>
          <a:ln w="0">
            <a:noFill/>
          </a:ln>
        </p:spPr>
      </p:pic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63.png"/><Relationship Id="rId2" Type="http://schemas.openxmlformats.org/officeDocument/2006/relationships/image" Target="../media/image64.png"/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67.png"/><Relationship Id="rId2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68.png"/><Relationship Id="rId2" Type="http://schemas.openxmlformats.org/officeDocument/2006/relationships/hyperlink" Target="https://wiki.bwhpc.de/e/BwUniCluster_2.0_Slurm_common_Features#sbatch_Command_Parameters" TargetMode="External"/><Relationship Id="rId3" Type="http://schemas.openxmlformats.org/officeDocument/2006/relationships/image" Target="../media/image69.png"/><Relationship Id="rId4" Type="http://schemas.openxmlformats.org/officeDocument/2006/relationships/hyperlink" Target="https://www.nhr.kit.edu/userdocs/horeka/batch/" TargetMode="External"/><Relationship Id="rId5" Type="http://schemas.openxmlformats.org/officeDocument/2006/relationships/image" Target="../media/image70.png"/><Relationship Id="rId6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71.png"/><Relationship Id="rId2" Type="http://schemas.openxmlformats.org/officeDocument/2006/relationships/hyperlink" Target="https://wiki.bwhpc.de/e/BwUniCluster_2.0_Slurm_common_Features#sbatch_Command_Parameters" TargetMode="External"/><Relationship Id="rId3" Type="http://schemas.openxmlformats.org/officeDocument/2006/relationships/image" Target="../media/image72.png"/><Relationship Id="rId4" Type="http://schemas.openxmlformats.org/officeDocument/2006/relationships/hyperlink" Target="https://www.nhr.kit.edu/userdocs/horeka/batch/" TargetMode="External"/><Relationship Id="rId5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73.png"/><Relationship Id="rId2" Type="http://schemas.openxmlformats.org/officeDocument/2006/relationships/hyperlink" Target="https://wiki.bwhpc.de/e/BwUniCluster_2.0_Batch_Queues" TargetMode="External"/><Relationship Id="rId3" Type="http://schemas.openxmlformats.org/officeDocument/2006/relationships/image" Target="../media/image74.png"/><Relationship Id="rId4" Type="http://schemas.openxmlformats.org/officeDocument/2006/relationships/slideLayout" Target="../slideLayouts/slideLayout2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75.png"/><Relationship Id="rId2" Type="http://schemas.openxmlformats.org/officeDocument/2006/relationships/hyperlink" Target="https://www.nhr.kit.edu/userdocs/horeka/batch/" TargetMode="External"/><Relationship Id="rId3" Type="http://schemas.openxmlformats.org/officeDocument/2006/relationships/image" Target="../media/image76.png"/><Relationship Id="rId4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77.png"/><Relationship Id="rId2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Relationship Id="rId11" Type="http://schemas.openxmlformats.org/officeDocument/2006/relationships/image" Target="../media/image35.png"/><Relationship Id="rId1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78.png"/><Relationship Id="rId2" Type="http://schemas.openxmlformats.org/officeDocument/2006/relationships/image" Target="../media/image79.png"/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5" Type="http://schemas.openxmlformats.org/officeDocument/2006/relationships/image" Target="../media/image82.png"/><Relationship Id="rId6" Type="http://schemas.openxmlformats.org/officeDocument/2006/relationships/image" Target="../media/image83.png"/><Relationship Id="rId7" Type="http://schemas.openxmlformats.org/officeDocument/2006/relationships/image" Target="../media/image84.png"/><Relationship Id="rId8" Type="http://schemas.openxmlformats.org/officeDocument/2006/relationships/image" Target="../media/image85.png"/><Relationship Id="rId9" Type="http://schemas.openxmlformats.org/officeDocument/2006/relationships/image" Target="../media/image86.png"/><Relationship Id="rId10" Type="http://schemas.openxmlformats.org/officeDocument/2006/relationships/slideLayout" Target="../slideLayouts/slideLayout2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87.png"/><Relationship Id="rId2" Type="http://schemas.openxmlformats.org/officeDocument/2006/relationships/image" Target="../media/image88.png"/><Relationship Id="rId3" Type="http://schemas.openxmlformats.org/officeDocument/2006/relationships/image" Target="../media/image89.png"/><Relationship Id="rId4" Type="http://schemas.openxmlformats.org/officeDocument/2006/relationships/image" Target="../media/image90.png"/><Relationship Id="rId5" Type="http://schemas.openxmlformats.org/officeDocument/2006/relationships/slideLayout" Target="../slideLayouts/slideLayout2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91.png"/><Relationship Id="rId2" Type="http://schemas.openxmlformats.org/officeDocument/2006/relationships/image" Target="../media/image92.png"/><Relationship Id="rId3" Type="http://schemas.openxmlformats.org/officeDocument/2006/relationships/image" Target="../media/image93.png"/><Relationship Id="rId4" Type="http://schemas.openxmlformats.org/officeDocument/2006/relationships/slideLayout" Target="../slideLayouts/slideLayout2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94.png"/><Relationship Id="rId2" Type="http://schemas.openxmlformats.org/officeDocument/2006/relationships/image" Target="../media/image95.png"/><Relationship Id="rId3" Type="http://schemas.openxmlformats.org/officeDocument/2006/relationships/image" Target="../media/image96.png"/><Relationship Id="rId4" Type="http://schemas.openxmlformats.org/officeDocument/2006/relationships/slideLayout" Target="../slideLayouts/slideLayout2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97.png"/><Relationship Id="rId2" Type="http://schemas.openxmlformats.org/officeDocument/2006/relationships/slideLayout" Target="../slideLayouts/slideLayout2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98.png"/><Relationship Id="rId2" Type="http://schemas.openxmlformats.org/officeDocument/2006/relationships/image" Target="../media/image99.png"/><Relationship Id="rId3" Type="http://schemas.openxmlformats.org/officeDocument/2006/relationships/image" Target="../media/image100.png"/><Relationship Id="rId4" Type="http://schemas.openxmlformats.org/officeDocument/2006/relationships/image" Target="../media/image101.png"/><Relationship Id="rId5" Type="http://schemas.openxmlformats.org/officeDocument/2006/relationships/image" Target="../media/image102.png"/><Relationship Id="rId6" Type="http://schemas.openxmlformats.org/officeDocument/2006/relationships/image" Target="../media/image103.png"/><Relationship Id="rId7" Type="http://schemas.openxmlformats.org/officeDocument/2006/relationships/image" Target="../media/image104.png"/><Relationship Id="rId8" Type="http://schemas.openxmlformats.org/officeDocument/2006/relationships/slideLayout" Target="../slideLayouts/slideLayout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05.png"/><Relationship Id="rId2" Type="http://schemas.openxmlformats.org/officeDocument/2006/relationships/slideLayout" Target="../slideLayouts/slideLayout2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06.png"/><Relationship Id="rId2" Type="http://schemas.openxmlformats.org/officeDocument/2006/relationships/slideLayout" Target="../slideLayouts/slideLayout2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07.png"/><Relationship Id="rId2" Type="http://schemas.openxmlformats.org/officeDocument/2006/relationships/image" Target="../media/image108.png"/><Relationship Id="rId3" Type="http://schemas.openxmlformats.org/officeDocument/2006/relationships/image" Target="../media/image109.png"/><Relationship Id="rId4" Type="http://schemas.openxmlformats.org/officeDocument/2006/relationships/image" Target="../media/image110.png"/><Relationship Id="rId5" Type="http://schemas.openxmlformats.org/officeDocument/2006/relationships/image" Target="../media/image111.png"/><Relationship Id="rId6" Type="http://schemas.openxmlformats.org/officeDocument/2006/relationships/image" Target="../media/image112.png"/><Relationship Id="rId7" Type="http://schemas.openxmlformats.org/officeDocument/2006/relationships/image" Target="../media/image113.png"/><Relationship Id="rId8" Type="http://schemas.openxmlformats.org/officeDocument/2006/relationships/image" Target="../media/image114.png"/><Relationship Id="rId9" Type="http://schemas.openxmlformats.org/officeDocument/2006/relationships/slideLayout" Target="../slideLayouts/slideLayout37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15.png"/><Relationship Id="rId2" Type="http://schemas.openxmlformats.org/officeDocument/2006/relationships/image" Target="../media/image116.png"/><Relationship Id="rId3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hyperlink" Target="https://wiki.bwhpc.de/" TargetMode="External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slideLayout" Target="../slideLayouts/slideLayout2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117.png"/><Relationship Id="rId2" Type="http://schemas.openxmlformats.org/officeDocument/2006/relationships/image" Target="../media/image118.png"/><Relationship Id="rId3" Type="http://schemas.openxmlformats.org/officeDocument/2006/relationships/image" Target="../media/image119.png"/><Relationship Id="rId4" Type="http://schemas.openxmlformats.org/officeDocument/2006/relationships/image" Target="../media/image120.png"/><Relationship Id="rId5" Type="http://schemas.openxmlformats.org/officeDocument/2006/relationships/slideLayout" Target="../slideLayouts/slideLayout37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121.png"/><Relationship Id="rId2" Type="http://schemas.openxmlformats.org/officeDocument/2006/relationships/image" Target="../media/image122.png"/><Relationship Id="rId3" Type="http://schemas.openxmlformats.org/officeDocument/2006/relationships/image" Target="../media/image123.png"/><Relationship Id="rId4" Type="http://schemas.openxmlformats.org/officeDocument/2006/relationships/slideLayout" Target="../slideLayouts/slideLayout37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124.png"/><Relationship Id="rId2" Type="http://schemas.openxmlformats.org/officeDocument/2006/relationships/image" Target="../media/image125.png"/><Relationship Id="rId3" Type="http://schemas.openxmlformats.org/officeDocument/2006/relationships/image" Target="../media/image126.png"/><Relationship Id="rId4" Type="http://schemas.openxmlformats.org/officeDocument/2006/relationships/image" Target="../media/image127.png"/><Relationship Id="rId5" Type="http://schemas.openxmlformats.org/officeDocument/2006/relationships/image" Target="../media/image128.png"/><Relationship Id="rId6" Type="http://schemas.openxmlformats.org/officeDocument/2006/relationships/image" Target="../media/image129.png"/><Relationship Id="rId7" Type="http://schemas.openxmlformats.org/officeDocument/2006/relationships/slideLayout" Target="../slideLayouts/slideLayout2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130.png"/><Relationship Id="rId2" Type="http://schemas.openxmlformats.org/officeDocument/2006/relationships/image" Target="../media/image131.png"/><Relationship Id="rId3" Type="http://schemas.openxmlformats.org/officeDocument/2006/relationships/image" Target="../media/image132.png"/><Relationship Id="rId4" Type="http://schemas.openxmlformats.org/officeDocument/2006/relationships/image" Target="../media/image133.png"/><Relationship Id="rId5" Type="http://schemas.openxmlformats.org/officeDocument/2006/relationships/slideLayout" Target="../slideLayouts/slideLayout2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134.png"/><Relationship Id="rId2" Type="http://schemas.openxmlformats.org/officeDocument/2006/relationships/image" Target="../media/image135.png"/><Relationship Id="rId3" Type="http://schemas.openxmlformats.org/officeDocument/2006/relationships/image" Target="../media/image136.png"/><Relationship Id="rId4" Type="http://schemas.openxmlformats.org/officeDocument/2006/relationships/slideLayout" Target="../slideLayouts/slideLayout37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hyperlink" Target="mailto:NHR@KIT" TargetMode="External"/><Relationship Id="rId2" Type="http://schemas.openxmlformats.org/officeDocument/2006/relationships/hyperlink" Target="https://www.nhr.kit.edu/userdocs/horeka/batch/" TargetMode="External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hyperlink" Target="https://indico.scc.kit.edu/e/hpc_course_2023-10-16" TargetMode="External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7" Type="http://schemas.openxmlformats.org/officeDocument/2006/relationships/image" Target="../media/image61.png"/><Relationship Id="rId8" Type="http://schemas.openxmlformats.org/officeDocument/2006/relationships/image" Target="../media/image62.png"/><Relationship Id="rId9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" descr=""/>
          <p:cNvPicPr/>
          <p:nvPr/>
        </p:nvPicPr>
        <p:blipFill>
          <a:blip r:embed="rId1"/>
          <a:stretch/>
        </p:blipFill>
        <p:spPr>
          <a:xfrm>
            <a:off x="3887280" y="1554480"/>
            <a:ext cx="4980600" cy="4701600"/>
          </a:xfrm>
          <a:prstGeom prst="rect">
            <a:avLst/>
          </a:prstGeom>
          <a:ln w="7200">
            <a:noFill/>
          </a:ln>
        </p:spPr>
      </p:pic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396000" y="2196360"/>
            <a:ext cx="4448520" cy="64728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b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pc="-1" strike="noStrike">
                <a:latin typeface="Calibri"/>
              </a:rPr>
              <a:t>Batch System – Introduction</a:t>
            </a:r>
            <a:endParaRPr b="0" lang="en-US" sz="2600" spc="-1" strike="noStrike">
              <a:latin typeface="Arial"/>
            </a:endParaRPr>
          </a:p>
        </p:txBody>
      </p:sp>
      <p:pic>
        <p:nvPicPr>
          <p:cNvPr id="236" name="" descr=""/>
          <p:cNvPicPr/>
          <p:nvPr/>
        </p:nvPicPr>
        <p:blipFill>
          <a:blip r:embed="rId2"/>
          <a:stretch/>
        </p:blipFill>
        <p:spPr>
          <a:xfrm>
            <a:off x="183600" y="223200"/>
            <a:ext cx="1549800" cy="1384200"/>
          </a:xfrm>
          <a:prstGeom prst="rect">
            <a:avLst/>
          </a:prstGeom>
          <a:ln w="7200">
            <a:noFill/>
          </a:ln>
        </p:spPr>
      </p:pic>
      <p:pic>
        <p:nvPicPr>
          <p:cNvPr id="237" name="" descr=""/>
          <p:cNvPicPr/>
          <p:nvPr/>
        </p:nvPicPr>
        <p:blipFill>
          <a:blip r:embed="rId3"/>
          <a:stretch/>
        </p:blipFill>
        <p:spPr>
          <a:xfrm>
            <a:off x="5586840" y="365760"/>
            <a:ext cx="3189600" cy="729720"/>
          </a:xfrm>
          <a:prstGeom prst="rect">
            <a:avLst/>
          </a:prstGeom>
          <a:ln w="7200">
            <a:noFill/>
          </a:ln>
        </p:spPr>
      </p:pic>
      <p:sp>
        <p:nvSpPr>
          <p:cNvPr id="238" name="Rectangle 3"/>
          <p:cNvSpPr/>
          <p:nvPr/>
        </p:nvSpPr>
        <p:spPr>
          <a:xfrm>
            <a:off x="396720" y="3305880"/>
            <a:ext cx="4447800" cy="618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Andreas Baer, SCC, KIT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extShape 1"/>
          <p:cNvSpPr/>
          <p:nvPr/>
        </p:nvSpPr>
        <p:spPr>
          <a:xfrm>
            <a:off x="1116000" y="276120"/>
            <a:ext cx="690552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Job's life cycle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84" name="TextShape 2"/>
          <p:cNvSpPr/>
          <p:nvPr/>
        </p:nvSpPr>
        <p:spPr>
          <a:xfrm>
            <a:off x="391680" y="766440"/>
            <a:ext cx="8350200" cy="556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314280" indent="-314280">
              <a:lnSpc>
                <a:spcPct val="100000"/>
              </a:lnSpc>
              <a:spcBef>
                <a:spcPts val="499"/>
              </a:spcBef>
              <a:buSzPct val="100000"/>
              <a:buBlip>
                <a:blip r:embed="rId1"/>
              </a:buBlip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1. Preprocessing: Setup </a:t>
            </a:r>
            <a:r>
              <a:rPr b="1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job_script.sh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: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48"/>
              </a:spcBef>
              <a:buNone/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None/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None/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None/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None/>
            </a:pPr>
            <a:endParaRPr b="0" lang="en-US" sz="2000" spc="-1" strike="noStrike">
              <a:latin typeface="Arial"/>
            </a:endParaRPr>
          </a:p>
          <a:p>
            <a:pPr marL="314280" indent="-314280">
              <a:lnSpc>
                <a:spcPct val="100000"/>
              </a:lnSpc>
              <a:spcBef>
                <a:spcPts val="499"/>
              </a:spcBef>
              <a:buSzPct val="100000"/>
              <a:buBlip>
                <a:blip r:embed="rId2"/>
              </a:buBlip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2. Submit: ONLY with “</a:t>
            </a:r>
            <a:r>
              <a:rPr b="1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sbatch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” (for interactive jobs: “</a:t>
            </a:r>
            <a:r>
              <a:rPr b="1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salloc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”)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None/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endParaRPr b="0" lang="en-US" sz="2000" spc="-1" strike="noStrike">
              <a:latin typeface="Arial"/>
            </a:endParaRPr>
          </a:p>
          <a:p>
            <a:pPr marL="314280" indent="-314280">
              <a:lnSpc>
                <a:spcPct val="100000"/>
              </a:lnSpc>
              <a:spcBef>
                <a:spcPts val="499"/>
              </a:spcBef>
              <a:buSzPct val="100000"/>
              <a:buBlip>
                <a:blip r:embed="rId3"/>
              </a:buBlip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3. Processing: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48"/>
              </a:spcBef>
              <a:buNone/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None/>
            </a:pPr>
            <a:endParaRPr b="0" lang="en-US" sz="2000" spc="-1" strike="noStrike">
              <a:latin typeface="Arial"/>
            </a:endParaRPr>
          </a:p>
          <a:p>
            <a:pPr marL="314280" indent="-314280">
              <a:lnSpc>
                <a:spcPct val="100000"/>
              </a:lnSpc>
              <a:spcBef>
                <a:spcPts val="499"/>
              </a:spcBef>
              <a:buSzPct val="100000"/>
              <a:buBlip>
                <a:blip r:embed="rId4"/>
              </a:buBlip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4. Postprocessing: Job is finished → check output (default job name) </a:t>
            </a:r>
            <a:br>
              <a:rPr sz="1800"/>
            </a:b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LM Mono 10"/>
                <a:ea typeface="DejaVu Sans"/>
              </a:rPr>
              <a:t>bwUniCluster: </a:t>
            </a:r>
            <a:r>
              <a:rPr b="0" lang="en-US" sz="1800" spc="-1" strike="noStrike">
                <a:solidFill>
                  <a:srgbClr val="0000ff"/>
                </a:solidFill>
                <a:latin typeface="LM Mono 10"/>
                <a:ea typeface="DejaVu Sans"/>
              </a:rPr>
              <a:t>slurm-&lt;job_ID&gt;.out</a:t>
            </a:r>
            <a:br>
              <a:rPr sz="1800"/>
            </a:br>
            <a:r>
              <a:rPr b="0" lang="en-US" sz="1800" spc="-1" strike="noStrike">
                <a:solidFill>
                  <a:srgbClr val="0000ff"/>
                </a:solidFill>
                <a:latin typeface="LM Mono 10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LM Mono 10"/>
                <a:ea typeface="DejaVu Sans"/>
              </a:rPr>
              <a:t>HoreKa</a:t>
            </a:r>
            <a:r>
              <a:rPr b="0" lang="en-US" sz="1800" spc="-1" strike="noStrike">
                <a:solidFill>
                  <a:srgbClr val="0000ff"/>
                </a:solidFill>
                <a:latin typeface="LM Mono 10"/>
                <a:ea typeface="DejaVu Sans"/>
              </a:rPr>
              <a:t>      </a:t>
            </a:r>
            <a:r>
              <a:rPr b="0" lang="en-US" sz="1800" spc="-1" strike="noStrike">
                <a:solidFill>
                  <a:srgbClr val="000000"/>
                </a:solidFill>
                <a:latin typeface="LM Mono 10"/>
                <a:ea typeface="DejaVu Sans"/>
              </a:rPr>
              <a:t>: </a:t>
            </a:r>
            <a:r>
              <a:rPr b="0" lang="en-US" sz="1800" spc="-1" strike="noStrike">
                <a:solidFill>
                  <a:srgbClr val="0000ff"/>
                </a:solidFill>
                <a:latin typeface="LM Mono 10"/>
                <a:ea typeface="DejaVu Sans"/>
              </a:rPr>
              <a:t>slurm-&lt;job_ID&gt;.out</a:t>
            </a:r>
            <a:br>
              <a:rPr sz="1800"/>
            </a:br>
            <a:r>
              <a:rPr b="0" lang="en-US" sz="1800" spc="-1" strike="noStrike">
                <a:solidFill>
                  <a:srgbClr val="0000ff"/>
                </a:solidFill>
                <a:latin typeface="LM Mono 10"/>
                <a:ea typeface="DejaVu Sans"/>
              </a:rPr>
              <a:t>	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85" name="TextShape 3"/>
          <p:cNvSpPr/>
          <p:nvPr/>
        </p:nvSpPr>
        <p:spPr>
          <a:xfrm>
            <a:off x="1339200" y="3272400"/>
            <a:ext cx="4517640" cy="576360"/>
          </a:xfrm>
          <a:prstGeom prst="rect">
            <a:avLst/>
          </a:prstGeom>
          <a:solidFill>
            <a:srgbClr val="ffff99"/>
          </a:solidFill>
          <a:ln w="7200">
            <a:solidFill>
              <a:srgbClr val="000000"/>
            </a:solidFill>
            <a:round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LM Mono 10"/>
                <a:ea typeface="DejaVu Sans"/>
              </a:rPr>
              <a:t>$ sbatch job_script.sh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LM Mono 10"/>
                <a:ea typeface="DejaVu Sans"/>
              </a:rPr>
              <a:t>&lt;job_ID&gt;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286" name="TextShape 4"/>
          <p:cNvSpPr/>
          <p:nvPr/>
        </p:nvSpPr>
        <p:spPr>
          <a:xfrm>
            <a:off x="1336680" y="4383720"/>
            <a:ext cx="6164280" cy="576360"/>
          </a:xfrm>
          <a:prstGeom prst="rect">
            <a:avLst/>
          </a:prstGeom>
          <a:solidFill>
            <a:srgbClr val="ffff99"/>
          </a:solidFill>
          <a:ln w="7200">
            <a:solidFill>
              <a:srgbClr val="000000"/>
            </a:solidFill>
            <a:round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LM Mono 10"/>
                <a:ea typeface="DejaVu Sans"/>
              </a:rPr>
              <a:t>$</a:t>
            </a:r>
            <a:r>
              <a:rPr b="1" lang="en-US" sz="1600" spc="-1" strike="noStrike">
                <a:solidFill>
                  <a:srgbClr val="000000"/>
                </a:solidFill>
                <a:latin typeface="LM Mono 10"/>
                <a:ea typeface="DejaVu Sans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LM Mono 10"/>
                <a:ea typeface="DejaVu Sans"/>
              </a:rPr>
              <a:t>squeue </a:t>
            </a:r>
            <a:br>
              <a:rPr sz="1800"/>
            </a:br>
            <a:r>
              <a:rPr b="0" lang="en-US" sz="1600" spc="-1" strike="noStrike">
                <a:solidFill>
                  <a:srgbClr val="000000"/>
                </a:solidFill>
                <a:latin typeface="LM Mono 10"/>
                <a:ea typeface="DejaVu Sans"/>
              </a:rPr>
              <a:t>&lt;job_ID&gt; </a:t>
            </a:r>
            <a:r>
              <a:rPr b="1" lang="en-US" sz="1600" spc="-1" strike="noStrike">
                <a:solidFill>
                  <a:srgbClr val="000000"/>
                </a:solidFill>
                <a:latin typeface="LM Mono 10"/>
                <a:ea typeface="DejaVu Sans"/>
              </a:rPr>
              <a:t>S</a:t>
            </a:r>
            <a:r>
              <a:rPr b="0" lang="en-US" sz="1600" spc="-1" strike="noStrike">
                <a:solidFill>
                  <a:srgbClr val="000000"/>
                </a:solidFill>
                <a:latin typeface="LM Mono 10"/>
                <a:ea typeface="DejaVu Sans"/>
              </a:rPr>
              <a:t>TATE: “PENDING” → “RUNNING” → “COMPLETED” 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287" name="CustomShape 5"/>
          <p:cNvSpPr/>
          <p:nvPr/>
        </p:nvSpPr>
        <p:spPr>
          <a:xfrm>
            <a:off x="3083760" y="1132200"/>
            <a:ext cx="2966400" cy="1534680"/>
          </a:xfrm>
          <a:prstGeom prst="rect">
            <a:avLst/>
          </a:prstGeom>
          <a:solidFill>
            <a:srgbClr val="eeeeee"/>
          </a:solidFill>
          <a:ln w="7200">
            <a:solidFill>
              <a:srgbClr val="000000"/>
            </a:solidFill>
            <a:round/>
          </a:ln>
          <a:effectLst>
            <a:outerShdw dir="2700000" dist="71276">
              <a:srgbClr val="808080">
                <a:alpha val="73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#!/bin/bash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#SBATCH –p dev_single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#SBATCH –N 1 –n 1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#SBATCH –t 00:01:00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#SBATCH –mem-per-cpu</a:t>
            </a:r>
            <a:r>
              <a:rPr b="0" lang="de-DE" sz="1400" spc="-1" strike="noStrike">
                <a:solidFill>
                  <a:srgbClr val="000000"/>
                </a:solidFill>
                <a:latin typeface="Arial"/>
                <a:ea typeface="DejaVu Sans"/>
              </a:rPr>
              <a:t>=</a:t>
            </a: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500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.</a:t>
            </a:r>
            <a:r>
              <a:rPr b="0" lang="de-DE" sz="1500" spc="-1" strike="noStrike">
                <a:solidFill>
                  <a:srgbClr val="000000"/>
                </a:solidFill>
                <a:latin typeface="LM Mono 10"/>
                <a:ea typeface="DejaVu Sans"/>
              </a:rPr>
              <a:t>/your_simulation</a:t>
            </a:r>
            <a:endParaRPr b="0" lang="en-US" sz="15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500" spc="-1" strike="noStrike">
              <a:latin typeface="Arial"/>
            </a:endParaRPr>
          </a:p>
        </p:txBody>
      </p:sp>
      <p:sp>
        <p:nvSpPr>
          <p:cNvPr id="288" name="CustomShape 6"/>
          <p:cNvSpPr/>
          <p:nvPr/>
        </p:nvSpPr>
        <p:spPr>
          <a:xfrm>
            <a:off x="6675120" y="766440"/>
            <a:ext cx="2188080" cy="725040"/>
          </a:xfrm>
          <a:prstGeom prst="wedgeRoundRectCallout">
            <a:avLst>
              <a:gd name="adj1" fmla="val -95726"/>
              <a:gd name="adj2" fmla="val 65245"/>
              <a:gd name="adj3" fmla="val 16667"/>
            </a:avLst>
          </a:prstGeom>
          <a:solidFill>
            <a:srgbClr val="ecb65f"/>
          </a:solidFill>
          <a:ln w="7200">
            <a:solidFill>
              <a:srgbClr val="000000"/>
            </a:solidFill>
            <a:round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de-DE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1) Options for the job 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289" name="CustomShape 7"/>
          <p:cNvSpPr/>
          <p:nvPr/>
        </p:nvSpPr>
        <p:spPr>
          <a:xfrm>
            <a:off x="6675120" y="1970280"/>
            <a:ext cx="2188080" cy="694440"/>
          </a:xfrm>
          <a:prstGeom prst="wedgeRoundRectCallout">
            <a:avLst>
              <a:gd name="adj1" fmla="val -97222"/>
              <a:gd name="adj2" fmla="val 29365"/>
              <a:gd name="adj3" fmla="val 16667"/>
            </a:avLst>
          </a:prstGeom>
          <a:solidFill>
            <a:srgbClr val="ecb65f"/>
          </a:solidFill>
          <a:ln w="7200">
            <a:solidFill>
              <a:srgbClr val="000000"/>
            </a:solidFill>
            <a:round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de-DE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2) Actual work to be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exectuted on the cluster</a:t>
            </a:r>
            <a:endParaRPr b="0" lang="en-U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extShape 5"/>
          <p:cNvSpPr/>
          <p:nvPr/>
        </p:nvSpPr>
        <p:spPr>
          <a:xfrm>
            <a:off x="2592000" y="2954520"/>
            <a:ext cx="3954240" cy="515880"/>
          </a:xfrm>
          <a:prstGeom prst="rect">
            <a:avLst/>
          </a:prstGeom>
          <a:blipFill rotWithShape="0">
            <a:blip r:embed="rId1"/>
            <a:srcRect/>
            <a:stretch/>
          </a:blipFill>
          <a:ln w="72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1./2. Job submit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extShape 1"/>
          <p:cNvSpPr/>
          <p:nvPr/>
        </p:nvSpPr>
        <p:spPr>
          <a:xfrm>
            <a:off x="1116000" y="276120"/>
            <a:ext cx="690552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de-DE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1./2. Job Submit: Sbatch options</a:t>
            </a:r>
            <a:endParaRPr b="0" lang="en-US" sz="2400" spc="-1" strike="noStrike">
              <a:latin typeface="Arial"/>
            </a:endParaRPr>
          </a:p>
        </p:txBody>
      </p:sp>
      <p:graphicFrame>
        <p:nvGraphicFramePr>
          <p:cNvPr id="292" name="Table 3"/>
          <p:cNvGraphicFramePr/>
          <p:nvPr/>
        </p:nvGraphicFramePr>
        <p:xfrm>
          <a:off x="339480" y="3306600"/>
          <a:ext cx="8307360" cy="2832840"/>
        </p:xfrm>
        <a:graphic>
          <a:graphicData uri="http://schemas.openxmlformats.org/drawingml/2006/table">
            <a:tbl>
              <a:tblPr/>
              <a:tblGrid>
                <a:gridCol w="1735200"/>
                <a:gridCol w="2508480"/>
                <a:gridCol w="4064040"/>
              </a:tblGrid>
              <a:tr h="38052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de-DE" sz="17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Command line</a:t>
                      </a:r>
                      <a:endParaRPr b="0" lang="en-US" sz="17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de-DE" sz="18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Script 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de-DE" sz="18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Purpose 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87732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-N </a:t>
                      </a:r>
                      <a:r>
                        <a:rPr b="0" i="1" lang="de-DE" sz="14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nodes</a:t>
                      </a: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 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-n </a:t>
                      </a:r>
                      <a:r>
                        <a:rPr b="0" i="1" lang="de-DE" sz="14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tasks</a:t>
                      </a: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 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#SBATCH –-nodes=</a:t>
                      </a:r>
                      <a:r>
                        <a:rPr b="0" i="1" lang="de-DE" sz="14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nodes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#SBATCH –-ntasks=</a:t>
                      </a:r>
                      <a:r>
                        <a:rPr b="0" i="1" lang="de-DE" sz="14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tasks</a:t>
                      </a: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 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Number of nodes to be used.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Number of tasks to be launched.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51804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-J </a:t>
                      </a:r>
                      <a:r>
                        <a:rPr b="0" i="1" lang="de-DE" sz="14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name</a:t>
                      </a: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 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#SBATCH –-job-name=</a:t>
                      </a:r>
                      <a:r>
                        <a:rPr b="0" i="1" lang="de-DE" sz="14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name</a:t>
                      </a: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 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Gives a user specified name to the job. 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51804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-p </a:t>
                      </a:r>
                      <a:r>
                        <a:rPr b="0" i="1" lang="de-DE" sz="14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queue</a:t>
                      </a: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 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#SBATCH –-partition=</a:t>
                      </a:r>
                      <a:r>
                        <a:rPr b="0" i="1" lang="de-DE" sz="14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queue</a:t>
                      </a: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 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Defines the queue class 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5392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--mail-type=</a:t>
                      </a:r>
                      <a:r>
                        <a:rPr b="0" i="1" lang="de-DE" sz="14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type</a:t>
                      </a: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 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#SBATCH –-mail-type=</a:t>
                      </a:r>
                      <a:r>
                        <a:rPr b="0" i="1" lang="de-DE" sz="14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type</a:t>
                      </a: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 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Send email when job begins (BEGIN), ends (END), aborts (FAIL), at each event (ALL) … 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293" name="TextShape 2"/>
          <p:cNvSpPr/>
          <p:nvPr/>
        </p:nvSpPr>
        <p:spPr>
          <a:xfrm>
            <a:off x="419760" y="1074240"/>
            <a:ext cx="8350200" cy="413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314280" indent="-314280">
              <a:lnSpc>
                <a:spcPct val="110000"/>
              </a:lnSpc>
              <a:spcBef>
                <a:spcPts val="1134"/>
              </a:spcBef>
              <a:buSzPct val="124928"/>
              <a:buBlip>
                <a:blip r:embed="rId1"/>
              </a:buBlip>
            </a:pPr>
            <a:r>
              <a:rPr b="0" lang="de-DE" sz="14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2"/>
              </a:rPr>
              <a:t>https://wiki.bwhpc.de/e/BwUniCluster_2.0_Slurm_common_Features#sbatch_Command_Parameters</a:t>
            </a:r>
            <a:br>
              <a:rPr sz="1800"/>
            </a:br>
            <a:r>
              <a:rPr b="0" lang="de-DE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on bwUniCluster 2.0  and</a:t>
            </a:r>
            <a:endParaRPr b="0" lang="en-US" sz="1400" spc="-1" strike="noStrike">
              <a:latin typeface="Arial"/>
            </a:endParaRPr>
          </a:p>
          <a:p>
            <a:pPr marL="314280" indent="-314280">
              <a:lnSpc>
                <a:spcPct val="110000"/>
              </a:lnSpc>
              <a:spcBef>
                <a:spcPts val="1134"/>
              </a:spcBef>
              <a:buSzPct val="124928"/>
              <a:buBlip>
                <a:blip r:embed="rId3"/>
              </a:buBlip>
            </a:pPr>
            <a:r>
              <a:rPr b="0" lang="de-DE" sz="14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4"/>
              </a:rPr>
              <a:t>https://www.nhr.kit.edu/userdocs/horeka/batch/</a:t>
            </a:r>
            <a:br>
              <a:rPr sz="1800"/>
            </a:br>
            <a:r>
              <a:rPr b="0" lang="de-DE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on HoreKa respectively.</a:t>
            </a:r>
            <a:endParaRPr b="0" lang="en-US" sz="1400" spc="-1" strike="noStrike">
              <a:latin typeface="Arial"/>
            </a:endParaRPr>
          </a:p>
          <a:p>
            <a:pPr marL="314280" indent="-314280">
              <a:lnSpc>
                <a:spcPct val="110000"/>
              </a:lnSpc>
              <a:spcBef>
                <a:spcPts val="1134"/>
              </a:spcBef>
              <a:buSzPct val="111047"/>
              <a:buBlip>
                <a:blip r:embed="rId5"/>
              </a:buBlip>
            </a:pPr>
            <a:r>
              <a:rPr b="0" lang="de-DE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sbatch options: command line or in your job script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1134"/>
              </a:spcBef>
              <a:buNone/>
            </a:pP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None/>
            </a:pP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None/>
            </a:pP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None/>
            </a:pP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None/>
            </a:pP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None/>
            </a:pP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None/>
            </a:pP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None/>
            </a:pP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None/>
            </a:pP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TextShape 15"/>
          <p:cNvSpPr/>
          <p:nvPr/>
        </p:nvSpPr>
        <p:spPr>
          <a:xfrm>
            <a:off x="1116000" y="276120"/>
            <a:ext cx="690552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1./2. Job Submit: Important Resource Parameters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95" name="TextShape 6"/>
          <p:cNvSpPr/>
          <p:nvPr/>
        </p:nvSpPr>
        <p:spPr>
          <a:xfrm>
            <a:off x="396360" y="5903640"/>
            <a:ext cx="5437080" cy="333000"/>
          </a:xfrm>
          <a:prstGeom prst="rect">
            <a:avLst/>
          </a:prstGeom>
          <a:solidFill>
            <a:srgbClr val="ffff99"/>
          </a:solidFill>
          <a:ln w="72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LM Mono 10"/>
                <a:ea typeface="DejaVu Sans"/>
              </a:rPr>
              <a:t>$ sbatch -N 1 -n 20 -t 2 --mem=500  &lt;job_script&gt;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296" name="CustomShape 2"/>
          <p:cNvSpPr/>
          <p:nvPr/>
        </p:nvSpPr>
        <p:spPr>
          <a:xfrm>
            <a:off x="5972040" y="4827960"/>
            <a:ext cx="2869920" cy="1443240"/>
          </a:xfrm>
          <a:prstGeom prst="rect">
            <a:avLst/>
          </a:prstGeom>
          <a:solidFill>
            <a:srgbClr val="eeeeee"/>
          </a:solidFill>
          <a:ln w="7200">
            <a:solidFill>
              <a:srgbClr val="000000"/>
            </a:solidFill>
            <a:round/>
          </a:ln>
          <a:effectLst>
            <a:outerShdw dir="2700000" dist="71276">
              <a:srgbClr val="808080">
                <a:alpha val="73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#!/bin/bash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#SBATCH -N 1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#SBATCH –-ntasks=20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#SBATCH --time=00:02:00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#SBATCH --mem=500mb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...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400" spc="-1" strike="noStrike">
              <a:latin typeface="Arial"/>
            </a:endParaRPr>
          </a:p>
        </p:txBody>
      </p:sp>
      <p:sp>
        <p:nvSpPr>
          <p:cNvPr id="297" name="TextShape 12"/>
          <p:cNvSpPr/>
          <p:nvPr/>
        </p:nvSpPr>
        <p:spPr>
          <a:xfrm>
            <a:off x="2574000" y="4893120"/>
            <a:ext cx="3632040" cy="363960"/>
          </a:xfrm>
          <a:prstGeom prst="rect">
            <a:avLst/>
          </a:prstGeom>
          <a:noFill/>
          <a:ln w="72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Use these options in the job script: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98" name="TextShape 13"/>
          <p:cNvSpPr/>
          <p:nvPr/>
        </p:nvSpPr>
        <p:spPr>
          <a:xfrm>
            <a:off x="352080" y="5526000"/>
            <a:ext cx="2536560" cy="363960"/>
          </a:xfrm>
          <a:prstGeom prst="rect">
            <a:avLst/>
          </a:prstGeom>
          <a:noFill/>
          <a:ln w="72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Or use them with sbatch:</a:t>
            </a:r>
            <a:endParaRPr b="0" lang="en-US" sz="1800" spc="-1" strike="noStrike">
              <a:latin typeface="Arial"/>
            </a:endParaRPr>
          </a:p>
        </p:txBody>
      </p:sp>
      <p:graphicFrame>
        <p:nvGraphicFramePr>
          <p:cNvPr id="299" name="Tabelle 4"/>
          <p:cNvGraphicFramePr/>
          <p:nvPr/>
        </p:nvGraphicFramePr>
        <p:xfrm>
          <a:off x="396360" y="798120"/>
          <a:ext cx="8445600" cy="3926520"/>
        </p:xfrm>
        <a:graphic>
          <a:graphicData uri="http://schemas.openxmlformats.org/drawingml/2006/table">
            <a:tbl>
              <a:tblPr/>
              <a:tblGrid>
                <a:gridCol w="2180520"/>
                <a:gridCol w="3010680"/>
                <a:gridCol w="3254760"/>
              </a:tblGrid>
              <a:tr h="358560">
                <a:tc gridSpan="3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Sbatch Resource Options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585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Command line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Script 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Purpose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585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3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-t </a:t>
                      </a:r>
                      <a:r>
                        <a:rPr b="0" i="1" lang="de-DE" sz="13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time</a:t>
                      </a:r>
                      <a:endParaRPr b="0" lang="en-US" sz="13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3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#SBATCH –-time=</a:t>
                      </a:r>
                      <a:r>
                        <a:rPr b="0" i="1" lang="de-DE" sz="13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time</a:t>
                      </a:r>
                      <a:endParaRPr b="0" lang="en-US" sz="13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Wallclock time limit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585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3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-N </a:t>
                      </a:r>
                      <a:r>
                        <a:rPr b="0" i="1" lang="de-DE" sz="13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nodes</a:t>
                      </a:r>
                      <a:endParaRPr b="0" lang="en-US" sz="13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3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#SBATCH –-node=</a:t>
                      </a:r>
                      <a:r>
                        <a:rPr b="0" i="1" lang="de-DE" sz="13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nodes</a:t>
                      </a:r>
                      <a:endParaRPr b="0" lang="en-US" sz="13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Number of nodes to be used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585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3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-n </a:t>
                      </a:r>
                      <a:r>
                        <a:rPr b="0" i="1" lang="de-DE" sz="13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tasks</a:t>
                      </a:r>
                      <a:endParaRPr b="0" lang="en-US" sz="13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3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#SBATCH –-ntasks=</a:t>
                      </a:r>
                      <a:r>
                        <a:rPr b="0" i="1" lang="de-DE" sz="13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tasks</a:t>
                      </a:r>
                      <a:endParaRPr b="0" lang="en-US" sz="13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Number of tasks to be launched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585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3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-c </a:t>
                      </a:r>
                      <a:r>
                        <a:rPr b="0" i="1" lang="de-DE" sz="13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count</a:t>
                      </a:r>
                      <a:endParaRPr b="0" lang="en-US" sz="13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3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#SBATCH –-cpus-per-task=</a:t>
                      </a:r>
                      <a:r>
                        <a:rPr b="0" i="1" lang="de-DE" sz="13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count</a:t>
                      </a:r>
                      <a:endParaRPr b="0" lang="en-US" sz="13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Number of CPUs required per (MPI-)task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4716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3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--ntasks-per-node=</a:t>
                      </a:r>
                      <a:r>
                        <a:rPr b="0" i="1" lang="de-DE" sz="13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count</a:t>
                      </a:r>
                      <a:endParaRPr b="0" lang="en-US" sz="13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3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#SBATCH –-ntasks-per-node=</a:t>
                      </a:r>
                      <a:r>
                        <a:rPr b="0" i="1" lang="de-DE" sz="13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count</a:t>
                      </a:r>
                      <a:endParaRPr b="0" lang="en-US" sz="13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Number of (MPI-)tasks per node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585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3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--mem=</a:t>
                      </a:r>
                      <a:r>
                        <a:rPr b="0" i="1" lang="de-DE" sz="13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MB_value</a:t>
                      </a:r>
                      <a:endParaRPr b="0" lang="en-US" sz="13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3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#SBATCH –-mem=</a:t>
                      </a:r>
                      <a:r>
                        <a:rPr b="0" i="1" lang="de-DE" sz="13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MB_value</a:t>
                      </a:r>
                      <a:endParaRPr b="0" lang="en-US" sz="13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Memory in MegaByte per node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4726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3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--mem-per-cpu=</a:t>
                      </a:r>
                      <a:r>
                        <a:rPr b="0" i="1" lang="de-DE" sz="13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MB_value</a:t>
                      </a:r>
                      <a:endParaRPr b="0" lang="en-US" sz="13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3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#SBATCH –-mem-per-cpu=</a:t>
                      </a:r>
                      <a:r>
                        <a:rPr b="0" i="1" lang="de-DE" sz="13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MB_value</a:t>
                      </a:r>
                      <a:endParaRPr b="0" lang="en-US" sz="13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Memory required per allocated core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4726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3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-p </a:t>
                      </a:r>
                      <a:r>
                        <a:rPr b="0" i="1" lang="de-DE" sz="13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queue</a:t>
                      </a:r>
                      <a:r>
                        <a:rPr b="0" lang="de-DE" sz="13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 </a:t>
                      </a:r>
                      <a:endParaRPr b="0" lang="en-US" sz="13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3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#SBATCH –-partition=</a:t>
                      </a:r>
                      <a:r>
                        <a:rPr b="0" i="1" lang="de-DE" sz="13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queue</a:t>
                      </a:r>
                      <a:r>
                        <a:rPr b="0" lang="de-DE" sz="13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 </a:t>
                      </a:r>
                      <a:endParaRPr b="0" lang="en-US" sz="13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Defines the queue class 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extShape 11"/>
          <p:cNvSpPr/>
          <p:nvPr/>
        </p:nvSpPr>
        <p:spPr>
          <a:xfrm>
            <a:off x="1116000" y="276120"/>
            <a:ext cx="690552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1./2. Job Submit: Important Resource Parameters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01" name="TextShape 19"/>
          <p:cNvSpPr/>
          <p:nvPr/>
        </p:nvSpPr>
        <p:spPr>
          <a:xfrm>
            <a:off x="419760" y="5113800"/>
            <a:ext cx="8350200" cy="108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314280" indent="-314280">
              <a:lnSpc>
                <a:spcPct val="110000"/>
              </a:lnSpc>
              <a:spcBef>
                <a:spcPts val="1134"/>
              </a:spcBef>
              <a:buSzPct val="124928"/>
              <a:buBlip>
                <a:blip r:embed="rId1"/>
              </a:buBlip>
            </a:pPr>
            <a:r>
              <a:rPr b="0" lang="de-DE" sz="14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2"/>
              </a:rPr>
              <a:t>https://wiki.bwhpc.de/e/BwUniCluster_2.0_Slurm_common_Features#sbatch_Command_Parameters</a:t>
            </a:r>
            <a:br>
              <a:rPr sz="1800"/>
            </a:br>
            <a:r>
              <a:rPr b="0" lang="de-DE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on bwUniCluster 2.0  and</a:t>
            </a:r>
            <a:endParaRPr b="0" lang="en-US" sz="1400" spc="-1" strike="noStrike">
              <a:latin typeface="Arial"/>
            </a:endParaRPr>
          </a:p>
          <a:p>
            <a:pPr marL="314280" indent="-314280">
              <a:lnSpc>
                <a:spcPct val="110000"/>
              </a:lnSpc>
              <a:spcBef>
                <a:spcPts val="1134"/>
              </a:spcBef>
              <a:buSzPct val="124928"/>
              <a:buBlip>
                <a:blip r:embed="rId3"/>
              </a:buBlip>
            </a:pPr>
            <a:r>
              <a:rPr b="0" lang="de-DE" sz="14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4"/>
              </a:rPr>
              <a:t>https://www.nhr.kit.edu/userdocs/horeka/batch/</a:t>
            </a:r>
            <a:br>
              <a:rPr sz="1800"/>
            </a:br>
            <a:r>
              <a:rPr b="0" lang="de-DE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on HoreKa respectively.</a:t>
            </a:r>
            <a:endParaRPr b="0" lang="en-US" sz="1400" spc="-1" strike="noStrike">
              <a:latin typeface="Arial"/>
            </a:endParaRPr>
          </a:p>
        </p:txBody>
      </p:sp>
      <p:graphicFrame>
        <p:nvGraphicFramePr>
          <p:cNvPr id="302" name="Tabelle 2"/>
          <p:cNvGraphicFramePr/>
          <p:nvPr/>
        </p:nvGraphicFramePr>
        <p:xfrm>
          <a:off x="396000" y="797760"/>
          <a:ext cx="8445600" cy="3926520"/>
        </p:xfrm>
        <a:graphic>
          <a:graphicData uri="http://schemas.openxmlformats.org/drawingml/2006/table">
            <a:tbl>
              <a:tblPr/>
              <a:tblGrid>
                <a:gridCol w="2180520"/>
                <a:gridCol w="3010680"/>
                <a:gridCol w="3254760"/>
              </a:tblGrid>
              <a:tr h="358560">
                <a:tc gridSpan="3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Sbatch Resource Options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585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Command line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Script 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Purpose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585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3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-t </a:t>
                      </a:r>
                      <a:r>
                        <a:rPr b="0" i="1" lang="de-DE" sz="13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time</a:t>
                      </a:r>
                      <a:endParaRPr b="0" lang="en-US" sz="13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3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#SBATCH –-time=</a:t>
                      </a:r>
                      <a:r>
                        <a:rPr b="0" i="1" lang="de-DE" sz="13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time</a:t>
                      </a:r>
                      <a:endParaRPr b="0" lang="en-US" sz="13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Wallclock time limit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585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3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-N </a:t>
                      </a:r>
                      <a:r>
                        <a:rPr b="0" i="1" lang="de-DE" sz="13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nodes</a:t>
                      </a:r>
                      <a:endParaRPr b="0" lang="en-US" sz="13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3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#SBATCH –-node=</a:t>
                      </a:r>
                      <a:r>
                        <a:rPr b="0" i="1" lang="de-DE" sz="13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nodes</a:t>
                      </a:r>
                      <a:endParaRPr b="0" lang="en-US" sz="13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Number of nodes to be used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585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3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-n </a:t>
                      </a:r>
                      <a:r>
                        <a:rPr b="0" i="1" lang="de-DE" sz="13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tasks</a:t>
                      </a:r>
                      <a:endParaRPr b="0" lang="en-US" sz="13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3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#SBATCH –-ntasks=</a:t>
                      </a:r>
                      <a:r>
                        <a:rPr b="0" i="1" lang="de-DE" sz="13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tasks</a:t>
                      </a:r>
                      <a:endParaRPr b="0" lang="en-US" sz="13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Number of tasks to be launched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585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3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-c </a:t>
                      </a:r>
                      <a:r>
                        <a:rPr b="0" i="1" lang="de-DE" sz="13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count</a:t>
                      </a:r>
                      <a:endParaRPr b="0" lang="en-US" sz="13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3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#SBATCH –-cpus-per-task=</a:t>
                      </a:r>
                      <a:r>
                        <a:rPr b="0" i="1" lang="de-DE" sz="13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count</a:t>
                      </a:r>
                      <a:endParaRPr b="0" lang="en-US" sz="13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Number of CPUs required per (MPI-)task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4716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3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--ntasks-per-node=</a:t>
                      </a:r>
                      <a:r>
                        <a:rPr b="0" i="1" lang="de-DE" sz="13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count</a:t>
                      </a:r>
                      <a:endParaRPr b="0" lang="en-US" sz="13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3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#SBATCH –-ntasks-per-node=</a:t>
                      </a:r>
                      <a:r>
                        <a:rPr b="0" i="1" lang="de-DE" sz="13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count</a:t>
                      </a:r>
                      <a:endParaRPr b="0" lang="en-US" sz="13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Number of (MPI-)tasks per node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585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3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--mem=</a:t>
                      </a:r>
                      <a:r>
                        <a:rPr b="0" i="1" lang="de-DE" sz="13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MB_value</a:t>
                      </a:r>
                      <a:endParaRPr b="0" lang="en-US" sz="13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3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#SBATCH –-mem=</a:t>
                      </a:r>
                      <a:r>
                        <a:rPr b="0" i="1" lang="de-DE" sz="13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MB_value</a:t>
                      </a:r>
                      <a:endParaRPr b="0" lang="en-US" sz="13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Memory in MegaByte per node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4726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3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--mem-per-cpu=</a:t>
                      </a:r>
                      <a:r>
                        <a:rPr b="0" i="1" lang="de-DE" sz="13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MB_value</a:t>
                      </a:r>
                      <a:endParaRPr b="0" lang="en-US" sz="13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3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#SBATCH –-mem-per-cpu=</a:t>
                      </a:r>
                      <a:r>
                        <a:rPr b="0" i="1" lang="de-DE" sz="13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MB_value</a:t>
                      </a:r>
                      <a:endParaRPr b="0" lang="en-US" sz="13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Memory required per allocated core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4726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3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-p </a:t>
                      </a:r>
                      <a:r>
                        <a:rPr b="0" i="1" lang="de-DE" sz="13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queue</a:t>
                      </a:r>
                      <a:r>
                        <a:rPr b="0" lang="de-DE" sz="13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 </a:t>
                      </a:r>
                      <a:endParaRPr b="0" lang="en-US" sz="13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3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#SBATCH –-partition=</a:t>
                      </a:r>
                      <a:r>
                        <a:rPr b="0" i="1" lang="de-DE" sz="13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queue</a:t>
                      </a:r>
                      <a:r>
                        <a:rPr b="0" lang="de-DE" sz="1300" spc="-1" strike="noStrike">
                          <a:solidFill>
                            <a:srgbClr val="000000"/>
                          </a:solidFill>
                          <a:latin typeface="LM Mono 10"/>
                          <a:ea typeface="DejaVu Sans"/>
                        </a:rPr>
                        <a:t> </a:t>
                      </a:r>
                      <a:endParaRPr b="0" lang="en-US" sz="13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Defines the queue class 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extShape 1"/>
          <p:cNvSpPr/>
          <p:nvPr/>
        </p:nvSpPr>
        <p:spPr>
          <a:xfrm>
            <a:off x="1116000" y="1800"/>
            <a:ext cx="6905520" cy="63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spAutoFit/>
          </a:bodyPr>
          <a:p>
            <a:pPr algn="ctr"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de-DE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bwUniCluster 2.0</a:t>
            </a:r>
            <a:endParaRPr b="0" lang="en-US" sz="2400" spc="-1" strike="noStrike">
              <a:latin typeface="Arial"/>
            </a:endParaRPr>
          </a:p>
        </p:txBody>
      </p:sp>
      <p:graphicFrame>
        <p:nvGraphicFramePr>
          <p:cNvPr id="304" name="Tabelle 1"/>
          <p:cNvGraphicFramePr/>
          <p:nvPr/>
        </p:nvGraphicFramePr>
        <p:xfrm>
          <a:off x="340560" y="977040"/>
          <a:ext cx="8485920" cy="3996720"/>
        </p:xfrm>
        <a:graphic>
          <a:graphicData uri="http://schemas.openxmlformats.org/drawingml/2006/table">
            <a:tbl>
              <a:tblPr/>
              <a:tblGrid>
                <a:gridCol w="1697040"/>
                <a:gridCol w="1697040"/>
                <a:gridCol w="1557000"/>
                <a:gridCol w="1837080"/>
                <a:gridCol w="1698120"/>
              </a:tblGrid>
              <a:tr h="518040"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HPC nodes (“Thin” / “HPC” / “IceLake”)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Fat nodes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GPU nodes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IceLake + GPU x4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518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Number of nodes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100 + 60 / 360 / 272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6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14 (4 GPUs each)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10 (8 GPUs each)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15 (4 GPUs each)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Number of sockets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2 / 2 / 2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4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2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2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518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Number of cores per node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40 / 40 / 60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80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40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64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518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Main memory per node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96 GB, 192 GB /</a:t>
                      </a:r>
                      <a:br>
                        <a:rPr sz="1400"/>
                      </a:b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96 GB / 256 GB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3 TB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384 GB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768 GB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512 GB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518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Local SSD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960 GB SATA /</a:t>
                      </a:r>
                      <a:br>
                        <a:rPr sz="1400"/>
                      </a:b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1,8 TB NVMe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4.8 TB NVMe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3.2 TB NVMe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6.4 TB NVMe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6.4 TB NVMe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518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Interconnect (InfiniBand)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HDR 100 (blocking) /</a:t>
                      </a:r>
                      <a:br>
                        <a:rPr sz="1400"/>
                      </a:b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HDR 100 / HDR 200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HDR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HDR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HDR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518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GPUs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NVIDIA Tesla V100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NVIDIA A100 / </a:t>
                      </a:r>
                      <a:br>
                        <a:rPr sz="1400"/>
                      </a:b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NVIDIA H100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sp>
        <p:nvSpPr>
          <p:cNvPr id="305" name="Textfeld 2"/>
          <p:cNvSpPr/>
          <p:nvPr/>
        </p:nvSpPr>
        <p:spPr>
          <a:xfrm>
            <a:off x="457200" y="5257800"/>
            <a:ext cx="18205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4 login nodes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TextShape 1"/>
          <p:cNvSpPr/>
          <p:nvPr/>
        </p:nvSpPr>
        <p:spPr>
          <a:xfrm>
            <a:off x="1116000" y="1800"/>
            <a:ext cx="6905520" cy="63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spAutoFit/>
          </a:bodyPr>
          <a:p>
            <a:pPr algn="ctr"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de-DE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HoreKa</a:t>
            </a:r>
            <a:endParaRPr b="0" lang="en-US" sz="2400" spc="-1" strike="noStrike">
              <a:latin typeface="Arial"/>
            </a:endParaRPr>
          </a:p>
        </p:txBody>
      </p:sp>
      <p:graphicFrame>
        <p:nvGraphicFramePr>
          <p:cNvPr id="307" name="Tabelle 3"/>
          <p:cNvGraphicFramePr/>
          <p:nvPr/>
        </p:nvGraphicFramePr>
        <p:xfrm>
          <a:off x="576360" y="1019160"/>
          <a:ext cx="7781760" cy="2595240"/>
        </p:xfrm>
        <a:graphic>
          <a:graphicData uri="http://schemas.openxmlformats.org/drawingml/2006/table">
            <a:tbl>
              <a:tblPr/>
              <a:tblGrid>
                <a:gridCol w="2235960"/>
                <a:gridCol w="1654560"/>
                <a:gridCol w="1945440"/>
                <a:gridCol w="1946160"/>
              </a:tblGrid>
              <a:tr h="370800"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Normal nodes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Extra-Large nodes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Accelerator nodes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Number of nodes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570+32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8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167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Sockets per node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2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2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2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Number of cores per node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76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76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76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Main memory per node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256/512 GB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4096 GB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512 GB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Interconnect  (InfiniBand)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HDR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HDR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HDR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Local SSD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960 GB NVMe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7x 3.84 TB NVMe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960 GB NVMe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sp>
        <p:nvSpPr>
          <p:cNvPr id="308" name="Rechteck 5"/>
          <p:cNvSpPr/>
          <p:nvPr/>
        </p:nvSpPr>
        <p:spPr>
          <a:xfrm>
            <a:off x="606240" y="3842640"/>
            <a:ext cx="779580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4 login nodes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Accelerator nodes incorporate 4 NVIDIA A100-40 GPUs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extShape 2"/>
          <p:cNvSpPr/>
          <p:nvPr/>
        </p:nvSpPr>
        <p:spPr>
          <a:xfrm>
            <a:off x="381240" y="5516640"/>
            <a:ext cx="8350200" cy="51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314280" indent="-314280">
              <a:lnSpc>
                <a:spcPct val="100000"/>
              </a:lnSpc>
              <a:spcBef>
                <a:spcPts val="499"/>
              </a:spcBef>
              <a:buSzPct val="142857"/>
              <a:buBlip>
                <a:blip r:embed="rId1"/>
              </a:buBlip>
            </a:pPr>
            <a:r>
              <a:rPr b="0" lang="en-US" sz="14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2"/>
              </a:rPr>
              <a:t>https://wiki.bwhpc.de/e/BwUniCluster_2.0_Batch_Queues</a:t>
            </a:r>
            <a:r>
              <a:rPr b="0" lang="en-US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en-US" sz="1400" spc="-1" strike="noStrike">
              <a:latin typeface="Arial"/>
            </a:endParaRPr>
          </a:p>
          <a:p>
            <a:pPr marL="314280" indent="-314280">
              <a:lnSpc>
                <a:spcPct val="100000"/>
              </a:lnSpc>
              <a:spcBef>
                <a:spcPts val="499"/>
              </a:spcBef>
              <a:buSzPct val="110942"/>
              <a:buBlip>
                <a:blip r:embed="rId3"/>
              </a:buBlip>
            </a:pPr>
            <a:r>
              <a:rPr b="0" lang="de-DE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Time and memory will be automatically chosen if not set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310" name="TextShape 1"/>
          <p:cNvSpPr/>
          <p:nvPr/>
        </p:nvSpPr>
        <p:spPr>
          <a:xfrm>
            <a:off x="881280" y="276120"/>
            <a:ext cx="734976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sbatch -p </a:t>
            </a:r>
            <a:r>
              <a:rPr b="1" i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queues 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(Important queues of bwUniCluster 2.0)</a:t>
            </a:r>
            <a:endParaRPr b="0" lang="en-US" sz="2400" spc="-1" strike="noStrike">
              <a:latin typeface="Arial"/>
            </a:endParaRPr>
          </a:p>
        </p:txBody>
      </p:sp>
      <p:graphicFrame>
        <p:nvGraphicFramePr>
          <p:cNvPr id="311" name="Table 3"/>
          <p:cNvGraphicFramePr/>
          <p:nvPr/>
        </p:nvGraphicFramePr>
        <p:xfrm>
          <a:off x="322560" y="729000"/>
          <a:ext cx="8473680" cy="4451040"/>
        </p:xfrm>
        <a:graphic>
          <a:graphicData uri="http://schemas.openxmlformats.org/drawingml/2006/table">
            <a:tbl>
              <a:tblPr/>
              <a:tblGrid>
                <a:gridCol w="1421280"/>
                <a:gridCol w="2586240"/>
                <a:gridCol w="2222640"/>
                <a:gridCol w="2243880"/>
              </a:tblGrid>
              <a:tr h="33516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i="1" lang="de-DE" sz="16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queue</a:t>
                      </a:r>
                      <a:r>
                        <a:rPr b="1" lang="de-DE" sz="16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i="1" lang="de-DE" sz="16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default resources</a:t>
                      </a:r>
                      <a:r>
                        <a:rPr b="1" lang="de-DE" sz="16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i="1" lang="de-DE" sz="16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MIN resources</a:t>
                      </a:r>
                      <a:r>
                        <a:rPr b="1" lang="de-DE" sz="16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i="1" lang="de-DE" sz="16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MAX resources</a:t>
                      </a:r>
                      <a:r>
                        <a:rPr b="1" lang="de-DE" sz="16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247320">
                <a:tc gridSpan="4"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73116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dev_single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time=10, mem-per-cpu=1125mb 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time=30, nodes=1, mem=180000mb, ntasks-per-node=40 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9442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single 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time=30, mem-per-cpu=1125mb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br>
                        <a:rPr sz="1800"/>
                      </a:b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time=72:00:00, nodes=1, mem=180000mb, ntasks-per-node=40 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73116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multiple 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time=30, </a:t>
                      </a:r>
                      <a:br>
                        <a:rPr sz="1800"/>
                      </a:b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mem-per-cpu=1125mb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nodes=2 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time=72:00:00, nodes=128, mem=90000mb, ntasks-per-node=40 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73116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gpu_4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time=10, </a:t>
                      </a:r>
                      <a:br>
                        <a:rPr sz="1800"/>
                      </a:b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mem-per-cpu=2178mb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cpu-per-gpu=20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nodes=2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time=48:00:00, nodes=14, mem=376000, ntasks-per-node=40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73116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fat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time=10, </a:t>
                      </a:r>
                      <a:br>
                        <a:rPr sz="1800"/>
                      </a:b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mem-per-cpu=18750mb 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time=72:00:00, nodes=1,  ntasks-per-node=80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TextShape 2"/>
          <p:cNvSpPr/>
          <p:nvPr/>
        </p:nvSpPr>
        <p:spPr>
          <a:xfrm>
            <a:off x="381240" y="5821560"/>
            <a:ext cx="8350200" cy="51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314280" indent="-314280">
              <a:lnSpc>
                <a:spcPct val="100000"/>
              </a:lnSpc>
              <a:spcBef>
                <a:spcPts val="499"/>
              </a:spcBef>
              <a:buSzPct val="142857"/>
              <a:buBlip>
                <a:blip r:embed="rId1"/>
              </a:buBlip>
            </a:pPr>
            <a:r>
              <a:rPr b="0" lang="en-US" sz="14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2"/>
              </a:rPr>
              <a:t>https://www.nhr.kit.edu/userdocs/horeka/batch/</a:t>
            </a:r>
            <a:endParaRPr b="0" lang="en-US" sz="1400" spc="-1" strike="noStrike">
              <a:latin typeface="Arial"/>
            </a:endParaRPr>
          </a:p>
          <a:p>
            <a:pPr marL="314280" indent="-314280">
              <a:lnSpc>
                <a:spcPct val="100000"/>
              </a:lnSpc>
              <a:spcBef>
                <a:spcPts val="499"/>
              </a:spcBef>
              <a:buSzPct val="110942"/>
              <a:buBlip>
                <a:blip r:embed="rId3"/>
              </a:buBlip>
            </a:pPr>
            <a:r>
              <a:rPr b="0" lang="de-DE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Time and memory will be automatically chosen if not set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313" name="TextShape 1"/>
          <p:cNvSpPr/>
          <p:nvPr/>
        </p:nvSpPr>
        <p:spPr>
          <a:xfrm>
            <a:off x="881280" y="276120"/>
            <a:ext cx="734976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sbatch -p </a:t>
            </a:r>
            <a:r>
              <a:rPr b="1" i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queues 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(All queues of HoreKa)</a:t>
            </a:r>
            <a:endParaRPr b="0" lang="en-US" sz="2400" spc="-1" strike="noStrike">
              <a:latin typeface="Arial"/>
            </a:endParaRPr>
          </a:p>
        </p:txBody>
      </p:sp>
      <p:graphicFrame>
        <p:nvGraphicFramePr>
          <p:cNvPr id="314" name="Table 3"/>
          <p:cNvGraphicFramePr/>
          <p:nvPr/>
        </p:nvGraphicFramePr>
        <p:xfrm>
          <a:off x="381240" y="794880"/>
          <a:ext cx="8473680" cy="4740840"/>
        </p:xfrm>
        <a:graphic>
          <a:graphicData uri="http://schemas.openxmlformats.org/drawingml/2006/table">
            <a:tbl>
              <a:tblPr/>
              <a:tblGrid>
                <a:gridCol w="1421280"/>
                <a:gridCol w="2586240"/>
                <a:gridCol w="2222640"/>
                <a:gridCol w="2243880"/>
              </a:tblGrid>
              <a:tr h="33516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i="1" lang="de-DE" sz="16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queue</a:t>
                      </a:r>
                      <a:r>
                        <a:rPr b="1" lang="de-DE" sz="16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i="1" lang="de-DE" sz="16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default resources</a:t>
                      </a:r>
                      <a:r>
                        <a:rPr b="1" lang="de-DE" sz="16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i="1" lang="de-DE" sz="16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MIN resources</a:t>
                      </a:r>
                      <a:r>
                        <a:rPr b="1" lang="de-DE" sz="16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i="1" lang="de-DE" sz="16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MAX resources</a:t>
                      </a:r>
                      <a:r>
                        <a:rPr b="1" lang="de-DE" sz="16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202680">
                <a:tc gridSpan="4"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73116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dev_cpuonly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time=10, ntasks=1, </a:t>
                      </a:r>
                      <a:br>
                        <a:rPr sz="1800"/>
                      </a:b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mem-per-cpu=1600mb 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nodes=1, ntasks=1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time=60, nodes=2, mem=243200mb, ntasks=152 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9442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cpuonly 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time=10, ntasks=152,</a:t>
                      </a:r>
                      <a:br>
                        <a:rPr sz="1800"/>
                      </a:b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mem-per-cpu=1600mb,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mem=243200mb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nodes=1, ntasks=152</a:t>
                      </a:r>
                      <a:br>
                        <a:rPr sz="1400"/>
                      </a:b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time=72:00:00, nodes=192, mem=501600mb, ntasks=152 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115740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dev_accelerated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time=10, ntasks=1, grep=gpu:1,</a:t>
                      </a:r>
                      <a:br>
                        <a:rPr sz="1800"/>
                      </a:b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mem-per-cpu=3300mb, </a:t>
                      </a:r>
                      <a:br>
                        <a:rPr sz="1800"/>
                      </a:b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def-mem-per-gpu=125400mb, def-cpu-per-gpu=38 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nodes=1, ntasks=1, gres=gpu:1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time=1:00:00, nodes=1, mem=501600mb, ntasks=152, gres=gpu:4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137052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accelerated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time=10, ntasks=152, grep=gpu:4, mem=501600mb,</a:t>
                      </a:r>
                      <a:br>
                        <a:rPr sz="1800"/>
                      </a:b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mem-per-cpu=3300mb, </a:t>
                      </a:r>
                      <a:br>
                        <a:rPr sz="1800"/>
                      </a:b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def-mem-per-gpu=125400mb, def-cpu-per-gpu=38 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nodes=1, ntasks=152, gres=gpu:4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time=48:00:00, nodes=56,  ntasks=152, gres=gpu:4, mem=501600mb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CustomShape 1"/>
          <p:cNvSpPr/>
          <p:nvPr/>
        </p:nvSpPr>
        <p:spPr>
          <a:xfrm>
            <a:off x="274320" y="182880"/>
            <a:ext cx="1639440" cy="1182240"/>
          </a:xfrm>
          <a:prstGeom prst="rect">
            <a:avLst/>
          </a:prstGeom>
          <a:solidFill>
            <a:srgbClr val="ffffff"/>
          </a:solidFill>
          <a:ln w="72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6" name="TextShape 2"/>
          <p:cNvSpPr/>
          <p:nvPr/>
        </p:nvSpPr>
        <p:spPr>
          <a:xfrm>
            <a:off x="1116000" y="276120"/>
            <a:ext cx="690552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de-DE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Available Resources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17" name="TextShape 3"/>
          <p:cNvSpPr/>
          <p:nvPr/>
        </p:nvSpPr>
        <p:spPr>
          <a:xfrm>
            <a:off x="330120" y="704160"/>
            <a:ext cx="8350200" cy="143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314280" indent="-314280">
              <a:lnSpc>
                <a:spcPct val="150000"/>
              </a:lnSpc>
              <a:spcBef>
                <a:spcPts val="499"/>
              </a:spcBef>
              <a:buSzPct val="100000"/>
              <a:buBlip>
                <a:blip r:embed="rId1"/>
              </a:buBlip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de-DE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Check available resources via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499"/>
              </a:spcBef>
              <a:buNone/>
            </a:pPr>
            <a:br>
              <a:rPr sz="2000"/>
            </a:br>
            <a:endParaRPr b="0" lang="en-US" sz="2000" spc="-1" strike="noStrike">
              <a:latin typeface="Arial"/>
            </a:endParaRPr>
          </a:p>
        </p:txBody>
      </p:sp>
      <p:sp>
        <p:nvSpPr>
          <p:cNvPr id="318" name="TextShape 4"/>
          <p:cNvSpPr/>
          <p:nvPr/>
        </p:nvSpPr>
        <p:spPr>
          <a:xfrm>
            <a:off x="726840" y="1169280"/>
            <a:ext cx="1661040" cy="317880"/>
          </a:xfrm>
          <a:prstGeom prst="rect">
            <a:avLst/>
          </a:prstGeom>
          <a:solidFill>
            <a:srgbClr val="ffff99"/>
          </a:solidFill>
          <a:ln w="72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500" spc="-1" strike="noStrike">
                <a:solidFill>
                  <a:srgbClr val="000000"/>
                </a:solidFill>
                <a:latin typeface="Latin Modern Mono"/>
                <a:ea typeface="DejaVu Sans"/>
              </a:rPr>
              <a:t>$ sinfo_t_idle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319" name="CustomShape 5"/>
          <p:cNvSpPr/>
          <p:nvPr/>
        </p:nvSpPr>
        <p:spPr>
          <a:xfrm>
            <a:off x="685800" y="1649880"/>
            <a:ext cx="4467240" cy="3605760"/>
          </a:xfrm>
          <a:prstGeom prst="rect">
            <a:avLst/>
          </a:prstGeom>
          <a:solidFill>
            <a:srgbClr val="eeeeee"/>
          </a:solidFill>
          <a:ln w="7200">
            <a:solidFill>
              <a:srgbClr val="000000"/>
            </a:solidFill>
            <a:round/>
          </a:ln>
          <a:effectLst>
            <a:outerShdw dir="2700000" dist="71276">
              <a:srgbClr val="808080">
                <a:alpha val="73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de-DE" sz="1500" spc="-1" strike="noStrike">
                <a:solidFill>
                  <a:srgbClr val="a6a6a6"/>
                </a:solidFill>
                <a:latin typeface="LM Mono 10"/>
                <a:ea typeface="DejaVu Sans"/>
              </a:rPr>
              <a:t>xy_ab1234@bwunicluster:~$ </a:t>
            </a:r>
            <a:r>
              <a:rPr b="0" lang="de-DE" sz="1500" spc="-1" strike="noStrike">
                <a:solidFill>
                  <a:srgbClr val="000000"/>
                </a:solidFill>
                <a:latin typeface="LM Mono 10"/>
                <a:ea typeface="DejaVu Sans"/>
              </a:rPr>
              <a:t>sinfo_t_idle</a:t>
            </a:r>
            <a:endParaRPr b="0" lang="en-US" sz="15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5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500" spc="-1" strike="noStrike">
                <a:solidFill>
                  <a:srgbClr val="000000"/>
                </a:solidFill>
                <a:latin typeface="LM Mono 10"/>
                <a:ea typeface="DejaVu Sans"/>
              </a:rPr>
              <a:t>Partition dev_single    :      6 nodes idle</a:t>
            </a:r>
            <a:endParaRPr b="0" lang="en-US" sz="15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500" spc="-1" strike="noStrike">
                <a:solidFill>
                  <a:srgbClr val="000000"/>
                </a:solidFill>
                <a:latin typeface="LM Mono 10"/>
                <a:ea typeface="DejaVu Sans"/>
              </a:rPr>
              <a:t>Partition single        :      0 nodes idle</a:t>
            </a:r>
            <a:endParaRPr b="0" lang="en-US" sz="15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500" spc="-1" strike="noStrike">
                <a:solidFill>
                  <a:srgbClr val="000000"/>
                </a:solidFill>
                <a:latin typeface="LM Mono 10"/>
                <a:ea typeface="DejaVu Sans"/>
              </a:rPr>
              <a:t>Partition dev_multiple  :      8 nodes idle</a:t>
            </a:r>
            <a:endParaRPr b="0" lang="en-US" sz="15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500" spc="-1" strike="noStrike">
                <a:solidFill>
                  <a:srgbClr val="000000"/>
                </a:solidFill>
                <a:latin typeface="LM Mono 10"/>
                <a:ea typeface="DejaVu Sans"/>
              </a:rPr>
              <a:t>Partition multiple      :      3 nodes idle</a:t>
            </a:r>
            <a:endParaRPr b="0" lang="en-US" sz="15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500" spc="-1" strike="noStrike">
                <a:solidFill>
                  <a:srgbClr val="000000"/>
                </a:solidFill>
                <a:latin typeface="LM Mono 10"/>
                <a:ea typeface="DejaVu Sans"/>
              </a:rPr>
              <a:t>Partition fat           :      0 nodes idle</a:t>
            </a:r>
            <a:endParaRPr b="0" lang="en-US" sz="15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500" spc="-1" strike="noStrike">
                <a:solidFill>
                  <a:srgbClr val="000000"/>
                </a:solidFill>
                <a:latin typeface="LM Mono 10"/>
                <a:ea typeface="DejaVu Sans"/>
              </a:rPr>
              <a:t>Partition dev_multiple_e:      8 nodes idle</a:t>
            </a:r>
            <a:endParaRPr b="0" lang="en-US" sz="15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500" spc="-1" strike="noStrike">
                <a:solidFill>
                  <a:srgbClr val="000000"/>
                </a:solidFill>
                <a:latin typeface="LM Mono 10"/>
                <a:ea typeface="DejaVu Sans"/>
              </a:rPr>
              <a:t>Partition multiple_e    :      3 nodes idle</a:t>
            </a:r>
            <a:endParaRPr b="0" lang="en-US" sz="15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500" spc="-1" strike="noStrike">
                <a:solidFill>
                  <a:srgbClr val="000000"/>
                </a:solidFill>
                <a:latin typeface="LM Mono 10"/>
                <a:ea typeface="DejaVu Sans"/>
              </a:rPr>
              <a:t>Partition dev_special   :      2 nodes idle</a:t>
            </a:r>
            <a:endParaRPr b="0" lang="en-US" sz="15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500" spc="-1" strike="noStrike">
                <a:solidFill>
                  <a:srgbClr val="000000"/>
                </a:solidFill>
                <a:latin typeface="LM Mono 10"/>
                <a:ea typeface="DejaVu Sans"/>
              </a:rPr>
              <a:t>Partition special       :      0 nodes idle</a:t>
            </a:r>
            <a:endParaRPr b="0" lang="en-US" sz="15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500" spc="-1" strike="noStrike">
                <a:solidFill>
                  <a:srgbClr val="000000"/>
                </a:solidFill>
                <a:latin typeface="LM Mono 10"/>
                <a:ea typeface="DejaVu Sans"/>
              </a:rPr>
              <a:t>Partition gpu_4         :      0 nodes idle</a:t>
            </a:r>
            <a:endParaRPr b="0" lang="en-US" sz="15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500" spc="-1" strike="noStrike">
                <a:solidFill>
                  <a:srgbClr val="000000"/>
                </a:solidFill>
                <a:latin typeface="LM Mono 10"/>
                <a:ea typeface="DejaVu Sans"/>
              </a:rPr>
              <a:t>Partition dev_gpu_4     :      1 nodes idle</a:t>
            </a:r>
            <a:endParaRPr b="0" lang="en-US" sz="15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500" spc="-1" strike="noStrike">
                <a:solidFill>
                  <a:srgbClr val="000000"/>
                </a:solidFill>
                <a:latin typeface="LM Mono 10"/>
                <a:ea typeface="DejaVu Sans"/>
              </a:rPr>
              <a:t>Partition gpu_8         :      0 nodes idle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320" name="CustomShape 8"/>
          <p:cNvSpPr/>
          <p:nvPr/>
        </p:nvSpPr>
        <p:spPr>
          <a:xfrm>
            <a:off x="4217400" y="4483800"/>
            <a:ext cx="4467240" cy="1686240"/>
          </a:xfrm>
          <a:prstGeom prst="rect">
            <a:avLst/>
          </a:prstGeom>
          <a:solidFill>
            <a:srgbClr val="eeeeee"/>
          </a:solidFill>
          <a:ln w="7200">
            <a:solidFill>
              <a:srgbClr val="000000"/>
            </a:solidFill>
            <a:round/>
          </a:ln>
          <a:effectLst>
            <a:outerShdw dir="2700000" dist="71276">
              <a:srgbClr val="808080">
                <a:alpha val="73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de-DE" sz="1500" spc="-1" strike="noStrike">
                <a:solidFill>
                  <a:srgbClr val="a6a6a6"/>
                </a:solidFill>
                <a:latin typeface="LM Mono 10"/>
                <a:ea typeface="DejaVu Sans"/>
              </a:rPr>
              <a:t>xy_ab1234@horeka:~$ </a:t>
            </a:r>
            <a:r>
              <a:rPr b="0" lang="de-DE" sz="1500" spc="-1" strike="noStrike">
                <a:solidFill>
                  <a:srgbClr val="000000"/>
                </a:solidFill>
                <a:latin typeface="LM Mono 10"/>
                <a:ea typeface="DejaVu Sans"/>
              </a:rPr>
              <a:t>sinfo_t_idle</a:t>
            </a:r>
            <a:endParaRPr b="0" lang="en-US" sz="15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5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500" spc="-1" strike="noStrike">
                <a:solidFill>
                  <a:srgbClr val="000000"/>
                </a:solidFill>
                <a:latin typeface="LM Mono 10"/>
                <a:ea typeface="DejaVu Sans"/>
              </a:rPr>
              <a:t>Partition dev_cpuonly    :    1 nodes idle</a:t>
            </a:r>
            <a:endParaRPr b="0" lang="en-US" sz="15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500" spc="-1" strike="noStrike">
                <a:solidFill>
                  <a:srgbClr val="000000"/>
                </a:solidFill>
                <a:latin typeface="LM Mono 10"/>
                <a:ea typeface="DejaVu Sans"/>
              </a:rPr>
              <a:t>Partition cpuonly        :  101 nodes idle</a:t>
            </a:r>
            <a:endParaRPr b="0" lang="en-US" sz="15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500" spc="-1" strike="noStrike">
                <a:solidFill>
                  <a:srgbClr val="000000"/>
                </a:solidFill>
                <a:latin typeface="LM Mono 10"/>
                <a:ea typeface="DejaVu Sans"/>
              </a:rPr>
              <a:t>Partition dev_accelerate :    1 nodes idle</a:t>
            </a:r>
            <a:endParaRPr b="0" lang="en-US" sz="15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500" spc="-1" strike="noStrike">
                <a:solidFill>
                  <a:srgbClr val="000000"/>
                </a:solidFill>
                <a:latin typeface="LM Mono 10"/>
                <a:ea typeface="DejaVu Sans"/>
              </a:rPr>
              <a:t>Partition accelerate     :   83 nodes idle</a:t>
            </a:r>
            <a:endParaRPr b="0" lang="en-US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395280" y="1663200"/>
            <a:ext cx="8383320" cy="64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de-DE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Batch System Introduction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subTitle"/>
          </p:nvPr>
        </p:nvSpPr>
        <p:spPr>
          <a:xfrm>
            <a:off x="396720" y="2561760"/>
            <a:ext cx="8364240" cy="2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228600" indent="-22860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en-GB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Andreas Baer, KIT - SCC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241" name="Picture 4" descr=""/>
          <p:cNvPicPr/>
          <p:nvPr/>
        </p:nvPicPr>
        <p:blipFill>
          <a:blip r:embed="rId1"/>
          <a:stretch/>
        </p:blipFill>
        <p:spPr>
          <a:xfrm>
            <a:off x="252000" y="3250800"/>
            <a:ext cx="8631720" cy="2927520"/>
          </a:xfrm>
          <a:prstGeom prst="rect">
            <a:avLst/>
          </a:prstGeom>
          <a:ln w="0">
            <a:noFill/>
          </a:ln>
        </p:spPr>
      </p:pic>
      <p:pic>
        <p:nvPicPr>
          <p:cNvPr id="242" name="Picture 18" descr=""/>
          <p:cNvPicPr/>
          <p:nvPr/>
        </p:nvPicPr>
        <p:blipFill>
          <a:blip r:embed="rId2"/>
          <a:stretch/>
        </p:blipFill>
        <p:spPr>
          <a:xfrm>
            <a:off x="1175400" y="4512240"/>
            <a:ext cx="1721160" cy="436320"/>
          </a:xfrm>
          <a:prstGeom prst="rect">
            <a:avLst/>
          </a:prstGeom>
          <a:ln w="0">
            <a:noFill/>
          </a:ln>
        </p:spPr>
      </p:pic>
      <p:pic>
        <p:nvPicPr>
          <p:cNvPr id="243" name="Picture 20" descr=""/>
          <p:cNvPicPr/>
          <p:nvPr/>
        </p:nvPicPr>
        <p:blipFill>
          <a:blip r:embed="rId3"/>
          <a:stretch/>
        </p:blipFill>
        <p:spPr>
          <a:xfrm>
            <a:off x="841680" y="3462840"/>
            <a:ext cx="1375920" cy="722880"/>
          </a:xfrm>
          <a:prstGeom prst="rect">
            <a:avLst/>
          </a:prstGeom>
          <a:ln w="0">
            <a:noFill/>
          </a:ln>
        </p:spPr>
      </p:pic>
      <p:pic>
        <p:nvPicPr>
          <p:cNvPr id="244" name="Picture 7" descr=""/>
          <p:cNvPicPr/>
          <p:nvPr/>
        </p:nvPicPr>
        <p:blipFill>
          <a:blip r:embed="rId4"/>
          <a:stretch/>
        </p:blipFill>
        <p:spPr>
          <a:xfrm>
            <a:off x="5122800" y="5443920"/>
            <a:ext cx="1030320" cy="47052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21" descr=""/>
          <p:cNvPicPr/>
          <p:nvPr/>
        </p:nvPicPr>
        <p:blipFill>
          <a:blip r:embed="rId5"/>
          <a:stretch/>
        </p:blipFill>
        <p:spPr>
          <a:xfrm>
            <a:off x="3802680" y="4340880"/>
            <a:ext cx="1508040" cy="669600"/>
          </a:xfrm>
          <a:prstGeom prst="rect">
            <a:avLst/>
          </a:prstGeom>
          <a:ln w="0">
            <a:noFill/>
          </a:ln>
        </p:spPr>
      </p:pic>
      <p:pic>
        <p:nvPicPr>
          <p:cNvPr id="246" name="Picture 22" descr=""/>
          <p:cNvPicPr/>
          <p:nvPr/>
        </p:nvPicPr>
        <p:blipFill>
          <a:blip r:embed="rId6"/>
          <a:stretch/>
        </p:blipFill>
        <p:spPr>
          <a:xfrm>
            <a:off x="6505920" y="4560120"/>
            <a:ext cx="1626120" cy="300960"/>
          </a:xfrm>
          <a:prstGeom prst="rect">
            <a:avLst/>
          </a:prstGeom>
          <a:ln w="0">
            <a:noFill/>
          </a:ln>
        </p:spPr>
      </p:pic>
      <p:pic>
        <p:nvPicPr>
          <p:cNvPr id="247" name="Picture 24" descr=""/>
          <p:cNvPicPr/>
          <p:nvPr/>
        </p:nvPicPr>
        <p:blipFill>
          <a:blip r:embed="rId7"/>
          <a:stretch/>
        </p:blipFill>
        <p:spPr>
          <a:xfrm>
            <a:off x="2767680" y="5481720"/>
            <a:ext cx="1473480" cy="373320"/>
          </a:xfrm>
          <a:prstGeom prst="rect">
            <a:avLst/>
          </a:prstGeom>
          <a:ln w="0">
            <a:noFill/>
          </a:ln>
        </p:spPr>
      </p:pic>
      <p:pic>
        <p:nvPicPr>
          <p:cNvPr id="248" name="Picture 25" descr=""/>
          <p:cNvPicPr/>
          <p:nvPr/>
        </p:nvPicPr>
        <p:blipFill>
          <a:blip r:embed="rId8"/>
          <a:stretch/>
        </p:blipFill>
        <p:spPr>
          <a:xfrm>
            <a:off x="6765480" y="5472000"/>
            <a:ext cx="1862280" cy="354600"/>
          </a:xfrm>
          <a:prstGeom prst="rect">
            <a:avLst/>
          </a:prstGeom>
          <a:ln w="0">
            <a:noFill/>
          </a:ln>
        </p:spPr>
      </p:pic>
      <p:pic>
        <p:nvPicPr>
          <p:cNvPr id="249" name="Picture 12" descr=""/>
          <p:cNvPicPr/>
          <p:nvPr/>
        </p:nvPicPr>
        <p:blipFill>
          <a:blip r:embed="rId9"/>
          <a:stretch/>
        </p:blipFill>
        <p:spPr>
          <a:xfrm>
            <a:off x="503640" y="5481720"/>
            <a:ext cx="1894320" cy="422280"/>
          </a:xfrm>
          <a:prstGeom prst="rect">
            <a:avLst/>
          </a:prstGeom>
          <a:ln w="0">
            <a:noFill/>
          </a:ln>
        </p:spPr>
      </p:pic>
      <p:pic>
        <p:nvPicPr>
          <p:cNvPr id="250" name="Picture 13" descr=""/>
          <p:cNvPicPr/>
          <p:nvPr/>
        </p:nvPicPr>
        <p:blipFill>
          <a:blip r:embed="rId10"/>
          <a:stretch/>
        </p:blipFill>
        <p:spPr>
          <a:xfrm>
            <a:off x="5780160" y="3444480"/>
            <a:ext cx="684720" cy="798480"/>
          </a:xfrm>
          <a:prstGeom prst="rect">
            <a:avLst/>
          </a:prstGeom>
          <a:ln w="0">
            <a:noFill/>
          </a:ln>
        </p:spPr>
      </p:pic>
      <p:pic>
        <p:nvPicPr>
          <p:cNvPr id="251" name="Picture 15" descr=""/>
          <p:cNvPicPr/>
          <p:nvPr/>
        </p:nvPicPr>
        <p:blipFill>
          <a:blip r:embed="rId11"/>
          <a:stretch/>
        </p:blipFill>
        <p:spPr>
          <a:xfrm>
            <a:off x="7493040" y="3375360"/>
            <a:ext cx="831960" cy="831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CustomShape 1"/>
          <p:cNvSpPr/>
          <p:nvPr/>
        </p:nvSpPr>
        <p:spPr>
          <a:xfrm>
            <a:off x="274320" y="182880"/>
            <a:ext cx="1639440" cy="1182240"/>
          </a:xfrm>
          <a:prstGeom prst="rect">
            <a:avLst/>
          </a:prstGeom>
          <a:solidFill>
            <a:srgbClr val="ffffff"/>
          </a:solidFill>
          <a:ln w="72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2" name="TextShape 2"/>
          <p:cNvSpPr/>
          <p:nvPr/>
        </p:nvSpPr>
        <p:spPr>
          <a:xfrm>
            <a:off x="1116000" y="276120"/>
            <a:ext cx="690552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de-DE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Tutorial 1a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23" name="TextShape 3"/>
          <p:cNvSpPr/>
          <p:nvPr/>
        </p:nvSpPr>
        <p:spPr>
          <a:xfrm>
            <a:off x="330120" y="704160"/>
            <a:ext cx="8350200" cy="566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314280" indent="-314280">
              <a:lnSpc>
                <a:spcPct val="150000"/>
              </a:lnSpc>
              <a:spcBef>
                <a:spcPts val="499"/>
              </a:spcBef>
              <a:buSzPct val="100000"/>
              <a:buBlip>
                <a:blip r:embed="rId1"/>
              </a:buBlip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de-DE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Goal:</a:t>
            </a:r>
            <a:r>
              <a:rPr b="0" lang="de-DE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Use the Batch System to execute “</a:t>
            </a:r>
            <a:r>
              <a:rPr b="1" lang="en-US" sz="1600" spc="-1" strike="noStrike">
                <a:solidFill>
                  <a:srgbClr val="000000"/>
                </a:solidFill>
                <a:latin typeface="LM Mono 10"/>
                <a:ea typeface="DejaVu Sans"/>
              </a:rPr>
              <a:t>printenv</a:t>
            </a:r>
            <a:r>
              <a:rPr b="0" lang="en-US" sz="1600" spc="-1" strike="noStrike">
                <a:solidFill>
                  <a:srgbClr val="000000"/>
                </a:solidFill>
                <a:latin typeface="LM Mono 10"/>
                <a:ea typeface="DejaVu Sans"/>
              </a:rPr>
              <a:t>“</a:t>
            </a:r>
            <a:r>
              <a:rPr b="0" lang="de-DE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on the cluster</a:t>
            </a:r>
            <a:endParaRPr b="0" lang="en-US" sz="2000" spc="-1" strike="noStrike">
              <a:latin typeface="Arial"/>
            </a:endParaRPr>
          </a:p>
          <a:p>
            <a:pPr marL="314280" indent="-314280">
              <a:lnSpc>
                <a:spcPct val="150000"/>
              </a:lnSpc>
              <a:spcBef>
                <a:spcPts val="499"/>
              </a:spcBef>
              <a:buSzPct val="100000"/>
              <a:buBlip>
                <a:blip r:embed="rId2"/>
              </a:buBlip>
            </a:pPr>
            <a:r>
              <a:rPr b="1" lang="de-DE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1)</a:t>
            </a:r>
            <a:r>
              <a:rPr b="0" lang="de-DE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Create a file „</a:t>
            </a:r>
            <a:r>
              <a:rPr b="1" lang="de-DE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submit_script.sh</a:t>
            </a:r>
            <a:r>
              <a:rPr b="0" lang="de-DE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“ and set the following options in the submit script:</a:t>
            </a:r>
            <a:endParaRPr b="0" lang="en-US" sz="2000" spc="-1" strike="noStrike">
              <a:latin typeface="Arial"/>
            </a:endParaRPr>
          </a:p>
          <a:p>
            <a:pPr lvl="1" marL="790560" indent="-314640">
              <a:lnSpc>
                <a:spcPct val="100000"/>
              </a:lnSpc>
              <a:spcBef>
                <a:spcPts val="448"/>
              </a:spcBef>
              <a:buSzPct val="100112"/>
              <a:buBlip>
                <a:blip r:embed="rId3"/>
              </a:buBlip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 task</a:t>
            </a:r>
            <a:endParaRPr b="0" lang="en-US" sz="1800" spc="-1" strike="noStrike">
              <a:latin typeface="Arial"/>
            </a:endParaRPr>
          </a:p>
          <a:p>
            <a:pPr lvl="1" marL="790560" indent="-314640">
              <a:lnSpc>
                <a:spcPct val="100000"/>
              </a:lnSpc>
              <a:spcBef>
                <a:spcPts val="448"/>
              </a:spcBef>
              <a:buSzPct val="100112"/>
              <a:buBlip>
                <a:blip r:embed="rId4"/>
              </a:buBlip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500 MB memory</a:t>
            </a:r>
            <a:endParaRPr b="0" lang="en-US" sz="1800" spc="-1" strike="noStrike">
              <a:latin typeface="Arial"/>
            </a:endParaRPr>
          </a:p>
          <a:p>
            <a:pPr lvl="1" marL="790560" indent="-314640">
              <a:lnSpc>
                <a:spcPct val="100000"/>
              </a:lnSpc>
              <a:spcBef>
                <a:spcPts val="448"/>
              </a:spcBef>
              <a:buSzPct val="100112"/>
              <a:buBlip>
                <a:blip r:embed="rId5"/>
              </a:buBlip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Time: 5 minutes</a:t>
            </a:r>
            <a:endParaRPr b="0" lang="en-US" sz="1800" spc="-1" strike="noStrike">
              <a:latin typeface="Arial"/>
            </a:endParaRPr>
          </a:p>
          <a:p>
            <a:pPr marL="314280" indent="-314280">
              <a:lnSpc>
                <a:spcPct val="100000"/>
              </a:lnSpc>
              <a:spcBef>
                <a:spcPts val="499"/>
              </a:spcBef>
              <a:buSzPct val="100000"/>
              <a:buBlip>
                <a:blip r:embed="rId6"/>
              </a:buBlip>
            </a:pPr>
            <a:r>
              <a:rPr b="1" lang="de-DE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2)</a:t>
            </a:r>
            <a:r>
              <a:rPr b="0" lang="de-DE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After defining these options, insert the command to be exectuted at the end of the jobscript (“</a:t>
            </a:r>
            <a:r>
              <a:rPr b="1" lang="en-US" sz="1600" spc="-1" strike="noStrike">
                <a:solidFill>
                  <a:srgbClr val="000000"/>
                </a:solidFill>
                <a:latin typeface="LM Mono 10"/>
                <a:ea typeface="DejaVu Sans"/>
              </a:rPr>
              <a:t>printenv</a:t>
            </a:r>
            <a:r>
              <a:rPr b="0" lang="en-US" sz="1600" spc="-1" strike="noStrike">
                <a:solidFill>
                  <a:srgbClr val="000000"/>
                </a:solidFill>
                <a:latin typeface="LM Mono 10"/>
                <a:ea typeface="DejaVu Sans"/>
              </a:rPr>
              <a:t>“)</a:t>
            </a:r>
            <a:endParaRPr b="0" lang="en-US" sz="1600" spc="-1" strike="noStrike">
              <a:latin typeface="Arial"/>
            </a:endParaRPr>
          </a:p>
          <a:p>
            <a:pPr marL="314280" indent="-314280">
              <a:lnSpc>
                <a:spcPct val="150000"/>
              </a:lnSpc>
              <a:spcBef>
                <a:spcPts val="499"/>
              </a:spcBef>
              <a:buSzPct val="100000"/>
              <a:buBlip>
                <a:blip r:embed="rId7"/>
              </a:buBlip>
            </a:pPr>
            <a:r>
              <a:rPr b="1" lang="de-DE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3)</a:t>
            </a:r>
            <a:r>
              <a:rPr b="0" lang="de-DE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Save the jobscript and submit it to the Batch System with</a:t>
            </a:r>
            <a:br>
              <a:rPr sz="1800"/>
            </a:br>
            <a:r>
              <a:rPr b="0" lang="de-DE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en-US" sz="2000" spc="-1" strike="noStrike">
              <a:latin typeface="Arial"/>
            </a:endParaRPr>
          </a:p>
          <a:p>
            <a:pPr lvl="1" marL="790560" indent="-314640">
              <a:lnSpc>
                <a:spcPct val="150000"/>
              </a:lnSpc>
              <a:spcBef>
                <a:spcPts val="448"/>
              </a:spcBef>
              <a:buSzPct val="100112"/>
              <a:buBlip>
                <a:blip r:embed="rId8"/>
              </a:buBlip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You can use “</a:t>
            </a:r>
            <a:r>
              <a:rPr b="0" lang="en-US" sz="1600" spc="-1" strike="noStrike">
                <a:solidFill>
                  <a:srgbClr val="000000"/>
                </a:solidFill>
                <a:latin typeface="LM Mono 10"/>
                <a:ea typeface="DejaVu Sans"/>
              </a:rPr>
              <a:t>squeue“</a:t>
            </a: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to see the status of your job</a:t>
            </a:r>
            <a:endParaRPr b="0" lang="en-US" sz="1800" spc="-1" strike="noStrike">
              <a:latin typeface="Arial"/>
            </a:endParaRPr>
          </a:p>
          <a:p>
            <a:pPr marL="314280" indent="-314280">
              <a:lnSpc>
                <a:spcPct val="115000"/>
              </a:lnSpc>
              <a:spcBef>
                <a:spcPts val="499"/>
              </a:spcBef>
              <a:buSzPct val="100000"/>
              <a:buBlip>
                <a:blip r:embed="rId9"/>
              </a:buBlip>
            </a:pPr>
            <a:r>
              <a:rPr b="1" lang="de-DE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4)</a:t>
            </a:r>
            <a:r>
              <a:rPr b="0" lang="de-DE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Look in the output file of your job (</a:t>
            </a:r>
            <a:r>
              <a:rPr b="1" lang="de-DE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slurm-&lt;jobID&gt;.out</a:t>
            </a:r>
            <a:r>
              <a:rPr b="0" lang="de-DE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)  for variables starting with „</a:t>
            </a:r>
            <a:r>
              <a:rPr b="1" lang="de-DE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SLURM_</a:t>
            </a:r>
            <a:r>
              <a:rPr b="0" lang="de-DE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“. These can be used to get information on how the job was started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24" name="TextShape 4"/>
          <p:cNvSpPr/>
          <p:nvPr/>
        </p:nvSpPr>
        <p:spPr>
          <a:xfrm>
            <a:off x="691920" y="4339080"/>
            <a:ext cx="8044200" cy="302760"/>
          </a:xfrm>
          <a:prstGeom prst="rect">
            <a:avLst/>
          </a:prstGeom>
          <a:solidFill>
            <a:srgbClr val="ffff99"/>
          </a:solidFill>
          <a:ln w="72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Latin Modern Mono"/>
                <a:ea typeface="DejaVu Sans"/>
              </a:rPr>
              <a:t>$ sbatch  </a:t>
            </a:r>
            <a:r>
              <a:rPr b="1" lang="en-US" sz="1400" spc="-1" strike="noStrike">
                <a:solidFill>
                  <a:srgbClr val="ff0000"/>
                </a:solidFill>
                <a:latin typeface="Latin Modern Mono"/>
                <a:ea typeface="DejaVu Sans"/>
              </a:rPr>
              <a:t>-p single </a:t>
            </a:r>
            <a:r>
              <a:rPr b="0" lang="en-US" sz="1400" spc="-1" strike="noStrike">
                <a:solidFill>
                  <a:srgbClr val="000000"/>
                </a:solidFill>
                <a:latin typeface="Latin Modern Mono"/>
                <a:ea typeface="DejaVu Sans"/>
              </a:rPr>
              <a:t>–-reservation=ws</a:t>
            </a:r>
            <a:r>
              <a:rPr b="1" lang="en-US" sz="1400" spc="-1" strike="noStrike">
                <a:solidFill>
                  <a:srgbClr val="ff0000"/>
                </a:solidFill>
                <a:latin typeface="Latin Modern Mono"/>
                <a:ea typeface="DejaVu Sans"/>
              </a:rPr>
              <a:t> </a:t>
            </a:r>
            <a:r>
              <a:rPr b="0" lang="en-US" sz="1400" spc="-1" strike="noStrike">
                <a:solidFill>
                  <a:srgbClr val="000000"/>
                </a:solidFill>
                <a:latin typeface="Latin Modern Mono"/>
                <a:ea typeface="DejaVu Sans"/>
              </a:rPr>
              <a:t>submit_script.sh</a:t>
            </a:r>
            <a:r>
              <a:rPr b="0" lang="en-US" sz="1400" spc="-1" strike="noStrike">
                <a:solidFill>
                  <a:srgbClr val="000000"/>
                </a:solidFill>
                <a:latin typeface="Latin Modern Mono"/>
                <a:ea typeface="DejaVu Sans"/>
              </a:rPr>
              <a:t>	</a:t>
            </a:r>
            <a:r>
              <a:rPr b="0" lang="en-US" sz="1400" spc="-1" strike="noStrike">
                <a:solidFill>
                  <a:srgbClr val="000000"/>
                </a:solidFill>
                <a:latin typeface="Latin Modern Mono"/>
                <a:ea typeface="DejaVu Sans"/>
              </a:rPr>
              <a:t>	</a:t>
            </a:r>
            <a:r>
              <a:rPr b="0" lang="en-US" sz="1400" spc="-1" strike="noStrike">
                <a:solidFill>
                  <a:srgbClr val="000000"/>
                </a:solidFill>
                <a:latin typeface="Latin Modern Mono"/>
                <a:ea typeface="DejaVu Sans"/>
              </a:rPr>
              <a:t># bwunicluster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25" name="CustomShape 5"/>
          <p:cNvSpPr/>
          <p:nvPr/>
        </p:nvSpPr>
        <p:spPr>
          <a:xfrm>
            <a:off x="5713920" y="1665360"/>
            <a:ext cx="2966400" cy="1437120"/>
          </a:xfrm>
          <a:prstGeom prst="rect">
            <a:avLst/>
          </a:prstGeom>
          <a:solidFill>
            <a:srgbClr val="eeeeee"/>
          </a:solidFill>
          <a:ln w="7200">
            <a:solidFill>
              <a:srgbClr val="000000"/>
            </a:solidFill>
            <a:round/>
          </a:ln>
          <a:effectLst>
            <a:outerShdw dir="2700000" dist="71276">
              <a:srgbClr val="808080">
                <a:alpha val="73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500" spc="-1" strike="noStrike">
                <a:solidFill>
                  <a:srgbClr val="000000"/>
                </a:solidFill>
                <a:latin typeface="LM Mono 10"/>
                <a:ea typeface="DejaVu Sans"/>
              </a:rPr>
              <a:t>#!/bin/bash</a:t>
            </a:r>
            <a:endParaRPr b="0" lang="en-US" sz="15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500" spc="-1" strike="noStrike">
                <a:solidFill>
                  <a:srgbClr val="000000"/>
                </a:solidFill>
                <a:latin typeface="LM Mono 10"/>
                <a:ea typeface="DejaVu Sans"/>
              </a:rPr>
              <a:t>#SBATCH  [???]</a:t>
            </a:r>
            <a:endParaRPr b="0" lang="en-US" sz="15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500" spc="-1" strike="noStrike">
                <a:solidFill>
                  <a:srgbClr val="000000"/>
                </a:solidFill>
                <a:latin typeface="LM Mono 10"/>
                <a:ea typeface="DejaVu Sans"/>
              </a:rPr>
              <a:t>#SBATCH --time=00:05:00</a:t>
            </a:r>
            <a:endParaRPr b="0" lang="en-US" sz="15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500" spc="-1" strike="noStrike">
                <a:solidFill>
                  <a:srgbClr val="000000"/>
                </a:solidFill>
                <a:latin typeface="LM Mono 10"/>
                <a:ea typeface="DejaVu Sans"/>
              </a:rPr>
              <a:t>#SBATCH --mem=500</a:t>
            </a:r>
            <a:endParaRPr b="0" lang="en-US" sz="15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5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500" spc="-1" strike="noStrike">
                <a:solidFill>
                  <a:srgbClr val="000000"/>
                </a:solidFill>
                <a:latin typeface="LM Mono 10"/>
                <a:ea typeface="DejaVu Sans"/>
              </a:rPr>
              <a:t>[?????]</a:t>
            </a:r>
            <a:endParaRPr b="0" lang="en-US" sz="15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500" spc="-1" strike="noStrike">
              <a:latin typeface="Arial"/>
            </a:endParaRPr>
          </a:p>
        </p:txBody>
      </p:sp>
      <p:sp>
        <p:nvSpPr>
          <p:cNvPr id="326" name="TextShape 17"/>
          <p:cNvSpPr/>
          <p:nvPr/>
        </p:nvSpPr>
        <p:spPr>
          <a:xfrm>
            <a:off x="691920" y="4663080"/>
            <a:ext cx="8044200" cy="302760"/>
          </a:xfrm>
          <a:prstGeom prst="rect">
            <a:avLst/>
          </a:prstGeom>
          <a:solidFill>
            <a:srgbClr val="ffff99"/>
          </a:solidFill>
          <a:ln w="72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Latin Modern Mono"/>
                <a:ea typeface="DejaVu Sans"/>
              </a:rPr>
              <a:t>$ sbatch  </a:t>
            </a:r>
            <a:r>
              <a:rPr b="1" lang="en-US" sz="1400" spc="-1" strike="noStrike">
                <a:solidFill>
                  <a:srgbClr val="ff0000"/>
                </a:solidFill>
                <a:latin typeface="Latin Modern Mono"/>
                <a:ea typeface="DejaVu Sans"/>
              </a:rPr>
              <a:t>-p cpuonly </a:t>
            </a:r>
            <a:r>
              <a:rPr b="0" lang="en-US" sz="1400" spc="-1" strike="noStrike">
                <a:solidFill>
                  <a:srgbClr val="000000"/>
                </a:solidFill>
                <a:latin typeface="Latin Modern Mono"/>
                <a:ea typeface="DejaVu Sans"/>
              </a:rPr>
              <a:t>--reservation=ws</a:t>
            </a:r>
            <a:r>
              <a:rPr b="1" lang="en-US" sz="1400" spc="-1" strike="noStrike">
                <a:solidFill>
                  <a:srgbClr val="ff0000"/>
                </a:solidFill>
                <a:latin typeface="Latin Modern Mono"/>
                <a:ea typeface="DejaVu Sans"/>
              </a:rPr>
              <a:t> </a:t>
            </a:r>
            <a:r>
              <a:rPr b="0" lang="en-US" sz="1400" spc="-1" strike="noStrike">
                <a:solidFill>
                  <a:srgbClr val="000000"/>
                </a:solidFill>
                <a:latin typeface="Latin Modern Mono"/>
                <a:ea typeface="DejaVu Sans"/>
              </a:rPr>
              <a:t>submit_script.sh</a:t>
            </a:r>
            <a:r>
              <a:rPr b="0" lang="en-US" sz="1400" spc="-1" strike="noStrike">
                <a:solidFill>
                  <a:srgbClr val="000000"/>
                </a:solidFill>
                <a:latin typeface="Latin Modern Mono"/>
                <a:ea typeface="DejaVu Sans"/>
              </a:rPr>
              <a:t>	</a:t>
            </a:r>
            <a:r>
              <a:rPr b="0" lang="en-US" sz="1400" spc="-1" strike="noStrike">
                <a:solidFill>
                  <a:srgbClr val="000000"/>
                </a:solidFill>
                <a:latin typeface="Latin Modern Mono"/>
                <a:ea typeface="DejaVu Sans"/>
              </a:rPr>
              <a:t>	</a:t>
            </a:r>
            <a:r>
              <a:rPr b="0" lang="en-US" sz="1400" spc="-1" strike="noStrike">
                <a:solidFill>
                  <a:srgbClr val="000000"/>
                </a:solidFill>
                <a:latin typeface="Latin Modern Mono"/>
                <a:ea typeface="DejaVu Sans"/>
              </a:rPr>
              <a:t># horeka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TextShape 1"/>
          <p:cNvSpPr/>
          <p:nvPr/>
        </p:nvSpPr>
        <p:spPr>
          <a:xfrm>
            <a:off x="1116000" y="276120"/>
            <a:ext cx="690552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de-DE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Tutorial 1a – Solution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28" name="TextShape 2"/>
          <p:cNvSpPr/>
          <p:nvPr/>
        </p:nvSpPr>
        <p:spPr>
          <a:xfrm>
            <a:off x="343440" y="1336320"/>
            <a:ext cx="8350200" cy="491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314280" indent="-314280">
              <a:lnSpc>
                <a:spcPct val="100000"/>
              </a:lnSpc>
              <a:spcBef>
                <a:spcPts val="499"/>
              </a:spcBef>
              <a:buSzPct val="100000"/>
              <a:buBlip>
                <a:blip r:embed="rId1"/>
              </a:buBlip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Create a file named „</a:t>
            </a:r>
            <a:r>
              <a:rPr b="1" lang="de-DE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submit_script.sh</a:t>
            </a:r>
            <a:r>
              <a:rPr b="0" lang="de-DE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“ with the following content: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None/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None/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None/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None/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None/>
            </a:pPr>
            <a:endParaRPr b="0" lang="en-US" sz="2000" spc="-1" strike="noStrike">
              <a:latin typeface="Arial"/>
            </a:endParaRPr>
          </a:p>
          <a:p>
            <a:pPr marL="314280" indent="-314280">
              <a:lnSpc>
                <a:spcPct val="100000"/>
              </a:lnSpc>
              <a:spcBef>
                <a:spcPts val="499"/>
              </a:spcBef>
              <a:buSzPct val="100000"/>
              <a:buBlip>
                <a:blip r:embed="rId2"/>
              </a:buBlip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Save the file and submit it with („</a:t>
            </a:r>
            <a:r>
              <a:rPr b="1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--reservation=ws</a:t>
            </a:r>
            <a:r>
              <a:rPr b="0" lang="de-DE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” only for this workshop)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None/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None/>
            </a:pPr>
            <a:endParaRPr b="0" lang="en-US" sz="2000" spc="-1" strike="noStrike">
              <a:latin typeface="Arial"/>
            </a:endParaRPr>
          </a:p>
          <a:p>
            <a:pPr marL="314280" indent="-314280">
              <a:lnSpc>
                <a:spcPct val="100000"/>
              </a:lnSpc>
              <a:spcBef>
                <a:spcPts val="499"/>
              </a:spcBef>
              <a:buSzPct val="100000"/>
              <a:buBlip>
                <a:blip r:embed="rId3"/>
              </a:buBlip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In the output file, you can find the SLURM variables:</a:t>
            </a:r>
            <a:endParaRPr b="0" lang="en-US" sz="2000" spc="-1" strike="noStrike">
              <a:latin typeface="Arial"/>
            </a:endParaRPr>
          </a:p>
          <a:p>
            <a:pPr lvl="1" marL="790560" indent="-314640">
              <a:lnSpc>
                <a:spcPct val="150000"/>
              </a:lnSpc>
              <a:spcBef>
                <a:spcPts val="448"/>
              </a:spcBef>
              <a:buSzPct val="100112"/>
              <a:buBlip>
                <a:blip r:embed="rId4"/>
              </a:buBlip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For example: „</a:t>
            </a:r>
            <a:r>
              <a:rPr b="1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SLURM_JOB_PARTITION=cpuonly</a:t>
            </a: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“ means:</a:t>
            </a:r>
            <a:br>
              <a:rPr sz="1800"/>
            </a:b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In the job script, we have not defined a partition but the job was submitted to the „cpuonly“ partition with sbatch command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29" name="CustomShape 3"/>
          <p:cNvSpPr/>
          <p:nvPr/>
        </p:nvSpPr>
        <p:spPr>
          <a:xfrm>
            <a:off x="731520" y="1691280"/>
            <a:ext cx="3038400" cy="1664280"/>
          </a:xfrm>
          <a:prstGeom prst="rect">
            <a:avLst/>
          </a:prstGeom>
          <a:solidFill>
            <a:srgbClr val="eeeeee"/>
          </a:solidFill>
          <a:ln w="7200">
            <a:solidFill>
              <a:srgbClr val="000000"/>
            </a:solidFill>
            <a:round/>
          </a:ln>
          <a:effectLst>
            <a:outerShdw dir="2700000" dist="71276">
              <a:srgbClr val="808080">
                <a:alpha val="73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de-DE" sz="1500" spc="-1" strike="noStrike">
                <a:solidFill>
                  <a:srgbClr val="000000"/>
                </a:solidFill>
                <a:latin typeface="LM Mono 10"/>
                <a:ea typeface="DejaVu Sans"/>
              </a:rPr>
              <a:t>#!/bin/bash</a:t>
            </a:r>
            <a:endParaRPr b="0" lang="en-US" sz="15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500" spc="-1" strike="noStrike">
                <a:solidFill>
                  <a:srgbClr val="000000"/>
                </a:solidFill>
                <a:latin typeface="LM Mono 10"/>
                <a:ea typeface="DejaVu Sans"/>
              </a:rPr>
              <a:t>#SBATCH -n 1</a:t>
            </a:r>
            <a:endParaRPr b="0" lang="en-US" sz="15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500" spc="-1" strike="noStrike">
                <a:solidFill>
                  <a:srgbClr val="000000"/>
                </a:solidFill>
                <a:latin typeface="LM Mono 10"/>
                <a:ea typeface="DejaVu Sans"/>
              </a:rPr>
              <a:t>#SBATCH --time=00:05:00</a:t>
            </a:r>
            <a:endParaRPr b="0" lang="en-US" sz="15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500" spc="-1" strike="noStrike">
                <a:solidFill>
                  <a:srgbClr val="000000"/>
                </a:solidFill>
                <a:latin typeface="LM Mono 10"/>
                <a:ea typeface="DejaVu Sans"/>
              </a:rPr>
              <a:t>#SBATCH --mem=500</a:t>
            </a:r>
            <a:endParaRPr b="0" lang="en-US" sz="15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5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de-DE" sz="1500" spc="-1" strike="noStrike">
                <a:solidFill>
                  <a:srgbClr val="3333ff"/>
                </a:solidFill>
                <a:latin typeface="LM Mono 10"/>
                <a:ea typeface="DejaVu Sans"/>
              </a:rPr>
              <a:t>printenv</a:t>
            </a:r>
            <a:endParaRPr b="0" lang="en-US" sz="15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500" spc="-1" strike="noStrike">
              <a:latin typeface="Arial"/>
            </a:endParaRPr>
          </a:p>
        </p:txBody>
      </p:sp>
      <p:sp>
        <p:nvSpPr>
          <p:cNvPr id="330" name="TextShape 18"/>
          <p:cNvSpPr/>
          <p:nvPr/>
        </p:nvSpPr>
        <p:spPr>
          <a:xfrm>
            <a:off x="685800" y="3945240"/>
            <a:ext cx="8044200" cy="302760"/>
          </a:xfrm>
          <a:prstGeom prst="rect">
            <a:avLst/>
          </a:prstGeom>
          <a:solidFill>
            <a:srgbClr val="ffff99"/>
          </a:solidFill>
          <a:ln w="72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Latin Modern Mono"/>
                <a:ea typeface="DejaVu Sans"/>
              </a:rPr>
              <a:t>$ sbatch  </a:t>
            </a:r>
            <a:r>
              <a:rPr b="1" lang="en-US" sz="1400" spc="-1" strike="noStrike">
                <a:solidFill>
                  <a:srgbClr val="ff0000"/>
                </a:solidFill>
                <a:latin typeface="Latin Modern Mono"/>
                <a:ea typeface="DejaVu Sans"/>
              </a:rPr>
              <a:t>-p single </a:t>
            </a:r>
            <a:r>
              <a:rPr b="0" lang="en-US" sz="1400" spc="-1" strike="noStrike">
                <a:solidFill>
                  <a:srgbClr val="000000"/>
                </a:solidFill>
                <a:latin typeface="Latin Modern Mono"/>
                <a:ea typeface="DejaVu Sans"/>
              </a:rPr>
              <a:t>–-reservation=ws</a:t>
            </a:r>
            <a:r>
              <a:rPr b="1" lang="en-US" sz="1400" spc="-1" strike="noStrike">
                <a:solidFill>
                  <a:srgbClr val="ff0000"/>
                </a:solidFill>
                <a:latin typeface="Latin Modern Mono"/>
                <a:ea typeface="DejaVu Sans"/>
              </a:rPr>
              <a:t> </a:t>
            </a:r>
            <a:r>
              <a:rPr b="0" lang="en-US" sz="1400" spc="-1" strike="noStrike">
                <a:solidFill>
                  <a:srgbClr val="000000"/>
                </a:solidFill>
                <a:latin typeface="Latin Modern Mono"/>
                <a:ea typeface="DejaVu Sans"/>
              </a:rPr>
              <a:t>submit_script.sh</a:t>
            </a:r>
            <a:r>
              <a:rPr b="0" lang="en-US" sz="1400" spc="-1" strike="noStrike">
                <a:solidFill>
                  <a:srgbClr val="000000"/>
                </a:solidFill>
                <a:latin typeface="Latin Modern Mono"/>
                <a:ea typeface="DejaVu Sans"/>
              </a:rPr>
              <a:t>	</a:t>
            </a:r>
            <a:r>
              <a:rPr b="0" lang="en-US" sz="1400" spc="-1" strike="noStrike">
                <a:solidFill>
                  <a:srgbClr val="000000"/>
                </a:solidFill>
                <a:latin typeface="Latin Modern Mono"/>
                <a:ea typeface="DejaVu Sans"/>
              </a:rPr>
              <a:t>	</a:t>
            </a:r>
            <a:r>
              <a:rPr b="0" lang="en-US" sz="1400" spc="-1" strike="noStrike">
                <a:solidFill>
                  <a:srgbClr val="000000"/>
                </a:solidFill>
                <a:latin typeface="Latin Modern Mono"/>
                <a:ea typeface="DejaVu Sans"/>
              </a:rPr>
              <a:t># bwunicluster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31" name="TextShape 20"/>
          <p:cNvSpPr/>
          <p:nvPr/>
        </p:nvSpPr>
        <p:spPr>
          <a:xfrm>
            <a:off x="685800" y="4269240"/>
            <a:ext cx="8044200" cy="302760"/>
          </a:xfrm>
          <a:prstGeom prst="rect">
            <a:avLst/>
          </a:prstGeom>
          <a:solidFill>
            <a:srgbClr val="ffff99"/>
          </a:solidFill>
          <a:ln w="72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Latin Modern Mono"/>
                <a:ea typeface="DejaVu Sans"/>
              </a:rPr>
              <a:t>$ sbatch  </a:t>
            </a:r>
            <a:r>
              <a:rPr b="1" lang="en-US" sz="1400" spc="-1" strike="noStrike">
                <a:solidFill>
                  <a:srgbClr val="ff0000"/>
                </a:solidFill>
                <a:latin typeface="Latin Modern Mono"/>
                <a:ea typeface="DejaVu Sans"/>
              </a:rPr>
              <a:t>-p cpuonly </a:t>
            </a:r>
            <a:r>
              <a:rPr b="0" lang="en-US" sz="1400" spc="-1" strike="noStrike">
                <a:solidFill>
                  <a:srgbClr val="000000"/>
                </a:solidFill>
                <a:latin typeface="Latin Modern Mono"/>
                <a:ea typeface="DejaVu Sans"/>
              </a:rPr>
              <a:t>--reservation=ws</a:t>
            </a:r>
            <a:r>
              <a:rPr b="1" lang="en-US" sz="1400" spc="-1" strike="noStrike">
                <a:solidFill>
                  <a:srgbClr val="ff0000"/>
                </a:solidFill>
                <a:latin typeface="Latin Modern Mono"/>
                <a:ea typeface="DejaVu Sans"/>
              </a:rPr>
              <a:t> </a:t>
            </a:r>
            <a:r>
              <a:rPr b="0" lang="en-US" sz="1400" spc="-1" strike="noStrike">
                <a:solidFill>
                  <a:srgbClr val="000000"/>
                </a:solidFill>
                <a:latin typeface="Latin Modern Mono"/>
                <a:ea typeface="DejaVu Sans"/>
              </a:rPr>
              <a:t>submit_script.sh</a:t>
            </a:r>
            <a:r>
              <a:rPr b="0" lang="en-US" sz="1400" spc="-1" strike="noStrike">
                <a:solidFill>
                  <a:srgbClr val="000000"/>
                </a:solidFill>
                <a:latin typeface="Latin Modern Mono"/>
                <a:ea typeface="DejaVu Sans"/>
              </a:rPr>
              <a:t>	</a:t>
            </a:r>
            <a:r>
              <a:rPr b="0" lang="en-US" sz="1400" spc="-1" strike="noStrike">
                <a:solidFill>
                  <a:srgbClr val="000000"/>
                </a:solidFill>
                <a:latin typeface="Latin Modern Mono"/>
                <a:ea typeface="DejaVu Sans"/>
              </a:rPr>
              <a:t>	</a:t>
            </a:r>
            <a:r>
              <a:rPr b="0" lang="en-US" sz="1400" spc="-1" strike="noStrike">
                <a:solidFill>
                  <a:srgbClr val="000000"/>
                </a:solidFill>
                <a:latin typeface="Latin Modern Mono"/>
                <a:ea typeface="DejaVu Sans"/>
              </a:rPr>
              <a:t># horeka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TextShape 1"/>
          <p:cNvSpPr/>
          <p:nvPr/>
        </p:nvSpPr>
        <p:spPr>
          <a:xfrm>
            <a:off x="1116000" y="276120"/>
            <a:ext cx="690552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de-DE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Tutorial 1b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33" name="TextShape 2"/>
          <p:cNvSpPr/>
          <p:nvPr/>
        </p:nvSpPr>
        <p:spPr>
          <a:xfrm>
            <a:off x="400680" y="1105560"/>
            <a:ext cx="8350200" cy="339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314280" indent="-314280">
              <a:lnSpc>
                <a:spcPct val="150000"/>
              </a:lnSpc>
              <a:spcBef>
                <a:spcPts val="499"/>
              </a:spcBef>
              <a:buSzPct val="100000"/>
              <a:buBlip>
                <a:blip r:embed="rId1"/>
              </a:buBlip>
            </a:pPr>
            <a:r>
              <a:rPr b="1" lang="de-DE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1)</a:t>
            </a:r>
            <a:r>
              <a:rPr b="0" lang="de-DE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Modify your submit script so that instead of “</a:t>
            </a:r>
            <a:r>
              <a:rPr b="0" lang="en-US" sz="1800" spc="-1" strike="noStrike">
                <a:solidFill>
                  <a:srgbClr val="000000"/>
                </a:solidFill>
                <a:latin typeface="LM Mono 10"/>
                <a:ea typeface="DejaVu Sans"/>
              </a:rPr>
              <a:t>printenv</a:t>
            </a:r>
            <a:r>
              <a:rPr b="0" lang="en-US" sz="1600" spc="-1" strike="noStrike">
                <a:solidFill>
                  <a:srgbClr val="000000"/>
                </a:solidFill>
                <a:latin typeface="LM Mono 10"/>
                <a:ea typeface="DejaVu Sans"/>
              </a:rPr>
              <a:t>“</a:t>
            </a:r>
            <a:r>
              <a:rPr b="0" lang="de-DE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the value of „</a:t>
            </a:r>
            <a:r>
              <a:rPr b="1" lang="de-DE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SLURM_NPROCS</a:t>
            </a:r>
            <a:r>
              <a:rPr b="0" lang="de-DE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“ is printed (Hint: Use </a:t>
            </a:r>
            <a:r>
              <a:rPr b="1" lang="de-DE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echo</a:t>
            </a:r>
            <a:r>
              <a:rPr b="0" lang="de-DE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b="0" lang="en-US" sz="2000" spc="-1" strike="noStrike">
              <a:latin typeface="Arial"/>
            </a:endParaRPr>
          </a:p>
          <a:p>
            <a:pPr marL="314280" indent="-314280">
              <a:lnSpc>
                <a:spcPct val="150000"/>
              </a:lnSpc>
              <a:spcBef>
                <a:spcPts val="499"/>
              </a:spcBef>
              <a:buSzPct val="100000"/>
              <a:buBlip>
                <a:blip r:embed="rId2"/>
              </a:buBlip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Submit your job again, but this time use sbatch to specify the number of processes: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499"/>
              </a:spcBef>
              <a:buNone/>
            </a:pPr>
            <a:endParaRPr b="0" lang="en-US" sz="2000" spc="-1" strike="noStrike">
              <a:latin typeface="Arial"/>
            </a:endParaRPr>
          </a:p>
          <a:p>
            <a:pPr marL="314280" indent="-314280">
              <a:lnSpc>
                <a:spcPct val="150000"/>
              </a:lnSpc>
              <a:spcBef>
                <a:spcPts val="499"/>
              </a:spcBef>
              <a:buSzPct val="100000"/>
              <a:buBlip>
                <a:blip r:embed="rId3"/>
              </a:buBlip>
            </a:pPr>
            <a:r>
              <a:rPr b="1" lang="de-DE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2)</a:t>
            </a:r>
            <a:r>
              <a:rPr b="0" lang="de-DE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Check in your output file if the number of processes is „1“ as specified in the submit script or „4“ as specified directly with </a:t>
            </a:r>
            <a:r>
              <a:rPr b="1" lang="de-DE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sbatch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34" name="TextShape 21"/>
          <p:cNvSpPr/>
          <p:nvPr/>
        </p:nvSpPr>
        <p:spPr>
          <a:xfrm>
            <a:off x="640440" y="3033000"/>
            <a:ext cx="8044200" cy="302760"/>
          </a:xfrm>
          <a:prstGeom prst="rect">
            <a:avLst/>
          </a:prstGeom>
          <a:solidFill>
            <a:srgbClr val="ffff99"/>
          </a:solidFill>
          <a:ln w="72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Latin Modern Mono"/>
                <a:ea typeface="DejaVu Sans"/>
              </a:rPr>
              <a:t>$ sbatch  -p single –-reservation=ws </a:t>
            </a:r>
            <a:r>
              <a:rPr b="1" lang="en-US" sz="1400" spc="-1" strike="noStrike">
                <a:solidFill>
                  <a:srgbClr val="ff0000"/>
                </a:solidFill>
                <a:latin typeface="Latin Modern Mono"/>
                <a:ea typeface="DejaVu Sans"/>
              </a:rPr>
              <a:t>-n 4 </a:t>
            </a:r>
            <a:r>
              <a:rPr b="0" lang="en-US" sz="1400" spc="-1" strike="noStrike">
                <a:solidFill>
                  <a:srgbClr val="000000"/>
                </a:solidFill>
                <a:latin typeface="Latin Modern Mono"/>
                <a:ea typeface="DejaVu Sans"/>
              </a:rPr>
              <a:t>submit_script.sh</a:t>
            </a:r>
            <a:r>
              <a:rPr b="0" lang="en-US" sz="1400" spc="-1" strike="noStrike">
                <a:solidFill>
                  <a:srgbClr val="000000"/>
                </a:solidFill>
                <a:latin typeface="Latin Modern Mono"/>
                <a:ea typeface="DejaVu Sans"/>
              </a:rPr>
              <a:t>	</a:t>
            </a:r>
            <a:r>
              <a:rPr b="0" lang="en-US" sz="1400" spc="-1" strike="noStrike">
                <a:solidFill>
                  <a:srgbClr val="000000"/>
                </a:solidFill>
                <a:latin typeface="Latin Modern Mono"/>
                <a:ea typeface="DejaVu Sans"/>
              </a:rPr>
              <a:t>	</a:t>
            </a:r>
            <a:r>
              <a:rPr b="0" lang="en-US" sz="1400" spc="-1" strike="noStrike">
                <a:solidFill>
                  <a:srgbClr val="000000"/>
                </a:solidFill>
                <a:latin typeface="Latin Modern Mono"/>
                <a:ea typeface="DejaVu Sans"/>
              </a:rPr>
              <a:t># bwunicluster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35" name="TextShape 22"/>
          <p:cNvSpPr/>
          <p:nvPr/>
        </p:nvSpPr>
        <p:spPr>
          <a:xfrm>
            <a:off x="640440" y="3357000"/>
            <a:ext cx="8044200" cy="302760"/>
          </a:xfrm>
          <a:prstGeom prst="rect">
            <a:avLst/>
          </a:prstGeom>
          <a:solidFill>
            <a:srgbClr val="ffff99"/>
          </a:solidFill>
          <a:ln w="72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Latin Modern Mono"/>
                <a:ea typeface="DejaVu Sans"/>
              </a:rPr>
              <a:t>$ sbatch  -p cpuonly --reservation=ws </a:t>
            </a:r>
            <a:r>
              <a:rPr b="1" lang="en-US" sz="1400" spc="-1" strike="noStrike">
                <a:solidFill>
                  <a:srgbClr val="ff0000"/>
                </a:solidFill>
                <a:latin typeface="Latin Modern Mono"/>
                <a:ea typeface="DejaVu Sans"/>
              </a:rPr>
              <a:t>-n 4 </a:t>
            </a:r>
            <a:r>
              <a:rPr b="0" lang="en-US" sz="1400" spc="-1" strike="noStrike">
                <a:solidFill>
                  <a:srgbClr val="000000"/>
                </a:solidFill>
                <a:latin typeface="Latin Modern Mono"/>
                <a:ea typeface="DejaVu Sans"/>
              </a:rPr>
              <a:t>submit_script.sh</a:t>
            </a:r>
            <a:r>
              <a:rPr b="0" lang="en-US" sz="1400" spc="-1" strike="noStrike">
                <a:solidFill>
                  <a:srgbClr val="000000"/>
                </a:solidFill>
                <a:latin typeface="Latin Modern Mono"/>
                <a:ea typeface="DejaVu Sans"/>
              </a:rPr>
              <a:t>	</a:t>
            </a:r>
            <a:r>
              <a:rPr b="0" lang="en-US" sz="1400" spc="-1" strike="noStrike">
                <a:solidFill>
                  <a:srgbClr val="000000"/>
                </a:solidFill>
                <a:latin typeface="Latin Modern Mono"/>
                <a:ea typeface="DejaVu Sans"/>
              </a:rPr>
              <a:t>	</a:t>
            </a:r>
            <a:r>
              <a:rPr b="0" lang="en-US" sz="1400" spc="-1" strike="noStrike">
                <a:solidFill>
                  <a:srgbClr val="000000"/>
                </a:solidFill>
                <a:latin typeface="Latin Modern Mono"/>
                <a:ea typeface="DejaVu Sans"/>
              </a:rPr>
              <a:t># horeka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TextShape 4"/>
          <p:cNvSpPr/>
          <p:nvPr/>
        </p:nvSpPr>
        <p:spPr>
          <a:xfrm>
            <a:off x="459000" y="978120"/>
            <a:ext cx="8533080" cy="506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314280" indent="-314280">
              <a:lnSpc>
                <a:spcPct val="100000"/>
              </a:lnSpc>
              <a:spcBef>
                <a:spcPts val="499"/>
              </a:spcBef>
              <a:buSzPct val="100000"/>
              <a:buBlip>
                <a:blip r:embed="rId1"/>
              </a:buBlip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Modify your submit script to print the variable </a:t>
            </a:r>
            <a:r>
              <a:rPr b="1" lang="de-DE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SLURM_NPROCS</a:t>
            </a:r>
            <a:r>
              <a:rPr b="0" lang="de-DE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None/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None/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None/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None/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None/>
            </a:pPr>
            <a:endParaRPr b="0" lang="en-US" sz="2000" spc="-1" strike="noStrike">
              <a:latin typeface="Arial"/>
            </a:endParaRPr>
          </a:p>
          <a:p>
            <a:pPr marL="314280" indent="-314280">
              <a:lnSpc>
                <a:spcPct val="100000"/>
              </a:lnSpc>
              <a:spcBef>
                <a:spcPts val="499"/>
              </a:spcBef>
              <a:buSzPct val="100000"/>
              <a:buBlip>
                <a:blip r:embed="rId2"/>
              </a:buBlip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Save the file and submit it with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None/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None/>
            </a:pPr>
            <a:endParaRPr b="0" lang="en-US" sz="2000" spc="-1" strike="noStrike">
              <a:latin typeface="Arial"/>
            </a:endParaRPr>
          </a:p>
          <a:p>
            <a:pPr marL="314280" indent="-314280">
              <a:lnSpc>
                <a:spcPct val="100000"/>
              </a:lnSpc>
              <a:spcBef>
                <a:spcPts val="499"/>
              </a:spcBef>
              <a:buSzPct val="100000"/>
              <a:buBlip>
                <a:blip r:embed="rId3"/>
              </a:buBlip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In the output file the number of processes is printed: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None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       </a:t>
            </a:r>
            <a:r>
              <a:rPr b="0" lang="de-DE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slurm-&lt;job-ID&gt;.out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None/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None/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None/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 options given directly to sbatch take precedence over the options in the submit script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37" name="TextShape 2"/>
          <p:cNvSpPr/>
          <p:nvPr/>
        </p:nvSpPr>
        <p:spPr>
          <a:xfrm>
            <a:off x="1116000" y="268560"/>
            <a:ext cx="690552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de-DE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Tutorial 1b - Solution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38" name="CustomShape 3"/>
          <p:cNvSpPr/>
          <p:nvPr/>
        </p:nvSpPr>
        <p:spPr>
          <a:xfrm>
            <a:off x="887040" y="1516680"/>
            <a:ext cx="3038400" cy="1548000"/>
          </a:xfrm>
          <a:prstGeom prst="rect">
            <a:avLst/>
          </a:prstGeom>
          <a:solidFill>
            <a:srgbClr val="eeeeee"/>
          </a:solidFill>
          <a:ln w="7200">
            <a:solidFill>
              <a:srgbClr val="000000"/>
            </a:solidFill>
            <a:round/>
          </a:ln>
          <a:effectLst>
            <a:outerShdw dir="2700000" dist="71276">
              <a:srgbClr val="808080">
                <a:alpha val="73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#!/bin/bash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#SBATCH -n 1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#SBATCH --time=00:01:00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#SBATCH --mem=500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de-DE" sz="1400" spc="-1" strike="noStrike">
                <a:solidFill>
                  <a:srgbClr val="3333ff"/>
                </a:solidFill>
                <a:latin typeface="LM Mono 10"/>
                <a:ea typeface="DejaVu Sans"/>
              </a:rPr>
              <a:t>echo $SLURM_NPROCS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39" name="CustomShape 6"/>
          <p:cNvSpPr/>
          <p:nvPr/>
        </p:nvSpPr>
        <p:spPr>
          <a:xfrm>
            <a:off x="795600" y="4972680"/>
            <a:ext cx="3038400" cy="359280"/>
          </a:xfrm>
          <a:prstGeom prst="rect">
            <a:avLst/>
          </a:prstGeom>
          <a:solidFill>
            <a:srgbClr val="eeeeee"/>
          </a:solidFill>
          <a:ln w="7200">
            <a:solidFill>
              <a:srgbClr val="000000"/>
            </a:solidFill>
            <a:round/>
          </a:ln>
          <a:effectLst>
            <a:outerShdw dir="2700000" dist="71276">
              <a:srgbClr val="808080">
                <a:alpha val="73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de-DE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4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40" name="TextShape 23"/>
          <p:cNvSpPr/>
          <p:nvPr/>
        </p:nvSpPr>
        <p:spPr>
          <a:xfrm>
            <a:off x="640440" y="3551760"/>
            <a:ext cx="8044200" cy="302760"/>
          </a:xfrm>
          <a:prstGeom prst="rect">
            <a:avLst/>
          </a:prstGeom>
          <a:solidFill>
            <a:srgbClr val="ffff99"/>
          </a:solidFill>
          <a:ln w="72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Latin Modern Mono"/>
                <a:ea typeface="DejaVu Sans"/>
              </a:rPr>
              <a:t>$ sbatch  -p single –-reservation=ws </a:t>
            </a:r>
            <a:r>
              <a:rPr b="1" lang="en-US" sz="1400" spc="-1" strike="noStrike">
                <a:solidFill>
                  <a:srgbClr val="ff0000"/>
                </a:solidFill>
                <a:latin typeface="Latin Modern Mono"/>
                <a:ea typeface="DejaVu Sans"/>
              </a:rPr>
              <a:t>-n 4 </a:t>
            </a:r>
            <a:r>
              <a:rPr b="0" lang="en-US" sz="1400" spc="-1" strike="noStrike">
                <a:solidFill>
                  <a:srgbClr val="000000"/>
                </a:solidFill>
                <a:latin typeface="Latin Modern Mono"/>
                <a:ea typeface="DejaVu Sans"/>
              </a:rPr>
              <a:t>submit_script.sh</a:t>
            </a:r>
            <a:r>
              <a:rPr b="0" lang="en-US" sz="1400" spc="-1" strike="noStrike">
                <a:solidFill>
                  <a:srgbClr val="000000"/>
                </a:solidFill>
                <a:latin typeface="Latin Modern Mono"/>
                <a:ea typeface="DejaVu Sans"/>
              </a:rPr>
              <a:t>	</a:t>
            </a:r>
            <a:r>
              <a:rPr b="0" lang="en-US" sz="1400" spc="-1" strike="noStrike">
                <a:solidFill>
                  <a:srgbClr val="000000"/>
                </a:solidFill>
                <a:latin typeface="Latin Modern Mono"/>
                <a:ea typeface="DejaVu Sans"/>
              </a:rPr>
              <a:t>	</a:t>
            </a:r>
            <a:r>
              <a:rPr b="0" lang="en-US" sz="1400" spc="-1" strike="noStrike">
                <a:solidFill>
                  <a:srgbClr val="000000"/>
                </a:solidFill>
                <a:latin typeface="Latin Modern Mono"/>
                <a:ea typeface="DejaVu Sans"/>
              </a:rPr>
              <a:t># bwunicluster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41" name="TextShape 24"/>
          <p:cNvSpPr/>
          <p:nvPr/>
        </p:nvSpPr>
        <p:spPr>
          <a:xfrm>
            <a:off x="640440" y="3875760"/>
            <a:ext cx="8044200" cy="302760"/>
          </a:xfrm>
          <a:prstGeom prst="rect">
            <a:avLst/>
          </a:prstGeom>
          <a:solidFill>
            <a:srgbClr val="ffff99"/>
          </a:solidFill>
          <a:ln w="72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Latin Modern Mono"/>
                <a:ea typeface="DejaVu Sans"/>
              </a:rPr>
              <a:t>$ sbatch  -p cpuonly --reservation=ws </a:t>
            </a:r>
            <a:r>
              <a:rPr b="1" lang="en-US" sz="1400" spc="-1" strike="noStrike">
                <a:solidFill>
                  <a:srgbClr val="ff0000"/>
                </a:solidFill>
                <a:latin typeface="Latin Modern Mono"/>
                <a:ea typeface="DejaVu Sans"/>
              </a:rPr>
              <a:t>-n 4 </a:t>
            </a:r>
            <a:r>
              <a:rPr b="0" lang="en-US" sz="1400" spc="-1" strike="noStrike">
                <a:solidFill>
                  <a:srgbClr val="000000"/>
                </a:solidFill>
                <a:latin typeface="Latin Modern Mono"/>
                <a:ea typeface="DejaVu Sans"/>
              </a:rPr>
              <a:t>submit_script.sh</a:t>
            </a:r>
            <a:r>
              <a:rPr b="0" lang="en-US" sz="1400" spc="-1" strike="noStrike">
                <a:solidFill>
                  <a:srgbClr val="000000"/>
                </a:solidFill>
                <a:latin typeface="Latin Modern Mono"/>
                <a:ea typeface="DejaVu Sans"/>
              </a:rPr>
              <a:t>	</a:t>
            </a:r>
            <a:r>
              <a:rPr b="0" lang="en-US" sz="1400" spc="-1" strike="noStrike">
                <a:solidFill>
                  <a:srgbClr val="000000"/>
                </a:solidFill>
                <a:latin typeface="Latin Modern Mono"/>
                <a:ea typeface="DejaVu Sans"/>
              </a:rPr>
              <a:t>	</a:t>
            </a:r>
            <a:r>
              <a:rPr b="0" lang="en-US" sz="1400" spc="-1" strike="noStrike">
                <a:solidFill>
                  <a:srgbClr val="000000"/>
                </a:solidFill>
                <a:latin typeface="Latin Modern Mono"/>
                <a:ea typeface="DejaVu Sans"/>
              </a:rPr>
              <a:t># horeka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TextShape 27"/>
          <p:cNvSpPr/>
          <p:nvPr/>
        </p:nvSpPr>
        <p:spPr>
          <a:xfrm>
            <a:off x="2592000" y="2954520"/>
            <a:ext cx="3954240" cy="515880"/>
          </a:xfrm>
          <a:prstGeom prst="rect">
            <a:avLst/>
          </a:prstGeom>
          <a:blipFill rotWithShape="0">
            <a:blip r:embed="rId1"/>
            <a:srcRect/>
            <a:stretch/>
          </a:blipFill>
          <a:ln w="72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3. Processing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CustomShape 5"/>
          <p:cNvSpPr/>
          <p:nvPr/>
        </p:nvSpPr>
        <p:spPr>
          <a:xfrm>
            <a:off x="1189080" y="4304880"/>
            <a:ext cx="6121800" cy="316440"/>
          </a:xfrm>
          <a:prstGeom prst="rect">
            <a:avLst/>
          </a:prstGeom>
          <a:solidFill>
            <a:srgbClr val="eeeeee">
              <a:alpha val="79000"/>
            </a:srgbClr>
          </a:solidFill>
          <a:ln w="7200">
            <a:solidFill>
              <a:srgbClr val="000000"/>
            </a:solidFill>
            <a:round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44" name="CustomShape 5"/>
          <p:cNvSpPr/>
          <p:nvPr/>
        </p:nvSpPr>
        <p:spPr>
          <a:xfrm>
            <a:off x="1189080" y="3633120"/>
            <a:ext cx="1348920" cy="316440"/>
          </a:xfrm>
          <a:prstGeom prst="rect">
            <a:avLst/>
          </a:prstGeom>
          <a:solidFill>
            <a:srgbClr val="eeeeee">
              <a:alpha val="79000"/>
            </a:srgbClr>
          </a:solidFill>
          <a:ln w="7200">
            <a:solidFill>
              <a:srgbClr val="000000"/>
            </a:solidFill>
            <a:round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45" name="CustomShape 5"/>
          <p:cNvSpPr/>
          <p:nvPr/>
        </p:nvSpPr>
        <p:spPr>
          <a:xfrm>
            <a:off x="1189080" y="2940840"/>
            <a:ext cx="3295080" cy="316440"/>
          </a:xfrm>
          <a:prstGeom prst="rect">
            <a:avLst/>
          </a:prstGeom>
          <a:solidFill>
            <a:srgbClr val="eeeeee">
              <a:alpha val="80000"/>
            </a:srgbClr>
          </a:solidFill>
          <a:ln w="7200">
            <a:solidFill>
              <a:srgbClr val="000000"/>
            </a:solidFill>
            <a:round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46" name="TextShape 1"/>
          <p:cNvSpPr/>
          <p:nvPr/>
        </p:nvSpPr>
        <p:spPr>
          <a:xfrm>
            <a:off x="1116000" y="276120"/>
            <a:ext cx="690552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de-DE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3. Processing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47" name="TextShape 4"/>
          <p:cNvSpPr/>
          <p:nvPr/>
        </p:nvSpPr>
        <p:spPr>
          <a:xfrm>
            <a:off x="682920" y="1398960"/>
            <a:ext cx="2871000" cy="789480"/>
          </a:xfrm>
          <a:prstGeom prst="rect">
            <a:avLst/>
          </a:prstGeom>
          <a:solidFill>
            <a:srgbClr val="ffffcc"/>
          </a:solidFill>
          <a:ln w="7200">
            <a:solidFill>
              <a:srgbClr val="000000"/>
            </a:solidFill>
            <a:round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de-DE" sz="1600" spc="-1" strike="noStrike">
                <a:solidFill>
                  <a:srgbClr val="000000"/>
                </a:solidFill>
                <a:latin typeface="LM Mono 10"/>
                <a:ea typeface="DejaVu Sans"/>
              </a:rPr>
              <a:t>$ sbatch submit_script.sh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Submitted batch job 1487560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48" name="CustomShape 5"/>
          <p:cNvSpPr/>
          <p:nvPr/>
        </p:nvSpPr>
        <p:spPr>
          <a:xfrm>
            <a:off x="1189080" y="5669280"/>
            <a:ext cx="3295080" cy="316440"/>
          </a:xfrm>
          <a:prstGeom prst="rect">
            <a:avLst/>
          </a:prstGeom>
          <a:solidFill>
            <a:srgbClr val="eeeeee">
              <a:alpha val="80000"/>
            </a:srgbClr>
          </a:solidFill>
          <a:ln w="7200">
            <a:solidFill>
              <a:srgbClr val="000000"/>
            </a:solidFill>
            <a:round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49" name="TextShape 2"/>
          <p:cNvSpPr/>
          <p:nvPr/>
        </p:nvSpPr>
        <p:spPr>
          <a:xfrm>
            <a:off x="391680" y="1046520"/>
            <a:ext cx="8350200" cy="518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314280" indent="-314280">
              <a:lnSpc>
                <a:spcPct val="100000"/>
              </a:lnSpc>
              <a:spcBef>
                <a:spcPts val="499"/>
              </a:spcBef>
              <a:buSzPct val="110911"/>
              <a:buBlip>
                <a:blip r:embed="rId1"/>
              </a:buBlip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After submit command: if successful it returns &lt;job-ID&gt;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None/>
            </a:pPr>
            <a:r>
              <a:rPr b="0" lang="de-DE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None/>
            </a:pPr>
            <a:r>
              <a:rPr b="0" lang="de-DE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None/>
            </a:pPr>
            <a:r>
              <a:rPr b="0" lang="de-DE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en-US" sz="1600" spc="-1" strike="noStrike">
              <a:latin typeface="Arial"/>
            </a:endParaRPr>
          </a:p>
          <a:p>
            <a:pPr marL="314280" indent="-314280">
              <a:lnSpc>
                <a:spcPct val="100000"/>
              </a:lnSpc>
              <a:spcBef>
                <a:spcPts val="499"/>
              </a:spcBef>
              <a:buSzPct val="110911"/>
              <a:buBlip>
                <a:blip r:embed="rId2"/>
              </a:buBlip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„</a:t>
            </a: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Monitoring“ via:</a:t>
            </a:r>
            <a:endParaRPr b="0" lang="en-US" sz="1800" spc="-1" strike="noStrike">
              <a:latin typeface="Arial"/>
            </a:endParaRPr>
          </a:p>
          <a:p>
            <a:pPr lvl="1" marL="771480" indent="-314280">
              <a:lnSpc>
                <a:spcPct val="100000"/>
              </a:lnSpc>
              <a:spcBef>
                <a:spcPts val="499"/>
              </a:spcBef>
              <a:buSzPct val="110911"/>
              <a:buBlip>
                <a:blip r:embed="rId3"/>
              </a:buBlip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3.a. </a:t>
            </a:r>
            <a:endParaRPr b="0" lang="en-US" sz="1800" spc="-1" strike="noStrike">
              <a:latin typeface="Arial"/>
            </a:endParaRPr>
          </a:p>
          <a:p>
            <a:pPr marL="914400">
              <a:lnSpc>
                <a:spcPct val="100000"/>
              </a:lnSpc>
              <a:spcBef>
                <a:spcPts val="499"/>
              </a:spcBef>
              <a:buNone/>
            </a:pPr>
            <a:r>
              <a:rPr b="0" lang="de-DE" sz="1800" spc="-1" strike="noStrike">
                <a:solidFill>
                  <a:srgbClr val="000000"/>
                </a:solidFill>
                <a:latin typeface="LM Mono 10"/>
                <a:ea typeface="DejaVu Sans"/>
              </a:rPr>
              <a:t>scontrol show job &lt;job-ID&gt;</a:t>
            </a:r>
            <a:endParaRPr b="0" lang="en-US" sz="1800" spc="-1" strike="noStrike">
              <a:latin typeface="Arial"/>
            </a:endParaRPr>
          </a:p>
          <a:p>
            <a:pPr lvl="1" marL="771480" indent="-314280">
              <a:lnSpc>
                <a:spcPct val="100000"/>
              </a:lnSpc>
              <a:spcBef>
                <a:spcPts val="499"/>
              </a:spcBef>
              <a:buSzPct val="110911"/>
              <a:buBlip>
                <a:blip r:embed="rId4"/>
              </a:buBlip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3.b.</a:t>
            </a:r>
            <a:endParaRPr b="0" lang="en-US" sz="1800" spc="-1" strike="noStrike">
              <a:latin typeface="Arial"/>
            </a:endParaRPr>
          </a:p>
          <a:p>
            <a:pPr marL="914400">
              <a:lnSpc>
                <a:spcPct val="100000"/>
              </a:lnSpc>
              <a:spcBef>
                <a:spcPts val="499"/>
              </a:spcBef>
              <a:buNone/>
            </a:pPr>
            <a:r>
              <a:rPr b="0" lang="de-DE" sz="1800" spc="-1" strike="noStrike">
                <a:solidFill>
                  <a:srgbClr val="000000"/>
                </a:solidFill>
                <a:latin typeface="LM Mono 10"/>
                <a:ea typeface="DejaVu Sans"/>
              </a:rPr>
              <a:t>squeue </a:t>
            </a:r>
            <a:endParaRPr b="0" lang="en-US" sz="1800" spc="-1" strike="noStrike">
              <a:latin typeface="Arial"/>
            </a:endParaRPr>
          </a:p>
          <a:p>
            <a:pPr lvl="1" marL="771480" indent="-314280">
              <a:lnSpc>
                <a:spcPct val="100000"/>
              </a:lnSpc>
              <a:spcBef>
                <a:spcPts val="499"/>
              </a:spcBef>
              <a:buSzPct val="110911"/>
              <a:buBlip>
                <a:blip r:embed="rId5"/>
              </a:buBlip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3.c. Login to compute node: </a:t>
            </a:r>
            <a:endParaRPr b="0" lang="en-US" sz="1800" spc="-1" strike="noStrike">
              <a:latin typeface="Arial"/>
            </a:endParaRPr>
          </a:p>
          <a:p>
            <a:pPr marL="914400">
              <a:lnSpc>
                <a:spcPct val="100000"/>
              </a:lnSpc>
              <a:spcBef>
                <a:spcPts val="499"/>
              </a:spcBef>
              <a:buNone/>
            </a:pPr>
            <a:r>
              <a:rPr b="0" lang="de-DE" sz="1800" spc="-1" strike="noStrike">
                <a:solidFill>
                  <a:srgbClr val="000000"/>
                </a:solidFill>
                <a:latin typeface="LM Mono 10"/>
                <a:ea typeface="DejaVu Sans"/>
              </a:rPr>
              <a:t>srun --jobid=&lt;id&gt; --pty [--overlap] /usr/bin/bash</a:t>
            </a:r>
            <a:endParaRPr b="0" lang="en-US" sz="1800" spc="-1" strike="noStrike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499"/>
              </a:spcBef>
              <a:buNone/>
            </a:pPr>
            <a:endParaRPr b="0" lang="en-US" sz="1800" spc="-1" strike="noStrike">
              <a:latin typeface="Arial"/>
            </a:endParaRPr>
          </a:p>
          <a:p>
            <a:pPr marL="314280" indent="-314280">
              <a:lnSpc>
                <a:spcPct val="100000"/>
              </a:lnSpc>
              <a:spcBef>
                <a:spcPts val="499"/>
              </a:spcBef>
              <a:buSzPct val="110911"/>
              <a:buBlip>
                <a:blip r:embed="rId6"/>
              </a:buBlip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„</a:t>
            </a: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Modifying“ via:</a:t>
            </a:r>
            <a:endParaRPr b="0" lang="en-US" sz="1800" spc="-1" strike="noStrike">
              <a:latin typeface="Arial"/>
            </a:endParaRPr>
          </a:p>
          <a:p>
            <a:pPr lvl="1" marL="771480" indent="-314280">
              <a:lnSpc>
                <a:spcPct val="100000"/>
              </a:lnSpc>
              <a:spcBef>
                <a:spcPts val="499"/>
              </a:spcBef>
              <a:buSzPct val="110911"/>
              <a:buBlip>
                <a:blip r:embed="rId7"/>
              </a:buBlip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3.d Cancel your job</a:t>
            </a:r>
            <a:endParaRPr b="0" lang="en-US" sz="1800" spc="-1" strike="noStrike">
              <a:latin typeface="Arial"/>
            </a:endParaRPr>
          </a:p>
          <a:p>
            <a:pPr marL="914400">
              <a:lnSpc>
                <a:spcPct val="100000"/>
              </a:lnSpc>
              <a:spcBef>
                <a:spcPts val="499"/>
              </a:spcBef>
              <a:buNone/>
            </a:pPr>
            <a:r>
              <a:rPr b="0" lang="de-DE" sz="1800" spc="-1" strike="noStrike">
                <a:solidFill>
                  <a:srgbClr val="000000"/>
                </a:solidFill>
                <a:latin typeface="LM Mono 10"/>
                <a:ea typeface="DejaVu Sans"/>
              </a:rPr>
              <a:t>scancel &lt;job-ID&gt;</a:t>
            </a: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br>
              <a:rPr sz="1800"/>
            </a:br>
            <a:endParaRPr b="0" lang="en-US" sz="1800" spc="-1" strike="noStrike">
              <a:latin typeface="Arial"/>
            </a:endParaRPr>
          </a:p>
        </p:txBody>
      </p:sp>
      <p:sp>
        <p:nvSpPr>
          <p:cNvPr id="350" name="CustomShape 9"/>
          <p:cNvSpPr/>
          <p:nvPr/>
        </p:nvSpPr>
        <p:spPr>
          <a:xfrm>
            <a:off x="2782080" y="3633120"/>
            <a:ext cx="1348920" cy="316440"/>
          </a:xfrm>
          <a:prstGeom prst="rect">
            <a:avLst/>
          </a:prstGeom>
          <a:solidFill>
            <a:srgbClr val="eeeeee">
              <a:alpha val="79000"/>
            </a:srgbClr>
          </a:solidFill>
          <a:ln w="7200">
            <a:solidFill>
              <a:srgbClr val="000000"/>
            </a:solidFill>
            <a:round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LM Mono 10"/>
                <a:ea typeface="DejaVu Sans"/>
              </a:rPr>
              <a:t>sacct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TextShape 1"/>
          <p:cNvSpPr/>
          <p:nvPr/>
        </p:nvSpPr>
        <p:spPr>
          <a:xfrm>
            <a:off x="1116000" y="276120"/>
            <a:ext cx="690552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de-DE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3.a. Processing – scontrol show job (1)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52" name="TextShape 2"/>
          <p:cNvSpPr/>
          <p:nvPr/>
        </p:nvSpPr>
        <p:spPr>
          <a:xfrm>
            <a:off x="393840" y="996120"/>
            <a:ext cx="8350200" cy="61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314280" indent="-314280">
              <a:lnSpc>
                <a:spcPct val="100000"/>
              </a:lnSpc>
              <a:spcBef>
                <a:spcPts val="499"/>
              </a:spcBef>
              <a:buSzPct val="110911"/>
              <a:buBlip>
                <a:blip r:embed="rId1"/>
              </a:buBlip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After submission of your script </a:t>
            </a:r>
            <a:r>
              <a:rPr b="1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submit_script.sh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None/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353" name="TextShape 4"/>
          <p:cNvSpPr/>
          <p:nvPr/>
        </p:nvSpPr>
        <p:spPr>
          <a:xfrm>
            <a:off x="393840" y="1424880"/>
            <a:ext cx="6162480" cy="4010040"/>
          </a:xfrm>
          <a:prstGeom prst="rect">
            <a:avLst/>
          </a:prstGeom>
          <a:solidFill>
            <a:srgbClr val="dddddd">
              <a:alpha val="57000"/>
            </a:srgbClr>
          </a:solidFill>
          <a:ln w="72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$ scontrol show job &lt;job-ID&gt;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JobId=1487569 JobName=submit_script.sh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1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   </a:t>
            </a:r>
            <a:r>
              <a:rPr b="0" lang="de-DE" sz="1400" spc="-1" strike="noStrike">
                <a:solidFill>
                  <a:srgbClr val="bfbfbf"/>
                </a:solidFill>
                <a:latin typeface="LM Mono 10"/>
                <a:ea typeface="DejaVu Sans"/>
              </a:rPr>
              <a:t>UserId=ab1234(27049) GroupId=scc(12345) ...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10000"/>
              </a:lnSpc>
              <a:buNone/>
            </a:pPr>
            <a:r>
              <a:rPr b="0" lang="de-DE" sz="1400" spc="-1" strike="noStrike">
                <a:solidFill>
                  <a:srgbClr val="bfbfbf"/>
                </a:solidFill>
                <a:latin typeface="LM Mono 10"/>
                <a:ea typeface="DejaVu Sans"/>
              </a:rPr>
              <a:t>   </a:t>
            </a:r>
            <a:r>
              <a:rPr b="0" lang="de-DE" sz="1400" spc="-1" strike="noStrike">
                <a:solidFill>
                  <a:srgbClr val="bfbfbf"/>
                </a:solidFill>
                <a:latin typeface="LM Mono 10"/>
                <a:ea typeface="DejaVu Sans"/>
              </a:rPr>
              <a:t>Priority=4298 Nice=0 </a:t>
            </a:r>
            <a:r>
              <a:rPr b="1" lang="de-DE" sz="1400" spc="-1" strike="noStrike">
                <a:solidFill>
                  <a:srgbClr val="ff2600"/>
                </a:solidFill>
                <a:latin typeface="LM Mono 10"/>
                <a:ea typeface="DejaVu Sans"/>
              </a:rPr>
              <a:t>Account=kit </a:t>
            </a:r>
            <a:r>
              <a:rPr b="0" lang="de-DE" sz="1400" spc="-1" strike="noStrike">
                <a:solidFill>
                  <a:srgbClr val="bfbfbf"/>
                </a:solidFill>
                <a:latin typeface="LM Mono 10"/>
                <a:ea typeface="DejaVu Sans"/>
              </a:rPr>
              <a:t>QOS=normal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1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   </a:t>
            </a:r>
            <a:r>
              <a:rPr b="1" lang="de-DE" sz="1400" spc="-1" strike="noStrike">
                <a:solidFill>
                  <a:srgbClr val="4e8f00"/>
                </a:solidFill>
                <a:latin typeface="LM Mono 10"/>
                <a:ea typeface="DejaVu Sans"/>
              </a:rPr>
              <a:t>JobState=RUNNING </a:t>
            </a:r>
            <a:r>
              <a:rPr b="0" lang="de-DE" sz="1400" spc="-1" strike="noStrike">
                <a:solidFill>
                  <a:srgbClr val="a6a6a6"/>
                </a:solidFill>
                <a:latin typeface="LM Mono 10"/>
                <a:ea typeface="DejaVu Sans"/>
              </a:rPr>
              <a:t>Reason=Prolong Dependency=(null)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1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   </a:t>
            </a:r>
            <a:r>
              <a:rPr b="0" lang="de-DE" sz="1400" spc="-1" strike="noStrike">
                <a:solidFill>
                  <a:srgbClr val="bfbfbf"/>
                </a:solidFill>
                <a:latin typeface="LM Mono 10"/>
                <a:ea typeface="DejaVu Sans"/>
              </a:rPr>
              <a:t>Requeue=1 Restarts=0 BatchFlag=1 Reboot=0 ExitCode=0:0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1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   </a:t>
            </a:r>
            <a:r>
              <a:rPr b="1" lang="de-DE" sz="1400" spc="-1" strike="noStrike">
                <a:solidFill>
                  <a:srgbClr val="00b0f0"/>
                </a:solidFill>
                <a:latin typeface="LM Mono 10"/>
                <a:ea typeface="DejaVu Sans"/>
              </a:rPr>
              <a:t>RunTime</a:t>
            </a: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=00:00:19 TimeLimit=00:10:00 </a:t>
            </a:r>
            <a:r>
              <a:rPr b="0" lang="de-DE" sz="1400" spc="-1" strike="noStrike">
                <a:solidFill>
                  <a:srgbClr val="bfbfbf"/>
                </a:solidFill>
                <a:latin typeface="LM Mono 10"/>
                <a:ea typeface="DejaVu Sans"/>
              </a:rPr>
              <a:t>TimeMin=N/A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1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   </a:t>
            </a:r>
            <a:r>
              <a:rPr b="1" lang="de-DE" sz="1400" spc="-1" strike="noStrike">
                <a:solidFill>
                  <a:srgbClr val="00b0f0"/>
                </a:solidFill>
                <a:latin typeface="LM Mono 10"/>
                <a:ea typeface="DejaVu Sans"/>
              </a:rPr>
              <a:t>SubmitTime</a:t>
            </a: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=2021-10-13T00:06:58 </a:t>
            </a:r>
            <a:r>
              <a:rPr b="0" lang="de-DE" sz="1400" spc="-1" strike="noStrike">
                <a:solidFill>
                  <a:srgbClr val="bfbfbf"/>
                </a:solidFill>
                <a:latin typeface="LM Mono 10"/>
                <a:ea typeface="DejaVu Sans"/>
              </a:rPr>
              <a:t>EligibleTime=2021-10-13...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1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  </a:t>
            </a:r>
            <a:r>
              <a:rPr b="0" lang="de-DE" sz="1400" spc="-1" strike="noStrike">
                <a:solidFill>
                  <a:srgbClr val="bfbfbf"/>
                </a:solidFill>
                <a:latin typeface="LM Mono 10"/>
                <a:ea typeface="DejaVu Sans"/>
              </a:rPr>
              <a:t> </a:t>
            </a:r>
            <a:r>
              <a:rPr b="0" lang="de-DE" sz="1400" spc="-1" strike="noStrike">
                <a:solidFill>
                  <a:srgbClr val="bfbfbf"/>
                </a:solidFill>
                <a:latin typeface="LM Mono 10"/>
                <a:ea typeface="DejaVu Sans"/>
              </a:rPr>
              <a:t>AccrueTime=2021-10-13T00:06:59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1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   </a:t>
            </a:r>
            <a:r>
              <a:rPr b="1" lang="de-DE" sz="1400" spc="-1" strike="noStrike">
                <a:solidFill>
                  <a:srgbClr val="00b0f0"/>
                </a:solidFill>
                <a:latin typeface="LM Mono 10"/>
                <a:ea typeface="DejaVu Sans"/>
              </a:rPr>
              <a:t>StartTime</a:t>
            </a: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=2021-10-13T00:06:59 </a:t>
            </a:r>
            <a:r>
              <a:rPr b="1" lang="de-DE" sz="1400" spc="-1" strike="noStrike">
                <a:solidFill>
                  <a:srgbClr val="00b0f0"/>
                </a:solidFill>
                <a:latin typeface="LM Mono 10"/>
                <a:ea typeface="DejaVu Sans"/>
              </a:rPr>
              <a:t>EndTime</a:t>
            </a: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=2021-10-13T00:16:59</a:t>
            </a:r>
            <a:r>
              <a:rPr b="0" lang="de-DE" sz="1400" spc="-1" strike="noStrike">
                <a:solidFill>
                  <a:srgbClr val="bfbfbf"/>
                </a:solidFill>
                <a:latin typeface="LM Mono 10"/>
                <a:ea typeface="DejaVu Sans"/>
              </a:rPr>
              <a:t> ...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10000"/>
              </a:lnSpc>
              <a:buNone/>
            </a:pPr>
            <a:r>
              <a:rPr b="0" lang="de-DE" sz="1400" spc="-1" strike="noStrike">
                <a:solidFill>
                  <a:srgbClr val="bfbfbf"/>
                </a:solidFill>
                <a:latin typeface="LM Mono 10"/>
                <a:ea typeface="DejaVu Sans"/>
              </a:rPr>
              <a:t>   </a:t>
            </a:r>
            <a:r>
              <a:rPr b="0" lang="de-DE" sz="1400" spc="-1" strike="noStrike">
                <a:solidFill>
                  <a:srgbClr val="bfbfbf"/>
                </a:solidFill>
                <a:latin typeface="LM Mono 10"/>
                <a:ea typeface="DejaVu Sans"/>
              </a:rPr>
              <a:t>SuspendTime=None SecsPreSuspend=0 LastSchedEval=...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1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   </a:t>
            </a:r>
            <a:r>
              <a:rPr b="1" lang="de-DE" sz="1400" spc="-1" strike="noStrike">
                <a:solidFill>
                  <a:srgbClr val="7030a0"/>
                </a:solidFill>
                <a:latin typeface="LM Mono 10"/>
                <a:ea typeface="DejaVu Sans"/>
              </a:rPr>
              <a:t>Partition=dev_single </a:t>
            </a:r>
            <a:r>
              <a:rPr b="0" lang="de-DE" sz="1400" spc="-1" strike="noStrike">
                <a:solidFill>
                  <a:srgbClr val="bfbfbf"/>
                </a:solidFill>
                <a:latin typeface="LM Mono 10"/>
                <a:ea typeface="DejaVu Sans"/>
              </a:rPr>
              <a:t>AllocNode:Sid=uc2n997:2170796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10000"/>
              </a:lnSpc>
              <a:buNone/>
            </a:pPr>
            <a:r>
              <a:rPr b="0" lang="de-DE" sz="1400" spc="-1" strike="noStrike">
                <a:solidFill>
                  <a:srgbClr val="bfbfbf"/>
                </a:solidFill>
                <a:latin typeface="LM Mono 10"/>
                <a:ea typeface="DejaVu Sans"/>
              </a:rPr>
              <a:t>   </a:t>
            </a:r>
            <a:r>
              <a:rPr b="0" lang="de-DE" sz="1400" spc="-1" strike="noStrike">
                <a:solidFill>
                  <a:srgbClr val="bfbfbf"/>
                </a:solidFill>
                <a:latin typeface="LM Mono 10"/>
                <a:ea typeface="DejaVu Sans"/>
              </a:rPr>
              <a:t>ReqNodeList=(null) ExcNodeList=(null)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1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   </a:t>
            </a:r>
            <a:r>
              <a:rPr b="1" lang="de-DE" sz="1400" spc="-1" strike="noStrike">
                <a:solidFill>
                  <a:srgbClr val="e46c0a"/>
                </a:solidFill>
                <a:latin typeface="LM Mono 10"/>
                <a:ea typeface="DejaVu Sans"/>
              </a:rPr>
              <a:t>NodeList=uc2n362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1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   </a:t>
            </a:r>
            <a:r>
              <a:rPr b="1" lang="de-DE" sz="1400" spc="-1" strike="noStrike">
                <a:solidFill>
                  <a:srgbClr val="e46c0a"/>
                </a:solidFill>
                <a:latin typeface="LM Mono 10"/>
                <a:ea typeface="DejaVu Sans"/>
              </a:rPr>
              <a:t>BatchHost=uc2n362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1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   </a:t>
            </a: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...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54" name="CustomShape 6"/>
          <p:cNvSpPr/>
          <p:nvPr/>
        </p:nvSpPr>
        <p:spPr>
          <a:xfrm>
            <a:off x="6637320" y="1344240"/>
            <a:ext cx="2188080" cy="736200"/>
          </a:xfrm>
          <a:prstGeom prst="wedgeRoundRectCallout">
            <a:avLst>
              <a:gd name="adj1" fmla="val -177248"/>
              <a:gd name="adj2" fmla="val 94372"/>
              <a:gd name="adj3" fmla="val 16667"/>
            </a:avLst>
          </a:prstGeom>
          <a:solidFill>
            <a:srgbClr val="ff2600">
              <a:alpha val="41000"/>
            </a:srgbClr>
          </a:solidFill>
          <a:ln w="7200">
            <a:solidFill>
              <a:srgbClr val="000000"/>
            </a:solidFill>
            <a:round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de-DE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1) Consumed resources </a:t>
            </a:r>
            <a:br>
              <a:rPr sz="1800"/>
            </a:br>
            <a:r>
              <a:rPr b="0" lang="de-DE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will be booked on your </a:t>
            </a:r>
            <a:br>
              <a:rPr sz="1800"/>
            </a:br>
            <a:r>
              <a:rPr b="0" lang="de-DE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university / project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355" name="CustomShape 6"/>
          <p:cNvSpPr/>
          <p:nvPr/>
        </p:nvSpPr>
        <p:spPr>
          <a:xfrm>
            <a:off x="6637320" y="2218320"/>
            <a:ext cx="2188080" cy="317160"/>
          </a:xfrm>
          <a:prstGeom prst="wedgeRoundRectCallout">
            <a:avLst>
              <a:gd name="adj1" fmla="val -149929"/>
              <a:gd name="adj2" fmla="val 66257"/>
              <a:gd name="adj3" fmla="val 16667"/>
            </a:avLst>
          </a:prstGeom>
          <a:solidFill>
            <a:srgbClr val="4e8f00">
              <a:alpha val="36000"/>
            </a:srgbClr>
          </a:solidFill>
          <a:ln w="7200">
            <a:solidFill>
              <a:srgbClr val="000000"/>
            </a:solidFill>
            <a:round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de-DE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2) Your job state 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356" name="CustomShape 6"/>
          <p:cNvSpPr/>
          <p:nvPr/>
        </p:nvSpPr>
        <p:spPr>
          <a:xfrm>
            <a:off x="6637320" y="2807280"/>
            <a:ext cx="2188080" cy="317160"/>
          </a:xfrm>
          <a:prstGeom prst="wedgeRoundRectCallout">
            <a:avLst>
              <a:gd name="adj1" fmla="val -155460"/>
              <a:gd name="adj2" fmla="val 98766"/>
              <a:gd name="adj3" fmla="val 16667"/>
            </a:avLst>
          </a:prstGeom>
          <a:solidFill>
            <a:srgbClr val="00b0f0">
              <a:alpha val="37000"/>
            </a:srgbClr>
          </a:solidFill>
          <a:ln w="7200">
            <a:solidFill>
              <a:srgbClr val="000000"/>
            </a:solidFill>
            <a:round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de-DE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3) Your time logging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357" name="CustomShape 6"/>
          <p:cNvSpPr/>
          <p:nvPr/>
        </p:nvSpPr>
        <p:spPr>
          <a:xfrm>
            <a:off x="6637320" y="4077360"/>
            <a:ext cx="2188080" cy="317160"/>
          </a:xfrm>
          <a:prstGeom prst="wedgeRoundRectCallout">
            <a:avLst>
              <a:gd name="adj1" fmla="val -132231"/>
              <a:gd name="adj2" fmla="val 23746"/>
              <a:gd name="adj3" fmla="val 16667"/>
            </a:avLst>
          </a:prstGeom>
          <a:solidFill>
            <a:srgbClr val="7030a0">
              <a:alpha val="41000"/>
            </a:srgbClr>
          </a:solidFill>
          <a:ln w="7200">
            <a:solidFill>
              <a:srgbClr val="000000"/>
            </a:solidFill>
            <a:round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de-DE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4) Your selected partition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358" name="CustomShape 6"/>
          <p:cNvSpPr/>
          <p:nvPr/>
        </p:nvSpPr>
        <p:spPr>
          <a:xfrm>
            <a:off x="6637320" y="4666320"/>
            <a:ext cx="2188080" cy="756000"/>
          </a:xfrm>
          <a:prstGeom prst="wedgeRoundRectCallout">
            <a:avLst>
              <a:gd name="adj1" fmla="val -210770"/>
              <a:gd name="adj2" fmla="val -24680"/>
              <a:gd name="adj3" fmla="val 16667"/>
            </a:avLst>
          </a:prstGeom>
          <a:solidFill>
            <a:schemeClr val="accent6">
              <a:lumMod val="75000"/>
              <a:alpha val="41000"/>
            </a:schemeClr>
          </a:solidFill>
          <a:ln w="7200">
            <a:solidFill>
              <a:srgbClr val="000000"/>
            </a:solidFill>
            <a:round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de-DE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5) Your node list and 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Node on which job 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started</a:t>
            </a:r>
            <a:endParaRPr b="0" lang="en-U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TextShape 1"/>
          <p:cNvSpPr/>
          <p:nvPr/>
        </p:nvSpPr>
        <p:spPr>
          <a:xfrm>
            <a:off x="1116000" y="276120"/>
            <a:ext cx="690552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de-DE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3.a. Processing – scontrol show job (2)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60" name="TextShape 2"/>
          <p:cNvSpPr/>
          <p:nvPr/>
        </p:nvSpPr>
        <p:spPr>
          <a:xfrm>
            <a:off x="393840" y="996120"/>
            <a:ext cx="8350200" cy="61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314280" indent="-314280">
              <a:lnSpc>
                <a:spcPct val="100000"/>
              </a:lnSpc>
              <a:spcBef>
                <a:spcPts val="499"/>
              </a:spcBef>
              <a:buSzPct val="110911"/>
              <a:buBlip>
                <a:blip r:embed="rId1"/>
              </a:buBlip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After submission of your script </a:t>
            </a:r>
            <a:r>
              <a:rPr b="1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submit_script.sh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None/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361" name="TextShape 4"/>
          <p:cNvSpPr/>
          <p:nvPr/>
        </p:nvSpPr>
        <p:spPr>
          <a:xfrm>
            <a:off x="393840" y="1424880"/>
            <a:ext cx="5992560" cy="4010040"/>
          </a:xfrm>
          <a:prstGeom prst="rect">
            <a:avLst/>
          </a:prstGeom>
          <a:solidFill>
            <a:srgbClr val="dddddd">
              <a:alpha val="57000"/>
            </a:srgbClr>
          </a:solidFill>
          <a:ln w="72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$ scontrol show job &lt;job-ID&gt;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JobId=1487569 JobName=submit_script.sh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1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   </a:t>
            </a: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...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1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   </a:t>
            </a:r>
            <a:r>
              <a:rPr b="1" lang="de-DE" sz="1400" spc="-1" strike="noStrike">
                <a:solidFill>
                  <a:srgbClr val="ff0000"/>
                </a:solidFill>
                <a:latin typeface="LM Mono 10"/>
                <a:ea typeface="DejaVu Sans"/>
              </a:rPr>
              <a:t>NumNodes</a:t>
            </a: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=1 </a:t>
            </a:r>
            <a:r>
              <a:rPr b="1" lang="de-DE" sz="1400" spc="-1" strike="noStrike">
                <a:solidFill>
                  <a:srgbClr val="ff0000"/>
                </a:solidFill>
                <a:latin typeface="LM Mono 10"/>
                <a:ea typeface="DejaVu Sans"/>
              </a:rPr>
              <a:t>NumCPUs</a:t>
            </a: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=2 </a:t>
            </a:r>
            <a:r>
              <a:rPr b="1" lang="de-DE" sz="1400" spc="-1" strike="noStrike">
                <a:solidFill>
                  <a:srgbClr val="ff0000"/>
                </a:solidFill>
                <a:latin typeface="LM Mono 10"/>
                <a:ea typeface="DejaVu Sans"/>
              </a:rPr>
              <a:t>NumTasks</a:t>
            </a: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=1 </a:t>
            </a:r>
            <a:r>
              <a:rPr b="1" lang="de-DE" sz="1400" spc="-1" strike="noStrike">
                <a:solidFill>
                  <a:srgbClr val="ff0000"/>
                </a:solidFill>
                <a:latin typeface="LM Mono 10"/>
                <a:ea typeface="DejaVu Sans"/>
              </a:rPr>
              <a:t>CPUs/Task</a:t>
            </a: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=1 </a:t>
            </a:r>
            <a:r>
              <a:rPr b="0" lang="de-DE" sz="1400" spc="-1" strike="noStrike">
                <a:solidFill>
                  <a:srgbClr val="bfbfbf"/>
                </a:solidFill>
                <a:latin typeface="LM Mono 10"/>
                <a:ea typeface="DejaVu Sans"/>
              </a:rPr>
              <a:t>...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10000"/>
              </a:lnSpc>
              <a:buNone/>
            </a:pPr>
            <a:r>
              <a:rPr b="0" lang="de-DE" sz="1400" spc="-1" strike="noStrike">
                <a:solidFill>
                  <a:srgbClr val="bfbfbf"/>
                </a:solidFill>
                <a:latin typeface="LM Mono 10"/>
                <a:ea typeface="DejaVu Sans"/>
              </a:rPr>
              <a:t>   </a:t>
            </a:r>
            <a:r>
              <a:rPr b="0" lang="de-DE" sz="1400" spc="-1" strike="noStrike">
                <a:solidFill>
                  <a:srgbClr val="bfbfbf"/>
                </a:solidFill>
                <a:latin typeface="LM Mono 10"/>
                <a:ea typeface="DejaVu Sans"/>
              </a:rPr>
              <a:t>TRES=cpu=2,</a:t>
            </a:r>
            <a:r>
              <a:rPr b="1" lang="de-DE" sz="1400" spc="-1" strike="noStrike">
                <a:solidFill>
                  <a:srgbClr val="4e8f00"/>
                </a:solidFill>
                <a:latin typeface="LM Mono 10"/>
                <a:ea typeface="DejaVu Sans"/>
              </a:rPr>
              <a:t>mem=2250M</a:t>
            </a:r>
            <a:r>
              <a:rPr b="0" lang="de-DE" sz="1400" spc="-1" strike="noStrike">
                <a:solidFill>
                  <a:srgbClr val="bfbfbf"/>
                </a:solidFill>
                <a:latin typeface="LM Mono 10"/>
                <a:ea typeface="DejaVu Sans"/>
              </a:rPr>
              <a:t>,node=1,billing=2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1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   </a:t>
            </a:r>
            <a:r>
              <a:rPr b="0" lang="de-DE" sz="1400" spc="-1" strike="noStrike">
                <a:solidFill>
                  <a:srgbClr val="bfbfbf"/>
                </a:solidFill>
                <a:latin typeface="LM Mono 10"/>
                <a:ea typeface="DejaVu Sans"/>
              </a:rPr>
              <a:t>Socks/Node=* NtasksPerN:B:S:C=0:0:*:1 CoreSpec=*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1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   </a:t>
            </a:r>
            <a:r>
              <a:rPr b="0" lang="de-DE" sz="1400" spc="-1" strike="noStrike">
                <a:solidFill>
                  <a:srgbClr val="bfbfbf"/>
                </a:solidFill>
                <a:latin typeface="LM Mono 10"/>
                <a:ea typeface="DejaVu Sans"/>
              </a:rPr>
              <a:t>MinCPUsNode=1 </a:t>
            </a:r>
            <a:r>
              <a:rPr b="1" lang="de-DE" sz="1400" spc="-1" strike="noStrike">
                <a:solidFill>
                  <a:srgbClr val="4e8f00"/>
                </a:solidFill>
                <a:latin typeface="LM Mono 10"/>
                <a:ea typeface="DejaVu Sans"/>
              </a:rPr>
              <a:t>MinMemoryCPU=1125M </a:t>
            </a:r>
            <a:r>
              <a:rPr b="0" lang="de-DE" sz="1400" spc="-1" strike="noStrike">
                <a:solidFill>
                  <a:srgbClr val="bfbfbf"/>
                </a:solidFill>
                <a:latin typeface="LM Mono 10"/>
                <a:ea typeface="DejaVu Sans"/>
              </a:rPr>
              <a:t>MinTmpDiskNode=0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1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   </a:t>
            </a:r>
            <a:r>
              <a:rPr b="0" lang="de-DE" sz="1400" spc="-1" strike="noStrike">
                <a:solidFill>
                  <a:srgbClr val="bfbfbf"/>
                </a:solidFill>
                <a:latin typeface="LM Mono 10"/>
                <a:ea typeface="DejaVu Sans"/>
              </a:rPr>
              <a:t>Features=(null) DelayBoot=00:00:00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1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   </a:t>
            </a:r>
            <a:r>
              <a:rPr b="1" lang="de-DE" sz="1400" spc="-1" strike="noStrike">
                <a:solidFill>
                  <a:srgbClr val="00b0f0"/>
                </a:solidFill>
                <a:latin typeface="LM Mono 10"/>
                <a:ea typeface="DejaVu Sans"/>
              </a:rPr>
              <a:t>OverSubscribe=OK </a:t>
            </a:r>
            <a:r>
              <a:rPr b="0" lang="de-DE" sz="1400" spc="-1" strike="noStrike">
                <a:solidFill>
                  <a:srgbClr val="bfbfbf"/>
                </a:solidFill>
                <a:latin typeface="LM Mono 10"/>
                <a:ea typeface="DejaVu Sans"/>
              </a:rPr>
              <a:t>Contiguous=0 Licenses=(null) ... 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1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   </a:t>
            </a:r>
            <a:r>
              <a:rPr b="1" lang="de-DE" sz="1400" spc="-1" strike="noStrike">
                <a:solidFill>
                  <a:srgbClr val="7030a0"/>
                </a:solidFill>
                <a:latin typeface="LM Mono 10"/>
                <a:ea typeface="DejaVu Sans"/>
              </a:rPr>
              <a:t>Command</a:t>
            </a:r>
            <a:r>
              <a:rPr b="0" lang="de-DE" sz="1400" spc="-1" strike="noStrike">
                <a:solidFill>
                  <a:srgbClr val="7030a0"/>
                </a:solidFill>
                <a:latin typeface="LM Mono 10"/>
                <a:ea typeface="DejaVu Sans"/>
              </a:rPr>
              <a:t>=</a:t>
            </a:r>
            <a:r>
              <a:rPr b="0" lang="de-DE" sz="1200" spc="-1" strike="noStrike">
                <a:solidFill>
                  <a:srgbClr val="bfbfbf"/>
                </a:solidFill>
                <a:latin typeface="LM Mono 10"/>
                <a:ea typeface="DejaVu Sans"/>
              </a:rPr>
              <a:t>/pfs/data5/home/kit/scc/ab1234/</a:t>
            </a:r>
            <a:r>
              <a:rPr b="1" lang="de-DE" sz="1400" spc="-1" strike="noStrike">
                <a:solidFill>
                  <a:srgbClr val="7030a0"/>
                </a:solidFill>
                <a:latin typeface="LM Mono 10"/>
                <a:ea typeface="DejaVu Sans"/>
              </a:rPr>
              <a:t>submit_script.sh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1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   </a:t>
            </a:r>
            <a:r>
              <a:rPr b="1" lang="de-DE" sz="1400" spc="-1" strike="noStrike">
                <a:solidFill>
                  <a:srgbClr val="7030a0"/>
                </a:solidFill>
                <a:latin typeface="LM Mono 10"/>
                <a:ea typeface="DejaVu Sans"/>
              </a:rPr>
              <a:t>WorkDir=/pfs/data5/home/kit/scc/ab1234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1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   </a:t>
            </a:r>
            <a:r>
              <a:rPr b="1" lang="de-DE" sz="1400" spc="-1" strike="noStrike">
                <a:solidFill>
                  <a:srgbClr val="e46c0a"/>
                </a:solidFill>
                <a:latin typeface="LM Mono 10"/>
                <a:ea typeface="DejaVu Sans"/>
              </a:rPr>
              <a:t>StdErr=</a:t>
            </a:r>
            <a:r>
              <a:rPr b="0" lang="de-DE" sz="1200" spc="-1" strike="noStrike">
                <a:solidFill>
                  <a:srgbClr val="7030a0"/>
                </a:solidFill>
                <a:latin typeface="LM Mono 10"/>
                <a:ea typeface="DejaVu Sans"/>
              </a:rPr>
              <a:t>/</a:t>
            </a:r>
            <a:r>
              <a:rPr b="0" lang="de-DE" sz="1200" spc="-1" strike="noStrike">
                <a:solidFill>
                  <a:srgbClr val="000000"/>
                </a:solidFill>
                <a:latin typeface="LM Mono 10"/>
                <a:ea typeface="DejaVu Sans"/>
              </a:rPr>
              <a:t>pfs/data5/home/kit/scc/ab1234/</a:t>
            </a:r>
            <a:r>
              <a:rPr b="1" lang="de-DE" sz="1400" spc="-1" strike="noStrike">
                <a:solidFill>
                  <a:srgbClr val="e46c0a"/>
                </a:solidFill>
                <a:latin typeface="LM Mono 10"/>
                <a:ea typeface="DejaVu Sans"/>
              </a:rPr>
              <a:t>slurm-1487569.out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1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   </a:t>
            </a:r>
            <a:r>
              <a:rPr b="0" lang="de-DE" sz="1400" spc="-1" strike="noStrike">
                <a:solidFill>
                  <a:srgbClr val="bfbfbf"/>
                </a:solidFill>
                <a:latin typeface="LM Mono 10"/>
                <a:ea typeface="DejaVu Sans"/>
              </a:rPr>
              <a:t>StdIn=/dev/null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1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   </a:t>
            </a:r>
            <a:r>
              <a:rPr b="1" lang="de-DE" sz="1400" spc="-1" strike="noStrike">
                <a:solidFill>
                  <a:srgbClr val="e46c0a"/>
                </a:solidFill>
                <a:latin typeface="LM Mono 10"/>
                <a:ea typeface="DejaVu Sans"/>
              </a:rPr>
              <a:t>StdOut=</a:t>
            </a:r>
            <a:r>
              <a:rPr b="0" lang="de-DE" sz="1200" spc="-1" strike="noStrike">
                <a:solidFill>
                  <a:srgbClr val="000000"/>
                </a:solidFill>
                <a:latin typeface="LM Mono 10"/>
                <a:ea typeface="DejaVu Sans"/>
              </a:rPr>
              <a:t>/pfs/data5/home/kit/scc/ab1234/</a:t>
            </a:r>
            <a:r>
              <a:rPr b="1" lang="de-DE" sz="1400" spc="-1" strike="noStrike">
                <a:solidFill>
                  <a:srgbClr val="e46c0a"/>
                </a:solidFill>
                <a:latin typeface="LM Mono 10"/>
                <a:ea typeface="DejaVu Sans"/>
              </a:rPr>
              <a:t>slurm-1487569.out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1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   </a:t>
            </a:r>
            <a:r>
              <a:rPr b="0" lang="de-DE" sz="1400" spc="-1" strike="noStrike">
                <a:solidFill>
                  <a:srgbClr val="bfbfbf"/>
                </a:solidFill>
                <a:latin typeface="LM Mono 10"/>
                <a:ea typeface="DejaVu Sans"/>
              </a:rPr>
              <a:t>Power=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10000"/>
              </a:lnSpc>
              <a:buNone/>
            </a:pPr>
            <a:r>
              <a:rPr b="0" lang="de-DE" sz="1400" spc="-1" strike="noStrike">
                <a:solidFill>
                  <a:srgbClr val="bfbfbf"/>
                </a:solidFill>
                <a:latin typeface="LM Mono 10"/>
                <a:ea typeface="DejaVu Sans"/>
              </a:rPr>
              <a:t>   </a:t>
            </a:r>
            <a:r>
              <a:rPr b="0" lang="de-DE" sz="1400" spc="-1" strike="noStrike">
                <a:solidFill>
                  <a:srgbClr val="bfbfbf"/>
                </a:solidFill>
                <a:latin typeface="LM Mono 10"/>
                <a:ea typeface="DejaVu Sans"/>
              </a:rPr>
              <a:t>NtasksPerTRES:0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62" name="CustomShape 6"/>
          <p:cNvSpPr/>
          <p:nvPr/>
        </p:nvSpPr>
        <p:spPr>
          <a:xfrm>
            <a:off x="6637320" y="1708200"/>
            <a:ext cx="2188080" cy="486360"/>
          </a:xfrm>
          <a:prstGeom prst="wedgeRoundRectCallout">
            <a:avLst>
              <a:gd name="adj1" fmla="val -131123"/>
              <a:gd name="adj2" fmla="val 80743"/>
              <a:gd name="adj3" fmla="val 16667"/>
            </a:avLst>
          </a:prstGeom>
          <a:solidFill>
            <a:srgbClr val="ff2600">
              <a:alpha val="41000"/>
            </a:srgbClr>
          </a:solidFill>
          <a:ln w="7200">
            <a:solidFill>
              <a:srgbClr val="000000"/>
            </a:solidFill>
            <a:round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de-DE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1) Your requested </a:t>
            </a:r>
            <a:br>
              <a:rPr sz="1800"/>
            </a:br>
            <a:r>
              <a:rPr b="0" lang="de-DE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nodes &amp; CPU cores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363" name="CustomShape 6"/>
          <p:cNvSpPr/>
          <p:nvPr/>
        </p:nvSpPr>
        <p:spPr>
          <a:xfrm>
            <a:off x="6637320" y="2355120"/>
            <a:ext cx="2188080" cy="317160"/>
          </a:xfrm>
          <a:prstGeom prst="wedgeRoundRectCallout">
            <a:avLst>
              <a:gd name="adj1" fmla="val -149929"/>
              <a:gd name="adj2" fmla="val 58755"/>
              <a:gd name="adj3" fmla="val 16667"/>
            </a:avLst>
          </a:prstGeom>
          <a:solidFill>
            <a:srgbClr val="4e8f00">
              <a:alpha val="36000"/>
            </a:srgbClr>
          </a:solidFill>
          <a:ln w="7200">
            <a:solidFill>
              <a:srgbClr val="000000"/>
            </a:solidFill>
            <a:round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de-DE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2) Your job memory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364" name="CustomShape 6"/>
          <p:cNvSpPr/>
          <p:nvPr/>
        </p:nvSpPr>
        <p:spPr>
          <a:xfrm>
            <a:off x="6637320" y="2807280"/>
            <a:ext cx="2188080" cy="317160"/>
          </a:xfrm>
          <a:prstGeom prst="wedgeRoundRectCallout">
            <a:avLst>
              <a:gd name="adj1" fmla="val -136655"/>
              <a:gd name="adj2" fmla="val 163784"/>
              <a:gd name="adj3" fmla="val 16667"/>
            </a:avLst>
          </a:prstGeom>
          <a:solidFill>
            <a:srgbClr val="00b0f0">
              <a:alpha val="37000"/>
            </a:srgbClr>
          </a:solidFill>
          <a:ln w="7200">
            <a:solidFill>
              <a:srgbClr val="000000"/>
            </a:solidFill>
            <a:round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de-DE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3) Actual node policy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365" name="CustomShape 6"/>
          <p:cNvSpPr/>
          <p:nvPr/>
        </p:nvSpPr>
        <p:spPr>
          <a:xfrm>
            <a:off x="6637320" y="3453480"/>
            <a:ext cx="2188080" cy="487800"/>
          </a:xfrm>
          <a:prstGeom prst="wedgeRoundRectCallout">
            <a:avLst>
              <a:gd name="adj1" fmla="val -78765"/>
              <a:gd name="adj2" fmla="val -2280"/>
              <a:gd name="adj3" fmla="val 16667"/>
            </a:avLst>
          </a:prstGeom>
          <a:solidFill>
            <a:srgbClr val="7030a0">
              <a:alpha val="41000"/>
            </a:srgbClr>
          </a:solidFill>
          <a:ln w="7200">
            <a:solidFill>
              <a:srgbClr val="000000"/>
            </a:solidFill>
            <a:round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de-DE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4) Your submit directory 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&amp; submit script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366" name="CustomShape 6"/>
          <p:cNvSpPr/>
          <p:nvPr/>
        </p:nvSpPr>
        <p:spPr>
          <a:xfrm>
            <a:off x="6637320" y="4513680"/>
            <a:ext cx="2188080" cy="756000"/>
          </a:xfrm>
          <a:prstGeom prst="wedgeRoundRectCallout">
            <a:avLst>
              <a:gd name="adj1" fmla="val -70283"/>
              <a:gd name="adj2" fmla="val -40596"/>
              <a:gd name="adj3" fmla="val 16667"/>
            </a:avLst>
          </a:prstGeom>
          <a:solidFill>
            <a:schemeClr val="accent6">
              <a:lumMod val="75000"/>
              <a:alpha val="41000"/>
            </a:schemeClr>
          </a:solidFill>
          <a:ln w="7200">
            <a:solidFill>
              <a:srgbClr val="000000"/>
            </a:solidFill>
            <a:round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de-DE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5) Your job standard </a:t>
            </a:r>
            <a:br>
              <a:rPr sz="1800"/>
            </a:br>
            <a:r>
              <a:rPr b="0" lang="de-DE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output and error log file </a:t>
            </a:r>
            <a:endParaRPr b="0" lang="en-U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TextShape 1"/>
          <p:cNvSpPr/>
          <p:nvPr/>
        </p:nvSpPr>
        <p:spPr>
          <a:xfrm>
            <a:off x="1116000" y="276840"/>
            <a:ext cx="690624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de-DE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3.b. Processing – squeue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68" name="TextShape 2"/>
          <p:cNvSpPr/>
          <p:nvPr/>
        </p:nvSpPr>
        <p:spPr>
          <a:xfrm>
            <a:off x="393840" y="996120"/>
            <a:ext cx="8350920" cy="61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314280" indent="-314280">
              <a:lnSpc>
                <a:spcPct val="100000"/>
              </a:lnSpc>
              <a:spcBef>
                <a:spcPts val="499"/>
              </a:spcBef>
              <a:buSzPct val="110911"/>
              <a:buBlip>
                <a:blip r:embed="rId1"/>
              </a:buBlip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After submission of your script </a:t>
            </a:r>
            <a:r>
              <a:rPr b="1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submit_script.sh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None/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369" name="TextShape 4"/>
          <p:cNvSpPr/>
          <p:nvPr/>
        </p:nvSpPr>
        <p:spPr>
          <a:xfrm>
            <a:off x="377640" y="1352160"/>
            <a:ext cx="8616960" cy="942120"/>
          </a:xfrm>
          <a:prstGeom prst="rect">
            <a:avLst/>
          </a:prstGeom>
          <a:solidFill>
            <a:srgbClr val="dddddd">
              <a:alpha val="57000"/>
            </a:srgbClr>
          </a:solidFill>
          <a:ln w="72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$ squeue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   </a:t>
            </a: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JOBID   PARTITION     NAME     USER    </a:t>
            </a:r>
            <a:r>
              <a:rPr b="1" lang="de-DE" sz="1400" spc="-1" strike="noStrike">
                <a:solidFill>
                  <a:srgbClr val="c00000"/>
                </a:solidFill>
                <a:latin typeface="LM Mono 10"/>
                <a:ea typeface="DejaVu Sans"/>
              </a:rPr>
              <a:t>ST</a:t>
            </a: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    TIME  NODES NODELIST(REASON)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 </a:t>
            </a: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1487570  dev_cpuon  submit_s  ab1234      R    0:05      1            hkn0301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70" name="TextShape 4"/>
          <p:cNvSpPr/>
          <p:nvPr/>
        </p:nvSpPr>
        <p:spPr>
          <a:xfrm>
            <a:off x="367920" y="2459160"/>
            <a:ext cx="8626680" cy="942120"/>
          </a:xfrm>
          <a:prstGeom prst="rect">
            <a:avLst/>
          </a:prstGeom>
          <a:solidFill>
            <a:srgbClr val="dddddd">
              <a:alpha val="57000"/>
            </a:srgbClr>
          </a:solidFill>
          <a:ln w="72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$ squeue --long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  </a:t>
            </a: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JOBID PARTITION     NAME     USER    </a:t>
            </a:r>
            <a:r>
              <a:rPr b="1" lang="de-DE" sz="1400" spc="-1" strike="noStrike">
                <a:solidFill>
                  <a:srgbClr val="c00000"/>
                </a:solidFill>
                <a:latin typeface="LM Mono 10"/>
                <a:ea typeface="DejaVu Sans"/>
              </a:rPr>
              <a:t>STATE</a:t>
            </a: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      TIME TIME_LIMI  NODES NODELIST(REASON)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1487570 dev_cpuon submit_s   ab1234  RUNNING      2:49     10:00      1 hkn0301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71" name="Rectangle 1"/>
          <p:cNvSpPr/>
          <p:nvPr/>
        </p:nvSpPr>
        <p:spPr>
          <a:xfrm>
            <a:off x="317880" y="3834720"/>
            <a:ext cx="2982960" cy="234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14280" indent="-314280">
              <a:lnSpc>
                <a:spcPct val="100000"/>
              </a:lnSpc>
              <a:spcBef>
                <a:spcPts val="499"/>
              </a:spcBef>
              <a:buSzPct val="100112"/>
              <a:buBlip>
                <a:blip r:embed="rId2"/>
              </a:buBlip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Job states:</a:t>
            </a:r>
            <a:endParaRPr b="0" lang="en-US" sz="1800" spc="-1" strike="noStrike">
              <a:latin typeface="Arial"/>
            </a:endParaRPr>
          </a:p>
          <a:p>
            <a:pPr lvl="1" marL="771480" indent="-314280">
              <a:lnSpc>
                <a:spcPct val="100000"/>
              </a:lnSpc>
              <a:buSzPct val="100112"/>
              <a:buBlip>
                <a:blip r:embed="rId3"/>
              </a:buBlip>
            </a:pPr>
            <a:r>
              <a:rPr b="0" lang="en-US" sz="1800" spc="-1" strike="noStrike">
                <a:solidFill>
                  <a:srgbClr val="000000"/>
                </a:solidFill>
                <a:latin typeface="LM Mono 10"/>
                <a:ea typeface="DejaVu Sans"/>
              </a:rPr>
              <a:t>PD = PENDING</a:t>
            </a:r>
            <a:endParaRPr b="0" lang="en-US" sz="1800" spc="-1" strike="noStrike">
              <a:latin typeface="Arial"/>
            </a:endParaRPr>
          </a:p>
          <a:p>
            <a:pPr lvl="1" marL="771480" indent="-314280">
              <a:lnSpc>
                <a:spcPct val="100000"/>
              </a:lnSpc>
              <a:buSzPct val="100112"/>
              <a:buBlip>
                <a:blip r:embed="rId4"/>
              </a:buBlip>
            </a:pPr>
            <a:r>
              <a:rPr b="0" lang="en-US" sz="1800" spc="-1" strike="noStrike">
                <a:solidFill>
                  <a:srgbClr val="000000"/>
                </a:solidFill>
                <a:latin typeface="LM Mono 10"/>
                <a:ea typeface="DejaVu Sans"/>
              </a:rPr>
              <a:t>R  = RUNNING</a:t>
            </a:r>
            <a:endParaRPr b="0" lang="en-US" sz="1800" spc="-1" strike="noStrike">
              <a:latin typeface="Arial"/>
            </a:endParaRPr>
          </a:p>
          <a:p>
            <a:pPr lvl="1" marL="771480" indent="-314280">
              <a:lnSpc>
                <a:spcPct val="100000"/>
              </a:lnSpc>
              <a:buSzPct val="100112"/>
              <a:buBlip>
                <a:blip r:embed="rId5"/>
              </a:buBlip>
            </a:pPr>
            <a:r>
              <a:rPr b="0" lang="en-US" sz="1800" spc="-1" strike="noStrike">
                <a:solidFill>
                  <a:srgbClr val="000000"/>
                </a:solidFill>
                <a:latin typeface="LM Mono 10"/>
                <a:ea typeface="DejaVu Sans"/>
              </a:rPr>
              <a:t>CD = COMPLETED</a:t>
            </a:r>
            <a:endParaRPr b="0" lang="en-US" sz="1800" spc="-1" strike="noStrike">
              <a:latin typeface="Arial"/>
            </a:endParaRPr>
          </a:p>
          <a:p>
            <a:pPr marL="457200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LM Mono 10"/>
                <a:ea typeface="DejaVu Sans"/>
              </a:rPr>
              <a:t>...</a:t>
            </a:r>
            <a:endParaRPr b="0" lang="en-US" sz="1800" spc="-1" strike="noStrike">
              <a:latin typeface="Arial"/>
            </a:endParaRPr>
          </a:p>
          <a:p>
            <a:pPr lvl="1" marL="771480" indent="-314280">
              <a:lnSpc>
                <a:spcPct val="100000"/>
              </a:lnSpc>
              <a:buSzPct val="100112"/>
              <a:buBlip>
                <a:blip r:embed="rId6"/>
              </a:buBlip>
            </a:pPr>
            <a:r>
              <a:rPr b="0" lang="en-US" sz="1800" spc="-1" strike="noStrike">
                <a:solidFill>
                  <a:srgbClr val="000000"/>
                </a:solidFill>
                <a:latin typeface="LM Mono 10"/>
                <a:ea typeface="DejaVu Sans"/>
              </a:rPr>
              <a:t>F  = FAILED</a:t>
            </a:r>
            <a:endParaRPr b="0" lang="en-US" sz="1800" spc="-1" strike="noStrike">
              <a:latin typeface="Arial"/>
            </a:endParaRPr>
          </a:p>
          <a:p>
            <a:pPr lvl="1" marL="771480" indent="-314280">
              <a:lnSpc>
                <a:spcPct val="100000"/>
              </a:lnSpc>
              <a:buSzPct val="100112"/>
              <a:buBlip>
                <a:blip r:embed="rId7"/>
              </a:buBlip>
            </a:pPr>
            <a:r>
              <a:rPr b="0" lang="en-US" sz="1800" spc="-1" strike="noStrike">
                <a:solidFill>
                  <a:srgbClr val="000000"/>
                </a:solidFill>
                <a:latin typeface="LM Mono 10"/>
                <a:ea typeface="DejaVu Sans"/>
              </a:rPr>
              <a:t>CA = CANCELLED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None/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372" name="Rectangle 13"/>
          <p:cNvSpPr/>
          <p:nvPr/>
        </p:nvSpPr>
        <p:spPr>
          <a:xfrm>
            <a:off x="4001400" y="3861720"/>
            <a:ext cx="47890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14280" indent="-314280">
              <a:lnSpc>
                <a:spcPct val="100000"/>
              </a:lnSpc>
              <a:spcBef>
                <a:spcPts val="499"/>
              </a:spcBef>
              <a:buSzPct val="100112"/>
              <a:buBlip>
                <a:blip r:embed="rId8"/>
              </a:buBlip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When job is pending: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expected start time?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73" name="TextShape 4"/>
          <p:cNvSpPr/>
          <p:nvPr/>
        </p:nvSpPr>
        <p:spPr>
          <a:xfrm>
            <a:off x="3780000" y="4369680"/>
            <a:ext cx="5010480" cy="942120"/>
          </a:xfrm>
          <a:prstGeom prst="rect">
            <a:avLst/>
          </a:prstGeom>
          <a:solidFill>
            <a:srgbClr val="dddddd">
              <a:alpha val="57000"/>
            </a:srgbClr>
          </a:solidFill>
          <a:ln w="72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$ squeue --start 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   </a:t>
            </a: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JOBID ...          </a:t>
            </a:r>
            <a:r>
              <a:rPr b="1" lang="de-DE" sz="1400" spc="-1" strike="noStrike">
                <a:solidFill>
                  <a:srgbClr val="c00000"/>
                </a:solidFill>
                <a:latin typeface="LM Mono 10"/>
                <a:ea typeface="DejaVu Sans"/>
              </a:rPr>
              <a:t>START_TIME   SCHEDNODES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 </a:t>
            </a: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1487570 ... 2021-10-14T10:10:10      hkn0301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74" name="Curved Left Arrow 2"/>
          <p:cNvSpPr/>
          <p:nvPr/>
        </p:nvSpPr>
        <p:spPr>
          <a:xfrm>
            <a:off x="3221640" y="4239720"/>
            <a:ext cx="180360" cy="32328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4f81bd"/>
          </a:solidFill>
          <a:ln>
            <a:solidFill>
              <a:srgbClr val="3a5f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5" name="Curved Left Arrow 16"/>
          <p:cNvSpPr/>
          <p:nvPr/>
        </p:nvSpPr>
        <p:spPr>
          <a:xfrm>
            <a:off x="3228120" y="4608000"/>
            <a:ext cx="285480" cy="80424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6" name="Curved Left Arrow 17"/>
          <p:cNvSpPr/>
          <p:nvPr/>
        </p:nvSpPr>
        <p:spPr>
          <a:xfrm>
            <a:off x="3206160" y="4572000"/>
            <a:ext cx="388800" cy="118296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7" name="Curved Left Arrow 15"/>
          <p:cNvSpPr/>
          <p:nvPr/>
        </p:nvSpPr>
        <p:spPr>
          <a:xfrm>
            <a:off x="3206160" y="4644000"/>
            <a:ext cx="180360" cy="32328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TextShape 1"/>
          <p:cNvSpPr/>
          <p:nvPr/>
        </p:nvSpPr>
        <p:spPr>
          <a:xfrm>
            <a:off x="1116000" y="276120"/>
            <a:ext cx="690552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de-DE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3.b. Processing – sacct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79" name="TextShape 2"/>
          <p:cNvSpPr/>
          <p:nvPr/>
        </p:nvSpPr>
        <p:spPr>
          <a:xfrm>
            <a:off x="393840" y="996120"/>
            <a:ext cx="8350200" cy="94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314280" indent="-314280">
              <a:lnSpc>
                <a:spcPct val="100000"/>
              </a:lnSpc>
              <a:spcBef>
                <a:spcPts val="499"/>
              </a:spcBef>
              <a:buSzPct val="110911"/>
              <a:buBlip>
                <a:blip r:embed="rId1"/>
              </a:buBlip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After submission of your script </a:t>
            </a:r>
            <a:r>
              <a:rPr b="1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submit_script.sh</a:t>
            </a:r>
            <a:endParaRPr b="0" lang="en-US" sz="1800" spc="-1" strike="noStrike">
              <a:latin typeface="Arial"/>
            </a:endParaRPr>
          </a:p>
          <a:p>
            <a:pPr lvl="1" marL="771480" indent="-314280">
              <a:lnSpc>
                <a:spcPct val="100000"/>
              </a:lnSpc>
              <a:spcBef>
                <a:spcPts val="499"/>
              </a:spcBef>
              <a:buSzPct val="110911"/>
              <a:buBlip>
                <a:blip r:embed="rId2"/>
              </a:buBlip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Display accounting data of your job and job steps?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None/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380" name="TextShape 4"/>
          <p:cNvSpPr/>
          <p:nvPr/>
        </p:nvSpPr>
        <p:spPr>
          <a:xfrm>
            <a:off x="843120" y="1950480"/>
            <a:ext cx="7327800" cy="2433960"/>
          </a:xfrm>
          <a:prstGeom prst="rect">
            <a:avLst/>
          </a:prstGeom>
          <a:solidFill>
            <a:srgbClr val="dddddd">
              <a:alpha val="57000"/>
            </a:srgbClr>
          </a:solidFill>
          <a:ln w="72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$ sbatch submit_script.sh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Submitted batch job </a:t>
            </a:r>
            <a:r>
              <a:rPr b="1" lang="de-DE" sz="1400" spc="-1" strike="noStrike">
                <a:solidFill>
                  <a:srgbClr val="c00000"/>
                </a:solidFill>
                <a:latin typeface="LM Mono 10"/>
                <a:ea typeface="DejaVu Sans"/>
              </a:rPr>
              <a:t>1487652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$ sacct –j </a:t>
            </a:r>
            <a:r>
              <a:rPr b="1" lang="de-DE" sz="1400" spc="-1" strike="noStrike">
                <a:solidFill>
                  <a:srgbClr val="c00000"/>
                </a:solidFill>
                <a:latin typeface="LM Mono 10"/>
                <a:ea typeface="DejaVu Sans"/>
              </a:rPr>
              <a:t>1487652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       </a:t>
            </a: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JobID    JobName  Partition    Account  AllocCPUS      State ExitCode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------------ ---------- ---------- ---------- ---------- ---------- --------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1487652      submit_sc+ dev_single        kit          2    RUNNING      0:0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1487652.bat+      batch                   kit          2    RUNNING      0:0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1487652.ext+     extern                   kit          2    RUNNING      0:0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1487652.0      hostname                   kit          2  COMPLETED      0:0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1487652.1          bash                   kit          2    RUNNING      0:0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Shape 1"/>
          <p:cNvSpPr/>
          <p:nvPr/>
        </p:nvSpPr>
        <p:spPr>
          <a:xfrm>
            <a:off x="1116000" y="488160"/>
            <a:ext cx="690552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de-DE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Reference: bwHPC Wiki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53" name="TextShape 2"/>
          <p:cNvSpPr/>
          <p:nvPr/>
        </p:nvSpPr>
        <p:spPr>
          <a:xfrm>
            <a:off x="300240" y="1371600"/>
            <a:ext cx="4356720" cy="94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314280" indent="-314280">
              <a:lnSpc>
                <a:spcPct val="100000"/>
              </a:lnSpc>
              <a:spcBef>
                <a:spcPts val="499"/>
              </a:spcBef>
              <a:buSzPct val="100000"/>
              <a:buBlip>
                <a:blip r:embed="rId1"/>
              </a:buBlip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All information given in this talk can be found at </a:t>
            </a:r>
            <a:r>
              <a:rPr b="0" lang="de-DE" sz="20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2"/>
              </a:rPr>
              <a:t>wiki.bwhpc.de</a:t>
            </a:r>
            <a:r>
              <a:rPr b="0" lang="de-DE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:</a:t>
            </a:r>
            <a:endParaRPr b="0" lang="en-US" sz="2000" spc="-1" strike="noStrike">
              <a:latin typeface="Arial"/>
            </a:endParaRPr>
          </a:p>
          <a:p>
            <a:pPr lvl="1" marL="790560" indent="-314640">
              <a:lnSpc>
                <a:spcPct val="100000"/>
              </a:lnSpc>
              <a:spcBef>
                <a:spcPts val="448"/>
              </a:spcBef>
              <a:buSzPct val="100112"/>
              <a:buBlip>
                <a:blip r:embed="rId3"/>
              </a:buBlip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Batch Jobs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254" name="Picture 2" descr=""/>
          <p:cNvPicPr/>
          <p:nvPr/>
        </p:nvPicPr>
        <p:blipFill>
          <a:blip r:embed="rId4"/>
          <a:stretch/>
        </p:blipFill>
        <p:spPr>
          <a:xfrm>
            <a:off x="3151440" y="2068560"/>
            <a:ext cx="5118120" cy="371952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sp>
        <p:nvSpPr>
          <p:cNvPr id="255" name="Rounded Rectangle 3"/>
          <p:cNvSpPr/>
          <p:nvPr/>
        </p:nvSpPr>
        <p:spPr>
          <a:xfrm>
            <a:off x="3000600" y="4074840"/>
            <a:ext cx="837000" cy="126720"/>
          </a:xfrm>
          <a:prstGeom prst="roundRect">
            <a:avLst>
              <a:gd name="adj" fmla="val 16667"/>
            </a:avLst>
          </a:prstGeom>
          <a:solidFill>
            <a:srgbClr val="ff0000">
              <a:alpha val="20000"/>
            </a:srgbClr>
          </a:solidFill>
          <a:ln>
            <a:solidFill>
              <a:srgbClr val="ff0000">
                <a:alpha val="2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6" name="Line 3"/>
          <p:cNvSpPr/>
          <p:nvPr/>
        </p:nvSpPr>
        <p:spPr>
          <a:xfrm flipV="1">
            <a:off x="1581480" y="4141080"/>
            <a:ext cx="1260000" cy="1440"/>
          </a:xfrm>
          <a:prstGeom prst="line">
            <a:avLst/>
          </a:prstGeom>
          <a:ln w="3810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TextShape 1"/>
          <p:cNvSpPr/>
          <p:nvPr/>
        </p:nvSpPr>
        <p:spPr>
          <a:xfrm>
            <a:off x="1116000" y="276840"/>
            <a:ext cx="690624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de-DE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3.c. Processing – Compute node login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82" name="TextShape 2"/>
          <p:cNvSpPr/>
          <p:nvPr/>
        </p:nvSpPr>
        <p:spPr>
          <a:xfrm>
            <a:off x="393840" y="996120"/>
            <a:ext cx="8350920" cy="94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314280" indent="-314280">
              <a:lnSpc>
                <a:spcPct val="100000"/>
              </a:lnSpc>
              <a:spcBef>
                <a:spcPts val="499"/>
              </a:spcBef>
              <a:buSzPct val="110911"/>
              <a:buBlip>
                <a:blip r:embed="rId1"/>
              </a:buBlip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Once your job is running (state=</a:t>
            </a:r>
            <a:r>
              <a:rPr b="1" lang="de-DE" sz="1800" spc="-1" strike="noStrike">
                <a:solidFill>
                  <a:srgbClr val="4e8f00"/>
                </a:solidFill>
                <a:latin typeface="Calibri"/>
                <a:ea typeface="DejaVu Sans"/>
              </a:rPr>
              <a:t>R</a:t>
            </a: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), </a:t>
            </a:r>
            <a:endParaRPr b="0" lang="en-US" sz="1800" spc="-1" strike="noStrike">
              <a:latin typeface="Arial"/>
            </a:endParaRPr>
          </a:p>
          <a:p>
            <a:pPr lvl="1" marL="771480" indent="-314280">
              <a:lnSpc>
                <a:spcPct val="100000"/>
              </a:lnSpc>
              <a:spcBef>
                <a:spcPts val="499"/>
              </a:spcBef>
              <a:buSzPct val="110911"/>
              <a:buBlip>
                <a:blip r:embed="rId2"/>
              </a:buBlip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login to dededicated nodes is possible: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None/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383" name="TextShape 4"/>
          <p:cNvSpPr/>
          <p:nvPr/>
        </p:nvSpPr>
        <p:spPr>
          <a:xfrm>
            <a:off x="693720" y="1773000"/>
            <a:ext cx="8099280" cy="2007720"/>
          </a:xfrm>
          <a:prstGeom prst="rect">
            <a:avLst/>
          </a:prstGeom>
          <a:solidFill>
            <a:srgbClr val="dddddd">
              <a:alpha val="57000"/>
            </a:srgbClr>
          </a:solidFill>
          <a:ln w="72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ab1234@hkn1990:~$ sbatch submit_script.sh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Submitted batch job </a:t>
            </a:r>
            <a:r>
              <a:rPr b="1" lang="de-DE" sz="1400" spc="-1" strike="noStrike">
                <a:solidFill>
                  <a:srgbClr val="c00000"/>
                </a:solidFill>
                <a:latin typeface="LM Mono 10"/>
                <a:ea typeface="DejaVu Sans"/>
              </a:rPr>
              <a:t>1487652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ab1234@hkn1990:~</a:t>
            </a:r>
            <a:r>
              <a:rPr b="1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$ squeue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  </a:t>
            </a: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JOBID PARTITION     NAME     USER ST       TIME  NODES NODELIST(REASON)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de-DE" sz="1400" spc="-1" strike="noStrike">
                <a:solidFill>
                  <a:srgbClr val="c00000"/>
                </a:solidFill>
                <a:latin typeface="LM Mono 10"/>
                <a:ea typeface="DejaVu Sans"/>
              </a:rPr>
              <a:t>1487652</a:t>
            </a: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 dev_cpuon submit_s   ab1234  </a:t>
            </a:r>
            <a:r>
              <a:rPr b="1" lang="de-DE" sz="1400" spc="-1" strike="noStrike">
                <a:solidFill>
                  <a:srgbClr val="4e8f00"/>
                </a:solidFill>
                <a:latin typeface="LM Mono 10"/>
                <a:ea typeface="DejaVu Sans"/>
              </a:rPr>
              <a:t>R</a:t>
            </a: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       2:42      1 </a:t>
            </a:r>
            <a:r>
              <a:rPr b="1" lang="de-DE" sz="1400" spc="-1" strike="noStrike">
                <a:solidFill>
                  <a:srgbClr val="00b0f0"/>
                </a:solidFill>
                <a:latin typeface="LM Mono 10"/>
                <a:ea typeface="DejaVu Sans"/>
              </a:rPr>
              <a:t>hkn0301 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ab1234@hkn1990:~</a:t>
            </a:r>
            <a:r>
              <a:rPr b="1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$ srun --jobid=</a:t>
            </a:r>
            <a:r>
              <a:rPr b="1" lang="de-DE" sz="1400" spc="-1" strike="noStrike">
                <a:solidFill>
                  <a:srgbClr val="c00000"/>
                </a:solidFill>
                <a:latin typeface="LM Mono 10"/>
                <a:ea typeface="DejaVu Sans"/>
              </a:rPr>
              <a:t>1487652</a:t>
            </a:r>
            <a:r>
              <a:rPr b="1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 --pty [--overlap] /usr/bin/bash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ab1234@</a:t>
            </a:r>
            <a:r>
              <a:rPr b="1" lang="de-DE" sz="1400" spc="-1" strike="noStrike">
                <a:solidFill>
                  <a:srgbClr val="00b0f0"/>
                </a:solidFill>
                <a:latin typeface="LM Mono 10"/>
                <a:ea typeface="DejaVu Sans"/>
              </a:rPr>
              <a:t>hkn0301</a:t>
            </a:r>
            <a:r>
              <a:rPr b="1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:~$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84" name="TextShape 4"/>
          <p:cNvSpPr/>
          <p:nvPr/>
        </p:nvSpPr>
        <p:spPr>
          <a:xfrm>
            <a:off x="720000" y="4668840"/>
            <a:ext cx="8094960" cy="1368360"/>
          </a:xfrm>
          <a:prstGeom prst="rect">
            <a:avLst/>
          </a:prstGeom>
          <a:solidFill>
            <a:srgbClr val="dddddd">
              <a:alpha val="57000"/>
            </a:srgbClr>
          </a:solidFill>
          <a:ln w="72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ab1234@</a:t>
            </a:r>
            <a:r>
              <a:rPr b="1" lang="de-DE" sz="1400" spc="-1" strike="noStrike">
                <a:solidFill>
                  <a:srgbClr val="00b0f0"/>
                </a:solidFill>
                <a:latin typeface="LM Mono 10"/>
                <a:ea typeface="DejaVu Sans"/>
              </a:rPr>
              <a:t>hkn0301</a:t>
            </a:r>
            <a:r>
              <a:rPr b="1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:~$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slurmstepd: error: *** STEP </a:t>
            </a:r>
            <a:r>
              <a:rPr b="1" lang="de-DE" sz="1400" spc="-1" strike="noStrike">
                <a:solidFill>
                  <a:srgbClr val="c00000"/>
                </a:solidFill>
                <a:latin typeface="LM Mono 10"/>
                <a:ea typeface="DejaVu Sans"/>
              </a:rPr>
              <a:t>1487652</a:t>
            </a:r>
            <a:r>
              <a:rPr b="1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.2 </a:t>
            </a: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ON</a:t>
            </a:r>
            <a:r>
              <a:rPr b="1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 </a:t>
            </a:r>
            <a:r>
              <a:rPr b="1" lang="de-DE" sz="1400" spc="-1" strike="noStrike">
                <a:solidFill>
                  <a:srgbClr val="00b0f0"/>
                </a:solidFill>
                <a:latin typeface="LM Mono 10"/>
                <a:ea typeface="DejaVu Sans"/>
              </a:rPr>
              <a:t>hkn0301</a:t>
            </a:r>
            <a:r>
              <a:rPr b="1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 </a:t>
            </a: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CANCELLED AT 2021-10-13T10:35:52 ***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exit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srun: Job step aborted: Waiting up to 32 seconds for job step to finish.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ab1234@hkn1990:~$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85" name="TextShape 2"/>
          <p:cNvSpPr/>
          <p:nvPr/>
        </p:nvSpPr>
        <p:spPr>
          <a:xfrm>
            <a:off x="393480" y="3975120"/>
            <a:ext cx="8350920" cy="94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314280" indent="-314280">
              <a:lnSpc>
                <a:spcPct val="100000"/>
              </a:lnSpc>
              <a:spcBef>
                <a:spcPts val="499"/>
              </a:spcBef>
              <a:buSzPct val="110911"/>
              <a:buBlip>
                <a:blip r:embed="rId3"/>
              </a:buBlip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 command srun adds another step to your job, </a:t>
            </a:r>
            <a:endParaRPr b="0" lang="en-US" sz="1800" spc="-1" strike="noStrike">
              <a:latin typeface="Arial"/>
            </a:endParaRPr>
          </a:p>
          <a:p>
            <a:pPr lvl="1" marL="771480" indent="-314280">
              <a:lnSpc>
                <a:spcPct val="100000"/>
              </a:lnSpc>
              <a:spcBef>
                <a:spcPts val="499"/>
              </a:spcBef>
              <a:buSzPct val="110911"/>
              <a:buBlip>
                <a:blip r:embed="rId4"/>
              </a:buBlip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Once main jobs finishs, this job step is cancelled automatically: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None/>
            </a:pP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TextShape 1"/>
          <p:cNvSpPr/>
          <p:nvPr/>
        </p:nvSpPr>
        <p:spPr>
          <a:xfrm>
            <a:off x="1116000" y="276840"/>
            <a:ext cx="690624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de-DE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3.d. Processing – Change status of your job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87" name="TextShape 2"/>
          <p:cNvSpPr/>
          <p:nvPr/>
        </p:nvSpPr>
        <p:spPr>
          <a:xfrm>
            <a:off x="393840" y="996120"/>
            <a:ext cx="8350920" cy="365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314280" indent="-314280">
              <a:lnSpc>
                <a:spcPct val="100000"/>
              </a:lnSpc>
              <a:spcBef>
                <a:spcPts val="499"/>
              </a:spcBef>
              <a:buSzPct val="110911"/>
              <a:buBlip>
                <a:blip r:embed="rId1"/>
              </a:buBlip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Once your job is submitted (state=</a:t>
            </a:r>
            <a:r>
              <a:rPr b="1" lang="de-DE" sz="1800" spc="-1" strike="noStrike">
                <a:solidFill>
                  <a:srgbClr val="4e8f00"/>
                </a:solidFill>
                <a:latin typeface="Calibri"/>
                <a:ea typeface="DejaVu Sans"/>
              </a:rPr>
              <a:t>PD or R</a:t>
            </a: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),</a:t>
            </a:r>
            <a:endParaRPr b="0" lang="en-US" sz="1800" spc="-1" strike="noStrike">
              <a:latin typeface="Arial"/>
            </a:endParaRPr>
          </a:p>
          <a:p>
            <a:pPr lvl="1" marL="771480" indent="-314280">
              <a:lnSpc>
                <a:spcPct val="100000"/>
              </a:lnSpc>
              <a:spcBef>
                <a:spcPts val="499"/>
              </a:spcBef>
              <a:buSzPct val="110911"/>
              <a:buBlip>
                <a:blip r:embed="rId2"/>
              </a:buBlip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You can cancel your job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None/>
            </a:pPr>
            <a:endParaRPr b="0" lang="en-US" sz="1800" spc="-1" strike="noStrike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499"/>
              </a:spcBef>
              <a:buNone/>
            </a:pPr>
            <a:endParaRPr b="0" lang="en-US" sz="1800" spc="-1" strike="noStrike">
              <a:latin typeface="Arial"/>
            </a:endParaRPr>
          </a:p>
          <a:p>
            <a:pPr lvl="1" marL="771480" indent="-314280">
              <a:lnSpc>
                <a:spcPct val="100000"/>
              </a:lnSpc>
              <a:spcBef>
                <a:spcPts val="499"/>
              </a:spcBef>
              <a:buSzPct val="110911"/>
              <a:buBlip>
                <a:blip r:embed="rId3"/>
              </a:buBlip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Check with </a:t>
            </a:r>
            <a:r>
              <a:rPr b="0" lang="de-DE" sz="1800" spc="-1" strike="noStrike">
                <a:solidFill>
                  <a:srgbClr val="000000"/>
                </a:solidFill>
                <a:latin typeface="LM Mono 10"/>
                <a:ea typeface="DejaVu Sans"/>
              </a:rPr>
              <a:t>sacct</a:t>
            </a: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: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None/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388" name="TextShape 4"/>
          <p:cNvSpPr/>
          <p:nvPr/>
        </p:nvSpPr>
        <p:spPr>
          <a:xfrm>
            <a:off x="693720" y="1773000"/>
            <a:ext cx="7533000" cy="1368360"/>
          </a:xfrm>
          <a:prstGeom prst="rect">
            <a:avLst/>
          </a:prstGeom>
          <a:solidFill>
            <a:srgbClr val="dddddd">
              <a:alpha val="57000"/>
            </a:srgbClr>
          </a:solidFill>
          <a:ln w="72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$ sbatch submit_script.sh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Submitted batch job </a:t>
            </a:r>
            <a:r>
              <a:rPr b="1" lang="de-DE" sz="1400" spc="-1" strike="noStrike">
                <a:solidFill>
                  <a:srgbClr val="c00000"/>
                </a:solidFill>
                <a:latin typeface="LM Mono 10"/>
                <a:ea typeface="DejaVu Sans"/>
              </a:rPr>
              <a:t>1487683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$ scancel </a:t>
            </a:r>
            <a:r>
              <a:rPr b="1" lang="de-DE" sz="1400" spc="-1" strike="noStrike">
                <a:solidFill>
                  <a:srgbClr val="c00000"/>
                </a:solidFill>
                <a:latin typeface="LM Mono 10"/>
                <a:ea typeface="DejaVu Sans"/>
              </a:rPr>
              <a:t>1487683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  </a:t>
            </a: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JOBID PARTITION     NAME     USER ST       TIME  NODES NODELIST(REASON)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de-DE" sz="1400" spc="-1" strike="noStrike">
                <a:solidFill>
                  <a:srgbClr val="c00000"/>
                </a:solidFill>
                <a:latin typeface="LM Mono 10"/>
                <a:ea typeface="DejaVu Sans"/>
              </a:rPr>
              <a:t>1487683</a:t>
            </a: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 dev_cpuon submit_s   ab1234  </a:t>
            </a:r>
            <a:r>
              <a:rPr b="1" lang="de-DE" sz="1400" spc="-1" strike="noStrike">
                <a:solidFill>
                  <a:srgbClr val="4e8f00"/>
                </a:solidFill>
                <a:latin typeface="LM Mono 10"/>
                <a:ea typeface="DejaVu Sans"/>
              </a:rPr>
              <a:t>R</a:t>
            </a: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       2:42      1 </a:t>
            </a:r>
            <a:r>
              <a:rPr b="1" lang="de-DE" sz="1400" spc="-1" strike="noStrike">
                <a:solidFill>
                  <a:srgbClr val="00b0f0"/>
                </a:solidFill>
                <a:latin typeface="LM Mono 10"/>
                <a:ea typeface="DejaVu Sans"/>
              </a:rPr>
              <a:t>hkn0301 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89" name="TextShape 4"/>
          <p:cNvSpPr/>
          <p:nvPr/>
        </p:nvSpPr>
        <p:spPr>
          <a:xfrm>
            <a:off x="685800" y="3780000"/>
            <a:ext cx="7540920" cy="1368360"/>
          </a:xfrm>
          <a:prstGeom prst="rect">
            <a:avLst/>
          </a:prstGeom>
          <a:solidFill>
            <a:srgbClr val="dddddd">
              <a:alpha val="57000"/>
            </a:srgbClr>
          </a:solidFill>
          <a:ln w="72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$ sacct –j </a:t>
            </a:r>
            <a:r>
              <a:rPr b="1" lang="de-DE" sz="1400" spc="-1" strike="noStrike">
                <a:solidFill>
                  <a:srgbClr val="c00000"/>
                </a:solidFill>
                <a:latin typeface="LM Mono 10"/>
                <a:ea typeface="DejaVu Sans"/>
              </a:rPr>
              <a:t>1487683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       </a:t>
            </a: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JobID    JobName  Partition    Account  AllocCPUS      State ExitCode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------------ ---------- ---------- ---------- ---------- ---------- --------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1487683      submit_sc+ dev_cpuon+ hk-projec+          2 CANCELLED+      0:0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1487683.bat+      batch            hk-projec+          2  CANCELLED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1487683.ext+     extern            hk-projec+          2  CANCELLED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TextShape 1"/>
          <p:cNvSpPr/>
          <p:nvPr/>
        </p:nvSpPr>
        <p:spPr>
          <a:xfrm>
            <a:off x="1116000" y="276120"/>
            <a:ext cx="690552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de-DE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Tutorial 2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91" name="TextShape 2"/>
          <p:cNvSpPr/>
          <p:nvPr/>
        </p:nvSpPr>
        <p:spPr>
          <a:xfrm>
            <a:off x="394560" y="1783080"/>
            <a:ext cx="8350200" cy="351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314280" indent="-314280">
              <a:lnSpc>
                <a:spcPct val="150000"/>
              </a:lnSpc>
              <a:spcBef>
                <a:spcPts val="499"/>
              </a:spcBef>
              <a:buSzPct val="100000"/>
              <a:buBlip>
                <a:blip r:embed="rId1"/>
              </a:buBlip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Modify your submit script so that it executes a command to wait for 600 seconds (</a:t>
            </a:r>
            <a:r>
              <a:rPr b="1" lang="de-DE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sleep 600</a:t>
            </a:r>
            <a:r>
              <a:rPr b="0" lang="de-DE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b="0" lang="en-US" sz="2000" spc="-1" strike="noStrike">
              <a:latin typeface="Arial"/>
            </a:endParaRPr>
          </a:p>
          <a:p>
            <a:pPr marL="314280" indent="-314280">
              <a:lnSpc>
                <a:spcPct val="150000"/>
              </a:lnSpc>
              <a:spcBef>
                <a:spcPts val="499"/>
              </a:spcBef>
              <a:buSzPct val="100000"/>
              <a:buBlip>
                <a:blip r:embed="rId2"/>
              </a:buBlip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Set </a:t>
            </a:r>
            <a:r>
              <a:rPr b="1" lang="de-DE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walltime</a:t>
            </a:r>
            <a:r>
              <a:rPr b="0" lang="de-DE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to </a:t>
            </a:r>
            <a:r>
              <a:rPr b="1" lang="de-DE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10 minutes </a:t>
            </a:r>
            <a:r>
              <a:rPr b="0" lang="de-DE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and give your job a name</a:t>
            </a:r>
            <a:endParaRPr b="0" lang="en-US" sz="2000" spc="-1" strike="noStrike">
              <a:latin typeface="Arial"/>
            </a:endParaRPr>
          </a:p>
          <a:p>
            <a:pPr marL="314280" indent="-314280">
              <a:lnSpc>
                <a:spcPct val="150000"/>
              </a:lnSpc>
              <a:spcBef>
                <a:spcPts val="499"/>
              </a:spcBef>
              <a:buSzPct val="100000"/>
              <a:buBlip>
                <a:blip r:embed="rId3"/>
              </a:buBlip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Submit your job script with </a:t>
            </a:r>
            <a:r>
              <a:rPr b="1" lang="de-DE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sbatch</a:t>
            </a:r>
            <a:endParaRPr b="0" lang="en-US" sz="2000" spc="-1" strike="noStrike">
              <a:latin typeface="Arial"/>
            </a:endParaRPr>
          </a:p>
          <a:p>
            <a:pPr marL="314280" indent="-314280">
              <a:lnSpc>
                <a:spcPct val="150000"/>
              </a:lnSpc>
              <a:spcBef>
                <a:spcPts val="499"/>
              </a:spcBef>
              <a:buSzPct val="100000"/>
              <a:buBlip>
                <a:blip r:embed="rId4"/>
              </a:buBlip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Use </a:t>
            </a:r>
            <a:r>
              <a:rPr b="1" lang="de-DE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squeue</a:t>
            </a:r>
            <a:r>
              <a:rPr b="0" lang="de-DE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to check the status of your job</a:t>
            </a:r>
            <a:endParaRPr b="0" lang="en-US" sz="2000" spc="-1" strike="noStrike">
              <a:latin typeface="Arial"/>
            </a:endParaRPr>
          </a:p>
          <a:p>
            <a:pPr marL="314280" indent="-314280">
              <a:lnSpc>
                <a:spcPct val="150000"/>
              </a:lnSpc>
              <a:spcBef>
                <a:spcPts val="499"/>
              </a:spcBef>
              <a:buSzPct val="100000"/>
              <a:buBlip>
                <a:blip r:embed="rId5"/>
              </a:buBlip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Use </a:t>
            </a:r>
            <a:r>
              <a:rPr b="1" lang="de-DE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scontrol show job</a:t>
            </a:r>
            <a:r>
              <a:rPr b="0" lang="de-DE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to see from which directory you started your job</a:t>
            </a:r>
            <a:endParaRPr b="0" lang="en-US" sz="2000" spc="-1" strike="noStrike">
              <a:latin typeface="Arial"/>
            </a:endParaRPr>
          </a:p>
          <a:p>
            <a:pPr marL="314280" indent="-314280">
              <a:lnSpc>
                <a:spcPct val="150000"/>
              </a:lnSpc>
              <a:spcBef>
                <a:spcPts val="499"/>
              </a:spcBef>
              <a:buSzPct val="100000"/>
              <a:buBlip>
                <a:blip r:embed="rId6"/>
              </a:buBlip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Use </a:t>
            </a:r>
            <a:r>
              <a:rPr b="1" lang="de-DE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scancel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&lt;job-ID&gt;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to cancel your job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CustomShape 1"/>
          <p:cNvSpPr/>
          <p:nvPr/>
        </p:nvSpPr>
        <p:spPr>
          <a:xfrm>
            <a:off x="274320" y="182880"/>
            <a:ext cx="1639440" cy="1182240"/>
          </a:xfrm>
          <a:prstGeom prst="rect">
            <a:avLst/>
          </a:prstGeom>
          <a:solidFill>
            <a:srgbClr val="ffffff"/>
          </a:solidFill>
          <a:ln w="72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3" name="TextShape 2"/>
          <p:cNvSpPr/>
          <p:nvPr/>
        </p:nvSpPr>
        <p:spPr>
          <a:xfrm>
            <a:off x="1116000" y="276120"/>
            <a:ext cx="690552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de-DE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Tutorial 2 - Solution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94" name="TextShape 4"/>
          <p:cNvSpPr/>
          <p:nvPr/>
        </p:nvSpPr>
        <p:spPr>
          <a:xfrm>
            <a:off x="470160" y="777240"/>
            <a:ext cx="8533080" cy="506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314280" indent="-314280">
              <a:lnSpc>
                <a:spcPct val="100000"/>
              </a:lnSpc>
              <a:spcBef>
                <a:spcPts val="499"/>
              </a:spcBef>
              <a:buSzPct val="100000"/>
              <a:buBlip>
                <a:blip r:embed="rId1"/>
              </a:buBlip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Modify your submit script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None/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None/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None/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None/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None/>
            </a:pPr>
            <a:endParaRPr b="0" lang="en-US" sz="2000" spc="-1" strike="noStrike">
              <a:latin typeface="Arial"/>
            </a:endParaRPr>
          </a:p>
          <a:p>
            <a:pPr marL="314280" indent="-314280">
              <a:lnSpc>
                <a:spcPct val="100000"/>
              </a:lnSpc>
              <a:spcBef>
                <a:spcPts val="499"/>
              </a:spcBef>
              <a:buSzPct val="100000"/>
              <a:buBlip>
                <a:blip r:embed="rId2"/>
              </a:buBlip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Save the file and submit it with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None/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None/>
            </a:pPr>
            <a:endParaRPr b="0" lang="en-US" sz="2000" spc="-1" strike="noStrike">
              <a:latin typeface="Arial"/>
            </a:endParaRPr>
          </a:p>
          <a:p>
            <a:pPr marL="314280" indent="-314280">
              <a:lnSpc>
                <a:spcPct val="100000"/>
              </a:lnSpc>
              <a:spcBef>
                <a:spcPts val="499"/>
              </a:spcBef>
              <a:buSzPct val="100000"/>
              <a:buBlip>
                <a:blip r:embed="rId3"/>
              </a:buBlip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Get your start directory of your jobs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None/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None/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None/>
            </a:pPr>
            <a:endParaRPr b="0" lang="en-US" sz="2000" spc="-1" strike="noStrike">
              <a:latin typeface="Arial"/>
            </a:endParaRPr>
          </a:p>
          <a:p>
            <a:pPr marL="314280" indent="-314280">
              <a:lnSpc>
                <a:spcPct val="100000"/>
              </a:lnSpc>
              <a:spcBef>
                <a:spcPts val="499"/>
              </a:spcBef>
              <a:buSzPct val="100112"/>
              <a:buBlip>
                <a:blip r:embed="rId4"/>
              </a:buBlip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Use </a:t>
            </a:r>
            <a:r>
              <a:rPr b="1" lang="de-DE" sz="1800" spc="-1" strike="noStrike">
                <a:solidFill>
                  <a:srgbClr val="000000"/>
                </a:solidFill>
                <a:latin typeface="LM Mono 10"/>
                <a:ea typeface="DejaVu Sans"/>
              </a:rPr>
              <a:t>scancel &lt;job-ID&gt;</a:t>
            </a: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to cancel your job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95" name="CustomShape 3"/>
          <p:cNvSpPr/>
          <p:nvPr/>
        </p:nvSpPr>
        <p:spPr>
          <a:xfrm>
            <a:off x="718200" y="1324440"/>
            <a:ext cx="3038400" cy="1464480"/>
          </a:xfrm>
          <a:prstGeom prst="rect">
            <a:avLst/>
          </a:prstGeom>
          <a:solidFill>
            <a:srgbClr val="eeeeee"/>
          </a:solidFill>
          <a:ln w="7200">
            <a:solidFill>
              <a:srgbClr val="000000"/>
            </a:solidFill>
            <a:round/>
          </a:ln>
          <a:effectLst>
            <a:outerShdw dir="2700000" dist="71276">
              <a:srgbClr val="808080">
                <a:alpha val="73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#!/bin/bash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#SBATCH –N 1 –n 1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#SBATCH –t </a:t>
            </a:r>
            <a:r>
              <a:rPr b="1" lang="de-DE" sz="1400" spc="-1" strike="noStrike">
                <a:solidFill>
                  <a:srgbClr val="0096ff"/>
                </a:solidFill>
                <a:latin typeface="LM Mono 10"/>
                <a:ea typeface="DejaVu Sans"/>
              </a:rPr>
              <a:t>00:10:00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#SBATCH –-mem-per-cpu</a:t>
            </a:r>
            <a:r>
              <a:rPr b="0" lang="de-DE" sz="1400" spc="-1" strike="noStrike">
                <a:solidFill>
                  <a:srgbClr val="000000"/>
                </a:solidFill>
                <a:latin typeface="Arial"/>
                <a:ea typeface="DejaVu Sans"/>
              </a:rPr>
              <a:t>=</a:t>
            </a: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500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de-DE" sz="1400" spc="-1" strike="noStrike">
                <a:solidFill>
                  <a:srgbClr val="0096ff"/>
                </a:solidFill>
                <a:latin typeface="LM Mono 10"/>
                <a:ea typeface="DejaVu Sans"/>
              </a:rPr>
              <a:t>#SBATCH -J myJobName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de-DE" sz="1400" spc="-1" strike="noStrike">
                <a:solidFill>
                  <a:srgbClr val="0096ff"/>
                </a:solidFill>
                <a:latin typeface="LM Mono 10"/>
                <a:ea typeface="DejaVu Sans"/>
              </a:rPr>
              <a:t>sleep 600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96" name="CustomShape 6"/>
          <p:cNvSpPr/>
          <p:nvPr/>
        </p:nvSpPr>
        <p:spPr>
          <a:xfrm>
            <a:off x="548640" y="4476960"/>
            <a:ext cx="8067600" cy="526320"/>
          </a:xfrm>
          <a:prstGeom prst="rect">
            <a:avLst/>
          </a:prstGeom>
          <a:solidFill>
            <a:srgbClr val="eeeeee"/>
          </a:solidFill>
          <a:ln w="7200">
            <a:solidFill>
              <a:srgbClr val="000000"/>
            </a:solidFill>
            <a:round/>
          </a:ln>
          <a:effectLst>
            <a:outerShdw dir="2700000" dist="71276">
              <a:srgbClr val="808080">
                <a:alpha val="73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de-DE" sz="1500" spc="-1" strike="noStrike">
                <a:solidFill>
                  <a:srgbClr val="000000"/>
                </a:solidFill>
                <a:latin typeface="LM Mono 10"/>
                <a:ea typeface="DejaVu Sans"/>
              </a:rPr>
              <a:t>$ scontrol show job </a:t>
            </a:r>
            <a:r>
              <a:rPr b="1" lang="de-DE" sz="1500" spc="-1" strike="noStrike">
                <a:solidFill>
                  <a:srgbClr val="c00000"/>
                </a:solidFill>
                <a:latin typeface="LM Mono 10"/>
                <a:ea typeface="DejaVu Sans"/>
              </a:rPr>
              <a:t>1487685</a:t>
            </a:r>
            <a:r>
              <a:rPr b="0" lang="de-DE" sz="1500" spc="-1" strike="noStrike">
                <a:solidFill>
                  <a:srgbClr val="000000"/>
                </a:solidFill>
                <a:latin typeface="LM Mono 10"/>
                <a:ea typeface="DejaVu Sans"/>
              </a:rPr>
              <a:t> | grep WorkDir</a:t>
            </a:r>
            <a:endParaRPr b="0" lang="en-US" sz="15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500" spc="-1" strike="noStrike">
                <a:solidFill>
                  <a:srgbClr val="000000"/>
                </a:solidFill>
                <a:latin typeface="LM Mono 10"/>
                <a:ea typeface="DejaVu Sans"/>
              </a:rPr>
              <a:t>   </a:t>
            </a:r>
            <a:r>
              <a:rPr b="0" lang="de-DE" sz="1500" spc="-1" strike="noStrike">
                <a:solidFill>
                  <a:srgbClr val="000000"/>
                </a:solidFill>
                <a:latin typeface="LM Mono 10"/>
                <a:ea typeface="DejaVu Sans"/>
              </a:rPr>
              <a:t>WorkDir=/pfs/data5/home/kit/scc/ab1234/workshop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397" name="TextShape 25"/>
          <p:cNvSpPr/>
          <p:nvPr/>
        </p:nvSpPr>
        <p:spPr>
          <a:xfrm>
            <a:off x="748440" y="3371760"/>
            <a:ext cx="8044200" cy="302760"/>
          </a:xfrm>
          <a:prstGeom prst="rect">
            <a:avLst/>
          </a:prstGeom>
          <a:solidFill>
            <a:srgbClr val="ffff99"/>
          </a:solidFill>
          <a:ln w="72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Latin Modern Mono"/>
                <a:ea typeface="DejaVu Sans"/>
              </a:rPr>
              <a:t>$ sbatch  -p single –-reservation=ws</a:t>
            </a:r>
            <a:r>
              <a:rPr b="1" lang="en-US" sz="1400" spc="-1" strike="noStrike">
                <a:solidFill>
                  <a:srgbClr val="ff0000"/>
                </a:solidFill>
                <a:latin typeface="Latin Modern Mono"/>
                <a:ea typeface="DejaVu Sans"/>
              </a:rPr>
              <a:t> </a:t>
            </a:r>
            <a:r>
              <a:rPr b="0" lang="en-US" sz="1400" spc="-1" strike="noStrike">
                <a:solidFill>
                  <a:srgbClr val="000000"/>
                </a:solidFill>
                <a:latin typeface="Latin Modern Mono"/>
                <a:ea typeface="DejaVu Sans"/>
              </a:rPr>
              <a:t>submit_script.sh</a:t>
            </a:r>
            <a:r>
              <a:rPr b="0" lang="en-US" sz="1400" spc="-1" strike="noStrike">
                <a:solidFill>
                  <a:srgbClr val="000000"/>
                </a:solidFill>
                <a:latin typeface="Latin Modern Mono"/>
                <a:ea typeface="DejaVu Sans"/>
              </a:rPr>
              <a:t>	</a:t>
            </a:r>
            <a:r>
              <a:rPr b="0" lang="en-US" sz="1400" spc="-1" strike="noStrike">
                <a:solidFill>
                  <a:srgbClr val="000000"/>
                </a:solidFill>
                <a:latin typeface="Latin Modern Mono"/>
                <a:ea typeface="DejaVu Sans"/>
              </a:rPr>
              <a:t>	</a:t>
            </a:r>
            <a:r>
              <a:rPr b="0" lang="en-US" sz="1400" spc="-1" strike="noStrike">
                <a:solidFill>
                  <a:srgbClr val="000000"/>
                </a:solidFill>
                <a:latin typeface="Latin Modern Mono"/>
                <a:ea typeface="DejaVu Sans"/>
              </a:rPr>
              <a:t># bwunicluster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98" name="TextShape 26"/>
          <p:cNvSpPr/>
          <p:nvPr/>
        </p:nvSpPr>
        <p:spPr>
          <a:xfrm>
            <a:off x="748440" y="3695760"/>
            <a:ext cx="8044200" cy="302760"/>
          </a:xfrm>
          <a:prstGeom prst="rect">
            <a:avLst/>
          </a:prstGeom>
          <a:solidFill>
            <a:srgbClr val="ffff99"/>
          </a:solidFill>
          <a:ln w="72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Latin Modern Mono"/>
                <a:ea typeface="DejaVu Sans"/>
              </a:rPr>
              <a:t>$ sbatch  -p cpuonly --reservation=ws</a:t>
            </a:r>
            <a:r>
              <a:rPr b="1" lang="en-US" sz="1400" spc="-1" strike="noStrike">
                <a:solidFill>
                  <a:srgbClr val="ff0000"/>
                </a:solidFill>
                <a:latin typeface="Latin Modern Mono"/>
                <a:ea typeface="DejaVu Sans"/>
              </a:rPr>
              <a:t> </a:t>
            </a:r>
            <a:r>
              <a:rPr b="0" lang="en-US" sz="1400" spc="-1" strike="noStrike">
                <a:solidFill>
                  <a:srgbClr val="000000"/>
                </a:solidFill>
                <a:latin typeface="Latin Modern Mono"/>
                <a:ea typeface="DejaVu Sans"/>
              </a:rPr>
              <a:t>submit_script.sh</a:t>
            </a:r>
            <a:r>
              <a:rPr b="0" lang="en-US" sz="1400" spc="-1" strike="noStrike">
                <a:solidFill>
                  <a:srgbClr val="000000"/>
                </a:solidFill>
                <a:latin typeface="Latin Modern Mono"/>
                <a:ea typeface="DejaVu Sans"/>
              </a:rPr>
              <a:t>	</a:t>
            </a:r>
            <a:r>
              <a:rPr b="0" lang="en-US" sz="1400" spc="-1" strike="noStrike">
                <a:solidFill>
                  <a:srgbClr val="000000"/>
                </a:solidFill>
                <a:latin typeface="Latin Modern Mono"/>
                <a:ea typeface="DejaVu Sans"/>
              </a:rPr>
              <a:t>	</a:t>
            </a:r>
            <a:r>
              <a:rPr b="0" lang="en-US" sz="1400" spc="-1" strike="noStrike">
                <a:solidFill>
                  <a:srgbClr val="000000"/>
                </a:solidFill>
                <a:latin typeface="Latin Modern Mono"/>
                <a:ea typeface="DejaVu Sans"/>
              </a:rPr>
              <a:t># horeka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TextShape 1"/>
          <p:cNvSpPr/>
          <p:nvPr/>
        </p:nvSpPr>
        <p:spPr>
          <a:xfrm>
            <a:off x="391680" y="1177560"/>
            <a:ext cx="8350920" cy="469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314280" indent="-314280">
              <a:lnSpc>
                <a:spcPct val="100000"/>
              </a:lnSpc>
              <a:spcBef>
                <a:spcPts val="499"/>
              </a:spcBef>
              <a:buSzPct val="100000"/>
              <a:buBlip>
                <a:blip r:embed="rId1"/>
              </a:buBlip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Jobs on login nodes are not permitted</a:t>
            </a:r>
            <a:endParaRPr b="0" lang="en-US" sz="2000" spc="-1" strike="noStrike">
              <a:latin typeface="Arial"/>
            </a:endParaRPr>
          </a:p>
          <a:p>
            <a:pPr marL="314280" indent="-314280">
              <a:lnSpc>
                <a:spcPct val="100000"/>
              </a:lnSpc>
              <a:spcBef>
                <a:spcPts val="499"/>
              </a:spcBef>
              <a:buSzPct val="100000"/>
              <a:buBlip>
                <a:blip r:embed="rId2"/>
              </a:buBlip>
            </a:pPr>
            <a:r>
              <a:rPr b="1" lang="en-US" sz="20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Solution:</a:t>
            </a:r>
            <a:r>
              <a:rPr b="1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interactive slurm jobs</a:t>
            </a:r>
            <a:endParaRPr b="0" lang="en-US" sz="2000" spc="-1" strike="noStrike">
              <a:latin typeface="Arial"/>
            </a:endParaRPr>
          </a:p>
          <a:p>
            <a:pPr lvl="1" marL="790560" indent="-314640">
              <a:lnSpc>
                <a:spcPct val="100000"/>
              </a:lnSpc>
              <a:spcBef>
                <a:spcPts val="448"/>
              </a:spcBef>
              <a:buSzPct val="100000"/>
              <a:buBlip>
                <a:blip r:embed="rId3"/>
              </a:buBlip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Access compute nodes and work on them interactively </a:t>
            </a:r>
            <a:endParaRPr b="0" lang="en-US" sz="2000" spc="-1" strike="noStrike">
              <a:latin typeface="Arial"/>
            </a:endParaRPr>
          </a:p>
          <a:p>
            <a:pPr marL="475920">
              <a:lnSpc>
                <a:spcPct val="100000"/>
              </a:lnSpc>
              <a:spcBef>
                <a:spcPts val="448"/>
              </a:spcBef>
              <a:buNone/>
            </a:pPr>
            <a:endParaRPr b="0" lang="en-US" sz="2000" spc="-1" strike="noStrike">
              <a:latin typeface="Arial"/>
            </a:endParaRPr>
          </a:p>
          <a:p>
            <a:pPr marL="475920">
              <a:lnSpc>
                <a:spcPct val="100000"/>
              </a:lnSpc>
              <a:spcBef>
                <a:spcPts val="448"/>
              </a:spcBef>
              <a:buNone/>
            </a:pPr>
            <a:endParaRPr b="0" lang="en-US" sz="2000" spc="-1" strike="noStrike">
              <a:latin typeface="Arial"/>
            </a:endParaRPr>
          </a:p>
          <a:p>
            <a:pPr marL="475920">
              <a:lnSpc>
                <a:spcPct val="100000"/>
              </a:lnSpc>
              <a:spcBef>
                <a:spcPts val="448"/>
              </a:spcBef>
              <a:buNone/>
            </a:pPr>
            <a:endParaRPr b="0" lang="en-US" sz="2000" spc="-1" strike="noStrike">
              <a:latin typeface="Arial"/>
            </a:endParaRPr>
          </a:p>
          <a:p>
            <a:pPr marL="475920">
              <a:lnSpc>
                <a:spcPct val="100000"/>
              </a:lnSpc>
              <a:spcBef>
                <a:spcPts val="499"/>
              </a:spcBef>
              <a:buNone/>
            </a:pPr>
            <a:endParaRPr b="0" lang="en-US" sz="2000" spc="-1" strike="noStrike">
              <a:latin typeface="Arial"/>
            </a:endParaRPr>
          </a:p>
          <a:p>
            <a:pPr marL="475920">
              <a:lnSpc>
                <a:spcPct val="100000"/>
              </a:lnSpc>
              <a:spcBef>
                <a:spcPts val="499"/>
              </a:spcBef>
              <a:buNone/>
            </a:pPr>
            <a:endParaRPr b="0" lang="en-US" sz="2000" spc="-1" strike="noStrike">
              <a:latin typeface="Arial"/>
            </a:endParaRPr>
          </a:p>
          <a:p>
            <a:pPr marL="475920">
              <a:lnSpc>
                <a:spcPct val="100000"/>
              </a:lnSpc>
              <a:spcBef>
                <a:spcPts val="499"/>
              </a:spcBef>
              <a:buNone/>
            </a:pPr>
            <a:endParaRPr b="0" lang="en-US" sz="2000" spc="-1" strike="noStrike">
              <a:latin typeface="Arial"/>
            </a:endParaRPr>
          </a:p>
          <a:p>
            <a:pPr marL="475920">
              <a:lnSpc>
                <a:spcPct val="100000"/>
              </a:lnSpc>
              <a:spcBef>
                <a:spcPts val="499"/>
              </a:spcBef>
              <a:buNone/>
            </a:pPr>
            <a:endParaRPr b="0" lang="en-US" sz="2000" spc="-1" strike="noStrike">
              <a:latin typeface="Arial"/>
            </a:endParaRPr>
          </a:p>
          <a:p>
            <a:pPr marL="475920">
              <a:lnSpc>
                <a:spcPct val="100000"/>
              </a:lnSpc>
              <a:spcBef>
                <a:spcPts val="499"/>
              </a:spcBef>
              <a:buNone/>
            </a:pPr>
            <a:endParaRPr b="0" lang="en-US" sz="2000" spc="-1" strike="noStrike">
              <a:latin typeface="Arial"/>
            </a:endParaRPr>
          </a:p>
          <a:p>
            <a:pPr marL="475920">
              <a:lnSpc>
                <a:spcPct val="100000"/>
              </a:lnSpc>
              <a:spcBef>
                <a:spcPts val="499"/>
              </a:spcBef>
              <a:buNone/>
            </a:pPr>
            <a:endParaRPr b="0" lang="en-US" sz="2000" spc="-1" strike="noStrike">
              <a:latin typeface="Arial"/>
            </a:endParaRPr>
          </a:p>
          <a:p>
            <a:pPr marL="475920">
              <a:lnSpc>
                <a:spcPct val="100000"/>
              </a:lnSpc>
              <a:spcBef>
                <a:spcPts val="499"/>
              </a:spcBef>
              <a:buNone/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400" name="TextShape 2"/>
          <p:cNvSpPr/>
          <p:nvPr/>
        </p:nvSpPr>
        <p:spPr>
          <a:xfrm>
            <a:off x="1116000" y="277200"/>
            <a:ext cx="690624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Interactive jobs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401" name="TextShape 4"/>
          <p:cNvSpPr/>
          <p:nvPr/>
        </p:nvSpPr>
        <p:spPr>
          <a:xfrm>
            <a:off x="391680" y="2386800"/>
            <a:ext cx="8065080" cy="3499560"/>
          </a:xfrm>
          <a:prstGeom prst="rect">
            <a:avLst/>
          </a:prstGeom>
          <a:solidFill>
            <a:srgbClr val="dddddd">
              <a:alpha val="57000"/>
            </a:srgbClr>
          </a:solidFill>
          <a:ln w="72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ab1234@hkn1990$ </a:t>
            </a:r>
            <a:r>
              <a:rPr b="1" lang="en-US" sz="1400" spc="-1" strike="noStrike">
                <a:solidFill>
                  <a:srgbClr val="4e8f00"/>
                </a:solidFill>
                <a:latin typeface="LM Mono 10"/>
                <a:ea typeface="DejaVu Sans"/>
              </a:rPr>
              <a:t>salloc</a:t>
            </a:r>
            <a:r>
              <a:rPr b="0" lang="en-US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 -p cpuonly -n 1 -t 10 --mem=2000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salloc: Granted job allocation </a:t>
            </a:r>
            <a:r>
              <a:rPr b="1" i="1" lang="de-DE" sz="1400" spc="-1" strike="noStrike">
                <a:solidFill>
                  <a:srgbClr val="4e8f00"/>
                </a:solidFill>
                <a:latin typeface="LM Mono 10"/>
                <a:ea typeface="DejaVu Sans"/>
              </a:rPr>
              <a:t>1487738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salloc: Waiting for resource configuration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salloc: Nodes </a:t>
            </a:r>
            <a:r>
              <a:rPr b="1" i="1" lang="de-DE" sz="1400" spc="-1" strike="noStrike">
                <a:solidFill>
                  <a:srgbClr val="0096ff"/>
                </a:solidFill>
                <a:latin typeface="LM Mono 10"/>
                <a:ea typeface="DejaVu Sans"/>
              </a:rPr>
              <a:t>hkn0301</a:t>
            </a:r>
            <a:r>
              <a:rPr b="0" i="1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 are ready for job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ab1234@</a:t>
            </a:r>
            <a:r>
              <a:rPr b="1" lang="de-DE" sz="1400" spc="-1" strike="noStrike">
                <a:solidFill>
                  <a:srgbClr val="0096ff"/>
                </a:solidFill>
                <a:latin typeface="LM Mono 10"/>
                <a:ea typeface="DejaVu Sans"/>
              </a:rPr>
              <a:t>hkn0301</a:t>
            </a: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:~$ </a:t>
            </a:r>
            <a:r>
              <a:rPr b="0" i="1" lang="en-US" sz="1400" spc="-1" strike="noStrike">
                <a:solidFill>
                  <a:srgbClr val="0000ff"/>
                </a:solidFill>
                <a:latin typeface="LM Mono 10"/>
                <a:ea typeface="DejaVu Sans"/>
              </a:rPr>
              <a:t>{Now you can work on the compute node}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salloc: Job </a:t>
            </a:r>
            <a:r>
              <a:rPr b="1" lang="en-US" sz="1400" spc="-1" strike="noStrike">
                <a:solidFill>
                  <a:srgbClr val="4e8f00"/>
                </a:solidFill>
                <a:latin typeface="LM Mono 10"/>
                <a:ea typeface="DejaVu Sans"/>
              </a:rPr>
              <a:t>1487738</a:t>
            </a:r>
            <a:r>
              <a:rPr b="0" lang="en-US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 has exceeded its time limit and its allocation has been revoked.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srun: Job step aborted: Waiting up to 32 seconds for job step to finish.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slurmstepd: error: *** STEP </a:t>
            </a:r>
            <a:r>
              <a:rPr b="1" lang="en-US" sz="1400" spc="-1" strike="noStrike">
                <a:solidFill>
                  <a:srgbClr val="4e8f00"/>
                </a:solidFill>
                <a:latin typeface="LM Mono 10"/>
                <a:ea typeface="DejaVu Sans"/>
              </a:rPr>
              <a:t>1487738</a:t>
            </a:r>
            <a:r>
              <a:rPr b="0" lang="en-US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.interactive ON </a:t>
            </a:r>
            <a:r>
              <a:rPr b="1" lang="en-US" sz="1400" spc="-1" strike="noStrike">
                <a:solidFill>
                  <a:srgbClr val="0096ff"/>
                </a:solidFill>
                <a:latin typeface="LM Mono 10"/>
                <a:ea typeface="DejaVu Sans"/>
              </a:rPr>
              <a:t>hkn0301</a:t>
            </a:r>
            <a:r>
              <a:rPr b="0" lang="en-US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 CANCELLED AT 2021-10-13T13:02:41 DUE TO TIME LIMIT ***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400" spc="-1" strike="noStrike">
                <a:solidFill>
                  <a:srgbClr val="c00000"/>
                </a:solidFill>
                <a:latin typeface="LM Mono 10"/>
                <a:ea typeface="DejaVu Sans"/>
              </a:rPr>
              <a:t>exit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srun: error: hkn0301: task 0: Exited with exit code 127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ab1234@hkn1990:~$ 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402" name="CustomShape 3"/>
          <p:cNvSpPr/>
          <p:nvPr/>
        </p:nvSpPr>
        <p:spPr>
          <a:xfrm>
            <a:off x="6342120" y="2445840"/>
            <a:ext cx="2463120" cy="523800"/>
          </a:xfrm>
          <a:prstGeom prst="wedgeRoundRectCallout">
            <a:avLst>
              <a:gd name="adj1" fmla="val -122302"/>
              <a:gd name="adj2" fmla="val 90560"/>
              <a:gd name="adj3" fmla="val 16667"/>
            </a:avLst>
          </a:prstGeom>
          <a:solidFill>
            <a:srgbClr val="ecb65f"/>
          </a:solidFill>
          <a:ln w="72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de-DE" sz="1500" spc="-1" strike="noStrike">
                <a:solidFill>
                  <a:srgbClr val="000000"/>
                </a:solidFill>
                <a:latin typeface="Calibri"/>
                <a:ea typeface="DejaVu Sans"/>
              </a:rPr>
              <a:t>Job is waiting to start, Do </a:t>
            </a:r>
            <a:endParaRPr b="0" lang="en-US" sz="15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500" spc="-1" strike="noStrike">
                <a:solidFill>
                  <a:srgbClr val="000000"/>
                </a:solidFill>
                <a:latin typeface="Calibri"/>
                <a:ea typeface="DejaVu Sans"/>
              </a:rPr>
              <a:t>Not interupt the command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403" name="CustomShape 4"/>
          <p:cNvSpPr/>
          <p:nvPr/>
        </p:nvSpPr>
        <p:spPr>
          <a:xfrm>
            <a:off x="6342120" y="3349440"/>
            <a:ext cx="2463120" cy="534600"/>
          </a:xfrm>
          <a:prstGeom prst="wedgeRoundRectCallout">
            <a:avLst>
              <a:gd name="adj1" fmla="val -73536"/>
              <a:gd name="adj2" fmla="val 40147"/>
              <a:gd name="adj3" fmla="val 16667"/>
            </a:avLst>
          </a:prstGeom>
          <a:solidFill>
            <a:srgbClr val="ecb65f"/>
          </a:solidFill>
          <a:ln w="72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de-DE" sz="1500" spc="-1" strike="noStrike">
                <a:solidFill>
                  <a:srgbClr val="000000"/>
                </a:solidFill>
                <a:latin typeface="Calibri"/>
                <a:ea typeface="DejaVu Sans"/>
              </a:rPr>
              <a:t>Job running. You are</a:t>
            </a:r>
            <a:endParaRPr b="0" lang="en-US" sz="15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500" spc="-1" strike="noStrike">
                <a:solidFill>
                  <a:srgbClr val="000000"/>
                </a:solidFill>
                <a:latin typeface="Calibri"/>
                <a:ea typeface="DejaVu Sans"/>
              </a:rPr>
              <a:t>now on a compute node 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404" name="CustomShape 5"/>
          <p:cNvSpPr/>
          <p:nvPr/>
        </p:nvSpPr>
        <p:spPr>
          <a:xfrm>
            <a:off x="6400800" y="4835520"/>
            <a:ext cx="2463120" cy="448560"/>
          </a:xfrm>
          <a:prstGeom prst="wedgeRoundRectCallout">
            <a:avLst>
              <a:gd name="adj1" fmla="val -96672"/>
              <a:gd name="adj2" fmla="val 3829"/>
              <a:gd name="adj3" fmla="val 16667"/>
            </a:avLst>
          </a:prstGeom>
          <a:solidFill>
            <a:srgbClr val="ecb65f"/>
          </a:solidFill>
          <a:ln w="72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Requested time for the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interactive job ran out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405" name="CustomShape 6"/>
          <p:cNvSpPr/>
          <p:nvPr/>
        </p:nvSpPr>
        <p:spPr>
          <a:xfrm>
            <a:off x="2620800" y="5852160"/>
            <a:ext cx="1904040" cy="360000"/>
          </a:xfrm>
          <a:prstGeom prst="wedgeRoundRectCallout">
            <a:avLst>
              <a:gd name="adj1" fmla="val -67237"/>
              <a:gd name="adj2" fmla="val -74779"/>
              <a:gd name="adj3" fmla="val 16667"/>
            </a:avLst>
          </a:prstGeom>
          <a:solidFill>
            <a:srgbClr val="ecb65f"/>
          </a:solidFill>
          <a:ln w="72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Back on the login node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"/>
          <p:cNvSpPr/>
          <p:nvPr/>
        </p:nvSpPr>
        <p:spPr>
          <a:xfrm>
            <a:off x="2053800" y="2876400"/>
            <a:ext cx="4818960" cy="100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432000" indent="-324000" algn="ctr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Thank you for your attention!</a:t>
            </a:r>
            <a:endParaRPr b="0" lang="en-US" sz="2600" spc="-1" strike="noStrike">
              <a:latin typeface="Arial"/>
            </a:endParaRPr>
          </a:p>
          <a:p>
            <a:pPr marL="432000" indent="-324000" algn="ctr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Questions?</a:t>
            </a:r>
            <a:endParaRPr b="0" lang="en-US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Shape 14"/>
          <p:cNvSpPr/>
          <p:nvPr/>
        </p:nvSpPr>
        <p:spPr>
          <a:xfrm>
            <a:off x="1116000" y="488160"/>
            <a:ext cx="690552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de-DE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Reference: </a:t>
            </a:r>
            <a:r>
              <a:rPr b="1" lang="de-DE" sz="24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1"/>
              </a:rPr>
              <a:t>NHR@KIT</a:t>
            </a:r>
            <a:r>
              <a:rPr b="1" lang="de-DE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User documentation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58" name="TextShape 16"/>
          <p:cNvSpPr/>
          <p:nvPr/>
        </p:nvSpPr>
        <p:spPr>
          <a:xfrm>
            <a:off x="300240" y="1371600"/>
            <a:ext cx="8384400" cy="94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  <a:buNone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All information given in this talk can be found at </a:t>
            </a:r>
            <a:r>
              <a:rPr b="0" lang="de-DE" sz="20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2"/>
              </a:rPr>
              <a:t>https://www.nhr.kit.edu/userdocs/horeka/batch/</a:t>
            </a:r>
            <a:r>
              <a:rPr b="0" lang="de-DE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:</a:t>
            </a:r>
            <a:endParaRPr b="0" lang="en-US" sz="2000" spc="-1" strike="noStrike">
              <a:latin typeface="Arial"/>
            </a:endParaRPr>
          </a:p>
          <a:p>
            <a:pPr lvl="1" marL="790560" indent="-314640">
              <a:lnSpc>
                <a:spcPct val="100000"/>
              </a:lnSpc>
              <a:spcBef>
                <a:spcPts val="448"/>
              </a:spcBef>
              <a:buSzPct val="100112"/>
              <a:buBlip>
                <a:blip r:embed="rId3"/>
              </a:buBlip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Batch Jobs</a:t>
            </a:r>
            <a:endParaRPr b="0" lang="en-US" sz="1800" spc="-1" strike="noStrike">
              <a:latin typeface="Arial"/>
            </a:endParaRPr>
          </a:p>
        </p:txBody>
      </p:sp>
      <p:grpSp>
        <p:nvGrpSpPr>
          <p:cNvPr id="259" name=""/>
          <p:cNvGrpSpPr/>
          <p:nvPr/>
        </p:nvGrpSpPr>
        <p:grpSpPr>
          <a:xfrm>
            <a:off x="2057400" y="2165400"/>
            <a:ext cx="6717960" cy="4010400"/>
            <a:chOff x="2057400" y="2165400"/>
            <a:chExt cx="6717960" cy="4010400"/>
          </a:xfrm>
        </p:grpSpPr>
        <p:pic>
          <p:nvPicPr>
            <p:cNvPr id="260" name="Grafik 1" descr=""/>
            <p:cNvPicPr/>
            <p:nvPr/>
          </p:nvPicPr>
          <p:blipFill>
            <a:blip r:embed="rId4"/>
            <a:stretch/>
          </p:blipFill>
          <p:spPr>
            <a:xfrm>
              <a:off x="3112560" y="2165400"/>
              <a:ext cx="5662800" cy="4010400"/>
            </a:xfrm>
            <a:prstGeom prst="rect">
              <a:avLst/>
            </a:prstGeom>
            <a:ln w="7200">
              <a:solidFill>
                <a:srgbClr val="000000"/>
              </a:solidFill>
              <a:round/>
            </a:ln>
          </p:spPr>
        </p:pic>
        <p:sp>
          <p:nvSpPr>
            <p:cNvPr id="261" name="Line 2"/>
            <p:cNvSpPr/>
            <p:nvPr/>
          </p:nvSpPr>
          <p:spPr>
            <a:xfrm flipV="1">
              <a:off x="2057400" y="5879520"/>
              <a:ext cx="1260000" cy="1080"/>
            </a:xfrm>
            <a:prstGeom prst="line">
              <a:avLst/>
            </a:prstGeom>
            <a:ln w="38100">
              <a:solidFill>
                <a:srgbClr val="ff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2" name="Rounded Rectangle 1"/>
            <p:cNvSpPr/>
            <p:nvPr/>
          </p:nvSpPr>
          <p:spPr>
            <a:xfrm>
              <a:off x="3415680" y="5803920"/>
              <a:ext cx="837000" cy="126720"/>
            </a:xfrm>
            <a:prstGeom prst="roundRect">
              <a:avLst>
                <a:gd name="adj" fmla="val 16667"/>
              </a:avLst>
            </a:prstGeom>
            <a:solidFill>
              <a:srgbClr val="ff0000">
                <a:alpha val="20000"/>
              </a:srgbClr>
            </a:solidFill>
            <a:ln>
              <a:solidFill>
                <a:srgbClr val="ff0000">
                  <a:alpha val="2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Shape 1"/>
          <p:cNvSpPr/>
          <p:nvPr/>
        </p:nvSpPr>
        <p:spPr>
          <a:xfrm>
            <a:off x="1108080" y="566640"/>
            <a:ext cx="690552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de-DE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Material: Slides &amp; Scripts 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64" name="TextShape 2"/>
          <p:cNvSpPr/>
          <p:nvPr/>
        </p:nvSpPr>
        <p:spPr>
          <a:xfrm>
            <a:off x="914400" y="1508760"/>
            <a:ext cx="8350200" cy="104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314280" indent="-314280">
              <a:lnSpc>
                <a:spcPct val="100000"/>
              </a:lnSpc>
              <a:spcBef>
                <a:spcPts val="499"/>
              </a:spcBef>
              <a:buSzPct val="100000"/>
              <a:buBlip>
                <a:blip r:embed="rId1"/>
              </a:buBlip>
            </a:pPr>
            <a:r>
              <a:rPr b="0" lang="de-DE" sz="20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2"/>
              </a:rPr>
              <a:t>https://indico.scc.kit.edu/e/hpc_course_2023-10-16</a:t>
            </a:r>
            <a:endParaRPr b="0" lang="en-US" sz="2000" spc="-1" strike="noStrike">
              <a:latin typeface="Arial"/>
            </a:endParaRPr>
          </a:p>
          <a:p>
            <a:pPr marL="314280" indent="-314280">
              <a:lnSpc>
                <a:spcPct val="100000"/>
              </a:lnSpc>
              <a:spcBef>
                <a:spcPts val="499"/>
              </a:spcBef>
              <a:buSzPct val="100000"/>
              <a:buBlip>
                <a:blip r:embed="rId3"/>
              </a:buBlip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@bwUniCluster: /opt/bwhpc/common/workshops/2023-10-16</a:t>
            </a:r>
            <a:endParaRPr b="0" lang="en-US" sz="2000" spc="-1" strike="noStrike">
              <a:latin typeface="Arial"/>
            </a:endParaRPr>
          </a:p>
          <a:p>
            <a:pPr marL="314280" indent="-314280">
              <a:lnSpc>
                <a:spcPct val="100000"/>
              </a:lnSpc>
              <a:spcBef>
                <a:spcPts val="499"/>
              </a:spcBef>
              <a:buSzPct val="100000"/>
              <a:buBlip>
                <a:blip r:embed="rId4"/>
              </a:buBlip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@HoreKa: /software/all/workshop/2023-10-16</a:t>
            </a:r>
            <a:endParaRPr b="0" lang="en-US" sz="2000" spc="-1" strike="noStrike">
              <a:latin typeface="Arial"/>
            </a:endParaRPr>
          </a:p>
        </p:txBody>
      </p:sp>
      <p:graphicFrame>
        <p:nvGraphicFramePr>
          <p:cNvPr id="265" name="Table 3"/>
          <p:cNvGraphicFramePr/>
          <p:nvPr/>
        </p:nvGraphicFramePr>
        <p:xfrm>
          <a:off x="874440" y="3488040"/>
          <a:ext cx="7395840" cy="2330640"/>
        </p:xfrm>
        <a:graphic>
          <a:graphicData uri="http://schemas.openxmlformats.org/drawingml/2006/table">
            <a:tbl>
              <a:tblPr/>
              <a:tblGrid>
                <a:gridCol w="3146760"/>
                <a:gridCol w="4249440"/>
              </a:tblGrid>
              <a:tr h="36504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6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Abbreviation/Colour code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>
                      <a:noFill/>
                    </a:lnR>
                    <a:lnT w="720">
                      <a:solidFill>
                        <a:srgbClr val="000000"/>
                      </a:solidFill>
                    </a:lnT>
                    <a:lnB>
                      <a:noFill/>
                    </a:lnB>
                    <a:solidFill>
                      <a:srgbClr val="996633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6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Full meaning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>
                      <a:noFill/>
                    </a:lnB>
                    <a:solidFill>
                      <a:srgbClr val="996633"/>
                    </a:solidFill>
                  </a:tcPr>
                </a:tc>
              </a:tr>
              <a:tr h="140292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i="1" lang="de-DE" sz="1400" spc="-1" strike="noStrike">
                          <a:solidFill>
                            <a:srgbClr val="000000"/>
                          </a:solidFill>
                          <a:latin typeface="Andale Mono"/>
                          <a:ea typeface="DejaVu Sans"/>
                        </a:rPr>
                        <a:t>$</a:t>
                      </a: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Andale Mono"/>
                          <a:ea typeface="DejaVu Sans"/>
                        </a:rPr>
                        <a:t> command -option value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i="1" lang="de-DE" sz="1500" spc="-1" strike="noStrike">
                          <a:solidFill>
                            <a:srgbClr val="000000"/>
                          </a:solidFill>
                          <a:latin typeface="Andale Mono"/>
                          <a:ea typeface="DejaVu Sans"/>
                        </a:rPr>
                        <a:t>$</a:t>
                      </a:r>
                      <a:r>
                        <a:rPr b="0" lang="de-DE" sz="16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=  </a:t>
                      </a:r>
                      <a:r>
                        <a:rPr b="0" lang="de-DE" sz="1600" spc="-1" strike="noStrike">
                          <a:solidFill>
                            <a:srgbClr val="ff3333"/>
                          </a:solidFill>
                          <a:latin typeface="Calibri"/>
                          <a:ea typeface="DejaVu Sans"/>
                        </a:rPr>
                        <a:t>prompt</a:t>
                      </a:r>
                      <a:r>
                        <a:rPr b="0" lang="de-DE" sz="16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of the interactive shell</a:t>
                      </a:r>
                      <a:endParaRPr b="0" lang="en-US" sz="1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6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The full prompt may look like:</a:t>
                      </a:r>
                      <a:endParaRPr b="0" lang="en-US" sz="1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500" spc="-1" strike="noStrike">
                          <a:solidFill>
                            <a:srgbClr val="000000"/>
                          </a:solidFill>
                          <a:latin typeface="Andale Mono"/>
                          <a:ea typeface="DejaVu Sans"/>
                        </a:rPr>
                        <a:t>    </a:t>
                      </a: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Andale Mono"/>
                          <a:ea typeface="DejaVu Sans"/>
                        </a:rPr>
                        <a:t>user@machine:path$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6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The command  has been entered in the interactive shell session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 w="720">
                      <a:solidFill>
                        <a:srgbClr val="000000"/>
                      </a:solidFill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6304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Andale Mono"/>
                          <a:ea typeface="DejaVu Sans"/>
                        </a:rPr>
                        <a:t>&lt;integer&gt;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Andale Mono"/>
                          <a:ea typeface="DejaVu Sans"/>
                        </a:rPr>
                        <a:t>&lt;string&gt;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>
                      <a:noFill/>
                    </a:lnR>
                    <a:lnT>
                      <a:noFill/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6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&lt;&gt; = Placeholder for integer, string etc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 w="720">
                      <a:solidFill>
                        <a:srgbClr val="000000"/>
                      </a:solidFill>
                    </a:lnR>
                    <a:lnT>
                      <a:noFill/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66" name="TextShape 4"/>
          <p:cNvSpPr/>
          <p:nvPr/>
        </p:nvSpPr>
        <p:spPr>
          <a:xfrm>
            <a:off x="1116000" y="2904480"/>
            <a:ext cx="690552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de-DE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How to read the following slides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extShape 1"/>
          <p:cNvSpPr/>
          <p:nvPr/>
        </p:nvSpPr>
        <p:spPr>
          <a:xfrm>
            <a:off x="2592000" y="2954520"/>
            <a:ext cx="3954240" cy="515880"/>
          </a:xfrm>
          <a:prstGeom prst="rect">
            <a:avLst/>
          </a:prstGeom>
          <a:blipFill rotWithShape="0">
            <a:blip r:embed="rId1"/>
            <a:srcRect/>
            <a:stretch/>
          </a:blipFill>
          <a:ln w="72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Batch System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extShape 1"/>
          <p:cNvSpPr/>
          <p:nvPr/>
        </p:nvSpPr>
        <p:spPr>
          <a:xfrm>
            <a:off x="1116000" y="276120"/>
            <a:ext cx="690552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Resource management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69" name="TextShape 2"/>
          <p:cNvSpPr/>
          <p:nvPr/>
        </p:nvSpPr>
        <p:spPr>
          <a:xfrm>
            <a:off x="391680" y="1079640"/>
            <a:ext cx="8350200" cy="454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  <a:buNone/>
            </a:pPr>
            <a:endParaRPr b="0" lang="en-US" sz="1800" spc="-1" strike="noStrike">
              <a:latin typeface="Arial"/>
            </a:endParaRPr>
          </a:p>
          <a:p>
            <a:pPr marL="314280" indent="-314280">
              <a:lnSpc>
                <a:spcPct val="100000"/>
              </a:lnSpc>
              <a:spcBef>
                <a:spcPts val="499"/>
              </a:spcBef>
              <a:buSzPct val="100000"/>
              <a:buBlip>
                <a:blip r:embed="rId1"/>
              </a:buBlip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Jobs are </a:t>
            </a:r>
            <a:r>
              <a:rPr b="1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NOT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executed by the user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None/>
            </a:pPr>
            <a:endParaRPr b="0" lang="en-US" sz="2000" spc="-1" strike="noStrike">
              <a:latin typeface="Arial"/>
            </a:endParaRPr>
          </a:p>
          <a:p>
            <a:pPr marL="314280" indent="-314280">
              <a:lnSpc>
                <a:spcPct val="150000"/>
              </a:lnSpc>
              <a:spcBef>
                <a:spcPts val="499"/>
              </a:spcBef>
              <a:buSzPct val="100000"/>
              <a:buBlip>
                <a:blip r:embed="rId2"/>
              </a:buBlip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Instead, there is a management system (Batch System)</a:t>
            </a:r>
            <a:endParaRPr b="0" lang="en-US" sz="2000" spc="-1" strike="noStrike">
              <a:latin typeface="Arial"/>
            </a:endParaRPr>
          </a:p>
          <a:p>
            <a:pPr lvl="1" marL="790560" indent="-314640">
              <a:lnSpc>
                <a:spcPct val="150000"/>
              </a:lnSpc>
              <a:spcBef>
                <a:spcPts val="448"/>
              </a:spcBef>
              <a:buSzPct val="100000"/>
              <a:buBlip>
                <a:blip r:embed="rId3"/>
              </a:buBlip>
            </a:pPr>
            <a:r>
              <a:rPr b="1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workload manager (scheduler)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en-US" sz="2000" spc="-1" strike="noStrike">
              <a:latin typeface="Arial"/>
            </a:endParaRPr>
          </a:p>
          <a:p>
            <a:pPr lvl="3" marL="1657080" indent="-276120">
              <a:lnSpc>
                <a:spcPct val="100000"/>
              </a:lnSpc>
              <a:spcBef>
                <a:spcPts val="400"/>
              </a:spcBef>
              <a:buSzPct val="100000"/>
              <a:buBlip>
                <a:blip r:embed="rId4"/>
              </a:buBlip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scheduling, managing, monitoring, reporting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endParaRPr b="0" lang="en-US" sz="2000" spc="-1" strike="noStrike">
              <a:latin typeface="Arial"/>
            </a:endParaRPr>
          </a:p>
          <a:p>
            <a:pPr lvl="3" marL="1657080" indent="-276120">
              <a:lnSpc>
                <a:spcPct val="100000"/>
              </a:lnSpc>
              <a:spcBef>
                <a:spcPts val="400"/>
              </a:spcBef>
              <a:buSzPct val="100000"/>
              <a:buBlip>
                <a:blip r:embed="rId5"/>
              </a:buBlip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SLURM (HoreKa, bwUniCluster 2.0, 2x bwForCluster)</a:t>
            </a:r>
            <a:endParaRPr b="0" lang="en-US" sz="2000" spc="-1" strike="noStrike">
              <a:latin typeface="Arial"/>
            </a:endParaRPr>
          </a:p>
          <a:p>
            <a:pPr lvl="3" marL="1657080" indent="-276120">
              <a:lnSpc>
                <a:spcPct val="100000"/>
              </a:lnSpc>
              <a:spcBef>
                <a:spcPts val="400"/>
              </a:spcBef>
              <a:buSzPct val="100000"/>
              <a:buBlip>
                <a:blip r:embed="rId6"/>
              </a:buBlip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MOAB (2x bwForCluster)</a:t>
            </a:r>
            <a:endParaRPr b="0" lang="en-US" sz="2000" spc="-1" strike="noStrike">
              <a:latin typeface="Arial"/>
            </a:endParaRPr>
          </a:p>
          <a:p>
            <a:pPr lvl="1" marL="790560" indent="-314640">
              <a:lnSpc>
                <a:spcPct val="100000"/>
              </a:lnSpc>
              <a:spcBef>
                <a:spcPts val="448"/>
              </a:spcBef>
              <a:buSzPct val="100000"/>
              <a:buBlip>
                <a:blip r:embed="rId7"/>
              </a:buBlip>
            </a:pPr>
            <a:r>
              <a:rPr b="1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resource manager</a:t>
            </a:r>
            <a:endParaRPr b="0" lang="en-US" sz="2000" spc="-1" strike="noStrike">
              <a:latin typeface="Arial"/>
            </a:endParaRPr>
          </a:p>
          <a:p>
            <a:pPr lvl="3" marL="1657080" indent="-276120">
              <a:lnSpc>
                <a:spcPct val="100000"/>
              </a:lnSpc>
              <a:spcBef>
                <a:spcPts val="400"/>
              </a:spcBef>
              <a:buSzPct val="100000"/>
              <a:buBlip>
                <a:blip r:embed="rId8"/>
              </a:buBlip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control over jobs and distributed compute nodes</a:t>
            </a:r>
            <a:endParaRPr b="0" lang="en-US" sz="2000" spc="-1" strike="noStrike">
              <a:latin typeface="Arial"/>
            </a:endParaRPr>
          </a:p>
          <a:p>
            <a:pPr lvl="3" marL="1657080" indent="-276120">
              <a:lnSpc>
                <a:spcPct val="100000"/>
              </a:lnSpc>
              <a:spcBef>
                <a:spcPts val="400"/>
              </a:spcBef>
              <a:buSzPct val="100000"/>
              <a:buBlip>
                <a:blip r:embed="rId9"/>
              </a:buBlip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SLURM (HoreKa, bwUniCluster 2.0, 2x bwForCluster)</a:t>
            </a:r>
            <a:endParaRPr b="0" lang="en-US" sz="2000" spc="-1" strike="noStrike">
              <a:latin typeface="Arial"/>
            </a:endParaRPr>
          </a:p>
          <a:p>
            <a:pPr lvl="3" marL="1657080" indent="-276120">
              <a:lnSpc>
                <a:spcPct val="100000"/>
              </a:lnSpc>
              <a:spcBef>
                <a:spcPts val="400"/>
              </a:spcBef>
              <a:buSzPct val="100000"/>
              <a:buBlip>
                <a:blip r:embed="rId10"/>
              </a:buBlip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TORQUE (2x bwForCluster)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Line 1"/>
          <p:cNvSpPr/>
          <p:nvPr/>
        </p:nvSpPr>
        <p:spPr>
          <a:xfrm>
            <a:off x="5727600" y="3180960"/>
            <a:ext cx="360" cy="1280160"/>
          </a:xfrm>
          <a:prstGeom prst="line">
            <a:avLst/>
          </a:prstGeom>
          <a:ln w="45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71" name="TextShape 2"/>
          <p:cNvSpPr/>
          <p:nvPr/>
        </p:nvSpPr>
        <p:spPr>
          <a:xfrm>
            <a:off x="1116000" y="276120"/>
            <a:ext cx="690552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Resource and workload manager (1)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72" name="CustomShape 3"/>
          <p:cNvSpPr/>
          <p:nvPr/>
        </p:nvSpPr>
        <p:spPr>
          <a:xfrm>
            <a:off x="4090680" y="1920240"/>
            <a:ext cx="2795040" cy="1254240"/>
          </a:xfrm>
          <a:prstGeom prst="ellipse">
            <a:avLst/>
          </a:prstGeom>
          <a:solidFill>
            <a:srgbClr val="99ccff"/>
          </a:solidFill>
          <a:ln w="7200">
            <a:solidFill>
              <a:srgbClr val="000000"/>
            </a:solidFill>
            <a:round/>
          </a:ln>
          <a:effectLst>
            <a:outerShdw algn="tl" blurRad="7632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Slurm </a:t>
            </a:r>
            <a:br>
              <a:rPr sz="1800"/>
            </a:br>
            <a:r>
              <a:rPr b="0" lang="de-DE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(central management daemon)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273" name="CustomShape 4"/>
          <p:cNvSpPr/>
          <p:nvPr/>
        </p:nvSpPr>
        <p:spPr>
          <a:xfrm>
            <a:off x="3651840" y="4461120"/>
            <a:ext cx="3651120" cy="907920"/>
          </a:xfrm>
          <a:prstGeom prst="rect">
            <a:avLst/>
          </a:prstGeom>
          <a:solidFill>
            <a:srgbClr val="ecb65f"/>
          </a:solidFill>
          <a:ln w="7200">
            <a:solidFill>
              <a:srgbClr val="000000"/>
            </a:solidFill>
            <a:round/>
          </a:ln>
          <a:effectLst>
            <a:outerShdw algn="tl" blurRad="12708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compute resources: </a:t>
            </a: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Slurm compute node daemon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74" name="CustomShape 5"/>
          <p:cNvSpPr/>
          <p:nvPr/>
        </p:nvSpPr>
        <p:spPr>
          <a:xfrm>
            <a:off x="554400" y="2374560"/>
            <a:ext cx="2913840" cy="1733760"/>
          </a:xfrm>
          <a:prstGeom prst="rect">
            <a:avLst/>
          </a:prstGeom>
          <a:solidFill>
            <a:srgbClr val="eeeeee"/>
          </a:solidFill>
          <a:ln w="7200">
            <a:solidFill>
              <a:srgbClr val="000000"/>
            </a:solidFill>
            <a:round/>
          </a:ln>
          <a:effectLst>
            <a:outerShdw dir="2700000" dist="71276">
              <a:srgbClr val="808080">
                <a:alpha val="73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#!/bin/bash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#SBATCH –p dev_cpuonly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#SBATCH –N 1 –n 1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#SBATCH –t 00:01:00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#SBATCH –mem-per-cpu</a:t>
            </a:r>
            <a:r>
              <a:rPr b="0" lang="de-DE" sz="1400" spc="-1" strike="noStrike">
                <a:solidFill>
                  <a:srgbClr val="000000"/>
                </a:solidFill>
                <a:latin typeface="Arial"/>
                <a:ea typeface="DejaVu Sans"/>
              </a:rPr>
              <a:t>=</a:t>
            </a: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500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LM Mono 10"/>
                <a:ea typeface="DejaVu Sans"/>
              </a:rPr>
              <a:t>./your_simulation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400" spc="-1" strike="noStrike">
              <a:latin typeface="Arial"/>
            </a:endParaRPr>
          </a:p>
        </p:txBody>
      </p:sp>
      <p:sp>
        <p:nvSpPr>
          <p:cNvPr id="275" name="Line 6"/>
          <p:cNvSpPr/>
          <p:nvPr/>
        </p:nvSpPr>
        <p:spPr>
          <a:xfrm>
            <a:off x="3291840" y="1920240"/>
            <a:ext cx="914400" cy="274320"/>
          </a:xfrm>
          <a:prstGeom prst="line">
            <a:avLst/>
          </a:prstGeom>
          <a:ln w="45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76" name="TextShape 7"/>
          <p:cNvSpPr/>
          <p:nvPr/>
        </p:nvSpPr>
        <p:spPr>
          <a:xfrm>
            <a:off x="457200" y="1440000"/>
            <a:ext cx="3376800" cy="912600"/>
          </a:xfrm>
          <a:prstGeom prst="rect">
            <a:avLst/>
          </a:prstGeom>
          <a:noFill/>
          <a:ln w="72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(1) User creates a </a:t>
            </a:r>
            <a:r>
              <a:rPr b="1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job script</a:t>
            </a: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and submits it to Slurm via the “</a:t>
            </a:r>
            <a:r>
              <a:rPr b="1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sbatch</a:t>
            </a: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” command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77" name="TextShape 8"/>
          <p:cNvSpPr/>
          <p:nvPr/>
        </p:nvSpPr>
        <p:spPr>
          <a:xfrm>
            <a:off x="5163480" y="1167120"/>
            <a:ext cx="3864240" cy="638280"/>
          </a:xfrm>
          <a:prstGeom prst="rect">
            <a:avLst/>
          </a:prstGeom>
          <a:noFill/>
          <a:ln w="72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(2) Slurm parses the job script: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     →  </a:t>
            </a: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where &amp; when to run job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78" name="TextShape 9"/>
          <p:cNvSpPr/>
          <p:nvPr/>
        </p:nvSpPr>
        <p:spPr>
          <a:xfrm>
            <a:off x="6544800" y="3020400"/>
            <a:ext cx="2462400" cy="912600"/>
          </a:xfrm>
          <a:prstGeom prst="rect">
            <a:avLst/>
          </a:prstGeom>
          <a:noFill/>
          <a:ln w="72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(3) Job execution: </a:t>
            </a:r>
            <a:br>
              <a:rPr sz="1800"/>
            </a:b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delegated to resource manager on the node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79" name="TextShape 10"/>
          <p:cNvSpPr/>
          <p:nvPr/>
        </p:nvSpPr>
        <p:spPr>
          <a:xfrm>
            <a:off x="2280240" y="5613840"/>
            <a:ext cx="6444000" cy="638280"/>
          </a:xfrm>
          <a:prstGeom prst="rect">
            <a:avLst/>
          </a:prstGeom>
          <a:noFill/>
          <a:ln w="72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(4) The resource manager executes the job and communicates status information to nodes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80" name="Line 11"/>
          <p:cNvSpPr/>
          <p:nvPr/>
        </p:nvSpPr>
        <p:spPr>
          <a:xfrm flipV="1">
            <a:off x="5259600" y="3180960"/>
            <a:ext cx="360" cy="1291680"/>
          </a:xfrm>
          <a:prstGeom prst="line">
            <a:avLst/>
          </a:prstGeom>
          <a:ln w="45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extShape 1"/>
          <p:cNvSpPr/>
          <p:nvPr/>
        </p:nvSpPr>
        <p:spPr>
          <a:xfrm>
            <a:off x="1116000" y="276120"/>
            <a:ext cx="690552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de-DE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Resource and workload manager (2)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82" name="TextShape 2"/>
          <p:cNvSpPr/>
          <p:nvPr/>
        </p:nvSpPr>
        <p:spPr>
          <a:xfrm>
            <a:off x="391680" y="1141200"/>
            <a:ext cx="8350200" cy="423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314280" indent="-314280">
              <a:lnSpc>
                <a:spcPct val="150000"/>
              </a:lnSpc>
              <a:spcBef>
                <a:spcPts val="499"/>
              </a:spcBef>
              <a:buSzPct val="100000"/>
              <a:buBlip>
                <a:blip r:embed="rId1"/>
              </a:buBlip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All clusters: </a:t>
            </a:r>
            <a:endParaRPr b="0" lang="en-US" sz="2000" spc="-1" strike="noStrike">
              <a:latin typeface="Arial"/>
            </a:endParaRPr>
          </a:p>
          <a:p>
            <a:pPr lvl="1" marL="790560" indent="-314640">
              <a:lnSpc>
                <a:spcPct val="150000"/>
              </a:lnSpc>
              <a:spcBef>
                <a:spcPts val="448"/>
              </a:spcBef>
              <a:buSzPct val="100112"/>
              <a:buBlip>
                <a:blip r:embed="rId2"/>
              </a:buBlip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compute job will </a:t>
            </a:r>
            <a:r>
              <a:rPr b="1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only</a:t>
            </a: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be processed by the batch system</a:t>
            </a:r>
            <a:endParaRPr b="0" lang="en-US" sz="1800" spc="-1" strike="noStrike">
              <a:latin typeface="Arial"/>
            </a:endParaRPr>
          </a:p>
          <a:p>
            <a:pPr lvl="1" marL="790560" indent="-314640">
              <a:lnSpc>
                <a:spcPct val="150000"/>
              </a:lnSpc>
              <a:spcBef>
                <a:spcPts val="448"/>
              </a:spcBef>
              <a:buSzPct val="100112"/>
              <a:buBlip>
                <a:blip r:embed="rId3"/>
              </a:buBlip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Running </a:t>
            </a:r>
            <a:r>
              <a:rPr b="1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jobs</a:t>
            </a: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on </a:t>
            </a:r>
            <a:r>
              <a:rPr b="1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login nodes</a:t>
            </a: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de-DE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not</a:t>
            </a:r>
            <a:r>
              <a:rPr b="1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allowed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448"/>
              </a:spcBef>
              <a:buNone/>
            </a:pPr>
            <a:endParaRPr b="0" lang="en-US" sz="1800" spc="-1" strike="noStrike">
              <a:latin typeface="Arial"/>
            </a:endParaRPr>
          </a:p>
          <a:p>
            <a:pPr marL="314280" indent="-314280">
              <a:lnSpc>
                <a:spcPct val="150000"/>
              </a:lnSpc>
              <a:spcBef>
                <a:spcPts val="499"/>
              </a:spcBef>
              <a:buSzPct val="100000"/>
              <a:buBlip>
                <a:blip r:embed="rId4"/>
              </a:buBlip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Waiting time:</a:t>
            </a:r>
            <a:endParaRPr b="0" lang="en-US" sz="2000" spc="-1" strike="noStrike">
              <a:latin typeface="Arial"/>
            </a:endParaRPr>
          </a:p>
          <a:p>
            <a:pPr lvl="1" marL="790560" indent="-314640">
              <a:lnSpc>
                <a:spcPct val="150000"/>
              </a:lnSpc>
              <a:spcBef>
                <a:spcPts val="448"/>
              </a:spcBef>
              <a:buSzPct val="100112"/>
              <a:buBlip>
                <a:blip r:embed="rId5"/>
              </a:buBlip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depends on: </a:t>
            </a:r>
            <a:r>
              <a:rPr b="0" lang="de-DE" sz="1800" spc="-1" strike="noStrike">
                <a:solidFill>
                  <a:srgbClr val="ff3333"/>
                </a:solidFill>
                <a:latin typeface="Calibri"/>
                <a:ea typeface="DejaVu Sans"/>
              </a:rPr>
              <a:t> </a:t>
            </a:r>
            <a:endParaRPr b="0" lang="en-US" sz="1800" spc="-1" strike="noStrike">
              <a:latin typeface="Arial"/>
            </a:endParaRPr>
          </a:p>
          <a:p>
            <a:pPr lvl="2" marL="1209600" indent="-276480">
              <a:lnSpc>
                <a:spcPct val="150000"/>
              </a:lnSpc>
              <a:spcBef>
                <a:spcPts val="400"/>
              </a:spcBef>
              <a:buSzPct val="100112"/>
              <a:buBlip>
                <a:blip r:embed="rId6"/>
              </a:buBlip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your job demands </a:t>
            </a:r>
            <a:endParaRPr b="0" lang="en-US" sz="1800" spc="-1" strike="noStrike">
              <a:latin typeface="Arial"/>
            </a:endParaRPr>
          </a:p>
          <a:p>
            <a:pPr lvl="2" marL="1209600" indent="-276480">
              <a:lnSpc>
                <a:spcPct val="150000"/>
              </a:lnSpc>
              <a:spcBef>
                <a:spcPts val="400"/>
              </a:spcBef>
              <a:buSzPct val="100112"/>
              <a:buBlip>
                <a:blip r:embed="rId7"/>
              </a:buBlip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your demand history  </a:t>
            </a:r>
            <a:endParaRPr b="0" lang="en-US" sz="1800" spc="-1" strike="noStrike">
              <a:latin typeface="Arial"/>
            </a:endParaRPr>
          </a:p>
          <a:p>
            <a:pPr lvl="2" marL="1209600" indent="-276480">
              <a:lnSpc>
                <a:spcPct val="150000"/>
              </a:lnSpc>
              <a:spcBef>
                <a:spcPts val="400"/>
              </a:spcBef>
              <a:buSzPct val="100112"/>
              <a:buBlip>
                <a:blip r:embed="rId8"/>
              </a:buBlip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ONLY bwUniCluster 2.0: your university's share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</TotalTime>
  <Application>LibreOffice/7.3.7.2$Linux_X86_64 LibreOffice_project/30$Build-2</Application>
  <AppVersion>15.0000</AppVersion>
  <Words>3583</Words>
  <Paragraphs>834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2010-11-11T14:27:38Z</dcterms:created>
  <dc:creator>Mehmet Soysal</dc:creator>
  <dc:description/>
  <dc:language>de-DE</dc:language>
  <cp:lastModifiedBy/>
  <cp:lastPrinted>2021-10-18T22:12:09Z</cp:lastPrinted>
  <dcterms:modified xsi:type="dcterms:W3CDTF">2023-10-13T12:17:06Z</dcterms:modified>
  <cp:revision>349</cp:revision>
  <dc:subject/>
  <dc:title>Folie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14</vt:i4>
  </property>
  <property fmtid="{D5CDD505-2E9C-101B-9397-08002B2CF9AE}" pid="3" name="PresentationFormat">
    <vt:lpwstr>Bildschirmpräsentation (4:3)</vt:lpwstr>
  </property>
  <property fmtid="{D5CDD505-2E9C-101B-9397-08002B2CF9AE}" pid="4" name="Slides">
    <vt:i4>43</vt:i4>
  </property>
</Properties>
</file>