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3" r:id="rId1"/>
    <p:sldMasterId id="2147483729" r:id="rId2"/>
    <p:sldMasterId id="2147483693" r:id="rId3"/>
    <p:sldMasterId id="2147483711" r:id="rId4"/>
  </p:sldMasterIdLst>
  <p:notesMasterIdLst>
    <p:notesMasterId r:id="rId51"/>
  </p:notesMasterIdLst>
  <p:sldIdLst>
    <p:sldId id="272" r:id="rId5"/>
    <p:sldId id="735" r:id="rId6"/>
    <p:sldId id="796" r:id="rId7"/>
    <p:sldId id="794" r:id="rId8"/>
    <p:sldId id="291" r:id="rId9"/>
    <p:sldId id="798" r:id="rId10"/>
    <p:sldId id="808" r:id="rId11"/>
    <p:sldId id="823" r:id="rId12"/>
    <p:sldId id="800" r:id="rId13"/>
    <p:sldId id="801" r:id="rId14"/>
    <p:sldId id="802" r:id="rId15"/>
    <p:sldId id="803" r:id="rId16"/>
    <p:sldId id="804" r:id="rId17"/>
    <p:sldId id="302" r:id="rId18"/>
    <p:sldId id="807" r:id="rId19"/>
    <p:sldId id="817" r:id="rId20"/>
    <p:sldId id="819" r:id="rId21"/>
    <p:sldId id="275" r:id="rId22"/>
    <p:sldId id="277" r:id="rId23"/>
    <p:sldId id="810" r:id="rId24"/>
    <p:sldId id="282" r:id="rId25"/>
    <p:sldId id="812" r:id="rId26"/>
    <p:sldId id="289" r:id="rId27"/>
    <p:sldId id="295" r:id="rId28"/>
    <p:sldId id="834" r:id="rId29"/>
    <p:sldId id="811" r:id="rId30"/>
    <p:sldId id="281" r:id="rId31"/>
    <p:sldId id="816" r:id="rId32"/>
    <p:sldId id="301" r:id="rId33"/>
    <p:sldId id="809" r:id="rId34"/>
    <p:sldId id="832" r:id="rId35"/>
    <p:sldId id="821" r:id="rId36"/>
    <p:sldId id="288" r:id="rId37"/>
    <p:sldId id="820" r:id="rId38"/>
    <p:sldId id="822" r:id="rId39"/>
    <p:sldId id="835" r:id="rId40"/>
    <p:sldId id="827" r:id="rId41"/>
    <p:sldId id="828" r:id="rId42"/>
    <p:sldId id="806" r:id="rId43"/>
    <p:sldId id="824" r:id="rId44"/>
    <p:sldId id="830" r:id="rId45"/>
    <p:sldId id="831" r:id="rId46"/>
    <p:sldId id="825" r:id="rId47"/>
    <p:sldId id="833" r:id="rId48"/>
    <p:sldId id="829" r:id="rId49"/>
    <p:sldId id="826" r:id="rId50"/>
  </p:sldIdLst>
  <p:sldSz cx="12192000" cy="6858000"/>
  <p:notesSz cx="6858000" cy="9144000"/>
  <p:defaultTextStyle>
    <a:defPPr>
      <a:defRPr lang="en-US"/>
    </a:defPPr>
    <a:lvl1pPr marL="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609493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72714461-185D-45EE-8B5A-37F3FA60E0F9}">
          <p14:sldIdLst>
            <p14:sldId id="272"/>
            <p14:sldId id="735"/>
            <p14:sldId id="796"/>
            <p14:sldId id="794"/>
            <p14:sldId id="291"/>
            <p14:sldId id="798"/>
            <p14:sldId id="808"/>
            <p14:sldId id="823"/>
            <p14:sldId id="800"/>
            <p14:sldId id="801"/>
            <p14:sldId id="802"/>
            <p14:sldId id="803"/>
            <p14:sldId id="804"/>
            <p14:sldId id="302"/>
            <p14:sldId id="807"/>
            <p14:sldId id="817"/>
            <p14:sldId id="819"/>
            <p14:sldId id="275"/>
            <p14:sldId id="277"/>
            <p14:sldId id="810"/>
            <p14:sldId id="282"/>
            <p14:sldId id="812"/>
            <p14:sldId id="289"/>
            <p14:sldId id="295"/>
            <p14:sldId id="834"/>
            <p14:sldId id="811"/>
            <p14:sldId id="281"/>
            <p14:sldId id="816"/>
            <p14:sldId id="301"/>
            <p14:sldId id="809"/>
            <p14:sldId id="832"/>
            <p14:sldId id="821"/>
          </p14:sldIdLst>
        </p14:section>
        <p14:section name="Old ?" id="{239F00C9-DF24-4406-A3DF-B4C3BC3F2272}">
          <p14:sldIdLst>
            <p14:sldId id="288"/>
            <p14:sldId id="820"/>
            <p14:sldId id="822"/>
            <p14:sldId id="835"/>
            <p14:sldId id="827"/>
            <p14:sldId id="828"/>
            <p14:sldId id="806"/>
            <p14:sldId id="824"/>
            <p14:sldId id="830"/>
            <p14:sldId id="831"/>
            <p14:sldId id="825"/>
            <p14:sldId id="833"/>
            <p14:sldId id="829"/>
            <p14:sldId id="82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9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211" autoAdjust="0"/>
    <p:restoredTop sz="91121" autoAdjust="0"/>
  </p:normalViewPr>
  <p:slideViewPr>
    <p:cSldViewPr snapToGrid="0">
      <p:cViewPr varScale="1">
        <p:scale>
          <a:sx n="46" d="100"/>
          <a:sy n="46" d="100"/>
        </p:scale>
        <p:origin x="1128" y="38"/>
      </p:cViewPr>
      <p:guideLst>
        <p:guide orient="horz" pos="2159"/>
        <p:guide pos="91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35" d="100"/>
          <a:sy n="35" d="100"/>
        </p:scale>
        <p:origin x="2448" y="3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Arbeitsblatt2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sz="1200" dirty="0"/>
              <a:t>New </a:t>
            </a:r>
            <a:r>
              <a:rPr lang="de-DE" sz="1200" dirty="0" err="1"/>
              <a:t>cancer</a:t>
            </a:r>
            <a:r>
              <a:rPr lang="de-DE" sz="1200" dirty="0"/>
              <a:t> </a:t>
            </a:r>
            <a:r>
              <a:rPr lang="de-DE" sz="1200" dirty="0" err="1"/>
              <a:t>cases</a:t>
            </a:r>
            <a:r>
              <a:rPr lang="de-DE" sz="1200" dirty="0"/>
              <a:t> in 2020,</a:t>
            </a:r>
            <a:r>
              <a:rPr lang="de-DE" sz="1200" baseline="0" dirty="0"/>
              <a:t> </a:t>
            </a:r>
            <a:r>
              <a:rPr lang="de-DE" sz="1200" baseline="0" dirty="0" err="1"/>
              <a:t>females</a:t>
            </a:r>
            <a:endParaRPr lang="de-DE" sz="1200" dirty="0"/>
          </a:p>
        </c:rich>
      </c:tx>
      <c:layout/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view3D>
      <c:rotX val="30"/>
      <c:rotY val="161"/>
      <c:depthPercent val="100"/>
      <c:rAngAx val="0"/>
      <c:perspective val="4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828719123900638E-2"/>
          <c:y val="0.13512924454238515"/>
          <c:w val="0.81443711933910179"/>
          <c:h val="0.78623109322592055"/>
        </c:manualLayout>
      </c:layout>
      <c:pie3D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Number of cases</c:v>
                </c:pt>
              </c:strCache>
            </c:strRef>
          </c:tx>
          <c:dPt>
            <c:idx val="0"/>
            <c:bubble3D val="0"/>
            <c:explosion val="19"/>
            <c:spPr>
              <a:solidFill>
                <a:srgbClr val="C00000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4A5-4E54-B69A-2A895D513CEF}"/>
              </c:ext>
            </c:extLst>
          </c:dPt>
          <c:dPt>
            <c:idx val="1"/>
            <c:bubble3D val="0"/>
            <c:spPr>
              <a:solidFill>
                <a:schemeClr val="accent2">
                  <a:shade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04A5-4E54-B69A-2A895D513CEF}"/>
              </c:ext>
            </c:extLst>
          </c:dPt>
          <c:dPt>
            <c:idx val="2"/>
            <c:bubble3D val="0"/>
            <c:spPr>
              <a:solidFill>
                <a:schemeClr val="accent2">
                  <a:shade val="9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4A5-4E54-B69A-2A895D513CEF}"/>
              </c:ext>
            </c:extLst>
          </c:dPt>
          <c:dPt>
            <c:idx val="3"/>
            <c:bubble3D val="0"/>
            <c:spPr>
              <a:solidFill>
                <a:schemeClr val="accent2">
                  <a:shade val="92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04A5-4E54-B69A-2A895D513CEF}"/>
              </c:ext>
            </c:extLst>
          </c:dPt>
          <c:dPt>
            <c:idx val="4"/>
            <c:bubble3D val="0"/>
            <c:spPr>
              <a:solidFill>
                <a:schemeClr val="accent2">
                  <a:tint val="70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4A5-4E54-B69A-2A895D513CEF}"/>
              </c:ext>
            </c:extLst>
          </c:dPt>
          <c:dPt>
            <c:idx val="5"/>
            <c:bubble3D val="0"/>
            <c:spPr>
              <a:solidFill>
                <a:schemeClr val="accent2">
                  <a:tint val="77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4A5-4E54-B69A-2A895D513CEF}"/>
              </c:ext>
            </c:extLst>
          </c:dPt>
          <c:dPt>
            <c:idx val="6"/>
            <c:bubble3D val="0"/>
            <c:spPr>
              <a:solidFill>
                <a:schemeClr val="accent2">
                  <a:tint val="62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5305-44F7-954C-755FED3ECD0C}"/>
              </c:ext>
            </c:extLst>
          </c:dPt>
          <c:dPt>
            <c:idx val="7"/>
            <c:bubble3D val="0"/>
            <c:spPr>
              <a:solidFill>
                <a:schemeClr val="accent2">
                  <a:tint val="46000"/>
                </a:schemeClr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5305-44F7-954C-755FED3ECD0C}"/>
              </c:ext>
            </c:extLst>
          </c:dPt>
          <c:dLbls>
            <c:dLbl>
              <c:idx val="1"/>
              <c:layout>
                <c:manualLayout>
                  <c:x val="-3.2760596139666753E-2"/>
                  <c:y val="-7.2729588317870339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04A5-4E54-B69A-2A895D513CEF}"/>
                </c:ext>
                <c:ext xmlns:c15="http://schemas.microsoft.com/office/drawing/2012/chart" uri="{CE6537A1-D6FC-4f65-9D91-7224C49458BB}">
                  <c15:layout>
                    <c:manualLayout>
                      <c:w val="0.1773668133441389"/>
                      <c:h val="8.6690732209666013E-2"/>
                    </c:manualLayout>
                  </c15:layout>
                </c:ext>
              </c:extLst>
            </c:dLbl>
            <c:dLbl>
              <c:idx val="4"/>
              <c:layout>
                <c:manualLayout>
                  <c:x val="-1.6380298069833332E-2"/>
                  <c:y val="-3.1621506010327066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04A5-4E54-B69A-2A895D513CE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9.5551738740695218E-3"/>
                  <c:y val="-6.3244256961835872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04A5-4E54-B69A-2A895D513CEF}"/>
                </c:ext>
                <c:ext xmlns:c15="http://schemas.microsoft.com/office/drawing/2012/chart" uri="{CE6537A1-D6FC-4f65-9D91-7224C49458BB}">
                  <c15:layout>
                    <c:manualLayout>
                      <c:w val="0.18042403905475793"/>
                      <c:h val="8.6690732209666013E-2"/>
                    </c:manualLayout>
                  </c15:layout>
                </c:ext>
              </c:extLst>
            </c:dLbl>
            <c:dLbl>
              <c:idx val="6"/>
              <c:layout>
                <c:manualLayout>
                  <c:x val="3.276059613966676E-2"/>
                  <c:y val="1.5810753005163488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5305-44F7-954C-755FED3ECD0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0010066516644474E-16"/>
                  <c:y val="9.8026668632013814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separator> </c:separator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5305-44F7-954C-755FED3ECD0C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5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eparator> </c:separator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</c:ext>
            </c:extLst>
          </c:dLbls>
          <c:cat>
            <c:strRef>
              <c:f>Tabelle1!$A$2:$A$9</c:f>
              <c:strCache>
                <c:ptCount val="8"/>
                <c:pt idx="0">
                  <c:v>Breast</c:v>
                </c:pt>
                <c:pt idx="1">
                  <c:v>Colorectum</c:v>
                </c:pt>
                <c:pt idx="2">
                  <c:v>Lung</c:v>
                </c:pt>
                <c:pt idx="3">
                  <c:v>Cervix uteri</c:v>
                </c:pt>
                <c:pt idx="4">
                  <c:v>Thyroid</c:v>
                </c:pt>
                <c:pt idx="5">
                  <c:v>Corpus uteri</c:v>
                </c:pt>
                <c:pt idx="6">
                  <c:v>Stomach</c:v>
                </c:pt>
                <c:pt idx="7">
                  <c:v>Other cancers</c:v>
                </c:pt>
              </c:strCache>
            </c:strRef>
          </c:cat>
          <c:val>
            <c:numRef>
              <c:f>Tabelle1!$B$2:$B$9</c:f>
              <c:numCache>
                <c:formatCode>General</c:formatCode>
                <c:ptCount val="8"/>
                <c:pt idx="0">
                  <c:v>2261419</c:v>
                </c:pt>
                <c:pt idx="1">
                  <c:v>865630</c:v>
                </c:pt>
                <c:pt idx="2">
                  <c:v>770828</c:v>
                </c:pt>
                <c:pt idx="3">
                  <c:v>604127</c:v>
                </c:pt>
                <c:pt idx="4">
                  <c:v>448915</c:v>
                </c:pt>
                <c:pt idx="5">
                  <c:v>417367</c:v>
                </c:pt>
                <c:pt idx="6">
                  <c:v>369580</c:v>
                </c:pt>
                <c:pt idx="7">
                  <c:v>3489618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4A5-4E54-B69A-2A895D513C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 rot="0" vert="horz"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8F02CA-77CB-4E54-B712-21E588799EE8}" type="datetimeFigureOut">
              <a:rPr lang="de-DE" smtClean="0"/>
              <a:t>11.06.2024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13F729A-0AF0-4995-B32B-9504BC68960C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0794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0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0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1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16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20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24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28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320" algn="l" defTabSz="91408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7C5B4-F89D-4EB3-8E38-537E15FBA048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541842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D7C5B4-F89D-4EB3-8E38-537E15FBA048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936251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or many others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39431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All or many others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33644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Component level crosstalk</a:t>
            </a:r>
          </a:p>
          <a:p>
            <a:pPr lvl="1"/>
            <a:r>
              <a:rPr lang="en-GB" smtClean="0"/>
              <a:t>Analog multiplexers/switches have a characteristic crosstalk rejection (usually around -30 to -50 dB)</a:t>
            </a:r>
          </a:p>
          <a:p>
            <a:r>
              <a:rPr lang="en-GB" smtClean="0"/>
              <a:t>Capacitive coupling crosstalk</a:t>
            </a:r>
          </a:p>
          <a:p>
            <a:pPr lvl="1"/>
            <a:r>
              <a:rPr lang="en-GB" smtClean="0"/>
              <a:t>Created by two signal conductors being close to each other</a:t>
            </a:r>
          </a:p>
          <a:p>
            <a:pPr lvl="1"/>
            <a:r>
              <a:rPr lang="en-GB" smtClean="0"/>
              <a:t>Of particular concern inside close PCB Traces (-45dB for 10cm traces 0.2mm apart)</a:t>
            </a:r>
          </a:p>
          <a:p>
            <a:r>
              <a:rPr lang="en-GB" smtClean="0"/>
              <a:t>Inductive coupling</a:t>
            </a:r>
          </a:p>
          <a:p>
            <a:pPr lvl="1"/>
            <a:r>
              <a:rPr lang="en-GB" smtClean="0"/>
              <a:t>Coupling of the magnetic fields of the signal</a:t>
            </a:r>
          </a:p>
          <a:p>
            <a:pPr lvl="1"/>
            <a:r>
              <a:rPr lang="en-GB" smtClean="0"/>
              <a:t>Usually very low</a:t>
            </a:r>
          </a:p>
          <a:p>
            <a:r>
              <a:rPr lang="en-GB" smtClean="0"/>
              <a:t>Mechanical crosstalk</a:t>
            </a:r>
          </a:p>
          <a:p>
            <a:pPr lvl="1"/>
            <a:r>
              <a:rPr lang="en-GB" smtClean="0"/>
              <a:t>Unwanted mechanical propagation can happen around the sensor/emitter and reach other elements</a:t>
            </a:r>
          </a:p>
          <a:p>
            <a:r>
              <a:rPr lang="en-GB" smtClean="0"/>
              <a:t>“Digital”/”Virtual” crosstalk</a:t>
            </a:r>
          </a:p>
          <a:p>
            <a:pPr lvl="1"/>
            <a:r>
              <a:rPr lang="en-GB" smtClean="0"/>
              <a:t>Unexpected signal in the data due to an error in the system hardware of software</a:t>
            </a:r>
          </a:p>
          <a:p>
            <a:pPr lvl="1"/>
            <a:r>
              <a:rPr lang="en-GB" smtClean="0"/>
              <a:t>Potential to be extremely high (up to 0dB theoretically)</a:t>
            </a:r>
          </a:p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52953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55837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15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12219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16169" indent="-275449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01799" indent="-22036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542519" indent="-22036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1983239" indent="-22036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423958" indent="-2203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864678" indent="-2203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305399" indent="-2203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746117" indent="-22036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1A7BA22-1453-4C70-9C99-CE46A822030E}" type="slidenum">
              <a:rPr lang="de-DE" altLang="de-DE" smtClean="0"/>
              <a:pPr eaLnBrk="1" hangingPunct="1"/>
              <a:t>35</a:t>
            </a:fld>
            <a:endParaRPr lang="de-DE" altLang="de-DE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5610" tIns="47806" rIns="95610" bIns="47806"/>
          <a:lstStyle/>
          <a:p>
            <a:r>
              <a:rPr lang="en-US"/>
              <a:t>NEED FOR NEW METHOD</a:t>
            </a:r>
          </a:p>
          <a:p>
            <a:r>
              <a:rPr lang="en-US"/>
              <a:t>---------------------------------------------</a:t>
            </a:r>
          </a:p>
          <a:p>
            <a:r>
              <a:rPr lang="en-US"/>
              <a:t>Most common cancer of women in western world (every 10</a:t>
            </a:r>
            <a:r>
              <a:rPr lang="en-US" baseline="30000"/>
              <a:t>th</a:t>
            </a:r>
            <a:r>
              <a:rPr lang="en-US"/>
              <a:t> woman)</a:t>
            </a:r>
          </a:p>
          <a:p>
            <a:r>
              <a:rPr lang="en-US"/>
              <a:t>Most deadly cancer, 5 year survival rate of 76%. </a:t>
            </a:r>
          </a:p>
          <a:p>
            <a:endParaRPr lang="en-US"/>
          </a:p>
          <a:p>
            <a:pPr defTabSz="91368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/>
              <a:t>Why do so many women die from breast cancer? </a:t>
            </a:r>
            <a:r>
              <a:rPr lang="en-US">
                <a:sym typeface="Wingdings" pitchFamily="2" charset="2"/>
              </a:rPr>
              <a:t> Metastases in vital organs ! Screening: find cancer</a:t>
            </a:r>
            <a:r>
              <a:rPr lang="en-US" baseline="0">
                <a:sym typeface="Wingdings" pitchFamily="2" charset="2"/>
              </a:rPr>
              <a:t> before </a:t>
            </a:r>
            <a:r>
              <a:rPr lang="en-US" baseline="0" err="1">
                <a:sym typeface="Wingdings" pitchFamily="2" charset="2"/>
              </a:rPr>
              <a:t>metas</a:t>
            </a:r>
            <a:r>
              <a:rPr lang="en-US" baseline="0">
                <a:sym typeface="Wingdings" pitchFamily="2" charset="2"/>
              </a:rPr>
              <a:t>.</a:t>
            </a:r>
          </a:p>
          <a:p>
            <a:pPr defTabSz="91368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altLang="de-DE" baseline="0">
              <a:latin typeface="Arial" pitchFamily="34" charset="0"/>
              <a:sym typeface="Wingdings" pitchFamily="2" charset="2"/>
            </a:endParaRPr>
          </a:p>
          <a:p>
            <a:pPr defTabSz="91368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altLang="de-DE" baseline="0">
                <a:latin typeface="Arial" pitchFamily="34" charset="0"/>
                <a:sym typeface="Wingdings" pitchFamily="2" charset="2"/>
              </a:rPr>
              <a:t>Current methods:</a:t>
            </a:r>
          </a:p>
          <a:p>
            <a:pPr marL="456843" indent="-456843" defTabSz="1159557">
              <a:lnSpc>
                <a:spcPct val="80000"/>
              </a:lnSpc>
              <a:buFontTx/>
              <a:buAutoNum type="arabicPeriod"/>
            </a:pPr>
            <a:r>
              <a:rPr lang="en-US" altLang="de-DE" sz="1800"/>
              <a:t>Palpation:</a:t>
            </a:r>
          </a:p>
          <a:p>
            <a:pPr marL="848650" lvl="1" indent="-380702" defTabSz="1159557">
              <a:lnSpc>
                <a:spcPct val="80000"/>
              </a:lnSpc>
              <a:buFontTx/>
              <a:buChar char="-"/>
            </a:pPr>
            <a:r>
              <a:rPr lang="en-US" altLang="de-DE" sz="1600"/>
              <a:t>Self examination, &gt;20a annually</a:t>
            </a:r>
          </a:p>
          <a:p>
            <a:pPr marL="848650" lvl="1" indent="-380702" defTabSz="1159557">
              <a:lnSpc>
                <a:spcPct val="80000"/>
              </a:lnSpc>
              <a:buFontTx/>
              <a:buChar char="-"/>
            </a:pPr>
            <a:r>
              <a:rPr lang="de-DE" altLang="de-DE" sz="1600"/>
              <a:t>Tumor </a:t>
            </a:r>
            <a:r>
              <a:rPr lang="de-DE" altLang="de-DE" sz="1600" err="1"/>
              <a:t>size</a:t>
            </a:r>
            <a:r>
              <a:rPr lang="de-DE" altLang="de-DE" sz="1600"/>
              <a:t> &gt;20mm</a:t>
            </a:r>
          </a:p>
          <a:p>
            <a:pPr marL="848650" lvl="1" indent="-380702" defTabSz="1159557">
              <a:lnSpc>
                <a:spcPct val="80000"/>
              </a:lnSpc>
              <a:buFontTx/>
              <a:buChar char="-"/>
            </a:pPr>
            <a:r>
              <a:rPr lang="en-US" altLang="de-DE" sz="1600"/>
              <a:t>Approx. 60% probability for metastases</a:t>
            </a:r>
          </a:p>
          <a:p>
            <a:pPr marL="456843" indent="-456843" defTabSz="1159557">
              <a:lnSpc>
                <a:spcPct val="80000"/>
              </a:lnSpc>
              <a:buFontTx/>
              <a:buAutoNum type="arabicPeriod"/>
            </a:pPr>
            <a:r>
              <a:rPr lang="en-US" altLang="de-DE" sz="1800"/>
              <a:t>Mammography: </a:t>
            </a:r>
          </a:p>
          <a:p>
            <a:pPr marL="848650" lvl="1" indent="-380702" defTabSz="1159557">
              <a:lnSpc>
                <a:spcPct val="80000"/>
              </a:lnSpc>
              <a:buFontTx/>
              <a:buChar char="-"/>
            </a:pPr>
            <a:r>
              <a:rPr lang="en-US" altLang="de-DE" sz="1600"/>
              <a:t>If symptoms are present, &gt;50a every 3a screening</a:t>
            </a:r>
          </a:p>
          <a:p>
            <a:pPr marL="848650" lvl="1" indent="-380702" defTabSz="1159557">
              <a:lnSpc>
                <a:spcPct val="80000"/>
              </a:lnSpc>
              <a:buFontTx/>
              <a:buChar char="-"/>
            </a:pPr>
            <a:r>
              <a:rPr lang="de-DE" altLang="de-DE" sz="1600"/>
              <a:t>Tumor </a:t>
            </a:r>
            <a:r>
              <a:rPr lang="de-DE" altLang="de-DE" sz="1600" err="1"/>
              <a:t>size</a:t>
            </a:r>
            <a:r>
              <a:rPr lang="de-DE" altLang="de-DE" sz="1600"/>
              <a:t> &gt;10mm </a:t>
            </a:r>
            <a:endParaRPr lang="en-GB" altLang="de-DE" sz="1600"/>
          </a:p>
          <a:p>
            <a:pPr marL="848650" lvl="1" indent="-380702" defTabSz="1159557">
              <a:lnSpc>
                <a:spcPct val="80000"/>
              </a:lnSpc>
              <a:buFontTx/>
              <a:buChar char="-"/>
            </a:pPr>
            <a:r>
              <a:rPr lang="en-US" altLang="de-DE" sz="1600"/>
              <a:t>Approx. 30% probability for metastases</a:t>
            </a:r>
          </a:p>
          <a:p>
            <a:pPr marL="456843" indent="-456843" defTabSz="1159557">
              <a:lnSpc>
                <a:spcPct val="80000"/>
              </a:lnSpc>
              <a:buFontTx/>
              <a:buAutoNum type="arabicPeriod" startAt="3"/>
            </a:pPr>
            <a:r>
              <a:rPr lang="en-US" altLang="de-DE" sz="1800"/>
              <a:t>Sonography: </a:t>
            </a:r>
          </a:p>
          <a:p>
            <a:pPr marL="848650" lvl="1" indent="-380702" defTabSz="1159557">
              <a:lnSpc>
                <a:spcPct val="80000"/>
              </a:lnSpc>
            </a:pPr>
            <a:r>
              <a:rPr lang="en-US" altLang="de-DE" sz="1600"/>
              <a:t>For clarification (or young patients with small breasts) </a:t>
            </a:r>
          </a:p>
          <a:p>
            <a:pPr marL="848650" lvl="1" indent="-380702" defTabSz="1159557">
              <a:lnSpc>
                <a:spcPct val="80000"/>
              </a:lnSpc>
            </a:pPr>
            <a:r>
              <a:rPr lang="de-DE" altLang="de-DE" sz="1600"/>
              <a:t>Tumor </a:t>
            </a:r>
            <a:r>
              <a:rPr lang="de-DE" altLang="de-DE" sz="1600" err="1"/>
              <a:t>size</a:t>
            </a:r>
            <a:r>
              <a:rPr lang="de-DE" altLang="de-DE" sz="1600"/>
              <a:t> &gt;5mm (</a:t>
            </a:r>
            <a:r>
              <a:rPr lang="de-DE" altLang="de-DE" sz="1600" err="1"/>
              <a:t>if</a:t>
            </a:r>
            <a:r>
              <a:rPr lang="de-DE" altLang="de-DE" sz="1600"/>
              <a:t> </a:t>
            </a:r>
            <a:r>
              <a:rPr lang="de-DE" altLang="de-DE" sz="1600" err="1"/>
              <a:t>position</a:t>
            </a:r>
            <a:r>
              <a:rPr lang="de-DE" altLang="de-DE" sz="1600"/>
              <a:t> </a:t>
            </a:r>
            <a:r>
              <a:rPr lang="de-DE" altLang="de-DE" sz="1600" err="1"/>
              <a:t>of</a:t>
            </a:r>
            <a:r>
              <a:rPr lang="de-DE" altLang="de-DE" sz="1600"/>
              <a:t> </a:t>
            </a:r>
            <a:r>
              <a:rPr lang="de-DE" altLang="de-DE" sz="1600" err="1"/>
              <a:t>suspicious</a:t>
            </a:r>
            <a:r>
              <a:rPr lang="de-DE" altLang="de-DE" sz="1600"/>
              <a:t> </a:t>
            </a:r>
            <a:r>
              <a:rPr lang="de-DE" altLang="de-DE" sz="1600" err="1"/>
              <a:t>lesion</a:t>
            </a:r>
            <a:r>
              <a:rPr lang="de-DE" altLang="de-DE" sz="1600"/>
              <a:t> </a:t>
            </a:r>
            <a:r>
              <a:rPr lang="de-DE" altLang="de-DE" sz="1600" err="1"/>
              <a:t>is</a:t>
            </a:r>
            <a:r>
              <a:rPr lang="de-DE" altLang="de-DE" sz="1600"/>
              <a:t> </a:t>
            </a:r>
            <a:r>
              <a:rPr lang="de-DE" altLang="de-DE" sz="1600" err="1"/>
              <a:t>known</a:t>
            </a:r>
            <a:r>
              <a:rPr lang="de-DE" altLang="de-DE" sz="1600"/>
              <a:t>)</a:t>
            </a:r>
          </a:p>
          <a:p>
            <a:pPr marL="456843" indent="-456843" defTabSz="1159557">
              <a:lnSpc>
                <a:spcPct val="80000"/>
              </a:lnSpc>
              <a:buFontTx/>
              <a:buAutoNum type="arabicPeriod" startAt="4"/>
            </a:pPr>
            <a:r>
              <a:rPr lang="en-US" altLang="de-DE" sz="1800"/>
              <a:t>Magnetic Resonance Imaging with contrast agent:</a:t>
            </a:r>
          </a:p>
          <a:p>
            <a:pPr marL="848650" lvl="1" indent="-380702" defTabSz="1159557">
              <a:lnSpc>
                <a:spcPct val="80000"/>
              </a:lnSpc>
              <a:buFontTx/>
              <a:buChar char="-"/>
            </a:pPr>
            <a:r>
              <a:rPr lang="en-US" altLang="de-DE" sz="1600" err="1"/>
              <a:t>Additonal</a:t>
            </a:r>
            <a:r>
              <a:rPr lang="en-US" altLang="de-DE" sz="1600"/>
              <a:t> clarification (e.g. implants)</a:t>
            </a:r>
          </a:p>
          <a:p>
            <a:pPr marL="848650" lvl="1" indent="-380702" defTabSz="1159557">
              <a:lnSpc>
                <a:spcPct val="80000"/>
              </a:lnSpc>
              <a:buFontTx/>
              <a:buChar char="-"/>
            </a:pPr>
            <a:r>
              <a:rPr lang="de-DE" altLang="de-DE" sz="1600"/>
              <a:t>Tumor </a:t>
            </a:r>
            <a:r>
              <a:rPr lang="de-DE" altLang="de-DE" sz="1600" err="1"/>
              <a:t>size</a:t>
            </a:r>
            <a:r>
              <a:rPr lang="de-DE" altLang="de-DE" sz="1600"/>
              <a:t> &gt;5mm (</a:t>
            </a:r>
            <a:r>
              <a:rPr lang="de-DE" altLang="de-DE" sz="1600" err="1"/>
              <a:t>low</a:t>
            </a:r>
            <a:r>
              <a:rPr lang="de-DE" altLang="de-DE" sz="1600"/>
              <a:t> </a:t>
            </a:r>
            <a:r>
              <a:rPr lang="de-DE" altLang="de-DE" sz="1600" err="1"/>
              <a:t>specitivity</a:t>
            </a:r>
            <a:r>
              <a:rPr lang="de-DE" altLang="de-DE" sz="1600"/>
              <a:t>)</a:t>
            </a:r>
            <a:endParaRPr lang="en-US" altLang="de-DE" sz="1600"/>
          </a:p>
          <a:p>
            <a:pPr marL="456843" indent="-456843" defTabSz="1159557">
              <a:lnSpc>
                <a:spcPct val="80000"/>
              </a:lnSpc>
              <a:buFontTx/>
              <a:buAutoNum type="arabicPeriod" startAt="5"/>
            </a:pPr>
            <a:r>
              <a:rPr lang="en-US" altLang="de-DE" sz="1800"/>
              <a:t>Image guided biopsy and histological examination</a:t>
            </a:r>
          </a:p>
          <a:p>
            <a:pPr marL="456843" indent="-456843" defTabSz="1159557">
              <a:lnSpc>
                <a:spcPct val="80000"/>
              </a:lnSpc>
              <a:buFontTx/>
              <a:buAutoNum type="arabicPeriod" startAt="5"/>
            </a:pPr>
            <a:r>
              <a:rPr lang="en-US" altLang="de-DE" sz="1800"/>
              <a:t>Positron Electron Tomography (PET)</a:t>
            </a:r>
          </a:p>
          <a:p>
            <a:pPr marL="848650" lvl="1" indent="-380702" defTabSz="1159557">
              <a:lnSpc>
                <a:spcPct val="80000"/>
              </a:lnSpc>
              <a:buFontTx/>
              <a:buChar char="-"/>
            </a:pPr>
            <a:r>
              <a:rPr lang="en-US" altLang="de-DE" sz="1600"/>
              <a:t>Evaluation of lymph node </a:t>
            </a:r>
            <a:r>
              <a:rPr lang="en-US" altLang="de-DE" sz="1600" err="1"/>
              <a:t>mestastases</a:t>
            </a:r>
            <a:r>
              <a:rPr lang="en-US" altLang="de-DE" sz="1600"/>
              <a:t> and metastases in other organs</a:t>
            </a:r>
          </a:p>
          <a:p>
            <a:pPr marL="848650" lvl="1" indent="-380702" defTabSz="1159557">
              <a:lnSpc>
                <a:spcPct val="80000"/>
              </a:lnSpc>
              <a:buFontTx/>
              <a:buChar char="-"/>
            </a:pPr>
            <a:r>
              <a:rPr lang="en-US" altLang="de-DE" sz="1600"/>
              <a:t>Metastases size &gt; 2cm</a:t>
            </a:r>
          </a:p>
          <a:p>
            <a:pPr defTabSz="91368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en-US" altLang="de-DE" baseline="0">
              <a:latin typeface="Arial" pitchFamily="34" charset="0"/>
              <a:sym typeface="Wingdings" pitchFamily="2" charset="2"/>
            </a:endParaRPr>
          </a:p>
          <a:p>
            <a:pPr defTabSz="91368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de-DE" altLang="de-DE">
                <a:latin typeface="Arial" pitchFamily="34" charset="0"/>
              </a:rPr>
              <a:t>----------------------</a:t>
            </a:r>
          </a:p>
          <a:p>
            <a:pPr defTabSz="91368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de-DE" altLang="de-DE" i="1"/>
              <a:t>Image </a:t>
            </a:r>
            <a:r>
              <a:rPr lang="de-DE" altLang="de-DE" i="1" err="1"/>
              <a:t>sources</a:t>
            </a:r>
            <a:r>
              <a:rPr lang="de-DE" altLang="de-DE" i="1"/>
              <a:t>: netdoctor.de, University Hospital Jena, University Hospital Mannheim</a:t>
            </a:r>
          </a:p>
          <a:p>
            <a:pPr defTabSz="913686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endParaRPr lang="de-DE" altLang="de-DE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4591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13F729A-0AF0-4995-B32B-9504BC68960C}" type="slidenum">
              <a:rPr lang="de-DE" smtClean="0"/>
              <a:t>39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5076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emf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slide master</a:t>
            </a:r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=""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=""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4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A255E0C-BA46-414C-B93B-463A74B6056A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36710660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6">
            <a:extLst>
              <a:ext uri="{FF2B5EF4-FFF2-40B4-BE49-F238E27FC236}">
                <a16:creationId xmlns="" xmlns:a16="http://schemas.microsoft.com/office/drawing/2014/main" id="{34CE5320-35BE-2940-A98A-E8624493D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19757"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456F2AD-B082-4C40-B548-5501F8DAA2FD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</p:spTree>
    <p:extLst>
      <p:ext uri="{BB962C8B-B14F-4D97-AF65-F5344CB8AC3E}">
        <p14:creationId xmlns:p14="http://schemas.microsoft.com/office/powerpoint/2010/main" val="12901507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6F4EBDE6-AB90-41AA-9FD9-5846A1BF5E6C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1643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740A20F6-92DA-404A-A087-191B135303C4}" type="datetime4">
              <a:rPr lang="en-US" smtClean="0"/>
              <a:t>June 11, 2024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02728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</a:t>
            </a:r>
          </a:p>
          <a:p>
            <a:pPr lvl="3"/>
            <a:endParaRPr lang="en-US" alt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B89AAD7E-45FA-4315-A93D-FBFB11BECEC9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=""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0203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F31C92CB-E887-49A1-89D8-F84D7E851A6D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436743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88EC468-4A16-43E1-AE8D-AFB1783B0BBF}" type="datetime4">
              <a:rPr lang="en-US" smtClean="0"/>
              <a:t>June 11,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=""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667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679F28A5-A458-41A3-A1F3-3D6D30ECF45F}" type="datetime4">
              <a:rPr lang="en-US" smtClean="0"/>
              <a:t>June 11,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223698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slide master</a:t>
            </a:r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=""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=""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5233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platzhalter 3">
            <a:extLst>
              <a:ext uri="{FF2B5EF4-FFF2-40B4-BE49-F238E27FC236}">
                <a16:creationId xmlns="" xmlns:a16="http://schemas.microsoft.com/office/drawing/2014/main" id="{E8F0924D-5395-FD43-B8E8-D373CC7CDB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1" b="18811"/>
          <a:stretch>
            <a:fillRect/>
          </a:stretch>
        </p:blipFill>
        <p:spPr>
          <a:xfrm>
            <a:off x="156308" y="3625451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=""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=""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68477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Bildplatzhalter 3">
            <a:extLst>
              <a:ext uri="{FF2B5EF4-FFF2-40B4-BE49-F238E27FC236}">
                <a16:creationId xmlns="" xmlns:a16="http://schemas.microsoft.com/office/drawing/2014/main" id="{E8F0924D-5395-FD43-B8E8-D373CC7CDB7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11" b="18811"/>
          <a:stretch>
            <a:fillRect/>
          </a:stretch>
        </p:blipFill>
        <p:spPr>
          <a:xfrm>
            <a:off x="13802696" y="3725384"/>
            <a:ext cx="11904459" cy="2707437"/>
          </a:xfrm>
          <a:prstGeom prst="round2DiagRect">
            <a:avLst>
              <a:gd name="adj1" fmla="val 0"/>
              <a:gd name="adj2" fmla="val 28451"/>
            </a:avLst>
          </a:prstGeom>
        </p:spPr>
      </p:pic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=""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=""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  <p:pic>
        <p:nvPicPr>
          <p:cNvPr id="3" name="Graphic 2">
            <a:extLst>
              <a:ext uri="{FF2B5EF4-FFF2-40B4-BE49-F238E27FC236}">
                <a16:creationId xmlns="" xmlns:a16="http://schemas.microsoft.com/office/drawing/2014/main" id="{671E5EE1-F996-4993-93C7-3F5B74B9EC2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802696" y="629481"/>
            <a:ext cx="3015195" cy="10013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0F4DC93B-13D0-479B-B46C-6DB0C41CC0E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62000"/>
                    </a14:imgEffect>
                    <a14:imgEffect>
                      <a14:brightnessContrast bright="10000" contrast="-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5" t="42109" r="13620" b="39437"/>
          <a:stretch/>
        </p:blipFill>
        <p:spPr>
          <a:xfrm>
            <a:off x="-148036" y="3636153"/>
            <a:ext cx="12636663" cy="268224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4" name="Grafik 1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2834" y="377512"/>
            <a:ext cx="3527933" cy="1103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68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69016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5654299-21F5-4380-A5B0-36A76B3ABC3F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=""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6457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3DB31224-A2BA-46E6-8C08-B9EBE4CA9847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=""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169063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4335A851-D77C-41AE-86D7-230684EEBDD1}" type="datetime4">
              <a:rPr lang="en-US" smtClean="0"/>
              <a:t>June 11,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=""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0579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2D4E77B-683C-46D8-9FBD-45D28C443896}" type="datetime4">
              <a:rPr lang="en-US" smtClean="0"/>
              <a:t>June 11,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=""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5351446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648B8F8E-2E80-4FE8-B44D-BD31B836C218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26511878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="" xmlns:a16="http://schemas.microsoft.com/office/drawing/2014/main" id="{AD469279-E5C8-404C-94A7-9CE4F8C2FF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21796"/>
          <a:stretch/>
        </p:blipFill>
        <p:spPr>
          <a:xfrm>
            <a:off x="0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6AE96706-7997-401A-B3C6-DD0629218309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3832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A255E0C-BA46-414C-B93B-463A74B6056A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118881943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Bildplatzhalter 6">
            <a:extLst>
              <a:ext uri="{FF2B5EF4-FFF2-40B4-BE49-F238E27FC236}">
                <a16:creationId xmlns="" xmlns:a16="http://schemas.microsoft.com/office/drawing/2014/main" id="{34CE5320-35BE-2940-A98A-E8624493D0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19757"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456F2AD-B082-4C40-B548-5501F8DAA2FD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</p:spTree>
    <p:extLst>
      <p:ext uri="{BB962C8B-B14F-4D97-AF65-F5344CB8AC3E}">
        <p14:creationId xmlns:p14="http://schemas.microsoft.com/office/powerpoint/2010/main" val="33360639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6F4EBDE6-AB90-41AA-9FD9-5846A1BF5E6C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32074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13952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740A20F6-92DA-404A-A087-191B135303C4}" type="datetime4">
              <a:rPr lang="en-US" smtClean="0"/>
              <a:t>June 11, 2024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138814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</a:t>
            </a:r>
          </a:p>
          <a:p>
            <a:pPr lvl="3"/>
            <a:endParaRPr lang="en-US" alt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B89AAD7E-45FA-4315-A93D-FBFB11BECEC9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=""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48663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F31C92CB-E887-49A1-89D8-F84D7E851A6D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110376210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88EC468-4A16-43E1-AE8D-AFB1783B0BBF}" type="datetime4">
              <a:rPr lang="en-US" smtClean="0"/>
              <a:t>June 11,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=""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202678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679F28A5-A458-41A3-A1F3-3D6D30ECF45F}" type="datetime4">
              <a:rPr lang="en-US" smtClean="0"/>
              <a:t>June 11,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15449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slide master</a:t>
            </a:r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=""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=""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7748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3">
            <a:extLst>
              <a:ext uri="{FF2B5EF4-FFF2-40B4-BE49-F238E27FC236}">
                <a16:creationId xmlns="" xmlns:a16="http://schemas.microsoft.com/office/drawing/2014/main" id="{352817DA-0A74-AE46-BBA5-4ADB5D4F888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79" b="31679"/>
          <a:stretch/>
        </p:blipFill>
        <p:spPr>
          <a:xfrm>
            <a:off x="156308" y="3625451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=""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=""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7623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C974CED3-EFED-4069-95EA-4CD91F652799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4481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24C77D95-51C1-4D00-BFF0-7F99CC3627C5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=""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48880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4A352D04-419C-4B25-A572-CBA5FE51B2EF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=""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3824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5654299-21F5-4380-A5B0-36A76B3ABC3F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663860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1A6A913-06DA-4771-B4FD-7A780A785411}" type="datetime4">
              <a:rPr lang="en-US" smtClean="0"/>
              <a:t>June 11,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=""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65820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CD596A2-C669-4CD0-A976-13ED2B2147EE}" type="datetime4">
              <a:rPr lang="en-US" smtClean="0"/>
              <a:t>June 11,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=""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89368890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A8B043BB-F1AC-41E3-A31B-3BED2C404C7F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367707181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6">
            <a:extLst>
              <a:ext uri="{FF2B5EF4-FFF2-40B4-BE49-F238E27FC236}">
                <a16:creationId xmlns="" xmlns:a16="http://schemas.microsoft.com/office/drawing/2014/main" id="{DA42B4DC-7C82-BE42-8B43-98733C90CCB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21796"/>
          <a:stretch/>
        </p:blipFill>
        <p:spPr>
          <a:xfrm>
            <a:off x="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8F0F412E-6302-43BD-86F3-68C92BCEFAA7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202488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2B8D648-917D-4B0C-9FBD-207A63C03E30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12472874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platzhalter 6">
            <a:extLst>
              <a:ext uri="{FF2B5EF4-FFF2-40B4-BE49-F238E27FC236}">
                <a16:creationId xmlns="" xmlns:a16="http://schemas.microsoft.com/office/drawing/2014/main" id="{E69B8DE6-021B-7F4B-B1A0-828F13A9BD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19757"/>
          <a:stretch/>
        </p:blipFill>
        <p:spPr>
          <a:xfrm>
            <a:off x="-1" y="1770680"/>
            <a:ext cx="12191999" cy="455831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52BAD8AA-579C-4682-B026-173A722795AB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</p:spTree>
    <p:extLst>
      <p:ext uri="{BB962C8B-B14F-4D97-AF65-F5344CB8AC3E}">
        <p14:creationId xmlns:p14="http://schemas.microsoft.com/office/powerpoint/2010/main" val="220778973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367F34DA-B1E1-4786-BB5F-D171B8612B89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416521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3ACDFCFC-E949-42B0-9976-6FB2A855129B}" type="datetime4">
              <a:rPr lang="en-US" smtClean="0"/>
              <a:t>June 11, 2024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6192741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CF4CAD5-4F8E-4ED3-BFA6-CA791BA9F821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=""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393939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C2542C8C-558F-4137-8265-9B321A1AE65B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3912580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3DB31224-A2BA-46E6-8C08-B9EBE4CA9847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=""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1139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5E74290C-0FB7-4906-971D-5853136A201E}" type="datetime4">
              <a:rPr lang="en-US" smtClean="0"/>
              <a:t>June 11,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=""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6300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DA9EFB5C-AFDB-4565-A383-24999B966811}" type="datetime4">
              <a:rPr lang="en-US" smtClean="0"/>
              <a:t>June 11,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88674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ildplatzhalter 4"/>
          <p:cNvSpPr>
            <a:spLocks noGrp="1"/>
          </p:cNvSpPr>
          <p:nvPr>
            <p:ph type="pic" sz="quarter" idx="10" hasCustomPrompt="1"/>
          </p:nvPr>
        </p:nvSpPr>
        <p:spPr>
          <a:xfrm>
            <a:off x="156308" y="3618384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slide master</a:t>
            </a:r>
          </a:p>
        </p:txBody>
      </p:sp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title</a:t>
            </a:r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=""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=""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2991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3">
            <a:extLst>
              <a:ext uri="{FF2B5EF4-FFF2-40B4-BE49-F238E27FC236}">
                <a16:creationId xmlns="" xmlns:a16="http://schemas.microsoft.com/office/drawing/2014/main" id="{EBDFCD1D-3B9E-AD48-9904-77642DDBEA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616" b="31616"/>
          <a:stretch/>
        </p:blipFill>
        <p:spPr>
          <a:xfrm>
            <a:off x="156308" y="3625451"/>
            <a:ext cx="11904459" cy="2707437"/>
          </a:xfrm>
          <a:prstGeom prst="round2DiagRect">
            <a:avLst>
              <a:gd name="adj1" fmla="val 0"/>
              <a:gd name="adj2" fmla="val 8317"/>
            </a:avLst>
          </a:prstGeom>
        </p:spPr>
      </p:pic>
      <p:sp>
        <p:nvSpPr>
          <p:cNvPr id="8" name="Textplatzhalter 18"/>
          <p:cNvSpPr>
            <a:spLocks noGrp="1"/>
          </p:cNvSpPr>
          <p:nvPr>
            <p:ph type="body" sz="quarter" idx="11" hasCustomPrompt="1"/>
          </p:nvPr>
        </p:nvSpPr>
        <p:spPr>
          <a:xfrm>
            <a:off x="487258" y="1927266"/>
            <a:ext cx="11366076" cy="380035"/>
          </a:xfrm>
        </p:spPr>
        <p:txBody>
          <a:bodyPr>
            <a:noAutofit/>
          </a:bodyPr>
          <a:lstStyle>
            <a:lvl1pPr marL="0" marR="0" indent="0" algn="l" defTabSz="914347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None/>
              <a:tabLst/>
              <a:defRPr sz="3400" b="1"/>
            </a:lvl1pPr>
            <a:lvl2pPr marL="473979" indent="0">
              <a:buFont typeface="Arial" panose="020B0604020202020204" pitchFamily="34" charset="0"/>
              <a:buNone/>
              <a:defRPr sz="3466" b="1"/>
            </a:lvl2pPr>
            <a:lvl3pPr marL="956422" indent="0">
              <a:buFont typeface="Arial" panose="020B0604020202020204" pitchFamily="34" charset="0"/>
              <a:buNone/>
              <a:defRPr sz="3466" b="1"/>
            </a:lvl3pPr>
            <a:lvl4pPr marL="1430402" indent="0">
              <a:buFont typeface="Arial" panose="020B0604020202020204" pitchFamily="34" charset="0"/>
              <a:buNone/>
              <a:defRPr sz="3466" b="1"/>
            </a:lvl4pPr>
            <a:lvl5pPr marL="1912845" indent="0">
              <a:buFont typeface="Arial" panose="020B0604020202020204" pitchFamily="34" charset="0"/>
              <a:buNone/>
              <a:defRPr sz="3466" b="1"/>
            </a:lvl5pPr>
          </a:lstStyle>
          <a:p>
            <a:pPr marL="0" marR="0" lvl="0" indent="0" algn="l" defTabSz="914347" rtl="0" eaLnBrk="1" fontAlgn="auto" latinLnBrk="0" hangingPunct="1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ClrTx/>
              <a:buSzPct val="88000"/>
              <a:buFont typeface="Arial" panose="020B0604020202020204" pitchFamily="34" charset="0"/>
              <a:buNone/>
              <a:tabLst/>
              <a:defRPr/>
            </a:pPr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ad</a:t>
            </a:r>
            <a:r>
              <a:rPr lang="en-US" b="1" dirty="0"/>
              <a:t>First results of KIT 3D USCT III system crosstalk analysis</a:t>
            </a:r>
          </a:p>
          <a:p>
            <a:pPr lvl="0"/>
            <a:r>
              <a:rPr lang="de-DE" dirty="0" err="1"/>
              <a:t>zd</a:t>
            </a:r>
            <a:r>
              <a:rPr lang="de-DE" dirty="0"/>
              <a:t> title</a:t>
            </a:r>
          </a:p>
        </p:txBody>
      </p:sp>
      <p:sp>
        <p:nvSpPr>
          <p:cNvPr id="9" name="Textplatzhalt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507567" y="2639093"/>
            <a:ext cx="11354233" cy="679663"/>
          </a:xfr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399" b="1" i="0" baseline="0"/>
            </a:lvl1pPr>
            <a:lvl2pPr marL="473979" indent="0">
              <a:buFont typeface="Arial" panose="020B0604020202020204" pitchFamily="34" charset="0"/>
              <a:buNone/>
              <a:defRPr sz="2399" b="1" i="0"/>
            </a:lvl2pPr>
            <a:lvl3pPr marL="956422" indent="0">
              <a:buFont typeface="Arial" panose="020B0604020202020204" pitchFamily="34" charset="0"/>
              <a:buNone/>
              <a:defRPr sz="2399" b="1" i="0"/>
            </a:lvl3pPr>
            <a:lvl4pPr marL="1430402" indent="0">
              <a:buFont typeface="Arial" panose="020B0604020202020204" pitchFamily="34" charset="0"/>
              <a:buNone/>
              <a:defRPr sz="2399" b="1" i="0"/>
            </a:lvl4pPr>
            <a:lvl5pPr marL="1912845" indent="0">
              <a:buFont typeface="Arial" panose="020B0604020202020204" pitchFamily="34" charset="0"/>
              <a:buNone/>
              <a:defRPr sz="2399" b="1" i="0"/>
            </a:lvl5pPr>
          </a:lstStyle>
          <a:p>
            <a:pPr lvl="0"/>
            <a:r>
              <a:rPr lang="de-DE" dirty="0"/>
              <a:t>Click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add</a:t>
            </a:r>
            <a:r>
              <a:rPr lang="de-DE" dirty="0"/>
              <a:t> </a:t>
            </a:r>
            <a:r>
              <a:rPr lang="de-DE" dirty="0" err="1"/>
              <a:t>subline</a:t>
            </a:r>
            <a:r>
              <a:rPr lang="de-DE" dirty="0"/>
              <a:t/>
            </a:r>
            <a:br>
              <a:rPr lang="de-DE" dirty="0"/>
            </a:br>
            <a:r>
              <a:rPr lang="de-DE" dirty="0"/>
              <a:t>(</a:t>
            </a:r>
            <a:r>
              <a:rPr lang="en-US" dirty="0"/>
              <a:t>Also possible in two columns</a:t>
            </a:r>
            <a:r>
              <a:rPr lang="de-DE" dirty="0"/>
              <a:t>)</a:t>
            </a:r>
          </a:p>
        </p:txBody>
      </p:sp>
      <p:sp>
        <p:nvSpPr>
          <p:cNvPr id="10" name="Text Box 14">
            <a:extLst>
              <a:ext uri="{FF2B5EF4-FFF2-40B4-BE49-F238E27FC236}">
                <a16:creationId xmlns="" xmlns:a16="http://schemas.microsoft.com/office/drawing/2014/main" id="{537A5579-09BA-4663-B67D-33B15420579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55467" y="6525687"/>
            <a:ext cx="4808893" cy="16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0" tIns="0" rIns="0" bIns="0">
            <a:spAutoFit/>
          </a:bodyPr>
          <a:lstStyle/>
          <a:p>
            <a:r>
              <a:rPr lang="en-US" sz="1100" noProof="0" dirty="0"/>
              <a:t>KIT – The Research University in the Helmholtz Association</a:t>
            </a:r>
          </a:p>
        </p:txBody>
      </p:sp>
      <p:sp>
        <p:nvSpPr>
          <p:cNvPr id="11" name="Text Box 14">
            <a:extLst>
              <a:ext uri="{FF2B5EF4-FFF2-40B4-BE49-F238E27FC236}">
                <a16:creationId xmlns="" xmlns:a16="http://schemas.microsoft.com/office/drawing/2014/main" id="{6C188393-F356-4F5D-80C7-5DAA7302CAF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9757834" y="6432821"/>
            <a:ext cx="2302933" cy="328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defRPr/>
            </a:pPr>
            <a:r>
              <a:rPr lang="de-DE" altLang="de-DE" sz="2133" b="1" dirty="0">
                <a:solidFill>
                  <a:schemeClr val="tx1"/>
                </a:solidFill>
              </a:rPr>
              <a:t>www.kit.edu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="" xmlns:a16="http://schemas.microsoft.com/office/drawing/2014/main" id="{F170E65B-29E8-4B34-8C2D-4A01E1FD964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000" y="479852"/>
            <a:ext cx="2162067" cy="1001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82435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33400" y="1583512"/>
            <a:ext cx="11125200" cy="448647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 sz="2100"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62C1F81-0292-4658-B990-314031B5EEE0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61696EC4-B4CF-4701-AD06-A8439D6D8E12}" type="slidenum">
              <a:rPr lang="en-US" noProof="0" smtClean="0"/>
              <a:t>‹#›</a:t>
            </a:fld>
            <a:endParaRPr lang="en-US" noProof="0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340BE303-A4F2-4BCB-AF82-DC9DDFB7C7E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1262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172201" y="1583512"/>
            <a:ext cx="5486399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D558F984-26B4-4933-8516-FE1535DED93C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=""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75404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1584471"/>
            <a:ext cx="5467775" cy="4611218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533400" y="1583512"/>
            <a:ext cx="5486400" cy="4593452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3E4C659-E679-417B-A9E8-A603DCE1B207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="" xmlns:a16="http://schemas.microsoft.com/office/drawing/2014/main" id="{6862948F-D5FC-499A-8B74-0B5A4CF727C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438140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54BD4C5A-35E9-47D6-BDD6-A15EE1F6811B}" type="datetime4">
              <a:rPr lang="en-US" smtClean="0"/>
              <a:t>June 11,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=""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742571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7046FD4F-6F20-4022-8CF1-AABFBE35CA69}" type="datetime4">
              <a:rPr lang="en-US" smtClean="0"/>
              <a:t>June 11,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=""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5666102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563BD3E5-C6B0-41CB-8EEA-5A19D71A579A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78032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 hasCustomPrompt="1"/>
          </p:nvPr>
        </p:nvSpPr>
        <p:spPr>
          <a:xfrm>
            <a:off x="6194424" y="2582458"/>
            <a:ext cx="5464176" cy="360720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4335A851-D77C-41AE-86D7-230684EEBDD1}" type="datetime4">
              <a:rPr lang="en-US" smtClean="0"/>
              <a:t>June 11,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=""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14457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="" xmlns:a16="http://schemas.microsoft.com/office/drawing/2014/main" id="{21E5EB97-EF72-C743-B225-36D9314C25F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0" r="1557" b="20197"/>
          <a:stretch/>
        </p:blipFill>
        <p:spPr>
          <a:xfrm>
            <a:off x="1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6DD5701E-F27F-4FC7-9A65-8970DD43482C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59264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324FF91D-7296-4205-8BDB-A92220A41345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2" name="Rechteck 1"/>
          <p:cNvSpPr/>
          <p:nvPr userDrawn="1"/>
        </p:nvSpPr>
        <p:spPr>
          <a:xfrm>
            <a:off x="0" y="6201408"/>
            <a:ext cx="12192000" cy="2437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3199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79"/>
            <a:ext cx="12192000" cy="4558317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24689504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dplatzhalter 6">
            <a:extLst>
              <a:ext uri="{FF2B5EF4-FFF2-40B4-BE49-F238E27FC236}">
                <a16:creationId xmlns="" xmlns:a16="http://schemas.microsoft.com/office/drawing/2014/main" id="{C4C0195D-65D3-B64E-9505-9813519B34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0" r="1557" b="18261"/>
          <a:stretch/>
        </p:blipFill>
        <p:spPr>
          <a:xfrm>
            <a:off x="1" y="1771495"/>
            <a:ext cx="12191999" cy="4558316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0A5B49F6-B86F-4AD3-8EB4-0DC3B07A0E87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7895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53AD220D-9F11-4B7D-8A9D-9C2F5BED8E3F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427405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84502107-A1C5-4378-9800-447D95495502}" type="datetime4">
              <a:rPr lang="en-US" smtClean="0"/>
              <a:t>June 11, 2024</a:t>
            </a:fld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837150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5148853" y="1583511"/>
            <a:ext cx="6509747" cy="4277541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 marL="1435016" indent="0">
              <a:buNone/>
              <a:defRPr sz="15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 hasCustomPrompt="1"/>
          </p:nvPr>
        </p:nvSpPr>
        <p:spPr>
          <a:xfrm>
            <a:off x="533402" y="1583512"/>
            <a:ext cx="4238625" cy="4277541"/>
          </a:xfrm>
        </p:spPr>
        <p:txBody>
          <a:bodyPr>
            <a:normAutofit/>
          </a:bodyPr>
          <a:lstStyle>
            <a:lvl1pPr marL="0" indent="0">
              <a:buNone/>
              <a:defRPr sz="26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/>
              <a:t>Click to add text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4FAC4E8C-1250-48A6-B04C-BC56622F1CB3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9" name="Title Placeholder 1">
            <a:extLst>
              <a:ext uri="{FF2B5EF4-FFF2-40B4-BE49-F238E27FC236}">
                <a16:creationId xmlns="" xmlns:a16="http://schemas.microsoft.com/office/drawing/2014/main" id="{5F47D9EC-E3C8-4173-84B3-DB5A91069C3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208935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58554" y="624691"/>
            <a:ext cx="7295047" cy="4149200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de-DE" dirty="0"/>
              <a:t>Bild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992D16ED-EDD1-4A5D-BA1C-CC77859519F8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1">
            <a:extLst>
              <a:ext uri="{FF2B5EF4-FFF2-40B4-BE49-F238E27FC236}">
                <a16:creationId xmlns="" xmlns:a16="http://schemas.microsoft.com/office/drawing/2014/main" id="{874D6481-F98B-45EE-B6D0-BF8C42A11F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458553" y="4836496"/>
            <a:ext cx="7291569" cy="566777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defRPr sz="1999"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85119134-5DDA-43C1-B0D4-2BD9056B0D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462030" y="5463729"/>
            <a:ext cx="7291569" cy="769581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 altLang="de-DE" dirty="0" err="1"/>
              <a:t>Mastertextformat</a:t>
            </a:r>
            <a:r>
              <a:rPr lang="en-US" altLang="de-DE" dirty="0"/>
              <a:t> </a:t>
            </a:r>
            <a:r>
              <a:rPr lang="en-US" altLang="de-DE" dirty="0" err="1"/>
              <a:t>bearbeiten</a:t>
            </a:r>
            <a:endParaRPr lang="en-US" altLang="de-DE" dirty="0"/>
          </a:p>
        </p:txBody>
      </p:sp>
    </p:spTree>
    <p:extLst>
      <p:ext uri="{BB962C8B-B14F-4D97-AF65-F5344CB8AC3E}">
        <p14:creationId xmlns:p14="http://schemas.microsoft.com/office/powerpoint/2010/main" val="28567607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3400" y="1423972"/>
            <a:ext cx="11125200" cy="4682105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875D5D3D-2EDA-453D-A98B-ACA198EE4F58}" type="datetime4">
              <a:rPr lang="en-US" smtClean="0"/>
              <a:t>June 11,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8" name="Title Placeholder 1">
            <a:extLst>
              <a:ext uri="{FF2B5EF4-FFF2-40B4-BE49-F238E27FC236}">
                <a16:creationId xmlns="" xmlns:a16="http://schemas.microsoft.com/office/drawing/2014/main" id="{A0AF9471-6F4B-417A-9B82-1D3AC42AE9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3673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9027183" y="365124"/>
            <a:ext cx="2628900" cy="5811838"/>
          </a:xfrm>
          <a:prstGeom prst="rect">
            <a:avLst/>
          </a:prstGeom>
        </p:spPr>
        <p:txBody>
          <a:bodyPr vert="eaVert"/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 hasCustomPrompt="1"/>
          </p:nvPr>
        </p:nvSpPr>
        <p:spPr>
          <a:xfrm>
            <a:off x="535920" y="365124"/>
            <a:ext cx="8300763" cy="5811838"/>
          </a:xfrm>
        </p:spPr>
        <p:txBody>
          <a:bodyPr vert="eaVert"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5B47A60A-81C1-450A-8258-62C9DE38B110}" type="datetime4">
              <a:rPr lang="en-US" smtClean="0"/>
              <a:t>June 11, 2024</a:t>
            </a:fld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021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ildplatzhalter 4"/>
          <p:cNvSpPr>
            <a:spLocks noGrp="1"/>
          </p:cNvSpPr>
          <p:nvPr>
            <p:ph type="pic" sz="quarter" idx="13" hasCustomPrompt="1"/>
          </p:nvPr>
        </p:nvSpPr>
        <p:spPr>
          <a:xfrm>
            <a:off x="6207759" y="2590003"/>
            <a:ext cx="5467775" cy="3605685"/>
          </a:xfrm>
          <a:prstGeom prst="round2DiagRect">
            <a:avLst>
              <a:gd name="adj1" fmla="val 0"/>
              <a:gd name="adj2" fmla="val 8317"/>
            </a:avLst>
          </a:prstGeom>
          <a:solidFill>
            <a:srgbClr val="FF99FF"/>
          </a:solidFill>
          <a:ln w="12700">
            <a:solidFill>
              <a:schemeClr val="bg2"/>
            </a:solidFill>
          </a:ln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baseline="0"/>
            </a:lvl1pPr>
          </a:lstStyle>
          <a:p>
            <a:r>
              <a:rPr lang="en-US" dirty="0"/>
              <a:t>Please insert a picture in the master slide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33400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533400" y="2582458"/>
            <a:ext cx="5464176" cy="3607205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 sz="1800"/>
            </a:lvl4pPr>
            <a:lvl5pPr>
              <a:defRPr/>
            </a:lvl5pPr>
          </a:lstStyle>
          <a:p>
            <a:pPr lvl="0"/>
            <a:r>
              <a:rPr lang="en-US" altLang="de-DE" dirty="0"/>
              <a:t>Click to add text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</a:t>
            </a:r>
          </a:p>
          <a:p>
            <a:pPr lvl="4"/>
            <a:r>
              <a:rPr lang="en-US" altLang="de-DE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194424" y="1583512"/>
            <a:ext cx="5464176" cy="823912"/>
          </a:xfrm>
        </p:spPr>
        <p:txBody>
          <a:bodyPr anchor="b">
            <a:normAutofit/>
          </a:bodyPr>
          <a:lstStyle>
            <a:lvl1pPr marL="0" indent="0">
              <a:buNone/>
              <a:defRPr sz="2600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 altLang="de-DE" dirty="0"/>
              <a:t>Click to add subline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12D4E77B-683C-46D8-9FBD-45D28C443896}" type="datetime4">
              <a:rPr lang="en-US" smtClean="0"/>
              <a:t>June 11, 2024</a:t>
            </a:fld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11" name="Title Placeholder 1">
            <a:extLst>
              <a:ext uri="{FF2B5EF4-FFF2-40B4-BE49-F238E27FC236}">
                <a16:creationId xmlns="" xmlns:a16="http://schemas.microsoft.com/office/drawing/2014/main" id="{7E438375-C357-462F-AB62-257249F8E3A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9474711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648B8F8E-2E80-4FE8-B44D-BD31B836C218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8" name="Bildplatzhalter 3"/>
          <p:cNvSpPr>
            <a:spLocks noGrp="1"/>
          </p:cNvSpPr>
          <p:nvPr>
            <p:ph type="pic" sz="quarter" idx="14"/>
          </p:nvPr>
        </p:nvSpPr>
        <p:spPr>
          <a:xfrm>
            <a:off x="0" y="1770680"/>
            <a:ext cx="12192000" cy="4404693"/>
          </a:xfrm>
          <a:solidFill>
            <a:srgbClr val="FF99FF"/>
          </a:solidFill>
        </p:spPr>
        <p:txBody>
          <a:bodyPr anchor="t"/>
          <a:lstStyle>
            <a:lvl1pPr marL="0" indent="0" algn="ctr">
              <a:buFont typeface="Arial" panose="020B0604020202020204" pitchFamily="34" charset="0"/>
              <a:buNone/>
              <a:defRPr/>
            </a:lvl1pPr>
          </a:lstStyle>
          <a:p>
            <a:endParaRPr lang="de-DE" dirty="0"/>
          </a:p>
          <a:p>
            <a:r>
              <a:rPr lang="en-US" dirty="0"/>
              <a:t>Please insert a picture in the master slide</a:t>
            </a:r>
          </a:p>
        </p:txBody>
      </p:sp>
    </p:spTree>
    <p:extLst>
      <p:ext uri="{BB962C8B-B14F-4D97-AF65-F5344CB8AC3E}">
        <p14:creationId xmlns:p14="http://schemas.microsoft.com/office/powerpoint/2010/main" val="969953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platzhalter 6">
            <a:extLst>
              <a:ext uri="{FF2B5EF4-FFF2-40B4-BE49-F238E27FC236}">
                <a16:creationId xmlns="" xmlns:a16="http://schemas.microsoft.com/office/drawing/2014/main" id="{AD469279-E5C8-404C-94A7-9CE4F8C2FF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57" b="21796"/>
          <a:stretch/>
        </p:blipFill>
        <p:spPr>
          <a:xfrm>
            <a:off x="0" y="1770680"/>
            <a:ext cx="12191999" cy="4404693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/>
          <a:lstStyle/>
          <a:p>
            <a:fld id="{6AE96706-7997-401A-B3C6-DD0629218309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/>
          <a:lstStyle/>
          <a:p>
            <a:fld id="{61696EC4-B4CF-4701-AD06-A8439D6D8E12}" type="slidenum">
              <a:rPr lang="de-DE" smtClean="0"/>
              <a:t>‹#›</a:t>
            </a:fld>
            <a:endParaRPr lang="de-DE"/>
          </a:p>
        </p:txBody>
      </p:sp>
      <p:sp>
        <p:nvSpPr>
          <p:cNvPr id="7" name="Title Placeholder 1">
            <a:extLst>
              <a:ext uri="{FF2B5EF4-FFF2-40B4-BE49-F238E27FC236}">
                <a16:creationId xmlns="" xmlns:a16="http://schemas.microsoft.com/office/drawing/2014/main" id="{910E8322-A2A9-45EC-9F17-A3F73D42D1C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/>
            </a:lvl1pPr>
          </a:lstStyle>
          <a:p>
            <a:r>
              <a:rPr lang="en-US" altLang="de-DE" dirty="0"/>
              <a:t>Click to add title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4429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20" Type="http://schemas.openxmlformats.org/officeDocument/2006/relationships/image" Target="../media/image2.png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01" y="441464"/>
            <a:ext cx="1439999" cy="666959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94C81A-DFE5-4252-ACE3-7B558C600C33}" type="datetime4">
              <a:rPr lang="en-US" smtClean="0"/>
              <a:t>June 11, 2024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=""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e-DE" sz="1200" dirty="0"/>
          </a:p>
        </p:txBody>
      </p:sp>
      <p:sp>
        <p:nvSpPr>
          <p:cNvPr id="18" name="Fußzeilenplatzhalter 4">
            <a:extLst>
              <a:ext uri="{FF2B5EF4-FFF2-40B4-BE49-F238E27FC236}">
                <a16:creationId xmlns=""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29811"/>
            <a:ext cx="432673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smtClean="0"/>
              <a:t>USCT, IPE, KIT</a:t>
            </a:r>
            <a:endParaRPr lang="en-US" altLang="de-DE" sz="1200" dirty="0"/>
          </a:p>
        </p:txBody>
      </p:sp>
    </p:spTree>
    <p:extLst>
      <p:ext uri="{BB962C8B-B14F-4D97-AF65-F5344CB8AC3E}">
        <p14:creationId xmlns:p14="http://schemas.microsoft.com/office/powerpoint/2010/main" val="3503340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90" r:id="rId2"/>
    <p:sldLayoutId id="2147483675" r:id="rId3"/>
    <p:sldLayoutId id="2147483677" r:id="rId4"/>
    <p:sldLayoutId id="2147483687" r:id="rId5"/>
    <p:sldLayoutId id="2147483678" r:id="rId6"/>
    <p:sldLayoutId id="2147483686" r:id="rId7"/>
    <p:sldLayoutId id="2147483688" r:id="rId8"/>
    <p:sldLayoutId id="2147483691" r:id="rId9"/>
    <p:sldLayoutId id="2147483689" r:id="rId10"/>
    <p:sldLayoutId id="2147483692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</p:sldLayoutIdLst>
  <p:timing>
    <p:tnLst>
      <p:par>
        <p:cTn id="1" dur="indefinite" restart="never" nodeType="tmRoot"/>
      </p:par>
    </p:tnLst>
  </p:timing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399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608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01" y="441464"/>
            <a:ext cx="1439999" cy="666959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B594C81A-DFE5-4252-ACE3-7B558C600C33}" type="datetime4">
              <a:rPr lang="en-US" smtClean="0"/>
              <a:t>June 11, 2024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=""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Name </a:t>
            </a:r>
            <a:r>
              <a:rPr lang="de-DE" sz="1200" dirty="0" err="1"/>
              <a:t>Surname</a:t>
            </a:r>
            <a:r>
              <a:rPr lang="de-DE" sz="1200" dirty="0"/>
              <a:t> - Title</a:t>
            </a:r>
          </a:p>
        </p:txBody>
      </p:sp>
      <p:sp>
        <p:nvSpPr>
          <p:cNvPr id="18" name="Fußzeilenplatzhalter 4">
            <a:extLst>
              <a:ext uri="{FF2B5EF4-FFF2-40B4-BE49-F238E27FC236}">
                <a16:creationId xmlns=""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29811"/>
            <a:ext cx="432673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/>
              <a:t>Name of Division, Institute, Business Unit</a:t>
            </a:r>
          </a:p>
        </p:txBody>
      </p:sp>
    </p:spTree>
    <p:extLst>
      <p:ext uri="{BB962C8B-B14F-4D97-AF65-F5344CB8AC3E}">
        <p14:creationId xmlns:p14="http://schemas.microsoft.com/office/powerpoint/2010/main" val="14836964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  <p:sldLayoutId id="2147483741" r:id="rId12"/>
    <p:sldLayoutId id="2147483742" r:id="rId13"/>
    <p:sldLayoutId id="2147483743" r:id="rId14"/>
    <p:sldLayoutId id="2147483744" r:id="rId15"/>
    <p:sldLayoutId id="2147483745" r:id="rId16"/>
    <p:sldLayoutId id="2147483746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99">
          <p15:clr>
            <a:srgbClr val="F26B43"/>
          </p15:clr>
        </p15:guide>
        <p15:guide id="3" orient="horz" pos="618">
          <p15:clr>
            <a:srgbClr val="F26B43"/>
          </p15:clr>
        </p15:guide>
        <p15:guide id="4" pos="60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01" y="441464"/>
            <a:ext cx="1439999" cy="666959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702C4C1C-1ED3-4954-B0E9-D63D775CC421}" type="datetime4">
              <a:rPr lang="en-US" smtClean="0"/>
              <a:t>June 11, 2024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=""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Prof. Maria Mustermann - Title</a:t>
            </a:r>
          </a:p>
        </p:txBody>
      </p:sp>
      <p:sp>
        <p:nvSpPr>
          <p:cNvPr id="18" name="Fußzeilenplatzhalter 4">
            <a:extLst>
              <a:ext uri="{FF2B5EF4-FFF2-40B4-BE49-F238E27FC236}">
                <a16:creationId xmlns=""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29811"/>
            <a:ext cx="432673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 dirty="0"/>
              <a:t>Name of Division, Institute, Business Unit</a:t>
            </a:r>
          </a:p>
        </p:txBody>
      </p:sp>
    </p:spTree>
    <p:extLst>
      <p:ext uri="{BB962C8B-B14F-4D97-AF65-F5344CB8AC3E}">
        <p14:creationId xmlns:p14="http://schemas.microsoft.com/office/powerpoint/2010/main" val="136758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  <p:sldLayoutId id="2147483705" r:id="rId12"/>
    <p:sldLayoutId id="2147483706" r:id="rId13"/>
    <p:sldLayoutId id="2147483707" r:id="rId14"/>
    <p:sldLayoutId id="2147483708" r:id="rId15"/>
    <p:sldLayoutId id="2147483709" r:id="rId16"/>
    <p:sldLayoutId id="2147483710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99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608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 altLang="de-DE" dirty="0"/>
              <a:t>Click to add title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8001" y="1582633"/>
            <a:ext cx="11135999" cy="452344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altLang="de-DE" dirty="0"/>
              <a:t>Karlsruher Institute </a:t>
            </a:r>
            <a:r>
              <a:rPr lang="de-DE" altLang="de-DE" dirty="0" err="1"/>
              <a:t>for</a:t>
            </a:r>
            <a:r>
              <a:rPr lang="de-DE" altLang="de-DE" dirty="0"/>
              <a:t> Technology (KIT).</a:t>
            </a:r>
          </a:p>
          <a:p>
            <a:pPr lvl="1"/>
            <a:r>
              <a:rPr lang="en-US" altLang="de-DE" dirty="0"/>
              <a:t>Second level</a:t>
            </a:r>
          </a:p>
          <a:p>
            <a:pPr lvl="2"/>
            <a:r>
              <a:rPr lang="en-US" altLang="de-DE" dirty="0"/>
              <a:t>Third level</a:t>
            </a:r>
          </a:p>
          <a:p>
            <a:pPr lvl="3"/>
            <a:r>
              <a:rPr lang="en-US" altLang="de-DE" dirty="0"/>
              <a:t>Fourth level           </a:t>
            </a:r>
          </a:p>
        </p:txBody>
      </p:sp>
      <p:cxnSp>
        <p:nvCxnSpPr>
          <p:cNvPr id="12" name="Gerade Verbindung 11"/>
          <p:cNvCxnSpPr/>
          <p:nvPr userDrawn="1"/>
        </p:nvCxnSpPr>
        <p:spPr>
          <a:xfrm>
            <a:off x="143930" y="6319881"/>
            <a:ext cx="11904143" cy="9930"/>
          </a:xfrm>
          <a:prstGeom prst="line">
            <a:avLst/>
          </a:prstGeom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Grafik 13">
            <a:extLst>
              <a:ext uri="{FF2B5EF4-FFF2-40B4-BE49-F238E27FC236}">
                <a16:creationId xmlns="" xmlns:a16="http://schemas.microsoft.com/office/drawing/2014/main" id="{49C6492B-9F9B-4588-8AB6-62DBF42A6EA9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4001" y="441464"/>
            <a:ext cx="1439999" cy="666959"/>
          </a:xfrm>
          <a:prstGeom prst="rect">
            <a:avLst/>
          </a:prstGeom>
        </p:spPr>
      </p:pic>
      <p:sp>
        <p:nvSpPr>
          <p:cNvPr id="15" name="Date Placeholder 3"/>
          <p:cNvSpPr>
            <a:spLocks noGrp="1"/>
          </p:cNvSpPr>
          <p:nvPr>
            <p:ph type="dt" sz="half" idx="2"/>
          </p:nvPr>
        </p:nvSpPr>
        <p:spPr>
          <a:xfrm>
            <a:off x="836313" y="6329811"/>
            <a:ext cx="1370340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56BE16BE-510F-4DC1-B9F9-23B25996BEBF}" type="datetime4">
              <a:rPr lang="en-US" smtClean="0"/>
              <a:t>June 11, 2024</a:t>
            </a:fld>
            <a:endParaRPr lang="en-US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88000" y="6329811"/>
            <a:ext cx="43515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200" b="1">
                <a:solidFill>
                  <a:schemeClr val="tx1"/>
                </a:solidFill>
              </a:defRPr>
            </a:lvl1pPr>
          </a:lstStyle>
          <a:p>
            <a:fld id="{61696EC4-B4CF-4701-AD06-A8439D6D8E1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="" xmlns:a16="http://schemas.microsoft.com/office/drawing/2014/main" id="{74D87B36-D57F-487F-9086-156B2F77E750}"/>
              </a:ext>
            </a:extLst>
          </p:cNvPr>
          <p:cNvSpPr txBox="1">
            <a:spLocks/>
          </p:cNvSpPr>
          <p:nvPr userDrawn="1"/>
        </p:nvSpPr>
        <p:spPr>
          <a:xfrm>
            <a:off x="2267108" y="6329811"/>
            <a:ext cx="4908393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/>
              <a:t>Prof. Maria Mustermann - Title</a:t>
            </a:r>
          </a:p>
        </p:txBody>
      </p:sp>
      <p:sp>
        <p:nvSpPr>
          <p:cNvPr id="18" name="Fußzeilenplatzhalter 4">
            <a:extLst>
              <a:ext uri="{FF2B5EF4-FFF2-40B4-BE49-F238E27FC236}">
                <a16:creationId xmlns="" xmlns:a16="http://schemas.microsoft.com/office/drawing/2014/main" id="{AE6A56DB-B5EE-4225-952A-4A1FEE4F4716}"/>
              </a:ext>
            </a:extLst>
          </p:cNvPr>
          <p:cNvSpPr txBox="1">
            <a:spLocks/>
          </p:cNvSpPr>
          <p:nvPr userDrawn="1"/>
        </p:nvSpPr>
        <p:spPr>
          <a:xfrm>
            <a:off x="7340601" y="6329811"/>
            <a:ext cx="4326737" cy="528189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de-DE"/>
            </a:defPPr>
            <a:lvl1pPr marL="0" algn="l" defTabSz="914400" rtl="0" eaLnBrk="1" latinLnBrk="0" hangingPunct="1">
              <a:defRPr sz="1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eaLnBrk="1" hangingPunct="1">
              <a:spcBef>
                <a:spcPct val="50000"/>
              </a:spcBef>
            </a:pPr>
            <a:r>
              <a:rPr lang="en-US" altLang="de-DE" sz="1200"/>
              <a:t>Name of Division, Institute, Business Unit</a:t>
            </a:r>
            <a:endParaRPr lang="en-US" altLang="de-DE" sz="1200" dirty="0"/>
          </a:p>
        </p:txBody>
      </p:sp>
    </p:spTree>
    <p:extLst>
      <p:ext uri="{BB962C8B-B14F-4D97-AF65-F5344CB8AC3E}">
        <p14:creationId xmlns:p14="http://schemas.microsoft.com/office/powerpoint/2010/main" val="4240218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  <p:sldLayoutId id="2147483725" r:id="rId14"/>
    <p:sldLayoutId id="2147483726" r:id="rId15"/>
    <p:sldLayoutId id="2147483727" r:id="rId16"/>
    <p:sldLayoutId id="2147483728" r:id="rId17"/>
  </p:sldLayoutIdLst>
  <p:hf hdr="0" ftr="0"/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lang="en-US" sz="3199" b="1" kern="1200" dirty="0">
          <a:solidFill>
            <a:schemeClr val="tx1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271448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27027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982606" indent="-265098" algn="l" defTabSz="898472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344535" indent="-27144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700114" indent="-265098" algn="l" defTabSz="914347" rtl="0" eaLnBrk="1" latinLnBrk="0" hangingPunct="1">
        <a:lnSpc>
          <a:spcPct val="90000"/>
        </a:lnSpc>
        <a:spcBef>
          <a:spcPts val="480"/>
        </a:spcBef>
        <a:buSzPct val="88000"/>
        <a:buFontTx/>
        <a:buBlip>
          <a:blip r:embed="rId20"/>
        </a:buBlip>
        <a:defRPr sz="15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399" userDrawn="1">
          <p15:clr>
            <a:srgbClr val="F26B43"/>
          </p15:clr>
        </p15:guide>
        <p15:guide id="3" orient="horz" pos="618" userDrawn="1">
          <p15:clr>
            <a:srgbClr val="F26B43"/>
          </p15:clr>
        </p15:guide>
        <p15:guide id="4" pos="60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8.emf"/><Relationship Id="rId4" Type="http://schemas.openxmlformats.org/officeDocument/2006/relationships/package" Target="../embeddings/Microsoft_Excel-Arbeitsblatt1.xlsx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3.sv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7.svg"/><Relationship Id="rId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4.svg"/><Relationship Id="rId4" Type="http://schemas.openxmlformats.org/officeDocument/2006/relationships/image" Target="../media/image4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20.gi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chart" Target="../charts/chart1.xml"/><Relationship Id="rId3" Type="http://schemas.openxmlformats.org/officeDocument/2006/relationships/image" Target="../media/image50.png"/><Relationship Id="rId7" Type="http://schemas.openxmlformats.org/officeDocument/2006/relationships/hyperlink" Target="https://gco.iarc.fr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.png"/><Relationship Id="rId5" Type="http://schemas.openxmlformats.org/officeDocument/2006/relationships/image" Target="../media/image52.jpeg"/><Relationship Id="rId4" Type="http://schemas.openxmlformats.org/officeDocument/2006/relationships/image" Target="../media/image5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emf"/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22.emf"/><Relationship Id="rId7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.png"/><Relationship Id="rId4" Type="http://schemas.openxmlformats.org/officeDocument/2006/relationships/image" Target="../media/image16.png"/><Relationship Id="rId9" Type="http://schemas.openxmlformats.org/officeDocument/2006/relationships/image" Target="../media/image2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emf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sv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8.svg"/><Relationship Id="rId4" Type="http://schemas.openxmlformats.org/officeDocument/2006/relationships/image" Target="../media/image6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D285CD2-AEC8-4EAF-B5CD-6B9247DAF047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3200" dirty="0"/>
              <a:t>First results of KIT 3D USCT III system crosstalk analysis</a:t>
            </a:r>
            <a:endParaRPr lang="de-DE" sz="3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FCABB60-DA39-4F49-B3DD-BD12EC69DC8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GB" dirty="0"/>
              <a:t>Michael Zapf, Simon Kraft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26683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="" xmlns:a16="http://schemas.microsoft.com/office/drawing/2014/main" id="{451A5368-DE30-4793-87AE-67FE90EFE585}"/>
              </a:ext>
            </a:extLst>
          </p:cNvPr>
          <p:cNvSpPr/>
          <p:nvPr/>
        </p:nvSpPr>
        <p:spPr>
          <a:xfrm>
            <a:off x="527945" y="1211641"/>
            <a:ext cx="67224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FB8EBB6B-24FB-4118-B79C-71240039B5C7}"/>
              </a:ext>
            </a:extLst>
          </p:cNvPr>
          <p:cNvSpPr/>
          <p:nvPr/>
        </p:nvSpPr>
        <p:spPr>
          <a:xfrm>
            <a:off x="443640" y="1289461"/>
            <a:ext cx="67224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: Rounded Corners 67">
            <a:extLst>
              <a:ext uri="{FF2B5EF4-FFF2-40B4-BE49-F238E27FC236}">
                <a16:creationId xmlns="" xmlns:a16="http://schemas.microsoft.com/office/drawing/2014/main" id="{448500A6-4B5F-4EAF-AE22-8FCD89FF2D85}"/>
              </a:ext>
            </a:extLst>
          </p:cNvPr>
          <p:cNvSpPr/>
          <p:nvPr/>
        </p:nvSpPr>
        <p:spPr>
          <a:xfrm>
            <a:off x="365820" y="1367281"/>
            <a:ext cx="67224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: Rounded Corners 127">
            <a:extLst>
              <a:ext uri="{FF2B5EF4-FFF2-40B4-BE49-F238E27FC236}">
                <a16:creationId xmlns="" xmlns:a16="http://schemas.microsoft.com/office/drawing/2014/main" id="{1C948B74-39A3-4AE8-9E22-79A271C994CF}"/>
              </a:ext>
            </a:extLst>
          </p:cNvPr>
          <p:cNvSpPr/>
          <p:nvPr/>
        </p:nvSpPr>
        <p:spPr>
          <a:xfrm>
            <a:off x="288000" y="1445101"/>
            <a:ext cx="67224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9697217-C2A2-492E-A137-0D4B63A3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E1E37B5-A73C-43C3-A867-957D5573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10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880D8029-9396-4F7F-B1EB-D115E272F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Motivation: 3D USCT III Receiver chain Crosstalk sources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B8452C44-BE49-410C-B227-1B1AB7351CD5}"/>
              </a:ext>
            </a:extLst>
          </p:cNvPr>
          <p:cNvSpPr/>
          <p:nvPr/>
        </p:nvSpPr>
        <p:spPr>
          <a:xfrm>
            <a:off x="505578" y="175225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634744A1-B9F2-4E0D-AD97-2548CA75A966}"/>
              </a:ext>
            </a:extLst>
          </p:cNvPr>
          <p:cNvSpPr/>
          <p:nvPr/>
        </p:nvSpPr>
        <p:spPr>
          <a:xfrm>
            <a:off x="505578" y="193957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632EC43-1260-468E-8F68-B863D4D42D4E}"/>
              </a:ext>
            </a:extLst>
          </p:cNvPr>
          <p:cNvSpPr/>
          <p:nvPr/>
        </p:nvSpPr>
        <p:spPr>
          <a:xfrm>
            <a:off x="505578" y="212690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108D944E-642F-4CE5-BCC7-49AC9894C90E}"/>
              </a:ext>
            </a:extLst>
          </p:cNvPr>
          <p:cNvSpPr/>
          <p:nvPr/>
        </p:nvSpPr>
        <p:spPr>
          <a:xfrm>
            <a:off x="505578" y="231422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6AE0B3F5-2052-49D9-B5A6-282B24EF90F1}"/>
              </a:ext>
            </a:extLst>
          </p:cNvPr>
          <p:cNvSpPr/>
          <p:nvPr/>
        </p:nvSpPr>
        <p:spPr>
          <a:xfrm>
            <a:off x="505578" y="250155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8FF132FA-CE33-42F2-9742-BF872314A38B}"/>
              </a:ext>
            </a:extLst>
          </p:cNvPr>
          <p:cNvSpPr/>
          <p:nvPr/>
        </p:nvSpPr>
        <p:spPr>
          <a:xfrm>
            <a:off x="505578" y="268887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29BF30D3-80A2-4467-9E82-5B6290C7786A}"/>
              </a:ext>
            </a:extLst>
          </p:cNvPr>
          <p:cNvSpPr/>
          <p:nvPr/>
        </p:nvSpPr>
        <p:spPr>
          <a:xfrm>
            <a:off x="505578" y="287620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8383A0DE-FAA5-4E7A-8210-B7A7C1D98887}"/>
              </a:ext>
            </a:extLst>
          </p:cNvPr>
          <p:cNvSpPr/>
          <p:nvPr/>
        </p:nvSpPr>
        <p:spPr>
          <a:xfrm>
            <a:off x="505578" y="306352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717A5B6A-ABAA-46C2-8931-83F445EFA938}"/>
              </a:ext>
            </a:extLst>
          </p:cNvPr>
          <p:cNvSpPr/>
          <p:nvPr/>
        </p:nvSpPr>
        <p:spPr>
          <a:xfrm>
            <a:off x="505578" y="3250851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39090675-39CD-4248-865F-18F0F605E601}"/>
              </a:ext>
            </a:extLst>
          </p:cNvPr>
          <p:cNvSpPr/>
          <p:nvPr/>
        </p:nvSpPr>
        <p:spPr>
          <a:xfrm>
            <a:off x="2470150" y="1918969"/>
            <a:ext cx="1485900" cy="133188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ASIC :</a:t>
            </a:r>
          </a:p>
          <a:p>
            <a:pPr algn="ctr"/>
            <a:r>
              <a:rPr lang="en-GB" sz="1600" dirty="0"/>
              <a:t>Amplifier</a:t>
            </a:r>
          </a:p>
          <a:p>
            <a:pPr algn="ctr"/>
            <a:r>
              <a:rPr lang="en-GB" sz="1600" dirty="0"/>
              <a:t>&amp;</a:t>
            </a:r>
          </a:p>
          <a:p>
            <a:pPr algn="ctr"/>
            <a:r>
              <a:rPr lang="en-GB" sz="1600" dirty="0"/>
              <a:t>MUX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="" xmlns:a16="http://schemas.microsoft.com/office/drawing/2014/main" id="{36C024AA-FD87-4B65-BCBB-4105606F20ED}"/>
              </a:ext>
            </a:extLst>
          </p:cNvPr>
          <p:cNvCxnSpPr>
            <a:stCxn id="9" idx="3"/>
          </p:cNvCxnSpPr>
          <p:nvPr/>
        </p:nvCxnSpPr>
        <p:spPr>
          <a:xfrm>
            <a:off x="1674721" y="1835611"/>
            <a:ext cx="795429" cy="270684"/>
          </a:xfrm>
          <a:prstGeom prst="bentConnector3">
            <a:avLst>
              <a:gd name="adj1" fmla="val 7634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="" xmlns:a16="http://schemas.microsoft.com/office/drawing/2014/main" id="{A418C891-3EB3-431C-9E21-3A43DE24CFFF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674721" y="2022936"/>
            <a:ext cx="795429" cy="210359"/>
          </a:xfrm>
          <a:prstGeom prst="bentConnector3">
            <a:avLst>
              <a:gd name="adj1" fmla="val 5718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="" xmlns:a16="http://schemas.microsoft.com/office/drawing/2014/main" id="{98CC9960-D0F0-4D7A-8FE4-1A821DC40DA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1674721" y="2210261"/>
            <a:ext cx="795429" cy="140509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="" xmlns:a16="http://schemas.microsoft.com/office/drawing/2014/main" id="{7617AFB7-E92F-4897-A15B-D270B30802D4}"/>
              </a:ext>
            </a:extLst>
          </p:cNvPr>
          <p:cNvCxnSpPr>
            <a:stCxn id="21" idx="3"/>
            <a:endCxn id="26" idx="1"/>
          </p:cNvCxnSpPr>
          <p:nvPr/>
        </p:nvCxnSpPr>
        <p:spPr>
          <a:xfrm flipV="1">
            <a:off x="1674721" y="2584910"/>
            <a:ext cx="795429" cy="1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="" xmlns:a16="http://schemas.microsoft.com/office/drawing/2014/main" id="{0991EB78-4ACA-4F15-B5B1-09A644D2F4E2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674721" y="2397586"/>
            <a:ext cx="795429" cy="83358"/>
          </a:xfrm>
          <a:prstGeom prst="bentConnector3">
            <a:avLst>
              <a:gd name="adj1" fmla="val 2445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="" xmlns:a16="http://schemas.microsoft.com/office/drawing/2014/main" id="{85214A8F-FA93-4B75-BB23-FE174525B418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674721" y="2916937"/>
            <a:ext cx="795428" cy="229949"/>
          </a:xfrm>
          <a:prstGeom prst="bentConnector3">
            <a:avLst>
              <a:gd name="adj1" fmla="val 5319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="" xmlns:a16="http://schemas.microsoft.com/office/drawing/2014/main" id="{7A6773EB-14B7-4837-8897-74F148AB6331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674721" y="3018072"/>
            <a:ext cx="795428" cy="316138"/>
          </a:xfrm>
          <a:prstGeom prst="bentConnector3">
            <a:avLst>
              <a:gd name="adj1" fmla="val 73151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="" xmlns:a16="http://schemas.microsoft.com/office/drawing/2014/main" id="{990535D7-7DC4-4626-B466-2A7F30EB0D73}"/>
              </a:ext>
            </a:extLst>
          </p:cNvPr>
          <p:cNvCxnSpPr>
            <a:cxnSpLocks/>
          </p:cNvCxnSpPr>
          <p:nvPr/>
        </p:nvCxnSpPr>
        <p:spPr>
          <a:xfrm flipV="1">
            <a:off x="1674720" y="2805026"/>
            <a:ext cx="795429" cy="151704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="" xmlns:a16="http://schemas.microsoft.com/office/drawing/2014/main" id="{38359E35-6B8B-4DA0-ADF1-0C10BCE3704D}"/>
              </a:ext>
            </a:extLst>
          </p:cNvPr>
          <p:cNvCxnSpPr>
            <a:cxnSpLocks/>
          </p:cNvCxnSpPr>
          <p:nvPr/>
        </p:nvCxnSpPr>
        <p:spPr>
          <a:xfrm flipV="1">
            <a:off x="1674721" y="2701270"/>
            <a:ext cx="795428" cy="70966"/>
          </a:xfrm>
          <a:prstGeom prst="bentConnector3">
            <a:avLst>
              <a:gd name="adj1" fmla="val 2405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: Rounded Corners 71">
            <a:extLst>
              <a:ext uri="{FF2B5EF4-FFF2-40B4-BE49-F238E27FC236}">
                <a16:creationId xmlns="" xmlns:a16="http://schemas.microsoft.com/office/drawing/2014/main" id="{688A3665-B65F-4D88-B268-EDE9D728085D}"/>
              </a:ext>
            </a:extLst>
          </p:cNvPr>
          <p:cNvSpPr/>
          <p:nvPr/>
        </p:nvSpPr>
        <p:spPr>
          <a:xfrm>
            <a:off x="505577" y="374950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="" xmlns:a16="http://schemas.microsoft.com/office/drawing/2014/main" id="{B6EFD9CA-11F5-4729-A091-C19E035CC51C}"/>
              </a:ext>
            </a:extLst>
          </p:cNvPr>
          <p:cNvSpPr/>
          <p:nvPr/>
        </p:nvSpPr>
        <p:spPr>
          <a:xfrm>
            <a:off x="505577" y="393683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="" xmlns:a16="http://schemas.microsoft.com/office/drawing/2014/main" id="{E4CB7C15-7ECC-46FC-93C1-1DF40EA53A20}"/>
              </a:ext>
            </a:extLst>
          </p:cNvPr>
          <p:cNvSpPr/>
          <p:nvPr/>
        </p:nvSpPr>
        <p:spPr>
          <a:xfrm>
            <a:off x="505577" y="412415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="" xmlns:a16="http://schemas.microsoft.com/office/drawing/2014/main" id="{551A99AC-D420-4E15-916C-6B2BD0AFFBD5}"/>
              </a:ext>
            </a:extLst>
          </p:cNvPr>
          <p:cNvSpPr/>
          <p:nvPr/>
        </p:nvSpPr>
        <p:spPr>
          <a:xfrm>
            <a:off x="505577" y="431148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="" xmlns:a16="http://schemas.microsoft.com/office/drawing/2014/main" id="{F6F76B6F-9D97-4A9B-A4A0-9C9408037550}"/>
              </a:ext>
            </a:extLst>
          </p:cNvPr>
          <p:cNvSpPr/>
          <p:nvPr/>
        </p:nvSpPr>
        <p:spPr>
          <a:xfrm>
            <a:off x="505577" y="449880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="" xmlns:a16="http://schemas.microsoft.com/office/drawing/2014/main" id="{2F1A2F04-7375-4698-8728-DADFDA8A3DE9}"/>
              </a:ext>
            </a:extLst>
          </p:cNvPr>
          <p:cNvSpPr/>
          <p:nvPr/>
        </p:nvSpPr>
        <p:spPr>
          <a:xfrm>
            <a:off x="505577" y="468613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C0F8055B-7F89-4C38-A7AE-23E4DE428D98}"/>
              </a:ext>
            </a:extLst>
          </p:cNvPr>
          <p:cNvSpPr/>
          <p:nvPr/>
        </p:nvSpPr>
        <p:spPr>
          <a:xfrm>
            <a:off x="505577" y="487345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="" xmlns:a16="http://schemas.microsoft.com/office/drawing/2014/main" id="{B5341B21-3439-4FED-A8FE-553C6708BC35}"/>
              </a:ext>
            </a:extLst>
          </p:cNvPr>
          <p:cNvSpPr/>
          <p:nvPr/>
        </p:nvSpPr>
        <p:spPr>
          <a:xfrm>
            <a:off x="505577" y="506078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="" xmlns:a16="http://schemas.microsoft.com/office/drawing/2014/main" id="{876BD108-97A4-4A5D-989C-43A5853F3E7A}"/>
              </a:ext>
            </a:extLst>
          </p:cNvPr>
          <p:cNvSpPr/>
          <p:nvPr/>
        </p:nvSpPr>
        <p:spPr>
          <a:xfrm>
            <a:off x="505577" y="5248104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B7BDEF60-FF27-4B67-AAA0-C7BFEF863124}"/>
              </a:ext>
            </a:extLst>
          </p:cNvPr>
          <p:cNvSpPr/>
          <p:nvPr/>
        </p:nvSpPr>
        <p:spPr>
          <a:xfrm>
            <a:off x="2470149" y="3916222"/>
            <a:ext cx="1485900" cy="133188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ASIC :</a:t>
            </a:r>
          </a:p>
          <a:p>
            <a:pPr algn="ctr"/>
            <a:r>
              <a:rPr lang="en-GB" sz="1600" dirty="0"/>
              <a:t>Amplifier</a:t>
            </a:r>
          </a:p>
          <a:p>
            <a:pPr algn="ctr"/>
            <a:r>
              <a:rPr lang="en-GB" sz="1600" dirty="0"/>
              <a:t>&amp;</a:t>
            </a:r>
          </a:p>
          <a:p>
            <a:pPr algn="ctr"/>
            <a:r>
              <a:rPr lang="en-GB" sz="1600" dirty="0"/>
              <a:t>MUX</a:t>
            </a:r>
          </a:p>
        </p:txBody>
      </p:sp>
      <p:cxnSp>
        <p:nvCxnSpPr>
          <p:cNvPr id="82" name="Connector: Elbow 81">
            <a:extLst>
              <a:ext uri="{FF2B5EF4-FFF2-40B4-BE49-F238E27FC236}">
                <a16:creationId xmlns="" xmlns:a16="http://schemas.microsoft.com/office/drawing/2014/main" id="{FAF4DF54-6984-453D-A43B-75C645EA2334}"/>
              </a:ext>
            </a:extLst>
          </p:cNvPr>
          <p:cNvCxnSpPr>
            <a:stCxn id="72" idx="3"/>
          </p:cNvCxnSpPr>
          <p:nvPr/>
        </p:nvCxnSpPr>
        <p:spPr>
          <a:xfrm>
            <a:off x="1674720" y="3832864"/>
            <a:ext cx="795429" cy="270684"/>
          </a:xfrm>
          <a:prstGeom prst="bentConnector3">
            <a:avLst>
              <a:gd name="adj1" fmla="val 7634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Elbow 82">
            <a:extLst>
              <a:ext uri="{FF2B5EF4-FFF2-40B4-BE49-F238E27FC236}">
                <a16:creationId xmlns="" xmlns:a16="http://schemas.microsoft.com/office/drawing/2014/main" id="{645D6DF2-37C3-49F0-AA39-D78FB44F94DD}"/>
              </a:ext>
            </a:extLst>
          </p:cNvPr>
          <p:cNvCxnSpPr>
            <a:cxnSpLocks/>
            <a:stCxn id="73" idx="3"/>
          </p:cNvCxnSpPr>
          <p:nvPr/>
        </p:nvCxnSpPr>
        <p:spPr>
          <a:xfrm>
            <a:off x="1674720" y="4020189"/>
            <a:ext cx="795429" cy="210359"/>
          </a:xfrm>
          <a:prstGeom prst="bentConnector3">
            <a:avLst>
              <a:gd name="adj1" fmla="val 5718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="" xmlns:a16="http://schemas.microsoft.com/office/drawing/2014/main" id="{0DD43326-DBA4-4C2C-9D52-5BDC3E021843}"/>
              </a:ext>
            </a:extLst>
          </p:cNvPr>
          <p:cNvCxnSpPr>
            <a:cxnSpLocks/>
            <a:stCxn id="74" idx="3"/>
          </p:cNvCxnSpPr>
          <p:nvPr/>
        </p:nvCxnSpPr>
        <p:spPr>
          <a:xfrm>
            <a:off x="1674720" y="4207514"/>
            <a:ext cx="795429" cy="140509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="" xmlns:a16="http://schemas.microsoft.com/office/drawing/2014/main" id="{602728E8-B746-4BE8-970E-3C65315FBD99}"/>
              </a:ext>
            </a:extLst>
          </p:cNvPr>
          <p:cNvCxnSpPr>
            <a:stCxn id="76" idx="3"/>
            <a:endCxn id="81" idx="1"/>
          </p:cNvCxnSpPr>
          <p:nvPr/>
        </p:nvCxnSpPr>
        <p:spPr>
          <a:xfrm flipV="1">
            <a:off x="1674720" y="4582163"/>
            <a:ext cx="795429" cy="1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85">
            <a:extLst>
              <a:ext uri="{FF2B5EF4-FFF2-40B4-BE49-F238E27FC236}">
                <a16:creationId xmlns="" xmlns:a16="http://schemas.microsoft.com/office/drawing/2014/main" id="{08FE5FCE-CA26-4642-BB5F-6AAAE0AAA175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1674720" y="4394839"/>
            <a:ext cx="795429" cy="83358"/>
          </a:xfrm>
          <a:prstGeom prst="bentConnector3">
            <a:avLst>
              <a:gd name="adj1" fmla="val 2445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or: Elbow 86">
            <a:extLst>
              <a:ext uri="{FF2B5EF4-FFF2-40B4-BE49-F238E27FC236}">
                <a16:creationId xmlns="" xmlns:a16="http://schemas.microsoft.com/office/drawing/2014/main" id="{E586D155-C932-4455-8633-6774C870ACCF}"/>
              </a:ext>
            </a:extLst>
          </p:cNvPr>
          <p:cNvCxnSpPr>
            <a:cxnSpLocks/>
            <a:stCxn id="79" idx="3"/>
          </p:cNvCxnSpPr>
          <p:nvPr/>
        </p:nvCxnSpPr>
        <p:spPr>
          <a:xfrm flipV="1">
            <a:off x="1674720" y="4914190"/>
            <a:ext cx="795428" cy="229949"/>
          </a:xfrm>
          <a:prstGeom prst="bentConnector3">
            <a:avLst>
              <a:gd name="adj1" fmla="val 5319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Elbow 87">
            <a:extLst>
              <a:ext uri="{FF2B5EF4-FFF2-40B4-BE49-F238E27FC236}">
                <a16:creationId xmlns="" xmlns:a16="http://schemas.microsoft.com/office/drawing/2014/main" id="{9EC6C346-4B7F-4218-8998-B096656F06C7}"/>
              </a:ext>
            </a:extLst>
          </p:cNvPr>
          <p:cNvCxnSpPr>
            <a:cxnSpLocks/>
            <a:stCxn id="80" idx="3"/>
          </p:cNvCxnSpPr>
          <p:nvPr/>
        </p:nvCxnSpPr>
        <p:spPr>
          <a:xfrm flipV="1">
            <a:off x="1674720" y="5015325"/>
            <a:ext cx="795428" cy="316138"/>
          </a:xfrm>
          <a:prstGeom prst="bentConnector3">
            <a:avLst>
              <a:gd name="adj1" fmla="val 73151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="" xmlns:a16="http://schemas.microsoft.com/office/drawing/2014/main" id="{E3C2C420-D461-4034-AEA9-6015B28DFA65}"/>
              </a:ext>
            </a:extLst>
          </p:cNvPr>
          <p:cNvCxnSpPr>
            <a:cxnSpLocks/>
          </p:cNvCxnSpPr>
          <p:nvPr/>
        </p:nvCxnSpPr>
        <p:spPr>
          <a:xfrm flipV="1">
            <a:off x="1674719" y="4802279"/>
            <a:ext cx="795429" cy="151704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or: Elbow 89">
            <a:extLst>
              <a:ext uri="{FF2B5EF4-FFF2-40B4-BE49-F238E27FC236}">
                <a16:creationId xmlns="" xmlns:a16="http://schemas.microsoft.com/office/drawing/2014/main" id="{C5B3629F-B0F5-4A6E-8160-BDCC22E92496}"/>
              </a:ext>
            </a:extLst>
          </p:cNvPr>
          <p:cNvCxnSpPr>
            <a:cxnSpLocks/>
          </p:cNvCxnSpPr>
          <p:nvPr/>
        </p:nvCxnSpPr>
        <p:spPr>
          <a:xfrm flipV="1">
            <a:off x="1674720" y="4698523"/>
            <a:ext cx="795428" cy="70966"/>
          </a:xfrm>
          <a:prstGeom prst="bentConnector3">
            <a:avLst>
              <a:gd name="adj1" fmla="val 2405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: Rounded Corners 90">
            <a:extLst>
              <a:ext uri="{FF2B5EF4-FFF2-40B4-BE49-F238E27FC236}">
                <a16:creationId xmlns="" xmlns:a16="http://schemas.microsoft.com/office/drawing/2014/main" id="{8D4AD96C-F6F6-4B78-8F78-2F9C65E80475}"/>
              </a:ext>
            </a:extLst>
          </p:cNvPr>
          <p:cNvSpPr/>
          <p:nvPr/>
        </p:nvSpPr>
        <p:spPr>
          <a:xfrm>
            <a:off x="4751475" y="2564304"/>
            <a:ext cx="1485900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cxnSp>
        <p:nvCxnSpPr>
          <p:cNvPr id="105" name="Connector: Elbow 104">
            <a:extLst>
              <a:ext uri="{FF2B5EF4-FFF2-40B4-BE49-F238E27FC236}">
                <a16:creationId xmlns="" xmlns:a16="http://schemas.microsoft.com/office/drawing/2014/main" id="{A7AB2AAC-4C1A-4B5D-BC28-65E5AE388532}"/>
              </a:ext>
            </a:extLst>
          </p:cNvPr>
          <p:cNvCxnSpPr>
            <a:cxnSpLocks/>
          </p:cNvCxnSpPr>
          <p:nvPr/>
        </p:nvCxnSpPr>
        <p:spPr>
          <a:xfrm>
            <a:off x="3956048" y="2350770"/>
            <a:ext cx="795431" cy="566167"/>
          </a:xfrm>
          <a:prstGeom prst="bentConnector3">
            <a:avLst>
              <a:gd name="adj1" fmla="val 70956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or: Elbow 106">
            <a:extLst>
              <a:ext uri="{FF2B5EF4-FFF2-40B4-BE49-F238E27FC236}">
                <a16:creationId xmlns="" xmlns:a16="http://schemas.microsoft.com/office/drawing/2014/main" id="{CDE1953B-BD9F-4F8C-A675-9ECF2AE8C3F5}"/>
              </a:ext>
            </a:extLst>
          </p:cNvPr>
          <p:cNvCxnSpPr>
            <a:stCxn id="26" idx="3"/>
          </p:cNvCxnSpPr>
          <p:nvPr/>
        </p:nvCxnSpPr>
        <p:spPr>
          <a:xfrm>
            <a:off x="3956050" y="2584910"/>
            <a:ext cx="795429" cy="561976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or: Elbow 108">
            <a:extLst>
              <a:ext uri="{FF2B5EF4-FFF2-40B4-BE49-F238E27FC236}">
                <a16:creationId xmlns="" xmlns:a16="http://schemas.microsoft.com/office/drawing/2014/main" id="{2B886695-FB92-48E4-BE4F-CB40ACC3D75F}"/>
              </a:ext>
            </a:extLst>
          </p:cNvPr>
          <p:cNvCxnSpPr>
            <a:cxnSpLocks/>
          </p:cNvCxnSpPr>
          <p:nvPr/>
        </p:nvCxnSpPr>
        <p:spPr>
          <a:xfrm>
            <a:off x="3956048" y="2812968"/>
            <a:ext cx="795431" cy="521240"/>
          </a:xfrm>
          <a:prstGeom prst="bentConnector3">
            <a:avLst>
              <a:gd name="adj1" fmla="val 26649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: Elbow 110">
            <a:extLst>
              <a:ext uri="{FF2B5EF4-FFF2-40B4-BE49-F238E27FC236}">
                <a16:creationId xmlns="" xmlns:a16="http://schemas.microsoft.com/office/drawing/2014/main" id="{99E04FE4-34DC-486A-8752-D1C43225A2C9}"/>
              </a:ext>
            </a:extLst>
          </p:cNvPr>
          <p:cNvCxnSpPr>
            <a:cxnSpLocks/>
          </p:cNvCxnSpPr>
          <p:nvPr/>
        </p:nvCxnSpPr>
        <p:spPr>
          <a:xfrm flipV="1">
            <a:off x="3956046" y="3832862"/>
            <a:ext cx="795431" cy="515161"/>
          </a:xfrm>
          <a:prstGeom prst="bentConnector3">
            <a:avLst>
              <a:gd name="adj1" fmla="val 28446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or: Elbow 112">
            <a:extLst>
              <a:ext uri="{FF2B5EF4-FFF2-40B4-BE49-F238E27FC236}">
                <a16:creationId xmlns="" xmlns:a16="http://schemas.microsoft.com/office/drawing/2014/main" id="{09AC5293-5B64-4ADE-8618-10BF90182C29}"/>
              </a:ext>
            </a:extLst>
          </p:cNvPr>
          <p:cNvCxnSpPr>
            <a:stCxn id="81" idx="3"/>
          </p:cNvCxnSpPr>
          <p:nvPr/>
        </p:nvCxnSpPr>
        <p:spPr>
          <a:xfrm flipV="1">
            <a:off x="3956049" y="4060923"/>
            <a:ext cx="795429" cy="521240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or: Elbow 114">
            <a:extLst>
              <a:ext uri="{FF2B5EF4-FFF2-40B4-BE49-F238E27FC236}">
                <a16:creationId xmlns="" xmlns:a16="http://schemas.microsoft.com/office/drawing/2014/main" id="{52A87469-9AB1-41F9-9093-FD0E663D6BF9}"/>
              </a:ext>
            </a:extLst>
          </p:cNvPr>
          <p:cNvCxnSpPr>
            <a:cxnSpLocks/>
          </p:cNvCxnSpPr>
          <p:nvPr/>
        </p:nvCxnSpPr>
        <p:spPr>
          <a:xfrm flipV="1">
            <a:off x="3956046" y="4271283"/>
            <a:ext cx="795431" cy="498206"/>
          </a:xfrm>
          <a:prstGeom prst="bentConnector3">
            <a:avLst>
              <a:gd name="adj1" fmla="val 67962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="" xmlns:a16="http://schemas.microsoft.com/office/drawing/2014/main" id="{415BAE98-A066-444F-9BF3-4D63FFE760A6}"/>
              </a:ext>
            </a:extLst>
          </p:cNvPr>
          <p:cNvCxnSpPr>
            <a:stCxn id="91" idx="3"/>
            <a:endCxn id="128" idx="3"/>
          </p:cNvCxnSpPr>
          <p:nvPr/>
        </p:nvCxnSpPr>
        <p:spPr>
          <a:xfrm flipV="1">
            <a:off x="6237375" y="3613626"/>
            <a:ext cx="773025" cy="12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="" xmlns:a16="http://schemas.microsoft.com/office/drawing/2014/main" id="{A590C3A6-3143-46F3-8FC4-716979DFBB97}"/>
              </a:ext>
            </a:extLst>
          </p:cNvPr>
          <p:cNvCxnSpPr/>
          <p:nvPr/>
        </p:nvCxnSpPr>
        <p:spPr>
          <a:xfrm>
            <a:off x="6237379" y="3250850"/>
            <a:ext cx="77302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="" xmlns:a16="http://schemas.microsoft.com/office/drawing/2014/main" id="{FF55265E-5B14-4E00-A94F-8AC72ED16A15}"/>
              </a:ext>
            </a:extLst>
          </p:cNvPr>
          <p:cNvCxnSpPr/>
          <p:nvPr/>
        </p:nvCxnSpPr>
        <p:spPr>
          <a:xfrm>
            <a:off x="6237379" y="3988439"/>
            <a:ext cx="77302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: Rounded Corners 148">
            <a:extLst>
              <a:ext uri="{FF2B5EF4-FFF2-40B4-BE49-F238E27FC236}">
                <a16:creationId xmlns="" xmlns:a16="http://schemas.microsoft.com/office/drawing/2014/main" id="{08A88618-E9A1-46F3-80CE-7017E1EFCB5F}"/>
              </a:ext>
            </a:extLst>
          </p:cNvPr>
          <p:cNvSpPr/>
          <p:nvPr/>
        </p:nvSpPr>
        <p:spPr>
          <a:xfrm>
            <a:off x="8419525" y="1798724"/>
            <a:ext cx="2933827" cy="362980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384 ADC channel</a:t>
            </a: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="" xmlns:a16="http://schemas.microsoft.com/office/drawing/2014/main" id="{9DF0FAB1-EF0C-40E4-B3BC-05049745A274}"/>
              </a:ext>
            </a:extLst>
          </p:cNvPr>
          <p:cNvCxnSpPr>
            <a:cxnSpLocks/>
            <a:stCxn id="128" idx="3"/>
            <a:endCxn id="149" idx="1"/>
          </p:cNvCxnSpPr>
          <p:nvPr/>
        </p:nvCxnSpPr>
        <p:spPr>
          <a:xfrm>
            <a:off x="7010400" y="3613626"/>
            <a:ext cx="140912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AA5ABFFA-A558-4733-8FE8-08A99AE663BA}"/>
              </a:ext>
            </a:extLst>
          </p:cNvPr>
          <p:cNvCxnSpPr>
            <a:cxnSpLocks/>
          </p:cNvCxnSpPr>
          <p:nvPr/>
        </p:nvCxnSpPr>
        <p:spPr>
          <a:xfrm>
            <a:off x="7009609" y="3250073"/>
            <a:ext cx="140912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51381102-B76E-45C4-AC6D-61C164B3C853}"/>
              </a:ext>
            </a:extLst>
          </p:cNvPr>
          <p:cNvSpPr txBox="1"/>
          <p:nvPr/>
        </p:nvSpPr>
        <p:spPr>
          <a:xfrm>
            <a:off x="7270223" y="1225789"/>
            <a:ext cx="4393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*128 Transducer Array system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="" xmlns:a16="http://schemas.microsoft.com/office/drawing/2014/main" id="{BD339A77-20D0-414C-823D-9EF6F7DDF9C5}"/>
              </a:ext>
            </a:extLst>
          </p:cNvPr>
          <p:cNvSpPr txBox="1"/>
          <p:nvPr/>
        </p:nvSpPr>
        <p:spPr>
          <a:xfrm>
            <a:off x="7286628" y="2348141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3*128</a:t>
            </a:r>
          </a:p>
          <a:p>
            <a:r>
              <a:rPr lang="en-GB" sz="1800" dirty="0"/>
              <a:t>channel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="" xmlns:a16="http://schemas.microsoft.com/office/drawing/2014/main" id="{F5149C00-F53F-40DE-9786-EE059A96835E}"/>
              </a:ext>
            </a:extLst>
          </p:cNvPr>
          <p:cNvSpPr/>
          <p:nvPr/>
        </p:nvSpPr>
        <p:spPr>
          <a:xfrm>
            <a:off x="7139614" y="1410903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BE884C30-738A-407D-831E-AF99718EF084}"/>
              </a:ext>
            </a:extLst>
          </p:cNvPr>
          <p:cNvSpPr/>
          <p:nvPr/>
        </p:nvSpPr>
        <p:spPr>
          <a:xfrm>
            <a:off x="7221000" y="1330735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: Rounded Corners 70">
            <a:extLst>
              <a:ext uri="{FF2B5EF4-FFF2-40B4-BE49-F238E27FC236}">
                <a16:creationId xmlns="" xmlns:a16="http://schemas.microsoft.com/office/drawing/2014/main" id="{8EDE55EC-6E91-4D15-9982-3E64820E104B}"/>
              </a:ext>
            </a:extLst>
          </p:cNvPr>
          <p:cNvSpPr/>
          <p:nvPr/>
        </p:nvSpPr>
        <p:spPr>
          <a:xfrm>
            <a:off x="7311790" y="1253070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8873C2E-F910-46B0-AD58-6EDD456E7437}"/>
              </a:ext>
            </a:extLst>
          </p:cNvPr>
          <p:cNvGrpSpPr/>
          <p:nvPr/>
        </p:nvGrpSpPr>
        <p:grpSpPr>
          <a:xfrm>
            <a:off x="7009607" y="3821617"/>
            <a:ext cx="1409125" cy="166658"/>
            <a:chOff x="7009607" y="3821617"/>
            <a:chExt cx="1409125" cy="166658"/>
          </a:xfrm>
        </p:grpSpPr>
        <p:cxnSp>
          <p:nvCxnSpPr>
            <p:cNvPr id="153" name="Straight Arrow Connector 152">
              <a:extLst>
                <a:ext uri="{FF2B5EF4-FFF2-40B4-BE49-F238E27FC236}">
                  <a16:creationId xmlns="" xmlns:a16="http://schemas.microsoft.com/office/drawing/2014/main" id="{AC0FB9AD-E01C-4DCF-9329-EB242FBF4802}"/>
                </a:ext>
              </a:extLst>
            </p:cNvPr>
            <p:cNvCxnSpPr>
              <a:cxnSpLocks/>
            </p:cNvCxnSpPr>
            <p:nvPr/>
          </p:nvCxnSpPr>
          <p:spPr>
            <a:xfrm>
              <a:off x="7009607" y="3988275"/>
              <a:ext cx="140912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="" xmlns:a16="http://schemas.microsoft.com/office/drawing/2014/main" id="{D77561E0-A889-41EE-A309-926EA9C047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6754" y="3936830"/>
              <a:ext cx="1351978" cy="1439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="" xmlns:a16="http://schemas.microsoft.com/office/drawing/2014/main" id="{1CA4B53E-9176-466B-B792-1F2DC3BDF3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0157" y="3878770"/>
              <a:ext cx="1265523" cy="1706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="" xmlns:a16="http://schemas.microsoft.com/office/drawing/2014/main" id="{D8829401-BD43-4FEF-9FBA-3363014FEFD6}"/>
                </a:ext>
              </a:extLst>
            </p:cNvPr>
            <p:cNvCxnSpPr>
              <a:cxnSpLocks/>
            </p:cNvCxnSpPr>
            <p:nvPr/>
          </p:nvCxnSpPr>
          <p:spPr>
            <a:xfrm>
              <a:off x="7227977" y="3821617"/>
              <a:ext cx="1187703" cy="7147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B1632252-9CC7-4758-95BF-7897DF0ED61F}"/>
              </a:ext>
            </a:extLst>
          </p:cNvPr>
          <p:cNvGrpSpPr/>
          <p:nvPr/>
        </p:nvGrpSpPr>
        <p:grpSpPr>
          <a:xfrm>
            <a:off x="7010171" y="3086092"/>
            <a:ext cx="1409125" cy="166658"/>
            <a:chOff x="7009607" y="3821617"/>
            <a:chExt cx="1409125" cy="166658"/>
          </a:xfrm>
        </p:grpSpPr>
        <p:cxnSp>
          <p:nvCxnSpPr>
            <p:cNvPr id="101" name="Straight Arrow Connector 100">
              <a:extLst>
                <a:ext uri="{FF2B5EF4-FFF2-40B4-BE49-F238E27FC236}">
                  <a16:creationId xmlns="" xmlns:a16="http://schemas.microsoft.com/office/drawing/2014/main" id="{69EFCE4F-9E96-4E6B-959B-3953F8A85F45}"/>
                </a:ext>
              </a:extLst>
            </p:cNvPr>
            <p:cNvCxnSpPr>
              <a:cxnSpLocks/>
            </p:cNvCxnSpPr>
            <p:nvPr/>
          </p:nvCxnSpPr>
          <p:spPr>
            <a:xfrm>
              <a:off x="7009607" y="3988275"/>
              <a:ext cx="140912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="" xmlns:a16="http://schemas.microsoft.com/office/drawing/2014/main" id="{4EEE32FB-A758-4AB2-BAD5-D37A2EF46F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6754" y="3936830"/>
              <a:ext cx="1351978" cy="1439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="" xmlns:a16="http://schemas.microsoft.com/office/drawing/2014/main" id="{19F0876A-9534-4A63-927A-4DD343E482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0157" y="3878770"/>
              <a:ext cx="1265523" cy="1706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="" xmlns:a16="http://schemas.microsoft.com/office/drawing/2014/main" id="{E9CD9D74-A2E6-4A74-BDDF-DEACA7D1382A}"/>
                </a:ext>
              </a:extLst>
            </p:cNvPr>
            <p:cNvCxnSpPr>
              <a:cxnSpLocks/>
            </p:cNvCxnSpPr>
            <p:nvPr/>
          </p:nvCxnSpPr>
          <p:spPr>
            <a:xfrm>
              <a:off x="7227977" y="3821617"/>
              <a:ext cx="1187703" cy="7147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="" xmlns:a16="http://schemas.microsoft.com/office/drawing/2014/main" id="{B38B0821-1F06-4BF7-82AF-30B38E409D63}"/>
              </a:ext>
            </a:extLst>
          </p:cNvPr>
          <p:cNvGrpSpPr/>
          <p:nvPr/>
        </p:nvGrpSpPr>
        <p:grpSpPr>
          <a:xfrm>
            <a:off x="7011391" y="3447917"/>
            <a:ext cx="1409125" cy="166658"/>
            <a:chOff x="7009607" y="3821617"/>
            <a:chExt cx="1409125" cy="166658"/>
          </a:xfrm>
        </p:grpSpPr>
        <p:cxnSp>
          <p:nvCxnSpPr>
            <p:cNvPr id="108" name="Straight Arrow Connector 107">
              <a:extLst>
                <a:ext uri="{FF2B5EF4-FFF2-40B4-BE49-F238E27FC236}">
                  <a16:creationId xmlns="" xmlns:a16="http://schemas.microsoft.com/office/drawing/2014/main" id="{7A2C1230-3EA4-4483-8023-DC6E647314D6}"/>
                </a:ext>
              </a:extLst>
            </p:cNvPr>
            <p:cNvCxnSpPr>
              <a:cxnSpLocks/>
            </p:cNvCxnSpPr>
            <p:nvPr/>
          </p:nvCxnSpPr>
          <p:spPr>
            <a:xfrm>
              <a:off x="7009607" y="3988275"/>
              <a:ext cx="140912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="" xmlns:a16="http://schemas.microsoft.com/office/drawing/2014/main" id="{0C5A1466-6C8F-447A-B3B1-D35EA9EFD8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6754" y="3936830"/>
              <a:ext cx="1351978" cy="1439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="" xmlns:a16="http://schemas.microsoft.com/office/drawing/2014/main" id="{20E918E5-10CF-4A14-941A-9A59D12840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0157" y="3878770"/>
              <a:ext cx="1265523" cy="1706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="" xmlns:a16="http://schemas.microsoft.com/office/drawing/2014/main" id="{38DC7210-0678-4FDB-B685-BD8D35CCD497}"/>
                </a:ext>
              </a:extLst>
            </p:cNvPr>
            <p:cNvCxnSpPr>
              <a:cxnSpLocks/>
            </p:cNvCxnSpPr>
            <p:nvPr/>
          </p:nvCxnSpPr>
          <p:spPr>
            <a:xfrm>
              <a:off x="7227977" y="3821617"/>
              <a:ext cx="1187703" cy="7147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2364C61D-24BA-42E3-AC1B-20F70593158F}"/>
              </a:ext>
            </a:extLst>
          </p:cNvPr>
          <p:cNvGrpSpPr/>
          <p:nvPr/>
        </p:nvGrpSpPr>
        <p:grpSpPr>
          <a:xfrm>
            <a:off x="7743736" y="2972921"/>
            <a:ext cx="52061" cy="55472"/>
            <a:chOff x="7710142" y="1981420"/>
            <a:chExt cx="52061" cy="55472"/>
          </a:xfrm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F14297E-84C9-4699-8FB7-E2EFE2BC38DC}"/>
                </a:ext>
              </a:extLst>
            </p:cNvPr>
            <p:cNvSpPr/>
            <p:nvPr/>
          </p:nvSpPr>
          <p:spPr>
            <a:xfrm>
              <a:off x="7710142" y="2018892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Oval 115">
              <a:extLst>
                <a:ext uri="{FF2B5EF4-FFF2-40B4-BE49-F238E27FC236}">
                  <a16:creationId xmlns="" xmlns:a16="http://schemas.microsoft.com/office/drawing/2014/main" id="{2A3EAB86-4C1C-472A-B6B2-F280DEE22ADD}"/>
                </a:ext>
              </a:extLst>
            </p:cNvPr>
            <p:cNvSpPr/>
            <p:nvPr/>
          </p:nvSpPr>
          <p:spPr>
            <a:xfrm>
              <a:off x="7724880" y="1999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Oval 116">
              <a:extLst>
                <a:ext uri="{FF2B5EF4-FFF2-40B4-BE49-F238E27FC236}">
                  <a16:creationId xmlns="" xmlns:a16="http://schemas.microsoft.com/office/drawing/2014/main" id="{6CEBD0EF-CB34-4838-AA9A-34E9125B5069}"/>
                </a:ext>
              </a:extLst>
            </p:cNvPr>
            <p:cNvSpPr/>
            <p:nvPr/>
          </p:nvSpPr>
          <p:spPr>
            <a:xfrm>
              <a:off x="7744203" y="1981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="" xmlns:a16="http://schemas.microsoft.com/office/drawing/2014/main" id="{6E89ED08-E347-43D0-A418-B8BA494D17B1}"/>
              </a:ext>
            </a:extLst>
          </p:cNvPr>
          <p:cNvGrpSpPr/>
          <p:nvPr/>
        </p:nvGrpSpPr>
        <p:grpSpPr>
          <a:xfrm>
            <a:off x="7730584" y="3348334"/>
            <a:ext cx="52061" cy="55472"/>
            <a:chOff x="7710142" y="1981420"/>
            <a:chExt cx="52061" cy="55472"/>
          </a:xfrm>
        </p:grpSpPr>
        <p:sp>
          <p:nvSpPr>
            <p:cNvPr id="119" name="Oval 118">
              <a:extLst>
                <a:ext uri="{FF2B5EF4-FFF2-40B4-BE49-F238E27FC236}">
                  <a16:creationId xmlns="" xmlns:a16="http://schemas.microsoft.com/office/drawing/2014/main" id="{E684C812-2DA6-4F44-8024-D141F0B7F0BF}"/>
                </a:ext>
              </a:extLst>
            </p:cNvPr>
            <p:cNvSpPr/>
            <p:nvPr/>
          </p:nvSpPr>
          <p:spPr>
            <a:xfrm>
              <a:off x="7710142" y="2018892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Oval 119">
              <a:extLst>
                <a:ext uri="{FF2B5EF4-FFF2-40B4-BE49-F238E27FC236}">
                  <a16:creationId xmlns="" xmlns:a16="http://schemas.microsoft.com/office/drawing/2014/main" id="{4CD33558-9209-4FD1-A754-4C9B8F12244E}"/>
                </a:ext>
              </a:extLst>
            </p:cNvPr>
            <p:cNvSpPr/>
            <p:nvPr/>
          </p:nvSpPr>
          <p:spPr>
            <a:xfrm>
              <a:off x="7724880" y="1999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Oval 120">
              <a:extLst>
                <a:ext uri="{FF2B5EF4-FFF2-40B4-BE49-F238E27FC236}">
                  <a16:creationId xmlns="" xmlns:a16="http://schemas.microsoft.com/office/drawing/2014/main" id="{93F8367D-E5AC-4C47-9B4A-9E4ACCA7D525}"/>
                </a:ext>
              </a:extLst>
            </p:cNvPr>
            <p:cNvSpPr/>
            <p:nvPr/>
          </p:nvSpPr>
          <p:spPr>
            <a:xfrm>
              <a:off x="7744203" y="1981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B5BBA6DB-E71F-4069-AB99-F4F0FC7CF57F}"/>
              </a:ext>
            </a:extLst>
          </p:cNvPr>
          <p:cNvGrpSpPr/>
          <p:nvPr/>
        </p:nvGrpSpPr>
        <p:grpSpPr>
          <a:xfrm>
            <a:off x="7795797" y="3743797"/>
            <a:ext cx="52061" cy="55472"/>
            <a:chOff x="7710142" y="1981420"/>
            <a:chExt cx="52061" cy="55472"/>
          </a:xfrm>
        </p:grpSpPr>
        <p:sp>
          <p:nvSpPr>
            <p:cNvPr id="123" name="Oval 122">
              <a:extLst>
                <a:ext uri="{FF2B5EF4-FFF2-40B4-BE49-F238E27FC236}">
                  <a16:creationId xmlns="" xmlns:a16="http://schemas.microsoft.com/office/drawing/2014/main" id="{CE2B49C1-F30B-4D7C-8EEC-E8F1B33EB317}"/>
                </a:ext>
              </a:extLst>
            </p:cNvPr>
            <p:cNvSpPr/>
            <p:nvPr/>
          </p:nvSpPr>
          <p:spPr>
            <a:xfrm>
              <a:off x="7710142" y="2018892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Oval 123">
              <a:extLst>
                <a:ext uri="{FF2B5EF4-FFF2-40B4-BE49-F238E27FC236}">
                  <a16:creationId xmlns="" xmlns:a16="http://schemas.microsoft.com/office/drawing/2014/main" id="{07F7684B-72CF-484B-990D-E13F03686E2D}"/>
                </a:ext>
              </a:extLst>
            </p:cNvPr>
            <p:cNvSpPr/>
            <p:nvPr/>
          </p:nvSpPr>
          <p:spPr>
            <a:xfrm>
              <a:off x="7724880" y="1999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311DB3B1-41D1-4363-AEE3-9F7C384EA2FA}"/>
                </a:ext>
              </a:extLst>
            </p:cNvPr>
            <p:cNvSpPr/>
            <p:nvPr/>
          </p:nvSpPr>
          <p:spPr>
            <a:xfrm>
              <a:off x="7744203" y="1981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7" name="Oval 96">
            <a:extLst>
              <a:ext uri="{FF2B5EF4-FFF2-40B4-BE49-F238E27FC236}">
                <a16:creationId xmlns="" xmlns:a16="http://schemas.microsoft.com/office/drawing/2014/main" id="{5E93D003-D2C8-4CB4-B921-B60C6758F5D4}"/>
              </a:ext>
            </a:extLst>
          </p:cNvPr>
          <p:cNvSpPr/>
          <p:nvPr/>
        </p:nvSpPr>
        <p:spPr>
          <a:xfrm>
            <a:off x="2406429" y="3708945"/>
            <a:ext cx="1536920" cy="1746433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>
            <a:extLst>
              <a:ext uri="{FF2B5EF4-FFF2-40B4-BE49-F238E27FC236}">
                <a16:creationId xmlns="" xmlns:a16="http://schemas.microsoft.com/office/drawing/2014/main" id="{A85A660F-82A3-4CF8-830F-A53BA6585C20}"/>
              </a:ext>
            </a:extLst>
          </p:cNvPr>
          <p:cNvSpPr/>
          <p:nvPr/>
        </p:nvSpPr>
        <p:spPr>
          <a:xfrm>
            <a:off x="4694558" y="2518207"/>
            <a:ext cx="1598292" cy="2063748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808C0B43-D601-4095-BD38-AAE9A668E7D7}"/>
              </a:ext>
            </a:extLst>
          </p:cNvPr>
          <p:cNvSpPr/>
          <p:nvPr/>
        </p:nvSpPr>
        <p:spPr>
          <a:xfrm>
            <a:off x="5416550" y="4810651"/>
            <a:ext cx="5936802" cy="1331880"/>
          </a:xfrm>
          <a:prstGeom prst="roundRect">
            <a:avLst/>
          </a:prstGeom>
          <a:solidFill>
            <a:schemeClr val="bg1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Analog multiplexer have a specified rejection between channel were crosstalk can be measured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FA9B95AF-27E3-4499-8F38-C3C09E397965}"/>
              </a:ext>
            </a:extLst>
          </p:cNvPr>
          <p:cNvCxnSpPr>
            <a:cxnSpLocks/>
            <a:stCxn id="97" idx="5"/>
            <a:endCxn id="6" idx="1"/>
          </p:cNvCxnSpPr>
          <p:nvPr/>
        </p:nvCxnSpPr>
        <p:spPr>
          <a:xfrm>
            <a:off x="3718272" y="5199619"/>
            <a:ext cx="1698278" cy="276972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="" xmlns:a16="http://schemas.microsoft.com/office/drawing/2014/main" id="{25FB8DC6-126D-434D-8DD4-40721BE20D75}"/>
              </a:ext>
            </a:extLst>
          </p:cNvPr>
          <p:cNvCxnSpPr>
            <a:cxnSpLocks/>
            <a:stCxn id="99" idx="6"/>
            <a:endCxn id="6" idx="0"/>
          </p:cNvCxnSpPr>
          <p:nvPr/>
        </p:nvCxnSpPr>
        <p:spPr>
          <a:xfrm>
            <a:off x="6292850" y="3550081"/>
            <a:ext cx="2092101" cy="1260570"/>
          </a:xfrm>
          <a:prstGeom prst="straightConnector1">
            <a:avLst/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Oval 130">
            <a:extLst>
              <a:ext uri="{FF2B5EF4-FFF2-40B4-BE49-F238E27FC236}">
                <a16:creationId xmlns="" xmlns:a16="http://schemas.microsoft.com/office/drawing/2014/main" id="{0BAFD416-FE50-4757-9BD7-50D127E8B052}"/>
              </a:ext>
            </a:extLst>
          </p:cNvPr>
          <p:cNvSpPr/>
          <p:nvPr/>
        </p:nvSpPr>
        <p:spPr>
          <a:xfrm>
            <a:off x="2450991" y="1740654"/>
            <a:ext cx="1536920" cy="1746433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517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="" xmlns:a16="http://schemas.microsoft.com/office/drawing/2014/main" id="{451A5368-DE30-4793-87AE-67FE90EFE585}"/>
              </a:ext>
            </a:extLst>
          </p:cNvPr>
          <p:cNvSpPr/>
          <p:nvPr/>
        </p:nvSpPr>
        <p:spPr>
          <a:xfrm>
            <a:off x="527945" y="1211641"/>
            <a:ext cx="67224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FB8EBB6B-24FB-4118-B79C-71240039B5C7}"/>
              </a:ext>
            </a:extLst>
          </p:cNvPr>
          <p:cNvSpPr/>
          <p:nvPr/>
        </p:nvSpPr>
        <p:spPr>
          <a:xfrm>
            <a:off x="443640" y="1289461"/>
            <a:ext cx="67224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: Rounded Corners 67">
            <a:extLst>
              <a:ext uri="{FF2B5EF4-FFF2-40B4-BE49-F238E27FC236}">
                <a16:creationId xmlns="" xmlns:a16="http://schemas.microsoft.com/office/drawing/2014/main" id="{448500A6-4B5F-4EAF-AE22-8FCD89FF2D85}"/>
              </a:ext>
            </a:extLst>
          </p:cNvPr>
          <p:cNvSpPr/>
          <p:nvPr/>
        </p:nvSpPr>
        <p:spPr>
          <a:xfrm>
            <a:off x="365820" y="1367281"/>
            <a:ext cx="67224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: Rounded Corners 127">
            <a:extLst>
              <a:ext uri="{FF2B5EF4-FFF2-40B4-BE49-F238E27FC236}">
                <a16:creationId xmlns="" xmlns:a16="http://schemas.microsoft.com/office/drawing/2014/main" id="{1C948B74-39A3-4AE8-9E22-79A271C994CF}"/>
              </a:ext>
            </a:extLst>
          </p:cNvPr>
          <p:cNvSpPr/>
          <p:nvPr/>
        </p:nvSpPr>
        <p:spPr>
          <a:xfrm>
            <a:off x="288000" y="1445101"/>
            <a:ext cx="67224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9697217-C2A2-492E-A137-0D4B63A3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E1E37B5-A73C-43C3-A867-957D5573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11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880D8029-9396-4F7F-B1EB-D115E272F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Motivation: 3D USCT III Receiver chain Crosstalk sources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B8452C44-BE49-410C-B227-1B1AB7351CD5}"/>
              </a:ext>
            </a:extLst>
          </p:cNvPr>
          <p:cNvSpPr/>
          <p:nvPr/>
        </p:nvSpPr>
        <p:spPr>
          <a:xfrm>
            <a:off x="505578" y="175225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634744A1-B9F2-4E0D-AD97-2548CA75A966}"/>
              </a:ext>
            </a:extLst>
          </p:cNvPr>
          <p:cNvSpPr/>
          <p:nvPr/>
        </p:nvSpPr>
        <p:spPr>
          <a:xfrm>
            <a:off x="505578" y="193957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632EC43-1260-468E-8F68-B863D4D42D4E}"/>
              </a:ext>
            </a:extLst>
          </p:cNvPr>
          <p:cNvSpPr/>
          <p:nvPr/>
        </p:nvSpPr>
        <p:spPr>
          <a:xfrm>
            <a:off x="505578" y="212690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108D944E-642F-4CE5-BCC7-49AC9894C90E}"/>
              </a:ext>
            </a:extLst>
          </p:cNvPr>
          <p:cNvSpPr/>
          <p:nvPr/>
        </p:nvSpPr>
        <p:spPr>
          <a:xfrm>
            <a:off x="505578" y="231422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6AE0B3F5-2052-49D9-B5A6-282B24EF90F1}"/>
              </a:ext>
            </a:extLst>
          </p:cNvPr>
          <p:cNvSpPr/>
          <p:nvPr/>
        </p:nvSpPr>
        <p:spPr>
          <a:xfrm>
            <a:off x="505578" y="250155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8FF132FA-CE33-42F2-9742-BF872314A38B}"/>
              </a:ext>
            </a:extLst>
          </p:cNvPr>
          <p:cNvSpPr/>
          <p:nvPr/>
        </p:nvSpPr>
        <p:spPr>
          <a:xfrm>
            <a:off x="505578" y="268887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29BF30D3-80A2-4467-9E82-5B6290C7786A}"/>
              </a:ext>
            </a:extLst>
          </p:cNvPr>
          <p:cNvSpPr/>
          <p:nvPr/>
        </p:nvSpPr>
        <p:spPr>
          <a:xfrm>
            <a:off x="505578" y="287620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8383A0DE-FAA5-4E7A-8210-B7A7C1D98887}"/>
              </a:ext>
            </a:extLst>
          </p:cNvPr>
          <p:cNvSpPr/>
          <p:nvPr/>
        </p:nvSpPr>
        <p:spPr>
          <a:xfrm>
            <a:off x="505578" y="306352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717A5B6A-ABAA-46C2-8931-83F445EFA938}"/>
              </a:ext>
            </a:extLst>
          </p:cNvPr>
          <p:cNvSpPr/>
          <p:nvPr/>
        </p:nvSpPr>
        <p:spPr>
          <a:xfrm>
            <a:off x="505578" y="3250851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39090675-39CD-4248-865F-18F0F605E601}"/>
              </a:ext>
            </a:extLst>
          </p:cNvPr>
          <p:cNvSpPr/>
          <p:nvPr/>
        </p:nvSpPr>
        <p:spPr>
          <a:xfrm>
            <a:off x="2470150" y="1918969"/>
            <a:ext cx="1485900" cy="133188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ASIC :</a:t>
            </a:r>
          </a:p>
          <a:p>
            <a:pPr algn="ctr"/>
            <a:r>
              <a:rPr lang="en-GB" sz="1600" dirty="0"/>
              <a:t>Amplifier</a:t>
            </a:r>
          </a:p>
          <a:p>
            <a:pPr algn="ctr"/>
            <a:r>
              <a:rPr lang="en-GB" sz="1600" dirty="0"/>
              <a:t>&amp;</a:t>
            </a:r>
          </a:p>
          <a:p>
            <a:pPr algn="ctr"/>
            <a:r>
              <a:rPr lang="en-GB" sz="1600" dirty="0"/>
              <a:t>MUX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="" xmlns:a16="http://schemas.microsoft.com/office/drawing/2014/main" id="{36C024AA-FD87-4B65-BCBB-4105606F20ED}"/>
              </a:ext>
            </a:extLst>
          </p:cNvPr>
          <p:cNvCxnSpPr>
            <a:stCxn id="9" idx="3"/>
          </p:cNvCxnSpPr>
          <p:nvPr/>
        </p:nvCxnSpPr>
        <p:spPr>
          <a:xfrm>
            <a:off x="1674721" y="1835611"/>
            <a:ext cx="795429" cy="270684"/>
          </a:xfrm>
          <a:prstGeom prst="bentConnector3">
            <a:avLst>
              <a:gd name="adj1" fmla="val 7634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="" xmlns:a16="http://schemas.microsoft.com/office/drawing/2014/main" id="{A418C891-3EB3-431C-9E21-3A43DE24CFFF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674721" y="2022936"/>
            <a:ext cx="795429" cy="210359"/>
          </a:xfrm>
          <a:prstGeom prst="bentConnector3">
            <a:avLst>
              <a:gd name="adj1" fmla="val 5718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="" xmlns:a16="http://schemas.microsoft.com/office/drawing/2014/main" id="{98CC9960-D0F0-4D7A-8FE4-1A821DC40DA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1674721" y="2210261"/>
            <a:ext cx="795429" cy="140509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="" xmlns:a16="http://schemas.microsoft.com/office/drawing/2014/main" id="{7617AFB7-E92F-4897-A15B-D270B30802D4}"/>
              </a:ext>
            </a:extLst>
          </p:cNvPr>
          <p:cNvCxnSpPr>
            <a:stCxn id="21" idx="3"/>
            <a:endCxn id="26" idx="1"/>
          </p:cNvCxnSpPr>
          <p:nvPr/>
        </p:nvCxnSpPr>
        <p:spPr>
          <a:xfrm flipV="1">
            <a:off x="1674721" y="2584910"/>
            <a:ext cx="795429" cy="1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="" xmlns:a16="http://schemas.microsoft.com/office/drawing/2014/main" id="{0991EB78-4ACA-4F15-B5B1-09A644D2F4E2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674721" y="2397586"/>
            <a:ext cx="795429" cy="83358"/>
          </a:xfrm>
          <a:prstGeom prst="bentConnector3">
            <a:avLst>
              <a:gd name="adj1" fmla="val 2445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="" xmlns:a16="http://schemas.microsoft.com/office/drawing/2014/main" id="{85214A8F-FA93-4B75-BB23-FE174525B418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674721" y="2916937"/>
            <a:ext cx="795428" cy="229949"/>
          </a:xfrm>
          <a:prstGeom prst="bentConnector3">
            <a:avLst>
              <a:gd name="adj1" fmla="val 5319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="" xmlns:a16="http://schemas.microsoft.com/office/drawing/2014/main" id="{7A6773EB-14B7-4837-8897-74F148AB6331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674721" y="3018072"/>
            <a:ext cx="795428" cy="316138"/>
          </a:xfrm>
          <a:prstGeom prst="bentConnector3">
            <a:avLst>
              <a:gd name="adj1" fmla="val 73151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="" xmlns:a16="http://schemas.microsoft.com/office/drawing/2014/main" id="{990535D7-7DC4-4626-B466-2A7F30EB0D73}"/>
              </a:ext>
            </a:extLst>
          </p:cNvPr>
          <p:cNvCxnSpPr>
            <a:cxnSpLocks/>
          </p:cNvCxnSpPr>
          <p:nvPr/>
        </p:nvCxnSpPr>
        <p:spPr>
          <a:xfrm flipV="1">
            <a:off x="1674720" y="2805026"/>
            <a:ext cx="795429" cy="151704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="" xmlns:a16="http://schemas.microsoft.com/office/drawing/2014/main" id="{38359E35-6B8B-4DA0-ADF1-0C10BCE3704D}"/>
              </a:ext>
            </a:extLst>
          </p:cNvPr>
          <p:cNvCxnSpPr>
            <a:cxnSpLocks/>
          </p:cNvCxnSpPr>
          <p:nvPr/>
        </p:nvCxnSpPr>
        <p:spPr>
          <a:xfrm flipV="1">
            <a:off x="1674721" y="2701270"/>
            <a:ext cx="795428" cy="70966"/>
          </a:xfrm>
          <a:prstGeom prst="bentConnector3">
            <a:avLst>
              <a:gd name="adj1" fmla="val 2405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: Rounded Corners 71">
            <a:extLst>
              <a:ext uri="{FF2B5EF4-FFF2-40B4-BE49-F238E27FC236}">
                <a16:creationId xmlns="" xmlns:a16="http://schemas.microsoft.com/office/drawing/2014/main" id="{688A3665-B65F-4D88-B268-EDE9D728085D}"/>
              </a:ext>
            </a:extLst>
          </p:cNvPr>
          <p:cNvSpPr/>
          <p:nvPr/>
        </p:nvSpPr>
        <p:spPr>
          <a:xfrm>
            <a:off x="505577" y="374950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="" xmlns:a16="http://schemas.microsoft.com/office/drawing/2014/main" id="{B6EFD9CA-11F5-4729-A091-C19E035CC51C}"/>
              </a:ext>
            </a:extLst>
          </p:cNvPr>
          <p:cNvSpPr/>
          <p:nvPr/>
        </p:nvSpPr>
        <p:spPr>
          <a:xfrm>
            <a:off x="505577" y="393683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="" xmlns:a16="http://schemas.microsoft.com/office/drawing/2014/main" id="{E4CB7C15-7ECC-46FC-93C1-1DF40EA53A20}"/>
              </a:ext>
            </a:extLst>
          </p:cNvPr>
          <p:cNvSpPr/>
          <p:nvPr/>
        </p:nvSpPr>
        <p:spPr>
          <a:xfrm>
            <a:off x="505577" y="412415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="" xmlns:a16="http://schemas.microsoft.com/office/drawing/2014/main" id="{551A99AC-D420-4E15-916C-6B2BD0AFFBD5}"/>
              </a:ext>
            </a:extLst>
          </p:cNvPr>
          <p:cNvSpPr/>
          <p:nvPr/>
        </p:nvSpPr>
        <p:spPr>
          <a:xfrm>
            <a:off x="505577" y="431148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="" xmlns:a16="http://schemas.microsoft.com/office/drawing/2014/main" id="{F6F76B6F-9D97-4A9B-A4A0-9C9408037550}"/>
              </a:ext>
            </a:extLst>
          </p:cNvPr>
          <p:cNvSpPr/>
          <p:nvPr/>
        </p:nvSpPr>
        <p:spPr>
          <a:xfrm>
            <a:off x="505577" y="449880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="" xmlns:a16="http://schemas.microsoft.com/office/drawing/2014/main" id="{2F1A2F04-7375-4698-8728-DADFDA8A3DE9}"/>
              </a:ext>
            </a:extLst>
          </p:cNvPr>
          <p:cNvSpPr/>
          <p:nvPr/>
        </p:nvSpPr>
        <p:spPr>
          <a:xfrm>
            <a:off x="505577" y="468613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C0F8055B-7F89-4C38-A7AE-23E4DE428D98}"/>
              </a:ext>
            </a:extLst>
          </p:cNvPr>
          <p:cNvSpPr/>
          <p:nvPr/>
        </p:nvSpPr>
        <p:spPr>
          <a:xfrm>
            <a:off x="505577" y="487345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="" xmlns:a16="http://schemas.microsoft.com/office/drawing/2014/main" id="{B5341B21-3439-4FED-A8FE-553C6708BC35}"/>
              </a:ext>
            </a:extLst>
          </p:cNvPr>
          <p:cNvSpPr/>
          <p:nvPr/>
        </p:nvSpPr>
        <p:spPr>
          <a:xfrm>
            <a:off x="505577" y="506078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="" xmlns:a16="http://schemas.microsoft.com/office/drawing/2014/main" id="{876BD108-97A4-4A5D-989C-43A5853F3E7A}"/>
              </a:ext>
            </a:extLst>
          </p:cNvPr>
          <p:cNvSpPr/>
          <p:nvPr/>
        </p:nvSpPr>
        <p:spPr>
          <a:xfrm>
            <a:off x="505577" y="5248104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B7BDEF60-FF27-4B67-AAA0-C7BFEF863124}"/>
              </a:ext>
            </a:extLst>
          </p:cNvPr>
          <p:cNvSpPr/>
          <p:nvPr/>
        </p:nvSpPr>
        <p:spPr>
          <a:xfrm>
            <a:off x="2470149" y="3916222"/>
            <a:ext cx="1485900" cy="133188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ASIC :</a:t>
            </a:r>
          </a:p>
          <a:p>
            <a:pPr algn="ctr"/>
            <a:r>
              <a:rPr lang="en-GB" sz="1600" dirty="0"/>
              <a:t>Amplifier</a:t>
            </a:r>
          </a:p>
          <a:p>
            <a:pPr algn="ctr"/>
            <a:r>
              <a:rPr lang="en-GB" sz="1600" dirty="0"/>
              <a:t>&amp;</a:t>
            </a:r>
          </a:p>
          <a:p>
            <a:pPr algn="ctr"/>
            <a:r>
              <a:rPr lang="en-GB" sz="1600" dirty="0"/>
              <a:t>MUX</a:t>
            </a:r>
          </a:p>
        </p:txBody>
      </p:sp>
      <p:cxnSp>
        <p:nvCxnSpPr>
          <p:cNvPr id="82" name="Connector: Elbow 81">
            <a:extLst>
              <a:ext uri="{FF2B5EF4-FFF2-40B4-BE49-F238E27FC236}">
                <a16:creationId xmlns="" xmlns:a16="http://schemas.microsoft.com/office/drawing/2014/main" id="{FAF4DF54-6984-453D-A43B-75C645EA2334}"/>
              </a:ext>
            </a:extLst>
          </p:cNvPr>
          <p:cNvCxnSpPr>
            <a:stCxn id="72" idx="3"/>
          </p:cNvCxnSpPr>
          <p:nvPr/>
        </p:nvCxnSpPr>
        <p:spPr>
          <a:xfrm>
            <a:off x="1674720" y="3832864"/>
            <a:ext cx="795429" cy="270684"/>
          </a:xfrm>
          <a:prstGeom prst="bentConnector3">
            <a:avLst>
              <a:gd name="adj1" fmla="val 7634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Elbow 82">
            <a:extLst>
              <a:ext uri="{FF2B5EF4-FFF2-40B4-BE49-F238E27FC236}">
                <a16:creationId xmlns="" xmlns:a16="http://schemas.microsoft.com/office/drawing/2014/main" id="{645D6DF2-37C3-49F0-AA39-D78FB44F94DD}"/>
              </a:ext>
            </a:extLst>
          </p:cNvPr>
          <p:cNvCxnSpPr>
            <a:cxnSpLocks/>
            <a:stCxn id="73" idx="3"/>
          </p:cNvCxnSpPr>
          <p:nvPr/>
        </p:nvCxnSpPr>
        <p:spPr>
          <a:xfrm>
            <a:off x="1674720" y="4020189"/>
            <a:ext cx="795429" cy="210359"/>
          </a:xfrm>
          <a:prstGeom prst="bentConnector3">
            <a:avLst>
              <a:gd name="adj1" fmla="val 5718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="" xmlns:a16="http://schemas.microsoft.com/office/drawing/2014/main" id="{0DD43326-DBA4-4C2C-9D52-5BDC3E021843}"/>
              </a:ext>
            </a:extLst>
          </p:cNvPr>
          <p:cNvCxnSpPr>
            <a:cxnSpLocks/>
            <a:stCxn id="74" idx="3"/>
          </p:cNvCxnSpPr>
          <p:nvPr/>
        </p:nvCxnSpPr>
        <p:spPr>
          <a:xfrm>
            <a:off x="1674720" y="4207514"/>
            <a:ext cx="795429" cy="140509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="" xmlns:a16="http://schemas.microsoft.com/office/drawing/2014/main" id="{602728E8-B746-4BE8-970E-3C65315FBD99}"/>
              </a:ext>
            </a:extLst>
          </p:cNvPr>
          <p:cNvCxnSpPr>
            <a:stCxn id="76" idx="3"/>
            <a:endCxn id="81" idx="1"/>
          </p:cNvCxnSpPr>
          <p:nvPr/>
        </p:nvCxnSpPr>
        <p:spPr>
          <a:xfrm flipV="1">
            <a:off x="1674720" y="4582163"/>
            <a:ext cx="795429" cy="1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85">
            <a:extLst>
              <a:ext uri="{FF2B5EF4-FFF2-40B4-BE49-F238E27FC236}">
                <a16:creationId xmlns="" xmlns:a16="http://schemas.microsoft.com/office/drawing/2014/main" id="{08FE5FCE-CA26-4642-BB5F-6AAAE0AAA175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1674720" y="4394839"/>
            <a:ext cx="795429" cy="83358"/>
          </a:xfrm>
          <a:prstGeom prst="bentConnector3">
            <a:avLst>
              <a:gd name="adj1" fmla="val 2445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or: Elbow 86">
            <a:extLst>
              <a:ext uri="{FF2B5EF4-FFF2-40B4-BE49-F238E27FC236}">
                <a16:creationId xmlns="" xmlns:a16="http://schemas.microsoft.com/office/drawing/2014/main" id="{E586D155-C932-4455-8633-6774C870ACCF}"/>
              </a:ext>
            </a:extLst>
          </p:cNvPr>
          <p:cNvCxnSpPr>
            <a:cxnSpLocks/>
            <a:stCxn id="79" idx="3"/>
          </p:cNvCxnSpPr>
          <p:nvPr/>
        </p:nvCxnSpPr>
        <p:spPr>
          <a:xfrm flipV="1">
            <a:off x="1674720" y="4914190"/>
            <a:ext cx="795428" cy="229949"/>
          </a:xfrm>
          <a:prstGeom prst="bentConnector3">
            <a:avLst>
              <a:gd name="adj1" fmla="val 5319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Elbow 87">
            <a:extLst>
              <a:ext uri="{FF2B5EF4-FFF2-40B4-BE49-F238E27FC236}">
                <a16:creationId xmlns="" xmlns:a16="http://schemas.microsoft.com/office/drawing/2014/main" id="{9EC6C346-4B7F-4218-8998-B096656F06C7}"/>
              </a:ext>
            </a:extLst>
          </p:cNvPr>
          <p:cNvCxnSpPr>
            <a:cxnSpLocks/>
            <a:stCxn id="80" idx="3"/>
          </p:cNvCxnSpPr>
          <p:nvPr/>
        </p:nvCxnSpPr>
        <p:spPr>
          <a:xfrm flipV="1">
            <a:off x="1674720" y="5015325"/>
            <a:ext cx="795428" cy="316138"/>
          </a:xfrm>
          <a:prstGeom prst="bentConnector3">
            <a:avLst>
              <a:gd name="adj1" fmla="val 73151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="" xmlns:a16="http://schemas.microsoft.com/office/drawing/2014/main" id="{E3C2C420-D461-4034-AEA9-6015B28DFA65}"/>
              </a:ext>
            </a:extLst>
          </p:cNvPr>
          <p:cNvCxnSpPr>
            <a:cxnSpLocks/>
          </p:cNvCxnSpPr>
          <p:nvPr/>
        </p:nvCxnSpPr>
        <p:spPr>
          <a:xfrm flipV="1">
            <a:off x="1674719" y="4802279"/>
            <a:ext cx="795429" cy="151704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or: Elbow 89">
            <a:extLst>
              <a:ext uri="{FF2B5EF4-FFF2-40B4-BE49-F238E27FC236}">
                <a16:creationId xmlns="" xmlns:a16="http://schemas.microsoft.com/office/drawing/2014/main" id="{C5B3629F-B0F5-4A6E-8160-BDCC22E92496}"/>
              </a:ext>
            </a:extLst>
          </p:cNvPr>
          <p:cNvCxnSpPr>
            <a:cxnSpLocks/>
          </p:cNvCxnSpPr>
          <p:nvPr/>
        </p:nvCxnSpPr>
        <p:spPr>
          <a:xfrm flipV="1">
            <a:off x="1674720" y="4698523"/>
            <a:ext cx="795428" cy="70966"/>
          </a:xfrm>
          <a:prstGeom prst="bentConnector3">
            <a:avLst>
              <a:gd name="adj1" fmla="val 2405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: Rounded Corners 90">
            <a:extLst>
              <a:ext uri="{FF2B5EF4-FFF2-40B4-BE49-F238E27FC236}">
                <a16:creationId xmlns="" xmlns:a16="http://schemas.microsoft.com/office/drawing/2014/main" id="{8D4AD96C-F6F6-4B78-8F78-2F9C65E80475}"/>
              </a:ext>
            </a:extLst>
          </p:cNvPr>
          <p:cNvSpPr/>
          <p:nvPr/>
        </p:nvSpPr>
        <p:spPr>
          <a:xfrm>
            <a:off x="4751475" y="2564304"/>
            <a:ext cx="1485900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cxnSp>
        <p:nvCxnSpPr>
          <p:cNvPr id="105" name="Connector: Elbow 104">
            <a:extLst>
              <a:ext uri="{FF2B5EF4-FFF2-40B4-BE49-F238E27FC236}">
                <a16:creationId xmlns="" xmlns:a16="http://schemas.microsoft.com/office/drawing/2014/main" id="{A7AB2AAC-4C1A-4B5D-BC28-65E5AE388532}"/>
              </a:ext>
            </a:extLst>
          </p:cNvPr>
          <p:cNvCxnSpPr>
            <a:cxnSpLocks/>
          </p:cNvCxnSpPr>
          <p:nvPr/>
        </p:nvCxnSpPr>
        <p:spPr>
          <a:xfrm>
            <a:off x="3956048" y="2350770"/>
            <a:ext cx="795431" cy="566167"/>
          </a:xfrm>
          <a:prstGeom prst="bentConnector3">
            <a:avLst>
              <a:gd name="adj1" fmla="val 70956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or: Elbow 106">
            <a:extLst>
              <a:ext uri="{FF2B5EF4-FFF2-40B4-BE49-F238E27FC236}">
                <a16:creationId xmlns="" xmlns:a16="http://schemas.microsoft.com/office/drawing/2014/main" id="{CDE1953B-BD9F-4F8C-A675-9ECF2AE8C3F5}"/>
              </a:ext>
            </a:extLst>
          </p:cNvPr>
          <p:cNvCxnSpPr>
            <a:stCxn id="26" idx="3"/>
          </p:cNvCxnSpPr>
          <p:nvPr/>
        </p:nvCxnSpPr>
        <p:spPr>
          <a:xfrm>
            <a:off x="3956050" y="2584910"/>
            <a:ext cx="795429" cy="561976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or: Elbow 108">
            <a:extLst>
              <a:ext uri="{FF2B5EF4-FFF2-40B4-BE49-F238E27FC236}">
                <a16:creationId xmlns="" xmlns:a16="http://schemas.microsoft.com/office/drawing/2014/main" id="{2B886695-FB92-48E4-BE4F-CB40ACC3D75F}"/>
              </a:ext>
            </a:extLst>
          </p:cNvPr>
          <p:cNvCxnSpPr>
            <a:cxnSpLocks/>
          </p:cNvCxnSpPr>
          <p:nvPr/>
        </p:nvCxnSpPr>
        <p:spPr>
          <a:xfrm>
            <a:off x="3956048" y="2812968"/>
            <a:ext cx="795431" cy="521240"/>
          </a:xfrm>
          <a:prstGeom prst="bentConnector3">
            <a:avLst>
              <a:gd name="adj1" fmla="val 26649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: Elbow 110">
            <a:extLst>
              <a:ext uri="{FF2B5EF4-FFF2-40B4-BE49-F238E27FC236}">
                <a16:creationId xmlns="" xmlns:a16="http://schemas.microsoft.com/office/drawing/2014/main" id="{99E04FE4-34DC-486A-8752-D1C43225A2C9}"/>
              </a:ext>
            </a:extLst>
          </p:cNvPr>
          <p:cNvCxnSpPr>
            <a:cxnSpLocks/>
          </p:cNvCxnSpPr>
          <p:nvPr/>
        </p:nvCxnSpPr>
        <p:spPr>
          <a:xfrm flipV="1">
            <a:off x="3956046" y="3832862"/>
            <a:ext cx="795431" cy="515161"/>
          </a:xfrm>
          <a:prstGeom prst="bentConnector3">
            <a:avLst>
              <a:gd name="adj1" fmla="val 28446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or: Elbow 112">
            <a:extLst>
              <a:ext uri="{FF2B5EF4-FFF2-40B4-BE49-F238E27FC236}">
                <a16:creationId xmlns="" xmlns:a16="http://schemas.microsoft.com/office/drawing/2014/main" id="{09AC5293-5B64-4ADE-8618-10BF90182C29}"/>
              </a:ext>
            </a:extLst>
          </p:cNvPr>
          <p:cNvCxnSpPr>
            <a:stCxn id="81" idx="3"/>
          </p:cNvCxnSpPr>
          <p:nvPr/>
        </p:nvCxnSpPr>
        <p:spPr>
          <a:xfrm flipV="1">
            <a:off x="3956049" y="4060923"/>
            <a:ext cx="795429" cy="521240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or: Elbow 114">
            <a:extLst>
              <a:ext uri="{FF2B5EF4-FFF2-40B4-BE49-F238E27FC236}">
                <a16:creationId xmlns="" xmlns:a16="http://schemas.microsoft.com/office/drawing/2014/main" id="{52A87469-9AB1-41F9-9093-FD0E663D6BF9}"/>
              </a:ext>
            </a:extLst>
          </p:cNvPr>
          <p:cNvCxnSpPr>
            <a:cxnSpLocks/>
          </p:cNvCxnSpPr>
          <p:nvPr/>
        </p:nvCxnSpPr>
        <p:spPr>
          <a:xfrm flipV="1">
            <a:off x="3956046" y="4271283"/>
            <a:ext cx="795431" cy="498206"/>
          </a:xfrm>
          <a:prstGeom prst="bentConnector3">
            <a:avLst>
              <a:gd name="adj1" fmla="val 67962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="" xmlns:a16="http://schemas.microsoft.com/office/drawing/2014/main" id="{415BAE98-A066-444F-9BF3-4D63FFE760A6}"/>
              </a:ext>
            </a:extLst>
          </p:cNvPr>
          <p:cNvCxnSpPr>
            <a:stCxn id="91" idx="3"/>
            <a:endCxn id="128" idx="3"/>
          </p:cNvCxnSpPr>
          <p:nvPr/>
        </p:nvCxnSpPr>
        <p:spPr>
          <a:xfrm flipV="1">
            <a:off x="6237375" y="3613626"/>
            <a:ext cx="773025" cy="12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="" xmlns:a16="http://schemas.microsoft.com/office/drawing/2014/main" id="{A590C3A6-3143-46F3-8FC4-716979DFBB97}"/>
              </a:ext>
            </a:extLst>
          </p:cNvPr>
          <p:cNvCxnSpPr/>
          <p:nvPr/>
        </p:nvCxnSpPr>
        <p:spPr>
          <a:xfrm>
            <a:off x="6237379" y="3250850"/>
            <a:ext cx="77302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="" xmlns:a16="http://schemas.microsoft.com/office/drawing/2014/main" id="{FF55265E-5B14-4E00-A94F-8AC72ED16A15}"/>
              </a:ext>
            </a:extLst>
          </p:cNvPr>
          <p:cNvCxnSpPr/>
          <p:nvPr/>
        </p:nvCxnSpPr>
        <p:spPr>
          <a:xfrm>
            <a:off x="6237379" y="3988439"/>
            <a:ext cx="77302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: Rounded Corners 148">
            <a:extLst>
              <a:ext uri="{FF2B5EF4-FFF2-40B4-BE49-F238E27FC236}">
                <a16:creationId xmlns="" xmlns:a16="http://schemas.microsoft.com/office/drawing/2014/main" id="{08A88618-E9A1-46F3-80CE-7017E1EFCB5F}"/>
              </a:ext>
            </a:extLst>
          </p:cNvPr>
          <p:cNvSpPr/>
          <p:nvPr/>
        </p:nvSpPr>
        <p:spPr>
          <a:xfrm>
            <a:off x="8419525" y="1798724"/>
            <a:ext cx="2933827" cy="362980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384 ADC channel</a:t>
            </a: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="" xmlns:a16="http://schemas.microsoft.com/office/drawing/2014/main" id="{9DF0FAB1-EF0C-40E4-B3BC-05049745A274}"/>
              </a:ext>
            </a:extLst>
          </p:cNvPr>
          <p:cNvCxnSpPr>
            <a:cxnSpLocks/>
            <a:stCxn id="128" idx="3"/>
            <a:endCxn id="149" idx="1"/>
          </p:cNvCxnSpPr>
          <p:nvPr/>
        </p:nvCxnSpPr>
        <p:spPr>
          <a:xfrm>
            <a:off x="7010400" y="3613626"/>
            <a:ext cx="140912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AA5ABFFA-A558-4733-8FE8-08A99AE663BA}"/>
              </a:ext>
            </a:extLst>
          </p:cNvPr>
          <p:cNvCxnSpPr>
            <a:cxnSpLocks/>
          </p:cNvCxnSpPr>
          <p:nvPr/>
        </p:nvCxnSpPr>
        <p:spPr>
          <a:xfrm>
            <a:off x="7009609" y="3250073"/>
            <a:ext cx="140912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51381102-B76E-45C4-AC6D-61C164B3C853}"/>
              </a:ext>
            </a:extLst>
          </p:cNvPr>
          <p:cNvSpPr txBox="1"/>
          <p:nvPr/>
        </p:nvSpPr>
        <p:spPr>
          <a:xfrm>
            <a:off x="7270223" y="1225789"/>
            <a:ext cx="4393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*128 Transducer Array system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="" xmlns:a16="http://schemas.microsoft.com/office/drawing/2014/main" id="{BD339A77-20D0-414C-823D-9EF6F7DDF9C5}"/>
              </a:ext>
            </a:extLst>
          </p:cNvPr>
          <p:cNvSpPr txBox="1"/>
          <p:nvPr/>
        </p:nvSpPr>
        <p:spPr>
          <a:xfrm>
            <a:off x="7286628" y="2348141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3*128</a:t>
            </a:r>
          </a:p>
          <a:p>
            <a:r>
              <a:rPr lang="en-GB" sz="1800" dirty="0"/>
              <a:t>channel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="" xmlns:a16="http://schemas.microsoft.com/office/drawing/2014/main" id="{F5149C00-F53F-40DE-9786-EE059A96835E}"/>
              </a:ext>
            </a:extLst>
          </p:cNvPr>
          <p:cNvSpPr/>
          <p:nvPr/>
        </p:nvSpPr>
        <p:spPr>
          <a:xfrm>
            <a:off x="7139614" y="1410903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BE884C30-738A-407D-831E-AF99718EF084}"/>
              </a:ext>
            </a:extLst>
          </p:cNvPr>
          <p:cNvSpPr/>
          <p:nvPr/>
        </p:nvSpPr>
        <p:spPr>
          <a:xfrm>
            <a:off x="7221000" y="1330735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: Rounded Corners 70">
            <a:extLst>
              <a:ext uri="{FF2B5EF4-FFF2-40B4-BE49-F238E27FC236}">
                <a16:creationId xmlns="" xmlns:a16="http://schemas.microsoft.com/office/drawing/2014/main" id="{8EDE55EC-6E91-4D15-9982-3E64820E104B}"/>
              </a:ext>
            </a:extLst>
          </p:cNvPr>
          <p:cNvSpPr/>
          <p:nvPr/>
        </p:nvSpPr>
        <p:spPr>
          <a:xfrm>
            <a:off x="7311790" y="1253070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8873C2E-F910-46B0-AD58-6EDD456E7437}"/>
              </a:ext>
            </a:extLst>
          </p:cNvPr>
          <p:cNvGrpSpPr/>
          <p:nvPr/>
        </p:nvGrpSpPr>
        <p:grpSpPr>
          <a:xfrm>
            <a:off x="7009607" y="3821617"/>
            <a:ext cx="1409125" cy="166658"/>
            <a:chOff x="7009607" y="3821617"/>
            <a:chExt cx="1409125" cy="166658"/>
          </a:xfrm>
        </p:grpSpPr>
        <p:cxnSp>
          <p:nvCxnSpPr>
            <p:cNvPr id="153" name="Straight Arrow Connector 152">
              <a:extLst>
                <a:ext uri="{FF2B5EF4-FFF2-40B4-BE49-F238E27FC236}">
                  <a16:creationId xmlns="" xmlns:a16="http://schemas.microsoft.com/office/drawing/2014/main" id="{AC0FB9AD-E01C-4DCF-9329-EB242FBF4802}"/>
                </a:ext>
              </a:extLst>
            </p:cNvPr>
            <p:cNvCxnSpPr>
              <a:cxnSpLocks/>
            </p:cNvCxnSpPr>
            <p:nvPr/>
          </p:nvCxnSpPr>
          <p:spPr>
            <a:xfrm>
              <a:off x="7009607" y="3988275"/>
              <a:ext cx="140912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="" xmlns:a16="http://schemas.microsoft.com/office/drawing/2014/main" id="{D77561E0-A889-41EE-A309-926EA9C047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6754" y="3936830"/>
              <a:ext cx="1351978" cy="1439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="" xmlns:a16="http://schemas.microsoft.com/office/drawing/2014/main" id="{1CA4B53E-9176-466B-B792-1F2DC3BDF3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0157" y="3878770"/>
              <a:ext cx="1265523" cy="1706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="" xmlns:a16="http://schemas.microsoft.com/office/drawing/2014/main" id="{D8829401-BD43-4FEF-9FBA-3363014FEFD6}"/>
                </a:ext>
              </a:extLst>
            </p:cNvPr>
            <p:cNvCxnSpPr>
              <a:cxnSpLocks/>
            </p:cNvCxnSpPr>
            <p:nvPr/>
          </p:nvCxnSpPr>
          <p:spPr>
            <a:xfrm>
              <a:off x="7227977" y="3821617"/>
              <a:ext cx="1187703" cy="7147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B1632252-9CC7-4758-95BF-7897DF0ED61F}"/>
              </a:ext>
            </a:extLst>
          </p:cNvPr>
          <p:cNvGrpSpPr/>
          <p:nvPr/>
        </p:nvGrpSpPr>
        <p:grpSpPr>
          <a:xfrm>
            <a:off x="7010171" y="3086092"/>
            <a:ext cx="1409125" cy="166658"/>
            <a:chOff x="7009607" y="3821617"/>
            <a:chExt cx="1409125" cy="166658"/>
          </a:xfrm>
        </p:grpSpPr>
        <p:cxnSp>
          <p:nvCxnSpPr>
            <p:cNvPr id="101" name="Straight Arrow Connector 100">
              <a:extLst>
                <a:ext uri="{FF2B5EF4-FFF2-40B4-BE49-F238E27FC236}">
                  <a16:creationId xmlns="" xmlns:a16="http://schemas.microsoft.com/office/drawing/2014/main" id="{69EFCE4F-9E96-4E6B-959B-3953F8A85F45}"/>
                </a:ext>
              </a:extLst>
            </p:cNvPr>
            <p:cNvCxnSpPr>
              <a:cxnSpLocks/>
            </p:cNvCxnSpPr>
            <p:nvPr/>
          </p:nvCxnSpPr>
          <p:spPr>
            <a:xfrm>
              <a:off x="7009607" y="3988275"/>
              <a:ext cx="140912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="" xmlns:a16="http://schemas.microsoft.com/office/drawing/2014/main" id="{4EEE32FB-A758-4AB2-BAD5-D37A2EF46F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6754" y="3936830"/>
              <a:ext cx="1351978" cy="1439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="" xmlns:a16="http://schemas.microsoft.com/office/drawing/2014/main" id="{19F0876A-9534-4A63-927A-4DD343E482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0157" y="3878770"/>
              <a:ext cx="1265523" cy="1706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="" xmlns:a16="http://schemas.microsoft.com/office/drawing/2014/main" id="{E9CD9D74-A2E6-4A74-BDDF-DEACA7D1382A}"/>
                </a:ext>
              </a:extLst>
            </p:cNvPr>
            <p:cNvCxnSpPr>
              <a:cxnSpLocks/>
            </p:cNvCxnSpPr>
            <p:nvPr/>
          </p:nvCxnSpPr>
          <p:spPr>
            <a:xfrm>
              <a:off x="7227977" y="3821617"/>
              <a:ext cx="1187703" cy="7147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="" xmlns:a16="http://schemas.microsoft.com/office/drawing/2014/main" id="{B38B0821-1F06-4BF7-82AF-30B38E409D63}"/>
              </a:ext>
            </a:extLst>
          </p:cNvPr>
          <p:cNvGrpSpPr/>
          <p:nvPr/>
        </p:nvGrpSpPr>
        <p:grpSpPr>
          <a:xfrm>
            <a:off x="7011391" y="3447917"/>
            <a:ext cx="1409125" cy="166658"/>
            <a:chOff x="7009607" y="3821617"/>
            <a:chExt cx="1409125" cy="166658"/>
          </a:xfrm>
        </p:grpSpPr>
        <p:cxnSp>
          <p:nvCxnSpPr>
            <p:cNvPr id="108" name="Straight Arrow Connector 107">
              <a:extLst>
                <a:ext uri="{FF2B5EF4-FFF2-40B4-BE49-F238E27FC236}">
                  <a16:creationId xmlns="" xmlns:a16="http://schemas.microsoft.com/office/drawing/2014/main" id="{7A2C1230-3EA4-4483-8023-DC6E647314D6}"/>
                </a:ext>
              </a:extLst>
            </p:cNvPr>
            <p:cNvCxnSpPr>
              <a:cxnSpLocks/>
            </p:cNvCxnSpPr>
            <p:nvPr/>
          </p:nvCxnSpPr>
          <p:spPr>
            <a:xfrm>
              <a:off x="7009607" y="3988275"/>
              <a:ext cx="140912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="" xmlns:a16="http://schemas.microsoft.com/office/drawing/2014/main" id="{0C5A1466-6C8F-447A-B3B1-D35EA9EFD8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6754" y="3936830"/>
              <a:ext cx="1351978" cy="1439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="" xmlns:a16="http://schemas.microsoft.com/office/drawing/2014/main" id="{20E918E5-10CF-4A14-941A-9A59D12840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0157" y="3878770"/>
              <a:ext cx="1265523" cy="1706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="" xmlns:a16="http://schemas.microsoft.com/office/drawing/2014/main" id="{38DC7210-0678-4FDB-B685-BD8D35CCD497}"/>
                </a:ext>
              </a:extLst>
            </p:cNvPr>
            <p:cNvCxnSpPr>
              <a:cxnSpLocks/>
            </p:cNvCxnSpPr>
            <p:nvPr/>
          </p:nvCxnSpPr>
          <p:spPr>
            <a:xfrm>
              <a:off x="7227977" y="3821617"/>
              <a:ext cx="1187703" cy="7147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2364C61D-24BA-42E3-AC1B-20F70593158F}"/>
              </a:ext>
            </a:extLst>
          </p:cNvPr>
          <p:cNvGrpSpPr/>
          <p:nvPr/>
        </p:nvGrpSpPr>
        <p:grpSpPr>
          <a:xfrm>
            <a:off x="7743736" y="2972921"/>
            <a:ext cx="52061" cy="55472"/>
            <a:chOff x="7710142" y="1981420"/>
            <a:chExt cx="52061" cy="55472"/>
          </a:xfrm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F14297E-84C9-4699-8FB7-E2EFE2BC38DC}"/>
                </a:ext>
              </a:extLst>
            </p:cNvPr>
            <p:cNvSpPr/>
            <p:nvPr/>
          </p:nvSpPr>
          <p:spPr>
            <a:xfrm>
              <a:off x="7710142" y="2018892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Oval 115">
              <a:extLst>
                <a:ext uri="{FF2B5EF4-FFF2-40B4-BE49-F238E27FC236}">
                  <a16:creationId xmlns="" xmlns:a16="http://schemas.microsoft.com/office/drawing/2014/main" id="{2A3EAB86-4C1C-472A-B6B2-F280DEE22ADD}"/>
                </a:ext>
              </a:extLst>
            </p:cNvPr>
            <p:cNvSpPr/>
            <p:nvPr/>
          </p:nvSpPr>
          <p:spPr>
            <a:xfrm>
              <a:off x="7724880" y="1999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Oval 116">
              <a:extLst>
                <a:ext uri="{FF2B5EF4-FFF2-40B4-BE49-F238E27FC236}">
                  <a16:creationId xmlns="" xmlns:a16="http://schemas.microsoft.com/office/drawing/2014/main" id="{6CEBD0EF-CB34-4838-AA9A-34E9125B5069}"/>
                </a:ext>
              </a:extLst>
            </p:cNvPr>
            <p:cNvSpPr/>
            <p:nvPr/>
          </p:nvSpPr>
          <p:spPr>
            <a:xfrm>
              <a:off x="7744203" y="1981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="" xmlns:a16="http://schemas.microsoft.com/office/drawing/2014/main" id="{6E89ED08-E347-43D0-A418-B8BA494D17B1}"/>
              </a:ext>
            </a:extLst>
          </p:cNvPr>
          <p:cNvGrpSpPr/>
          <p:nvPr/>
        </p:nvGrpSpPr>
        <p:grpSpPr>
          <a:xfrm>
            <a:off x="7730584" y="3348334"/>
            <a:ext cx="52061" cy="55472"/>
            <a:chOff x="7710142" y="1981420"/>
            <a:chExt cx="52061" cy="55472"/>
          </a:xfrm>
        </p:grpSpPr>
        <p:sp>
          <p:nvSpPr>
            <p:cNvPr id="119" name="Oval 118">
              <a:extLst>
                <a:ext uri="{FF2B5EF4-FFF2-40B4-BE49-F238E27FC236}">
                  <a16:creationId xmlns="" xmlns:a16="http://schemas.microsoft.com/office/drawing/2014/main" id="{E684C812-2DA6-4F44-8024-D141F0B7F0BF}"/>
                </a:ext>
              </a:extLst>
            </p:cNvPr>
            <p:cNvSpPr/>
            <p:nvPr/>
          </p:nvSpPr>
          <p:spPr>
            <a:xfrm>
              <a:off x="7710142" y="2018892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Oval 119">
              <a:extLst>
                <a:ext uri="{FF2B5EF4-FFF2-40B4-BE49-F238E27FC236}">
                  <a16:creationId xmlns="" xmlns:a16="http://schemas.microsoft.com/office/drawing/2014/main" id="{4CD33558-9209-4FD1-A754-4C9B8F12244E}"/>
                </a:ext>
              </a:extLst>
            </p:cNvPr>
            <p:cNvSpPr/>
            <p:nvPr/>
          </p:nvSpPr>
          <p:spPr>
            <a:xfrm>
              <a:off x="7724880" y="1999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Oval 120">
              <a:extLst>
                <a:ext uri="{FF2B5EF4-FFF2-40B4-BE49-F238E27FC236}">
                  <a16:creationId xmlns="" xmlns:a16="http://schemas.microsoft.com/office/drawing/2014/main" id="{93F8367D-E5AC-4C47-9B4A-9E4ACCA7D525}"/>
                </a:ext>
              </a:extLst>
            </p:cNvPr>
            <p:cNvSpPr/>
            <p:nvPr/>
          </p:nvSpPr>
          <p:spPr>
            <a:xfrm>
              <a:off x="7744203" y="1981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B5BBA6DB-E71F-4069-AB99-F4F0FC7CF57F}"/>
              </a:ext>
            </a:extLst>
          </p:cNvPr>
          <p:cNvGrpSpPr/>
          <p:nvPr/>
        </p:nvGrpSpPr>
        <p:grpSpPr>
          <a:xfrm>
            <a:off x="7795797" y="3743797"/>
            <a:ext cx="52061" cy="55472"/>
            <a:chOff x="7710142" y="1981420"/>
            <a:chExt cx="52061" cy="55472"/>
          </a:xfrm>
        </p:grpSpPr>
        <p:sp>
          <p:nvSpPr>
            <p:cNvPr id="123" name="Oval 122">
              <a:extLst>
                <a:ext uri="{FF2B5EF4-FFF2-40B4-BE49-F238E27FC236}">
                  <a16:creationId xmlns="" xmlns:a16="http://schemas.microsoft.com/office/drawing/2014/main" id="{CE2B49C1-F30B-4D7C-8EEC-E8F1B33EB317}"/>
                </a:ext>
              </a:extLst>
            </p:cNvPr>
            <p:cNvSpPr/>
            <p:nvPr/>
          </p:nvSpPr>
          <p:spPr>
            <a:xfrm>
              <a:off x="7710142" y="2018892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Oval 123">
              <a:extLst>
                <a:ext uri="{FF2B5EF4-FFF2-40B4-BE49-F238E27FC236}">
                  <a16:creationId xmlns="" xmlns:a16="http://schemas.microsoft.com/office/drawing/2014/main" id="{07F7684B-72CF-484B-990D-E13F03686E2D}"/>
                </a:ext>
              </a:extLst>
            </p:cNvPr>
            <p:cNvSpPr/>
            <p:nvPr/>
          </p:nvSpPr>
          <p:spPr>
            <a:xfrm>
              <a:off x="7724880" y="1999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311DB3B1-41D1-4363-AEE3-9F7C384EA2FA}"/>
                </a:ext>
              </a:extLst>
            </p:cNvPr>
            <p:cNvSpPr/>
            <p:nvPr/>
          </p:nvSpPr>
          <p:spPr>
            <a:xfrm>
              <a:off x="7744203" y="1981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99" name="Oval 98">
            <a:extLst>
              <a:ext uri="{FF2B5EF4-FFF2-40B4-BE49-F238E27FC236}">
                <a16:creationId xmlns="" xmlns:a16="http://schemas.microsoft.com/office/drawing/2014/main" id="{A85A660F-82A3-4CF8-830F-A53BA6585C20}"/>
              </a:ext>
            </a:extLst>
          </p:cNvPr>
          <p:cNvSpPr/>
          <p:nvPr/>
        </p:nvSpPr>
        <p:spPr>
          <a:xfrm rot="5400000">
            <a:off x="7150252" y="2725000"/>
            <a:ext cx="1147770" cy="1592582"/>
          </a:xfrm>
          <a:prstGeom prst="ellipse">
            <a:avLst/>
          </a:prstGeom>
          <a:noFill/>
          <a:ln w="76200"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808C0B43-D601-4095-BD38-AAE9A668E7D7}"/>
              </a:ext>
            </a:extLst>
          </p:cNvPr>
          <p:cNvSpPr/>
          <p:nvPr/>
        </p:nvSpPr>
        <p:spPr>
          <a:xfrm>
            <a:off x="5441946" y="4802279"/>
            <a:ext cx="5936802" cy="133188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Miss-cabling (swapped cables) can create virtual crosstalk</a:t>
            </a:r>
          </a:p>
        </p:txBody>
      </p:sp>
      <p:cxnSp>
        <p:nvCxnSpPr>
          <p:cNvPr id="127" name="Straight Arrow Connector 126">
            <a:extLst>
              <a:ext uri="{FF2B5EF4-FFF2-40B4-BE49-F238E27FC236}">
                <a16:creationId xmlns="" xmlns:a16="http://schemas.microsoft.com/office/drawing/2014/main" id="{25FB8DC6-126D-434D-8DD4-40721BE20D75}"/>
              </a:ext>
            </a:extLst>
          </p:cNvPr>
          <p:cNvCxnSpPr>
            <a:cxnSpLocks/>
            <a:stCxn id="99" idx="6"/>
            <a:endCxn id="6" idx="0"/>
          </p:cNvCxnSpPr>
          <p:nvPr/>
        </p:nvCxnSpPr>
        <p:spPr>
          <a:xfrm>
            <a:off x="7724137" y="4095176"/>
            <a:ext cx="686210" cy="707103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80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: Rounded Corners 125">
            <a:extLst>
              <a:ext uri="{FF2B5EF4-FFF2-40B4-BE49-F238E27FC236}">
                <a16:creationId xmlns="" xmlns:a16="http://schemas.microsoft.com/office/drawing/2014/main" id="{BDAE09F7-196A-45A9-86CB-BF3DD96C48B6}"/>
              </a:ext>
            </a:extLst>
          </p:cNvPr>
          <p:cNvSpPr/>
          <p:nvPr/>
        </p:nvSpPr>
        <p:spPr>
          <a:xfrm>
            <a:off x="7286400" y="2379600"/>
            <a:ext cx="1317255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="" xmlns:a16="http://schemas.microsoft.com/office/drawing/2014/main" id="{9E70CC90-2999-4FC7-86BF-15A5A48240F8}"/>
              </a:ext>
            </a:extLst>
          </p:cNvPr>
          <p:cNvSpPr/>
          <p:nvPr/>
        </p:nvSpPr>
        <p:spPr>
          <a:xfrm>
            <a:off x="7250400" y="2415600"/>
            <a:ext cx="1317255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="" xmlns:a16="http://schemas.microsoft.com/office/drawing/2014/main" id="{2DBCA08C-4D42-42EE-AA96-E907145C71FD}"/>
              </a:ext>
            </a:extLst>
          </p:cNvPr>
          <p:cNvSpPr/>
          <p:nvPr/>
        </p:nvSpPr>
        <p:spPr>
          <a:xfrm>
            <a:off x="7214400" y="2451600"/>
            <a:ext cx="1317255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="" xmlns:a16="http://schemas.microsoft.com/office/drawing/2014/main" id="{DE60253B-B752-414E-B13E-07B114000F6A}"/>
              </a:ext>
            </a:extLst>
          </p:cNvPr>
          <p:cNvSpPr/>
          <p:nvPr/>
        </p:nvSpPr>
        <p:spPr>
          <a:xfrm>
            <a:off x="472150" y="1177131"/>
            <a:ext cx="61128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="" xmlns:a16="http://schemas.microsoft.com/office/drawing/2014/main" id="{7F950D75-D863-40F4-A633-7698AA861C0D}"/>
              </a:ext>
            </a:extLst>
          </p:cNvPr>
          <p:cNvSpPr/>
          <p:nvPr/>
        </p:nvSpPr>
        <p:spPr>
          <a:xfrm>
            <a:off x="415000" y="1234281"/>
            <a:ext cx="61128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: Rounded Corners 121">
            <a:extLst>
              <a:ext uri="{FF2B5EF4-FFF2-40B4-BE49-F238E27FC236}">
                <a16:creationId xmlns="" xmlns:a16="http://schemas.microsoft.com/office/drawing/2014/main" id="{40A7B25C-0081-47E9-97E4-AE45395FFF41}"/>
              </a:ext>
            </a:extLst>
          </p:cNvPr>
          <p:cNvSpPr/>
          <p:nvPr/>
        </p:nvSpPr>
        <p:spPr>
          <a:xfrm>
            <a:off x="351500" y="1297781"/>
            <a:ext cx="61128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: Rounded Corners 127">
            <a:extLst>
              <a:ext uri="{FF2B5EF4-FFF2-40B4-BE49-F238E27FC236}">
                <a16:creationId xmlns="" xmlns:a16="http://schemas.microsoft.com/office/drawing/2014/main" id="{1C948B74-39A3-4AE8-9E22-79A271C994CF}"/>
              </a:ext>
            </a:extLst>
          </p:cNvPr>
          <p:cNvSpPr/>
          <p:nvPr/>
        </p:nvSpPr>
        <p:spPr>
          <a:xfrm>
            <a:off x="288000" y="1361281"/>
            <a:ext cx="61128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9697217-C2A2-492E-A137-0D4B63A3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E1E37B5-A73C-43C3-A867-957D5573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12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880D8029-9396-4F7F-B1EB-D115E272F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Motivation: 3D USCT </a:t>
            </a:r>
            <a:r>
              <a:rPr lang="en-GB"/>
              <a:t>III </a:t>
            </a:r>
            <a:r>
              <a:rPr lang="en-GB" smtClean="0"/>
              <a:t>emitter </a:t>
            </a:r>
            <a:r>
              <a:rPr lang="en-GB" dirty="0"/>
              <a:t>architecture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="" xmlns:a16="http://schemas.microsoft.com/office/drawing/2014/main" id="{688A3665-B65F-4D88-B268-EDE9D728085D}"/>
              </a:ext>
            </a:extLst>
          </p:cNvPr>
          <p:cNvSpPr/>
          <p:nvPr/>
        </p:nvSpPr>
        <p:spPr>
          <a:xfrm>
            <a:off x="505577" y="366568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="" xmlns:a16="http://schemas.microsoft.com/office/drawing/2014/main" id="{B6EFD9CA-11F5-4729-A091-C19E035CC51C}"/>
              </a:ext>
            </a:extLst>
          </p:cNvPr>
          <p:cNvSpPr/>
          <p:nvPr/>
        </p:nvSpPr>
        <p:spPr>
          <a:xfrm>
            <a:off x="505577" y="385301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="" xmlns:a16="http://schemas.microsoft.com/office/drawing/2014/main" id="{E4CB7C15-7ECC-46FC-93C1-1DF40EA53A20}"/>
              </a:ext>
            </a:extLst>
          </p:cNvPr>
          <p:cNvSpPr/>
          <p:nvPr/>
        </p:nvSpPr>
        <p:spPr>
          <a:xfrm>
            <a:off x="505577" y="404033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="" xmlns:a16="http://schemas.microsoft.com/office/drawing/2014/main" id="{551A99AC-D420-4E15-916C-6B2BD0AFFBD5}"/>
              </a:ext>
            </a:extLst>
          </p:cNvPr>
          <p:cNvSpPr/>
          <p:nvPr/>
        </p:nvSpPr>
        <p:spPr>
          <a:xfrm>
            <a:off x="505577" y="422766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="" xmlns:a16="http://schemas.microsoft.com/office/drawing/2014/main" id="{F6F76B6F-9D97-4A9B-A4A0-9C9408037550}"/>
              </a:ext>
            </a:extLst>
          </p:cNvPr>
          <p:cNvSpPr/>
          <p:nvPr/>
        </p:nvSpPr>
        <p:spPr>
          <a:xfrm>
            <a:off x="505577" y="441498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="" xmlns:a16="http://schemas.microsoft.com/office/drawing/2014/main" id="{2F1A2F04-7375-4698-8728-DADFDA8A3DE9}"/>
              </a:ext>
            </a:extLst>
          </p:cNvPr>
          <p:cNvSpPr/>
          <p:nvPr/>
        </p:nvSpPr>
        <p:spPr>
          <a:xfrm>
            <a:off x="505577" y="460231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C0F8055B-7F89-4C38-A7AE-23E4DE428D98}"/>
              </a:ext>
            </a:extLst>
          </p:cNvPr>
          <p:cNvSpPr/>
          <p:nvPr/>
        </p:nvSpPr>
        <p:spPr>
          <a:xfrm>
            <a:off x="505577" y="478963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="" xmlns:a16="http://schemas.microsoft.com/office/drawing/2014/main" id="{B5341B21-3439-4FED-A8FE-553C6708BC35}"/>
              </a:ext>
            </a:extLst>
          </p:cNvPr>
          <p:cNvSpPr/>
          <p:nvPr/>
        </p:nvSpPr>
        <p:spPr>
          <a:xfrm>
            <a:off x="505577" y="497696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="" xmlns:a16="http://schemas.microsoft.com/office/drawing/2014/main" id="{876BD108-97A4-4A5D-989C-43A5853F3E7A}"/>
              </a:ext>
            </a:extLst>
          </p:cNvPr>
          <p:cNvSpPr/>
          <p:nvPr/>
        </p:nvSpPr>
        <p:spPr>
          <a:xfrm>
            <a:off x="505577" y="5164284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B7BDEF60-FF27-4B67-AAA0-C7BFEF863124}"/>
              </a:ext>
            </a:extLst>
          </p:cNvPr>
          <p:cNvSpPr/>
          <p:nvPr/>
        </p:nvSpPr>
        <p:spPr>
          <a:xfrm>
            <a:off x="2470149" y="3832402"/>
            <a:ext cx="1485900" cy="133188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ASIC :</a:t>
            </a:r>
          </a:p>
          <a:p>
            <a:pPr algn="ctr"/>
            <a:r>
              <a:rPr lang="en-GB" sz="1600" dirty="0"/>
              <a:t>Amplifier</a:t>
            </a:r>
          </a:p>
          <a:p>
            <a:pPr algn="ctr"/>
            <a:r>
              <a:rPr lang="en-GB" sz="1600" dirty="0"/>
              <a:t>&amp;</a:t>
            </a:r>
          </a:p>
          <a:p>
            <a:pPr algn="ctr"/>
            <a:r>
              <a:rPr lang="en-GB" sz="1600" dirty="0"/>
              <a:t>MUX</a:t>
            </a:r>
          </a:p>
        </p:txBody>
      </p:sp>
      <p:cxnSp>
        <p:nvCxnSpPr>
          <p:cNvPr id="82" name="Connector: Elbow 81">
            <a:extLst>
              <a:ext uri="{FF2B5EF4-FFF2-40B4-BE49-F238E27FC236}">
                <a16:creationId xmlns="" xmlns:a16="http://schemas.microsoft.com/office/drawing/2014/main" id="{FAF4DF54-6984-453D-A43B-75C645EA2334}"/>
              </a:ext>
            </a:extLst>
          </p:cNvPr>
          <p:cNvCxnSpPr>
            <a:stCxn id="72" idx="3"/>
          </p:cNvCxnSpPr>
          <p:nvPr/>
        </p:nvCxnSpPr>
        <p:spPr>
          <a:xfrm>
            <a:off x="1674720" y="3749044"/>
            <a:ext cx="795429" cy="270684"/>
          </a:xfrm>
          <a:prstGeom prst="bentConnector3">
            <a:avLst>
              <a:gd name="adj1" fmla="val 7634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Elbow 82">
            <a:extLst>
              <a:ext uri="{FF2B5EF4-FFF2-40B4-BE49-F238E27FC236}">
                <a16:creationId xmlns="" xmlns:a16="http://schemas.microsoft.com/office/drawing/2014/main" id="{645D6DF2-37C3-49F0-AA39-D78FB44F94DD}"/>
              </a:ext>
            </a:extLst>
          </p:cNvPr>
          <p:cNvCxnSpPr>
            <a:cxnSpLocks/>
            <a:stCxn id="73" idx="3"/>
          </p:cNvCxnSpPr>
          <p:nvPr/>
        </p:nvCxnSpPr>
        <p:spPr>
          <a:xfrm>
            <a:off x="1674720" y="3936369"/>
            <a:ext cx="795429" cy="210359"/>
          </a:xfrm>
          <a:prstGeom prst="bentConnector3">
            <a:avLst>
              <a:gd name="adj1" fmla="val 5718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="" xmlns:a16="http://schemas.microsoft.com/office/drawing/2014/main" id="{0DD43326-DBA4-4C2C-9D52-5BDC3E021843}"/>
              </a:ext>
            </a:extLst>
          </p:cNvPr>
          <p:cNvCxnSpPr>
            <a:cxnSpLocks/>
            <a:stCxn id="74" idx="3"/>
          </p:cNvCxnSpPr>
          <p:nvPr/>
        </p:nvCxnSpPr>
        <p:spPr>
          <a:xfrm>
            <a:off x="1674720" y="4123694"/>
            <a:ext cx="795429" cy="140509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="" xmlns:a16="http://schemas.microsoft.com/office/drawing/2014/main" id="{602728E8-B746-4BE8-970E-3C65315FBD99}"/>
              </a:ext>
            </a:extLst>
          </p:cNvPr>
          <p:cNvCxnSpPr>
            <a:stCxn id="76" idx="3"/>
            <a:endCxn id="81" idx="1"/>
          </p:cNvCxnSpPr>
          <p:nvPr/>
        </p:nvCxnSpPr>
        <p:spPr>
          <a:xfrm flipV="1">
            <a:off x="1674720" y="4498343"/>
            <a:ext cx="795429" cy="1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85">
            <a:extLst>
              <a:ext uri="{FF2B5EF4-FFF2-40B4-BE49-F238E27FC236}">
                <a16:creationId xmlns="" xmlns:a16="http://schemas.microsoft.com/office/drawing/2014/main" id="{08FE5FCE-CA26-4642-BB5F-6AAAE0AAA175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1674720" y="4311019"/>
            <a:ext cx="795429" cy="83358"/>
          </a:xfrm>
          <a:prstGeom prst="bentConnector3">
            <a:avLst>
              <a:gd name="adj1" fmla="val 2445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or: Elbow 86">
            <a:extLst>
              <a:ext uri="{FF2B5EF4-FFF2-40B4-BE49-F238E27FC236}">
                <a16:creationId xmlns="" xmlns:a16="http://schemas.microsoft.com/office/drawing/2014/main" id="{E586D155-C932-4455-8633-6774C870ACCF}"/>
              </a:ext>
            </a:extLst>
          </p:cNvPr>
          <p:cNvCxnSpPr>
            <a:cxnSpLocks/>
            <a:stCxn id="79" idx="3"/>
          </p:cNvCxnSpPr>
          <p:nvPr/>
        </p:nvCxnSpPr>
        <p:spPr>
          <a:xfrm flipV="1">
            <a:off x="1674720" y="4830370"/>
            <a:ext cx="795428" cy="229949"/>
          </a:xfrm>
          <a:prstGeom prst="bentConnector3">
            <a:avLst>
              <a:gd name="adj1" fmla="val 5319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Elbow 87">
            <a:extLst>
              <a:ext uri="{FF2B5EF4-FFF2-40B4-BE49-F238E27FC236}">
                <a16:creationId xmlns="" xmlns:a16="http://schemas.microsoft.com/office/drawing/2014/main" id="{9EC6C346-4B7F-4218-8998-B096656F06C7}"/>
              </a:ext>
            </a:extLst>
          </p:cNvPr>
          <p:cNvCxnSpPr>
            <a:cxnSpLocks/>
            <a:stCxn id="80" idx="3"/>
          </p:cNvCxnSpPr>
          <p:nvPr/>
        </p:nvCxnSpPr>
        <p:spPr>
          <a:xfrm flipV="1">
            <a:off x="1674720" y="4931505"/>
            <a:ext cx="795428" cy="316138"/>
          </a:xfrm>
          <a:prstGeom prst="bentConnector3">
            <a:avLst>
              <a:gd name="adj1" fmla="val 73151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="" xmlns:a16="http://schemas.microsoft.com/office/drawing/2014/main" id="{E3C2C420-D461-4034-AEA9-6015B28DFA65}"/>
              </a:ext>
            </a:extLst>
          </p:cNvPr>
          <p:cNvCxnSpPr>
            <a:cxnSpLocks/>
          </p:cNvCxnSpPr>
          <p:nvPr/>
        </p:nvCxnSpPr>
        <p:spPr>
          <a:xfrm flipV="1">
            <a:off x="1674719" y="4718459"/>
            <a:ext cx="795429" cy="151704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or: Elbow 89">
            <a:extLst>
              <a:ext uri="{FF2B5EF4-FFF2-40B4-BE49-F238E27FC236}">
                <a16:creationId xmlns="" xmlns:a16="http://schemas.microsoft.com/office/drawing/2014/main" id="{C5B3629F-B0F5-4A6E-8160-BDCC22E92496}"/>
              </a:ext>
            </a:extLst>
          </p:cNvPr>
          <p:cNvCxnSpPr>
            <a:cxnSpLocks/>
          </p:cNvCxnSpPr>
          <p:nvPr/>
        </p:nvCxnSpPr>
        <p:spPr>
          <a:xfrm flipV="1">
            <a:off x="1674720" y="4614703"/>
            <a:ext cx="795428" cy="70966"/>
          </a:xfrm>
          <a:prstGeom prst="bentConnector3">
            <a:avLst>
              <a:gd name="adj1" fmla="val 2405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: Rounded Corners 90">
            <a:extLst>
              <a:ext uri="{FF2B5EF4-FFF2-40B4-BE49-F238E27FC236}">
                <a16:creationId xmlns="" xmlns:a16="http://schemas.microsoft.com/office/drawing/2014/main" id="{8D4AD96C-F6F6-4B78-8F78-2F9C65E80475}"/>
              </a:ext>
            </a:extLst>
          </p:cNvPr>
          <p:cNvSpPr/>
          <p:nvPr/>
        </p:nvSpPr>
        <p:spPr>
          <a:xfrm>
            <a:off x="4751475" y="2480484"/>
            <a:ext cx="1485900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51381102-B76E-45C4-AC6D-61C164B3C853}"/>
              </a:ext>
            </a:extLst>
          </p:cNvPr>
          <p:cNvSpPr txBox="1"/>
          <p:nvPr/>
        </p:nvSpPr>
        <p:spPr>
          <a:xfrm>
            <a:off x="6736840" y="975736"/>
            <a:ext cx="1473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4*32 TAS</a:t>
            </a:r>
          </a:p>
        </p:txBody>
      </p:sp>
      <p:sp>
        <p:nvSpPr>
          <p:cNvPr id="157" name="TextBox 156">
            <a:extLst>
              <a:ext uri="{FF2B5EF4-FFF2-40B4-BE49-F238E27FC236}">
                <a16:creationId xmlns="" xmlns:a16="http://schemas.microsoft.com/office/drawing/2014/main" id="{50338C26-6876-4212-AED1-11205BB06CB9}"/>
              </a:ext>
            </a:extLst>
          </p:cNvPr>
          <p:cNvSpPr txBox="1"/>
          <p:nvPr/>
        </p:nvSpPr>
        <p:spPr>
          <a:xfrm>
            <a:off x="2594774" y="311796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accent2">
                    <a:lumMod val="75000"/>
                  </a:schemeClr>
                </a:solidFill>
              </a:rPr>
              <a:t>1to9 MUX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="" xmlns:a16="http://schemas.microsoft.com/office/drawing/2014/main" id="{ABBE0479-3AD3-460E-958D-39D1835F7938}"/>
              </a:ext>
            </a:extLst>
          </p:cNvPr>
          <p:cNvSpPr txBox="1"/>
          <p:nvPr/>
        </p:nvSpPr>
        <p:spPr>
          <a:xfrm>
            <a:off x="2594981" y="5137155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accent2">
                    <a:lumMod val="75000"/>
                  </a:schemeClr>
                </a:solidFill>
              </a:rPr>
              <a:t>1to9 MUX</a:t>
            </a:r>
          </a:p>
        </p:txBody>
      </p:sp>
      <p:sp>
        <p:nvSpPr>
          <p:cNvPr id="159" name="TextBox 158">
            <a:extLst>
              <a:ext uri="{FF2B5EF4-FFF2-40B4-BE49-F238E27FC236}">
                <a16:creationId xmlns="" xmlns:a16="http://schemas.microsoft.com/office/drawing/2014/main" id="{3D8B250A-B1FC-4713-AE74-1036CC936A34}"/>
              </a:ext>
            </a:extLst>
          </p:cNvPr>
          <p:cNvSpPr txBox="1"/>
          <p:nvPr/>
        </p:nvSpPr>
        <p:spPr>
          <a:xfrm>
            <a:off x="6874670" y="5750681"/>
            <a:ext cx="41686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accent2">
                    <a:lumMod val="75000"/>
                  </a:schemeClr>
                </a:solidFill>
              </a:rPr>
              <a:t>Total emitter multiplexing : 1 to 2304</a:t>
            </a:r>
          </a:p>
        </p:txBody>
      </p:sp>
      <p:sp>
        <p:nvSpPr>
          <p:cNvPr id="160" name="TextBox 159">
            <a:extLst>
              <a:ext uri="{FF2B5EF4-FFF2-40B4-BE49-F238E27FC236}">
                <a16:creationId xmlns="" xmlns:a16="http://schemas.microsoft.com/office/drawing/2014/main" id="{BBC9009C-1418-4009-A771-CF1648B1F125}"/>
              </a:ext>
            </a:extLst>
          </p:cNvPr>
          <p:cNvSpPr txBox="1"/>
          <p:nvPr/>
        </p:nvSpPr>
        <p:spPr>
          <a:xfrm>
            <a:off x="4876308" y="4567761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accent2">
                    <a:lumMod val="75000"/>
                  </a:schemeClr>
                </a:solidFill>
              </a:rPr>
              <a:t>1to2 MUX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="" xmlns:a16="http://schemas.microsoft.com/office/drawing/2014/main" id="{4E80AD90-15B3-4370-BA34-C6EC69D53415}"/>
              </a:ext>
            </a:extLst>
          </p:cNvPr>
          <p:cNvCxnSpPr>
            <a:cxnSpLocks/>
          </p:cNvCxnSpPr>
          <p:nvPr/>
        </p:nvCxnSpPr>
        <p:spPr>
          <a:xfrm rot="10800000">
            <a:off x="3956051" y="2501090"/>
            <a:ext cx="795425" cy="749300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="" xmlns:a16="http://schemas.microsoft.com/office/drawing/2014/main" id="{B5317569-5A97-46A7-A88C-74E22C70C2BD}"/>
              </a:ext>
            </a:extLst>
          </p:cNvPr>
          <p:cNvCxnSpPr>
            <a:cxnSpLocks/>
            <a:endCxn id="81" idx="3"/>
          </p:cNvCxnSpPr>
          <p:nvPr/>
        </p:nvCxnSpPr>
        <p:spPr>
          <a:xfrm rot="10800000" flipV="1">
            <a:off x="3956049" y="3832401"/>
            <a:ext cx="795426" cy="665941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9F073100-A50C-474D-AEE6-AE72B6AAA21A}"/>
              </a:ext>
            </a:extLst>
          </p:cNvPr>
          <p:cNvCxnSpPr>
            <a:cxnSpLocks/>
            <a:stCxn id="128" idx="3"/>
            <a:endCxn id="91" idx="3"/>
          </p:cNvCxnSpPr>
          <p:nvPr/>
        </p:nvCxnSpPr>
        <p:spPr>
          <a:xfrm flipH="1">
            <a:off x="6237375" y="3529806"/>
            <a:ext cx="163425" cy="12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: Rounded Corners 92">
            <a:extLst>
              <a:ext uri="{FF2B5EF4-FFF2-40B4-BE49-F238E27FC236}">
                <a16:creationId xmlns="" xmlns:a16="http://schemas.microsoft.com/office/drawing/2014/main" id="{90E2479E-FBAE-4968-BD73-7B9D35EA6600}"/>
              </a:ext>
            </a:extLst>
          </p:cNvPr>
          <p:cNvSpPr/>
          <p:nvPr/>
        </p:nvSpPr>
        <p:spPr>
          <a:xfrm>
            <a:off x="7178534" y="2486464"/>
            <a:ext cx="1317255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="" xmlns:a16="http://schemas.microsoft.com/office/drawing/2014/main" id="{7F9ACB25-113A-44E6-B982-4F76FB728FC6}"/>
              </a:ext>
            </a:extLst>
          </p:cNvPr>
          <p:cNvSpPr/>
          <p:nvPr/>
        </p:nvSpPr>
        <p:spPr>
          <a:xfrm>
            <a:off x="9261751" y="2490965"/>
            <a:ext cx="1317255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="" xmlns:a16="http://schemas.microsoft.com/office/drawing/2014/main" id="{1301903E-90E4-46FE-847C-ECE7C1467524}"/>
              </a:ext>
            </a:extLst>
          </p:cNvPr>
          <p:cNvSpPr txBox="1"/>
          <p:nvPr/>
        </p:nvSpPr>
        <p:spPr>
          <a:xfrm>
            <a:off x="7497304" y="456277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accent2">
                    <a:lumMod val="75000"/>
                  </a:schemeClr>
                </a:solidFill>
              </a:rPr>
              <a:t>1to32 MUX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AA83AC49-CBB4-4B1D-AD19-AE7D433D81FD}"/>
              </a:ext>
            </a:extLst>
          </p:cNvPr>
          <p:cNvCxnSpPr>
            <a:cxnSpLocks/>
            <a:stCxn id="93" idx="1"/>
            <a:endCxn id="128" idx="3"/>
          </p:cNvCxnSpPr>
          <p:nvPr/>
        </p:nvCxnSpPr>
        <p:spPr>
          <a:xfrm flipH="1" flipV="1">
            <a:off x="6400800" y="3529806"/>
            <a:ext cx="777734" cy="72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9EECB430-27AF-492D-AE4B-ADA2359A723D}"/>
              </a:ext>
            </a:extLst>
          </p:cNvPr>
          <p:cNvCxnSpPr>
            <a:cxnSpLocks/>
            <a:stCxn id="95" idx="1"/>
            <a:endCxn id="93" idx="3"/>
          </p:cNvCxnSpPr>
          <p:nvPr/>
        </p:nvCxnSpPr>
        <p:spPr>
          <a:xfrm flipH="1" flipV="1">
            <a:off x="8495789" y="3537074"/>
            <a:ext cx="765962" cy="45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>
            <a:extLst>
              <a:ext uri="{FF2B5EF4-FFF2-40B4-BE49-F238E27FC236}">
                <a16:creationId xmlns="" xmlns:a16="http://schemas.microsoft.com/office/drawing/2014/main" id="{A424104B-9827-458B-A81F-7097898910F2}"/>
              </a:ext>
            </a:extLst>
          </p:cNvPr>
          <p:cNvSpPr txBox="1"/>
          <p:nvPr/>
        </p:nvSpPr>
        <p:spPr>
          <a:xfrm>
            <a:off x="9373167" y="4540143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accent2">
                    <a:lumMod val="75000"/>
                  </a:schemeClr>
                </a:solidFill>
              </a:rPr>
              <a:t>1to4 MUX</a:t>
            </a:r>
          </a:p>
        </p:txBody>
      </p: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0523BA97-4692-4446-817F-8AAD9D6085D6}"/>
              </a:ext>
            </a:extLst>
          </p:cNvPr>
          <p:cNvSpPr txBox="1"/>
          <p:nvPr/>
        </p:nvSpPr>
        <p:spPr>
          <a:xfrm>
            <a:off x="6588097" y="2612356"/>
            <a:ext cx="65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4*32</a:t>
            </a:r>
          </a:p>
          <a:p>
            <a:r>
              <a:rPr lang="en-GB" sz="1800" dirty="0" err="1"/>
              <a:t>ch</a:t>
            </a:r>
            <a:endParaRPr lang="en-GB" sz="1800" dirty="0"/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D2A4F86C-899C-451A-901F-37D01310D0A3}"/>
              </a:ext>
            </a:extLst>
          </p:cNvPr>
          <p:cNvSpPr txBox="1"/>
          <p:nvPr/>
        </p:nvSpPr>
        <p:spPr>
          <a:xfrm>
            <a:off x="8719959" y="255864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*4</a:t>
            </a:r>
          </a:p>
          <a:p>
            <a:r>
              <a:rPr lang="en-GB" sz="1800" dirty="0" err="1"/>
              <a:t>ch</a:t>
            </a:r>
            <a:endParaRPr lang="en-GB" sz="1800" dirty="0"/>
          </a:p>
        </p:txBody>
      </p:sp>
      <p:sp>
        <p:nvSpPr>
          <p:cNvPr id="100" name="Rectangle: Rounded Corners 99">
            <a:extLst>
              <a:ext uri="{FF2B5EF4-FFF2-40B4-BE49-F238E27FC236}">
                <a16:creationId xmlns="" xmlns:a16="http://schemas.microsoft.com/office/drawing/2014/main" id="{EFA9AB19-871E-40D8-B568-A7B0394BA589}"/>
              </a:ext>
            </a:extLst>
          </p:cNvPr>
          <p:cNvSpPr/>
          <p:nvPr/>
        </p:nvSpPr>
        <p:spPr>
          <a:xfrm>
            <a:off x="11006490" y="2496168"/>
            <a:ext cx="1011712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1</a:t>
            </a:r>
          </a:p>
          <a:p>
            <a:pPr algn="ctr"/>
            <a:r>
              <a:rPr lang="en-GB" sz="1600" dirty="0"/>
              <a:t>DAC</a:t>
            </a:r>
          </a:p>
          <a:p>
            <a:pPr algn="ctr"/>
            <a:r>
              <a:rPr lang="en-GB" sz="1600" dirty="0"/>
              <a:t>channel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="" xmlns:a16="http://schemas.microsoft.com/office/drawing/2014/main" id="{CCDD8769-5BC1-444B-A314-2004E67C7EEA}"/>
              </a:ext>
            </a:extLst>
          </p:cNvPr>
          <p:cNvCxnSpPr>
            <a:cxnSpLocks/>
            <a:stCxn id="100" idx="1"/>
            <a:endCxn id="95" idx="3"/>
          </p:cNvCxnSpPr>
          <p:nvPr/>
        </p:nvCxnSpPr>
        <p:spPr>
          <a:xfrm flipH="1" flipV="1">
            <a:off x="10579006" y="3541575"/>
            <a:ext cx="427484" cy="52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FA2BEB0C-3711-41CA-8A0B-7427BED65DFB}"/>
              </a:ext>
            </a:extLst>
          </p:cNvPr>
          <p:cNvSpPr/>
          <p:nvPr/>
        </p:nvSpPr>
        <p:spPr>
          <a:xfrm>
            <a:off x="505578" y="166970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="" xmlns:a16="http://schemas.microsoft.com/office/drawing/2014/main" id="{05E211E9-2989-47D1-91D0-3E5129D8970E}"/>
              </a:ext>
            </a:extLst>
          </p:cNvPr>
          <p:cNvSpPr/>
          <p:nvPr/>
        </p:nvSpPr>
        <p:spPr>
          <a:xfrm>
            <a:off x="505578" y="185702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="" xmlns:a16="http://schemas.microsoft.com/office/drawing/2014/main" id="{1BF6B6C8-3101-4263-BA68-816CF4EBF1A1}"/>
              </a:ext>
            </a:extLst>
          </p:cNvPr>
          <p:cNvSpPr/>
          <p:nvPr/>
        </p:nvSpPr>
        <p:spPr>
          <a:xfrm>
            <a:off x="505578" y="204435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5AA620FD-5173-4F33-A202-F5834B937B1D}"/>
              </a:ext>
            </a:extLst>
          </p:cNvPr>
          <p:cNvSpPr/>
          <p:nvPr/>
        </p:nvSpPr>
        <p:spPr>
          <a:xfrm>
            <a:off x="505578" y="223167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="" xmlns:a16="http://schemas.microsoft.com/office/drawing/2014/main" id="{5F69CE72-55DE-498E-88A3-E02B39094EB3}"/>
              </a:ext>
            </a:extLst>
          </p:cNvPr>
          <p:cNvSpPr/>
          <p:nvPr/>
        </p:nvSpPr>
        <p:spPr>
          <a:xfrm>
            <a:off x="505578" y="241900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="" xmlns:a16="http://schemas.microsoft.com/office/drawing/2014/main" id="{16F4D0E9-BA77-4FD5-A4C2-B2B4A720BC9E}"/>
              </a:ext>
            </a:extLst>
          </p:cNvPr>
          <p:cNvSpPr/>
          <p:nvPr/>
        </p:nvSpPr>
        <p:spPr>
          <a:xfrm>
            <a:off x="505578" y="260632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="" xmlns:a16="http://schemas.microsoft.com/office/drawing/2014/main" id="{5D522235-171B-4E54-91F6-3D21A1844022}"/>
              </a:ext>
            </a:extLst>
          </p:cNvPr>
          <p:cNvSpPr/>
          <p:nvPr/>
        </p:nvSpPr>
        <p:spPr>
          <a:xfrm>
            <a:off x="505578" y="279365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="" xmlns:a16="http://schemas.microsoft.com/office/drawing/2014/main" id="{C316E4E1-5937-4877-B187-ADFBAA3EA74A}"/>
              </a:ext>
            </a:extLst>
          </p:cNvPr>
          <p:cNvSpPr/>
          <p:nvPr/>
        </p:nvSpPr>
        <p:spPr>
          <a:xfrm>
            <a:off x="505578" y="298097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="" xmlns:a16="http://schemas.microsoft.com/office/drawing/2014/main" id="{98EA79BC-32DC-473B-906A-1F7547E2AEE0}"/>
              </a:ext>
            </a:extLst>
          </p:cNvPr>
          <p:cNvSpPr/>
          <p:nvPr/>
        </p:nvSpPr>
        <p:spPr>
          <a:xfrm>
            <a:off x="505578" y="3168301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="" xmlns:a16="http://schemas.microsoft.com/office/drawing/2014/main" id="{2BE72414-8954-4635-977D-E933CAC80DF9}"/>
              </a:ext>
            </a:extLst>
          </p:cNvPr>
          <p:cNvSpPr/>
          <p:nvPr/>
        </p:nvSpPr>
        <p:spPr>
          <a:xfrm>
            <a:off x="2470150" y="1836419"/>
            <a:ext cx="1485900" cy="133188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ASIC :</a:t>
            </a:r>
          </a:p>
          <a:p>
            <a:pPr algn="ctr"/>
            <a:r>
              <a:rPr lang="en-GB" sz="1600" dirty="0"/>
              <a:t>Amplifier</a:t>
            </a:r>
          </a:p>
          <a:p>
            <a:pPr algn="ctr"/>
            <a:r>
              <a:rPr lang="en-GB" sz="1600" dirty="0"/>
              <a:t>&amp;</a:t>
            </a:r>
          </a:p>
          <a:p>
            <a:pPr algn="ctr"/>
            <a:r>
              <a:rPr lang="en-GB" sz="1600" dirty="0"/>
              <a:t>MUX</a:t>
            </a:r>
          </a:p>
        </p:txBody>
      </p:sp>
      <p:cxnSp>
        <p:nvCxnSpPr>
          <p:cNvPr id="105" name="Connector: Elbow 104">
            <a:extLst>
              <a:ext uri="{FF2B5EF4-FFF2-40B4-BE49-F238E27FC236}">
                <a16:creationId xmlns="" xmlns:a16="http://schemas.microsoft.com/office/drawing/2014/main" id="{5C21C1AB-E8EA-43CA-B825-804A8A44C1C5}"/>
              </a:ext>
            </a:extLst>
          </p:cNvPr>
          <p:cNvCxnSpPr>
            <a:stCxn id="67" idx="3"/>
          </p:cNvCxnSpPr>
          <p:nvPr/>
        </p:nvCxnSpPr>
        <p:spPr>
          <a:xfrm>
            <a:off x="1674721" y="1753061"/>
            <a:ext cx="795429" cy="270684"/>
          </a:xfrm>
          <a:prstGeom prst="bentConnector3">
            <a:avLst>
              <a:gd name="adj1" fmla="val 7634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or: Elbow 105">
            <a:extLst>
              <a:ext uri="{FF2B5EF4-FFF2-40B4-BE49-F238E27FC236}">
                <a16:creationId xmlns="" xmlns:a16="http://schemas.microsoft.com/office/drawing/2014/main" id="{FACF00A7-1835-44D1-B91D-914BA195BDB6}"/>
              </a:ext>
            </a:extLst>
          </p:cNvPr>
          <p:cNvCxnSpPr>
            <a:cxnSpLocks/>
            <a:stCxn id="68" idx="3"/>
          </p:cNvCxnSpPr>
          <p:nvPr/>
        </p:nvCxnSpPr>
        <p:spPr>
          <a:xfrm>
            <a:off x="1674721" y="1940386"/>
            <a:ext cx="795429" cy="210359"/>
          </a:xfrm>
          <a:prstGeom prst="bentConnector3">
            <a:avLst>
              <a:gd name="adj1" fmla="val 5718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or: Elbow 106">
            <a:extLst>
              <a:ext uri="{FF2B5EF4-FFF2-40B4-BE49-F238E27FC236}">
                <a16:creationId xmlns="" xmlns:a16="http://schemas.microsoft.com/office/drawing/2014/main" id="{BF62DD72-222C-49C6-8A45-E870581B93E2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1674721" y="2127711"/>
            <a:ext cx="795429" cy="140509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="" xmlns:a16="http://schemas.microsoft.com/office/drawing/2014/main" id="{6D3BA888-3CDF-4C2A-AFDF-366C8EB43CB5}"/>
              </a:ext>
            </a:extLst>
          </p:cNvPr>
          <p:cNvCxnSpPr>
            <a:stCxn id="71" idx="3"/>
            <a:endCxn id="104" idx="1"/>
          </p:cNvCxnSpPr>
          <p:nvPr/>
        </p:nvCxnSpPr>
        <p:spPr>
          <a:xfrm flipV="1">
            <a:off x="1674721" y="2502360"/>
            <a:ext cx="795429" cy="1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or: Elbow 108">
            <a:extLst>
              <a:ext uri="{FF2B5EF4-FFF2-40B4-BE49-F238E27FC236}">
                <a16:creationId xmlns="" xmlns:a16="http://schemas.microsoft.com/office/drawing/2014/main" id="{334CD843-1A39-4C6B-B461-A23338311EEC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1674721" y="2315036"/>
            <a:ext cx="795429" cy="83358"/>
          </a:xfrm>
          <a:prstGeom prst="bentConnector3">
            <a:avLst>
              <a:gd name="adj1" fmla="val 2445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or: Elbow 109">
            <a:extLst>
              <a:ext uri="{FF2B5EF4-FFF2-40B4-BE49-F238E27FC236}">
                <a16:creationId xmlns="" xmlns:a16="http://schemas.microsoft.com/office/drawing/2014/main" id="{F81D7781-6004-44BD-A7C8-189B37BAF1E1}"/>
              </a:ext>
            </a:extLst>
          </p:cNvPr>
          <p:cNvCxnSpPr>
            <a:cxnSpLocks/>
            <a:stCxn id="102" idx="3"/>
          </p:cNvCxnSpPr>
          <p:nvPr/>
        </p:nvCxnSpPr>
        <p:spPr>
          <a:xfrm flipV="1">
            <a:off x="1674721" y="2834387"/>
            <a:ext cx="795428" cy="229949"/>
          </a:xfrm>
          <a:prstGeom prst="bentConnector3">
            <a:avLst>
              <a:gd name="adj1" fmla="val 5319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: Elbow 110">
            <a:extLst>
              <a:ext uri="{FF2B5EF4-FFF2-40B4-BE49-F238E27FC236}">
                <a16:creationId xmlns="" xmlns:a16="http://schemas.microsoft.com/office/drawing/2014/main" id="{CD19A039-94A5-49F0-B65C-D1EDC2046D71}"/>
              </a:ext>
            </a:extLst>
          </p:cNvPr>
          <p:cNvCxnSpPr>
            <a:cxnSpLocks/>
            <a:stCxn id="103" idx="3"/>
          </p:cNvCxnSpPr>
          <p:nvPr/>
        </p:nvCxnSpPr>
        <p:spPr>
          <a:xfrm flipV="1">
            <a:off x="1674721" y="2935522"/>
            <a:ext cx="795428" cy="316138"/>
          </a:xfrm>
          <a:prstGeom prst="bentConnector3">
            <a:avLst>
              <a:gd name="adj1" fmla="val 73151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or: Elbow 111">
            <a:extLst>
              <a:ext uri="{FF2B5EF4-FFF2-40B4-BE49-F238E27FC236}">
                <a16:creationId xmlns="" xmlns:a16="http://schemas.microsoft.com/office/drawing/2014/main" id="{0A2E591A-D0F7-4AB9-BF05-304D286CE4FF}"/>
              </a:ext>
            </a:extLst>
          </p:cNvPr>
          <p:cNvCxnSpPr>
            <a:cxnSpLocks/>
          </p:cNvCxnSpPr>
          <p:nvPr/>
        </p:nvCxnSpPr>
        <p:spPr>
          <a:xfrm flipV="1">
            <a:off x="1674720" y="2722476"/>
            <a:ext cx="795429" cy="151704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or: Elbow 112">
            <a:extLst>
              <a:ext uri="{FF2B5EF4-FFF2-40B4-BE49-F238E27FC236}">
                <a16:creationId xmlns="" xmlns:a16="http://schemas.microsoft.com/office/drawing/2014/main" id="{1AE1360E-F913-412D-A7B8-910AABDFC592}"/>
              </a:ext>
            </a:extLst>
          </p:cNvPr>
          <p:cNvCxnSpPr>
            <a:cxnSpLocks/>
          </p:cNvCxnSpPr>
          <p:nvPr/>
        </p:nvCxnSpPr>
        <p:spPr>
          <a:xfrm flipV="1">
            <a:off x="1674721" y="2618720"/>
            <a:ext cx="795428" cy="70966"/>
          </a:xfrm>
          <a:prstGeom prst="bentConnector3">
            <a:avLst>
              <a:gd name="adj1" fmla="val 2405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: Rounded Corners 122">
            <a:extLst>
              <a:ext uri="{FF2B5EF4-FFF2-40B4-BE49-F238E27FC236}">
                <a16:creationId xmlns="" xmlns:a16="http://schemas.microsoft.com/office/drawing/2014/main" id="{1291C77B-FE30-4173-B2C3-8B8DF5718823}"/>
              </a:ext>
            </a:extLst>
          </p:cNvPr>
          <p:cNvSpPr/>
          <p:nvPr/>
        </p:nvSpPr>
        <p:spPr>
          <a:xfrm>
            <a:off x="6527800" y="1354475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: Rounded Corners 123">
            <a:extLst>
              <a:ext uri="{FF2B5EF4-FFF2-40B4-BE49-F238E27FC236}">
                <a16:creationId xmlns="" xmlns:a16="http://schemas.microsoft.com/office/drawing/2014/main" id="{1EC47596-CAFE-43FE-B8FB-2C6075265F87}"/>
              </a:ext>
            </a:extLst>
          </p:cNvPr>
          <p:cNvSpPr/>
          <p:nvPr/>
        </p:nvSpPr>
        <p:spPr>
          <a:xfrm>
            <a:off x="6609186" y="1274307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: Rounded Corners 124">
            <a:extLst>
              <a:ext uri="{FF2B5EF4-FFF2-40B4-BE49-F238E27FC236}">
                <a16:creationId xmlns="" xmlns:a16="http://schemas.microsoft.com/office/drawing/2014/main" id="{82B22912-DDE5-428B-9350-D431C2746A79}"/>
              </a:ext>
            </a:extLst>
          </p:cNvPr>
          <p:cNvSpPr/>
          <p:nvPr/>
        </p:nvSpPr>
        <p:spPr>
          <a:xfrm>
            <a:off x="6699976" y="1196642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71D3625F-7C42-417A-8542-14BC693A43B1}"/>
              </a:ext>
            </a:extLst>
          </p:cNvPr>
          <p:cNvSpPr txBox="1"/>
          <p:nvPr/>
        </p:nvSpPr>
        <p:spPr>
          <a:xfrm>
            <a:off x="7409831" y="1922204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4 Distribution</a:t>
            </a:r>
          </a:p>
          <a:p>
            <a:r>
              <a:rPr lang="en-GB" sz="1400" dirty="0"/>
              <a:t>board</a:t>
            </a:r>
          </a:p>
        </p:txBody>
      </p:sp>
      <p:cxnSp>
        <p:nvCxnSpPr>
          <p:cNvPr id="131" name="Straight Arrow Connector 130">
            <a:extLst>
              <a:ext uri="{FF2B5EF4-FFF2-40B4-BE49-F238E27FC236}">
                <a16:creationId xmlns="" xmlns:a16="http://schemas.microsoft.com/office/drawing/2014/main" id="{3600DB90-8947-4540-A4A9-95AA59F3E252}"/>
              </a:ext>
            </a:extLst>
          </p:cNvPr>
          <p:cNvCxnSpPr>
            <a:cxnSpLocks/>
          </p:cNvCxnSpPr>
          <p:nvPr/>
        </p:nvCxnSpPr>
        <p:spPr>
          <a:xfrm flipH="1" flipV="1">
            <a:off x="8534107" y="3429000"/>
            <a:ext cx="721812" cy="2381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="" xmlns:a16="http://schemas.microsoft.com/office/drawing/2014/main" id="{C8A979D0-160A-4F4F-B29C-425B87972E35}"/>
              </a:ext>
            </a:extLst>
          </p:cNvPr>
          <p:cNvCxnSpPr>
            <a:cxnSpLocks/>
          </p:cNvCxnSpPr>
          <p:nvPr/>
        </p:nvCxnSpPr>
        <p:spPr>
          <a:xfrm flipH="1" flipV="1">
            <a:off x="8563535" y="3316121"/>
            <a:ext cx="698429" cy="11183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="" xmlns:a16="http://schemas.microsoft.com/office/drawing/2014/main" id="{67F9E5DE-9F69-4B42-BC9A-04D6857AD6DA}"/>
              </a:ext>
            </a:extLst>
          </p:cNvPr>
          <p:cNvCxnSpPr>
            <a:cxnSpLocks/>
          </p:cNvCxnSpPr>
          <p:nvPr/>
        </p:nvCxnSpPr>
        <p:spPr>
          <a:xfrm flipH="1" flipV="1">
            <a:off x="8603655" y="3208946"/>
            <a:ext cx="658307" cy="10356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="" xmlns:a16="http://schemas.microsoft.com/office/drawing/2014/main" id="{5B9394EC-09C0-4BEC-B17F-18297A2BCBAB}"/>
              </a:ext>
            </a:extLst>
          </p:cNvPr>
          <p:cNvCxnSpPr>
            <a:cxnSpLocks/>
          </p:cNvCxnSpPr>
          <p:nvPr/>
        </p:nvCxnSpPr>
        <p:spPr>
          <a:xfrm flipH="1">
            <a:off x="6469750" y="3450431"/>
            <a:ext cx="704956" cy="1903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="" xmlns:a16="http://schemas.microsoft.com/office/drawing/2014/main" id="{C4A02E0F-F2CD-4B7A-A584-A837B7760A78}"/>
              </a:ext>
            </a:extLst>
          </p:cNvPr>
          <p:cNvCxnSpPr>
            <a:cxnSpLocks/>
          </p:cNvCxnSpPr>
          <p:nvPr/>
        </p:nvCxnSpPr>
        <p:spPr>
          <a:xfrm flipH="1" flipV="1">
            <a:off x="6527800" y="3362888"/>
            <a:ext cx="646906" cy="420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="" xmlns:a16="http://schemas.microsoft.com/office/drawing/2014/main" id="{D9F164F5-0A97-4BEE-A162-59A9D36B1B9F}"/>
              </a:ext>
            </a:extLst>
          </p:cNvPr>
          <p:cNvCxnSpPr>
            <a:cxnSpLocks/>
          </p:cNvCxnSpPr>
          <p:nvPr/>
        </p:nvCxnSpPr>
        <p:spPr>
          <a:xfrm flipH="1" flipV="1">
            <a:off x="6593170" y="3272485"/>
            <a:ext cx="581536" cy="6496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3400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: Rounded Corners 125">
            <a:extLst>
              <a:ext uri="{FF2B5EF4-FFF2-40B4-BE49-F238E27FC236}">
                <a16:creationId xmlns="" xmlns:a16="http://schemas.microsoft.com/office/drawing/2014/main" id="{BDAE09F7-196A-45A9-86CB-BF3DD96C48B6}"/>
              </a:ext>
            </a:extLst>
          </p:cNvPr>
          <p:cNvSpPr/>
          <p:nvPr/>
        </p:nvSpPr>
        <p:spPr>
          <a:xfrm>
            <a:off x="7286400" y="2379600"/>
            <a:ext cx="1317255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="" xmlns:a16="http://schemas.microsoft.com/office/drawing/2014/main" id="{9E70CC90-2999-4FC7-86BF-15A5A48240F8}"/>
              </a:ext>
            </a:extLst>
          </p:cNvPr>
          <p:cNvSpPr/>
          <p:nvPr/>
        </p:nvSpPr>
        <p:spPr>
          <a:xfrm>
            <a:off x="7250400" y="2415600"/>
            <a:ext cx="1317255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="" xmlns:a16="http://schemas.microsoft.com/office/drawing/2014/main" id="{2DBCA08C-4D42-42EE-AA96-E907145C71FD}"/>
              </a:ext>
            </a:extLst>
          </p:cNvPr>
          <p:cNvSpPr/>
          <p:nvPr/>
        </p:nvSpPr>
        <p:spPr>
          <a:xfrm>
            <a:off x="7214400" y="2451600"/>
            <a:ext cx="1317255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="" xmlns:a16="http://schemas.microsoft.com/office/drawing/2014/main" id="{DE60253B-B752-414E-B13E-07B114000F6A}"/>
              </a:ext>
            </a:extLst>
          </p:cNvPr>
          <p:cNvSpPr/>
          <p:nvPr/>
        </p:nvSpPr>
        <p:spPr>
          <a:xfrm>
            <a:off x="472150" y="1177131"/>
            <a:ext cx="61128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="" xmlns:a16="http://schemas.microsoft.com/office/drawing/2014/main" id="{7F950D75-D863-40F4-A633-7698AA861C0D}"/>
              </a:ext>
            </a:extLst>
          </p:cNvPr>
          <p:cNvSpPr/>
          <p:nvPr/>
        </p:nvSpPr>
        <p:spPr>
          <a:xfrm>
            <a:off x="415000" y="1234281"/>
            <a:ext cx="61128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: Rounded Corners 121">
            <a:extLst>
              <a:ext uri="{FF2B5EF4-FFF2-40B4-BE49-F238E27FC236}">
                <a16:creationId xmlns="" xmlns:a16="http://schemas.microsoft.com/office/drawing/2014/main" id="{40A7B25C-0081-47E9-97E4-AE45395FFF41}"/>
              </a:ext>
            </a:extLst>
          </p:cNvPr>
          <p:cNvSpPr/>
          <p:nvPr/>
        </p:nvSpPr>
        <p:spPr>
          <a:xfrm>
            <a:off x="351500" y="1297781"/>
            <a:ext cx="61128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: Rounded Corners 127">
            <a:extLst>
              <a:ext uri="{FF2B5EF4-FFF2-40B4-BE49-F238E27FC236}">
                <a16:creationId xmlns="" xmlns:a16="http://schemas.microsoft.com/office/drawing/2014/main" id="{1C948B74-39A3-4AE8-9E22-79A271C994CF}"/>
              </a:ext>
            </a:extLst>
          </p:cNvPr>
          <p:cNvSpPr/>
          <p:nvPr/>
        </p:nvSpPr>
        <p:spPr>
          <a:xfrm>
            <a:off x="288000" y="1361281"/>
            <a:ext cx="61128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9697217-C2A2-492E-A137-0D4B63A3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E1E37B5-A73C-43C3-A867-957D5573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13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880D8029-9396-4F7F-B1EB-D115E272F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Motivation: 3D USCT </a:t>
            </a:r>
            <a:r>
              <a:rPr lang="en-GB"/>
              <a:t>III </a:t>
            </a:r>
            <a:r>
              <a:rPr lang="en-GB" smtClean="0"/>
              <a:t>emitter </a:t>
            </a:r>
            <a:r>
              <a:rPr lang="en-GB" dirty="0"/>
              <a:t>architecture</a:t>
            </a:r>
            <a:br>
              <a:rPr lang="en-GB" dirty="0"/>
            </a:br>
            <a:r>
              <a:rPr lang="en-GB" dirty="0"/>
              <a:t>Crosstalk source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="" xmlns:a16="http://schemas.microsoft.com/office/drawing/2014/main" id="{688A3665-B65F-4D88-B268-EDE9D728085D}"/>
              </a:ext>
            </a:extLst>
          </p:cNvPr>
          <p:cNvSpPr/>
          <p:nvPr/>
        </p:nvSpPr>
        <p:spPr>
          <a:xfrm>
            <a:off x="505577" y="366568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="" xmlns:a16="http://schemas.microsoft.com/office/drawing/2014/main" id="{B6EFD9CA-11F5-4729-A091-C19E035CC51C}"/>
              </a:ext>
            </a:extLst>
          </p:cNvPr>
          <p:cNvSpPr/>
          <p:nvPr/>
        </p:nvSpPr>
        <p:spPr>
          <a:xfrm>
            <a:off x="505577" y="385301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="" xmlns:a16="http://schemas.microsoft.com/office/drawing/2014/main" id="{E4CB7C15-7ECC-46FC-93C1-1DF40EA53A20}"/>
              </a:ext>
            </a:extLst>
          </p:cNvPr>
          <p:cNvSpPr/>
          <p:nvPr/>
        </p:nvSpPr>
        <p:spPr>
          <a:xfrm>
            <a:off x="505577" y="404033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="" xmlns:a16="http://schemas.microsoft.com/office/drawing/2014/main" id="{551A99AC-D420-4E15-916C-6B2BD0AFFBD5}"/>
              </a:ext>
            </a:extLst>
          </p:cNvPr>
          <p:cNvSpPr/>
          <p:nvPr/>
        </p:nvSpPr>
        <p:spPr>
          <a:xfrm>
            <a:off x="505577" y="422766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="" xmlns:a16="http://schemas.microsoft.com/office/drawing/2014/main" id="{F6F76B6F-9D97-4A9B-A4A0-9C9408037550}"/>
              </a:ext>
            </a:extLst>
          </p:cNvPr>
          <p:cNvSpPr/>
          <p:nvPr/>
        </p:nvSpPr>
        <p:spPr>
          <a:xfrm>
            <a:off x="505577" y="441498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="" xmlns:a16="http://schemas.microsoft.com/office/drawing/2014/main" id="{2F1A2F04-7375-4698-8728-DADFDA8A3DE9}"/>
              </a:ext>
            </a:extLst>
          </p:cNvPr>
          <p:cNvSpPr/>
          <p:nvPr/>
        </p:nvSpPr>
        <p:spPr>
          <a:xfrm>
            <a:off x="505577" y="460231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C0F8055B-7F89-4C38-A7AE-23E4DE428D98}"/>
              </a:ext>
            </a:extLst>
          </p:cNvPr>
          <p:cNvSpPr/>
          <p:nvPr/>
        </p:nvSpPr>
        <p:spPr>
          <a:xfrm>
            <a:off x="505577" y="478963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="" xmlns:a16="http://schemas.microsoft.com/office/drawing/2014/main" id="{B5341B21-3439-4FED-A8FE-553C6708BC35}"/>
              </a:ext>
            </a:extLst>
          </p:cNvPr>
          <p:cNvSpPr/>
          <p:nvPr/>
        </p:nvSpPr>
        <p:spPr>
          <a:xfrm>
            <a:off x="505577" y="497696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="" xmlns:a16="http://schemas.microsoft.com/office/drawing/2014/main" id="{876BD108-97A4-4A5D-989C-43A5853F3E7A}"/>
              </a:ext>
            </a:extLst>
          </p:cNvPr>
          <p:cNvSpPr/>
          <p:nvPr/>
        </p:nvSpPr>
        <p:spPr>
          <a:xfrm>
            <a:off x="505577" y="5164284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B7BDEF60-FF27-4B67-AAA0-C7BFEF863124}"/>
              </a:ext>
            </a:extLst>
          </p:cNvPr>
          <p:cNvSpPr/>
          <p:nvPr/>
        </p:nvSpPr>
        <p:spPr>
          <a:xfrm>
            <a:off x="2470149" y="3832402"/>
            <a:ext cx="1485900" cy="133188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ASIC :</a:t>
            </a:r>
          </a:p>
          <a:p>
            <a:pPr algn="ctr"/>
            <a:r>
              <a:rPr lang="en-GB" sz="1600" dirty="0"/>
              <a:t>Amplifier</a:t>
            </a:r>
          </a:p>
          <a:p>
            <a:pPr algn="ctr"/>
            <a:r>
              <a:rPr lang="en-GB" sz="1600" dirty="0"/>
              <a:t>&amp;</a:t>
            </a:r>
          </a:p>
          <a:p>
            <a:pPr algn="ctr"/>
            <a:r>
              <a:rPr lang="en-GB" sz="1600" dirty="0"/>
              <a:t>MUX</a:t>
            </a:r>
          </a:p>
        </p:txBody>
      </p:sp>
      <p:cxnSp>
        <p:nvCxnSpPr>
          <p:cNvPr id="82" name="Connector: Elbow 81">
            <a:extLst>
              <a:ext uri="{FF2B5EF4-FFF2-40B4-BE49-F238E27FC236}">
                <a16:creationId xmlns="" xmlns:a16="http://schemas.microsoft.com/office/drawing/2014/main" id="{FAF4DF54-6984-453D-A43B-75C645EA2334}"/>
              </a:ext>
            </a:extLst>
          </p:cNvPr>
          <p:cNvCxnSpPr>
            <a:stCxn id="72" idx="3"/>
          </p:cNvCxnSpPr>
          <p:nvPr/>
        </p:nvCxnSpPr>
        <p:spPr>
          <a:xfrm>
            <a:off x="1674720" y="3749044"/>
            <a:ext cx="795429" cy="270684"/>
          </a:xfrm>
          <a:prstGeom prst="bentConnector3">
            <a:avLst>
              <a:gd name="adj1" fmla="val 7634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Elbow 82">
            <a:extLst>
              <a:ext uri="{FF2B5EF4-FFF2-40B4-BE49-F238E27FC236}">
                <a16:creationId xmlns="" xmlns:a16="http://schemas.microsoft.com/office/drawing/2014/main" id="{645D6DF2-37C3-49F0-AA39-D78FB44F94DD}"/>
              </a:ext>
            </a:extLst>
          </p:cNvPr>
          <p:cNvCxnSpPr>
            <a:cxnSpLocks/>
            <a:stCxn id="73" idx="3"/>
          </p:cNvCxnSpPr>
          <p:nvPr/>
        </p:nvCxnSpPr>
        <p:spPr>
          <a:xfrm>
            <a:off x="1674720" y="3936369"/>
            <a:ext cx="795429" cy="210359"/>
          </a:xfrm>
          <a:prstGeom prst="bentConnector3">
            <a:avLst>
              <a:gd name="adj1" fmla="val 5718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="" xmlns:a16="http://schemas.microsoft.com/office/drawing/2014/main" id="{0DD43326-DBA4-4C2C-9D52-5BDC3E021843}"/>
              </a:ext>
            </a:extLst>
          </p:cNvPr>
          <p:cNvCxnSpPr>
            <a:cxnSpLocks/>
            <a:stCxn id="74" idx="3"/>
          </p:cNvCxnSpPr>
          <p:nvPr/>
        </p:nvCxnSpPr>
        <p:spPr>
          <a:xfrm>
            <a:off x="1674720" y="4123694"/>
            <a:ext cx="795429" cy="140509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="" xmlns:a16="http://schemas.microsoft.com/office/drawing/2014/main" id="{602728E8-B746-4BE8-970E-3C65315FBD99}"/>
              </a:ext>
            </a:extLst>
          </p:cNvPr>
          <p:cNvCxnSpPr>
            <a:stCxn id="76" idx="3"/>
            <a:endCxn id="81" idx="1"/>
          </p:cNvCxnSpPr>
          <p:nvPr/>
        </p:nvCxnSpPr>
        <p:spPr>
          <a:xfrm flipV="1">
            <a:off x="1674720" y="4498343"/>
            <a:ext cx="795429" cy="1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85">
            <a:extLst>
              <a:ext uri="{FF2B5EF4-FFF2-40B4-BE49-F238E27FC236}">
                <a16:creationId xmlns="" xmlns:a16="http://schemas.microsoft.com/office/drawing/2014/main" id="{08FE5FCE-CA26-4642-BB5F-6AAAE0AAA175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1674720" y="4311019"/>
            <a:ext cx="795429" cy="83358"/>
          </a:xfrm>
          <a:prstGeom prst="bentConnector3">
            <a:avLst>
              <a:gd name="adj1" fmla="val 2445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or: Elbow 86">
            <a:extLst>
              <a:ext uri="{FF2B5EF4-FFF2-40B4-BE49-F238E27FC236}">
                <a16:creationId xmlns="" xmlns:a16="http://schemas.microsoft.com/office/drawing/2014/main" id="{E586D155-C932-4455-8633-6774C870ACCF}"/>
              </a:ext>
            </a:extLst>
          </p:cNvPr>
          <p:cNvCxnSpPr>
            <a:cxnSpLocks/>
            <a:stCxn id="79" idx="3"/>
          </p:cNvCxnSpPr>
          <p:nvPr/>
        </p:nvCxnSpPr>
        <p:spPr>
          <a:xfrm flipV="1">
            <a:off x="1674720" y="4830370"/>
            <a:ext cx="795428" cy="229949"/>
          </a:xfrm>
          <a:prstGeom prst="bentConnector3">
            <a:avLst>
              <a:gd name="adj1" fmla="val 5319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Elbow 87">
            <a:extLst>
              <a:ext uri="{FF2B5EF4-FFF2-40B4-BE49-F238E27FC236}">
                <a16:creationId xmlns="" xmlns:a16="http://schemas.microsoft.com/office/drawing/2014/main" id="{9EC6C346-4B7F-4218-8998-B096656F06C7}"/>
              </a:ext>
            </a:extLst>
          </p:cNvPr>
          <p:cNvCxnSpPr>
            <a:cxnSpLocks/>
            <a:stCxn id="80" idx="3"/>
          </p:cNvCxnSpPr>
          <p:nvPr/>
        </p:nvCxnSpPr>
        <p:spPr>
          <a:xfrm flipV="1">
            <a:off x="1674720" y="4931505"/>
            <a:ext cx="795428" cy="316138"/>
          </a:xfrm>
          <a:prstGeom prst="bentConnector3">
            <a:avLst>
              <a:gd name="adj1" fmla="val 73151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="" xmlns:a16="http://schemas.microsoft.com/office/drawing/2014/main" id="{E3C2C420-D461-4034-AEA9-6015B28DFA65}"/>
              </a:ext>
            </a:extLst>
          </p:cNvPr>
          <p:cNvCxnSpPr>
            <a:cxnSpLocks/>
          </p:cNvCxnSpPr>
          <p:nvPr/>
        </p:nvCxnSpPr>
        <p:spPr>
          <a:xfrm flipV="1">
            <a:off x="1674719" y="4718459"/>
            <a:ext cx="795429" cy="151704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or: Elbow 89">
            <a:extLst>
              <a:ext uri="{FF2B5EF4-FFF2-40B4-BE49-F238E27FC236}">
                <a16:creationId xmlns="" xmlns:a16="http://schemas.microsoft.com/office/drawing/2014/main" id="{C5B3629F-B0F5-4A6E-8160-BDCC22E92496}"/>
              </a:ext>
            </a:extLst>
          </p:cNvPr>
          <p:cNvCxnSpPr>
            <a:cxnSpLocks/>
          </p:cNvCxnSpPr>
          <p:nvPr/>
        </p:nvCxnSpPr>
        <p:spPr>
          <a:xfrm flipV="1">
            <a:off x="1674720" y="4614703"/>
            <a:ext cx="795428" cy="70966"/>
          </a:xfrm>
          <a:prstGeom prst="bentConnector3">
            <a:avLst>
              <a:gd name="adj1" fmla="val 2405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: Rounded Corners 90">
            <a:extLst>
              <a:ext uri="{FF2B5EF4-FFF2-40B4-BE49-F238E27FC236}">
                <a16:creationId xmlns="" xmlns:a16="http://schemas.microsoft.com/office/drawing/2014/main" id="{8D4AD96C-F6F6-4B78-8F78-2F9C65E80475}"/>
              </a:ext>
            </a:extLst>
          </p:cNvPr>
          <p:cNvSpPr/>
          <p:nvPr/>
        </p:nvSpPr>
        <p:spPr>
          <a:xfrm>
            <a:off x="4751475" y="2480484"/>
            <a:ext cx="1485900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51381102-B76E-45C4-AC6D-61C164B3C853}"/>
              </a:ext>
            </a:extLst>
          </p:cNvPr>
          <p:cNvSpPr txBox="1"/>
          <p:nvPr/>
        </p:nvSpPr>
        <p:spPr>
          <a:xfrm>
            <a:off x="6736840" y="975736"/>
            <a:ext cx="14739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/>
              <a:t>*128 </a:t>
            </a:r>
            <a:r>
              <a:rPr lang="en-GB" dirty="0"/>
              <a:t>TAS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="" xmlns:a16="http://schemas.microsoft.com/office/drawing/2014/main" id="{4E80AD90-15B3-4370-BA34-C6EC69D53415}"/>
              </a:ext>
            </a:extLst>
          </p:cNvPr>
          <p:cNvCxnSpPr>
            <a:cxnSpLocks/>
          </p:cNvCxnSpPr>
          <p:nvPr/>
        </p:nvCxnSpPr>
        <p:spPr>
          <a:xfrm rot="10800000">
            <a:off x="3956051" y="2501090"/>
            <a:ext cx="795425" cy="749300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="" xmlns:a16="http://schemas.microsoft.com/office/drawing/2014/main" id="{B5317569-5A97-46A7-A88C-74E22C70C2BD}"/>
              </a:ext>
            </a:extLst>
          </p:cNvPr>
          <p:cNvCxnSpPr>
            <a:cxnSpLocks/>
            <a:endCxn id="81" idx="3"/>
          </p:cNvCxnSpPr>
          <p:nvPr/>
        </p:nvCxnSpPr>
        <p:spPr>
          <a:xfrm rot="10800000" flipV="1">
            <a:off x="3956049" y="3832401"/>
            <a:ext cx="795426" cy="665941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9F073100-A50C-474D-AEE6-AE72B6AAA21A}"/>
              </a:ext>
            </a:extLst>
          </p:cNvPr>
          <p:cNvCxnSpPr>
            <a:cxnSpLocks/>
            <a:stCxn id="128" idx="3"/>
            <a:endCxn id="91" idx="3"/>
          </p:cNvCxnSpPr>
          <p:nvPr/>
        </p:nvCxnSpPr>
        <p:spPr>
          <a:xfrm flipH="1">
            <a:off x="6237375" y="3529806"/>
            <a:ext cx="163425" cy="12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: Rounded Corners 92">
            <a:extLst>
              <a:ext uri="{FF2B5EF4-FFF2-40B4-BE49-F238E27FC236}">
                <a16:creationId xmlns="" xmlns:a16="http://schemas.microsoft.com/office/drawing/2014/main" id="{90E2479E-FBAE-4968-BD73-7B9D35EA6600}"/>
              </a:ext>
            </a:extLst>
          </p:cNvPr>
          <p:cNvSpPr/>
          <p:nvPr/>
        </p:nvSpPr>
        <p:spPr>
          <a:xfrm>
            <a:off x="7178534" y="2486464"/>
            <a:ext cx="1317255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="" xmlns:a16="http://schemas.microsoft.com/office/drawing/2014/main" id="{7F9ACB25-113A-44E6-B982-4F76FB728FC6}"/>
              </a:ext>
            </a:extLst>
          </p:cNvPr>
          <p:cNvSpPr/>
          <p:nvPr/>
        </p:nvSpPr>
        <p:spPr>
          <a:xfrm>
            <a:off x="9261751" y="2490965"/>
            <a:ext cx="1317255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AA83AC49-CBB4-4B1D-AD19-AE7D433D81FD}"/>
              </a:ext>
            </a:extLst>
          </p:cNvPr>
          <p:cNvCxnSpPr>
            <a:cxnSpLocks/>
            <a:stCxn id="93" idx="1"/>
            <a:endCxn id="128" idx="3"/>
          </p:cNvCxnSpPr>
          <p:nvPr/>
        </p:nvCxnSpPr>
        <p:spPr>
          <a:xfrm flipH="1" flipV="1">
            <a:off x="6400800" y="3529806"/>
            <a:ext cx="777734" cy="72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9EECB430-27AF-492D-AE4B-ADA2359A723D}"/>
              </a:ext>
            </a:extLst>
          </p:cNvPr>
          <p:cNvCxnSpPr>
            <a:cxnSpLocks/>
            <a:stCxn id="95" idx="1"/>
            <a:endCxn id="93" idx="3"/>
          </p:cNvCxnSpPr>
          <p:nvPr/>
        </p:nvCxnSpPr>
        <p:spPr>
          <a:xfrm flipH="1" flipV="1">
            <a:off x="8495789" y="3537074"/>
            <a:ext cx="765962" cy="45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0523BA97-4692-4446-817F-8AAD9D6085D6}"/>
              </a:ext>
            </a:extLst>
          </p:cNvPr>
          <p:cNvSpPr txBox="1"/>
          <p:nvPr/>
        </p:nvSpPr>
        <p:spPr>
          <a:xfrm>
            <a:off x="6588097" y="2612356"/>
            <a:ext cx="65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4*32</a:t>
            </a:r>
          </a:p>
          <a:p>
            <a:r>
              <a:rPr lang="en-GB" sz="1800" dirty="0" err="1"/>
              <a:t>ch</a:t>
            </a:r>
            <a:endParaRPr lang="en-GB" sz="1800" dirty="0"/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D2A4F86C-899C-451A-901F-37D01310D0A3}"/>
              </a:ext>
            </a:extLst>
          </p:cNvPr>
          <p:cNvSpPr txBox="1"/>
          <p:nvPr/>
        </p:nvSpPr>
        <p:spPr>
          <a:xfrm>
            <a:off x="8719959" y="255864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*4</a:t>
            </a:r>
          </a:p>
          <a:p>
            <a:r>
              <a:rPr lang="en-GB" sz="1800" dirty="0" err="1"/>
              <a:t>ch</a:t>
            </a:r>
            <a:endParaRPr lang="en-GB" sz="1800" dirty="0"/>
          </a:p>
        </p:txBody>
      </p:sp>
      <p:sp>
        <p:nvSpPr>
          <p:cNvPr id="100" name="Rectangle: Rounded Corners 99">
            <a:extLst>
              <a:ext uri="{FF2B5EF4-FFF2-40B4-BE49-F238E27FC236}">
                <a16:creationId xmlns="" xmlns:a16="http://schemas.microsoft.com/office/drawing/2014/main" id="{EFA9AB19-871E-40D8-B568-A7B0394BA589}"/>
              </a:ext>
            </a:extLst>
          </p:cNvPr>
          <p:cNvSpPr/>
          <p:nvPr/>
        </p:nvSpPr>
        <p:spPr>
          <a:xfrm>
            <a:off x="11006490" y="2496168"/>
            <a:ext cx="1011712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1</a:t>
            </a:r>
          </a:p>
          <a:p>
            <a:pPr algn="ctr"/>
            <a:r>
              <a:rPr lang="en-GB" sz="1600" dirty="0"/>
              <a:t>DAC</a:t>
            </a:r>
          </a:p>
          <a:p>
            <a:pPr algn="ctr"/>
            <a:r>
              <a:rPr lang="en-GB" sz="1600" dirty="0"/>
              <a:t>channel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="" xmlns:a16="http://schemas.microsoft.com/office/drawing/2014/main" id="{CCDD8769-5BC1-444B-A314-2004E67C7EEA}"/>
              </a:ext>
            </a:extLst>
          </p:cNvPr>
          <p:cNvCxnSpPr>
            <a:cxnSpLocks/>
            <a:stCxn id="100" idx="1"/>
            <a:endCxn id="95" idx="3"/>
          </p:cNvCxnSpPr>
          <p:nvPr/>
        </p:nvCxnSpPr>
        <p:spPr>
          <a:xfrm flipH="1" flipV="1">
            <a:off x="10579006" y="3541575"/>
            <a:ext cx="427484" cy="52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FA2BEB0C-3711-41CA-8A0B-7427BED65DFB}"/>
              </a:ext>
            </a:extLst>
          </p:cNvPr>
          <p:cNvSpPr/>
          <p:nvPr/>
        </p:nvSpPr>
        <p:spPr>
          <a:xfrm>
            <a:off x="505578" y="166970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="" xmlns:a16="http://schemas.microsoft.com/office/drawing/2014/main" id="{05E211E9-2989-47D1-91D0-3E5129D8970E}"/>
              </a:ext>
            </a:extLst>
          </p:cNvPr>
          <p:cNvSpPr/>
          <p:nvPr/>
        </p:nvSpPr>
        <p:spPr>
          <a:xfrm>
            <a:off x="505578" y="185702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="" xmlns:a16="http://schemas.microsoft.com/office/drawing/2014/main" id="{1BF6B6C8-3101-4263-BA68-816CF4EBF1A1}"/>
              </a:ext>
            </a:extLst>
          </p:cNvPr>
          <p:cNvSpPr/>
          <p:nvPr/>
        </p:nvSpPr>
        <p:spPr>
          <a:xfrm>
            <a:off x="505578" y="204435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5AA620FD-5173-4F33-A202-F5834B937B1D}"/>
              </a:ext>
            </a:extLst>
          </p:cNvPr>
          <p:cNvSpPr/>
          <p:nvPr/>
        </p:nvSpPr>
        <p:spPr>
          <a:xfrm>
            <a:off x="505578" y="223167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="" xmlns:a16="http://schemas.microsoft.com/office/drawing/2014/main" id="{5F69CE72-55DE-498E-88A3-E02B39094EB3}"/>
              </a:ext>
            </a:extLst>
          </p:cNvPr>
          <p:cNvSpPr/>
          <p:nvPr/>
        </p:nvSpPr>
        <p:spPr>
          <a:xfrm>
            <a:off x="505578" y="241900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="" xmlns:a16="http://schemas.microsoft.com/office/drawing/2014/main" id="{16F4D0E9-BA77-4FD5-A4C2-B2B4A720BC9E}"/>
              </a:ext>
            </a:extLst>
          </p:cNvPr>
          <p:cNvSpPr/>
          <p:nvPr/>
        </p:nvSpPr>
        <p:spPr>
          <a:xfrm>
            <a:off x="505578" y="260632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="" xmlns:a16="http://schemas.microsoft.com/office/drawing/2014/main" id="{5D522235-171B-4E54-91F6-3D21A1844022}"/>
              </a:ext>
            </a:extLst>
          </p:cNvPr>
          <p:cNvSpPr/>
          <p:nvPr/>
        </p:nvSpPr>
        <p:spPr>
          <a:xfrm>
            <a:off x="505578" y="279365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="" xmlns:a16="http://schemas.microsoft.com/office/drawing/2014/main" id="{C316E4E1-5937-4877-B187-ADFBAA3EA74A}"/>
              </a:ext>
            </a:extLst>
          </p:cNvPr>
          <p:cNvSpPr/>
          <p:nvPr/>
        </p:nvSpPr>
        <p:spPr>
          <a:xfrm>
            <a:off x="505578" y="298097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="" xmlns:a16="http://schemas.microsoft.com/office/drawing/2014/main" id="{98EA79BC-32DC-473B-906A-1F7547E2AEE0}"/>
              </a:ext>
            </a:extLst>
          </p:cNvPr>
          <p:cNvSpPr/>
          <p:nvPr/>
        </p:nvSpPr>
        <p:spPr>
          <a:xfrm>
            <a:off x="505578" y="3168301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="" xmlns:a16="http://schemas.microsoft.com/office/drawing/2014/main" id="{2BE72414-8954-4635-977D-E933CAC80DF9}"/>
              </a:ext>
            </a:extLst>
          </p:cNvPr>
          <p:cNvSpPr/>
          <p:nvPr/>
        </p:nvSpPr>
        <p:spPr>
          <a:xfrm>
            <a:off x="2470150" y="1836419"/>
            <a:ext cx="1485900" cy="133188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ASIC :</a:t>
            </a:r>
          </a:p>
          <a:p>
            <a:pPr algn="ctr"/>
            <a:r>
              <a:rPr lang="en-GB" sz="1600" dirty="0"/>
              <a:t>Amplifier</a:t>
            </a:r>
          </a:p>
          <a:p>
            <a:pPr algn="ctr"/>
            <a:r>
              <a:rPr lang="en-GB" sz="1600" dirty="0"/>
              <a:t>&amp;</a:t>
            </a:r>
          </a:p>
          <a:p>
            <a:pPr algn="ctr"/>
            <a:r>
              <a:rPr lang="en-GB" sz="1600" dirty="0"/>
              <a:t>MUX</a:t>
            </a:r>
          </a:p>
        </p:txBody>
      </p:sp>
      <p:cxnSp>
        <p:nvCxnSpPr>
          <p:cNvPr id="105" name="Connector: Elbow 104">
            <a:extLst>
              <a:ext uri="{FF2B5EF4-FFF2-40B4-BE49-F238E27FC236}">
                <a16:creationId xmlns="" xmlns:a16="http://schemas.microsoft.com/office/drawing/2014/main" id="{5C21C1AB-E8EA-43CA-B825-804A8A44C1C5}"/>
              </a:ext>
            </a:extLst>
          </p:cNvPr>
          <p:cNvCxnSpPr>
            <a:stCxn id="67" idx="3"/>
          </p:cNvCxnSpPr>
          <p:nvPr/>
        </p:nvCxnSpPr>
        <p:spPr>
          <a:xfrm>
            <a:off x="1674721" y="1753061"/>
            <a:ext cx="795429" cy="270684"/>
          </a:xfrm>
          <a:prstGeom prst="bentConnector3">
            <a:avLst>
              <a:gd name="adj1" fmla="val 7634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or: Elbow 105">
            <a:extLst>
              <a:ext uri="{FF2B5EF4-FFF2-40B4-BE49-F238E27FC236}">
                <a16:creationId xmlns="" xmlns:a16="http://schemas.microsoft.com/office/drawing/2014/main" id="{FACF00A7-1835-44D1-B91D-914BA195BDB6}"/>
              </a:ext>
            </a:extLst>
          </p:cNvPr>
          <p:cNvCxnSpPr>
            <a:cxnSpLocks/>
            <a:stCxn id="68" idx="3"/>
          </p:cNvCxnSpPr>
          <p:nvPr/>
        </p:nvCxnSpPr>
        <p:spPr>
          <a:xfrm>
            <a:off x="1674721" y="1940386"/>
            <a:ext cx="795429" cy="210359"/>
          </a:xfrm>
          <a:prstGeom prst="bentConnector3">
            <a:avLst>
              <a:gd name="adj1" fmla="val 5718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or: Elbow 106">
            <a:extLst>
              <a:ext uri="{FF2B5EF4-FFF2-40B4-BE49-F238E27FC236}">
                <a16:creationId xmlns="" xmlns:a16="http://schemas.microsoft.com/office/drawing/2014/main" id="{BF62DD72-222C-49C6-8A45-E870581B93E2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1674721" y="2127711"/>
            <a:ext cx="795429" cy="140509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="" xmlns:a16="http://schemas.microsoft.com/office/drawing/2014/main" id="{6D3BA888-3CDF-4C2A-AFDF-366C8EB43CB5}"/>
              </a:ext>
            </a:extLst>
          </p:cNvPr>
          <p:cNvCxnSpPr>
            <a:stCxn id="71" idx="3"/>
            <a:endCxn id="104" idx="1"/>
          </p:cNvCxnSpPr>
          <p:nvPr/>
        </p:nvCxnSpPr>
        <p:spPr>
          <a:xfrm flipV="1">
            <a:off x="1674721" y="2502360"/>
            <a:ext cx="795429" cy="1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or: Elbow 108">
            <a:extLst>
              <a:ext uri="{FF2B5EF4-FFF2-40B4-BE49-F238E27FC236}">
                <a16:creationId xmlns="" xmlns:a16="http://schemas.microsoft.com/office/drawing/2014/main" id="{334CD843-1A39-4C6B-B461-A23338311EEC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1674721" y="2315036"/>
            <a:ext cx="795429" cy="83358"/>
          </a:xfrm>
          <a:prstGeom prst="bentConnector3">
            <a:avLst>
              <a:gd name="adj1" fmla="val 2445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or: Elbow 109">
            <a:extLst>
              <a:ext uri="{FF2B5EF4-FFF2-40B4-BE49-F238E27FC236}">
                <a16:creationId xmlns="" xmlns:a16="http://schemas.microsoft.com/office/drawing/2014/main" id="{F81D7781-6004-44BD-A7C8-189B37BAF1E1}"/>
              </a:ext>
            </a:extLst>
          </p:cNvPr>
          <p:cNvCxnSpPr>
            <a:cxnSpLocks/>
            <a:stCxn id="102" idx="3"/>
          </p:cNvCxnSpPr>
          <p:nvPr/>
        </p:nvCxnSpPr>
        <p:spPr>
          <a:xfrm flipV="1">
            <a:off x="1674721" y="2834387"/>
            <a:ext cx="795428" cy="229949"/>
          </a:xfrm>
          <a:prstGeom prst="bentConnector3">
            <a:avLst>
              <a:gd name="adj1" fmla="val 5319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: Elbow 110">
            <a:extLst>
              <a:ext uri="{FF2B5EF4-FFF2-40B4-BE49-F238E27FC236}">
                <a16:creationId xmlns="" xmlns:a16="http://schemas.microsoft.com/office/drawing/2014/main" id="{CD19A039-94A5-49F0-B65C-D1EDC2046D71}"/>
              </a:ext>
            </a:extLst>
          </p:cNvPr>
          <p:cNvCxnSpPr>
            <a:cxnSpLocks/>
            <a:stCxn id="103" idx="3"/>
          </p:cNvCxnSpPr>
          <p:nvPr/>
        </p:nvCxnSpPr>
        <p:spPr>
          <a:xfrm flipV="1">
            <a:off x="1674721" y="2935522"/>
            <a:ext cx="795428" cy="316138"/>
          </a:xfrm>
          <a:prstGeom prst="bentConnector3">
            <a:avLst>
              <a:gd name="adj1" fmla="val 73151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or: Elbow 111">
            <a:extLst>
              <a:ext uri="{FF2B5EF4-FFF2-40B4-BE49-F238E27FC236}">
                <a16:creationId xmlns="" xmlns:a16="http://schemas.microsoft.com/office/drawing/2014/main" id="{0A2E591A-D0F7-4AB9-BF05-304D286CE4FF}"/>
              </a:ext>
            </a:extLst>
          </p:cNvPr>
          <p:cNvCxnSpPr>
            <a:cxnSpLocks/>
          </p:cNvCxnSpPr>
          <p:nvPr/>
        </p:nvCxnSpPr>
        <p:spPr>
          <a:xfrm flipV="1">
            <a:off x="1674720" y="2722476"/>
            <a:ext cx="795429" cy="151704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or: Elbow 112">
            <a:extLst>
              <a:ext uri="{FF2B5EF4-FFF2-40B4-BE49-F238E27FC236}">
                <a16:creationId xmlns="" xmlns:a16="http://schemas.microsoft.com/office/drawing/2014/main" id="{1AE1360E-F913-412D-A7B8-910AABDFC592}"/>
              </a:ext>
            </a:extLst>
          </p:cNvPr>
          <p:cNvCxnSpPr>
            <a:cxnSpLocks/>
          </p:cNvCxnSpPr>
          <p:nvPr/>
        </p:nvCxnSpPr>
        <p:spPr>
          <a:xfrm flipV="1">
            <a:off x="1674721" y="2618720"/>
            <a:ext cx="795428" cy="70966"/>
          </a:xfrm>
          <a:prstGeom prst="bentConnector3">
            <a:avLst>
              <a:gd name="adj1" fmla="val 2405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: Rounded Corners 122">
            <a:extLst>
              <a:ext uri="{FF2B5EF4-FFF2-40B4-BE49-F238E27FC236}">
                <a16:creationId xmlns="" xmlns:a16="http://schemas.microsoft.com/office/drawing/2014/main" id="{1291C77B-FE30-4173-B2C3-8B8DF5718823}"/>
              </a:ext>
            </a:extLst>
          </p:cNvPr>
          <p:cNvSpPr/>
          <p:nvPr/>
        </p:nvSpPr>
        <p:spPr>
          <a:xfrm>
            <a:off x="6527800" y="1354475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: Rounded Corners 123">
            <a:extLst>
              <a:ext uri="{FF2B5EF4-FFF2-40B4-BE49-F238E27FC236}">
                <a16:creationId xmlns="" xmlns:a16="http://schemas.microsoft.com/office/drawing/2014/main" id="{1EC47596-CAFE-43FE-B8FB-2C6075265F87}"/>
              </a:ext>
            </a:extLst>
          </p:cNvPr>
          <p:cNvSpPr/>
          <p:nvPr/>
        </p:nvSpPr>
        <p:spPr>
          <a:xfrm>
            <a:off x="6609186" y="1274307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: Rounded Corners 124">
            <a:extLst>
              <a:ext uri="{FF2B5EF4-FFF2-40B4-BE49-F238E27FC236}">
                <a16:creationId xmlns="" xmlns:a16="http://schemas.microsoft.com/office/drawing/2014/main" id="{82B22912-DDE5-428B-9350-D431C2746A79}"/>
              </a:ext>
            </a:extLst>
          </p:cNvPr>
          <p:cNvSpPr/>
          <p:nvPr/>
        </p:nvSpPr>
        <p:spPr>
          <a:xfrm>
            <a:off x="6699976" y="1196642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71D3625F-7C42-417A-8542-14BC693A43B1}"/>
              </a:ext>
            </a:extLst>
          </p:cNvPr>
          <p:cNvSpPr txBox="1"/>
          <p:nvPr/>
        </p:nvSpPr>
        <p:spPr>
          <a:xfrm>
            <a:off x="7409831" y="1922204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4 Distribution</a:t>
            </a:r>
          </a:p>
          <a:p>
            <a:r>
              <a:rPr lang="en-GB" sz="1400" dirty="0"/>
              <a:t>board</a:t>
            </a:r>
          </a:p>
        </p:txBody>
      </p:sp>
      <p:cxnSp>
        <p:nvCxnSpPr>
          <p:cNvPr id="131" name="Straight Arrow Connector 130">
            <a:extLst>
              <a:ext uri="{FF2B5EF4-FFF2-40B4-BE49-F238E27FC236}">
                <a16:creationId xmlns="" xmlns:a16="http://schemas.microsoft.com/office/drawing/2014/main" id="{3600DB90-8947-4540-A4A9-95AA59F3E252}"/>
              </a:ext>
            </a:extLst>
          </p:cNvPr>
          <p:cNvCxnSpPr>
            <a:cxnSpLocks/>
          </p:cNvCxnSpPr>
          <p:nvPr/>
        </p:nvCxnSpPr>
        <p:spPr>
          <a:xfrm flipH="1" flipV="1">
            <a:off x="8534107" y="3429000"/>
            <a:ext cx="721812" cy="2381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="" xmlns:a16="http://schemas.microsoft.com/office/drawing/2014/main" id="{C8A979D0-160A-4F4F-B29C-425B87972E35}"/>
              </a:ext>
            </a:extLst>
          </p:cNvPr>
          <p:cNvCxnSpPr>
            <a:cxnSpLocks/>
          </p:cNvCxnSpPr>
          <p:nvPr/>
        </p:nvCxnSpPr>
        <p:spPr>
          <a:xfrm flipH="1" flipV="1">
            <a:off x="8563535" y="3316121"/>
            <a:ext cx="698429" cy="11183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="" xmlns:a16="http://schemas.microsoft.com/office/drawing/2014/main" id="{67F9E5DE-9F69-4B42-BC9A-04D6857AD6DA}"/>
              </a:ext>
            </a:extLst>
          </p:cNvPr>
          <p:cNvCxnSpPr>
            <a:cxnSpLocks/>
          </p:cNvCxnSpPr>
          <p:nvPr/>
        </p:nvCxnSpPr>
        <p:spPr>
          <a:xfrm flipH="1" flipV="1">
            <a:off x="8603655" y="3208946"/>
            <a:ext cx="658307" cy="10356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="" xmlns:a16="http://schemas.microsoft.com/office/drawing/2014/main" id="{5B9394EC-09C0-4BEC-B17F-18297A2BCBAB}"/>
              </a:ext>
            </a:extLst>
          </p:cNvPr>
          <p:cNvCxnSpPr>
            <a:cxnSpLocks/>
          </p:cNvCxnSpPr>
          <p:nvPr/>
        </p:nvCxnSpPr>
        <p:spPr>
          <a:xfrm flipH="1">
            <a:off x="6469750" y="3450431"/>
            <a:ext cx="704956" cy="1903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="" xmlns:a16="http://schemas.microsoft.com/office/drawing/2014/main" id="{C4A02E0F-F2CD-4B7A-A584-A837B7760A78}"/>
              </a:ext>
            </a:extLst>
          </p:cNvPr>
          <p:cNvCxnSpPr>
            <a:cxnSpLocks/>
          </p:cNvCxnSpPr>
          <p:nvPr/>
        </p:nvCxnSpPr>
        <p:spPr>
          <a:xfrm flipH="1" flipV="1">
            <a:off x="6527800" y="3362888"/>
            <a:ext cx="646906" cy="420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="" xmlns:a16="http://schemas.microsoft.com/office/drawing/2014/main" id="{D9F164F5-0A97-4BEE-A162-59A9D36B1B9F}"/>
              </a:ext>
            </a:extLst>
          </p:cNvPr>
          <p:cNvCxnSpPr>
            <a:cxnSpLocks/>
          </p:cNvCxnSpPr>
          <p:nvPr/>
        </p:nvCxnSpPr>
        <p:spPr>
          <a:xfrm flipH="1" flipV="1">
            <a:off x="6593170" y="3272485"/>
            <a:ext cx="581536" cy="6496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Oval 113">
            <a:extLst>
              <a:ext uri="{FF2B5EF4-FFF2-40B4-BE49-F238E27FC236}">
                <a16:creationId xmlns="" xmlns:a16="http://schemas.microsoft.com/office/drawing/2014/main" id="{8D08CA18-6CD0-4A22-9DBB-EAB012C793AF}"/>
              </a:ext>
            </a:extLst>
          </p:cNvPr>
          <p:cNvSpPr/>
          <p:nvPr/>
        </p:nvSpPr>
        <p:spPr>
          <a:xfrm>
            <a:off x="1568449" y="1681879"/>
            <a:ext cx="971551" cy="1746433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5" name="Oval 114">
            <a:extLst>
              <a:ext uri="{FF2B5EF4-FFF2-40B4-BE49-F238E27FC236}">
                <a16:creationId xmlns="" xmlns:a16="http://schemas.microsoft.com/office/drawing/2014/main" id="{E2486C4C-54D9-4792-A225-35931C694C94}"/>
              </a:ext>
            </a:extLst>
          </p:cNvPr>
          <p:cNvSpPr/>
          <p:nvPr/>
        </p:nvSpPr>
        <p:spPr>
          <a:xfrm>
            <a:off x="1530342" y="3636400"/>
            <a:ext cx="971551" cy="1746433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6" name="Oval 115">
            <a:extLst>
              <a:ext uri="{FF2B5EF4-FFF2-40B4-BE49-F238E27FC236}">
                <a16:creationId xmlns="" xmlns:a16="http://schemas.microsoft.com/office/drawing/2014/main" id="{3F50F517-FD59-4019-933D-1E761BB6B580}"/>
              </a:ext>
            </a:extLst>
          </p:cNvPr>
          <p:cNvSpPr/>
          <p:nvPr/>
        </p:nvSpPr>
        <p:spPr>
          <a:xfrm>
            <a:off x="6286345" y="3219302"/>
            <a:ext cx="971551" cy="52716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7" name="Oval 116">
            <a:extLst>
              <a:ext uri="{FF2B5EF4-FFF2-40B4-BE49-F238E27FC236}">
                <a16:creationId xmlns="" xmlns:a16="http://schemas.microsoft.com/office/drawing/2014/main" id="{15036ADA-B6C3-40FF-8BC9-AB7C84F78ED4}"/>
              </a:ext>
            </a:extLst>
          </p:cNvPr>
          <p:cNvSpPr/>
          <p:nvPr/>
        </p:nvSpPr>
        <p:spPr>
          <a:xfrm>
            <a:off x="8438462" y="3135205"/>
            <a:ext cx="971551" cy="52716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8" name="Oval 117">
            <a:extLst>
              <a:ext uri="{FF2B5EF4-FFF2-40B4-BE49-F238E27FC236}">
                <a16:creationId xmlns="" xmlns:a16="http://schemas.microsoft.com/office/drawing/2014/main" id="{6BE00440-7FBD-46FC-8270-AABD9C6954B8}"/>
              </a:ext>
            </a:extLst>
          </p:cNvPr>
          <p:cNvSpPr/>
          <p:nvPr/>
        </p:nvSpPr>
        <p:spPr>
          <a:xfrm>
            <a:off x="2450991" y="1740654"/>
            <a:ext cx="1536920" cy="1498551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118">
            <a:extLst>
              <a:ext uri="{FF2B5EF4-FFF2-40B4-BE49-F238E27FC236}">
                <a16:creationId xmlns="" xmlns:a16="http://schemas.microsoft.com/office/drawing/2014/main" id="{EA90C984-46CF-45A4-B2D3-7243F84AF22F}"/>
              </a:ext>
            </a:extLst>
          </p:cNvPr>
          <p:cNvSpPr/>
          <p:nvPr/>
        </p:nvSpPr>
        <p:spPr>
          <a:xfrm>
            <a:off x="2413678" y="3828415"/>
            <a:ext cx="1536920" cy="1397210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Oval 136">
            <a:extLst>
              <a:ext uri="{FF2B5EF4-FFF2-40B4-BE49-F238E27FC236}">
                <a16:creationId xmlns="" xmlns:a16="http://schemas.microsoft.com/office/drawing/2014/main" id="{E6E0EF9D-9AF5-4453-8B30-DE34951720E2}"/>
              </a:ext>
            </a:extLst>
          </p:cNvPr>
          <p:cNvSpPr/>
          <p:nvPr/>
        </p:nvSpPr>
        <p:spPr>
          <a:xfrm>
            <a:off x="4692275" y="2712603"/>
            <a:ext cx="1536920" cy="1746433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Oval 137">
            <a:extLst>
              <a:ext uri="{FF2B5EF4-FFF2-40B4-BE49-F238E27FC236}">
                <a16:creationId xmlns="" xmlns:a16="http://schemas.microsoft.com/office/drawing/2014/main" id="{3C5CD9AC-65F0-471E-ADB6-8D3C35697FBD}"/>
              </a:ext>
            </a:extLst>
          </p:cNvPr>
          <p:cNvSpPr/>
          <p:nvPr/>
        </p:nvSpPr>
        <p:spPr>
          <a:xfrm>
            <a:off x="7139273" y="2647944"/>
            <a:ext cx="1394834" cy="1746433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Oval 138">
            <a:extLst>
              <a:ext uri="{FF2B5EF4-FFF2-40B4-BE49-F238E27FC236}">
                <a16:creationId xmlns="" xmlns:a16="http://schemas.microsoft.com/office/drawing/2014/main" id="{4FFC6A27-5516-43D2-B3FE-BE13C728F2C2}"/>
              </a:ext>
            </a:extLst>
          </p:cNvPr>
          <p:cNvSpPr/>
          <p:nvPr/>
        </p:nvSpPr>
        <p:spPr>
          <a:xfrm>
            <a:off x="9262532" y="2592992"/>
            <a:ext cx="1394834" cy="1746433"/>
          </a:xfrm>
          <a:prstGeom prst="ellipse">
            <a:avLst/>
          </a:prstGeom>
          <a:noFill/>
          <a:ln w="762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: Rounded Corners 139">
            <a:extLst>
              <a:ext uri="{FF2B5EF4-FFF2-40B4-BE49-F238E27FC236}">
                <a16:creationId xmlns="" xmlns:a16="http://schemas.microsoft.com/office/drawing/2014/main" id="{265761FE-DCA3-4791-956A-D0D561A08500}"/>
              </a:ext>
            </a:extLst>
          </p:cNvPr>
          <p:cNvSpPr/>
          <p:nvPr/>
        </p:nvSpPr>
        <p:spPr>
          <a:xfrm>
            <a:off x="5441946" y="4802279"/>
            <a:ext cx="5936802" cy="1331880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As previously, parallel traces, cables and multiplexer can induce cross-talk</a:t>
            </a:r>
          </a:p>
        </p:txBody>
      </p:sp>
    </p:spTree>
    <p:extLst>
      <p:ext uri="{BB962C8B-B14F-4D97-AF65-F5344CB8AC3E}">
        <p14:creationId xmlns:p14="http://schemas.microsoft.com/office/powerpoint/2010/main" val="3057006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Rectangle: Rounded Corners 125">
            <a:extLst>
              <a:ext uri="{FF2B5EF4-FFF2-40B4-BE49-F238E27FC236}">
                <a16:creationId xmlns="" xmlns:a16="http://schemas.microsoft.com/office/drawing/2014/main" id="{BDAE09F7-196A-45A9-86CB-BF3DD96C48B6}"/>
              </a:ext>
            </a:extLst>
          </p:cNvPr>
          <p:cNvSpPr/>
          <p:nvPr/>
        </p:nvSpPr>
        <p:spPr>
          <a:xfrm>
            <a:off x="7286400" y="2379600"/>
            <a:ext cx="1317255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sp>
        <p:nvSpPr>
          <p:cNvPr id="127" name="Rectangle: Rounded Corners 126">
            <a:extLst>
              <a:ext uri="{FF2B5EF4-FFF2-40B4-BE49-F238E27FC236}">
                <a16:creationId xmlns="" xmlns:a16="http://schemas.microsoft.com/office/drawing/2014/main" id="{9E70CC90-2999-4FC7-86BF-15A5A48240F8}"/>
              </a:ext>
            </a:extLst>
          </p:cNvPr>
          <p:cNvSpPr/>
          <p:nvPr/>
        </p:nvSpPr>
        <p:spPr>
          <a:xfrm>
            <a:off x="7250400" y="2415600"/>
            <a:ext cx="1317255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="" xmlns:a16="http://schemas.microsoft.com/office/drawing/2014/main" id="{2DBCA08C-4D42-42EE-AA96-E907145C71FD}"/>
              </a:ext>
            </a:extLst>
          </p:cNvPr>
          <p:cNvSpPr/>
          <p:nvPr/>
        </p:nvSpPr>
        <p:spPr>
          <a:xfrm>
            <a:off x="7214400" y="2451600"/>
            <a:ext cx="1317255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sp>
        <p:nvSpPr>
          <p:cNvPr id="120" name="Rectangle: Rounded Corners 119">
            <a:extLst>
              <a:ext uri="{FF2B5EF4-FFF2-40B4-BE49-F238E27FC236}">
                <a16:creationId xmlns="" xmlns:a16="http://schemas.microsoft.com/office/drawing/2014/main" id="{DE60253B-B752-414E-B13E-07B114000F6A}"/>
              </a:ext>
            </a:extLst>
          </p:cNvPr>
          <p:cNvSpPr/>
          <p:nvPr/>
        </p:nvSpPr>
        <p:spPr>
          <a:xfrm>
            <a:off x="472150" y="1177131"/>
            <a:ext cx="61128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="" xmlns:a16="http://schemas.microsoft.com/office/drawing/2014/main" id="{7F950D75-D863-40F4-A633-7698AA861C0D}"/>
              </a:ext>
            </a:extLst>
          </p:cNvPr>
          <p:cNvSpPr/>
          <p:nvPr/>
        </p:nvSpPr>
        <p:spPr>
          <a:xfrm>
            <a:off x="415000" y="1234281"/>
            <a:ext cx="61128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2" name="Rectangle: Rounded Corners 121">
            <a:extLst>
              <a:ext uri="{FF2B5EF4-FFF2-40B4-BE49-F238E27FC236}">
                <a16:creationId xmlns="" xmlns:a16="http://schemas.microsoft.com/office/drawing/2014/main" id="{40A7B25C-0081-47E9-97E4-AE45395FFF41}"/>
              </a:ext>
            </a:extLst>
          </p:cNvPr>
          <p:cNvSpPr/>
          <p:nvPr/>
        </p:nvSpPr>
        <p:spPr>
          <a:xfrm>
            <a:off x="351500" y="1297781"/>
            <a:ext cx="61128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: Rounded Corners 127">
            <a:extLst>
              <a:ext uri="{FF2B5EF4-FFF2-40B4-BE49-F238E27FC236}">
                <a16:creationId xmlns="" xmlns:a16="http://schemas.microsoft.com/office/drawing/2014/main" id="{1C948B74-39A3-4AE8-9E22-79A271C994CF}"/>
              </a:ext>
            </a:extLst>
          </p:cNvPr>
          <p:cNvSpPr/>
          <p:nvPr/>
        </p:nvSpPr>
        <p:spPr>
          <a:xfrm>
            <a:off x="288000" y="1361281"/>
            <a:ext cx="61128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9697217-C2A2-492E-A137-0D4B63A3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E1E37B5-A73C-43C3-A867-957D5573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14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880D8029-9396-4F7F-B1EB-D115E272F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Motivation: 3D USCT </a:t>
            </a:r>
            <a:r>
              <a:rPr lang="en-GB"/>
              <a:t>III </a:t>
            </a:r>
            <a:r>
              <a:rPr lang="en-GB" smtClean="0"/>
              <a:t>emitter </a:t>
            </a:r>
            <a:r>
              <a:rPr lang="en-GB" dirty="0"/>
              <a:t>architecture</a:t>
            </a:r>
            <a:br>
              <a:rPr lang="en-GB" dirty="0"/>
            </a:br>
            <a:r>
              <a:rPr lang="en-GB" dirty="0"/>
              <a:t>Crosstalk source</a:t>
            </a:r>
          </a:p>
        </p:txBody>
      </p:sp>
      <p:sp>
        <p:nvSpPr>
          <p:cNvPr id="72" name="Rectangle: Rounded Corners 71">
            <a:extLst>
              <a:ext uri="{FF2B5EF4-FFF2-40B4-BE49-F238E27FC236}">
                <a16:creationId xmlns="" xmlns:a16="http://schemas.microsoft.com/office/drawing/2014/main" id="{688A3665-B65F-4D88-B268-EDE9D728085D}"/>
              </a:ext>
            </a:extLst>
          </p:cNvPr>
          <p:cNvSpPr/>
          <p:nvPr/>
        </p:nvSpPr>
        <p:spPr>
          <a:xfrm>
            <a:off x="505577" y="366568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="" xmlns:a16="http://schemas.microsoft.com/office/drawing/2014/main" id="{B6EFD9CA-11F5-4729-A091-C19E035CC51C}"/>
              </a:ext>
            </a:extLst>
          </p:cNvPr>
          <p:cNvSpPr/>
          <p:nvPr/>
        </p:nvSpPr>
        <p:spPr>
          <a:xfrm>
            <a:off x="505577" y="385301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="" xmlns:a16="http://schemas.microsoft.com/office/drawing/2014/main" id="{E4CB7C15-7ECC-46FC-93C1-1DF40EA53A20}"/>
              </a:ext>
            </a:extLst>
          </p:cNvPr>
          <p:cNvSpPr/>
          <p:nvPr/>
        </p:nvSpPr>
        <p:spPr>
          <a:xfrm>
            <a:off x="505577" y="404033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="" xmlns:a16="http://schemas.microsoft.com/office/drawing/2014/main" id="{551A99AC-D420-4E15-916C-6B2BD0AFFBD5}"/>
              </a:ext>
            </a:extLst>
          </p:cNvPr>
          <p:cNvSpPr/>
          <p:nvPr/>
        </p:nvSpPr>
        <p:spPr>
          <a:xfrm>
            <a:off x="505577" y="422766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="" xmlns:a16="http://schemas.microsoft.com/office/drawing/2014/main" id="{F6F76B6F-9D97-4A9B-A4A0-9C9408037550}"/>
              </a:ext>
            </a:extLst>
          </p:cNvPr>
          <p:cNvSpPr/>
          <p:nvPr/>
        </p:nvSpPr>
        <p:spPr>
          <a:xfrm>
            <a:off x="505577" y="441498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="" xmlns:a16="http://schemas.microsoft.com/office/drawing/2014/main" id="{2F1A2F04-7375-4698-8728-DADFDA8A3DE9}"/>
              </a:ext>
            </a:extLst>
          </p:cNvPr>
          <p:cNvSpPr/>
          <p:nvPr/>
        </p:nvSpPr>
        <p:spPr>
          <a:xfrm>
            <a:off x="505577" y="460231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C0F8055B-7F89-4C38-A7AE-23E4DE428D98}"/>
              </a:ext>
            </a:extLst>
          </p:cNvPr>
          <p:cNvSpPr/>
          <p:nvPr/>
        </p:nvSpPr>
        <p:spPr>
          <a:xfrm>
            <a:off x="505577" y="478963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="" xmlns:a16="http://schemas.microsoft.com/office/drawing/2014/main" id="{B5341B21-3439-4FED-A8FE-553C6708BC35}"/>
              </a:ext>
            </a:extLst>
          </p:cNvPr>
          <p:cNvSpPr/>
          <p:nvPr/>
        </p:nvSpPr>
        <p:spPr>
          <a:xfrm>
            <a:off x="505577" y="497696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="" xmlns:a16="http://schemas.microsoft.com/office/drawing/2014/main" id="{876BD108-97A4-4A5D-989C-43A5853F3E7A}"/>
              </a:ext>
            </a:extLst>
          </p:cNvPr>
          <p:cNvSpPr/>
          <p:nvPr/>
        </p:nvSpPr>
        <p:spPr>
          <a:xfrm>
            <a:off x="505577" y="5164284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B7BDEF60-FF27-4B67-AAA0-C7BFEF863124}"/>
              </a:ext>
            </a:extLst>
          </p:cNvPr>
          <p:cNvSpPr/>
          <p:nvPr/>
        </p:nvSpPr>
        <p:spPr>
          <a:xfrm>
            <a:off x="2470149" y="3832402"/>
            <a:ext cx="1485900" cy="133188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ASIC :</a:t>
            </a:r>
          </a:p>
          <a:p>
            <a:pPr algn="ctr"/>
            <a:r>
              <a:rPr lang="en-GB" sz="1600" dirty="0"/>
              <a:t>Amplifier</a:t>
            </a:r>
          </a:p>
          <a:p>
            <a:pPr algn="ctr"/>
            <a:r>
              <a:rPr lang="en-GB" sz="1600" dirty="0"/>
              <a:t>&amp;</a:t>
            </a:r>
          </a:p>
          <a:p>
            <a:pPr algn="ctr"/>
            <a:r>
              <a:rPr lang="en-GB" sz="1600" dirty="0"/>
              <a:t>MUX</a:t>
            </a:r>
          </a:p>
        </p:txBody>
      </p:sp>
      <p:cxnSp>
        <p:nvCxnSpPr>
          <p:cNvPr id="82" name="Connector: Elbow 81">
            <a:extLst>
              <a:ext uri="{FF2B5EF4-FFF2-40B4-BE49-F238E27FC236}">
                <a16:creationId xmlns="" xmlns:a16="http://schemas.microsoft.com/office/drawing/2014/main" id="{FAF4DF54-6984-453D-A43B-75C645EA2334}"/>
              </a:ext>
            </a:extLst>
          </p:cNvPr>
          <p:cNvCxnSpPr>
            <a:stCxn id="72" idx="3"/>
          </p:cNvCxnSpPr>
          <p:nvPr/>
        </p:nvCxnSpPr>
        <p:spPr>
          <a:xfrm>
            <a:off x="1674720" y="3749044"/>
            <a:ext cx="795429" cy="270684"/>
          </a:xfrm>
          <a:prstGeom prst="bentConnector3">
            <a:avLst>
              <a:gd name="adj1" fmla="val 7634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Elbow 82">
            <a:extLst>
              <a:ext uri="{FF2B5EF4-FFF2-40B4-BE49-F238E27FC236}">
                <a16:creationId xmlns="" xmlns:a16="http://schemas.microsoft.com/office/drawing/2014/main" id="{645D6DF2-37C3-49F0-AA39-D78FB44F94DD}"/>
              </a:ext>
            </a:extLst>
          </p:cNvPr>
          <p:cNvCxnSpPr>
            <a:cxnSpLocks/>
            <a:stCxn id="73" idx="3"/>
          </p:cNvCxnSpPr>
          <p:nvPr/>
        </p:nvCxnSpPr>
        <p:spPr>
          <a:xfrm>
            <a:off x="1674720" y="3936369"/>
            <a:ext cx="795429" cy="210359"/>
          </a:xfrm>
          <a:prstGeom prst="bentConnector3">
            <a:avLst>
              <a:gd name="adj1" fmla="val 5718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="" xmlns:a16="http://schemas.microsoft.com/office/drawing/2014/main" id="{0DD43326-DBA4-4C2C-9D52-5BDC3E021843}"/>
              </a:ext>
            </a:extLst>
          </p:cNvPr>
          <p:cNvCxnSpPr>
            <a:cxnSpLocks/>
            <a:stCxn id="74" idx="3"/>
          </p:cNvCxnSpPr>
          <p:nvPr/>
        </p:nvCxnSpPr>
        <p:spPr>
          <a:xfrm>
            <a:off x="1674720" y="4123694"/>
            <a:ext cx="795429" cy="140509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="" xmlns:a16="http://schemas.microsoft.com/office/drawing/2014/main" id="{602728E8-B746-4BE8-970E-3C65315FBD99}"/>
              </a:ext>
            </a:extLst>
          </p:cNvPr>
          <p:cNvCxnSpPr>
            <a:cxnSpLocks/>
            <a:stCxn id="76" idx="3"/>
            <a:endCxn id="81" idx="1"/>
          </p:cNvCxnSpPr>
          <p:nvPr/>
        </p:nvCxnSpPr>
        <p:spPr>
          <a:xfrm flipV="1">
            <a:off x="1674720" y="4498343"/>
            <a:ext cx="795429" cy="1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85">
            <a:extLst>
              <a:ext uri="{FF2B5EF4-FFF2-40B4-BE49-F238E27FC236}">
                <a16:creationId xmlns="" xmlns:a16="http://schemas.microsoft.com/office/drawing/2014/main" id="{08FE5FCE-CA26-4642-BB5F-6AAAE0AAA175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1674720" y="4311019"/>
            <a:ext cx="795429" cy="83358"/>
          </a:xfrm>
          <a:prstGeom prst="bentConnector3">
            <a:avLst>
              <a:gd name="adj1" fmla="val 2445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or: Elbow 86">
            <a:extLst>
              <a:ext uri="{FF2B5EF4-FFF2-40B4-BE49-F238E27FC236}">
                <a16:creationId xmlns="" xmlns:a16="http://schemas.microsoft.com/office/drawing/2014/main" id="{E586D155-C932-4455-8633-6774C870ACCF}"/>
              </a:ext>
            </a:extLst>
          </p:cNvPr>
          <p:cNvCxnSpPr>
            <a:cxnSpLocks/>
            <a:stCxn id="79" idx="3"/>
          </p:cNvCxnSpPr>
          <p:nvPr/>
        </p:nvCxnSpPr>
        <p:spPr>
          <a:xfrm flipV="1">
            <a:off x="1674720" y="4830370"/>
            <a:ext cx="795428" cy="229949"/>
          </a:xfrm>
          <a:prstGeom prst="bentConnector3">
            <a:avLst>
              <a:gd name="adj1" fmla="val 5319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Elbow 87">
            <a:extLst>
              <a:ext uri="{FF2B5EF4-FFF2-40B4-BE49-F238E27FC236}">
                <a16:creationId xmlns="" xmlns:a16="http://schemas.microsoft.com/office/drawing/2014/main" id="{9EC6C346-4B7F-4218-8998-B096656F06C7}"/>
              </a:ext>
            </a:extLst>
          </p:cNvPr>
          <p:cNvCxnSpPr>
            <a:cxnSpLocks/>
            <a:stCxn id="80" idx="3"/>
          </p:cNvCxnSpPr>
          <p:nvPr/>
        </p:nvCxnSpPr>
        <p:spPr>
          <a:xfrm flipV="1">
            <a:off x="1674720" y="4931505"/>
            <a:ext cx="795428" cy="316138"/>
          </a:xfrm>
          <a:prstGeom prst="bentConnector3">
            <a:avLst>
              <a:gd name="adj1" fmla="val 73151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="" xmlns:a16="http://schemas.microsoft.com/office/drawing/2014/main" id="{E3C2C420-D461-4034-AEA9-6015B28DFA65}"/>
              </a:ext>
            </a:extLst>
          </p:cNvPr>
          <p:cNvCxnSpPr>
            <a:cxnSpLocks/>
          </p:cNvCxnSpPr>
          <p:nvPr/>
        </p:nvCxnSpPr>
        <p:spPr>
          <a:xfrm flipV="1">
            <a:off x="1674719" y="4718459"/>
            <a:ext cx="795429" cy="151704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or: Elbow 89">
            <a:extLst>
              <a:ext uri="{FF2B5EF4-FFF2-40B4-BE49-F238E27FC236}">
                <a16:creationId xmlns="" xmlns:a16="http://schemas.microsoft.com/office/drawing/2014/main" id="{C5B3629F-B0F5-4A6E-8160-BDCC22E92496}"/>
              </a:ext>
            </a:extLst>
          </p:cNvPr>
          <p:cNvCxnSpPr>
            <a:cxnSpLocks/>
          </p:cNvCxnSpPr>
          <p:nvPr/>
        </p:nvCxnSpPr>
        <p:spPr>
          <a:xfrm flipV="1">
            <a:off x="1674720" y="4614703"/>
            <a:ext cx="795428" cy="70966"/>
          </a:xfrm>
          <a:prstGeom prst="bentConnector3">
            <a:avLst>
              <a:gd name="adj1" fmla="val 2405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: Rounded Corners 90">
            <a:extLst>
              <a:ext uri="{FF2B5EF4-FFF2-40B4-BE49-F238E27FC236}">
                <a16:creationId xmlns="" xmlns:a16="http://schemas.microsoft.com/office/drawing/2014/main" id="{8D4AD96C-F6F6-4B78-8F78-2F9C65E80475}"/>
              </a:ext>
            </a:extLst>
          </p:cNvPr>
          <p:cNvSpPr/>
          <p:nvPr/>
        </p:nvSpPr>
        <p:spPr>
          <a:xfrm>
            <a:off x="4751475" y="2480484"/>
            <a:ext cx="1485900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51381102-B76E-45C4-AC6D-61C164B3C853}"/>
              </a:ext>
            </a:extLst>
          </p:cNvPr>
          <p:cNvSpPr txBox="1"/>
          <p:nvPr/>
        </p:nvSpPr>
        <p:spPr>
          <a:xfrm>
            <a:off x="6736840" y="975736"/>
            <a:ext cx="13537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128 TAS</a:t>
            </a:r>
          </a:p>
        </p:txBody>
      </p:sp>
      <p:cxnSp>
        <p:nvCxnSpPr>
          <p:cNvPr id="6" name="Connector: Elbow 5">
            <a:extLst>
              <a:ext uri="{FF2B5EF4-FFF2-40B4-BE49-F238E27FC236}">
                <a16:creationId xmlns="" xmlns:a16="http://schemas.microsoft.com/office/drawing/2014/main" id="{4E80AD90-15B3-4370-BA34-C6EC69D53415}"/>
              </a:ext>
            </a:extLst>
          </p:cNvPr>
          <p:cNvCxnSpPr>
            <a:cxnSpLocks/>
          </p:cNvCxnSpPr>
          <p:nvPr/>
        </p:nvCxnSpPr>
        <p:spPr>
          <a:xfrm rot="10800000">
            <a:off x="3956051" y="2501090"/>
            <a:ext cx="795425" cy="749300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or: Elbow 10">
            <a:extLst>
              <a:ext uri="{FF2B5EF4-FFF2-40B4-BE49-F238E27FC236}">
                <a16:creationId xmlns="" xmlns:a16="http://schemas.microsoft.com/office/drawing/2014/main" id="{B5317569-5A97-46A7-A88C-74E22C70C2BD}"/>
              </a:ext>
            </a:extLst>
          </p:cNvPr>
          <p:cNvCxnSpPr>
            <a:cxnSpLocks/>
            <a:endCxn id="81" idx="3"/>
          </p:cNvCxnSpPr>
          <p:nvPr/>
        </p:nvCxnSpPr>
        <p:spPr>
          <a:xfrm rot="10800000" flipV="1">
            <a:off x="3956049" y="3832401"/>
            <a:ext cx="795426" cy="665941"/>
          </a:xfrm>
          <a:prstGeom prst="bentConnector3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="" xmlns:a16="http://schemas.microsoft.com/office/drawing/2014/main" id="{9F073100-A50C-474D-AEE6-AE72B6AAA21A}"/>
              </a:ext>
            </a:extLst>
          </p:cNvPr>
          <p:cNvCxnSpPr>
            <a:cxnSpLocks/>
            <a:stCxn id="128" idx="3"/>
            <a:endCxn id="91" idx="3"/>
          </p:cNvCxnSpPr>
          <p:nvPr/>
        </p:nvCxnSpPr>
        <p:spPr>
          <a:xfrm flipH="1">
            <a:off x="6237375" y="3529806"/>
            <a:ext cx="163425" cy="128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3" name="Rectangle: Rounded Corners 92">
            <a:extLst>
              <a:ext uri="{FF2B5EF4-FFF2-40B4-BE49-F238E27FC236}">
                <a16:creationId xmlns="" xmlns:a16="http://schemas.microsoft.com/office/drawing/2014/main" id="{90E2479E-FBAE-4968-BD73-7B9D35EA6600}"/>
              </a:ext>
            </a:extLst>
          </p:cNvPr>
          <p:cNvSpPr/>
          <p:nvPr/>
        </p:nvSpPr>
        <p:spPr>
          <a:xfrm>
            <a:off x="7178534" y="2486464"/>
            <a:ext cx="1317255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="" xmlns:a16="http://schemas.microsoft.com/office/drawing/2014/main" id="{7F9ACB25-113A-44E6-B982-4F76FB728FC6}"/>
              </a:ext>
            </a:extLst>
          </p:cNvPr>
          <p:cNvSpPr/>
          <p:nvPr/>
        </p:nvSpPr>
        <p:spPr>
          <a:xfrm>
            <a:off x="9261751" y="2490965"/>
            <a:ext cx="1317255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="" xmlns:a16="http://schemas.microsoft.com/office/drawing/2014/main" id="{AA83AC49-CBB4-4B1D-AD19-AE7D433D81FD}"/>
              </a:ext>
            </a:extLst>
          </p:cNvPr>
          <p:cNvCxnSpPr>
            <a:cxnSpLocks/>
            <a:stCxn id="93" idx="1"/>
            <a:endCxn id="128" idx="3"/>
          </p:cNvCxnSpPr>
          <p:nvPr/>
        </p:nvCxnSpPr>
        <p:spPr>
          <a:xfrm flipH="1" flipV="1">
            <a:off x="6400800" y="3529806"/>
            <a:ext cx="777734" cy="726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="" xmlns:a16="http://schemas.microsoft.com/office/drawing/2014/main" id="{9EECB430-27AF-492D-AE4B-ADA2359A723D}"/>
              </a:ext>
            </a:extLst>
          </p:cNvPr>
          <p:cNvCxnSpPr>
            <a:cxnSpLocks/>
            <a:stCxn id="95" idx="1"/>
            <a:endCxn id="93" idx="3"/>
          </p:cNvCxnSpPr>
          <p:nvPr/>
        </p:nvCxnSpPr>
        <p:spPr>
          <a:xfrm flipH="1" flipV="1">
            <a:off x="8495789" y="3537074"/>
            <a:ext cx="765962" cy="450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="" xmlns:a16="http://schemas.microsoft.com/office/drawing/2014/main" id="{0523BA97-4692-4446-817F-8AAD9D6085D6}"/>
              </a:ext>
            </a:extLst>
          </p:cNvPr>
          <p:cNvSpPr txBox="1"/>
          <p:nvPr/>
        </p:nvSpPr>
        <p:spPr>
          <a:xfrm>
            <a:off x="6588097" y="2612356"/>
            <a:ext cx="6591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4*32</a:t>
            </a:r>
          </a:p>
          <a:p>
            <a:r>
              <a:rPr lang="en-GB" sz="1800" dirty="0" err="1"/>
              <a:t>ch</a:t>
            </a:r>
            <a:endParaRPr lang="en-GB" sz="1800" dirty="0"/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D2A4F86C-899C-451A-901F-37D01310D0A3}"/>
              </a:ext>
            </a:extLst>
          </p:cNvPr>
          <p:cNvSpPr txBox="1"/>
          <p:nvPr/>
        </p:nvSpPr>
        <p:spPr>
          <a:xfrm>
            <a:off x="8719959" y="2558644"/>
            <a:ext cx="4411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*4</a:t>
            </a:r>
          </a:p>
          <a:p>
            <a:r>
              <a:rPr lang="en-GB" sz="1800" dirty="0" err="1"/>
              <a:t>ch</a:t>
            </a:r>
            <a:endParaRPr lang="en-GB" sz="1800" dirty="0"/>
          </a:p>
        </p:txBody>
      </p:sp>
      <p:sp>
        <p:nvSpPr>
          <p:cNvPr id="100" name="Rectangle: Rounded Corners 99">
            <a:extLst>
              <a:ext uri="{FF2B5EF4-FFF2-40B4-BE49-F238E27FC236}">
                <a16:creationId xmlns="" xmlns:a16="http://schemas.microsoft.com/office/drawing/2014/main" id="{EFA9AB19-871E-40D8-B568-A7B0394BA589}"/>
              </a:ext>
            </a:extLst>
          </p:cNvPr>
          <p:cNvSpPr/>
          <p:nvPr/>
        </p:nvSpPr>
        <p:spPr>
          <a:xfrm>
            <a:off x="11006490" y="2496168"/>
            <a:ext cx="1011712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1</a:t>
            </a:r>
          </a:p>
          <a:p>
            <a:pPr algn="ctr"/>
            <a:r>
              <a:rPr lang="en-GB" sz="1600" dirty="0"/>
              <a:t>DAC</a:t>
            </a:r>
          </a:p>
          <a:p>
            <a:pPr algn="ctr"/>
            <a:r>
              <a:rPr lang="en-GB" sz="1600" dirty="0"/>
              <a:t>channel</a:t>
            </a:r>
          </a:p>
        </p:txBody>
      </p:sp>
      <p:cxnSp>
        <p:nvCxnSpPr>
          <p:cNvPr id="101" name="Straight Arrow Connector 100">
            <a:extLst>
              <a:ext uri="{FF2B5EF4-FFF2-40B4-BE49-F238E27FC236}">
                <a16:creationId xmlns="" xmlns:a16="http://schemas.microsoft.com/office/drawing/2014/main" id="{CCDD8769-5BC1-444B-A314-2004E67C7EEA}"/>
              </a:ext>
            </a:extLst>
          </p:cNvPr>
          <p:cNvCxnSpPr>
            <a:cxnSpLocks/>
            <a:stCxn id="100" idx="1"/>
            <a:endCxn id="95" idx="3"/>
          </p:cNvCxnSpPr>
          <p:nvPr/>
        </p:nvCxnSpPr>
        <p:spPr>
          <a:xfrm flipH="1" flipV="1">
            <a:off x="10579006" y="3541575"/>
            <a:ext cx="427484" cy="5203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FA2BEB0C-3711-41CA-8A0B-7427BED65DFB}"/>
              </a:ext>
            </a:extLst>
          </p:cNvPr>
          <p:cNvSpPr/>
          <p:nvPr/>
        </p:nvSpPr>
        <p:spPr>
          <a:xfrm>
            <a:off x="505578" y="166970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="" xmlns:a16="http://schemas.microsoft.com/office/drawing/2014/main" id="{05E211E9-2989-47D1-91D0-3E5129D8970E}"/>
              </a:ext>
            </a:extLst>
          </p:cNvPr>
          <p:cNvSpPr/>
          <p:nvPr/>
        </p:nvSpPr>
        <p:spPr>
          <a:xfrm>
            <a:off x="505578" y="185702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="" xmlns:a16="http://schemas.microsoft.com/office/drawing/2014/main" id="{1BF6B6C8-3101-4263-BA68-816CF4EBF1A1}"/>
              </a:ext>
            </a:extLst>
          </p:cNvPr>
          <p:cNvSpPr/>
          <p:nvPr/>
        </p:nvSpPr>
        <p:spPr>
          <a:xfrm>
            <a:off x="505578" y="204435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5AA620FD-5173-4F33-A202-F5834B937B1D}"/>
              </a:ext>
            </a:extLst>
          </p:cNvPr>
          <p:cNvSpPr/>
          <p:nvPr/>
        </p:nvSpPr>
        <p:spPr>
          <a:xfrm>
            <a:off x="505578" y="223167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1" name="Rectangle: Rounded Corners 70">
            <a:extLst>
              <a:ext uri="{FF2B5EF4-FFF2-40B4-BE49-F238E27FC236}">
                <a16:creationId xmlns="" xmlns:a16="http://schemas.microsoft.com/office/drawing/2014/main" id="{5F69CE72-55DE-498E-88A3-E02B39094EB3}"/>
              </a:ext>
            </a:extLst>
          </p:cNvPr>
          <p:cNvSpPr/>
          <p:nvPr/>
        </p:nvSpPr>
        <p:spPr>
          <a:xfrm>
            <a:off x="505578" y="241900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92" name="Rectangle: Rounded Corners 91">
            <a:extLst>
              <a:ext uri="{FF2B5EF4-FFF2-40B4-BE49-F238E27FC236}">
                <a16:creationId xmlns="" xmlns:a16="http://schemas.microsoft.com/office/drawing/2014/main" id="{16F4D0E9-BA77-4FD5-A4C2-B2B4A720BC9E}"/>
              </a:ext>
            </a:extLst>
          </p:cNvPr>
          <p:cNvSpPr/>
          <p:nvPr/>
        </p:nvSpPr>
        <p:spPr>
          <a:xfrm>
            <a:off x="505578" y="260632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94" name="Rectangle: Rounded Corners 93">
            <a:extLst>
              <a:ext uri="{FF2B5EF4-FFF2-40B4-BE49-F238E27FC236}">
                <a16:creationId xmlns="" xmlns:a16="http://schemas.microsoft.com/office/drawing/2014/main" id="{5D522235-171B-4E54-91F6-3D21A1844022}"/>
              </a:ext>
            </a:extLst>
          </p:cNvPr>
          <p:cNvSpPr/>
          <p:nvPr/>
        </p:nvSpPr>
        <p:spPr>
          <a:xfrm>
            <a:off x="505578" y="279365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102" name="Rectangle: Rounded Corners 101">
            <a:extLst>
              <a:ext uri="{FF2B5EF4-FFF2-40B4-BE49-F238E27FC236}">
                <a16:creationId xmlns="" xmlns:a16="http://schemas.microsoft.com/office/drawing/2014/main" id="{C316E4E1-5937-4877-B187-ADFBAA3EA74A}"/>
              </a:ext>
            </a:extLst>
          </p:cNvPr>
          <p:cNvSpPr/>
          <p:nvPr/>
        </p:nvSpPr>
        <p:spPr>
          <a:xfrm>
            <a:off x="505578" y="298097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="" xmlns:a16="http://schemas.microsoft.com/office/drawing/2014/main" id="{98EA79BC-32DC-473B-906A-1F7547E2AEE0}"/>
              </a:ext>
            </a:extLst>
          </p:cNvPr>
          <p:cNvSpPr/>
          <p:nvPr/>
        </p:nvSpPr>
        <p:spPr>
          <a:xfrm>
            <a:off x="505578" y="3168301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="" xmlns:a16="http://schemas.microsoft.com/office/drawing/2014/main" id="{2BE72414-8954-4635-977D-E933CAC80DF9}"/>
              </a:ext>
            </a:extLst>
          </p:cNvPr>
          <p:cNvSpPr/>
          <p:nvPr/>
        </p:nvSpPr>
        <p:spPr>
          <a:xfrm>
            <a:off x="2470150" y="1836419"/>
            <a:ext cx="1485900" cy="133188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ASIC :</a:t>
            </a:r>
          </a:p>
          <a:p>
            <a:pPr algn="ctr"/>
            <a:r>
              <a:rPr lang="en-GB" sz="1600" dirty="0"/>
              <a:t>Amplifier</a:t>
            </a:r>
          </a:p>
          <a:p>
            <a:pPr algn="ctr"/>
            <a:r>
              <a:rPr lang="en-GB" sz="1600" dirty="0"/>
              <a:t>&amp;</a:t>
            </a:r>
          </a:p>
          <a:p>
            <a:pPr algn="ctr"/>
            <a:r>
              <a:rPr lang="en-GB" sz="1600" dirty="0"/>
              <a:t>MUX</a:t>
            </a:r>
          </a:p>
        </p:txBody>
      </p:sp>
      <p:cxnSp>
        <p:nvCxnSpPr>
          <p:cNvPr id="105" name="Connector: Elbow 104">
            <a:extLst>
              <a:ext uri="{FF2B5EF4-FFF2-40B4-BE49-F238E27FC236}">
                <a16:creationId xmlns="" xmlns:a16="http://schemas.microsoft.com/office/drawing/2014/main" id="{5C21C1AB-E8EA-43CA-B825-804A8A44C1C5}"/>
              </a:ext>
            </a:extLst>
          </p:cNvPr>
          <p:cNvCxnSpPr>
            <a:stCxn id="67" idx="3"/>
          </p:cNvCxnSpPr>
          <p:nvPr/>
        </p:nvCxnSpPr>
        <p:spPr>
          <a:xfrm>
            <a:off x="1674721" y="1753061"/>
            <a:ext cx="795429" cy="270684"/>
          </a:xfrm>
          <a:prstGeom prst="bentConnector3">
            <a:avLst>
              <a:gd name="adj1" fmla="val 7634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6" name="Connector: Elbow 105">
            <a:extLst>
              <a:ext uri="{FF2B5EF4-FFF2-40B4-BE49-F238E27FC236}">
                <a16:creationId xmlns="" xmlns:a16="http://schemas.microsoft.com/office/drawing/2014/main" id="{FACF00A7-1835-44D1-B91D-914BA195BDB6}"/>
              </a:ext>
            </a:extLst>
          </p:cNvPr>
          <p:cNvCxnSpPr>
            <a:cxnSpLocks/>
            <a:stCxn id="68" idx="3"/>
          </p:cNvCxnSpPr>
          <p:nvPr/>
        </p:nvCxnSpPr>
        <p:spPr>
          <a:xfrm>
            <a:off x="1674721" y="1940386"/>
            <a:ext cx="795429" cy="210359"/>
          </a:xfrm>
          <a:prstGeom prst="bentConnector3">
            <a:avLst>
              <a:gd name="adj1" fmla="val 5718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or: Elbow 106">
            <a:extLst>
              <a:ext uri="{FF2B5EF4-FFF2-40B4-BE49-F238E27FC236}">
                <a16:creationId xmlns="" xmlns:a16="http://schemas.microsoft.com/office/drawing/2014/main" id="{BF62DD72-222C-49C6-8A45-E870581B93E2}"/>
              </a:ext>
            </a:extLst>
          </p:cNvPr>
          <p:cNvCxnSpPr>
            <a:cxnSpLocks/>
            <a:stCxn id="69" idx="3"/>
          </p:cNvCxnSpPr>
          <p:nvPr/>
        </p:nvCxnSpPr>
        <p:spPr>
          <a:xfrm>
            <a:off x="1674721" y="2127711"/>
            <a:ext cx="795429" cy="140509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Arrow Connector 107">
            <a:extLst>
              <a:ext uri="{FF2B5EF4-FFF2-40B4-BE49-F238E27FC236}">
                <a16:creationId xmlns="" xmlns:a16="http://schemas.microsoft.com/office/drawing/2014/main" id="{6D3BA888-3CDF-4C2A-AFDF-366C8EB43CB5}"/>
              </a:ext>
            </a:extLst>
          </p:cNvPr>
          <p:cNvCxnSpPr>
            <a:stCxn id="71" idx="3"/>
            <a:endCxn id="104" idx="1"/>
          </p:cNvCxnSpPr>
          <p:nvPr/>
        </p:nvCxnSpPr>
        <p:spPr>
          <a:xfrm flipV="1">
            <a:off x="1674721" y="2502360"/>
            <a:ext cx="795429" cy="1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or: Elbow 108">
            <a:extLst>
              <a:ext uri="{FF2B5EF4-FFF2-40B4-BE49-F238E27FC236}">
                <a16:creationId xmlns="" xmlns:a16="http://schemas.microsoft.com/office/drawing/2014/main" id="{334CD843-1A39-4C6B-B461-A23338311EEC}"/>
              </a:ext>
            </a:extLst>
          </p:cNvPr>
          <p:cNvCxnSpPr>
            <a:cxnSpLocks/>
            <a:stCxn id="70" idx="3"/>
          </p:cNvCxnSpPr>
          <p:nvPr/>
        </p:nvCxnSpPr>
        <p:spPr>
          <a:xfrm>
            <a:off x="1674721" y="2315036"/>
            <a:ext cx="795429" cy="83358"/>
          </a:xfrm>
          <a:prstGeom prst="bentConnector3">
            <a:avLst>
              <a:gd name="adj1" fmla="val 2445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Connector: Elbow 109">
            <a:extLst>
              <a:ext uri="{FF2B5EF4-FFF2-40B4-BE49-F238E27FC236}">
                <a16:creationId xmlns="" xmlns:a16="http://schemas.microsoft.com/office/drawing/2014/main" id="{F81D7781-6004-44BD-A7C8-189B37BAF1E1}"/>
              </a:ext>
            </a:extLst>
          </p:cNvPr>
          <p:cNvCxnSpPr>
            <a:cxnSpLocks/>
            <a:stCxn id="102" idx="3"/>
          </p:cNvCxnSpPr>
          <p:nvPr/>
        </p:nvCxnSpPr>
        <p:spPr>
          <a:xfrm flipV="1">
            <a:off x="1674721" y="2834387"/>
            <a:ext cx="795428" cy="229949"/>
          </a:xfrm>
          <a:prstGeom prst="bentConnector3">
            <a:avLst>
              <a:gd name="adj1" fmla="val 5319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: Elbow 110">
            <a:extLst>
              <a:ext uri="{FF2B5EF4-FFF2-40B4-BE49-F238E27FC236}">
                <a16:creationId xmlns="" xmlns:a16="http://schemas.microsoft.com/office/drawing/2014/main" id="{CD19A039-94A5-49F0-B65C-D1EDC2046D71}"/>
              </a:ext>
            </a:extLst>
          </p:cNvPr>
          <p:cNvCxnSpPr>
            <a:cxnSpLocks/>
            <a:stCxn id="103" idx="3"/>
          </p:cNvCxnSpPr>
          <p:nvPr/>
        </p:nvCxnSpPr>
        <p:spPr>
          <a:xfrm flipV="1">
            <a:off x="1674721" y="2935522"/>
            <a:ext cx="795428" cy="316138"/>
          </a:xfrm>
          <a:prstGeom prst="bentConnector3">
            <a:avLst>
              <a:gd name="adj1" fmla="val 73151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or: Elbow 111">
            <a:extLst>
              <a:ext uri="{FF2B5EF4-FFF2-40B4-BE49-F238E27FC236}">
                <a16:creationId xmlns="" xmlns:a16="http://schemas.microsoft.com/office/drawing/2014/main" id="{0A2E591A-D0F7-4AB9-BF05-304D286CE4FF}"/>
              </a:ext>
            </a:extLst>
          </p:cNvPr>
          <p:cNvCxnSpPr>
            <a:cxnSpLocks/>
          </p:cNvCxnSpPr>
          <p:nvPr/>
        </p:nvCxnSpPr>
        <p:spPr>
          <a:xfrm flipV="1">
            <a:off x="1674720" y="2722476"/>
            <a:ext cx="795429" cy="151704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or: Elbow 112">
            <a:extLst>
              <a:ext uri="{FF2B5EF4-FFF2-40B4-BE49-F238E27FC236}">
                <a16:creationId xmlns="" xmlns:a16="http://schemas.microsoft.com/office/drawing/2014/main" id="{1AE1360E-F913-412D-A7B8-910AABDFC592}"/>
              </a:ext>
            </a:extLst>
          </p:cNvPr>
          <p:cNvCxnSpPr>
            <a:cxnSpLocks/>
          </p:cNvCxnSpPr>
          <p:nvPr/>
        </p:nvCxnSpPr>
        <p:spPr>
          <a:xfrm flipV="1">
            <a:off x="1674721" y="2618720"/>
            <a:ext cx="795428" cy="70966"/>
          </a:xfrm>
          <a:prstGeom prst="bentConnector3">
            <a:avLst>
              <a:gd name="adj1" fmla="val 2405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3" name="Rectangle: Rounded Corners 122">
            <a:extLst>
              <a:ext uri="{FF2B5EF4-FFF2-40B4-BE49-F238E27FC236}">
                <a16:creationId xmlns="" xmlns:a16="http://schemas.microsoft.com/office/drawing/2014/main" id="{1291C77B-FE30-4173-B2C3-8B8DF5718823}"/>
              </a:ext>
            </a:extLst>
          </p:cNvPr>
          <p:cNvSpPr/>
          <p:nvPr/>
        </p:nvSpPr>
        <p:spPr>
          <a:xfrm>
            <a:off x="6527800" y="1354475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4" name="Rectangle: Rounded Corners 123">
            <a:extLst>
              <a:ext uri="{FF2B5EF4-FFF2-40B4-BE49-F238E27FC236}">
                <a16:creationId xmlns="" xmlns:a16="http://schemas.microsoft.com/office/drawing/2014/main" id="{1EC47596-CAFE-43FE-B8FB-2C6075265F87}"/>
              </a:ext>
            </a:extLst>
          </p:cNvPr>
          <p:cNvSpPr/>
          <p:nvPr/>
        </p:nvSpPr>
        <p:spPr>
          <a:xfrm>
            <a:off x="6609186" y="1274307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5" name="Rectangle: Rounded Corners 124">
            <a:extLst>
              <a:ext uri="{FF2B5EF4-FFF2-40B4-BE49-F238E27FC236}">
                <a16:creationId xmlns="" xmlns:a16="http://schemas.microsoft.com/office/drawing/2014/main" id="{82B22912-DDE5-428B-9350-D431C2746A79}"/>
              </a:ext>
            </a:extLst>
          </p:cNvPr>
          <p:cNvSpPr/>
          <p:nvPr/>
        </p:nvSpPr>
        <p:spPr>
          <a:xfrm>
            <a:off x="6699976" y="1196642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0" name="TextBox 129">
            <a:extLst>
              <a:ext uri="{FF2B5EF4-FFF2-40B4-BE49-F238E27FC236}">
                <a16:creationId xmlns="" xmlns:a16="http://schemas.microsoft.com/office/drawing/2014/main" id="{71D3625F-7C42-417A-8542-14BC693A43B1}"/>
              </a:ext>
            </a:extLst>
          </p:cNvPr>
          <p:cNvSpPr txBox="1"/>
          <p:nvPr/>
        </p:nvSpPr>
        <p:spPr>
          <a:xfrm>
            <a:off x="7409831" y="1922204"/>
            <a:ext cx="12298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4 Distribution</a:t>
            </a:r>
          </a:p>
          <a:p>
            <a:r>
              <a:rPr lang="en-GB" sz="1400" dirty="0"/>
              <a:t>board</a:t>
            </a:r>
          </a:p>
        </p:txBody>
      </p:sp>
      <p:cxnSp>
        <p:nvCxnSpPr>
          <p:cNvPr id="131" name="Straight Arrow Connector 130">
            <a:extLst>
              <a:ext uri="{FF2B5EF4-FFF2-40B4-BE49-F238E27FC236}">
                <a16:creationId xmlns="" xmlns:a16="http://schemas.microsoft.com/office/drawing/2014/main" id="{3600DB90-8947-4540-A4A9-95AA59F3E252}"/>
              </a:ext>
            </a:extLst>
          </p:cNvPr>
          <p:cNvCxnSpPr>
            <a:cxnSpLocks/>
          </p:cNvCxnSpPr>
          <p:nvPr/>
        </p:nvCxnSpPr>
        <p:spPr>
          <a:xfrm flipH="1" flipV="1">
            <a:off x="8534107" y="3429000"/>
            <a:ext cx="721812" cy="2381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="" xmlns:a16="http://schemas.microsoft.com/office/drawing/2014/main" id="{C8A979D0-160A-4F4F-B29C-425B87972E35}"/>
              </a:ext>
            </a:extLst>
          </p:cNvPr>
          <p:cNvCxnSpPr>
            <a:cxnSpLocks/>
          </p:cNvCxnSpPr>
          <p:nvPr/>
        </p:nvCxnSpPr>
        <p:spPr>
          <a:xfrm flipH="1" flipV="1">
            <a:off x="8563535" y="3316121"/>
            <a:ext cx="698429" cy="11183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3" name="Straight Arrow Connector 132">
            <a:extLst>
              <a:ext uri="{FF2B5EF4-FFF2-40B4-BE49-F238E27FC236}">
                <a16:creationId xmlns="" xmlns:a16="http://schemas.microsoft.com/office/drawing/2014/main" id="{67F9E5DE-9F69-4B42-BC9A-04D6857AD6DA}"/>
              </a:ext>
            </a:extLst>
          </p:cNvPr>
          <p:cNvCxnSpPr>
            <a:cxnSpLocks/>
          </p:cNvCxnSpPr>
          <p:nvPr/>
        </p:nvCxnSpPr>
        <p:spPr>
          <a:xfrm flipH="1" flipV="1">
            <a:off x="8603655" y="3208946"/>
            <a:ext cx="658307" cy="10356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4" name="Straight Arrow Connector 133">
            <a:extLst>
              <a:ext uri="{FF2B5EF4-FFF2-40B4-BE49-F238E27FC236}">
                <a16:creationId xmlns="" xmlns:a16="http://schemas.microsoft.com/office/drawing/2014/main" id="{5B9394EC-09C0-4BEC-B17F-18297A2BCBAB}"/>
              </a:ext>
            </a:extLst>
          </p:cNvPr>
          <p:cNvCxnSpPr>
            <a:cxnSpLocks/>
          </p:cNvCxnSpPr>
          <p:nvPr/>
        </p:nvCxnSpPr>
        <p:spPr>
          <a:xfrm flipH="1">
            <a:off x="6469750" y="3450431"/>
            <a:ext cx="704956" cy="1903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5" name="Straight Arrow Connector 134">
            <a:extLst>
              <a:ext uri="{FF2B5EF4-FFF2-40B4-BE49-F238E27FC236}">
                <a16:creationId xmlns="" xmlns:a16="http://schemas.microsoft.com/office/drawing/2014/main" id="{C4A02E0F-F2CD-4B7A-A584-A837B7760A78}"/>
              </a:ext>
            </a:extLst>
          </p:cNvPr>
          <p:cNvCxnSpPr>
            <a:cxnSpLocks/>
          </p:cNvCxnSpPr>
          <p:nvPr/>
        </p:nvCxnSpPr>
        <p:spPr>
          <a:xfrm flipH="1" flipV="1">
            <a:off x="6527800" y="3362888"/>
            <a:ext cx="646906" cy="4200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="" xmlns:a16="http://schemas.microsoft.com/office/drawing/2014/main" id="{D9F164F5-0A97-4BEE-A162-59A9D36B1B9F}"/>
              </a:ext>
            </a:extLst>
          </p:cNvPr>
          <p:cNvCxnSpPr>
            <a:cxnSpLocks/>
          </p:cNvCxnSpPr>
          <p:nvPr/>
        </p:nvCxnSpPr>
        <p:spPr>
          <a:xfrm flipH="1" flipV="1">
            <a:off x="6593170" y="3272485"/>
            <a:ext cx="581536" cy="6496"/>
          </a:xfrm>
          <a:prstGeom prst="straightConnector1">
            <a:avLst/>
          </a:prstGeom>
          <a:ln w="19050">
            <a:solidFill>
              <a:srgbClr val="FF0000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8" name="Oval 117">
            <a:extLst>
              <a:ext uri="{FF2B5EF4-FFF2-40B4-BE49-F238E27FC236}">
                <a16:creationId xmlns="" xmlns:a16="http://schemas.microsoft.com/office/drawing/2014/main" id="{6BE00440-7FBD-46FC-8270-AABD9C6954B8}"/>
              </a:ext>
            </a:extLst>
          </p:cNvPr>
          <p:cNvSpPr/>
          <p:nvPr/>
        </p:nvSpPr>
        <p:spPr>
          <a:xfrm>
            <a:off x="2450991" y="1740654"/>
            <a:ext cx="1536920" cy="1498551"/>
          </a:xfrm>
          <a:prstGeom prst="ellipse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9" name="Oval 118">
            <a:extLst>
              <a:ext uri="{FF2B5EF4-FFF2-40B4-BE49-F238E27FC236}">
                <a16:creationId xmlns="" xmlns:a16="http://schemas.microsoft.com/office/drawing/2014/main" id="{EA90C984-46CF-45A4-B2D3-7243F84AF22F}"/>
              </a:ext>
            </a:extLst>
          </p:cNvPr>
          <p:cNvSpPr/>
          <p:nvPr/>
        </p:nvSpPr>
        <p:spPr>
          <a:xfrm>
            <a:off x="2413678" y="3828415"/>
            <a:ext cx="1536920" cy="1397210"/>
          </a:xfrm>
          <a:prstGeom prst="ellipse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7" name="Oval 136">
            <a:extLst>
              <a:ext uri="{FF2B5EF4-FFF2-40B4-BE49-F238E27FC236}">
                <a16:creationId xmlns="" xmlns:a16="http://schemas.microsoft.com/office/drawing/2014/main" id="{E6E0EF9D-9AF5-4453-8B30-DE34951720E2}"/>
              </a:ext>
            </a:extLst>
          </p:cNvPr>
          <p:cNvSpPr/>
          <p:nvPr/>
        </p:nvSpPr>
        <p:spPr>
          <a:xfrm>
            <a:off x="4692275" y="2712603"/>
            <a:ext cx="1536920" cy="1746433"/>
          </a:xfrm>
          <a:prstGeom prst="ellipse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8" name="Oval 137">
            <a:extLst>
              <a:ext uri="{FF2B5EF4-FFF2-40B4-BE49-F238E27FC236}">
                <a16:creationId xmlns="" xmlns:a16="http://schemas.microsoft.com/office/drawing/2014/main" id="{3C5CD9AC-65F0-471E-ADB6-8D3C35697FBD}"/>
              </a:ext>
            </a:extLst>
          </p:cNvPr>
          <p:cNvSpPr/>
          <p:nvPr/>
        </p:nvSpPr>
        <p:spPr>
          <a:xfrm>
            <a:off x="7139273" y="2647944"/>
            <a:ext cx="1394834" cy="1746433"/>
          </a:xfrm>
          <a:prstGeom prst="ellipse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9" name="Oval 138">
            <a:extLst>
              <a:ext uri="{FF2B5EF4-FFF2-40B4-BE49-F238E27FC236}">
                <a16:creationId xmlns="" xmlns:a16="http://schemas.microsoft.com/office/drawing/2014/main" id="{4FFC6A27-5516-43D2-B3FE-BE13C728F2C2}"/>
              </a:ext>
            </a:extLst>
          </p:cNvPr>
          <p:cNvSpPr/>
          <p:nvPr/>
        </p:nvSpPr>
        <p:spPr>
          <a:xfrm>
            <a:off x="9262532" y="2592992"/>
            <a:ext cx="1394834" cy="1746433"/>
          </a:xfrm>
          <a:prstGeom prst="ellipse">
            <a:avLst/>
          </a:prstGeom>
          <a:noFill/>
          <a:ln w="7620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0" name="Rectangle: Rounded Corners 139">
            <a:extLst>
              <a:ext uri="{FF2B5EF4-FFF2-40B4-BE49-F238E27FC236}">
                <a16:creationId xmlns="" xmlns:a16="http://schemas.microsoft.com/office/drawing/2014/main" id="{265761FE-DCA3-4791-956A-D0D561A08500}"/>
              </a:ext>
            </a:extLst>
          </p:cNvPr>
          <p:cNvSpPr/>
          <p:nvPr/>
        </p:nvSpPr>
        <p:spPr>
          <a:xfrm>
            <a:off x="5441946" y="4802279"/>
            <a:ext cx="5936802" cy="1331880"/>
          </a:xfrm>
          <a:prstGeom prst="roundRect">
            <a:avLst/>
          </a:prstGeom>
          <a:solidFill>
            <a:schemeClr val="bg1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Misconfiguration of the multiplexer could lead to multiple element emitting =&gt; “virtual crosstalk”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="" xmlns:a16="http://schemas.microsoft.com/office/drawing/2014/main" id="{97B1C5A5-76D5-434A-992F-4E8AA370E8E7}"/>
              </a:ext>
            </a:extLst>
          </p:cNvPr>
          <p:cNvCxnSpPr>
            <a:stCxn id="119" idx="6"/>
            <a:endCxn id="140" idx="1"/>
          </p:cNvCxnSpPr>
          <p:nvPr/>
        </p:nvCxnSpPr>
        <p:spPr>
          <a:xfrm>
            <a:off x="3950598" y="4527020"/>
            <a:ext cx="1491348" cy="941199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="" xmlns:a16="http://schemas.microsoft.com/office/drawing/2014/main" id="{43253442-B8CB-41DB-8D4B-36D6EBFB18F3}"/>
              </a:ext>
            </a:extLst>
          </p:cNvPr>
          <p:cNvCxnSpPr>
            <a:stCxn id="138" idx="4"/>
            <a:endCxn id="140" idx="0"/>
          </p:cNvCxnSpPr>
          <p:nvPr/>
        </p:nvCxnSpPr>
        <p:spPr>
          <a:xfrm>
            <a:off x="7836690" y="4394377"/>
            <a:ext cx="573657" cy="407902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5616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0006E7B-9A83-4C86-9F69-D1C966673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0AE5B2F-BE93-47F3-B543-890F34AD4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15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63ABB9AB-9FF8-4DF1-A7C2-C47B19DC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3D USCT system analysis: Crosstalk </a:t>
            </a:r>
            <a:endParaRPr lang="en-GB" dirty="0"/>
          </a:p>
        </p:txBody>
      </p:sp>
      <p:graphicFrame>
        <p:nvGraphicFramePr>
          <p:cNvPr id="8" name="Object 7">
            <a:extLst>
              <a:ext uri="{FF2B5EF4-FFF2-40B4-BE49-F238E27FC236}">
                <a16:creationId xmlns="" xmlns:a16="http://schemas.microsoft.com/office/drawing/2014/main" id="{D830489C-1FE3-4C14-9008-9FCCC46682B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36576622"/>
              </p:ext>
            </p:extLst>
          </p:nvPr>
        </p:nvGraphicFramePr>
        <p:xfrm>
          <a:off x="528638" y="1222375"/>
          <a:ext cx="11560175" cy="5053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6" name="Arbeitsblatt" r:id="rId4" imgW="7558898" imgH="3276569" progId="Excel.Sheet.12">
                  <p:embed/>
                </p:oleObj>
              </mc:Choice>
              <mc:Fallback>
                <p:oleObj name="Arbeitsblatt" r:id="rId4" imgW="7558898" imgH="3276569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8638" y="1222375"/>
                        <a:ext cx="11560175" cy="50530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16397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mtClean="0"/>
              <a:t>3D ultrasound computer tomograph have especially low signal SNR and higher probability of catching </a:t>
            </a:r>
          </a:p>
          <a:p>
            <a:r>
              <a:rPr lang="de-DE" smtClean="0"/>
              <a:t>Potentially significant source of signal disruption or falsification</a:t>
            </a:r>
          </a:p>
          <a:p>
            <a:endParaRPr lang="de-DE"/>
          </a:p>
          <a:p>
            <a:r>
              <a:rPr lang="de-DE" sz="3600" smtClean="0"/>
              <a:t>Question: How much crosstalk do we have?</a:t>
            </a:r>
          </a:p>
          <a:p>
            <a:endParaRPr lang="de-DE" sz="3600"/>
          </a:p>
          <a:p>
            <a:pPr marL="0" indent="0">
              <a:buNone/>
            </a:pPr>
            <a:r>
              <a:rPr lang="de-DE" sz="3600"/>
              <a:t>	</a:t>
            </a:r>
            <a:r>
              <a:rPr lang="de-DE" sz="3600" smtClean="0"/>
              <a:t>	(„digital“ and analog…)</a:t>
            </a:r>
            <a:endParaRPr lang="de-DE" sz="360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16</a:t>
            </a:fld>
            <a:endParaRPr lang="en-US" noProof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Research Theory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10164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533400" y="1583512"/>
            <a:ext cx="11125200" cy="1141400"/>
          </a:xfrm>
        </p:spPr>
        <p:txBody>
          <a:bodyPr/>
          <a:lstStyle/>
          <a:p>
            <a:r>
              <a:rPr lang="de-DE" smtClean="0"/>
              <a:t>Crosstalk might be more general problem than „Geometry detection“</a:t>
            </a:r>
          </a:p>
          <a:p>
            <a:pPr lvl="1"/>
            <a:r>
              <a:rPr lang="de-DE" smtClean="0"/>
              <a:t>Crosstalk might or might not be the global maximum….</a:t>
            </a:r>
            <a:endParaRPr lang="de-D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17</a:t>
            </a:fld>
            <a:endParaRPr lang="en-US" noProof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Challenge: side &amp; local maxima</a:t>
            </a:r>
            <a:endParaRPr lang="de-DE"/>
          </a:p>
        </p:txBody>
      </p:sp>
      <p:grpSp>
        <p:nvGrpSpPr>
          <p:cNvPr id="29" name="Group 28"/>
          <p:cNvGrpSpPr/>
          <p:nvPr/>
        </p:nvGrpSpPr>
        <p:grpSpPr>
          <a:xfrm>
            <a:off x="6599701" y="2500349"/>
            <a:ext cx="5407151" cy="3885870"/>
            <a:chOff x="6599701" y="2500349"/>
            <a:chExt cx="5407151" cy="3885870"/>
          </a:xfrm>
        </p:grpSpPr>
        <p:sp>
          <p:nvSpPr>
            <p:cNvPr id="7" name="Freeform 6"/>
            <p:cNvSpPr/>
            <p:nvPr/>
          </p:nvSpPr>
          <p:spPr>
            <a:xfrm>
              <a:off x="6784848" y="2896482"/>
              <a:ext cx="4297680" cy="2345680"/>
            </a:xfrm>
            <a:custGeom>
              <a:avLst/>
              <a:gdLst>
                <a:gd name="connsiteX0" fmla="*/ 0 w 4297680"/>
                <a:gd name="connsiteY0" fmla="*/ 2135923 h 2345680"/>
                <a:gd name="connsiteX1" fmla="*/ 1517904 w 4297680"/>
                <a:gd name="connsiteY1" fmla="*/ 14515 h 2345680"/>
                <a:gd name="connsiteX2" fmla="*/ 2523744 w 4297680"/>
                <a:gd name="connsiteY2" fmla="*/ 1184947 h 2345680"/>
                <a:gd name="connsiteX3" fmla="*/ 3054096 w 4297680"/>
                <a:gd name="connsiteY3" fmla="*/ 855763 h 2345680"/>
                <a:gd name="connsiteX4" fmla="*/ 3877056 w 4297680"/>
                <a:gd name="connsiteY4" fmla="*/ 2190787 h 2345680"/>
                <a:gd name="connsiteX5" fmla="*/ 4297680 w 4297680"/>
                <a:gd name="connsiteY5" fmla="*/ 2263939 h 23456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97680" h="2345680">
                  <a:moveTo>
                    <a:pt x="0" y="2135923"/>
                  </a:moveTo>
                  <a:cubicBezTo>
                    <a:pt x="548640" y="1154467"/>
                    <a:pt x="1097280" y="173011"/>
                    <a:pt x="1517904" y="14515"/>
                  </a:cubicBezTo>
                  <a:cubicBezTo>
                    <a:pt x="1938528" y="-143981"/>
                    <a:pt x="2267712" y="1044739"/>
                    <a:pt x="2523744" y="1184947"/>
                  </a:cubicBezTo>
                  <a:cubicBezTo>
                    <a:pt x="2779776" y="1325155"/>
                    <a:pt x="2828544" y="688123"/>
                    <a:pt x="3054096" y="855763"/>
                  </a:cubicBezTo>
                  <a:cubicBezTo>
                    <a:pt x="3279648" y="1023403"/>
                    <a:pt x="3669792" y="1956091"/>
                    <a:pt x="3877056" y="2190787"/>
                  </a:cubicBezTo>
                  <a:cubicBezTo>
                    <a:pt x="4084320" y="2425483"/>
                    <a:pt x="4191000" y="2344711"/>
                    <a:pt x="4297680" y="2263939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H="1" flipV="1">
              <a:off x="6599701" y="5724098"/>
              <a:ext cx="4685012" cy="5640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6772807" y="5924554"/>
              <a:ext cx="29931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/>
                <a:t>Optimization domain</a:t>
              </a:r>
              <a:endParaRPr lang="de-DE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599701" y="2500349"/>
              <a:ext cx="54071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mtClean="0"/>
                <a:t>Crosstalk detection: find all maxima</a:t>
              </a:r>
              <a:endParaRPr lang="de-DE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23157" y="2500349"/>
            <a:ext cx="5035125" cy="3829462"/>
            <a:chOff x="723157" y="2500349"/>
            <a:chExt cx="5035125" cy="3829462"/>
          </a:xfrm>
        </p:grpSpPr>
        <p:sp>
          <p:nvSpPr>
            <p:cNvPr id="6" name="Freeform 5"/>
            <p:cNvSpPr/>
            <p:nvPr/>
          </p:nvSpPr>
          <p:spPr>
            <a:xfrm>
              <a:off x="836313" y="3112733"/>
              <a:ext cx="4685012" cy="2043727"/>
            </a:xfrm>
            <a:custGeom>
              <a:avLst/>
              <a:gdLst>
                <a:gd name="connsiteX0" fmla="*/ 0 w 4685012"/>
                <a:gd name="connsiteY0" fmla="*/ 1865380 h 2043727"/>
                <a:gd name="connsiteX1" fmla="*/ 3035808 w 4685012"/>
                <a:gd name="connsiteY1" fmla="*/ 4 h 2043727"/>
                <a:gd name="connsiteX2" fmla="*/ 4425696 w 4685012"/>
                <a:gd name="connsiteY2" fmla="*/ 1847092 h 2043727"/>
                <a:gd name="connsiteX3" fmla="*/ 4681728 w 4685012"/>
                <a:gd name="connsiteY3" fmla="*/ 1901956 h 2043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685012" h="2043727">
                  <a:moveTo>
                    <a:pt x="0" y="1865380"/>
                  </a:moveTo>
                  <a:cubicBezTo>
                    <a:pt x="1149096" y="934216"/>
                    <a:pt x="2298192" y="3052"/>
                    <a:pt x="3035808" y="4"/>
                  </a:cubicBezTo>
                  <a:cubicBezTo>
                    <a:pt x="3773424" y="-3044"/>
                    <a:pt x="4151376" y="1530100"/>
                    <a:pt x="4425696" y="1847092"/>
                  </a:cubicBezTo>
                  <a:cubicBezTo>
                    <a:pt x="4700016" y="2164084"/>
                    <a:pt x="4690872" y="2033020"/>
                    <a:pt x="4681728" y="1901956"/>
                  </a:cubicBezTo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cxnSp>
          <p:nvCxnSpPr>
            <p:cNvPr id="9" name="Straight Arrow Connector 8"/>
            <p:cNvCxnSpPr/>
            <p:nvPr/>
          </p:nvCxnSpPr>
          <p:spPr>
            <a:xfrm flipH="1" flipV="1">
              <a:off x="723157" y="5667690"/>
              <a:ext cx="4685012" cy="56408"/>
            </a:xfrm>
            <a:prstGeom prst="straightConnector1">
              <a:avLst/>
            </a:prstGeom>
            <a:ln>
              <a:solidFill>
                <a:schemeClr val="tx1"/>
              </a:solidFill>
              <a:headEnd type="triangle" w="lg" len="lg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896263" y="5868146"/>
              <a:ext cx="2993127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mtClean="0"/>
                <a:t>Optimization domain</a:t>
              </a:r>
              <a:endParaRPr lang="de-DE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23157" y="2500349"/>
              <a:ext cx="503512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mtClean="0"/>
                <a:t>Geometry detection: find global maximum</a:t>
              </a:r>
              <a:endParaRPr lang="de-DE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8406004" y="4113427"/>
            <a:ext cx="4142232" cy="1613063"/>
            <a:chOff x="8406004" y="4113427"/>
            <a:chExt cx="4142232" cy="1613063"/>
          </a:xfrm>
        </p:grpSpPr>
        <p:sp>
          <p:nvSpPr>
            <p:cNvPr id="17" name="TextBox 16"/>
            <p:cNvSpPr txBox="1"/>
            <p:nvPr/>
          </p:nvSpPr>
          <p:spPr>
            <a:xfrm>
              <a:off x="8406004" y="5264825"/>
              <a:ext cx="4142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/>
                <a:t>local maximum: </a:t>
              </a:r>
              <a:r>
                <a:rPr lang="de-DE" smtClean="0"/>
                <a:t>crosstalk?</a:t>
              </a:r>
              <a:endParaRPr lang="de-DE"/>
            </a:p>
          </p:txBody>
        </p:sp>
        <p:sp>
          <p:nvSpPr>
            <p:cNvPr id="22" name="Down Arrow 21"/>
            <p:cNvSpPr/>
            <p:nvPr/>
          </p:nvSpPr>
          <p:spPr>
            <a:xfrm flipV="1">
              <a:off x="9673858" y="4113427"/>
              <a:ext cx="154648" cy="817566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2392826" y="3351941"/>
            <a:ext cx="4142232" cy="2274559"/>
            <a:chOff x="2392826" y="3351941"/>
            <a:chExt cx="4142232" cy="2274559"/>
          </a:xfrm>
        </p:grpSpPr>
        <p:sp>
          <p:nvSpPr>
            <p:cNvPr id="25" name="TextBox 24"/>
            <p:cNvSpPr txBox="1"/>
            <p:nvPr/>
          </p:nvSpPr>
          <p:spPr>
            <a:xfrm>
              <a:off x="2392826" y="5164835"/>
              <a:ext cx="4142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mtClean="0"/>
                <a:t>Global maximum</a:t>
              </a:r>
              <a:endParaRPr lang="de-DE"/>
            </a:p>
          </p:txBody>
        </p:sp>
        <p:sp>
          <p:nvSpPr>
            <p:cNvPr id="26" name="Down Arrow 25"/>
            <p:cNvSpPr/>
            <p:nvPr/>
          </p:nvSpPr>
          <p:spPr>
            <a:xfrm flipH="1" flipV="1">
              <a:off x="3832385" y="3351941"/>
              <a:ext cx="114010" cy="159279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6954107" y="3197952"/>
            <a:ext cx="4142232" cy="2128101"/>
            <a:chOff x="6954107" y="3197952"/>
            <a:chExt cx="4142232" cy="2128101"/>
          </a:xfrm>
        </p:grpSpPr>
        <p:sp>
          <p:nvSpPr>
            <p:cNvPr id="23" name="Down Arrow 22"/>
            <p:cNvSpPr/>
            <p:nvPr/>
          </p:nvSpPr>
          <p:spPr>
            <a:xfrm flipH="1" flipV="1">
              <a:off x="8362831" y="3197952"/>
              <a:ext cx="114010" cy="1592794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954107" y="4864388"/>
              <a:ext cx="414223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mtClean="0"/>
                <a:t>Global maximum</a:t>
              </a:r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936696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DFFD26F3-34B9-4167-89A4-0DDA9757B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83511"/>
            <a:ext cx="11125200" cy="4746299"/>
          </a:xfrm>
        </p:spPr>
        <p:txBody>
          <a:bodyPr>
            <a:normAutofit fontScale="92500" lnSpcReduction="20000"/>
          </a:bodyPr>
          <a:lstStyle/>
          <a:p>
            <a:r>
              <a:rPr lang="de-DE" b="1" dirty="0" err="1"/>
              <a:t>Needed</a:t>
            </a:r>
            <a:r>
              <a:rPr lang="de-DE" b="1" dirty="0"/>
              <a:t>: </a:t>
            </a:r>
            <a:r>
              <a:rPr lang="de-DE" dirty="0"/>
              <a:t>a </a:t>
            </a:r>
            <a:r>
              <a:rPr lang="de-DE" dirty="0" err="1"/>
              <a:t>methode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robust and </a:t>
            </a:r>
            <a:r>
              <a:rPr lang="de-DE" err="1"/>
              <a:t>error</a:t>
            </a:r>
            <a:r>
              <a:rPr lang="de-DE"/>
              <a:t> </a:t>
            </a:r>
            <a:r>
              <a:rPr lang="de-DE" smtClean="0"/>
              <a:t>tolerant and cover the full optimization domain</a:t>
            </a:r>
            <a:endParaRPr lang="de-DE" dirty="0"/>
          </a:p>
          <a:p>
            <a:pPr lvl="1"/>
            <a:endParaRPr lang="de-DE" dirty="0"/>
          </a:p>
          <a:p>
            <a:r>
              <a:rPr lang="de-DE" dirty="0"/>
              <a:t>By </a:t>
            </a:r>
            <a:r>
              <a:rPr lang="de-DE" dirty="0" err="1"/>
              <a:t>utilizing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enormous</a:t>
            </a:r>
            <a:r>
              <a:rPr lang="de-DE" dirty="0"/>
              <a:t> </a:t>
            </a:r>
            <a:r>
              <a:rPr lang="de-DE" dirty="0" err="1"/>
              <a:t>AScan</a:t>
            </a:r>
            <a:r>
              <a:rPr lang="de-DE" dirty="0"/>
              <a:t> </a:t>
            </a:r>
            <a:r>
              <a:rPr lang="de-DE" dirty="0" err="1"/>
              <a:t>amount</a:t>
            </a:r>
            <a:r>
              <a:rPr lang="de-DE" dirty="0"/>
              <a:t> </a:t>
            </a:r>
            <a:r>
              <a:rPr lang="de-DE" dirty="0" err="1"/>
              <a:t>instead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single</a:t>
            </a:r>
            <a:r>
              <a:rPr lang="de-DE" dirty="0"/>
              <a:t> Ascans?</a:t>
            </a:r>
          </a:p>
          <a:p>
            <a:endParaRPr lang="de-DE" dirty="0"/>
          </a:p>
          <a:p>
            <a:r>
              <a:rPr lang="de-DE" b="1" dirty="0"/>
              <a:t>Approach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Projecting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1D </a:t>
            </a:r>
            <a:r>
              <a:rPr lang="de-DE" dirty="0" err="1"/>
              <a:t>data</a:t>
            </a:r>
            <a:r>
              <a:rPr lang="de-DE" dirty="0"/>
              <a:t> </a:t>
            </a:r>
            <a:r>
              <a:rPr lang="de-DE" dirty="0" err="1"/>
              <a:t>into</a:t>
            </a:r>
            <a:r>
              <a:rPr lang="de-DE" dirty="0"/>
              <a:t> 3D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domain</a:t>
            </a:r>
            <a:r>
              <a:rPr lang="de-DE" dirty="0"/>
              <a:t> and </a:t>
            </a:r>
            <a:r>
              <a:rPr lang="de-DE" dirty="0" err="1"/>
              <a:t>utilizing</a:t>
            </a:r>
            <a:r>
              <a:rPr lang="de-DE" dirty="0"/>
              <a:t> all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  <a:p>
            <a:pPr lvl="1"/>
            <a:r>
              <a:rPr lang="de-DE" dirty="0" err="1"/>
              <a:t>Algorithm</a:t>
            </a:r>
            <a:r>
              <a:rPr lang="de-DE" dirty="0"/>
              <a:t> </a:t>
            </a:r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dirty="0" err="1"/>
              <a:t>Synthetic</a:t>
            </a:r>
            <a:r>
              <a:rPr lang="de-DE" dirty="0"/>
              <a:t> Aperture </a:t>
            </a:r>
            <a:r>
              <a:rPr lang="de-DE" dirty="0" err="1"/>
              <a:t>Focussing</a:t>
            </a:r>
            <a:r>
              <a:rPr lang="de-DE" dirty="0"/>
              <a:t> </a:t>
            </a:r>
            <a:r>
              <a:rPr lang="de-DE" dirty="0" err="1"/>
              <a:t>technique</a:t>
            </a:r>
            <a:r>
              <a:rPr lang="de-DE" dirty="0"/>
              <a:t> </a:t>
            </a:r>
            <a:r>
              <a:rPr lang="de-DE" dirty="0" err="1"/>
              <a:t>family</a:t>
            </a:r>
            <a:r>
              <a:rPr lang="de-DE" dirty="0"/>
              <a:t> </a:t>
            </a:r>
          </a:p>
          <a:p>
            <a:pPr lvl="2"/>
            <a:r>
              <a:rPr lang="de-DE" dirty="0"/>
              <a:t>Ellipsoide </a:t>
            </a:r>
            <a:r>
              <a:rPr lang="de-DE" dirty="0" err="1"/>
              <a:t>Backprojection</a:t>
            </a:r>
            <a:r>
              <a:rPr lang="de-DE" dirty="0"/>
              <a:t> -&gt; </a:t>
            </a:r>
            <a:r>
              <a:rPr lang="de-DE" dirty="0" err="1"/>
              <a:t>reflectivity</a:t>
            </a:r>
            <a:r>
              <a:rPr lang="de-DE" dirty="0"/>
              <a:t> </a:t>
            </a:r>
            <a:r>
              <a:rPr lang="de-DE" dirty="0" err="1"/>
              <a:t>imaging</a:t>
            </a:r>
            <a:endParaRPr lang="de-DE" dirty="0"/>
          </a:p>
          <a:p>
            <a:pPr lvl="2"/>
            <a:r>
              <a:rPr lang="de-DE" b="1" dirty="0" err="1"/>
              <a:t>Spherical</a:t>
            </a:r>
            <a:r>
              <a:rPr lang="de-DE" b="1" dirty="0"/>
              <a:t> </a:t>
            </a:r>
            <a:r>
              <a:rPr lang="de-DE" b="1" dirty="0" err="1"/>
              <a:t>Backprojection</a:t>
            </a:r>
            <a:r>
              <a:rPr lang="de-DE" b="1" dirty="0"/>
              <a:t> -&gt; </a:t>
            </a:r>
            <a:r>
              <a:rPr lang="de-DE" b="1" dirty="0" err="1"/>
              <a:t>spatial</a:t>
            </a:r>
            <a:r>
              <a:rPr lang="de-DE" b="1" dirty="0"/>
              <a:t> </a:t>
            </a:r>
            <a:r>
              <a:rPr lang="de-DE" b="1" dirty="0" err="1"/>
              <a:t>projection</a:t>
            </a:r>
            <a:r>
              <a:rPr lang="de-DE" b="1" dirty="0"/>
              <a:t> </a:t>
            </a:r>
            <a:r>
              <a:rPr lang="de-DE" b="1" dirty="0" err="1"/>
              <a:t>of</a:t>
            </a:r>
            <a:r>
              <a:rPr lang="de-DE" b="1" dirty="0"/>
              <a:t> </a:t>
            </a:r>
            <a:r>
              <a:rPr lang="de-DE" b="1" dirty="0" err="1"/>
              <a:t>transmission</a:t>
            </a:r>
            <a:r>
              <a:rPr lang="de-DE" b="1" dirty="0"/>
              <a:t> </a:t>
            </a:r>
            <a:r>
              <a:rPr lang="de-DE" b="1" dirty="0" err="1"/>
              <a:t>info</a:t>
            </a:r>
            <a:endParaRPr lang="de-DE" b="1" dirty="0"/>
          </a:p>
          <a:p>
            <a:pPr lvl="2"/>
            <a:endParaRPr lang="de-DE" b="1" dirty="0"/>
          </a:p>
          <a:p>
            <a:r>
              <a:rPr lang="de-DE" b="1" dirty="0"/>
              <a:t>Properties</a:t>
            </a:r>
          </a:p>
          <a:p>
            <a:pPr lvl="1"/>
            <a:r>
              <a:rPr lang="de-DE" dirty="0" err="1"/>
              <a:t>Propabilistic</a:t>
            </a:r>
            <a:r>
              <a:rPr lang="de-DE" dirty="0"/>
              <a:t>, </a:t>
            </a:r>
            <a:r>
              <a:rPr lang="de-DE" dirty="0" err="1"/>
              <a:t>brute</a:t>
            </a:r>
            <a:r>
              <a:rPr lang="de-DE" dirty="0"/>
              <a:t> </a:t>
            </a:r>
            <a:r>
              <a:rPr lang="de-DE" dirty="0" err="1"/>
              <a:t>force</a:t>
            </a:r>
            <a:r>
              <a:rPr lang="de-DE" dirty="0"/>
              <a:t> -&gt;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our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signals</a:t>
            </a:r>
            <a:r>
              <a:rPr lang="de-DE" dirty="0"/>
              <a:t> </a:t>
            </a:r>
            <a:r>
              <a:rPr lang="de-DE" dirty="0" err="1"/>
              <a:t>error</a:t>
            </a:r>
            <a:r>
              <a:rPr lang="de-DE" dirty="0"/>
              <a:t> tolerant</a:t>
            </a:r>
          </a:p>
          <a:p>
            <a:pPr lvl="1"/>
            <a:r>
              <a:rPr lang="de-DE" dirty="0"/>
              <a:t>Linear </a:t>
            </a:r>
            <a:r>
              <a:rPr lang="de-DE" dirty="0" err="1"/>
              <a:t>projection</a:t>
            </a:r>
            <a:r>
              <a:rPr lang="de-DE" dirty="0"/>
              <a:t>: </a:t>
            </a:r>
            <a:r>
              <a:rPr lang="de-DE" dirty="0" err="1"/>
              <a:t>allows</a:t>
            </a:r>
            <a:r>
              <a:rPr lang="de-DE" dirty="0"/>
              <a:t> </a:t>
            </a:r>
            <a:r>
              <a:rPr lang="de-DE" dirty="0" err="1"/>
              <a:t>extraction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quantiative</a:t>
            </a:r>
            <a:r>
              <a:rPr lang="de-DE" dirty="0"/>
              <a:t> </a:t>
            </a:r>
            <a:r>
              <a:rPr lang="de-DE" dirty="0" err="1"/>
              <a:t>metrices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Full</a:t>
            </a:r>
            <a:r>
              <a:rPr lang="de-DE" dirty="0"/>
              <a:t> </a:t>
            </a:r>
            <a:r>
              <a:rPr lang="de-DE" dirty="0" err="1"/>
              <a:t>domain</a:t>
            </a:r>
            <a:r>
              <a:rPr lang="de-DE" dirty="0"/>
              <a:t> </a:t>
            </a:r>
            <a:r>
              <a:rPr lang="de-DE" dirty="0" err="1"/>
              <a:t>coverage</a:t>
            </a:r>
            <a:r>
              <a:rPr lang="de-DE" dirty="0"/>
              <a:t>: </a:t>
            </a:r>
            <a:r>
              <a:rPr lang="de-DE" dirty="0" err="1"/>
              <a:t>unlike</a:t>
            </a:r>
            <a:r>
              <a:rPr lang="de-DE" dirty="0"/>
              <a:t> </a:t>
            </a:r>
            <a:r>
              <a:rPr lang="de-DE" dirty="0" err="1"/>
              <a:t>optimizer</a:t>
            </a:r>
            <a:r>
              <a:rPr lang="de-DE" dirty="0"/>
              <a:t>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methods</a:t>
            </a:r>
            <a:r>
              <a:rPr lang="de-DE" dirty="0"/>
              <a:t>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extract</a:t>
            </a:r>
            <a:r>
              <a:rPr lang="de-DE" dirty="0"/>
              <a:t> </a:t>
            </a:r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one</a:t>
            </a:r>
            <a:r>
              <a:rPr lang="de-DE" dirty="0"/>
              <a:t> „</a:t>
            </a:r>
            <a:r>
              <a:rPr lang="de-DE" dirty="0" err="1"/>
              <a:t>optimum</a:t>
            </a:r>
            <a:r>
              <a:rPr lang="de-DE" dirty="0"/>
              <a:t>“</a:t>
            </a:r>
            <a:endParaRPr lang="de-DE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C1120A2-5405-417E-9E8D-196EB5C10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C4E2A94-29C4-4030-9CE3-F10F80C67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18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25887861-9E6E-401D-A155-2B314609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Approach: Linear Projecting into the imaging domain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31645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CDB4284A-973A-40B0-B3E2-CF0EF0ABC1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33400" y="1583512"/>
            <a:ext cx="10284319" cy="801699"/>
          </a:xfrm>
        </p:spPr>
        <p:txBody>
          <a:bodyPr>
            <a:normAutofit/>
          </a:bodyPr>
          <a:lstStyle/>
          <a:p>
            <a:r>
              <a:rPr lang="en-GB" dirty="0"/>
              <a:t>Spherical projection of 1D time pressure 3D spatial domain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5280C10-BD24-4809-A4F0-764E03767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299-21F5-4380-A5B0-36A76B3ABC3F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EDA73EE9-1EEF-48FE-BCFB-A0219B5DB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19</a:t>
            </a:fld>
            <a:endParaRPr lang="de-DE"/>
          </a:p>
        </p:txBody>
      </p:sp>
      <p:sp>
        <p:nvSpPr>
          <p:cNvPr id="6" name="Title 5">
            <a:extLst>
              <a:ext uri="{FF2B5EF4-FFF2-40B4-BE49-F238E27FC236}">
                <a16:creationId xmlns="" xmlns:a16="http://schemas.microsoft.com/office/drawing/2014/main" id="{32B541D6-E058-4AA3-9CFF-E6B949C0D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</p:spPr>
        <p:txBody>
          <a:bodyPr/>
          <a:lstStyle/>
          <a:p>
            <a:r>
              <a:rPr lang="en-GB" dirty="0"/>
              <a:t>Method</a:t>
            </a:r>
            <a:r>
              <a:rPr lang="en-GB"/>
              <a:t>: </a:t>
            </a:r>
            <a:r>
              <a:rPr lang="en-GB" smtClean="0"/>
              <a:t>Spherical </a:t>
            </a:r>
            <a:r>
              <a:rPr lang="en-GB" dirty="0"/>
              <a:t>Projection</a:t>
            </a:r>
            <a:endParaRPr lang="de-DE" dirty="0"/>
          </a:p>
        </p:txBody>
      </p:sp>
      <p:pic>
        <p:nvPicPr>
          <p:cNvPr id="8" name="Picture 17" descr="manipulAscan">
            <a:extLst>
              <a:ext uri="{FF2B5EF4-FFF2-40B4-BE49-F238E27FC236}">
                <a16:creationId xmlns="" xmlns:a16="http://schemas.microsoft.com/office/drawing/2014/main" id="{AEC410E6-4E16-4D52-94AC-B6800CF5E0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83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-1000"/>
                    </a14:imgEffect>
                  </a14:imgLayer>
                </a14:imgProps>
              </a:ext>
            </a:extLst>
          </a:blip>
          <a:srcRect l="50000"/>
          <a:stretch/>
        </p:blipFill>
        <p:spPr bwMode="auto">
          <a:xfrm>
            <a:off x="3828770" y="6995652"/>
            <a:ext cx="2670403" cy="911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pic>
      <p:grpSp>
        <p:nvGrpSpPr>
          <p:cNvPr id="52" name="Gruppieren 51">
            <a:extLst>
              <a:ext uri="{FF2B5EF4-FFF2-40B4-BE49-F238E27FC236}">
                <a16:creationId xmlns="" xmlns:a16="http://schemas.microsoft.com/office/drawing/2014/main" id="{D7EDBABB-9D64-494A-8A6A-24BA0BEB5ECD}"/>
              </a:ext>
            </a:extLst>
          </p:cNvPr>
          <p:cNvGrpSpPr/>
          <p:nvPr/>
        </p:nvGrpSpPr>
        <p:grpSpPr>
          <a:xfrm>
            <a:off x="0" y="2711602"/>
            <a:ext cx="4572000" cy="3870586"/>
            <a:chOff x="0" y="2711602"/>
            <a:chExt cx="4572000" cy="3870586"/>
          </a:xfrm>
        </p:grpSpPr>
        <p:sp>
          <p:nvSpPr>
            <p:cNvPr id="9" name="Textfeld 8">
              <a:extLst>
                <a:ext uri="{FF2B5EF4-FFF2-40B4-BE49-F238E27FC236}">
                  <a16:creationId xmlns="" xmlns:a16="http://schemas.microsoft.com/office/drawing/2014/main" id="{68383864-FEB9-431A-B5D9-64179AF3F268}"/>
                </a:ext>
              </a:extLst>
            </p:cNvPr>
            <p:cNvSpPr txBox="1"/>
            <p:nvPr/>
          </p:nvSpPr>
          <p:spPr>
            <a:xfrm>
              <a:off x="91053" y="2711602"/>
              <a:ext cx="4480947" cy="1200329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de-DE" dirty="0"/>
                <a:t>1D Time </a:t>
              </a:r>
              <a:r>
                <a:rPr lang="de-DE" dirty="0" err="1"/>
                <a:t>domain</a:t>
              </a:r>
              <a:r>
                <a:rPr lang="de-DE" dirty="0"/>
                <a:t> </a:t>
              </a:r>
            </a:p>
            <a:p>
              <a:endParaRPr lang="de-DE" dirty="0"/>
            </a:p>
            <a:p>
              <a:r>
                <a:rPr lang="de-DE" dirty="0">
                  <a:solidFill>
                    <a:schemeClr val="accent6"/>
                  </a:solidFill>
                </a:rPr>
                <a:t>               </a:t>
              </a:r>
              <a:r>
                <a:rPr lang="de-DE" dirty="0" err="1">
                  <a:solidFill>
                    <a:schemeClr val="accent6"/>
                  </a:solidFill>
                </a:rPr>
                <a:t>Artifact</a:t>
              </a:r>
              <a:r>
                <a:rPr lang="de-DE" dirty="0">
                  <a:solidFill>
                    <a:schemeClr val="accent6"/>
                  </a:solidFill>
                </a:rPr>
                <a:t> </a:t>
              </a:r>
              <a:r>
                <a:rPr lang="de-DE" dirty="0"/>
                <a:t>+ </a:t>
              </a:r>
              <a:r>
                <a:rPr lang="de-DE" dirty="0">
                  <a:solidFill>
                    <a:schemeClr val="accent2"/>
                  </a:solidFill>
                </a:rPr>
                <a:t>Real </a:t>
              </a:r>
              <a:r>
                <a:rPr lang="de-DE" dirty="0" err="1">
                  <a:solidFill>
                    <a:schemeClr val="accent2"/>
                  </a:solidFill>
                </a:rPr>
                <a:t>signal</a:t>
              </a:r>
              <a:endParaRPr lang="de-DE" dirty="0">
                <a:solidFill>
                  <a:schemeClr val="accent2"/>
                </a:solidFill>
              </a:endParaRPr>
            </a:p>
          </p:txBody>
        </p:sp>
        <p:pic>
          <p:nvPicPr>
            <p:cNvPr id="10" name="Picture 17" descr="manipulAscan">
              <a:extLst>
                <a:ext uri="{FF2B5EF4-FFF2-40B4-BE49-F238E27FC236}">
                  <a16:creationId xmlns="" xmlns:a16="http://schemas.microsoft.com/office/drawing/2014/main" id="{9B4160A3-EF44-4540-82DA-F74F48937DA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/>
            <a:srcRect l="24135" r="11944"/>
            <a:stretch/>
          </p:blipFill>
          <p:spPr bwMode="auto">
            <a:xfrm>
              <a:off x="1655857" y="5462413"/>
              <a:ext cx="2799952" cy="1119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11" name="Picture 17" descr="manipulAscan">
              <a:extLst>
                <a:ext uri="{FF2B5EF4-FFF2-40B4-BE49-F238E27FC236}">
                  <a16:creationId xmlns="" xmlns:a16="http://schemas.microsoft.com/office/drawing/2014/main" id="{7566C048-0AB6-42BD-8D78-947A9789491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4547" r="60990"/>
            <a:stretch/>
          </p:blipFill>
          <p:spPr bwMode="auto">
            <a:xfrm>
              <a:off x="1773563" y="5525170"/>
              <a:ext cx="349450" cy="9663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12" name="Ellipse 11">
              <a:extLst>
                <a:ext uri="{FF2B5EF4-FFF2-40B4-BE49-F238E27FC236}">
                  <a16:creationId xmlns="" xmlns:a16="http://schemas.microsoft.com/office/drawing/2014/main" id="{D1F952FF-79A6-43DF-9DDB-BBAAC019E66C}"/>
                </a:ext>
              </a:extLst>
            </p:cNvPr>
            <p:cNvSpPr/>
            <p:nvPr/>
          </p:nvSpPr>
          <p:spPr>
            <a:xfrm>
              <a:off x="1531120" y="5511725"/>
              <a:ext cx="719179" cy="1070463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" name="Ellipse 14">
              <a:extLst>
                <a:ext uri="{FF2B5EF4-FFF2-40B4-BE49-F238E27FC236}">
                  <a16:creationId xmlns="" xmlns:a16="http://schemas.microsoft.com/office/drawing/2014/main" id="{96A3565F-6328-4CA2-BE23-022DDD769494}"/>
                </a:ext>
              </a:extLst>
            </p:cNvPr>
            <p:cNvSpPr/>
            <p:nvPr/>
          </p:nvSpPr>
          <p:spPr>
            <a:xfrm>
              <a:off x="2407286" y="5584109"/>
              <a:ext cx="441120" cy="827136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" name="Textfeld 15">
              <a:extLst>
                <a:ext uri="{FF2B5EF4-FFF2-40B4-BE49-F238E27FC236}">
                  <a16:creationId xmlns="" xmlns:a16="http://schemas.microsoft.com/office/drawing/2014/main" id="{7A713CCB-133F-4138-A0F7-EFC012698CD1}"/>
                </a:ext>
              </a:extLst>
            </p:cNvPr>
            <p:cNvSpPr txBox="1"/>
            <p:nvPr/>
          </p:nvSpPr>
          <p:spPr>
            <a:xfrm>
              <a:off x="0" y="4257720"/>
              <a:ext cx="13646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Ascan 1</a:t>
              </a:r>
            </a:p>
          </p:txBody>
        </p:sp>
        <p:sp>
          <p:nvSpPr>
            <p:cNvPr id="18" name="Textfeld 17">
              <a:extLst>
                <a:ext uri="{FF2B5EF4-FFF2-40B4-BE49-F238E27FC236}">
                  <a16:creationId xmlns="" xmlns:a16="http://schemas.microsoft.com/office/drawing/2014/main" id="{A1B06783-8740-4DB7-BECA-0DE8B96A7466}"/>
                </a:ext>
              </a:extLst>
            </p:cNvPr>
            <p:cNvSpPr txBox="1"/>
            <p:nvPr/>
          </p:nvSpPr>
          <p:spPr>
            <a:xfrm>
              <a:off x="33585" y="5726087"/>
              <a:ext cx="13946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Ascan n</a:t>
              </a:r>
            </a:p>
          </p:txBody>
        </p:sp>
        <p:sp>
          <p:nvSpPr>
            <p:cNvPr id="19" name="Textfeld 18">
              <a:extLst>
                <a:ext uri="{FF2B5EF4-FFF2-40B4-BE49-F238E27FC236}">
                  <a16:creationId xmlns="" xmlns:a16="http://schemas.microsoft.com/office/drawing/2014/main" id="{F3436694-75ED-4CA4-8F3B-6290C28E4C2C}"/>
                </a:ext>
              </a:extLst>
            </p:cNvPr>
            <p:cNvSpPr txBox="1"/>
            <p:nvPr/>
          </p:nvSpPr>
          <p:spPr>
            <a:xfrm rot="5400000">
              <a:off x="414657" y="4998700"/>
              <a:ext cx="77763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200" dirty="0"/>
                <a:t>…</a:t>
              </a:r>
            </a:p>
          </p:txBody>
        </p:sp>
        <p:pic>
          <p:nvPicPr>
            <p:cNvPr id="21" name="Picture 17" descr="manipulAscan">
              <a:extLst>
                <a:ext uri="{FF2B5EF4-FFF2-40B4-BE49-F238E27FC236}">
                  <a16:creationId xmlns="" xmlns:a16="http://schemas.microsoft.com/office/drawing/2014/main" id="{BC138FC8-77BB-4EAA-B8CE-FA44EC4FD8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547021" y="4263337"/>
              <a:ext cx="2799952" cy="1119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2" name="Picture 17" descr="manipulAscan">
              <a:extLst>
                <a:ext uri="{FF2B5EF4-FFF2-40B4-BE49-F238E27FC236}">
                  <a16:creationId xmlns="" xmlns:a16="http://schemas.microsoft.com/office/drawing/2014/main" id="{5F66A71C-B054-4A1B-98CE-277C9B0B7C32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</a:extLst>
            </a:blip>
            <a:srcRect l="24547" r="60990"/>
            <a:stretch/>
          </p:blipFill>
          <p:spPr bwMode="auto">
            <a:xfrm>
              <a:off x="2275343" y="4365130"/>
              <a:ext cx="329621" cy="911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23" name="Ellipse 22">
              <a:extLst>
                <a:ext uri="{FF2B5EF4-FFF2-40B4-BE49-F238E27FC236}">
                  <a16:creationId xmlns="" xmlns:a16="http://schemas.microsoft.com/office/drawing/2014/main" id="{6ED07E9A-B6F9-48F8-8813-201CEEBD515D}"/>
                </a:ext>
              </a:extLst>
            </p:cNvPr>
            <p:cNvSpPr/>
            <p:nvPr/>
          </p:nvSpPr>
          <p:spPr>
            <a:xfrm>
              <a:off x="1915753" y="4285640"/>
              <a:ext cx="719179" cy="1070463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Ellipse 23">
              <a:extLst>
                <a:ext uri="{FF2B5EF4-FFF2-40B4-BE49-F238E27FC236}">
                  <a16:creationId xmlns="" xmlns:a16="http://schemas.microsoft.com/office/drawing/2014/main" id="{FFB7A364-DF03-4AB6-8C63-3E94948F0F04}"/>
                </a:ext>
              </a:extLst>
            </p:cNvPr>
            <p:cNvSpPr/>
            <p:nvPr/>
          </p:nvSpPr>
          <p:spPr>
            <a:xfrm>
              <a:off x="2604964" y="4238322"/>
              <a:ext cx="719179" cy="1070463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8" name="Gruppieren 47">
            <a:extLst>
              <a:ext uri="{FF2B5EF4-FFF2-40B4-BE49-F238E27FC236}">
                <a16:creationId xmlns="" xmlns:a16="http://schemas.microsoft.com/office/drawing/2014/main" id="{6DFF6B8A-C369-4CDB-BDCE-82E35A5059BB}"/>
              </a:ext>
            </a:extLst>
          </p:cNvPr>
          <p:cNvGrpSpPr/>
          <p:nvPr/>
        </p:nvGrpSpPr>
        <p:grpSpPr>
          <a:xfrm>
            <a:off x="7215908" y="3859707"/>
            <a:ext cx="2647579" cy="2088899"/>
            <a:chOff x="8104536" y="4315453"/>
            <a:chExt cx="2647579" cy="2088899"/>
          </a:xfrm>
        </p:grpSpPr>
        <p:sp>
          <p:nvSpPr>
            <p:cNvPr id="39" name="Ellipse 38">
              <a:extLst>
                <a:ext uri="{FF2B5EF4-FFF2-40B4-BE49-F238E27FC236}">
                  <a16:creationId xmlns="" xmlns:a16="http://schemas.microsoft.com/office/drawing/2014/main" id="{B4CC6C25-2DB3-402E-BC4F-ACA5A911E85B}"/>
                </a:ext>
              </a:extLst>
            </p:cNvPr>
            <p:cNvSpPr/>
            <p:nvPr/>
          </p:nvSpPr>
          <p:spPr>
            <a:xfrm>
              <a:off x="10032936" y="4315453"/>
              <a:ext cx="719179" cy="1070463"/>
            </a:xfrm>
            <a:prstGeom prst="ellipse">
              <a:avLst/>
            </a:prstGeom>
            <a:noFill/>
            <a:ln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Ellipse 39">
              <a:extLst>
                <a:ext uri="{FF2B5EF4-FFF2-40B4-BE49-F238E27FC236}">
                  <a16:creationId xmlns="" xmlns:a16="http://schemas.microsoft.com/office/drawing/2014/main" id="{BF1DA71D-9F3F-41BC-9DB9-FA7529205CEE}"/>
                </a:ext>
              </a:extLst>
            </p:cNvPr>
            <p:cNvSpPr/>
            <p:nvPr/>
          </p:nvSpPr>
          <p:spPr>
            <a:xfrm>
              <a:off x="8104536" y="5064030"/>
              <a:ext cx="1498712" cy="1340322"/>
            </a:xfrm>
            <a:prstGeom prst="ellipse">
              <a:avLst/>
            </a:prstGeom>
            <a:no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4" name="Gruppieren 43">
            <a:extLst>
              <a:ext uri="{FF2B5EF4-FFF2-40B4-BE49-F238E27FC236}">
                <a16:creationId xmlns="" xmlns:a16="http://schemas.microsoft.com/office/drawing/2014/main" id="{BAFBF266-8A5D-4856-9A7B-4A2E9E91C8CC}"/>
              </a:ext>
            </a:extLst>
          </p:cNvPr>
          <p:cNvGrpSpPr/>
          <p:nvPr/>
        </p:nvGrpSpPr>
        <p:grpSpPr>
          <a:xfrm>
            <a:off x="7483457" y="4051434"/>
            <a:ext cx="2119804" cy="2038675"/>
            <a:chOff x="8372085" y="4507180"/>
            <a:chExt cx="2119804" cy="2038675"/>
          </a:xfrm>
        </p:grpSpPr>
        <p:sp>
          <p:nvSpPr>
            <p:cNvPr id="13" name="Ellipse 12">
              <a:extLst>
                <a:ext uri="{FF2B5EF4-FFF2-40B4-BE49-F238E27FC236}">
                  <a16:creationId xmlns="" xmlns:a16="http://schemas.microsoft.com/office/drawing/2014/main" id="{65228CF1-AF6E-4618-B2B7-9DDCAC780860}"/>
                </a:ext>
              </a:extLst>
            </p:cNvPr>
            <p:cNvSpPr/>
            <p:nvPr/>
          </p:nvSpPr>
          <p:spPr>
            <a:xfrm>
              <a:off x="8815001" y="5617728"/>
              <a:ext cx="222369" cy="216718"/>
            </a:xfrm>
            <a:prstGeom prst="ellips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" name="Ellipse 13">
              <a:extLst>
                <a:ext uri="{FF2B5EF4-FFF2-40B4-BE49-F238E27FC236}">
                  <a16:creationId xmlns="" xmlns:a16="http://schemas.microsoft.com/office/drawing/2014/main" id="{2333AEC2-BEBD-47CD-BEFD-FB0AFCB15984}"/>
                </a:ext>
              </a:extLst>
            </p:cNvPr>
            <p:cNvSpPr/>
            <p:nvPr/>
          </p:nvSpPr>
          <p:spPr>
            <a:xfrm>
              <a:off x="9097918" y="4874345"/>
              <a:ext cx="222369" cy="216718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Bogen 28">
              <a:extLst>
                <a:ext uri="{FF2B5EF4-FFF2-40B4-BE49-F238E27FC236}">
                  <a16:creationId xmlns="" xmlns:a16="http://schemas.microsoft.com/office/drawing/2014/main" id="{6DFE8916-5616-4412-8DB0-3BFE4DD4C72F}"/>
                </a:ext>
              </a:extLst>
            </p:cNvPr>
            <p:cNvSpPr/>
            <p:nvPr/>
          </p:nvSpPr>
          <p:spPr>
            <a:xfrm rot="154765">
              <a:off x="8372085" y="5329377"/>
              <a:ext cx="719820" cy="1216478"/>
            </a:xfrm>
            <a:prstGeom prst="arc">
              <a:avLst>
                <a:gd name="adj1" fmla="val 13675704"/>
                <a:gd name="adj2" fmla="val 100675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Bogen 33">
              <a:extLst>
                <a:ext uri="{FF2B5EF4-FFF2-40B4-BE49-F238E27FC236}">
                  <a16:creationId xmlns="" xmlns:a16="http://schemas.microsoft.com/office/drawing/2014/main" id="{F6B0FC69-F2EA-4A9E-925C-124AA2851E83}"/>
                </a:ext>
              </a:extLst>
            </p:cNvPr>
            <p:cNvSpPr/>
            <p:nvPr/>
          </p:nvSpPr>
          <p:spPr>
            <a:xfrm rot="545267">
              <a:off x="10055780" y="4507180"/>
              <a:ext cx="436109" cy="501978"/>
            </a:xfrm>
            <a:prstGeom prst="arc">
              <a:avLst>
                <a:gd name="adj1" fmla="val 13675704"/>
                <a:gd name="adj2" fmla="val 100675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="" xmlns:a16="http://schemas.microsoft.com/office/drawing/2014/main" id="{A470492F-5C61-4A8C-BA9F-B1C3A11F30CE}"/>
              </a:ext>
            </a:extLst>
          </p:cNvPr>
          <p:cNvGrpSpPr/>
          <p:nvPr/>
        </p:nvGrpSpPr>
        <p:grpSpPr>
          <a:xfrm>
            <a:off x="7802010" y="4146292"/>
            <a:ext cx="1947977" cy="1691967"/>
            <a:chOff x="8623002" y="4466797"/>
            <a:chExt cx="1947977" cy="1691967"/>
          </a:xfrm>
        </p:grpSpPr>
        <p:sp>
          <p:nvSpPr>
            <p:cNvPr id="25" name="Ellipse 24">
              <a:extLst>
                <a:ext uri="{FF2B5EF4-FFF2-40B4-BE49-F238E27FC236}">
                  <a16:creationId xmlns="" xmlns:a16="http://schemas.microsoft.com/office/drawing/2014/main" id="{48619007-74D1-454C-8B48-82B93940E943}"/>
                </a:ext>
              </a:extLst>
            </p:cNvPr>
            <p:cNvSpPr/>
            <p:nvPr/>
          </p:nvSpPr>
          <p:spPr>
            <a:xfrm>
              <a:off x="9567647" y="4466797"/>
              <a:ext cx="222369" cy="216718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Bogen 30">
              <a:extLst>
                <a:ext uri="{FF2B5EF4-FFF2-40B4-BE49-F238E27FC236}">
                  <a16:creationId xmlns="" xmlns:a16="http://schemas.microsoft.com/office/drawing/2014/main" id="{FCDF6B1F-F171-45D4-87BC-E0DB0A247AF3}"/>
                </a:ext>
              </a:extLst>
            </p:cNvPr>
            <p:cNvSpPr/>
            <p:nvPr/>
          </p:nvSpPr>
          <p:spPr>
            <a:xfrm rot="21233413">
              <a:off x="8623002" y="5409496"/>
              <a:ext cx="599446" cy="749268"/>
            </a:xfrm>
            <a:prstGeom prst="arc">
              <a:avLst>
                <a:gd name="adj1" fmla="val 11427244"/>
                <a:gd name="adj2" fmla="val 100675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6" name="Bogen 35">
              <a:extLst>
                <a:ext uri="{FF2B5EF4-FFF2-40B4-BE49-F238E27FC236}">
                  <a16:creationId xmlns="" xmlns:a16="http://schemas.microsoft.com/office/drawing/2014/main" id="{6DB4D737-E518-4A3F-87F2-6391F05FE528}"/>
                </a:ext>
              </a:extLst>
            </p:cNvPr>
            <p:cNvSpPr/>
            <p:nvPr/>
          </p:nvSpPr>
          <p:spPr>
            <a:xfrm rot="23915">
              <a:off x="10207800" y="4540241"/>
              <a:ext cx="363179" cy="309184"/>
            </a:xfrm>
            <a:prstGeom prst="arc">
              <a:avLst>
                <a:gd name="adj1" fmla="val 11427244"/>
                <a:gd name="adj2" fmla="val 100675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6" name="Gruppieren 45">
            <a:extLst>
              <a:ext uri="{FF2B5EF4-FFF2-40B4-BE49-F238E27FC236}">
                <a16:creationId xmlns="" xmlns:a16="http://schemas.microsoft.com/office/drawing/2014/main" id="{57D52300-0AAE-4B74-A6E2-732F50B45706}"/>
              </a:ext>
            </a:extLst>
          </p:cNvPr>
          <p:cNvGrpSpPr/>
          <p:nvPr/>
        </p:nvGrpSpPr>
        <p:grpSpPr>
          <a:xfrm>
            <a:off x="7754633" y="4069160"/>
            <a:ext cx="2131698" cy="2266405"/>
            <a:chOff x="8643261" y="4524906"/>
            <a:chExt cx="2131698" cy="2266405"/>
          </a:xfrm>
        </p:grpSpPr>
        <p:sp>
          <p:nvSpPr>
            <p:cNvPr id="30" name="Bogen 29">
              <a:extLst>
                <a:ext uri="{FF2B5EF4-FFF2-40B4-BE49-F238E27FC236}">
                  <a16:creationId xmlns="" xmlns:a16="http://schemas.microsoft.com/office/drawing/2014/main" id="{B80D0828-E04E-4371-972B-FF9380FABF07}"/>
                </a:ext>
              </a:extLst>
            </p:cNvPr>
            <p:cNvSpPr/>
            <p:nvPr/>
          </p:nvSpPr>
          <p:spPr>
            <a:xfrm rot="154765" flipH="1">
              <a:off x="8643261" y="5372333"/>
              <a:ext cx="915866" cy="1418978"/>
            </a:xfrm>
            <a:prstGeom prst="arc">
              <a:avLst>
                <a:gd name="adj1" fmla="val 14037222"/>
                <a:gd name="adj2" fmla="val 100675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5" name="Bogen 34">
              <a:extLst>
                <a:ext uri="{FF2B5EF4-FFF2-40B4-BE49-F238E27FC236}">
                  <a16:creationId xmlns="" xmlns:a16="http://schemas.microsoft.com/office/drawing/2014/main" id="{0E9F0CD8-AC42-4F9C-8EA2-FEA3529FDF8C}"/>
                </a:ext>
              </a:extLst>
            </p:cNvPr>
            <p:cNvSpPr/>
            <p:nvPr/>
          </p:nvSpPr>
          <p:spPr>
            <a:xfrm rot="545267" flipH="1">
              <a:off x="10220074" y="4524906"/>
              <a:ext cx="554885" cy="585539"/>
            </a:xfrm>
            <a:prstGeom prst="arc">
              <a:avLst>
                <a:gd name="adj1" fmla="val 14037222"/>
                <a:gd name="adj2" fmla="val 1006753"/>
              </a:avLst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Ellipse 40">
              <a:extLst>
                <a:ext uri="{FF2B5EF4-FFF2-40B4-BE49-F238E27FC236}">
                  <a16:creationId xmlns="" xmlns:a16="http://schemas.microsoft.com/office/drawing/2014/main" id="{6F82A759-B25F-4086-AC5C-416A5FA38872}"/>
                </a:ext>
              </a:extLst>
            </p:cNvPr>
            <p:cNvSpPr/>
            <p:nvPr/>
          </p:nvSpPr>
          <p:spPr>
            <a:xfrm>
              <a:off x="10271300" y="4528469"/>
              <a:ext cx="222369" cy="216718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47" name="Gruppieren 46">
            <a:extLst>
              <a:ext uri="{FF2B5EF4-FFF2-40B4-BE49-F238E27FC236}">
                <a16:creationId xmlns="" xmlns:a16="http://schemas.microsoft.com/office/drawing/2014/main" id="{7F75A617-3576-4136-B00E-A05416409E20}"/>
              </a:ext>
            </a:extLst>
          </p:cNvPr>
          <p:cNvGrpSpPr/>
          <p:nvPr/>
        </p:nvGrpSpPr>
        <p:grpSpPr>
          <a:xfrm rot="359510">
            <a:off x="10116385" y="4095434"/>
            <a:ext cx="1277193" cy="646331"/>
            <a:chOff x="10567334" y="3801304"/>
            <a:chExt cx="1277193" cy="646331"/>
          </a:xfrm>
        </p:grpSpPr>
        <p:sp>
          <p:nvSpPr>
            <p:cNvPr id="28" name="Ellipse 27">
              <a:extLst>
                <a:ext uri="{FF2B5EF4-FFF2-40B4-BE49-F238E27FC236}">
                  <a16:creationId xmlns="" xmlns:a16="http://schemas.microsoft.com/office/drawing/2014/main" id="{9CFA7E02-8468-4AA2-9092-F6E488355699}"/>
                </a:ext>
              </a:extLst>
            </p:cNvPr>
            <p:cNvSpPr/>
            <p:nvPr/>
          </p:nvSpPr>
          <p:spPr>
            <a:xfrm>
              <a:off x="10567334" y="3811738"/>
              <a:ext cx="222369" cy="216718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Textfeld 41">
              <a:extLst>
                <a:ext uri="{FF2B5EF4-FFF2-40B4-BE49-F238E27FC236}">
                  <a16:creationId xmlns="" xmlns:a16="http://schemas.microsoft.com/office/drawing/2014/main" id="{652D77AE-52A5-491B-AE9F-1FDFE452EA50}"/>
                </a:ext>
              </a:extLst>
            </p:cNvPr>
            <p:cNvSpPr txBox="1"/>
            <p:nvPr/>
          </p:nvSpPr>
          <p:spPr>
            <a:xfrm rot="9685385">
              <a:off x="11240833" y="3801304"/>
              <a:ext cx="60369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3600" dirty="0"/>
                <a:t>…</a:t>
              </a:r>
            </a:p>
          </p:txBody>
        </p:sp>
      </p:grpSp>
      <p:sp>
        <p:nvSpPr>
          <p:cNvPr id="43" name="Textfeld 42">
            <a:extLst>
              <a:ext uri="{FF2B5EF4-FFF2-40B4-BE49-F238E27FC236}">
                <a16:creationId xmlns="" xmlns:a16="http://schemas.microsoft.com/office/drawing/2014/main" id="{3FCCD4E1-33D4-456E-B5AA-36388E80C581}"/>
              </a:ext>
            </a:extLst>
          </p:cNvPr>
          <p:cNvSpPr txBox="1"/>
          <p:nvPr/>
        </p:nvSpPr>
        <p:spPr>
          <a:xfrm>
            <a:off x="6241987" y="2711602"/>
            <a:ext cx="609683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2D (</a:t>
            </a:r>
            <a:r>
              <a:rPr lang="de-DE" dirty="0" err="1"/>
              <a:t>of</a:t>
            </a:r>
            <a:r>
              <a:rPr lang="de-DE" dirty="0"/>
              <a:t> 3D) </a:t>
            </a:r>
            <a:r>
              <a:rPr lang="de-DE" dirty="0" err="1"/>
              <a:t>Spatial</a:t>
            </a:r>
            <a:r>
              <a:rPr lang="de-DE" dirty="0"/>
              <a:t> </a:t>
            </a:r>
            <a:r>
              <a:rPr lang="de-DE" dirty="0" err="1"/>
              <a:t>projection</a:t>
            </a:r>
            <a:r>
              <a:rPr lang="de-DE" dirty="0"/>
              <a:t> </a:t>
            </a:r>
            <a:r>
              <a:rPr lang="de-DE" dirty="0" err="1"/>
              <a:t>domain</a:t>
            </a:r>
            <a:endParaRPr lang="de-DE" dirty="0"/>
          </a:p>
        </p:txBody>
      </p:sp>
      <p:grpSp>
        <p:nvGrpSpPr>
          <p:cNvPr id="51" name="Gruppieren 50">
            <a:extLst>
              <a:ext uri="{FF2B5EF4-FFF2-40B4-BE49-F238E27FC236}">
                <a16:creationId xmlns="" xmlns:a16="http://schemas.microsoft.com/office/drawing/2014/main" id="{0D0902A9-92F6-4144-ABA9-60FD154AF9F5}"/>
              </a:ext>
            </a:extLst>
          </p:cNvPr>
          <p:cNvGrpSpPr/>
          <p:nvPr/>
        </p:nvGrpSpPr>
        <p:grpSpPr>
          <a:xfrm>
            <a:off x="4889051" y="3495547"/>
            <a:ext cx="3047942" cy="1053380"/>
            <a:chOff x="4859686" y="3952434"/>
            <a:chExt cx="3047942" cy="1053380"/>
          </a:xfrm>
        </p:grpSpPr>
        <p:sp>
          <p:nvSpPr>
            <p:cNvPr id="49" name="Pfeil: nach rechts 48">
              <a:extLst>
                <a:ext uri="{FF2B5EF4-FFF2-40B4-BE49-F238E27FC236}">
                  <a16:creationId xmlns="" xmlns:a16="http://schemas.microsoft.com/office/drawing/2014/main" id="{7C62379A-15A1-40FD-A831-51AE91388181}"/>
                </a:ext>
              </a:extLst>
            </p:cNvPr>
            <p:cNvSpPr/>
            <p:nvPr/>
          </p:nvSpPr>
          <p:spPr>
            <a:xfrm>
              <a:off x="5163972" y="4497263"/>
              <a:ext cx="1176207" cy="50855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Textfeld 49">
              <a:extLst>
                <a:ext uri="{FF2B5EF4-FFF2-40B4-BE49-F238E27FC236}">
                  <a16:creationId xmlns="" xmlns:a16="http://schemas.microsoft.com/office/drawing/2014/main" id="{17170782-EB8B-4FCC-9976-DCB2E4464159}"/>
                </a:ext>
              </a:extLst>
            </p:cNvPr>
            <p:cNvSpPr txBox="1"/>
            <p:nvPr/>
          </p:nvSpPr>
          <p:spPr>
            <a:xfrm>
              <a:off x="4859686" y="3952434"/>
              <a:ext cx="304794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 err="1"/>
                <a:t>Projection</a:t>
              </a:r>
              <a:endParaRPr lang="de-DE" dirty="0"/>
            </a:p>
          </p:txBody>
        </p:sp>
      </p:grpSp>
    </p:spTree>
    <p:extLst>
      <p:ext uri="{BB962C8B-B14F-4D97-AF65-F5344CB8AC3E}">
        <p14:creationId xmlns:p14="http://schemas.microsoft.com/office/powerpoint/2010/main" val="2685917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33382"/>
            <a:ext cx="9809011" cy="791521"/>
          </a:xfrm>
        </p:spPr>
        <p:txBody>
          <a:bodyPr>
            <a:noAutofit/>
          </a:bodyPr>
          <a:lstStyle/>
          <a:p>
            <a:r>
              <a:rPr lang="en-US" sz="2800"/>
              <a:t>Medical </a:t>
            </a:r>
            <a:r>
              <a:rPr lang="en-US" sz="2800" smtClean="0"/>
              <a:t>Vision: </a:t>
            </a:r>
            <a:br>
              <a:rPr lang="en-US" sz="2800" smtClean="0"/>
            </a:br>
            <a:r>
              <a:rPr lang="en-US" sz="2800" smtClean="0"/>
              <a:t>3D USCT for early Breast cancer detection</a:t>
            </a:r>
            <a:endParaRPr lang="de-DE" sz="28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M. Zapf – 3D USCT</a:t>
            </a:r>
          </a:p>
        </p:txBody>
      </p:sp>
      <p:pic>
        <p:nvPicPr>
          <p:cNvPr id="6" name="Grafik 17"/>
          <p:cNvPicPr/>
          <p:nvPr/>
        </p:nvPicPr>
        <p:blipFill>
          <a:blip r:embed="rId3"/>
          <a:srcRect l="9427" t="11924" r="2503" b="3397"/>
          <a:stretch>
            <a:fillRect/>
          </a:stretch>
        </p:blipFill>
        <p:spPr bwMode="auto">
          <a:xfrm>
            <a:off x="12444536" y="3758182"/>
            <a:ext cx="4105910" cy="105029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>
            <a:off x="9289758" y="3536520"/>
            <a:ext cx="540367" cy="91130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uppieren 4">
            <a:extLst>
              <a:ext uri="{FF2B5EF4-FFF2-40B4-BE49-F238E27FC236}">
                <a16:creationId xmlns="" xmlns:a16="http://schemas.microsoft.com/office/drawing/2014/main" id="{5CA65AD2-C10E-406E-B2A5-FF504A84FDAF}"/>
              </a:ext>
            </a:extLst>
          </p:cNvPr>
          <p:cNvGrpSpPr/>
          <p:nvPr/>
        </p:nvGrpSpPr>
        <p:grpSpPr>
          <a:xfrm>
            <a:off x="6830496" y="4521482"/>
            <a:ext cx="3964423" cy="1116876"/>
            <a:chOff x="5306495" y="4521482"/>
            <a:chExt cx="3964423" cy="1116876"/>
          </a:xfrm>
        </p:grpSpPr>
        <p:pic>
          <p:nvPicPr>
            <p:cNvPr id="9" name="Picture 13" descr="W:\USCT\Documents\Images\_BilderFuerVeröffentlichungenNeu\usct_imagePosition_colored_v3.png">
              <a:extLst>
                <a:ext uri="{FF2B5EF4-FFF2-40B4-BE49-F238E27FC236}">
                  <a16:creationId xmlns="" xmlns:a16="http://schemas.microsoft.com/office/drawing/2014/main" id="{88D8109E-9A96-41A7-A6D6-AFA16D9963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590" y="4521482"/>
              <a:ext cx="3634328" cy="9414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xt Box 6">
              <a:extLst>
                <a:ext uri="{FF2B5EF4-FFF2-40B4-BE49-F238E27FC236}">
                  <a16:creationId xmlns="" xmlns:a16="http://schemas.microsoft.com/office/drawing/2014/main" id="{4018070D-B70B-4DD6-8CFC-26EEA0B365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6495" y="5361359"/>
              <a:ext cx="280828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>
                <a:defRPr/>
              </a:pPr>
              <a:r>
                <a:rPr lang="en-US" sz="1200" i="1" dirty="0"/>
                <a:t>Breast imaging in fixed setup</a:t>
              </a:r>
            </a:p>
          </p:txBody>
        </p:sp>
      </p:grpSp>
      <p:grpSp>
        <p:nvGrpSpPr>
          <p:cNvPr id="12" name="Gruppieren 11">
            <a:extLst>
              <a:ext uri="{FF2B5EF4-FFF2-40B4-BE49-F238E27FC236}">
                <a16:creationId xmlns="" xmlns:a16="http://schemas.microsoft.com/office/drawing/2014/main" id="{6049E08B-9F7D-409A-A9C9-82A7F04346F7}"/>
              </a:ext>
            </a:extLst>
          </p:cNvPr>
          <p:cNvGrpSpPr/>
          <p:nvPr/>
        </p:nvGrpSpPr>
        <p:grpSpPr>
          <a:xfrm>
            <a:off x="6468642" y="1392448"/>
            <a:ext cx="3797569" cy="2384321"/>
            <a:chOff x="4944641" y="1392447"/>
            <a:chExt cx="3797569" cy="238432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6590" y="1392447"/>
              <a:ext cx="3105620" cy="2070413"/>
            </a:xfrm>
            <a:prstGeom prst="rect">
              <a:avLst/>
            </a:prstGeom>
          </p:spPr>
        </p:pic>
        <p:sp>
          <p:nvSpPr>
            <p:cNvPr id="11" name="Text Box 6">
              <a:extLst>
                <a:ext uri="{FF2B5EF4-FFF2-40B4-BE49-F238E27FC236}">
                  <a16:creationId xmlns="" xmlns:a16="http://schemas.microsoft.com/office/drawing/2014/main" id="{4018070D-B70B-4DD6-8CFC-26EEA0B3658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44641" y="3499769"/>
              <a:ext cx="2808288" cy="27699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r" eaLnBrk="1" hangingPunct="1">
                <a:defRPr/>
              </a:pPr>
              <a:r>
                <a:rPr lang="en-US" sz="1200" i="1" dirty="0"/>
                <a:t>Manual guided imaging setup</a:t>
              </a:r>
            </a:p>
          </p:txBody>
        </p:sp>
      </p:grp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640080" y="1198564"/>
            <a:ext cx="6248009" cy="5131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1pPr>
            <a:lvl2pPr marL="790575" indent="-3143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209675" indent="-2762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5735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955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9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sz="2800" kern="0" smtClean="0"/>
              <a:t>Wanted Technical properties</a:t>
            </a:r>
            <a:endParaRPr lang="de-DE" sz="2800" kern="0" dirty="0"/>
          </a:p>
          <a:p>
            <a:pPr lvl="1"/>
            <a:r>
              <a:rPr lang="en-US" altLang="de-DE" sz="2000" dirty="0">
                <a:ea typeface="ＭＳ Ｐゴシック" pitchFamily="34" charset="-128"/>
              </a:rPr>
              <a:t>Fixed and reproducible measurements</a:t>
            </a:r>
          </a:p>
          <a:p>
            <a:pPr lvl="2"/>
            <a:r>
              <a:rPr lang="en-US" altLang="de-DE" sz="1800" dirty="0">
                <a:ea typeface="ＭＳ Ｐゴシック" pitchFamily="34" charset="-128"/>
              </a:rPr>
              <a:t>Surround object with (unfocused) ultrasound transducers</a:t>
            </a:r>
            <a:endParaRPr lang="de-DE" sz="1800" kern="0" dirty="0"/>
          </a:p>
          <a:p>
            <a:pPr lvl="1"/>
            <a:r>
              <a:rPr lang="de-DE" sz="2000" kern="0" dirty="0" err="1"/>
              <a:t>Milimeter</a:t>
            </a:r>
            <a:r>
              <a:rPr lang="de-DE" sz="2000" kern="0" dirty="0"/>
              <a:t> </a:t>
            </a:r>
            <a:r>
              <a:rPr lang="de-DE" sz="2000" kern="0" dirty="0" err="1"/>
              <a:t>to</a:t>
            </a:r>
            <a:r>
              <a:rPr lang="de-DE" sz="2000" kern="0" dirty="0"/>
              <a:t> sub-mm </a:t>
            </a:r>
            <a:r>
              <a:rPr lang="de-DE" sz="2000" kern="0" dirty="0" err="1"/>
              <a:t>resolution</a:t>
            </a:r>
            <a:endParaRPr lang="de-DE" sz="2000" kern="0" dirty="0"/>
          </a:p>
          <a:p>
            <a:pPr lvl="2"/>
            <a:r>
              <a:rPr lang="de-DE" sz="1800" kern="0" dirty="0" err="1"/>
              <a:t>Water</a:t>
            </a:r>
            <a:r>
              <a:rPr lang="de-DE" sz="1800" kern="0" dirty="0"/>
              <a:t> </a:t>
            </a:r>
            <a:r>
              <a:rPr lang="de-DE" sz="1800" kern="0" dirty="0" err="1"/>
              <a:t>as</a:t>
            </a:r>
            <a:r>
              <a:rPr lang="de-DE" sz="1800" kern="0" dirty="0"/>
              <a:t> </a:t>
            </a:r>
            <a:r>
              <a:rPr lang="de-DE" sz="1800" kern="0" dirty="0" err="1"/>
              <a:t>imaging</a:t>
            </a:r>
            <a:r>
              <a:rPr lang="de-DE" sz="1800" kern="0" dirty="0"/>
              <a:t> medium </a:t>
            </a:r>
          </a:p>
          <a:p>
            <a:pPr lvl="2"/>
            <a:r>
              <a:rPr lang="de-DE" sz="1800" kern="0" dirty="0"/>
              <a:t>MHz </a:t>
            </a:r>
            <a:r>
              <a:rPr lang="de-DE" sz="1800" kern="0" dirty="0" err="1"/>
              <a:t>ultrasound</a:t>
            </a:r>
            <a:r>
              <a:rPr lang="de-DE" sz="1800" kern="0" dirty="0"/>
              <a:t> </a:t>
            </a:r>
          </a:p>
          <a:p>
            <a:pPr lvl="1"/>
            <a:r>
              <a:rPr lang="de-DE" sz="2000" kern="0" dirty="0"/>
              <a:t>Multimodal</a:t>
            </a:r>
          </a:p>
          <a:p>
            <a:pPr lvl="2"/>
            <a:r>
              <a:rPr lang="de-DE" sz="1800" kern="0" dirty="0" err="1"/>
              <a:t>Measure</a:t>
            </a:r>
            <a:r>
              <a:rPr lang="de-DE" sz="1800" kern="0" dirty="0"/>
              <a:t> </a:t>
            </a:r>
            <a:r>
              <a:rPr lang="de-DE" sz="1800" kern="0" dirty="0" err="1"/>
              <a:t>reflection</a:t>
            </a:r>
            <a:r>
              <a:rPr lang="de-DE" sz="1800" kern="0" dirty="0"/>
              <a:t> and </a:t>
            </a:r>
            <a:r>
              <a:rPr lang="de-DE" sz="1800" kern="0" dirty="0" err="1"/>
              <a:t>transmission</a:t>
            </a:r>
            <a:r>
              <a:rPr lang="de-DE" sz="1800" kern="0" dirty="0"/>
              <a:t> </a:t>
            </a:r>
            <a:r>
              <a:rPr lang="de-DE" sz="1800" kern="0" dirty="0" err="1"/>
              <a:t>signals</a:t>
            </a:r>
            <a:endParaRPr lang="de-DE" sz="1800" kern="0" dirty="0"/>
          </a:p>
          <a:p>
            <a:pPr lvl="2"/>
            <a:endParaRPr lang="de-DE" sz="1800" kern="0" dirty="0"/>
          </a:p>
          <a:p>
            <a:r>
              <a:rPr lang="de-DE" sz="2400" b="1" kern="0" dirty="0" err="1"/>
              <a:t>Object</a:t>
            </a:r>
            <a:r>
              <a:rPr lang="de-DE" sz="2400" b="1" kern="0" dirty="0"/>
              <a:t> </a:t>
            </a:r>
            <a:r>
              <a:rPr lang="de-DE" sz="2400" b="1" kern="0" dirty="0" err="1"/>
              <a:t>surrounding</a:t>
            </a:r>
            <a:r>
              <a:rPr lang="de-DE" sz="2400" b="1" kern="0" dirty="0"/>
              <a:t> </a:t>
            </a:r>
            <a:r>
              <a:rPr lang="de-DE" sz="2400" b="1" kern="0" dirty="0" err="1"/>
              <a:t>aperture</a:t>
            </a:r>
            <a:endParaRPr lang="de-DE" sz="2400" b="1" kern="0" dirty="0"/>
          </a:p>
          <a:p>
            <a:pPr lvl="1"/>
            <a:r>
              <a:rPr lang="de-DE" sz="2000" b="1" kern="0" dirty="0" err="1"/>
              <a:t>Many</a:t>
            </a:r>
            <a:r>
              <a:rPr lang="de-DE" sz="2000" b="1" kern="0" dirty="0"/>
              <a:t> </a:t>
            </a:r>
            <a:r>
              <a:rPr lang="de-DE" sz="2000" b="1" kern="0" dirty="0" err="1"/>
              <a:t>ultrasound</a:t>
            </a:r>
            <a:r>
              <a:rPr lang="de-DE" sz="2000" b="1" kern="0" dirty="0"/>
              <a:t> </a:t>
            </a:r>
            <a:r>
              <a:rPr lang="de-DE" sz="2000" b="1" kern="0" dirty="0" err="1"/>
              <a:t>transducers</a:t>
            </a:r>
            <a:r>
              <a:rPr lang="de-DE" sz="2000" b="1" kern="0" dirty="0"/>
              <a:t> </a:t>
            </a:r>
            <a:r>
              <a:rPr lang="de-DE" sz="2000" b="1" kern="0" dirty="0" err="1"/>
              <a:t>surround</a:t>
            </a:r>
            <a:r>
              <a:rPr lang="de-DE" sz="2000" b="1" kern="0" dirty="0"/>
              <a:t> </a:t>
            </a:r>
            <a:r>
              <a:rPr lang="de-DE" sz="2000" b="1" kern="0" dirty="0" err="1"/>
              <a:t>the</a:t>
            </a:r>
            <a:r>
              <a:rPr lang="de-DE" sz="2000" b="1" kern="0" dirty="0"/>
              <a:t> </a:t>
            </a:r>
            <a:r>
              <a:rPr lang="de-DE" sz="2000" b="1" kern="0" err="1"/>
              <a:t>object</a:t>
            </a:r>
            <a:r>
              <a:rPr lang="de-DE" sz="2000" b="1" kern="0"/>
              <a:t> </a:t>
            </a:r>
            <a:r>
              <a:rPr lang="de-DE" sz="2000" b="1" kern="0" smtClean="0"/>
              <a:t>hemisphere</a:t>
            </a:r>
            <a:endParaRPr lang="de-DE" sz="2000" b="1" kern="0" dirty="0"/>
          </a:p>
          <a:p>
            <a:pPr lvl="1"/>
            <a:endParaRPr lang="de-DE" kern="0" dirty="0"/>
          </a:p>
          <a:p>
            <a:pPr lvl="1"/>
            <a:endParaRPr lang="de-DE" kern="0" dirty="0"/>
          </a:p>
        </p:txBody>
      </p:sp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3092608" y="789221"/>
            <a:ext cx="8356600" cy="1257434"/>
          </a:xfrm>
        </p:spPr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236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EF6A256B-6895-4D02-B1F9-102C6887B4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3400" y="1583512"/>
            <a:ext cx="3600000" cy="823912"/>
          </a:xfrm>
        </p:spPr>
        <p:txBody>
          <a:bodyPr/>
          <a:lstStyle/>
          <a:p>
            <a:pPr algn="ctr"/>
            <a:r>
              <a:rPr lang="en-GB" dirty="0"/>
              <a:t>X Projection</a:t>
            </a:r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FBEE720F-DCD9-497F-9FE1-331EA824737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3036480"/>
            <a:ext cx="3600450" cy="2699566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1E592401-411C-4877-A162-EF3631D8865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16424" y="1583512"/>
            <a:ext cx="3600000" cy="823912"/>
          </a:xfrm>
        </p:spPr>
        <p:txBody>
          <a:bodyPr/>
          <a:lstStyle/>
          <a:p>
            <a:pPr algn="ctr"/>
            <a:r>
              <a:rPr lang="en-GB" dirty="0"/>
              <a:t>Y Projection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="" xmlns:a16="http://schemas.microsoft.com/office/drawing/2014/main" id="{C722B8F8-3730-40ED-B4B4-3FAD94DFF639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6425" y="3036480"/>
            <a:ext cx="3600450" cy="2699566"/>
          </a:xfrm>
        </p:spPr>
      </p:pic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5B5A737E-46D5-4D6B-8B68-901D6BFADC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A851-D77C-41AE-86D7-230684EEBDD1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17A82B1-E0B7-4968-8930-F071BD84F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20</a:t>
            </a:fld>
            <a:endParaRPr lang="de-DE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B677C3EA-2B5A-49AC-93B8-4C8E0FC789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3 D projection space</a:t>
            </a:r>
            <a:endParaRPr lang="en-GB"/>
          </a:p>
        </p:txBody>
      </p:sp>
      <p:sp>
        <p:nvSpPr>
          <p:cNvPr id="9" name="Text Placeholder 3">
            <a:extLst>
              <a:ext uri="{FF2B5EF4-FFF2-40B4-BE49-F238E27FC236}">
                <a16:creationId xmlns="" xmlns:a16="http://schemas.microsoft.com/office/drawing/2014/main" id="{C7E06C3F-DD08-4F67-BF5B-83930DA6280B}"/>
              </a:ext>
            </a:extLst>
          </p:cNvPr>
          <p:cNvSpPr txBox="1">
            <a:spLocks/>
          </p:cNvSpPr>
          <p:nvPr/>
        </p:nvSpPr>
        <p:spPr>
          <a:xfrm>
            <a:off x="8299448" y="1583512"/>
            <a:ext cx="3600000" cy="823912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 marL="0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None/>
              <a:defRPr sz="2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173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None/>
              <a:defRPr sz="19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347" indent="0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None/>
              <a:defRPr sz="17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519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None/>
              <a:defRPr sz="15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693" indent="0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None/>
              <a:defRPr sz="15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5866" indent="0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040" indent="0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213" indent="0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387" indent="0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599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dirty="0"/>
              <a:t>Z Projection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0F4DC93B-13D0-479B-B46C-6DB0C41CC0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998" y="3029357"/>
            <a:ext cx="3600450" cy="2699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64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785763E-C779-4F7F-9FA8-78285F1FB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High-SNR</a:t>
            </a:r>
            <a:endParaRPr lang="de-DE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FAB3BA71-2052-4687-A50E-4A450A737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Low-SNR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CFEDD1-9733-4D4D-9228-8A40B58D3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299-21F5-4380-A5B0-36A76B3ABC3F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AC5397E-5A1D-4BCB-A6A5-B7195D93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21</a:t>
            </a:fld>
            <a:endParaRPr lang="de-DE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31B0DB6A-2DDD-4E3F-A0C1-7A8ED3CA7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Results</a:t>
            </a:r>
            <a:br>
              <a:rPr lang="en-GB" dirty="0"/>
            </a:br>
            <a:r>
              <a:rPr lang="en-GB" dirty="0"/>
              <a:t>2D projections</a:t>
            </a:r>
            <a:endParaRPr lang="de-DE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AE41B516-D31A-4F70-9DCD-F6311C3A59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67" y="2582863"/>
            <a:ext cx="4810440" cy="3606800"/>
          </a:xfrm>
        </p:spPr>
      </p:pic>
      <p:pic>
        <p:nvPicPr>
          <p:cNvPr id="16" name="Content Placeholder 15">
            <a:extLst>
              <a:ext uri="{FF2B5EF4-FFF2-40B4-BE49-F238E27FC236}">
                <a16:creationId xmlns="" xmlns:a16="http://schemas.microsoft.com/office/drawing/2014/main" id="{9E903D47-6B72-4726-B5B4-8DD793B91EA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292" y="2582863"/>
            <a:ext cx="4810440" cy="3606800"/>
          </a:xfrm>
        </p:spPr>
      </p:pic>
    </p:spTree>
    <p:extLst>
      <p:ext uri="{BB962C8B-B14F-4D97-AF65-F5344CB8AC3E}">
        <p14:creationId xmlns:p14="http://schemas.microsoft.com/office/powerpoint/2010/main" val="1705341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785763E-C779-4F7F-9FA8-78285F1FB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High-SNR</a:t>
            </a:r>
            <a:endParaRPr lang="de-DE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FAB3BA71-2052-4687-A50E-4A450A737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Crosstalk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CFEDD1-9733-4D4D-9228-8A40B58D3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299-21F5-4380-A5B0-36A76B3ABC3F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AC5397E-5A1D-4BCB-A6A5-B7195D93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22</a:t>
            </a:fld>
            <a:endParaRPr lang="de-DE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31B0DB6A-2DDD-4E3F-A0C1-7A8ED3CA7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Results</a:t>
            </a:r>
            <a:br>
              <a:rPr lang="en-GB" dirty="0"/>
            </a:br>
            <a:r>
              <a:rPr lang="en-GB" dirty="0"/>
              <a:t>2D projections</a:t>
            </a:r>
            <a:endParaRPr lang="de-DE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891A70D7-1DF1-4B15-BFC3-2D6D6E98D7E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67" y="2582863"/>
            <a:ext cx="4810440" cy="3606800"/>
          </a:xfr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563469-9EF7-4E59-95F6-7153967AFABB}"/>
              </a:ext>
            </a:extLst>
          </p:cNvPr>
          <p:cNvSpPr txBox="1"/>
          <p:nvPr/>
        </p:nvSpPr>
        <p:spPr>
          <a:xfrm>
            <a:off x="12509185" y="2176591"/>
            <a:ext cx="24225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"V:\Data\_USCT3Dv3\_exp807_FPGA v1.28 reference CIRS 28164.1-1 measurement EQ9_emptyMeasurement_try2\quick_const17\</a:t>
            </a:r>
            <a:r>
              <a:rPr lang="en-GB" dirty="0" err="1"/>
              <a:t>Receiverdetection</a:t>
            </a:r>
            <a:r>
              <a:rPr lang="en-GB" dirty="0"/>
              <a:t> MP01TAS017El07-Y.jpg"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="" xmlns:a16="http://schemas.microsoft.com/office/drawing/2014/main" id="{8D8E1410-554D-4ADE-8CCC-7DFFDDC1E3C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292" y="2582863"/>
            <a:ext cx="4810440" cy="3606800"/>
          </a:xfrm>
        </p:spPr>
      </p:pic>
    </p:spTree>
    <p:extLst>
      <p:ext uri="{BB962C8B-B14F-4D97-AF65-F5344CB8AC3E}">
        <p14:creationId xmlns:p14="http://schemas.microsoft.com/office/powerpoint/2010/main" val="288886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622E0823-CBA8-48AD-892D-B6C2E8C184F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1879600"/>
            <a:ext cx="5334000" cy="4000500"/>
          </a:xfrm>
        </p:spPr>
      </p:pic>
      <p:pic>
        <p:nvPicPr>
          <p:cNvPr id="13" name="Content Placeholder 12">
            <a:extLst>
              <a:ext uri="{FF2B5EF4-FFF2-40B4-BE49-F238E27FC236}">
                <a16:creationId xmlns="" xmlns:a16="http://schemas.microsoft.com/office/drawing/2014/main" id="{4CEA4EAE-0EC9-45D5-B53F-35DD93A9F0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8400" y="1879600"/>
            <a:ext cx="5334000" cy="4000500"/>
          </a:xfrm>
        </p:spPr>
      </p:pic>
      <p:sp>
        <p:nvSpPr>
          <p:cNvPr id="6" name="Datumsplatzhalter 5">
            <a:extLst>
              <a:ext uri="{FF2B5EF4-FFF2-40B4-BE49-F238E27FC236}">
                <a16:creationId xmlns="" xmlns:a16="http://schemas.microsoft.com/office/drawing/2014/main" id="{39D3334B-E7E7-43AC-9ADC-62F9A0888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A851-D77C-41AE-86D7-230684EEBDD1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C3B283CB-0E15-4EBA-9492-B111392A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23</a:t>
            </a:fld>
            <a:endParaRPr lang="de-DE"/>
          </a:p>
        </p:txBody>
      </p:sp>
      <p:sp>
        <p:nvSpPr>
          <p:cNvPr id="8" name="Titel 7">
            <a:extLst>
              <a:ext uri="{FF2B5EF4-FFF2-40B4-BE49-F238E27FC236}">
                <a16:creationId xmlns="" xmlns:a16="http://schemas.microsoft.com/office/drawing/2014/main" id="{69A5A7FC-B14A-4F6B-940B-4D0EF2D6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</p:spPr>
        <p:txBody>
          <a:bodyPr/>
          <a:lstStyle/>
          <a:p>
            <a:r>
              <a:rPr lang="en-GB" dirty="0"/>
              <a:t>Association with positions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2D17BB2C-337F-45DD-A6A5-EEC48151BAAC}"/>
              </a:ext>
            </a:extLst>
          </p:cNvPr>
          <p:cNvCxnSpPr/>
          <p:nvPr/>
        </p:nvCxnSpPr>
        <p:spPr>
          <a:xfrm flipV="1">
            <a:off x="2336800" y="2527300"/>
            <a:ext cx="0" cy="45720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751AA0CE-2B47-4B42-991B-816C4B7D2568}"/>
              </a:ext>
            </a:extLst>
          </p:cNvPr>
          <p:cNvCxnSpPr>
            <a:cxnSpLocks/>
          </p:cNvCxnSpPr>
          <p:nvPr/>
        </p:nvCxnSpPr>
        <p:spPr>
          <a:xfrm flipV="1">
            <a:off x="2336800" y="2514600"/>
            <a:ext cx="8121650" cy="635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="" xmlns:a16="http://schemas.microsoft.com/office/drawing/2014/main" id="{53F86CB6-8D90-439D-8BAC-84E83ACE122D}"/>
              </a:ext>
            </a:extLst>
          </p:cNvPr>
          <p:cNvCxnSpPr/>
          <p:nvPr/>
        </p:nvCxnSpPr>
        <p:spPr>
          <a:xfrm>
            <a:off x="10464800" y="2527300"/>
            <a:ext cx="0" cy="24130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D954725C-2774-4061-B73A-C619624DDAC6}"/>
              </a:ext>
            </a:extLst>
          </p:cNvPr>
          <p:cNvCxnSpPr/>
          <p:nvPr/>
        </p:nvCxnSpPr>
        <p:spPr>
          <a:xfrm flipV="1">
            <a:off x="4381500" y="4616450"/>
            <a:ext cx="0" cy="45720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6F48EC80-54DB-4657-9E39-B7A9A9311D7F}"/>
              </a:ext>
            </a:extLst>
          </p:cNvPr>
          <p:cNvCxnSpPr>
            <a:cxnSpLocks/>
          </p:cNvCxnSpPr>
          <p:nvPr/>
        </p:nvCxnSpPr>
        <p:spPr>
          <a:xfrm>
            <a:off x="4381500" y="5076825"/>
            <a:ext cx="596265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="" xmlns:a16="http://schemas.microsoft.com/office/drawing/2014/main" id="{18C64723-558E-4989-B1CF-1256748F6393}"/>
              </a:ext>
            </a:extLst>
          </p:cNvPr>
          <p:cNvCxnSpPr>
            <a:cxnSpLocks/>
          </p:cNvCxnSpPr>
          <p:nvPr/>
        </p:nvCxnSpPr>
        <p:spPr>
          <a:xfrm rot="10800000">
            <a:off x="10344150" y="4845050"/>
            <a:ext cx="0" cy="24130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76C3A0AA-0B50-43BE-8A77-850C768FA7B8}"/>
              </a:ext>
            </a:extLst>
          </p:cNvPr>
          <p:cNvCxnSpPr>
            <a:cxnSpLocks/>
          </p:cNvCxnSpPr>
          <p:nvPr/>
        </p:nvCxnSpPr>
        <p:spPr>
          <a:xfrm flipV="1">
            <a:off x="3378200" y="3429000"/>
            <a:ext cx="0" cy="37465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B4C0A5DD-9A54-4BF8-AB93-EA0449EC24CF}"/>
              </a:ext>
            </a:extLst>
          </p:cNvPr>
          <p:cNvCxnSpPr>
            <a:cxnSpLocks/>
          </p:cNvCxnSpPr>
          <p:nvPr/>
        </p:nvCxnSpPr>
        <p:spPr>
          <a:xfrm>
            <a:off x="3378200" y="3427413"/>
            <a:ext cx="558165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="" xmlns:a16="http://schemas.microsoft.com/office/drawing/2014/main" id="{439B9DE4-6622-413E-AAE1-33A606FB47C4}"/>
              </a:ext>
            </a:extLst>
          </p:cNvPr>
          <p:cNvCxnSpPr/>
          <p:nvPr/>
        </p:nvCxnSpPr>
        <p:spPr>
          <a:xfrm>
            <a:off x="8972550" y="3427413"/>
            <a:ext cx="0" cy="24130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4273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Content Placeholder 17">
            <a:extLst>
              <a:ext uri="{FF2B5EF4-FFF2-40B4-BE49-F238E27FC236}">
                <a16:creationId xmlns="" xmlns:a16="http://schemas.microsoft.com/office/drawing/2014/main" id="{E78FAFD1-E082-409D-BE17-A120E2C70132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9600" y="1879600"/>
            <a:ext cx="5334000" cy="4000500"/>
          </a:xfrm>
        </p:spPr>
      </p:pic>
      <p:pic>
        <p:nvPicPr>
          <p:cNvPr id="14" name="Content Placeholder 13">
            <a:extLst>
              <a:ext uri="{FF2B5EF4-FFF2-40B4-BE49-F238E27FC236}">
                <a16:creationId xmlns="" xmlns:a16="http://schemas.microsoft.com/office/drawing/2014/main" id="{E86971D6-677D-44E6-84F1-382739C76D9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8400" y="1879600"/>
            <a:ext cx="5334000" cy="4000500"/>
          </a:xfrm>
        </p:spPr>
      </p:pic>
      <p:sp>
        <p:nvSpPr>
          <p:cNvPr id="6" name="Datumsplatzhalter 5">
            <a:extLst>
              <a:ext uri="{FF2B5EF4-FFF2-40B4-BE49-F238E27FC236}">
                <a16:creationId xmlns="" xmlns:a16="http://schemas.microsoft.com/office/drawing/2014/main" id="{39D3334B-E7E7-43AC-9ADC-62F9A0888B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A851-D77C-41AE-86D7-230684EEBDD1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="" xmlns:a16="http://schemas.microsoft.com/office/drawing/2014/main" id="{C3B283CB-0E15-4EBA-9492-B111392A8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24</a:t>
            </a:fld>
            <a:endParaRPr lang="de-DE"/>
          </a:p>
        </p:txBody>
      </p:sp>
      <p:sp>
        <p:nvSpPr>
          <p:cNvPr id="8" name="Titel 7">
            <a:extLst>
              <a:ext uri="{FF2B5EF4-FFF2-40B4-BE49-F238E27FC236}">
                <a16:creationId xmlns="" xmlns:a16="http://schemas.microsoft.com/office/drawing/2014/main" id="{69A5A7FC-B14A-4F6B-940B-4D0EF2D63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</p:spPr>
        <p:txBody>
          <a:bodyPr/>
          <a:lstStyle/>
          <a:p>
            <a:r>
              <a:rPr lang="de-DE" dirty="0" err="1"/>
              <a:t>Association</a:t>
            </a:r>
            <a:r>
              <a:rPr lang="de-DE" dirty="0"/>
              <a:t> </a:t>
            </a:r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positions</a:t>
            </a:r>
            <a:endParaRPr lang="de-DE" dirty="0"/>
          </a:p>
        </p:txBody>
      </p:sp>
      <p:cxnSp>
        <p:nvCxnSpPr>
          <p:cNvPr id="31" name="Straight Connector 30">
            <a:extLst>
              <a:ext uri="{FF2B5EF4-FFF2-40B4-BE49-F238E27FC236}">
                <a16:creationId xmlns="" xmlns:a16="http://schemas.microsoft.com/office/drawing/2014/main" id="{2D17BB2C-337F-45DD-A6A5-EEC48151BAAC}"/>
              </a:ext>
            </a:extLst>
          </p:cNvPr>
          <p:cNvCxnSpPr/>
          <p:nvPr/>
        </p:nvCxnSpPr>
        <p:spPr>
          <a:xfrm flipV="1">
            <a:off x="2336800" y="2527300"/>
            <a:ext cx="0" cy="45720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751AA0CE-2B47-4B42-991B-816C4B7D2568}"/>
              </a:ext>
            </a:extLst>
          </p:cNvPr>
          <p:cNvCxnSpPr>
            <a:cxnSpLocks/>
          </p:cNvCxnSpPr>
          <p:nvPr/>
        </p:nvCxnSpPr>
        <p:spPr>
          <a:xfrm flipV="1">
            <a:off x="2336800" y="2514600"/>
            <a:ext cx="8121650" cy="635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="" xmlns:a16="http://schemas.microsoft.com/office/drawing/2014/main" id="{53F86CB6-8D90-439D-8BAC-84E83ACE122D}"/>
              </a:ext>
            </a:extLst>
          </p:cNvPr>
          <p:cNvCxnSpPr/>
          <p:nvPr/>
        </p:nvCxnSpPr>
        <p:spPr>
          <a:xfrm>
            <a:off x="10464800" y="2527300"/>
            <a:ext cx="0" cy="24130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="" xmlns:a16="http://schemas.microsoft.com/office/drawing/2014/main" id="{D954725C-2774-4061-B73A-C619624DDAC6}"/>
              </a:ext>
            </a:extLst>
          </p:cNvPr>
          <p:cNvCxnSpPr/>
          <p:nvPr/>
        </p:nvCxnSpPr>
        <p:spPr>
          <a:xfrm flipV="1">
            <a:off x="4381500" y="4616450"/>
            <a:ext cx="0" cy="45720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="" xmlns:a16="http://schemas.microsoft.com/office/drawing/2014/main" id="{6F48EC80-54DB-4657-9E39-B7A9A9311D7F}"/>
              </a:ext>
            </a:extLst>
          </p:cNvPr>
          <p:cNvCxnSpPr>
            <a:cxnSpLocks/>
          </p:cNvCxnSpPr>
          <p:nvPr/>
        </p:nvCxnSpPr>
        <p:spPr>
          <a:xfrm>
            <a:off x="4381500" y="5076825"/>
            <a:ext cx="596265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="" xmlns:a16="http://schemas.microsoft.com/office/drawing/2014/main" id="{18C64723-558E-4989-B1CF-1256748F6393}"/>
              </a:ext>
            </a:extLst>
          </p:cNvPr>
          <p:cNvCxnSpPr>
            <a:cxnSpLocks/>
          </p:cNvCxnSpPr>
          <p:nvPr/>
        </p:nvCxnSpPr>
        <p:spPr>
          <a:xfrm rot="10800000">
            <a:off x="10344150" y="4845050"/>
            <a:ext cx="0" cy="24130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="" xmlns:a16="http://schemas.microsoft.com/office/drawing/2014/main" id="{76C3A0AA-0B50-43BE-8A77-850C768FA7B8}"/>
              </a:ext>
            </a:extLst>
          </p:cNvPr>
          <p:cNvCxnSpPr>
            <a:cxnSpLocks/>
          </p:cNvCxnSpPr>
          <p:nvPr/>
        </p:nvCxnSpPr>
        <p:spPr>
          <a:xfrm flipV="1">
            <a:off x="3378200" y="3429000"/>
            <a:ext cx="0" cy="37465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="" xmlns:a16="http://schemas.microsoft.com/office/drawing/2014/main" id="{B4C0A5DD-9A54-4BF8-AB93-EA0449EC24CF}"/>
              </a:ext>
            </a:extLst>
          </p:cNvPr>
          <p:cNvCxnSpPr>
            <a:cxnSpLocks/>
          </p:cNvCxnSpPr>
          <p:nvPr/>
        </p:nvCxnSpPr>
        <p:spPr>
          <a:xfrm>
            <a:off x="3378200" y="3427413"/>
            <a:ext cx="5581650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>
            <a:extLst>
              <a:ext uri="{FF2B5EF4-FFF2-40B4-BE49-F238E27FC236}">
                <a16:creationId xmlns="" xmlns:a16="http://schemas.microsoft.com/office/drawing/2014/main" id="{439B9DE4-6622-413E-AAE1-33A606FB47C4}"/>
              </a:ext>
            </a:extLst>
          </p:cNvPr>
          <p:cNvCxnSpPr/>
          <p:nvPr/>
        </p:nvCxnSpPr>
        <p:spPr>
          <a:xfrm>
            <a:off x="8972550" y="3427413"/>
            <a:ext cx="0" cy="241300"/>
          </a:xfrm>
          <a:prstGeom prst="straightConnector1">
            <a:avLst/>
          </a:prstGeom>
          <a:ln w="28575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0258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785763E-C779-4F7F-9FA8-78285F1FBD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39000" y="1358353"/>
            <a:ext cx="5464176" cy="823912"/>
          </a:xfrm>
        </p:spPr>
        <p:txBody>
          <a:bodyPr/>
          <a:lstStyle/>
          <a:p>
            <a:r>
              <a:rPr lang="en-GB" smtClean="0"/>
              <a:t>Association</a:t>
            </a:r>
            <a:endParaRPr lang="de-DE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FAB3BA71-2052-4687-A50E-4A450A7373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77092" y="1358353"/>
            <a:ext cx="5464176" cy="823912"/>
          </a:xfrm>
        </p:spPr>
        <p:txBody>
          <a:bodyPr/>
          <a:lstStyle/>
          <a:p>
            <a:r>
              <a:rPr lang="en-GB" dirty="0"/>
              <a:t>Crosstalk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CFEDD1-9733-4D4D-9228-8A40B58D3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299-21F5-4380-A5B0-36A76B3ABC3F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AC5397E-5A1D-4BCB-A6A5-B7195D93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25</a:t>
            </a:fld>
            <a:endParaRPr lang="de-DE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31B0DB6A-2DDD-4E3F-A0C1-7A8ED3CA7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Results</a:t>
            </a:r>
            <a:br>
              <a:rPr lang="en-GB" dirty="0"/>
            </a:br>
            <a:r>
              <a:rPr lang="en-GB" dirty="0"/>
              <a:t>2D projections</a:t>
            </a:r>
            <a:endParaRPr lang="de-DE" dirty="0"/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D563469-9EF7-4E59-95F6-7153967AFABB}"/>
              </a:ext>
            </a:extLst>
          </p:cNvPr>
          <p:cNvSpPr txBox="1"/>
          <p:nvPr/>
        </p:nvSpPr>
        <p:spPr>
          <a:xfrm>
            <a:off x="12509185" y="2121198"/>
            <a:ext cx="242253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"V:\Data\_USCT3Dv3\_exp807_FPGA v1.28 reference CIRS 28164.1-1 measurement EQ9_emptyMeasurement_try2\quick_const17\</a:t>
            </a:r>
            <a:r>
              <a:rPr lang="en-GB" dirty="0" err="1"/>
              <a:t>Receiverdetection</a:t>
            </a:r>
            <a:r>
              <a:rPr lang="en-GB" dirty="0"/>
              <a:t> MP01TAS017El07-Y.jpg"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="" xmlns:a16="http://schemas.microsoft.com/office/drawing/2014/main" id="{8D8E1410-554D-4ADE-8CCC-7DFFDDC1E3C7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8" y="2452638"/>
            <a:ext cx="4810440" cy="3606800"/>
          </a:xfrm>
        </p:spPr>
      </p:pic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C610A8A7-D6FB-40CD-A20A-EFE70DBD7F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0759" y="2443987"/>
            <a:ext cx="4810440" cy="3606800"/>
          </a:xfrm>
        </p:spPr>
      </p:pic>
    </p:spTree>
    <p:extLst>
      <p:ext uri="{BB962C8B-B14F-4D97-AF65-F5344CB8AC3E}">
        <p14:creationId xmlns:p14="http://schemas.microsoft.com/office/powerpoint/2010/main" val="1127608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C83CEB8-17DE-40E4-96C9-4B252D0C6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Good element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F06564E-96EB-440D-90C3-C2B8F20DB7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Element with crosstalk</a:t>
            </a:r>
            <a:endParaRPr lang="de-DE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="" xmlns:a16="http://schemas.microsoft.com/office/drawing/2014/main" id="{15343DA6-FDDF-4621-9A05-AA1565CF8386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292" y="2582863"/>
            <a:ext cx="4810440" cy="3606800"/>
          </a:xfrm>
        </p:spPr>
      </p:pic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6C2F9F76-7644-442C-8216-85E9FF59B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A851-D77C-41AE-86D7-230684EEBDD1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0B2659-F043-4C5D-8CAD-9B56B8074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26</a:t>
            </a:fld>
            <a:endParaRPr lang="de-DE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5BCD8CEF-E88E-4582-9E9E-41F3C41EE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Results</a:t>
            </a:r>
            <a:r>
              <a:rPr lang="en-GB"/>
              <a:t/>
            </a:r>
            <a:br>
              <a:rPr lang="en-GB"/>
            </a:br>
            <a:r>
              <a:rPr lang="en-GB" smtClean="0"/>
              <a:t>Association examples</a:t>
            </a:r>
            <a:endParaRPr lang="de-DE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E75AA3C1-CF6A-441B-93D3-70CF604F000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67" y="2582863"/>
            <a:ext cx="4810440" cy="3606800"/>
          </a:xfrm>
        </p:spPr>
      </p:pic>
    </p:spTree>
    <p:extLst>
      <p:ext uri="{BB962C8B-B14F-4D97-AF65-F5344CB8AC3E}">
        <p14:creationId xmlns:p14="http://schemas.microsoft.com/office/powerpoint/2010/main" val="1156656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06FEB540-50BE-4062-8C4A-AE52F1B510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6313" y="1583512"/>
            <a:ext cx="5464176" cy="823912"/>
          </a:xfrm>
        </p:spPr>
        <p:txBody>
          <a:bodyPr/>
          <a:lstStyle/>
          <a:p>
            <a:r>
              <a:rPr lang="en-GB" dirty="0"/>
              <a:t>Weaker elements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21B03C1-920E-4B05-8C2A-E1418D5D90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Crosstalk</a:t>
            </a:r>
            <a:endParaRPr lang="de-DE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77C6B4D4-EC6D-4040-906A-FD5639EAA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A851-D77C-41AE-86D7-230684EEBDD1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4427E33-8FB6-416C-8FF8-1F17045B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27</a:t>
            </a:fld>
            <a:endParaRPr lang="de-DE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2D23AED5-2074-4C0C-8B01-1A0D26B3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Results:</a:t>
            </a:r>
            <a:br>
              <a:rPr lang="en-GB" dirty="0"/>
            </a:br>
            <a:r>
              <a:rPr lang="en-GB" dirty="0"/>
              <a:t>Classification</a:t>
            </a:r>
            <a:endParaRPr lang="de-DE" dirty="0"/>
          </a:p>
        </p:txBody>
      </p:sp>
      <p:pic>
        <p:nvPicPr>
          <p:cNvPr id="12" name="Content Placeholder 11">
            <a:extLst>
              <a:ext uri="{FF2B5EF4-FFF2-40B4-BE49-F238E27FC236}">
                <a16:creationId xmlns="" xmlns:a16="http://schemas.microsoft.com/office/drawing/2014/main" id="{3D71EA4D-BA45-478C-9797-B5F35D267F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36313" y="2582863"/>
            <a:ext cx="4809066" cy="3606800"/>
          </a:xfrm>
        </p:spPr>
      </p:pic>
      <p:pic>
        <p:nvPicPr>
          <p:cNvPr id="18" name="Content Placeholder 17">
            <a:extLst>
              <a:ext uri="{FF2B5EF4-FFF2-40B4-BE49-F238E27FC236}">
                <a16:creationId xmlns="" xmlns:a16="http://schemas.microsoft.com/office/drawing/2014/main" id="{BEC42256-BCEB-46F2-972E-7FF60437FFEC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521979" y="2582863"/>
            <a:ext cx="4809066" cy="3606800"/>
          </a:xfrm>
        </p:spPr>
      </p:pic>
    </p:spTree>
    <p:extLst>
      <p:ext uri="{BB962C8B-B14F-4D97-AF65-F5344CB8AC3E}">
        <p14:creationId xmlns:p14="http://schemas.microsoft.com/office/powerpoint/2010/main" val="60362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505578" y="953270"/>
            <a:ext cx="5464176" cy="823912"/>
          </a:xfrm>
        </p:spPr>
        <p:txBody>
          <a:bodyPr/>
          <a:lstStyle/>
          <a:p>
            <a:r>
              <a:rPr lang="de-DE" smtClean="0"/>
              <a:t>Receiver Detection</a:t>
            </a:r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629364" y="5545114"/>
            <a:ext cx="10922556" cy="1312886"/>
          </a:xfrm>
        </p:spPr>
        <p:txBody>
          <a:bodyPr/>
          <a:lstStyle/>
          <a:p>
            <a:r>
              <a:rPr lang="de-DE" smtClean="0"/>
              <a:t>Consistent classification results </a:t>
            </a:r>
          </a:p>
          <a:p>
            <a:pPr lvl="1"/>
            <a:r>
              <a:rPr lang="de-DE" smtClean="0"/>
              <a:t>Averaging, objects </a:t>
            </a:r>
            <a:r>
              <a:rPr lang="de-DE"/>
              <a:t>&amp;</a:t>
            </a:r>
            <a:r>
              <a:rPr lang="de-DE" smtClean="0"/>
              <a:t> </a:t>
            </a:r>
            <a:r>
              <a:rPr lang="de-DE" smtClean="0"/>
              <a:t>empty </a:t>
            </a:r>
            <a:r>
              <a:rPr lang="de-DE" smtClean="0"/>
              <a:t>measurements, temperature variation</a:t>
            </a:r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>
          <a:xfrm>
            <a:off x="6194424" y="965184"/>
            <a:ext cx="5464176" cy="823912"/>
          </a:xfrm>
        </p:spPr>
        <p:txBody>
          <a:bodyPr/>
          <a:lstStyle/>
          <a:p>
            <a:r>
              <a:rPr lang="de-DE" smtClean="0"/>
              <a:t>Emitter detection</a:t>
            </a:r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A851-D77C-41AE-86D7-230684EEBDD1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28</a:t>
            </a:fld>
            <a:endParaRPr lang="de-D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Results: Robustness and generality</a:t>
            </a:r>
            <a:endParaRPr lang="de-D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067" y="1789096"/>
            <a:ext cx="5047190" cy="37951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2246" y="1789096"/>
            <a:ext cx="4515001" cy="33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26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77C6B4D4-EC6D-4040-906A-FD5639EAA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A851-D77C-41AE-86D7-230684EEBDD1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4427E33-8FB6-416C-8FF8-1F17045B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29</a:t>
            </a:fld>
            <a:endParaRPr lang="de-DE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2D23AED5-2074-4C0C-8B01-1A0D26B35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Summary and conclusion</a:t>
            </a:r>
            <a:endParaRPr lang="de-DE" dirty="0"/>
          </a:p>
        </p:txBody>
      </p:sp>
      <p:sp>
        <p:nvSpPr>
          <p:cNvPr id="13" name="Inhaltsplatzhalter 12">
            <a:extLst>
              <a:ext uri="{FF2B5EF4-FFF2-40B4-BE49-F238E27FC236}">
                <a16:creationId xmlns="" xmlns:a16="http://schemas.microsoft.com/office/drawing/2014/main" id="{523D66DE-05BC-42EE-905B-EC1AB4F662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399" y="1341120"/>
            <a:ext cx="9403081" cy="4848543"/>
          </a:xfrm>
        </p:spPr>
        <p:txBody>
          <a:bodyPr>
            <a:normAutofit fontScale="92500" lnSpcReduction="20000"/>
          </a:bodyPr>
          <a:lstStyle/>
          <a:p>
            <a:r>
              <a:rPr lang="de-DE" smtClean="0"/>
              <a:t>Method evaluation</a:t>
            </a:r>
          </a:p>
          <a:p>
            <a:pPr lvl="1"/>
            <a:r>
              <a:rPr lang="de-DE"/>
              <a:t>Works / converges when signal SNR is low </a:t>
            </a:r>
            <a:r>
              <a:rPr lang="de-DE"/>
              <a:t>or </a:t>
            </a:r>
            <a:r>
              <a:rPr lang="de-DE" smtClean="0"/>
              <a:t>negative</a:t>
            </a:r>
          </a:p>
          <a:p>
            <a:pPr lvl="1"/>
            <a:r>
              <a:rPr lang="de-DE" smtClean="0"/>
              <a:t>Modelable fo</a:t>
            </a:r>
            <a:r>
              <a:rPr lang="de-DE" smtClean="0"/>
              <a:t>r </a:t>
            </a:r>
            <a:r>
              <a:rPr lang="de-DE" smtClean="0"/>
              <a:t>TX, RX chains </a:t>
            </a:r>
            <a:r>
              <a:rPr lang="de-DE" smtClean="0"/>
              <a:t>independently</a:t>
            </a:r>
          </a:p>
          <a:p>
            <a:pPr lvl="1"/>
            <a:r>
              <a:rPr lang="de-DE" smtClean="0"/>
              <a:t>Robust </a:t>
            </a:r>
            <a:r>
              <a:rPr lang="de-DE" smtClean="0"/>
              <a:t>(over parameters, medium </a:t>
            </a:r>
            <a:r>
              <a:rPr lang="de-DE"/>
              <a:t>and </a:t>
            </a:r>
            <a:r>
              <a:rPr lang="de-DE" smtClean="0"/>
              <a:t>object etc</a:t>
            </a:r>
            <a:r>
              <a:rPr lang="de-DE"/>
              <a:t>) </a:t>
            </a:r>
            <a:endParaRPr lang="de-DE" smtClean="0"/>
          </a:p>
          <a:p>
            <a:pPr lvl="1"/>
            <a:r>
              <a:rPr lang="de-DE" smtClean="0"/>
              <a:t>Overall, Spherical </a:t>
            </a:r>
            <a:r>
              <a:rPr lang="de-DE"/>
              <a:t>backprojection allows system analysis of crosstalk </a:t>
            </a:r>
            <a:endParaRPr lang="de-DE" smtClean="0"/>
          </a:p>
          <a:p>
            <a:endParaRPr lang="de-DE" dirty="0"/>
          </a:p>
          <a:p>
            <a:r>
              <a:rPr lang="de-DE" smtClean="0"/>
              <a:t>Device evaluation</a:t>
            </a:r>
          </a:p>
          <a:p>
            <a:pPr lvl="1"/>
            <a:r>
              <a:rPr lang="de-DE" smtClean="0">
                <a:solidFill>
                  <a:srgbClr val="00B050"/>
                </a:solidFill>
              </a:rPr>
              <a:t>3D USCT KIT has an upper bound ratio to signal to crosstalk of smaller 2 orders of </a:t>
            </a:r>
            <a:r>
              <a:rPr lang="de-DE" smtClean="0">
                <a:solidFill>
                  <a:srgbClr val="00B050"/>
                </a:solidFill>
              </a:rPr>
              <a:t>magnitude </a:t>
            </a:r>
          </a:p>
          <a:p>
            <a:pPr lvl="1"/>
            <a:r>
              <a:rPr lang="de-DE" smtClean="0">
                <a:solidFill>
                  <a:srgbClr val="FF0000"/>
                </a:solidFill>
              </a:rPr>
              <a:t>Crosstalk can make weak and dead elements seem working and producing „false data“ </a:t>
            </a:r>
            <a:r>
              <a:rPr lang="de-DE" smtClean="0">
                <a:solidFill>
                  <a:srgbClr val="00B050"/>
                </a:solidFill>
              </a:rPr>
              <a:t>-&gt; can be filtered out now</a:t>
            </a:r>
            <a:endParaRPr lang="de-DE" smtClean="0">
              <a:solidFill>
                <a:srgbClr val="00B050"/>
              </a:solidFill>
            </a:endParaRPr>
          </a:p>
          <a:p>
            <a:pPr lvl="1"/>
            <a:r>
              <a:rPr lang="de-DE" smtClean="0">
                <a:solidFill>
                  <a:srgbClr val="00B050"/>
                </a:solidFill>
              </a:rPr>
              <a:t>„Digital crosstalk“ could be ruled out</a:t>
            </a:r>
          </a:p>
          <a:p>
            <a:endParaRPr lang="de-DE" smtClean="0"/>
          </a:p>
          <a:p>
            <a:r>
              <a:rPr lang="de-DE" smtClean="0"/>
              <a:t>Future possibilities</a:t>
            </a:r>
          </a:p>
          <a:p>
            <a:pPr lvl="1"/>
            <a:r>
              <a:rPr lang="de-DE" smtClean="0"/>
              <a:t>More system status </a:t>
            </a:r>
            <a:r>
              <a:rPr lang="de-DE" smtClean="0"/>
              <a:t>classification  classes, </a:t>
            </a:r>
            <a:r>
              <a:rPr lang="de-DE" smtClean="0"/>
              <a:t>fine grained HW element association, geo. </a:t>
            </a:r>
            <a:r>
              <a:rPr lang="de-DE" smtClean="0"/>
              <a:t>detection </a:t>
            </a:r>
            <a:r>
              <a:rPr lang="de-DE" smtClean="0"/>
              <a:t>etc…</a:t>
            </a:r>
            <a:endParaRPr lang="de-DE" dirty="0"/>
          </a:p>
          <a:p>
            <a:pPr lvl="1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6568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530" y="333383"/>
            <a:ext cx="7277815" cy="497896"/>
          </a:xfrm>
        </p:spPr>
        <p:txBody>
          <a:bodyPr/>
          <a:lstStyle/>
          <a:p>
            <a:r>
              <a:rPr lang="de-DE" kern="0" dirty="0"/>
              <a:t>Operation </a:t>
            </a:r>
            <a:r>
              <a:rPr lang="de-DE" kern="0" dirty="0" err="1"/>
              <a:t>principle</a:t>
            </a:r>
            <a:r>
              <a:rPr lang="de-DE" kern="0"/>
              <a:t>: </a:t>
            </a:r>
            <a:r>
              <a:rPr lang="de-DE" kern="0" smtClean="0"/>
              <a:t>KIT 3D USCT</a:t>
            </a:r>
            <a:endParaRPr lang="de-DE" kern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M. Zapf – 3D USCT</a:t>
            </a:r>
          </a:p>
        </p:txBody>
      </p:sp>
      <p:pic>
        <p:nvPicPr>
          <p:cNvPr id="6" name="Grafik 17"/>
          <p:cNvPicPr/>
          <p:nvPr/>
        </p:nvPicPr>
        <p:blipFill>
          <a:blip r:embed="rId3"/>
          <a:srcRect l="9427" t="11924" r="2503" b="3397"/>
          <a:stretch>
            <a:fillRect/>
          </a:stretch>
        </p:blipFill>
        <p:spPr bwMode="auto">
          <a:xfrm>
            <a:off x="12444536" y="3758182"/>
            <a:ext cx="4105910" cy="1050290"/>
          </a:xfrm>
          <a:prstGeom prst="rect">
            <a:avLst/>
          </a:prstGeom>
        </p:spPr>
      </p:pic>
      <p:sp>
        <p:nvSpPr>
          <p:cNvPr id="14" name="Content Placeholder 13"/>
          <p:cNvSpPr>
            <a:spLocks noGrp="1"/>
          </p:cNvSpPr>
          <p:nvPr>
            <p:ph idx="1"/>
          </p:nvPr>
        </p:nvSpPr>
        <p:spPr>
          <a:xfrm>
            <a:off x="13092608" y="789221"/>
            <a:ext cx="8356600" cy="1257434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15" name="Picture 26" descr="W:\hopp\Documents\Talks\2014\Roentgenkongress\_2_USCT\animation.mp4-3_oneCycle..gif">
            <a:extLst>
              <a:ext uri="{FF2B5EF4-FFF2-40B4-BE49-F238E27FC236}">
                <a16:creationId xmlns="" xmlns:a16="http://schemas.microsoft.com/office/drawing/2014/main" id="{98D4BFF6-8528-C208-279B-793B69CD69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4334" y="2348881"/>
            <a:ext cx="5843667" cy="328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Gerade Verbindung mit Pfeil 6">
            <a:extLst>
              <a:ext uri="{FF2B5EF4-FFF2-40B4-BE49-F238E27FC236}">
                <a16:creationId xmlns="" xmlns:a16="http://schemas.microsoft.com/office/drawing/2014/main" id="{E8EE326C-D5B7-9B84-20AF-FF8DA308FDEB}"/>
              </a:ext>
            </a:extLst>
          </p:cNvPr>
          <p:cNvCxnSpPr>
            <a:cxnSpLocks/>
            <a:stCxn id="17" idx="3"/>
          </p:cNvCxnSpPr>
          <p:nvPr/>
        </p:nvCxnSpPr>
        <p:spPr>
          <a:xfrm flipV="1">
            <a:off x="6061754" y="3948944"/>
            <a:ext cx="317032" cy="5533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7" name="Textfeld 5">
            <a:extLst>
              <a:ext uri="{FF2B5EF4-FFF2-40B4-BE49-F238E27FC236}">
                <a16:creationId xmlns="" xmlns:a16="http://schemas.microsoft.com/office/drawing/2014/main" id="{D03749FA-DD32-DF93-376C-F5F87918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8862" y="4352277"/>
            <a:ext cx="73289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50" dirty="0"/>
              <a:t>Emitter</a:t>
            </a:r>
          </a:p>
        </p:txBody>
      </p:sp>
      <p:cxnSp>
        <p:nvCxnSpPr>
          <p:cNvPr id="18" name="Gerade Verbindung mit Pfeil 8">
            <a:extLst>
              <a:ext uri="{FF2B5EF4-FFF2-40B4-BE49-F238E27FC236}">
                <a16:creationId xmlns="" xmlns:a16="http://schemas.microsoft.com/office/drawing/2014/main" id="{FB9E6A9D-E188-1F55-D110-81F2264A5917}"/>
              </a:ext>
            </a:extLst>
          </p:cNvPr>
          <p:cNvCxnSpPr>
            <a:cxnSpLocks/>
          </p:cNvCxnSpPr>
          <p:nvPr/>
        </p:nvCxnSpPr>
        <p:spPr>
          <a:xfrm flipH="1">
            <a:off x="7737841" y="2633534"/>
            <a:ext cx="1912015" cy="14593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9" name="Textfeld 9">
            <a:extLst>
              <a:ext uri="{FF2B5EF4-FFF2-40B4-BE49-F238E27FC236}">
                <a16:creationId xmlns="" xmlns:a16="http://schemas.microsoft.com/office/drawing/2014/main" id="{10A78DFF-BBC4-BF41-838E-BB8C93D8A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9856" y="2522157"/>
            <a:ext cx="86754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5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6"/>
              </a:buBlip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7"/>
              </a:buBlip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50" dirty="0"/>
              <a:t>Receiver</a:t>
            </a:r>
          </a:p>
        </p:txBody>
      </p:sp>
      <p:cxnSp>
        <p:nvCxnSpPr>
          <p:cNvPr id="20" name="Gerade Verbindung 49">
            <a:extLst>
              <a:ext uri="{FF2B5EF4-FFF2-40B4-BE49-F238E27FC236}">
                <a16:creationId xmlns="" xmlns:a16="http://schemas.microsoft.com/office/drawing/2014/main" id="{9A7259D5-A8A6-9C1F-A51F-7CC1BF0CEC27}"/>
              </a:ext>
            </a:extLst>
          </p:cNvPr>
          <p:cNvCxnSpPr>
            <a:cxnSpLocks/>
          </p:cNvCxnSpPr>
          <p:nvPr/>
        </p:nvCxnSpPr>
        <p:spPr bwMode="auto">
          <a:xfrm flipV="1">
            <a:off x="6907847" y="3458453"/>
            <a:ext cx="954881" cy="139679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="" xmlns:a16="http://schemas.microsoft.com/office/drawing/2014/main" id="{92BF1425-5CBA-B5A2-B32F-30D02A919B3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7746168" y="2799157"/>
            <a:ext cx="107623" cy="63960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6">
            <a:extLst>
              <a:ext uri="{FF2B5EF4-FFF2-40B4-BE49-F238E27FC236}">
                <a16:creationId xmlns="" xmlns:a16="http://schemas.microsoft.com/office/drawing/2014/main" id="{F8951074-87F1-0FD0-B894-42B2F7850A2F}"/>
              </a:ext>
            </a:extLst>
          </p:cNvPr>
          <p:cNvCxnSpPr>
            <a:cxnSpLocks/>
          </p:cNvCxnSpPr>
          <p:nvPr/>
        </p:nvCxnSpPr>
        <p:spPr bwMode="auto">
          <a:xfrm flipV="1">
            <a:off x="6891388" y="2835755"/>
            <a:ext cx="815497" cy="762377"/>
          </a:xfrm>
          <a:prstGeom prst="line">
            <a:avLst/>
          </a:prstGeom>
          <a:ln w="38100">
            <a:solidFill>
              <a:srgbClr val="00C012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0" y="1052737"/>
            <a:ext cx="5905911" cy="44644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14325" indent="-3143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20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1pPr>
            <a:lvl2pPr marL="790575" indent="-3143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2pPr>
            <a:lvl3pPr marL="1209675" indent="-2762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3pPr>
            <a:lvl4pPr marL="165735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4pPr>
            <a:lvl5pPr marL="20955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600">
                <a:solidFill>
                  <a:schemeClr val="tx1"/>
                </a:solidFill>
                <a:latin typeface="+mn-lt"/>
                <a:ea typeface="ＭＳ Ｐゴシック" charset="0"/>
                <a:cs typeface="ＭＳ Ｐゴシック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8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de-DE" kern="0" dirty="0"/>
              <a:t>Operation </a:t>
            </a:r>
            <a:r>
              <a:rPr lang="de-DE" kern="0" dirty="0" err="1"/>
              <a:t>principle</a:t>
            </a:r>
            <a:endParaRPr lang="de-DE" kern="0" dirty="0"/>
          </a:p>
          <a:p>
            <a:pPr lvl="1"/>
            <a:r>
              <a:rPr lang="de-DE" altLang="de-DE" sz="1800" dirty="0">
                <a:ea typeface="ＭＳ Ｐゴシック" pitchFamily="34" charset="-128"/>
              </a:rPr>
              <a:t>3D </a:t>
            </a:r>
            <a:r>
              <a:rPr lang="de-DE" altLang="de-DE" sz="1800" dirty="0" err="1">
                <a:ea typeface="ＭＳ Ｐゴシック" pitchFamily="34" charset="-128"/>
              </a:rPr>
              <a:t>phased</a:t>
            </a:r>
            <a:r>
              <a:rPr lang="de-DE" altLang="de-DE" sz="1800" dirty="0">
                <a:ea typeface="ＭＳ Ｐゴシック" pitchFamily="34" charset="-128"/>
              </a:rPr>
              <a:t> </a:t>
            </a:r>
            <a:r>
              <a:rPr lang="de-DE" altLang="de-DE" sz="1800" err="1">
                <a:ea typeface="ＭＳ Ｐゴシック" pitchFamily="34" charset="-128"/>
              </a:rPr>
              <a:t>array</a:t>
            </a:r>
            <a:r>
              <a:rPr lang="de-DE" altLang="de-DE" sz="1800">
                <a:ea typeface="ＭＳ Ｐゴシック" pitchFamily="34" charset="-128"/>
              </a:rPr>
              <a:t> </a:t>
            </a:r>
            <a:r>
              <a:rPr lang="de-DE" altLang="de-DE" sz="1800" smtClean="0">
                <a:ea typeface="ＭＳ Ｐゴシック" pitchFamily="34" charset="-128"/>
              </a:rPr>
              <a:t>too slow </a:t>
            </a:r>
            <a:endParaRPr lang="de-DE" altLang="de-DE" sz="1800" dirty="0">
              <a:ea typeface="ＭＳ Ｐゴシック" pitchFamily="34" charset="-128"/>
            </a:endParaRPr>
          </a:p>
          <a:p>
            <a:pPr lvl="2">
              <a:buFont typeface="Symbol" panose="05050102010706020507" pitchFamily="18" charset="2"/>
              <a:buChar char="Þ"/>
            </a:pPr>
            <a:r>
              <a:rPr lang="de-DE" altLang="de-DE" dirty="0" err="1">
                <a:ea typeface="ＭＳ Ｐゴシック" pitchFamily="34" charset="-128"/>
              </a:rPr>
              <a:t>shifting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to</a:t>
            </a:r>
            <a:r>
              <a:rPr lang="de-DE" altLang="de-DE" dirty="0">
                <a:ea typeface="ＭＳ Ｐゴシック" pitchFamily="34" charset="-128"/>
              </a:rPr>
              <a:t> </a:t>
            </a:r>
            <a:r>
              <a:rPr lang="de-DE" altLang="de-DE" dirty="0" err="1">
                <a:ea typeface="ＭＳ Ｐゴシック" pitchFamily="34" charset="-128"/>
              </a:rPr>
              <a:t>software</a:t>
            </a:r>
            <a:endParaRPr lang="de-DE" altLang="de-DE" dirty="0">
              <a:ea typeface="ＭＳ Ｐゴシック" pitchFamily="34" charset="-128"/>
            </a:endParaRPr>
          </a:p>
          <a:p>
            <a:pPr lvl="1">
              <a:buFont typeface="Symbol" panose="05050102010706020507" pitchFamily="18" charset="2"/>
              <a:buChar char="Þ"/>
            </a:pPr>
            <a:r>
              <a:rPr lang="de-DE" altLang="de-DE" sz="2000" b="1" dirty="0" err="1">
                <a:ea typeface="ＭＳ Ｐゴシック" pitchFamily="34" charset="-128"/>
              </a:rPr>
              <a:t>Synthetic</a:t>
            </a:r>
            <a:r>
              <a:rPr lang="de-DE" altLang="de-DE" sz="2000" b="1" dirty="0">
                <a:ea typeface="ＭＳ Ｐゴシック" pitchFamily="34" charset="-128"/>
              </a:rPr>
              <a:t> </a:t>
            </a:r>
            <a:r>
              <a:rPr lang="de-DE" altLang="de-DE" sz="2000" b="1" dirty="0" err="1">
                <a:ea typeface="ＭＳ Ｐゴシック" pitchFamily="34" charset="-128"/>
              </a:rPr>
              <a:t>aperture</a:t>
            </a:r>
            <a:r>
              <a:rPr lang="de-DE" altLang="de-DE" sz="2000" b="1" dirty="0">
                <a:ea typeface="ＭＳ Ｐゴシック" pitchFamily="34" charset="-128"/>
              </a:rPr>
              <a:t> </a:t>
            </a:r>
            <a:r>
              <a:rPr lang="de-DE" altLang="de-DE" sz="2000" b="1" dirty="0" err="1">
                <a:ea typeface="ＭＳ Ｐゴシック" pitchFamily="34" charset="-128"/>
              </a:rPr>
              <a:t>focussing</a:t>
            </a:r>
            <a:r>
              <a:rPr lang="de-DE" altLang="de-DE" sz="2000" b="1" dirty="0">
                <a:ea typeface="ＭＳ Ｐゴシック" pitchFamily="34" charset="-128"/>
              </a:rPr>
              <a:t> </a:t>
            </a:r>
            <a:r>
              <a:rPr lang="de-DE" altLang="de-DE" sz="2000" b="1" dirty="0" err="1">
                <a:ea typeface="ＭＳ Ｐゴシック" pitchFamily="34" charset="-128"/>
              </a:rPr>
              <a:t>technique</a:t>
            </a:r>
            <a:r>
              <a:rPr lang="de-DE" altLang="de-DE" sz="2000" b="1" dirty="0">
                <a:ea typeface="ＭＳ Ｐゴシック" pitchFamily="34" charset="-128"/>
              </a:rPr>
              <a:t> (SAFT)</a:t>
            </a:r>
          </a:p>
          <a:p>
            <a:pPr lvl="1"/>
            <a:endParaRPr lang="de-DE" kern="0" dirty="0">
              <a:ea typeface="ＭＳ Ｐゴシック" pitchFamily="34" charset="-128"/>
            </a:endParaRPr>
          </a:p>
          <a:p>
            <a:pPr lvl="1"/>
            <a:r>
              <a:rPr lang="de-DE" sz="2000" b="1" kern="0" dirty="0" err="1">
                <a:ea typeface="ＭＳ Ｐゴシック" pitchFamily="34" charset="-128"/>
              </a:rPr>
              <a:t>One</a:t>
            </a:r>
            <a:r>
              <a:rPr lang="de-DE" sz="2000" b="1" kern="0" dirty="0">
                <a:ea typeface="ＭＳ Ｐゴシック" pitchFamily="34" charset="-128"/>
              </a:rPr>
              <a:t> </a:t>
            </a:r>
            <a:r>
              <a:rPr lang="de-DE" sz="2000" b="1" kern="0" dirty="0" err="1">
                <a:ea typeface="ＭＳ Ｐゴシック" pitchFamily="34" charset="-128"/>
              </a:rPr>
              <a:t>transducer</a:t>
            </a:r>
            <a:r>
              <a:rPr lang="de-DE" sz="2000" b="1" kern="0" dirty="0">
                <a:ea typeface="ＭＳ Ｐゴシック" pitchFamily="34" charset="-128"/>
              </a:rPr>
              <a:t> </a:t>
            </a:r>
            <a:r>
              <a:rPr lang="de-DE" sz="2000" b="1" kern="0" dirty="0" err="1">
                <a:ea typeface="ＭＳ Ｐゴシック" pitchFamily="34" charset="-128"/>
              </a:rPr>
              <a:t>emits</a:t>
            </a:r>
            <a:r>
              <a:rPr lang="de-DE" sz="2000" b="1" kern="0" dirty="0">
                <a:ea typeface="ＭＳ Ｐゴシック" pitchFamily="34" charset="-128"/>
              </a:rPr>
              <a:t> </a:t>
            </a:r>
            <a:r>
              <a:rPr lang="de-DE" sz="2000" b="1" kern="0" dirty="0" err="1">
                <a:ea typeface="ＭＳ Ｐゴシック" pitchFamily="34" charset="-128"/>
              </a:rPr>
              <a:t>only</a:t>
            </a:r>
            <a:r>
              <a:rPr lang="de-DE" sz="2000" b="1" kern="0" dirty="0">
                <a:ea typeface="ＭＳ Ｐゴシック" pitchFamily="34" charset="-128"/>
              </a:rPr>
              <a:t>, </a:t>
            </a:r>
            <a:r>
              <a:rPr lang="de-DE" sz="2000" b="1" kern="0" dirty="0" err="1">
                <a:ea typeface="ＭＳ Ｐゴシック" pitchFamily="34" charset="-128"/>
              </a:rPr>
              <a:t>many</a:t>
            </a:r>
            <a:r>
              <a:rPr lang="de-DE" sz="2000" b="1" kern="0" dirty="0">
                <a:ea typeface="ＭＳ Ｐゴシック" pitchFamily="34" charset="-128"/>
              </a:rPr>
              <a:t> </a:t>
            </a:r>
            <a:r>
              <a:rPr lang="de-DE" sz="2000" b="1" kern="0" dirty="0" err="1">
                <a:ea typeface="ＭＳ Ｐゴシック" pitchFamily="34" charset="-128"/>
              </a:rPr>
              <a:t>transducer</a:t>
            </a:r>
            <a:r>
              <a:rPr lang="de-DE" sz="2000" b="1" kern="0" dirty="0">
                <a:ea typeface="ＭＳ Ｐゴシック" pitchFamily="34" charset="-128"/>
              </a:rPr>
              <a:t> </a:t>
            </a:r>
            <a:r>
              <a:rPr lang="de-DE" sz="2000" b="1" kern="0" dirty="0" err="1">
                <a:ea typeface="ＭＳ Ｐゴシック" pitchFamily="34" charset="-128"/>
              </a:rPr>
              <a:t>receive</a:t>
            </a:r>
            <a:endParaRPr lang="de-DE" sz="2000" b="1" kern="0" dirty="0"/>
          </a:p>
          <a:p>
            <a:pPr lvl="2"/>
            <a:r>
              <a:rPr lang="de-DE" kern="0" dirty="0" err="1"/>
              <a:t>Many</a:t>
            </a:r>
            <a:r>
              <a:rPr lang="de-DE" kern="0" dirty="0"/>
              <a:t> DAQ </a:t>
            </a:r>
            <a:r>
              <a:rPr lang="de-DE" kern="0" dirty="0" err="1"/>
              <a:t>channels</a:t>
            </a:r>
            <a:r>
              <a:rPr lang="de-DE" kern="0" dirty="0"/>
              <a:t> (RX), a </a:t>
            </a:r>
            <a:r>
              <a:rPr lang="de-DE" kern="0" dirty="0" err="1"/>
              <a:t>singular</a:t>
            </a:r>
            <a:r>
              <a:rPr lang="de-DE" kern="0" dirty="0"/>
              <a:t> </a:t>
            </a:r>
            <a:r>
              <a:rPr lang="de-DE" kern="0" dirty="0" err="1"/>
              <a:t>excitation</a:t>
            </a:r>
            <a:r>
              <a:rPr lang="de-DE" kern="0" dirty="0"/>
              <a:t> </a:t>
            </a:r>
            <a:r>
              <a:rPr lang="de-DE" kern="0" dirty="0" err="1"/>
              <a:t>channel</a:t>
            </a:r>
            <a:r>
              <a:rPr lang="de-DE" kern="0" dirty="0"/>
              <a:t> (TX)</a:t>
            </a:r>
          </a:p>
          <a:p>
            <a:pPr lvl="2"/>
            <a:r>
              <a:rPr lang="de-DE" kern="0" dirty="0"/>
              <a:t>Iterative, </a:t>
            </a:r>
            <a:r>
              <a:rPr lang="de-DE" kern="0" dirty="0" err="1"/>
              <a:t>sequential</a:t>
            </a:r>
            <a:r>
              <a:rPr lang="de-DE" kern="0" dirty="0"/>
              <a:t> </a:t>
            </a:r>
            <a:r>
              <a:rPr lang="de-DE" kern="0" dirty="0" err="1"/>
              <a:t>excitation</a:t>
            </a:r>
            <a:endParaRPr lang="de-DE" kern="0" dirty="0"/>
          </a:p>
          <a:p>
            <a:pPr lvl="2"/>
            <a:r>
              <a:rPr lang="de-DE" kern="0" dirty="0" err="1"/>
              <a:t>Focussing</a:t>
            </a:r>
            <a:r>
              <a:rPr lang="de-DE" kern="0" dirty="0"/>
              <a:t> </a:t>
            </a:r>
            <a:r>
              <a:rPr lang="de-DE" kern="0" dirty="0" err="1"/>
              <a:t>and</a:t>
            </a:r>
            <a:r>
              <a:rPr lang="de-DE" kern="0" dirty="0"/>
              <a:t> </a:t>
            </a:r>
            <a:r>
              <a:rPr lang="de-DE" kern="0" dirty="0" err="1"/>
              <a:t>imaging</a:t>
            </a:r>
            <a:r>
              <a:rPr lang="de-DE" kern="0" dirty="0"/>
              <a:t> in </a:t>
            </a:r>
            <a:r>
              <a:rPr lang="de-DE" kern="0" dirty="0" err="1"/>
              <a:t>software</a:t>
            </a:r>
            <a:r>
              <a:rPr lang="de-DE" kern="0" dirty="0"/>
              <a:t> on </a:t>
            </a:r>
            <a:r>
              <a:rPr lang="de-DE" kern="0" dirty="0" err="1"/>
              <a:t>raw</a:t>
            </a:r>
            <a:r>
              <a:rPr lang="de-DE" kern="0" dirty="0"/>
              <a:t> </a:t>
            </a:r>
            <a:r>
              <a:rPr lang="de-DE" kern="0" dirty="0" err="1"/>
              <a:t>data</a:t>
            </a:r>
            <a:endParaRPr lang="de-DE" kern="0" dirty="0"/>
          </a:p>
          <a:p>
            <a:pPr lvl="2"/>
            <a:r>
              <a:rPr lang="de-DE" kern="0" dirty="0"/>
              <a:t>Not </a:t>
            </a:r>
            <a:r>
              <a:rPr lang="de-DE" kern="0"/>
              <a:t>a </a:t>
            </a:r>
            <a:r>
              <a:rPr lang="de-DE" kern="0" smtClean="0"/>
              <a:t>real-time </a:t>
            </a:r>
            <a:r>
              <a:rPr lang="de-DE" kern="0" dirty="0" err="1"/>
              <a:t>system</a:t>
            </a:r>
            <a:endParaRPr lang="de-DE" kern="0" dirty="0"/>
          </a:p>
          <a:p>
            <a:pPr marL="476250" lvl="1" indent="0">
              <a:buNone/>
            </a:pPr>
            <a:endParaRPr lang="de-DE" kern="0" dirty="0"/>
          </a:p>
          <a:p>
            <a:pPr lvl="1"/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2796386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2D36BB84-5175-4F6D-BF7D-BCAD244756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Component level crosstalk</a:t>
            </a:r>
          </a:p>
          <a:p>
            <a:pPr lvl="1"/>
            <a:r>
              <a:rPr lang="en-GB" dirty="0"/>
              <a:t>Selection of component with a higher rejection ratio</a:t>
            </a:r>
          </a:p>
          <a:p>
            <a:r>
              <a:rPr lang="en-GB" dirty="0"/>
              <a:t>Capacitive coupling crosstalk</a:t>
            </a:r>
          </a:p>
          <a:p>
            <a:pPr lvl="1"/>
            <a:r>
              <a:rPr lang="en-GB" dirty="0"/>
              <a:t>Reduce parallel length/surface</a:t>
            </a:r>
          </a:p>
          <a:p>
            <a:pPr lvl="1"/>
            <a:r>
              <a:rPr lang="en-GB" dirty="0"/>
              <a:t>Shielding/ground traces around the signal</a:t>
            </a:r>
          </a:p>
          <a:p>
            <a:r>
              <a:rPr lang="en-GB" dirty="0"/>
              <a:t>Inductive coupling</a:t>
            </a:r>
          </a:p>
          <a:p>
            <a:pPr lvl="1"/>
            <a:r>
              <a:rPr lang="en-GB" i="1" dirty="0">
                <a:solidFill>
                  <a:srgbClr val="FF0000"/>
                </a:solidFill>
              </a:rPr>
              <a:t>Don’t coil your cable together with a ferrite core ?</a:t>
            </a:r>
          </a:p>
          <a:p>
            <a:r>
              <a:rPr lang="en-GB" dirty="0"/>
              <a:t>Mechanical crosstalk</a:t>
            </a:r>
          </a:p>
          <a:p>
            <a:pPr lvl="1"/>
            <a:r>
              <a:rPr lang="en-GB" i="1" dirty="0">
                <a:solidFill>
                  <a:srgbClr val="FF0000"/>
                </a:solidFill>
              </a:rPr>
              <a:t>Mechanical energy directed to your ROI and dampen if not ?</a:t>
            </a:r>
          </a:p>
          <a:p>
            <a:r>
              <a:rPr lang="en-GB" dirty="0"/>
              <a:t>“Digital”/”Virtual” crosstalk</a:t>
            </a:r>
          </a:p>
          <a:p>
            <a:pPr lvl="1"/>
            <a:r>
              <a:rPr lang="en-GB" i="1" dirty="0">
                <a:solidFill>
                  <a:srgbClr val="FF0000"/>
                </a:solidFill>
              </a:rPr>
              <a:t>Cable and configure correctly? Detect it ?!?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36BBEE9-DCE0-4200-8BB0-519CF68992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9A61358-4F96-4ED3-952C-646DB2028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30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2C383DDC-3319-4DD3-9F1C-6FB5E2CDC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Discussion: Crosstalk sources mitigation</a:t>
            </a:r>
          </a:p>
        </p:txBody>
      </p:sp>
    </p:spTree>
    <p:extLst>
      <p:ext uri="{BB962C8B-B14F-4D97-AF65-F5344CB8AC3E}">
        <p14:creationId xmlns:p14="http://schemas.microsoft.com/office/powerpoint/2010/main" val="47621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5B402F23-47D8-4DE5-A01E-6F5A8EE02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Summary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D027CC64-7AFE-47E4-BFA5-06318F3477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482435"/>
            <a:ext cx="6904758" cy="501043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1700"/>
              <a:t>E</a:t>
            </a:r>
            <a:r>
              <a:rPr lang="de-DE" sz="1700" smtClean="0"/>
              <a:t>xperiment </a:t>
            </a:r>
            <a:r>
              <a:rPr lang="en-US" sz="1700" b="0" i="0" dirty="0">
                <a:effectLst/>
              </a:rPr>
              <a:t>_USCT3Dv3_exp807_FPGA v1.28 reference CIRS 28164.1-1 </a:t>
            </a:r>
            <a:r>
              <a:rPr lang="en-US" sz="1700" b="0" i="0">
                <a:effectLst/>
              </a:rPr>
              <a:t>measurement </a:t>
            </a:r>
            <a:r>
              <a:rPr lang="en-US" sz="1700" b="0" i="0" smtClean="0">
                <a:effectLst/>
              </a:rPr>
              <a:t>EQ9_emptyMeasurement_try2”</a:t>
            </a:r>
            <a:r>
              <a:rPr lang="en-US" sz="2800" b="0" i="0">
                <a:effectLst/>
                <a:latin typeface="Menlo"/>
              </a:rPr>
              <a:t/>
            </a:r>
            <a:br>
              <a:rPr lang="en-US" sz="2800" b="0" i="0">
                <a:effectLst/>
                <a:latin typeface="Menlo"/>
              </a:rPr>
            </a:br>
            <a:endParaRPr lang="de-DE" dirty="0"/>
          </a:p>
          <a:p>
            <a:r>
              <a:rPr lang="de-DE" dirty="0" err="1"/>
              <a:t>Good</a:t>
            </a:r>
            <a:r>
              <a:rPr lang="de-DE" dirty="0"/>
              <a:t> TAS:</a:t>
            </a:r>
          </a:p>
          <a:p>
            <a:pPr lvl="1"/>
            <a:r>
              <a:rPr lang="nn-NO" dirty="0"/>
              <a:t>sum(~isnan(Q_val))=  1803</a:t>
            </a:r>
            <a:endParaRPr lang="de-DE" dirty="0"/>
          </a:p>
          <a:p>
            <a:pPr lvl="1"/>
            <a:r>
              <a:rPr lang="de-DE" dirty="0" err="1"/>
              <a:t>mean</a:t>
            </a:r>
            <a:r>
              <a:rPr lang="de-DE" dirty="0"/>
              <a:t>(</a:t>
            </a:r>
            <a:r>
              <a:rPr lang="de-DE" dirty="0" err="1"/>
              <a:t>Q_val</a:t>
            </a:r>
            <a:r>
              <a:rPr lang="de-DE" dirty="0"/>
              <a:t>(~</a:t>
            </a:r>
            <a:r>
              <a:rPr lang="de-DE" dirty="0" err="1"/>
              <a:t>isnan</a:t>
            </a:r>
            <a:r>
              <a:rPr lang="de-DE" dirty="0"/>
              <a:t>(</a:t>
            </a:r>
            <a:r>
              <a:rPr lang="de-DE" dirty="0" err="1"/>
              <a:t>Q_val</a:t>
            </a:r>
            <a:r>
              <a:rPr lang="de-DE" dirty="0"/>
              <a:t>)))=    0.3641</a:t>
            </a:r>
          </a:p>
          <a:p>
            <a:r>
              <a:rPr lang="de-DE" dirty="0"/>
              <a:t>Inside </a:t>
            </a:r>
            <a:r>
              <a:rPr lang="de-DE" dirty="0" err="1"/>
              <a:t>tAS</a:t>
            </a:r>
            <a:r>
              <a:rPr lang="de-DE" dirty="0"/>
              <a:t> </a:t>
            </a:r>
            <a:r>
              <a:rPr lang="de-DE" dirty="0" err="1"/>
              <a:t>crosstalk</a:t>
            </a:r>
            <a:r>
              <a:rPr lang="de-DE" dirty="0"/>
              <a:t>:</a:t>
            </a:r>
          </a:p>
          <a:p>
            <a:pPr lvl="1"/>
            <a:r>
              <a:rPr lang="de-DE" dirty="0" err="1"/>
              <a:t>sum</a:t>
            </a:r>
            <a:r>
              <a:rPr lang="de-DE" dirty="0"/>
              <a:t>(~</a:t>
            </a:r>
            <a:r>
              <a:rPr lang="de-DE" dirty="0" err="1"/>
              <a:t>isnan</a:t>
            </a:r>
            <a:r>
              <a:rPr lang="de-DE" dirty="0"/>
              <a:t>(</a:t>
            </a:r>
            <a:r>
              <a:rPr lang="de-DE" dirty="0" err="1"/>
              <a:t>iCQ_val</a:t>
            </a:r>
            <a:r>
              <a:rPr lang="de-DE" dirty="0"/>
              <a:t>)) = 87</a:t>
            </a:r>
          </a:p>
          <a:p>
            <a:pPr lvl="1"/>
            <a:r>
              <a:rPr lang="sv-SE" dirty="0"/>
              <a:t>mean(iCQ_val(~isnan(iCQ_val)))=    0.0974</a:t>
            </a:r>
            <a:endParaRPr lang="de-DE" dirty="0"/>
          </a:p>
          <a:p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tAs</a:t>
            </a:r>
            <a:r>
              <a:rPr lang="de-DE" dirty="0"/>
              <a:t> </a:t>
            </a:r>
            <a:r>
              <a:rPr lang="de-DE" dirty="0" err="1"/>
              <a:t>crosstalk</a:t>
            </a:r>
            <a:endParaRPr lang="de-DE" dirty="0"/>
          </a:p>
          <a:p>
            <a:pPr lvl="1"/>
            <a:r>
              <a:rPr lang="nn-NO" dirty="0"/>
              <a:t>sum(~isnan(eCQ_val)) =     46</a:t>
            </a:r>
          </a:p>
          <a:p>
            <a:pPr lvl="1"/>
            <a:r>
              <a:rPr lang="nn-NO" dirty="0"/>
              <a:t>mean(eCQ_val(~isnan(eCQ_val)))=0.0015</a:t>
            </a:r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="" xmlns:a16="http://schemas.microsoft.com/office/drawing/2014/main" id="{49A94EF3-2B97-4403-B20A-4A2B9A8F10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2960" y="0"/>
            <a:ext cx="4788477" cy="359135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0ED30B47-9EC9-4C39-BE69-319324CCCB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2961" y="3546763"/>
            <a:ext cx="4788477" cy="359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558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D32402AA-75CC-6E70-90C1-065C4520D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09491" y="1346968"/>
            <a:ext cx="8356600" cy="4894262"/>
          </a:xfrm>
        </p:spPr>
        <p:txBody>
          <a:bodyPr/>
          <a:lstStyle/>
          <a:p>
            <a:r>
              <a:rPr lang="de-DE" dirty="0"/>
              <a:t>Separation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b="1" dirty="0" err="1"/>
              <a:t>measurement</a:t>
            </a:r>
            <a:r>
              <a:rPr lang="de-DE" b="1" dirty="0"/>
              <a:t> </a:t>
            </a:r>
            <a:r>
              <a:rPr lang="de-DE" b="1" dirty="0" err="1"/>
              <a:t>phase</a:t>
            </a:r>
            <a:r>
              <a:rPr lang="de-DE" b="1" dirty="0"/>
              <a:t> + </a:t>
            </a:r>
            <a:r>
              <a:rPr lang="de-DE" b="1" dirty="0" err="1"/>
              <a:t>imaging</a:t>
            </a:r>
            <a:r>
              <a:rPr lang="de-DE" b="1" dirty="0"/>
              <a:t> </a:t>
            </a:r>
            <a:r>
              <a:rPr lang="de-DE" b="1" dirty="0" err="1"/>
              <a:t>phase</a:t>
            </a:r>
            <a:endParaRPr lang="de-DE" b="1" dirty="0"/>
          </a:p>
          <a:p>
            <a:pPr marL="476250" lvl="1" indent="0">
              <a:buNone/>
            </a:pPr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lvl="1"/>
            <a:endParaRPr lang="de-DE" dirty="0"/>
          </a:p>
          <a:p>
            <a:pPr marL="476250" lvl="1" indent="0">
              <a:buNone/>
            </a:pPr>
            <a:endParaRPr lang="de-DE" dirty="0"/>
          </a:p>
        </p:txBody>
      </p:sp>
      <p:sp>
        <p:nvSpPr>
          <p:cNvPr id="4" name="Titel 3">
            <a:extLst>
              <a:ext uri="{FF2B5EF4-FFF2-40B4-BE49-F238E27FC236}">
                <a16:creationId xmlns="" xmlns:a16="http://schemas.microsoft.com/office/drawing/2014/main" id="{F3CD46BF-128C-1D6F-11F5-50B85D647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3D USCT: </a:t>
            </a:r>
            <a:r>
              <a:rPr lang="de-DE" dirty="0" err="1"/>
              <a:t>measurement</a:t>
            </a:r>
            <a:r>
              <a:rPr lang="de-DE" dirty="0"/>
              <a:t> </a:t>
            </a:r>
            <a:r>
              <a:rPr lang="de-DE" dirty="0" err="1"/>
              <a:t>principle</a:t>
            </a:r>
            <a:r>
              <a:rPr lang="de-DE" dirty="0"/>
              <a:t>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signals</a:t>
            </a:r>
            <a:endParaRPr lang="de-DE" dirty="0"/>
          </a:p>
        </p:txBody>
      </p:sp>
      <p:pic>
        <p:nvPicPr>
          <p:cNvPr id="6" name="Picture 26" descr="W:\hopp\Documents\Talks\2014\Roentgenkongress\_2_USCT\animation.mp4-3_oneCycle..gif">
            <a:extLst>
              <a:ext uri="{FF2B5EF4-FFF2-40B4-BE49-F238E27FC236}">
                <a16:creationId xmlns="" xmlns:a16="http://schemas.microsoft.com/office/drawing/2014/main" id="{98D4BFF6-8528-C208-279B-793B69CD69D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5473" y="2084267"/>
            <a:ext cx="5843667" cy="3286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Gerade Verbindung mit Pfeil 6">
            <a:extLst>
              <a:ext uri="{FF2B5EF4-FFF2-40B4-BE49-F238E27FC236}">
                <a16:creationId xmlns="" xmlns:a16="http://schemas.microsoft.com/office/drawing/2014/main" id="{E8EE326C-D5B7-9B84-20AF-FF8DA308FDEB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2472893" y="3684330"/>
            <a:ext cx="317032" cy="553375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" name="Textfeld 5">
            <a:extLst>
              <a:ext uri="{FF2B5EF4-FFF2-40B4-BE49-F238E27FC236}">
                <a16:creationId xmlns="" xmlns:a16="http://schemas.microsoft.com/office/drawing/2014/main" id="{D03749FA-DD32-DF93-376C-F5F87918B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40001" y="4087663"/>
            <a:ext cx="732893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50" dirty="0"/>
              <a:t>Emitter</a:t>
            </a:r>
          </a:p>
        </p:txBody>
      </p:sp>
      <p:cxnSp>
        <p:nvCxnSpPr>
          <p:cNvPr id="9" name="Gerade Verbindung mit Pfeil 8">
            <a:extLst>
              <a:ext uri="{FF2B5EF4-FFF2-40B4-BE49-F238E27FC236}">
                <a16:creationId xmlns="" xmlns:a16="http://schemas.microsoft.com/office/drawing/2014/main" id="{FB9E6A9D-E188-1F55-D110-81F2264A5917}"/>
              </a:ext>
            </a:extLst>
          </p:cNvPr>
          <p:cNvCxnSpPr>
            <a:cxnSpLocks/>
          </p:cNvCxnSpPr>
          <p:nvPr/>
        </p:nvCxnSpPr>
        <p:spPr>
          <a:xfrm flipH="1">
            <a:off x="4148980" y="2368920"/>
            <a:ext cx="1912015" cy="145932"/>
          </a:xfrm>
          <a:prstGeom prst="straightConnector1">
            <a:avLst/>
          </a:prstGeom>
          <a:ln>
            <a:solidFill>
              <a:schemeClr val="bg1">
                <a:lumMod val="65000"/>
              </a:schemeClr>
            </a:solidFill>
            <a:tailEnd type="oval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" name="Textfeld 9">
            <a:extLst>
              <a:ext uri="{FF2B5EF4-FFF2-40B4-BE49-F238E27FC236}">
                <a16:creationId xmlns="" xmlns:a16="http://schemas.microsoft.com/office/drawing/2014/main" id="{10A78DFF-BBC4-BF41-838E-BB8C93D8A9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60995" y="2257543"/>
            <a:ext cx="867545" cy="300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350" dirty="0"/>
              <a:t>Receiver</a:t>
            </a:r>
          </a:p>
        </p:txBody>
      </p:sp>
      <p:grpSp>
        <p:nvGrpSpPr>
          <p:cNvPr id="11" name="Group 16">
            <a:extLst>
              <a:ext uri="{FF2B5EF4-FFF2-40B4-BE49-F238E27FC236}">
                <a16:creationId xmlns="" xmlns:a16="http://schemas.microsoft.com/office/drawing/2014/main" id="{8D20FD7A-F421-28BA-B4B6-8D863BE9A314}"/>
              </a:ext>
            </a:extLst>
          </p:cNvPr>
          <p:cNvGrpSpPr>
            <a:grpSpLocks/>
          </p:cNvGrpSpPr>
          <p:nvPr/>
        </p:nvGrpSpPr>
        <p:grpSpPr bwMode="auto">
          <a:xfrm>
            <a:off x="7676704" y="2368920"/>
            <a:ext cx="2265699" cy="1532402"/>
            <a:chOff x="2946" y="1253"/>
            <a:chExt cx="2891" cy="1483"/>
          </a:xfrm>
        </p:grpSpPr>
        <p:pic>
          <p:nvPicPr>
            <p:cNvPr id="12" name="Picture 17" descr="manipulAscan">
              <a:extLst>
                <a:ext uri="{FF2B5EF4-FFF2-40B4-BE49-F238E27FC236}">
                  <a16:creationId xmlns="" xmlns:a16="http://schemas.microsoft.com/office/drawing/2014/main" id="{53E04847-5FC0-C9DB-0AE9-1778E9B9CB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3295" y="1253"/>
              <a:ext cx="2277" cy="1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13" name="Group 18">
              <a:extLst>
                <a:ext uri="{FF2B5EF4-FFF2-40B4-BE49-F238E27FC236}">
                  <a16:creationId xmlns="" xmlns:a16="http://schemas.microsoft.com/office/drawing/2014/main" id="{E5676430-E1CF-0BBF-B591-E83EF05035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46" y="1278"/>
              <a:ext cx="2891" cy="1458"/>
              <a:chOff x="2946" y="1278"/>
              <a:chExt cx="2891" cy="1458"/>
            </a:xfrm>
          </p:grpSpPr>
          <p:sp>
            <p:nvSpPr>
              <p:cNvPr id="14" name="Line 19">
                <a:extLst>
                  <a:ext uri="{FF2B5EF4-FFF2-40B4-BE49-F238E27FC236}">
                    <a16:creationId xmlns="" xmlns:a16="http://schemas.microsoft.com/office/drawing/2014/main" id="{B350A2AA-E283-4996-A41A-B173786EB5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1" y="2435"/>
                <a:ext cx="230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1350"/>
              </a:p>
            </p:txBody>
          </p:sp>
          <p:sp>
            <p:nvSpPr>
              <p:cNvPr id="15" name="Line 20">
                <a:extLst>
                  <a:ext uri="{FF2B5EF4-FFF2-40B4-BE49-F238E27FC236}">
                    <a16:creationId xmlns="" xmlns:a16="http://schemas.microsoft.com/office/drawing/2014/main" id="{E4122315-A579-3A94-B35C-26BB7E775F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95" y="1283"/>
                <a:ext cx="2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1350"/>
              </a:p>
            </p:txBody>
          </p:sp>
          <p:sp>
            <p:nvSpPr>
              <p:cNvPr id="16" name="Text Box 22">
                <a:extLst>
                  <a:ext uri="{FF2B5EF4-FFF2-40B4-BE49-F238E27FC236}">
                    <a16:creationId xmlns="" xmlns:a16="http://schemas.microsoft.com/office/drawing/2014/main" id="{C08F3DD8-DB06-EA32-DD70-03DA4100B7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641" y="1583"/>
                <a:ext cx="933" cy="32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de-DE" sz="1050" dirty="0" err="1"/>
                  <a:t>Pressure</a:t>
                </a:r>
                <a:r>
                  <a:rPr lang="de-DE" sz="1050" dirty="0"/>
                  <a:t> p(t)</a:t>
                </a:r>
              </a:p>
            </p:txBody>
          </p:sp>
          <p:sp>
            <p:nvSpPr>
              <p:cNvPr id="17" name="Text Box 23">
                <a:extLst>
                  <a:ext uri="{FF2B5EF4-FFF2-40B4-BE49-F238E27FC236}">
                    <a16:creationId xmlns="" xmlns:a16="http://schemas.microsoft.com/office/drawing/2014/main" id="{C944F73B-55A3-82BB-126F-43703B8CAE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25" y="2490"/>
                <a:ext cx="712" cy="24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r>
                  <a:rPr lang="de-DE" sz="1050" dirty="0"/>
                  <a:t>Time t</a:t>
                </a:r>
              </a:p>
            </p:txBody>
          </p:sp>
        </p:grpSp>
      </p:grpSp>
      <p:sp>
        <p:nvSpPr>
          <p:cNvPr id="18" name="Rechteck 17">
            <a:extLst>
              <a:ext uri="{FF2B5EF4-FFF2-40B4-BE49-F238E27FC236}">
                <a16:creationId xmlns="" xmlns:a16="http://schemas.microsoft.com/office/drawing/2014/main" id="{83B5D5AB-D35D-203C-38B8-DFC0B3AA6D69}"/>
              </a:ext>
            </a:extLst>
          </p:cNvPr>
          <p:cNvSpPr/>
          <p:nvPr/>
        </p:nvSpPr>
        <p:spPr>
          <a:xfrm>
            <a:off x="8093273" y="2399878"/>
            <a:ext cx="540544" cy="1284685"/>
          </a:xfrm>
          <a:prstGeom prst="rect">
            <a:avLst/>
          </a:prstGeom>
          <a:noFill/>
          <a:ln>
            <a:solidFill>
              <a:srgbClr val="00C01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sp>
        <p:nvSpPr>
          <p:cNvPr id="19" name="Rechteck 18">
            <a:extLst>
              <a:ext uri="{FF2B5EF4-FFF2-40B4-BE49-F238E27FC236}">
                <a16:creationId xmlns="" xmlns:a16="http://schemas.microsoft.com/office/drawing/2014/main" id="{2B6B978E-8D09-D460-F105-3EF1F745F7A0}"/>
              </a:ext>
            </a:extLst>
          </p:cNvPr>
          <p:cNvSpPr/>
          <p:nvPr/>
        </p:nvSpPr>
        <p:spPr>
          <a:xfrm>
            <a:off x="8687395" y="2399878"/>
            <a:ext cx="853679" cy="128468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 sz="1350"/>
          </a:p>
        </p:txBody>
      </p:sp>
      <p:cxnSp>
        <p:nvCxnSpPr>
          <p:cNvPr id="20" name="Gerade Verbindung 49">
            <a:extLst>
              <a:ext uri="{FF2B5EF4-FFF2-40B4-BE49-F238E27FC236}">
                <a16:creationId xmlns="" xmlns:a16="http://schemas.microsoft.com/office/drawing/2014/main" id="{9A7259D5-A8A6-9C1F-A51F-7CC1BF0CEC27}"/>
              </a:ext>
            </a:extLst>
          </p:cNvPr>
          <p:cNvCxnSpPr>
            <a:cxnSpLocks/>
          </p:cNvCxnSpPr>
          <p:nvPr/>
        </p:nvCxnSpPr>
        <p:spPr bwMode="auto">
          <a:xfrm flipV="1">
            <a:off x="3318986" y="3193839"/>
            <a:ext cx="954881" cy="139679"/>
          </a:xfrm>
          <a:prstGeom prst="line">
            <a:avLst/>
          </a:prstGeom>
          <a:ln w="38100">
            <a:solidFill>
              <a:srgbClr val="C0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="" xmlns:a16="http://schemas.microsoft.com/office/drawing/2014/main" id="{92BF1425-5CBA-B5A2-B32F-30D02A919B3D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4157307" y="2534543"/>
            <a:ext cx="107623" cy="639605"/>
          </a:xfrm>
          <a:prstGeom prst="straightConnector1">
            <a:avLst/>
          </a:prstGeom>
          <a:ln w="38100">
            <a:solidFill>
              <a:srgbClr val="C00000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Gerade Verbindung 26">
            <a:extLst>
              <a:ext uri="{FF2B5EF4-FFF2-40B4-BE49-F238E27FC236}">
                <a16:creationId xmlns="" xmlns:a16="http://schemas.microsoft.com/office/drawing/2014/main" id="{F8951074-87F1-0FD0-B894-42B2F7850A2F}"/>
              </a:ext>
            </a:extLst>
          </p:cNvPr>
          <p:cNvCxnSpPr>
            <a:cxnSpLocks/>
          </p:cNvCxnSpPr>
          <p:nvPr/>
        </p:nvCxnSpPr>
        <p:spPr bwMode="auto">
          <a:xfrm flipV="1">
            <a:off x="3302527" y="2571141"/>
            <a:ext cx="815497" cy="762377"/>
          </a:xfrm>
          <a:prstGeom prst="line">
            <a:avLst/>
          </a:prstGeom>
          <a:ln w="38100">
            <a:solidFill>
              <a:srgbClr val="00C012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="" xmlns:a16="http://schemas.microsoft.com/office/drawing/2014/main" id="{3002F622-99D6-7EFB-CCCC-9A05D36A4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11108" y="3794099"/>
            <a:ext cx="987771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50">
                <a:solidFill>
                  <a:srgbClr val="00C012"/>
                </a:solidFill>
              </a:rPr>
              <a:t>Transmission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="" xmlns:a16="http://schemas.microsoft.com/office/drawing/2014/main" id="{3AE95284-66FD-2E81-E162-44D5DA83D4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85027" y="3794099"/>
            <a:ext cx="785793" cy="253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3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4"/>
              </a:buBlip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1050" dirty="0" err="1">
                <a:solidFill>
                  <a:srgbClr val="C00000"/>
                </a:solidFill>
              </a:rPr>
              <a:t>Reflection</a:t>
            </a:r>
            <a:endParaRPr lang="de-DE" altLang="de-DE" sz="1050" dirty="0">
              <a:solidFill>
                <a:srgbClr val="C00000"/>
              </a:solidFill>
            </a:endParaRPr>
          </a:p>
        </p:txBody>
      </p:sp>
      <p:sp>
        <p:nvSpPr>
          <p:cNvPr id="25" name="Rectangle 3">
            <a:extLst>
              <a:ext uri="{FF2B5EF4-FFF2-40B4-BE49-F238E27FC236}">
                <a16:creationId xmlns="" xmlns:a16="http://schemas.microsoft.com/office/drawing/2014/main" id="{D52475F4-5FED-612C-91C8-11E21C8E64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9903" y="4979275"/>
            <a:ext cx="2581275" cy="917972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54000" tIns="0" rIns="0" bIns="0"/>
          <a:lstStyle>
            <a:lvl1pPr marL="314325" indent="-3143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0575" indent="-3143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>
                <a:solidFill>
                  <a:schemeClr val="tx1"/>
                </a:solidFill>
                <a:latin typeface="+mn-lt"/>
              </a:defRPr>
            </a:lvl2pPr>
            <a:lvl3pPr marL="1209675" indent="-2762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3pPr>
            <a:lvl4pPr marL="165735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4pPr>
            <a:lvl5pPr marL="2095500" indent="-276225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600">
                <a:solidFill>
                  <a:schemeClr val="tx1"/>
                </a:solidFill>
                <a:latin typeface="+mn-lt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60000"/>
              <a:buBlip>
                <a:blip r:embed="rId7"/>
              </a:buBlip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altLang="de-DE" sz="1500" b="1" kern="0" dirty="0">
                <a:latin typeface="Calibri" panose="020F0502020204030204" pitchFamily="34" charset="0"/>
                <a:ea typeface="MS PGothic" pitchFamily="34" charset="-128"/>
              </a:rPr>
              <a:t>Multimodal imaging: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altLang="de-DE" sz="1500" b="1" kern="0" dirty="0">
                <a:solidFill>
                  <a:srgbClr val="00B050"/>
                </a:solidFill>
                <a:latin typeface="Calibri" panose="020F0502020204030204" pitchFamily="34" charset="0"/>
                <a:ea typeface="MS PGothic" pitchFamily="34" charset="-128"/>
              </a:rPr>
              <a:t>Sound speed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altLang="de-DE" sz="1500" b="1" kern="0" dirty="0">
                <a:solidFill>
                  <a:srgbClr val="00B050"/>
                </a:solidFill>
                <a:latin typeface="Calibri" panose="020F0502020204030204" pitchFamily="34" charset="0"/>
                <a:ea typeface="MS PGothic" pitchFamily="34" charset="-128"/>
              </a:rPr>
              <a:t>Attenuation</a:t>
            </a:r>
          </a:p>
          <a:p>
            <a:pPr lvl="1" eaLnBrk="1" hangingPunct="1">
              <a:spcBef>
                <a:spcPts val="0"/>
              </a:spcBef>
              <a:defRPr/>
            </a:pPr>
            <a:r>
              <a:rPr lang="en-US" altLang="de-DE" sz="1500" b="1" kern="0" dirty="0">
                <a:solidFill>
                  <a:srgbClr val="C00000"/>
                </a:solidFill>
                <a:latin typeface="Calibri" panose="020F0502020204030204" pitchFamily="34" charset="0"/>
                <a:ea typeface="MS PGothic" pitchFamily="34" charset="-128"/>
              </a:rPr>
              <a:t>Reflection</a:t>
            </a:r>
          </a:p>
          <a:p>
            <a:pPr marL="357188" lvl="1" indent="0" eaLnBrk="1" hangingPunct="1">
              <a:buNone/>
              <a:defRPr/>
            </a:pPr>
            <a:endParaRPr lang="en-US" altLang="de-DE" sz="1350" kern="0" dirty="0">
              <a:latin typeface="Calibri" panose="020F0502020204030204" pitchFamily="34" charset="0"/>
              <a:ea typeface="MS PGothic" pitchFamily="34" charset="-128"/>
            </a:endParaRPr>
          </a:p>
          <a:p>
            <a:pPr marL="357188" lvl="1" indent="0" eaLnBrk="1" hangingPunct="1">
              <a:buNone/>
              <a:defRPr/>
            </a:pPr>
            <a:endParaRPr lang="en-US" altLang="de-DE" sz="1350" kern="0" dirty="0">
              <a:latin typeface="Calibri" panose="020F0502020204030204" pitchFamily="34" charset="0"/>
              <a:ea typeface="MS PGothic" pitchFamily="34" charset="-128"/>
            </a:endParaRPr>
          </a:p>
          <a:p>
            <a:pPr eaLnBrk="1" hangingPunct="1">
              <a:defRPr/>
            </a:pPr>
            <a:endParaRPr lang="en-US" altLang="de-DE" sz="1500" kern="0" dirty="0">
              <a:latin typeface="Calibri" panose="020F0502020204030204" pitchFamily="34" charset="0"/>
            </a:endParaRPr>
          </a:p>
        </p:txBody>
      </p:sp>
      <p:sp>
        <p:nvSpPr>
          <p:cNvPr id="26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225800" y="6445259"/>
            <a:ext cx="4248150" cy="36036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M. Zapf – 3D USCT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676312" y="4151508"/>
            <a:ext cx="268535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i="1" dirty="0" err="1"/>
              <a:t>Pressure</a:t>
            </a:r>
            <a:r>
              <a:rPr lang="de-DE" sz="800" i="1" dirty="0"/>
              <a:t> </a:t>
            </a:r>
            <a:r>
              <a:rPr lang="de-DE" sz="800" i="1" dirty="0" err="1"/>
              <a:t>over</a:t>
            </a:r>
            <a:r>
              <a:rPr lang="de-DE" sz="800" i="1" dirty="0"/>
              <a:t> time </a:t>
            </a:r>
            <a:r>
              <a:rPr lang="de-DE" sz="800" i="1" dirty="0" err="1"/>
              <a:t>ultrasound</a:t>
            </a:r>
            <a:r>
              <a:rPr lang="de-DE" sz="800" i="1" dirty="0"/>
              <a:t> </a:t>
            </a:r>
            <a:r>
              <a:rPr lang="de-DE" sz="800" i="1" dirty="0" err="1"/>
              <a:t>signal</a:t>
            </a:r>
            <a:r>
              <a:rPr lang="de-DE" sz="800" i="1" dirty="0"/>
              <a:t>, so </a:t>
            </a:r>
            <a:r>
              <a:rPr lang="de-DE" sz="800" i="1" dirty="0" err="1"/>
              <a:t>called</a:t>
            </a:r>
            <a:r>
              <a:rPr lang="de-DE" sz="800" i="1" dirty="0"/>
              <a:t> </a:t>
            </a:r>
            <a:r>
              <a:rPr lang="de-DE" sz="800" i="1" dirty="0" err="1"/>
              <a:t>AScan</a:t>
            </a:r>
            <a:endParaRPr lang="de-DE" sz="800" i="1" dirty="0"/>
          </a:p>
        </p:txBody>
      </p:sp>
    </p:spTree>
    <p:extLst>
      <p:ext uri="{BB962C8B-B14F-4D97-AF65-F5344CB8AC3E}">
        <p14:creationId xmlns:p14="http://schemas.microsoft.com/office/powerpoint/2010/main" val="3391182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F0919BD3-8BF3-4568-AADA-888353830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USCT system designed around Synthetic Aperture Focusing Technique (SAFT)</a:t>
            </a:r>
          </a:p>
          <a:p>
            <a:pPr lvl="1"/>
            <a:r>
              <a:rPr lang="en-GB" dirty="0"/>
              <a:t>System</a:t>
            </a:r>
            <a:r>
              <a:rPr lang="de-DE" dirty="0"/>
              <a:t> </a:t>
            </a:r>
            <a:r>
              <a:rPr lang="en-GB" dirty="0"/>
              <a:t>uses</a:t>
            </a:r>
            <a:r>
              <a:rPr lang="de-DE" dirty="0"/>
              <a:t> </a:t>
            </a:r>
            <a:r>
              <a:rPr lang="en-GB" dirty="0"/>
              <a:t>one</a:t>
            </a:r>
            <a:r>
              <a:rPr lang="de-DE" dirty="0"/>
              <a:t> </a:t>
            </a:r>
            <a:r>
              <a:rPr lang="en-GB" dirty="0"/>
              <a:t>emitter</a:t>
            </a:r>
            <a:r>
              <a:rPr lang="de-DE" dirty="0"/>
              <a:t> </a:t>
            </a:r>
            <a:r>
              <a:rPr lang="en-GB" dirty="0"/>
              <a:t>while receiving on all/many others</a:t>
            </a:r>
          </a:p>
          <a:p>
            <a:pPr marL="0" indent="0" algn="r">
              <a:buNone/>
            </a:pPr>
            <a:endParaRPr lang="de-DE" dirty="0"/>
          </a:p>
          <a:p>
            <a:r>
              <a:rPr lang="en-GB" dirty="0"/>
              <a:t>Theoretical 1 to 2304</a:t>
            </a:r>
          </a:p>
          <a:p>
            <a:pPr lvl="1"/>
            <a:r>
              <a:rPr lang="en-GB" dirty="0"/>
              <a:t>-&gt; many parallel channel</a:t>
            </a:r>
          </a:p>
          <a:p>
            <a:pPr lvl="1"/>
            <a:endParaRPr lang="de-DE" dirty="0"/>
          </a:p>
          <a:p>
            <a:r>
              <a:rPr lang="en-GB" dirty="0"/>
              <a:t>In reality </a:t>
            </a:r>
            <a:r>
              <a:rPr lang="en-GB" dirty="0" err="1"/>
              <a:t>muxers</a:t>
            </a:r>
            <a:r>
              <a:rPr lang="en-GB" dirty="0"/>
              <a:t>: TX Mux, receiver mux</a:t>
            </a:r>
          </a:p>
          <a:p>
            <a:pPr marL="355579" lvl="1" indent="0">
              <a:buNone/>
            </a:pPr>
            <a:endParaRPr lang="de-DE" dirty="0"/>
          </a:p>
          <a:p>
            <a:pPr marL="355579" lvl="1" indent="0">
              <a:buNone/>
            </a:pPr>
            <a:endParaRPr lang="de-DE" dirty="0"/>
          </a:p>
          <a:p>
            <a:pPr marL="355579" lvl="1" indent="0">
              <a:buNone/>
            </a:pPr>
            <a:r>
              <a:rPr lang="de-DE" dirty="0"/>
              <a:t>	</a:t>
            </a:r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891A585-7B2B-411A-9AC1-41D2C73CB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3F1D24A-F9C4-4E2E-8647-B41A953A2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33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53E4552A-EBA7-4436-9965-055D6237D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Motivation: Multichannel system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4354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4">
            <a:extLst>
              <a:ext uri="{FF2B5EF4-FFF2-40B4-BE49-F238E27FC236}">
                <a16:creationId xmlns="" xmlns:a16="http://schemas.microsoft.com/office/drawing/2014/main" id="{D32402AA-75CC-6E70-90C1-065C4520D9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77824" y="3099293"/>
            <a:ext cx="10972799" cy="3162983"/>
          </a:xfrm>
        </p:spPr>
        <p:txBody>
          <a:bodyPr>
            <a:normAutofit fontScale="25000" lnSpcReduction="20000"/>
          </a:bodyPr>
          <a:lstStyle/>
          <a:p>
            <a:r>
              <a:rPr lang="de-DE" sz="6400" dirty="0"/>
              <a:t>Measurement </a:t>
            </a:r>
            <a:r>
              <a:rPr lang="de-DE" sz="6400" dirty="0" err="1"/>
              <a:t>process</a:t>
            </a:r>
            <a:endParaRPr lang="de-DE" sz="6400" dirty="0"/>
          </a:p>
          <a:p>
            <a:pPr lvl="1"/>
            <a:r>
              <a:rPr lang="de-DE" sz="6400" dirty="0"/>
              <a:t>2304 </a:t>
            </a:r>
            <a:r>
              <a:rPr lang="de-DE" sz="6400" dirty="0" err="1"/>
              <a:t>emitters</a:t>
            </a:r>
            <a:r>
              <a:rPr lang="de-DE" sz="6400" dirty="0"/>
              <a:t> </a:t>
            </a:r>
            <a:r>
              <a:rPr lang="de-DE" sz="6400" dirty="0" err="1"/>
              <a:t>are</a:t>
            </a:r>
            <a:r>
              <a:rPr lang="de-DE" sz="6400" dirty="0"/>
              <a:t> </a:t>
            </a:r>
            <a:r>
              <a:rPr lang="de-DE" sz="6400" dirty="0" err="1"/>
              <a:t>excited</a:t>
            </a:r>
            <a:r>
              <a:rPr lang="de-DE" sz="6400" dirty="0"/>
              <a:t> </a:t>
            </a:r>
            <a:r>
              <a:rPr lang="de-DE" sz="6400" dirty="0" err="1"/>
              <a:t>individually</a:t>
            </a:r>
            <a:r>
              <a:rPr lang="de-DE" sz="6400" dirty="0"/>
              <a:t> </a:t>
            </a:r>
            <a:r>
              <a:rPr lang="de-DE" sz="6400" dirty="0" err="1"/>
              <a:t>and</a:t>
            </a:r>
            <a:r>
              <a:rPr lang="de-DE" sz="6400" dirty="0"/>
              <a:t> </a:t>
            </a:r>
            <a:r>
              <a:rPr lang="de-DE" sz="6400" dirty="0" err="1"/>
              <a:t>iteratively</a:t>
            </a:r>
            <a:endParaRPr lang="de-DE" sz="6400" dirty="0"/>
          </a:p>
          <a:p>
            <a:pPr lvl="1"/>
            <a:r>
              <a:rPr lang="de-DE" sz="6400" dirty="0"/>
              <a:t>Measurement </a:t>
            </a:r>
            <a:r>
              <a:rPr lang="de-DE" sz="6400" dirty="0" err="1"/>
              <a:t>window</a:t>
            </a:r>
            <a:r>
              <a:rPr lang="de-DE" sz="6400" dirty="0"/>
              <a:t>: 400µs</a:t>
            </a:r>
          </a:p>
          <a:p>
            <a:pPr marL="476250" lvl="1" indent="0">
              <a:buNone/>
            </a:pPr>
            <a:r>
              <a:rPr lang="de-DE" sz="6400" dirty="0">
                <a:solidFill>
                  <a:srgbClr val="00B050"/>
                </a:solidFill>
              </a:rPr>
              <a:t>=&gt; 1 </a:t>
            </a:r>
            <a:r>
              <a:rPr lang="de-DE" sz="6400" dirty="0" err="1">
                <a:solidFill>
                  <a:srgbClr val="00B050"/>
                </a:solidFill>
              </a:rPr>
              <a:t>to</a:t>
            </a:r>
            <a:r>
              <a:rPr lang="de-DE" sz="6400" dirty="0">
                <a:solidFill>
                  <a:srgbClr val="00B050"/>
                </a:solidFill>
              </a:rPr>
              <a:t> 10 </a:t>
            </a:r>
            <a:r>
              <a:rPr lang="de-DE" sz="6400" dirty="0" err="1">
                <a:solidFill>
                  <a:srgbClr val="00B050"/>
                </a:solidFill>
              </a:rPr>
              <a:t>minutes</a:t>
            </a:r>
            <a:r>
              <a:rPr lang="de-DE" sz="6400" dirty="0">
                <a:solidFill>
                  <a:srgbClr val="00B050"/>
                </a:solidFill>
              </a:rPr>
              <a:t> (</a:t>
            </a:r>
            <a:r>
              <a:rPr lang="de-DE" sz="6400" dirty="0" err="1">
                <a:solidFill>
                  <a:srgbClr val="00B050"/>
                </a:solidFill>
              </a:rPr>
              <a:t>parameter</a:t>
            </a:r>
            <a:r>
              <a:rPr lang="de-DE" sz="6400" dirty="0">
                <a:solidFill>
                  <a:srgbClr val="00B050"/>
                </a:solidFill>
              </a:rPr>
              <a:t> </a:t>
            </a:r>
            <a:r>
              <a:rPr lang="de-DE" sz="6400" dirty="0" err="1">
                <a:solidFill>
                  <a:srgbClr val="00B050"/>
                </a:solidFill>
              </a:rPr>
              <a:t>dependend</a:t>
            </a:r>
            <a:r>
              <a:rPr lang="de-DE" sz="6400" dirty="0">
                <a:solidFill>
                  <a:srgbClr val="00B050"/>
                </a:solidFill>
              </a:rPr>
              <a:t>)</a:t>
            </a:r>
          </a:p>
          <a:p>
            <a:r>
              <a:rPr lang="de-DE" sz="6400" dirty="0"/>
              <a:t>DAQ</a:t>
            </a:r>
          </a:p>
          <a:p>
            <a:pPr lvl="1"/>
            <a:r>
              <a:rPr lang="de-DE" sz="6400" dirty="0"/>
              <a:t>384 </a:t>
            </a:r>
            <a:r>
              <a:rPr lang="de-DE" sz="6400" dirty="0" err="1"/>
              <a:t>channels</a:t>
            </a:r>
            <a:r>
              <a:rPr lang="de-DE" sz="6400" dirty="0"/>
              <a:t>, 6x time </a:t>
            </a:r>
            <a:r>
              <a:rPr lang="de-DE" sz="6400" dirty="0" err="1"/>
              <a:t>muxing</a:t>
            </a:r>
            <a:r>
              <a:rPr lang="de-DE" sz="6400" dirty="0"/>
              <a:t> (2304 </a:t>
            </a:r>
            <a:r>
              <a:rPr lang="de-DE" sz="6400" dirty="0" err="1"/>
              <a:t>channels</a:t>
            </a:r>
            <a:r>
              <a:rPr lang="de-DE" sz="6400" dirty="0"/>
              <a:t>)</a:t>
            </a:r>
          </a:p>
          <a:p>
            <a:pPr lvl="1"/>
            <a:r>
              <a:rPr lang="de-DE" sz="6400" dirty="0"/>
              <a:t>10 MHz sample rate, 400µs </a:t>
            </a:r>
            <a:r>
              <a:rPr lang="de-DE" sz="6400" dirty="0" err="1"/>
              <a:t>window</a:t>
            </a:r>
            <a:r>
              <a:rPr lang="de-DE" sz="6400" dirty="0"/>
              <a:t>, 16 </a:t>
            </a:r>
            <a:r>
              <a:rPr lang="de-DE" sz="6400" dirty="0" err="1"/>
              <a:t>bit</a:t>
            </a:r>
            <a:r>
              <a:rPr lang="de-DE" sz="6400" dirty="0"/>
              <a:t> </a:t>
            </a:r>
            <a:r>
              <a:rPr lang="de-DE" sz="6400" dirty="0" err="1"/>
              <a:t>datatype</a:t>
            </a:r>
            <a:endParaRPr lang="de-DE" sz="6400" dirty="0"/>
          </a:p>
          <a:p>
            <a:pPr marL="476250" lvl="1" indent="0">
              <a:buNone/>
            </a:pPr>
            <a:r>
              <a:rPr lang="de-DE" sz="6400" dirty="0">
                <a:solidFill>
                  <a:srgbClr val="FFC000"/>
                </a:solidFill>
              </a:rPr>
              <a:t>=&gt; 80GByte</a:t>
            </a:r>
            <a:endParaRPr lang="de-DE" sz="7200" dirty="0"/>
          </a:p>
          <a:p>
            <a:r>
              <a:rPr lang="de-DE" sz="7200" dirty="0"/>
              <a:t>Measurement </a:t>
            </a:r>
            <a:r>
              <a:rPr lang="de-DE" sz="7200" dirty="0" err="1"/>
              <a:t>process</a:t>
            </a:r>
            <a:r>
              <a:rPr lang="de-DE" sz="7200" dirty="0"/>
              <a:t>:</a:t>
            </a:r>
          </a:p>
          <a:p>
            <a:pPr lvl="1"/>
            <a:r>
              <a:rPr lang="de-DE" sz="7200" dirty="0"/>
              <a:t>2304 Emitters </a:t>
            </a:r>
            <a:r>
              <a:rPr lang="de-DE" sz="7200" dirty="0" err="1"/>
              <a:t>are</a:t>
            </a:r>
            <a:r>
              <a:rPr lang="de-DE" sz="7200" dirty="0"/>
              <a:t> </a:t>
            </a:r>
            <a:r>
              <a:rPr lang="de-DE" sz="7200" dirty="0" err="1"/>
              <a:t>excited</a:t>
            </a:r>
            <a:r>
              <a:rPr lang="de-DE" sz="7200" dirty="0"/>
              <a:t> </a:t>
            </a:r>
            <a:r>
              <a:rPr lang="de-DE" sz="7200" dirty="0" err="1"/>
              <a:t>individually</a:t>
            </a:r>
            <a:r>
              <a:rPr lang="de-DE" sz="7200" dirty="0"/>
              <a:t> </a:t>
            </a:r>
            <a:r>
              <a:rPr lang="de-DE" sz="7200" dirty="0" err="1"/>
              <a:t>to</a:t>
            </a:r>
            <a:r>
              <a:rPr lang="de-DE" sz="7200" dirty="0"/>
              <a:t> 2304 Receivers, </a:t>
            </a:r>
            <a:r>
              <a:rPr lang="de-DE" sz="7200" dirty="0" err="1"/>
              <a:t>iterated</a:t>
            </a:r>
            <a:r>
              <a:rPr lang="de-DE" sz="7200"/>
              <a:t>…. </a:t>
            </a:r>
            <a:r>
              <a:rPr lang="de-DE" sz="7200" smtClean="0"/>
              <a:t>1 </a:t>
            </a:r>
            <a:r>
              <a:rPr lang="de-DE" sz="7200" dirty="0" err="1"/>
              <a:t>to</a:t>
            </a:r>
            <a:r>
              <a:rPr lang="de-DE" sz="7200" dirty="0"/>
              <a:t> 5min </a:t>
            </a:r>
            <a:r>
              <a:rPr lang="de-DE" sz="7200" dirty="0" err="1"/>
              <a:t>measurement</a:t>
            </a:r>
            <a:r>
              <a:rPr lang="de-DE" sz="7200" dirty="0"/>
              <a:t> time</a:t>
            </a:r>
          </a:p>
          <a:p>
            <a:pPr lvl="1"/>
            <a:r>
              <a:rPr lang="de-DE" sz="7200" dirty="0" err="1"/>
              <a:t>Resulting</a:t>
            </a:r>
            <a:r>
              <a:rPr lang="de-DE" sz="7200" dirty="0"/>
              <a:t> in 80GByte </a:t>
            </a:r>
            <a:r>
              <a:rPr lang="de-DE" sz="7200" dirty="0" err="1"/>
              <a:t>of</a:t>
            </a:r>
            <a:r>
              <a:rPr lang="de-DE" sz="7200" dirty="0"/>
              <a:t> Data (10 MHz sample rate, 400µs </a:t>
            </a:r>
            <a:r>
              <a:rPr lang="de-DE" sz="7200" dirty="0" err="1"/>
              <a:t>window</a:t>
            </a:r>
            <a:r>
              <a:rPr lang="de-DE" sz="7200" dirty="0"/>
              <a:t>)</a:t>
            </a:r>
          </a:p>
        </p:txBody>
      </p:sp>
      <p:sp>
        <p:nvSpPr>
          <p:cNvPr id="4" name="Titel 3">
            <a:extLst>
              <a:ext uri="{FF2B5EF4-FFF2-40B4-BE49-F238E27FC236}">
                <a16:creationId xmlns="" xmlns:a16="http://schemas.microsoft.com/office/drawing/2014/main" id="{F3CD46BF-128C-1D6F-11F5-50B85D647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3D USCT III: Measurement time </a:t>
            </a:r>
            <a:r>
              <a:rPr lang="de-DE" dirty="0" err="1"/>
              <a:t>and</a:t>
            </a:r>
            <a:r>
              <a:rPr lang="de-DE" dirty="0"/>
              <a:t> </a:t>
            </a:r>
            <a:r>
              <a:rPr lang="de-DE" dirty="0" err="1"/>
              <a:t>data</a:t>
            </a:r>
            <a:endParaRPr lang="de-DE" dirty="0"/>
          </a:p>
        </p:txBody>
      </p:sp>
      <p:grpSp>
        <p:nvGrpSpPr>
          <p:cNvPr id="11" name="Group 16">
            <a:extLst>
              <a:ext uri="{FF2B5EF4-FFF2-40B4-BE49-F238E27FC236}">
                <a16:creationId xmlns="" xmlns:a16="http://schemas.microsoft.com/office/drawing/2014/main" id="{8D20FD7A-F421-28BA-B4B6-8D863BE9A314}"/>
              </a:ext>
            </a:extLst>
          </p:cNvPr>
          <p:cNvGrpSpPr>
            <a:grpSpLocks/>
          </p:cNvGrpSpPr>
          <p:nvPr/>
        </p:nvGrpSpPr>
        <p:grpSpPr bwMode="auto">
          <a:xfrm>
            <a:off x="5553308" y="1479390"/>
            <a:ext cx="1040173" cy="535066"/>
            <a:chOff x="2756" y="1253"/>
            <a:chExt cx="2880" cy="2071"/>
          </a:xfrm>
        </p:grpSpPr>
        <p:pic>
          <p:nvPicPr>
            <p:cNvPr id="12" name="Picture 17" descr="manipulAscan">
              <a:extLst>
                <a:ext uri="{FF2B5EF4-FFF2-40B4-BE49-F238E27FC236}">
                  <a16:creationId xmlns="" xmlns:a16="http://schemas.microsoft.com/office/drawing/2014/main" id="{53E04847-5FC0-C9DB-0AE9-1778E9B9CB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95" y="1253"/>
              <a:ext cx="2277" cy="1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13" name="Group 18">
              <a:extLst>
                <a:ext uri="{FF2B5EF4-FFF2-40B4-BE49-F238E27FC236}">
                  <a16:creationId xmlns="" xmlns:a16="http://schemas.microsoft.com/office/drawing/2014/main" id="{E5676430-E1CF-0BBF-B591-E83EF05035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6" y="1283"/>
              <a:ext cx="2880" cy="2041"/>
              <a:chOff x="2756" y="1283"/>
              <a:chExt cx="2880" cy="2041"/>
            </a:xfrm>
          </p:grpSpPr>
          <p:sp>
            <p:nvSpPr>
              <p:cNvPr id="14" name="Line 19">
                <a:extLst>
                  <a:ext uri="{FF2B5EF4-FFF2-40B4-BE49-F238E27FC236}">
                    <a16:creationId xmlns="" xmlns:a16="http://schemas.microsoft.com/office/drawing/2014/main" id="{B350A2AA-E283-4996-A41A-B173786EB5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1" y="2435"/>
                <a:ext cx="230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1350"/>
              </a:p>
            </p:txBody>
          </p:sp>
          <p:sp>
            <p:nvSpPr>
              <p:cNvPr id="15" name="Line 20">
                <a:extLst>
                  <a:ext uri="{FF2B5EF4-FFF2-40B4-BE49-F238E27FC236}">
                    <a16:creationId xmlns="" xmlns:a16="http://schemas.microsoft.com/office/drawing/2014/main" id="{E4122315-A579-3A94-B35C-26BB7E775F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95" y="1283"/>
                <a:ext cx="2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1350"/>
              </a:p>
            </p:txBody>
          </p:sp>
          <p:sp>
            <p:nvSpPr>
              <p:cNvPr id="16" name="Text Box 22">
                <a:extLst>
                  <a:ext uri="{FF2B5EF4-FFF2-40B4-BE49-F238E27FC236}">
                    <a16:creationId xmlns="" xmlns:a16="http://schemas.microsoft.com/office/drawing/2014/main" id="{C08F3DD8-DB06-EA32-DD70-03DA4100B7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750" y="1394"/>
                <a:ext cx="715" cy="7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1050" dirty="0"/>
              </a:p>
            </p:txBody>
          </p:sp>
          <p:sp>
            <p:nvSpPr>
              <p:cNvPr id="17" name="Text Box 23">
                <a:extLst>
                  <a:ext uri="{FF2B5EF4-FFF2-40B4-BE49-F238E27FC236}">
                    <a16:creationId xmlns="" xmlns:a16="http://schemas.microsoft.com/office/drawing/2014/main" id="{C944F73B-55A3-82BB-126F-43703B8CAE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25" y="2490"/>
                <a:ext cx="511" cy="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800" dirty="0"/>
              </a:p>
            </p:txBody>
          </p:sp>
        </p:grpSp>
      </p:grpSp>
      <p:sp>
        <p:nvSpPr>
          <p:cNvPr id="2" name="Flowchart: Magnetic Disk 1"/>
          <p:cNvSpPr/>
          <p:nvPr/>
        </p:nvSpPr>
        <p:spPr>
          <a:xfrm>
            <a:off x="7581018" y="1544359"/>
            <a:ext cx="864096" cy="1092040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Grafik 20">
            <a:extLst>
              <a:ext uri="{FF2B5EF4-FFF2-40B4-BE49-F238E27FC236}">
                <a16:creationId xmlns="" xmlns:a16="http://schemas.microsoft.com/office/drawing/2014/main" id="{CC973FA0-F67C-4B64-8B2E-271F2A7136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55" b="18550"/>
          <a:stretch/>
        </p:blipFill>
        <p:spPr>
          <a:xfrm>
            <a:off x="2567609" y="1132484"/>
            <a:ext cx="2214705" cy="1410352"/>
          </a:xfrm>
          <a:prstGeom prst="rect">
            <a:avLst/>
          </a:prstGeom>
        </p:spPr>
      </p:pic>
      <p:sp>
        <p:nvSpPr>
          <p:cNvPr id="28" name="Right Arrow 27"/>
          <p:cNvSpPr/>
          <p:nvPr/>
        </p:nvSpPr>
        <p:spPr>
          <a:xfrm>
            <a:off x="5553307" y="2396338"/>
            <a:ext cx="1440160" cy="26221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TextBox 28"/>
          <p:cNvSpPr txBox="1"/>
          <p:nvPr/>
        </p:nvSpPr>
        <p:spPr>
          <a:xfrm>
            <a:off x="7176616" y="2662672"/>
            <a:ext cx="26148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Data sink (</a:t>
            </a:r>
            <a:r>
              <a:rPr lang="de-DE" i="1" dirty="0" err="1"/>
              <a:t>server</a:t>
            </a:r>
            <a:r>
              <a:rPr lang="de-DE" i="1" dirty="0"/>
              <a:t>)</a:t>
            </a:r>
            <a:endParaRPr lang="de-DE" i="1" dirty="0">
              <a:solidFill>
                <a:srgbClr val="00B05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535743" y="5800612"/>
            <a:ext cx="53335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=&gt; Clinical </a:t>
            </a:r>
            <a:r>
              <a:rPr lang="de-DE" b="1" dirty="0" err="1"/>
              <a:t>applicable</a:t>
            </a:r>
            <a:r>
              <a:rPr lang="de-DE" b="1" dirty="0"/>
              <a:t> </a:t>
            </a:r>
            <a:r>
              <a:rPr lang="de-DE" b="1" dirty="0" err="1"/>
              <a:t>with</a:t>
            </a:r>
            <a:r>
              <a:rPr lang="de-DE" b="1" dirty="0"/>
              <a:t> </a:t>
            </a:r>
            <a:r>
              <a:rPr lang="de-DE" b="1" dirty="0">
                <a:solidFill>
                  <a:srgbClr val="00B050"/>
                </a:solidFill>
              </a:rPr>
              <a:t>~ 10 min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425638" y="2626020"/>
            <a:ext cx="18982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Parallel </a:t>
            </a:r>
            <a:r>
              <a:rPr lang="de-DE" i="1" dirty="0" err="1"/>
              <a:t>data</a:t>
            </a:r>
            <a:endParaRPr lang="de-DE" i="1" dirty="0">
              <a:solidFill>
                <a:srgbClr val="00B05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2558627" y="2595297"/>
            <a:ext cx="29017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i="1" dirty="0"/>
              <a:t>3D USCT III </a:t>
            </a:r>
            <a:r>
              <a:rPr lang="de-DE" i="1" dirty="0" err="1"/>
              <a:t>system</a:t>
            </a:r>
            <a:endParaRPr lang="de-DE" i="1" dirty="0">
              <a:solidFill>
                <a:srgbClr val="00B050"/>
              </a:solidFill>
            </a:endParaRPr>
          </a:p>
        </p:txBody>
      </p:sp>
      <p:grpSp>
        <p:nvGrpSpPr>
          <p:cNvPr id="33" name="Group 16">
            <a:extLst>
              <a:ext uri="{FF2B5EF4-FFF2-40B4-BE49-F238E27FC236}">
                <a16:creationId xmlns="" xmlns:a16="http://schemas.microsoft.com/office/drawing/2014/main" id="{8D20FD7A-F421-28BA-B4B6-8D863BE9A314}"/>
              </a:ext>
            </a:extLst>
          </p:cNvPr>
          <p:cNvGrpSpPr>
            <a:grpSpLocks/>
          </p:cNvGrpSpPr>
          <p:nvPr/>
        </p:nvGrpSpPr>
        <p:grpSpPr bwMode="auto">
          <a:xfrm>
            <a:off x="5606982" y="1693916"/>
            <a:ext cx="1040173" cy="535066"/>
            <a:chOff x="2756" y="1253"/>
            <a:chExt cx="2880" cy="2071"/>
          </a:xfrm>
        </p:grpSpPr>
        <p:pic>
          <p:nvPicPr>
            <p:cNvPr id="34" name="Picture 17" descr="manipulAscan">
              <a:extLst>
                <a:ext uri="{FF2B5EF4-FFF2-40B4-BE49-F238E27FC236}">
                  <a16:creationId xmlns="" xmlns:a16="http://schemas.microsoft.com/office/drawing/2014/main" id="{53E04847-5FC0-C9DB-0AE9-1778E9B9CB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95" y="1253"/>
              <a:ext cx="2277" cy="1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35" name="Group 18">
              <a:extLst>
                <a:ext uri="{FF2B5EF4-FFF2-40B4-BE49-F238E27FC236}">
                  <a16:creationId xmlns="" xmlns:a16="http://schemas.microsoft.com/office/drawing/2014/main" id="{E5676430-E1CF-0BBF-B591-E83EF05035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6" y="1283"/>
              <a:ext cx="2880" cy="2041"/>
              <a:chOff x="2756" y="1283"/>
              <a:chExt cx="2880" cy="2041"/>
            </a:xfrm>
          </p:grpSpPr>
          <p:sp>
            <p:nvSpPr>
              <p:cNvPr id="36" name="Line 19">
                <a:extLst>
                  <a:ext uri="{FF2B5EF4-FFF2-40B4-BE49-F238E27FC236}">
                    <a16:creationId xmlns="" xmlns:a16="http://schemas.microsoft.com/office/drawing/2014/main" id="{B350A2AA-E283-4996-A41A-B173786EB5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1" y="2435"/>
                <a:ext cx="230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1350"/>
              </a:p>
            </p:txBody>
          </p:sp>
          <p:sp>
            <p:nvSpPr>
              <p:cNvPr id="37" name="Line 20">
                <a:extLst>
                  <a:ext uri="{FF2B5EF4-FFF2-40B4-BE49-F238E27FC236}">
                    <a16:creationId xmlns="" xmlns:a16="http://schemas.microsoft.com/office/drawing/2014/main" id="{E4122315-A579-3A94-B35C-26BB7E775F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95" y="1283"/>
                <a:ext cx="2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1350"/>
              </a:p>
            </p:txBody>
          </p:sp>
          <p:sp>
            <p:nvSpPr>
              <p:cNvPr id="38" name="Text Box 22">
                <a:extLst>
                  <a:ext uri="{FF2B5EF4-FFF2-40B4-BE49-F238E27FC236}">
                    <a16:creationId xmlns="" xmlns:a16="http://schemas.microsoft.com/office/drawing/2014/main" id="{C08F3DD8-DB06-EA32-DD70-03DA4100B7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750" y="1394"/>
                <a:ext cx="715" cy="7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1050" dirty="0"/>
              </a:p>
            </p:txBody>
          </p:sp>
          <p:sp>
            <p:nvSpPr>
              <p:cNvPr id="39" name="Text Box 23">
                <a:extLst>
                  <a:ext uri="{FF2B5EF4-FFF2-40B4-BE49-F238E27FC236}">
                    <a16:creationId xmlns="" xmlns:a16="http://schemas.microsoft.com/office/drawing/2014/main" id="{C944F73B-55A3-82BB-126F-43703B8CAE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25" y="2490"/>
                <a:ext cx="511" cy="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800" dirty="0"/>
              </a:p>
            </p:txBody>
          </p:sp>
        </p:grpSp>
      </p:grpSp>
      <p:grpSp>
        <p:nvGrpSpPr>
          <p:cNvPr id="40" name="Group 16">
            <a:extLst>
              <a:ext uri="{FF2B5EF4-FFF2-40B4-BE49-F238E27FC236}">
                <a16:creationId xmlns="" xmlns:a16="http://schemas.microsoft.com/office/drawing/2014/main" id="{8D20FD7A-F421-28BA-B4B6-8D863BE9A314}"/>
              </a:ext>
            </a:extLst>
          </p:cNvPr>
          <p:cNvGrpSpPr>
            <a:grpSpLocks/>
          </p:cNvGrpSpPr>
          <p:nvPr/>
        </p:nvGrpSpPr>
        <p:grpSpPr bwMode="auto">
          <a:xfrm>
            <a:off x="5688618" y="1860344"/>
            <a:ext cx="1040173" cy="535066"/>
            <a:chOff x="2756" y="1253"/>
            <a:chExt cx="2880" cy="2071"/>
          </a:xfrm>
        </p:grpSpPr>
        <p:pic>
          <p:nvPicPr>
            <p:cNvPr id="41" name="Picture 17" descr="manipulAscan">
              <a:extLst>
                <a:ext uri="{FF2B5EF4-FFF2-40B4-BE49-F238E27FC236}">
                  <a16:creationId xmlns="" xmlns:a16="http://schemas.microsoft.com/office/drawing/2014/main" id="{53E04847-5FC0-C9DB-0AE9-1778E9B9CB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95" y="1253"/>
              <a:ext cx="2277" cy="1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42" name="Group 18">
              <a:extLst>
                <a:ext uri="{FF2B5EF4-FFF2-40B4-BE49-F238E27FC236}">
                  <a16:creationId xmlns="" xmlns:a16="http://schemas.microsoft.com/office/drawing/2014/main" id="{E5676430-E1CF-0BBF-B591-E83EF05035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6" y="1283"/>
              <a:ext cx="2880" cy="2041"/>
              <a:chOff x="2756" y="1283"/>
              <a:chExt cx="2880" cy="2041"/>
            </a:xfrm>
          </p:grpSpPr>
          <p:sp>
            <p:nvSpPr>
              <p:cNvPr id="43" name="Line 19">
                <a:extLst>
                  <a:ext uri="{FF2B5EF4-FFF2-40B4-BE49-F238E27FC236}">
                    <a16:creationId xmlns="" xmlns:a16="http://schemas.microsoft.com/office/drawing/2014/main" id="{B350A2AA-E283-4996-A41A-B173786EB5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1" y="2435"/>
                <a:ext cx="230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1350"/>
              </a:p>
            </p:txBody>
          </p:sp>
          <p:sp>
            <p:nvSpPr>
              <p:cNvPr id="44" name="Line 20">
                <a:extLst>
                  <a:ext uri="{FF2B5EF4-FFF2-40B4-BE49-F238E27FC236}">
                    <a16:creationId xmlns="" xmlns:a16="http://schemas.microsoft.com/office/drawing/2014/main" id="{E4122315-A579-3A94-B35C-26BB7E775F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95" y="1283"/>
                <a:ext cx="2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1350"/>
              </a:p>
            </p:txBody>
          </p:sp>
          <p:sp>
            <p:nvSpPr>
              <p:cNvPr id="45" name="Text Box 22">
                <a:extLst>
                  <a:ext uri="{FF2B5EF4-FFF2-40B4-BE49-F238E27FC236}">
                    <a16:creationId xmlns="" xmlns:a16="http://schemas.microsoft.com/office/drawing/2014/main" id="{C08F3DD8-DB06-EA32-DD70-03DA4100B7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750" y="1394"/>
                <a:ext cx="715" cy="7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1050" dirty="0"/>
              </a:p>
            </p:txBody>
          </p:sp>
          <p:sp>
            <p:nvSpPr>
              <p:cNvPr id="46" name="Text Box 23">
                <a:extLst>
                  <a:ext uri="{FF2B5EF4-FFF2-40B4-BE49-F238E27FC236}">
                    <a16:creationId xmlns="" xmlns:a16="http://schemas.microsoft.com/office/drawing/2014/main" id="{C944F73B-55A3-82BB-126F-43703B8CAE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25" y="2490"/>
                <a:ext cx="511" cy="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800" dirty="0"/>
              </a:p>
            </p:txBody>
          </p:sp>
        </p:grpSp>
      </p:grpSp>
      <p:grpSp>
        <p:nvGrpSpPr>
          <p:cNvPr id="47" name="Group 16">
            <a:extLst>
              <a:ext uri="{FF2B5EF4-FFF2-40B4-BE49-F238E27FC236}">
                <a16:creationId xmlns="" xmlns:a16="http://schemas.microsoft.com/office/drawing/2014/main" id="{8D20FD7A-F421-28BA-B4B6-8D863BE9A314}"/>
              </a:ext>
            </a:extLst>
          </p:cNvPr>
          <p:cNvGrpSpPr>
            <a:grpSpLocks/>
          </p:cNvGrpSpPr>
          <p:nvPr/>
        </p:nvGrpSpPr>
        <p:grpSpPr bwMode="auto">
          <a:xfrm>
            <a:off x="5774395" y="2057267"/>
            <a:ext cx="1040173" cy="535066"/>
            <a:chOff x="2756" y="1253"/>
            <a:chExt cx="2880" cy="2071"/>
          </a:xfrm>
        </p:grpSpPr>
        <p:pic>
          <p:nvPicPr>
            <p:cNvPr id="48" name="Picture 17" descr="manipulAscan">
              <a:extLst>
                <a:ext uri="{FF2B5EF4-FFF2-40B4-BE49-F238E27FC236}">
                  <a16:creationId xmlns="" xmlns:a16="http://schemas.microsoft.com/office/drawing/2014/main" id="{53E04847-5FC0-C9DB-0AE9-1778E9B9CB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295" y="1253"/>
              <a:ext cx="2277" cy="12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grpSp>
          <p:nvGrpSpPr>
            <p:cNvPr id="49" name="Group 18">
              <a:extLst>
                <a:ext uri="{FF2B5EF4-FFF2-40B4-BE49-F238E27FC236}">
                  <a16:creationId xmlns="" xmlns:a16="http://schemas.microsoft.com/office/drawing/2014/main" id="{E5676430-E1CF-0BBF-B591-E83EF05035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756" y="1283"/>
              <a:ext cx="2880" cy="2041"/>
              <a:chOff x="2756" y="1283"/>
              <a:chExt cx="2880" cy="2041"/>
            </a:xfrm>
          </p:grpSpPr>
          <p:sp>
            <p:nvSpPr>
              <p:cNvPr id="50" name="Line 19">
                <a:extLst>
                  <a:ext uri="{FF2B5EF4-FFF2-40B4-BE49-F238E27FC236}">
                    <a16:creationId xmlns="" xmlns:a16="http://schemas.microsoft.com/office/drawing/2014/main" id="{B350A2AA-E283-4996-A41A-B173786EB5D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291" y="2435"/>
                <a:ext cx="230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1350"/>
              </a:p>
            </p:txBody>
          </p:sp>
          <p:sp>
            <p:nvSpPr>
              <p:cNvPr id="51" name="Line 20">
                <a:extLst>
                  <a:ext uri="{FF2B5EF4-FFF2-40B4-BE49-F238E27FC236}">
                    <a16:creationId xmlns="" xmlns:a16="http://schemas.microsoft.com/office/drawing/2014/main" id="{E4122315-A579-3A94-B35C-26BB7E775F7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3295" y="1283"/>
                <a:ext cx="2" cy="115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 type="none" w="sm" len="sm"/>
                <a:tailEnd type="triangle" w="med" len="lg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1350"/>
              </a:p>
            </p:txBody>
          </p:sp>
          <p:sp>
            <p:nvSpPr>
              <p:cNvPr id="52" name="Text Box 22">
                <a:extLst>
                  <a:ext uri="{FF2B5EF4-FFF2-40B4-BE49-F238E27FC236}">
                    <a16:creationId xmlns="" xmlns:a16="http://schemas.microsoft.com/office/drawing/2014/main" id="{C08F3DD8-DB06-EA32-DD70-03DA4100B7F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16200000">
                <a:off x="2750" y="1394"/>
                <a:ext cx="715" cy="70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1050" dirty="0"/>
              </a:p>
            </p:txBody>
          </p:sp>
          <p:sp>
            <p:nvSpPr>
              <p:cNvPr id="53" name="Text Box 23">
                <a:extLst>
                  <a:ext uri="{FF2B5EF4-FFF2-40B4-BE49-F238E27FC236}">
                    <a16:creationId xmlns="" xmlns:a16="http://schemas.microsoft.com/office/drawing/2014/main" id="{C944F73B-55A3-82BB-126F-43703B8CAE42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25" y="2490"/>
                <a:ext cx="511" cy="83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7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5pPr>
                <a:lvl6pPr marL="22860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6pPr>
                <a:lvl7pPr marL="27432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7pPr>
                <a:lvl8pPr marL="32004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8pPr>
                <a:lvl9pPr marL="3657600" algn="l" defTabSz="457200" rtl="0" eaLnBrk="1" latinLnBrk="0" hangingPunct="1">
                  <a:defRPr kern="12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+mn-cs"/>
                  </a:defRPr>
                </a:lvl9pPr>
              </a:lstStyle>
              <a:p>
                <a:pPr>
                  <a:defRPr/>
                </a:pPr>
                <a:endParaRPr lang="de-DE" sz="800" dirty="0"/>
              </a:p>
            </p:txBody>
          </p:sp>
        </p:grpSp>
      </p:grpSp>
      <p:sp>
        <p:nvSpPr>
          <p:cNvPr id="5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225800" y="6445259"/>
            <a:ext cx="4248150" cy="36036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M. Zapf – 3D USCT</a:t>
            </a:r>
          </a:p>
        </p:txBody>
      </p:sp>
    </p:spTree>
    <p:extLst>
      <p:ext uri="{BB962C8B-B14F-4D97-AF65-F5344CB8AC3E}">
        <p14:creationId xmlns:p14="http://schemas.microsoft.com/office/powerpoint/2010/main" val="1549302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6" name="Rectangle 1030"/>
          <p:cNvSpPr>
            <a:spLocks noGrp="1" noChangeArrowheads="1"/>
          </p:cNvSpPr>
          <p:nvPr>
            <p:ph type="body" idx="1"/>
          </p:nvPr>
        </p:nvSpPr>
        <p:spPr>
          <a:xfrm>
            <a:off x="528000" y="1365127"/>
            <a:ext cx="5601990" cy="5100478"/>
          </a:xfrm>
        </p:spPr>
        <p:txBody>
          <a:bodyPr/>
          <a:lstStyle/>
          <a:p>
            <a:r>
              <a:rPr lang="en-US" dirty="0"/>
              <a:t>Motivation: Breast cancer</a:t>
            </a:r>
          </a:p>
          <a:p>
            <a:pPr lvl="1"/>
            <a:r>
              <a:rPr lang="en-US" dirty="0"/>
              <a:t>Most common cancer of women in western world (every 10</a:t>
            </a:r>
            <a:r>
              <a:rPr lang="en-US" baseline="30000" dirty="0"/>
              <a:t>th</a:t>
            </a:r>
            <a:r>
              <a:rPr lang="en-US" dirty="0"/>
              <a:t> woman)</a:t>
            </a:r>
          </a:p>
          <a:p>
            <a:pPr lvl="1"/>
            <a:r>
              <a:rPr lang="en-US" dirty="0"/>
              <a:t>Deadly, despite not being a non-vital organ due to metastasis</a:t>
            </a:r>
          </a:p>
          <a:p>
            <a:pPr lvl="1"/>
            <a:r>
              <a:rPr lang="en-US" dirty="0"/>
              <a:t>Current methods have downsides and weaknesses…</a:t>
            </a:r>
          </a:p>
          <a:p>
            <a:pPr lvl="1"/>
            <a:endParaRPr lang="en-US" dirty="0"/>
          </a:p>
          <a:p>
            <a:r>
              <a:rPr lang="en-US" dirty="0"/>
              <a:t>Solution: </a:t>
            </a:r>
          </a:p>
          <a:p>
            <a:pPr lvl="1"/>
            <a:r>
              <a:rPr lang="en-US" dirty="0"/>
              <a:t>Early diagnosis </a:t>
            </a:r>
            <a:r>
              <a:rPr lang="en-US"/>
              <a:t>before </a:t>
            </a:r>
            <a:r>
              <a:rPr lang="en-US" smtClean="0"/>
              <a:t>metatasizing </a:t>
            </a:r>
            <a:r>
              <a:rPr lang="en-US" dirty="0"/>
              <a:t>happens…</a:t>
            </a:r>
          </a:p>
          <a:p>
            <a:pPr lvl="2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122" name="Rectangle 1026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de-DE" dirty="0"/>
              <a:t>Background: Medical situation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079777" y="6858000"/>
            <a:ext cx="8316095" cy="2003650"/>
            <a:chOff x="516106" y="5013176"/>
            <a:chExt cx="8316095" cy="2003650"/>
          </a:xfrm>
        </p:grpSpPr>
        <p:sp>
          <p:nvSpPr>
            <p:cNvPr id="27" name="Abgerundetes Rechteck 26"/>
            <p:cNvSpPr/>
            <p:nvPr/>
          </p:nvSpPr>
          <p:spPr>
            <a:xfrm>
              <a:off x="3901903" y="5013176"/>
              <a:ext cx="4930298" cy="2003649"/>
            </a:xfrm>
            <a:prstGeom prst="roundRect">
              <a:avLst>
                <a:gd name="adj" fmla="val 2994"/>
              </a:avLst>
            </a:prstGeom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sp>
          <p:nvSpPr>
            <p:cNvPr id="25" name="Abgerundetes Rechteck 24"/>
            <p:cNvSpPr/>
            <p:nvPr/>
          </p:nvSpPr>
          <p:spPr>
            <a:xfrm>
              <a:off x="516106" y="5013176"/>
              <a:ext cx="3096344" cy="2003650"/>
            </a:xfrm>
            <a:prstGeom prst="roundRect">
              <a:avLst>
                <a:gd name="adj" fmla="val 2994"/>
              </a:avLst>
            </a:prstGeom>
            <a:ln w="3175">
              <a:solidFill>
                <a:schemeClr val="bg2">
                  <a:lumMod val="90000"/>
                </a:schemeClr>
              </a:solidFill>
            </a:ln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endParaRPr lang="de-DE"/>
            </a:p>
          </p:txBody>
        </p:sp>
        <p:pic>
          <p:nvPicPr>
            <p:cNvPr id="8" name="Picture 6"/>
            <p:cNvPicPr>
              <a:picLocks noChangeAspect="1" noChangeArrowheads="1"/>
            </p:cNvPicPr>
            <p:nvPr/>
          </p:nvPicPr>
          <p:blipFill>
            <a:blip r:embed="rId3" cstate="email">
              <a:lum contrast="78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58882" y="5154616"/>
              <a:ext cx="1872208" cy="1226712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 Box 9"/>
            <p:cNvSpPr txBox="1">
              <a:spLocks noChangeArrowheads="1"/>
            </p:cNvSpPr>
            <p:nvPr/>
          </p:nvSpPr>
          <p:spPr bwMode="auto">
            <a:xfrm>
              <a:off x="5092464" y="6369786"/>
              <a:ext cx="952356" cy="254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160" tIns="46080" rIns="92160" bIns="4608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>
                <a:buSzPct val="99000"/>
              </a:pPr>
              <a:r>
                <a:rPr lang="en-US" altLang="de-DE" sz="1050" i="1">
                  <a:solidFill>
                    <a:srgbClr val="000000"/>
                  </a:solidFill>
                </a:rPr>
                <a:t>Sonography </a:t>
              </a:r>
            </a:p>
          </p:txBody>
        </p:sp>
        <p:pic>
          <p:nvPicPr>
            <p:cNvPr id="12" name="Picture 10"/>
            <p:cNvPicPr>
              <a:picLocks noChangeAspect="1" noChangeArrowheads="1"/>
            </p:cNvPicPr>
            <p:nvPr/>
          </p:nvPicPr>
          <p:blipFill rotWithShape="1">
            <a:blip r:embed="rId4" cstate="email">
              <a:lum contrast="66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657"/>
            <a:stretch/>
          </p:blipFill>
          <p:spPr bwMode="auto">
            <a:xfrm>
              <a:off x="5988714" y="5194713"/>
              <a:ext cx="1928757" cy="1186615"/>
            </a:xfrm>
            <a:prstGeom prst="rect">
              <a:avLst/>
            </a:prstGeom>
            <a:noFill/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107763" dir="13500000" algn="ctr" rotWithShape="0">
                      <a:schemeClr val="bg2">
                        <a:alpha val="50000"/>
                      </a:schemeClr>
                    </a:outerShdw>
                  </a:effectLst>
                </a14:hiddenEffects>
              </a:ext>
            </a:extLst>
          </p:spPr>
        </p:pic>
        <p:sp>
          <p:nvSpPr>
            <p:cNvPr id="13" name="Text Box 12"/>
            <p:cNvSpPr txBox="1">
              <a:spLocks noChangeArrowheads="1"/>
            </p:cNvSpPr>
            <p:nvPr/>
          </p:nvSpPr>
          <p:spPr bwMode="auto">
            <a:xfrm>
              <a:off x="1773048" y="6369787"/>
              <a:ext cx="1446080" cy="254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160" tIns="46080" rIns="92160" bIns="4608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0" hangingPunct="0">
                <a:buSzPct val="99000"/>
              </a:pPr>
              <a:r>
                <a:rPr lang="en-US" altLang="de-DE" sz="1050" i="1">
                  <a:solidFill>
                    <a:srgbClr val="000000"/>
                  </a:solidFill>
                </a:rPr>
                <a:t>X-ray mammography</a:t>
              </a:r>
            </a:p>
          </p:txBody>
        </p:sp>
        <p:sp>
          <p:nvSpPr>
            <p:cNvPr id="14" name="Text Box 11"/>
            <p:cNvSpPr txBox="1">
              <a:spLocks noChangeArrowheads="1"/>
            </p:cNvSpPr>
            <p:nvPr/>
          </p:nvSpPr>
          <p:spPr bwMode="auto">
            <a:xfrm>
              <a:off x="7483249" y="6385144"/>
              <a:ext cx="432982" cy="254643"/>
            </a:xfrm>
            <a:prstGeom prst="rect">
              <a:avLst/>
            </a:prstGeom>
            <a:ln/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wrap="none" lIns="92160" tIns="46080" rIns="92160" bIns="46080" anchor="ctr" anchorCtr="1">
              <a:spAutoFit/>
            </a:bodyPr>
            <a:lstStyle>
              <a:lvl1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1pPr>
              <a:lvl2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2pPr>
              <a:lvl3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3pPr>
              <a:lvl4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4pPr>
              <a:lvl5pPr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5pPr>
              <a:lvl6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6pPr>
              <a:lvl7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7pPr>
              <a:lvl8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8pPr>
              <a:lvl9pPr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3663" algn="l"/>
                </a:tabLs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0" hangingPunct="0">
                <a:spcBef>
                  <a:spcPts val="713"/>
                </a:spcBef>
                <a:buSzPct val="99000"/>
              </a:pPr>
              <a:r>
                <a:rPr lang="en-US" altLang="de-DE" sz="1050" i="1">
                  <a:solidFill>
                    <a:srgbClr val="000000"/>
                  </a:solidFill>
                </a:rPr>
                <a:t>MRI</a:t>
              </a:r>
            </a:p>
          </p:txBody>
        </p:sp>
        <p:sp>
          <p:nvSpPr>
            <p:cNvPr id="18" name="Text Box 15"/>
            <p:cNvSpPr txBox="1">
              <a:spLocks noChangeArrowheads="1"/>
            </p:cNvSpPr>
            <p:nvPr/>
          </p:nvSpPr>
          <p:spPr bwMode="auto">
            <a:xfrm>
              <a:off x="2566319" y="6669360"/>
              <a:ext cx="1050288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400" b="1" i="1">
                  <a:solidFill>
                    <a:srgbClr val="00B050"/>
                  </a:solidFill>
                </a:rPr>
                <a:t>Screening</a:t>
              </a:r>
            </a:p>
          </p:txBody>
        </p:sp>
        <p:sp>
          <p:nvSpPr>
            <p:cNvPr id="24" name="Text Box 18"/>
            <p:cNvSpPr txBox="1">
              <a:spLocks noChangeArrowheads="1"/>
            </p:cNvSpPr>
            <p:nvPr/>
          </p:nvSpPr>
          <p:spPr bwMode="auto">
            <a:xfrm>
              <a:off x="6780802" y="6669228"/>
              <a:ext cx="2044149" cy="30777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de-DE" sz="1400" b="1" i="1">
                  <a:solidFill>
                    <a:srgbClr val="FF3300"/>
                  </a:solidFill>
                </a:rPr>
                <a:t>Symptomatic</a:t>
              </a:r>
              <a:r>
                <a:rPr lang="en-US" altLang="de-DE" sz="1400" b="1">
                  <a:solidFill>
                    <a:srgbClr val="FF3300"/>
                  </a:solidFill>
                </a:rPr>
                <a:t> </a:t>
              </a:r>
              <a:r>
                <a:rPr lang="en-US" altLang="de-DE" sz="1400" b="1" i="1">
                  <a:solidFill>
                    <a:srgbClr val="FF3300"/>
                  </a:solidFill>
                </a:rPr>
                <a:t>patients</a:t>
              </a:r>
            </a:p>
          </p:txBody>
        </p:sp>
        <p:sp>
          <p:nvSpPr>
            <p:cNvPr id="4" name="Textfeld 3"/>
            <p:cNvSpPr txBox="1"/>
            <p:nvPr/>
          </p:nvSpPr>
          <p:spPr>
            <a:xfrm>
              <a:off x="8088559" y="5422224"/>
              <a:ext cx="49244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/>
                <a:t>…</a:t>
              </a:r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33" t="8182" r="48913" b="51504"/>
            <a:stretch/>
          </p:blipFill>
          <p:spPr>
            <a:xfrm>
              <a:off x="4157041" y="5194713"/>
              <a:ext cx="1768052" cy="1186615"/>
            </a:xfrm>
            <a:prstGeom prst="rect">
              <a:avLst/>
            </a:prstGeom>
          </p:spPr>
        </p:pic>
      </p:grpSp>
      <p:sp>
        <p:nvSpPr>
          <p:cNvPr id="17" name="Text Box 9"/>
          <p:cNvSpPr txBox="1">
            <a:spLocks noChangeArrowheads="1"/>
          </p:cNvSpPr>
          <p:nvPr/>
        </p:nvSpPr>
        <p:spPr bwMode="auto">
          <a:xfrm>
            <a:off x="12403958" y="4446061"/>
            <a:ext cx="3285212" cy="2546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160" tIns="46080" rIns="92160" bIns="4608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buSzPct val="99000"/>
            </a:pPr>
            <a:r>
              <a:rPr lang="en-US" altLang="de-DE" sz="1050" i="1">
                <a:solidFill>
                  <a:srgbClr val="000000"/>
                </a:solidFill>
              </a:rPr>
              <a:t>WHO cancer statistics 2012 (GLOBOCAN 2012)</a:t>
            </a:r>
          </a:p>
        </p:txBody>
      </p:sp>
      <p:pic>
        <p:nvPicPr>
          <p:cNvPr id="56323" name="Picture 3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8" t="1448" r="15961" b="4113"/>
          <a:stretch/>
        </p:blipFill>
        <p:spPr bwMode="auto">
          <a:xfrm>
            <a:off x="12300520" y="2108438"/>
            <a:ext cx="4317448" cy="22853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 Box 9">
            <a:extLst>
              <a:ext uri="{FF2B5EF4-FFF2-40B4-BE49-F238E27FC236}">
                <a16:creationId xmlns="" xmlns:a16="http://schemas.microsoft.com/office/drawing/2014/main" id="{D970980B-2750-4A3C-AF16-A9306C736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3617" y="5517079"/>
            <a:ext cx="4410033" cy="41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160" tIns="46080" rIns="92160" bIns="46080" anchor="ctr" anchorCtr="1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>
              <a:buSzPct val="99000"/>
            </a:pPr>
            <a:r>
              <a:rPr lang="en-US" altLang="de-DE" sz="1050" i="1" dirty="0">
                <a:solidFill>
                  <a:srgbClr val="000000"/>
                </a:solidFill>
              </a:rPr>
              <a:t>Source: International Agency for research on cancer, </a:t>
            </a:r>
            <a:r>
              <a:rPr lang="en-US" altLang="de-DE" sz="1050" i="1" dirty="0">
                <a:solidFill>
                  <a:srgbClr val="000000"/>
                </a:solidFill>
                <a:hlinkClick r:id="rId7"/>
              </a:rPr>
              <a:t>https://gco.iarc.fr</a:t>
            </a:r>
            <a:r>
              <a:rPr lang="en-US" altLang="de-DE" sz="1050" i="1" dirty="0">
                <a:solidFill>
                  <a:srgbClr val="000000"/>
                </a:solidFill>
              </a:rPr>
              <a:t> </a:t>
            </a:r>
          </a:p>
          <a:p>
            <a:pPr algn="ctr" eaLnBrk="0" hangingPunct="0">
              <a:buSzPct val="99000"/>
            </a:pPr>
            <a:r>
              <a:rPr lang="en-US" altLang="de-DE" sz="1050" i="1" dirty="0">
                <a:solidFill>
                  <a:srgbClr val="000000"/>
                </a:solidFill>
              </a:rPr>
              <a:t>Data source: WHO cancer statistics 2020, GLOBOCAN 2020 </a:t>
            </a:r>
          </a:p>
        </p:txBody>
      </p:sp>
      <p:graphicFrame>
        <p:nvGraphicFramePr>
          <p:cNvPr id="33" name="Diagramm 9">
            <a:extLst>
              <a:ext uri="{FF2B5EF4-FFF2-40B4-BE49-F238E27FC236}">
                <a16:creationId xmlns="" xmlns:a16="http://schemas.microsoft.com/office/drawing/2014/main" id="{97DA8EC4-B6BA-4F6E-8601-3417F42862D1}"/>
              </a:ext>
            </a:extLst>
          </p:cNvPr>
          <p:cNvGraphicFramePr/>
          <p:nvPr/>
        </p:nvGraphicFramePr>
        <p:xfrm>
          <a:off x="5972667" y="1410056"/>
          <a:ext cx="4651930" cy="40162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8"/>
          </a:graphicData>
        </a:graphic>
      </p:graphicFrame>
      <p:sp>
        <p:nvSpPr>
          <p:cNvPr id="20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225800" y="6445259"/>
            <a:ext cx="4248150" cy="36036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M. Zapf – 3D USCT</a:t>
            </a:r>
          </a:p>
        </p:txBody>
      </p:sp>
    </p:spTree>
    <p:extLst>
      <p:ext uri="{BB962C8B-B14F-4D97-AF65-F5344CB8AC3E}">
        <p14:creationId xmlns:p14="http://schemas.microsoft.com/office/powerpoint/2010/main" val="671748128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8C83CEB8-17DE-40E4-96C9-4B252D0C60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Good element</a:t>
            </a:r>
            <a:endParaRPr lang="de-DE" dirty="0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F06564E-96EB-440D-90C3-C2B8F20DB7D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GB" dirty="0"/>
              <a:t>Dead element</a:t>
            </a:r>
            <a:endParaRPr lang="de-DE" dirty="0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6C2F9F76-7644-442C-8216-85E9FF59B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A851-D77C-41AE-86D7-230684EEBDD1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8A0B2659-F043-4C5D-8CAD-9B56B8074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36</a:t>
            </a:fld>
            <a:endParaRPr lang="de-DE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5BCD8CEF-E88E-4582-9E9E-41F3C41EE3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Results</a:t>
            </a:r>
            <a:br>
              <a:rPr lang="en-GB" dirty="0"/>
            </a:br>
            <a:r>
              <a:rPr lang="en-GB" dirty="0"/>
              <a:t>Crosstalk view</a:t>
            </a:r>
            <a:endParaRPr lang="de-DE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E95DFFF1-D805-4D1B-ADDC-B6B42F3CAF34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292" y="2582863"/>
            <a:ext cx="4810440" cy="3606800"/>
          </a:xfrm>
        </p:spPr>
      </p:pic>
      <p:pic>
        <p:nvPicPr>
          <p:cNvPr id="12" name="Content Placeholder 11">
            <a:extLst>
              <a:ext uri="{FF2B5EF4-FFF2-40B4-BE49-F238E27FC236}">
                <a16:creationId xmlns="" xmlns:a16="http://schemas.microsoft.com/office/drawing/2014/main" id="{A4BED2C9-A9D9-4A90-9DAF-4E3C96BEF05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67" y="2582863"/>
            <a:ext cx="4810440" cy="3606800"/>
          </a:xfrm>
        </p:spPr>
      </p:pic>
    </p:spTree>
    <p:extLst>
      <p:ext uri="{BB962C8B-B14F-4D97-AF65-F5344CB8AC3E}">
        <p14:creationId xmlns:p14="http://schemas.microsoft.com/office/powerpoint/2010/main" val="4139292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="" xmlns:a16="http://schemas.microsoft.com/office/drawing/2014/main" id="{470CB3A1-8033-4C1D-BED6-D2D468B26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smtClean="0"/>
              <a:t>Geometry detection: Best </a:t>
            </a:r>
            <a:r>
              <a:rPr lang="de-DE" dirty="0"/>
              <a:t>fit </a:t>
            </a:r>
            <a:r>
              <a:rPr lang="de-DE" dirty="0" err="1"/>
              <a:t>between</a:t>
            </a:r>
            <a:r>
              <a:rPr lang="de-DE" dirty="0"/>
              <a:t> </a:t>
            </a:r>
            <a:r>
              <a:rPr lang="de-DE" dirty="0" err="1"/>
              <a:t>pos_detect</a:t>
            </a:r>
            <a:r>
              <a:rPr lang="de-DE" dirty="0"/>
              <a:t> &amp; </a:t>
            </a:r>
            <a:r>
              <a:rPr lang="de-DE" dirty="0" err="1"/>
              <a:t>pos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="" xmlns:a16="http://schemas.microsoft.com/office/drawing/2014/main" id="{E37799FA-857B-4118-87AB-530D4FFC9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389417"/>
            <a:ext cx="3719945" cy="787545"/>
          </a:xfrm>
        </p:spPr>
        <p:txBody>
          <a:bodyPr/>
          <a:lstStyle/>
          <a:p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="" xmlns:a16="http://schemas.microsoft.com/office/drawing/2014/main" id="{9ADEA4BD-48AB-43D7-8020-165B6293F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608" y="1690688"/>
            <a:ext cx="6169891" cy="462741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="" xmlns:a16="http://schemas.microsoft.com/office/drawing/2014/main" id="{F88EC56B-C690-402E-A845-653BDD73EF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31832"/>
            <a:ext cx="5981699" cy="4486274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="" xmlns:a16="http://schemas.microsoft.com/office/drawing/2014/main" id="{C3EFA1D6-CFA1-4F66-A546-33F23959BE52}"/>
              </a:ext>
            </a:extLst>
          </p:cNvPr>
          <p:cNvSpPr txBox="1"/>
          <p:nvPr/>
        </p:nvSpPr>
        <p:spPr>
          <a:xfrm>
            <a:off x="396240" y="1162619"/>
            <a:ext cx="1217676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1800" smtClean="0"/>
              <a:t>Experiment </a:t>
            </a:r>
            <a:r>
              <a:rPr lang="en-US" sz="1800" b="0" i="0" dirty="0">
                <a:solidFill>
                  <a:srgbClr val="A709F5"/>
                </a:solidFill>
                <a:effectLst/>
                <a:latin typeface="Menlo"/>
              </a:rPr>
              <a:t>_USCT3Dv3_exp807_FPGA v1.28 reference CIRS 28164.1-1 measurement EQ9_emptyMeasurement_try2</a:t>
            </a:r>
            <a:r>
              <a:rPr lang="en-US" sz="1800" b="0" i="0" dirty="0">
                <a:effectLst/>
                <a:latin typeface="Menlo"/>
              </a:rPr>
              <a:t/>
            </a:r>
            <a:br>
              <a:rPr lang="en-US" sz="1800" b="0" i="0" dirty="0">
                <a:effectLst/>
                <a:latin typeface="Menlo"/>
              </a:rPr>
            </a:b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51477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="" xmlns:a16="http://schemas.microsoft.com/office/drawing/2014/main" id="{8EF993DB-76CE-412D-AA1D-FC0DE72F3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KIT exp1939 dataset</a:t>
            </a:r>
          </a:p>
          <a:p>
            <a:pPr lvl="1"/>
            <a:r>
              <a:rPr lang="en-GB" dirty="0"/>
              <a:t>Empty measurement with Aperture filled with water</a:t>
            </a:r>
          </a:p>
          <a:p>
            <a:pPr lvl="1"/>
            <a:r>
              <a:rPr lang="en-GB" dirty="0"/>
              <a:t>Averaging 16</a:t>
            </a:r>
          </a:p>
          <a:p>
            <a:pPr lvl="1"/>
            <a:r>
              <a:rPr lang="en-US" dirty="0"/>
              <a:t>Emitter detection</a:t>
            </a:r>
          </a:p>
          <a:p>
            <a:pPr lvl="1"/>
            <a:r>
              <a:rPr lang="en-US" dirty="0" err="1"/>
              <a:t>Soundspeed</a:t>
            </a:r>
            <a:r>
              <a:rPr lang="en-US" dirty="0"/>
              <a:t> and delay detection closed</a:t>
            </a:r>
          </a:p>
          <a:p>
            <a:pPr marL="355579" lvl="1" indent="0">
              <a:buNone/>
            </a:pPr>
            <a:endParaRPr lang="en-US" dirty="0"/>
          </a:p>
          <a:p>
            <a:pPr lvl="1"/>
            <a:r>
              <a:rPr lang="en-GB" dirty="0"/>
              <a:t>10MHz sample rate</a:t>
            </a:r>
          </a:p>
          <a:p>
            <a:pPr lvl="1"/>
            <a:r>
              <a:rPr lang="en-GB" dirty="0"/>
              <a:t>Water temperature 25°C</a:t>
            </a:r>
          </a:p>
          <a:p>
            <a:pPr lvl="1"/>
            <a:endParaRPr lang="en-GB" dirty="0"/>
          </a:p>
          <a:p>
            <a:pPr lvl="1"/>
            <a:r>
              <a:rPr lang="en-GB" dirty="0"/>
              <a:t>2024-02-03 12:55:55</a:t>
            </a:r>
          </a:p>
          <a:p>
            <a:pPr lvl="1"/>
            <a:r>
              <a:rPr lang="en-US" i="1" dirty="0"/>
              <a:t>V:\Data\_USCT3Dv3\_exp1939_USCT before Barcelona study, EMPTY, new CE not compensated\USCTIII_geomdetectMeasurement_unified_phase_detection2</a:t>
            </a:r>
          </a:p>
          <a:p>
            <a:pPr lvl="1"/>
            <a:endParaRPr lang="en-GB" dirty="0"/>
          </a:p>
          <a:p>
            <a:pPr lvl="1"/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44A230-4BE7-49F9-BE1D-C0382A5D4C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299-21F5-4380-A5B0-36A76B3ABC3F}" type="datetime4">
              <a:rPr lang="en-US" smtClean="0">
                <a:solidFill>
                  <a:prstClr val="black"/>
                </a:solidFill>
              </a:rPr>
              <a:pPr/>
              <a:t>June 11, 2024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9EB2FFA4-305A-4E85-B076-6A3E2B30B7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>
                <a:solidFill>
                  <a:prstClr val="black"/>
                </a:solidFill>
              </a:rPr>
              <a:pPr/>
              <a:t>38</a:t>
            </a:fld>
            <a:endParaRPr lang="de-DE">
              <a:solidFill>
                <a:prstClr val="black"/>
              </a:solidFill>
            </a:endParaRPr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3C5A0C44-ECB8-4A0E-A691-38234183E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Example: Used dataset KIT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7420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="" xmlns:a16="http://schemas.microsoft.com/office/drawing/2014/main" id="{E548DCD8-AAD1-4D83-806B-976291A05F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2330451"/>
              </p:ext>
            </p:extLst>
          </p:nvPr>
        </p:nvGraphicFramePr>
        <p:xfrm>
          <a:off x="533400" y="1393762"/>
          <a:ext cx="11125200" cy="482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032248">
                  <a:extLst>
                    <a:ext uri="{9D8B030D-6E8A-4147-A177-3AD203B41FA5}">
                      <a16:colId xmlns="" xmlns:a16="http://schemas.microsoft.com/office/drawing/2014/main" val="604311701"/>
                    </a:ext>
                  </a:extLst>
                </a:gridCol>
                <a:gridCol w="2384552">
                  <a:extLst>
                    <a:ext uri="{9D8B030D-6E8A-4147-A177-3AD203B41FA5}">
                      <a16:colId xmlns="" xmlns:a16="http://schemas.microsoft.com/office/drawing/2014/main" val="2507319938"/>
                    </a:ext>
                  </a:extLst>
                </a:gridCol>
                <a:gridCol w="3708400">
                  <a:extLst>
                    <a:ext uri="{9D8B030D-6E8A-4147-A177-3AD203B41FA5}">
                      <a16:colId xmlns="" xmlns:a16="http://schemas.microsoft.com/office/drawing/2014/main" val="22339991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Source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TX/RX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Level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2638351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PCB Traces before amplification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Receive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1984313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Amplification and Multiplexing ASIC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Receive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5682925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PCB Traces after amplification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Receive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562716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Multiplexer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Receive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8584062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Parallel coaxial cables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Receive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995889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Parallel differential cables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Receive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2708686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dirty="0"/>
                        <a:t>PCB Traces after Amplification (HV)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Transmit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96635927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Amplification and Multiplexing ASIC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Transmit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0903093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PCB Traces before Amplification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Transmit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90720755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Multiplexer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Transmit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0452437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Parallel coaxial cables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Transmit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489271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34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/>
                        <a:t>Parallel differential cables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Transmit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690159267"/>
                  </a:ext>
                </a:extLst>
              </a:tr>
            </a:tbl>
          </a:graphicData>
        </a:graphic>
      </p:graphicFrame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10006E7B-9A83-4C86-9F69-D1C966673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0AE5B2F-BE93-47F3-B543-890F34AD4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39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63ABB9AB-9FF8-4DF1-A7C2-C47B19DCE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System analysis – </a:t>
            </a:r>
            <a:r>
              <a:rPr lang="en-GB" dirty="0" err="1"/>
              <a:t>Zewei’s</a:t>
            </a:r>
            <a:r>
              <a:rPr lang="en-GB" dirty="0"/>
              <a:t> guess (no numerical value guess possible)</a:t>
            </a:r>
          </a:p>
        </p:txBody>
      </p:sp>
    </p:spTree>
    <p:extLst>
      <p:ext uri="{BB962C8B-B14F-4D97-AF65-F5344CB8AC3E}">
        <p14:creationId xmlns:p14="http://schemas.microsoft.com/office/powerpoint/2010/main" val="188664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="" xmlns:a16="http://schemas.microsoft.com/office/drawing/2014/main" id="{B8942AA0-C7B0-493C-BB9F-970A6817D4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/>
              <a:t>Realization</a:t>
            </a:r>
            <a:r>
              <a:rPr lang="de-DE" dirty="0"/>
              <a:t>: KIT 3D USCT III</a:t>
            </a:r>
          </a:p>
        </p:txBody>
      </p:sp>
      <p:sp>
        <p:nvSpPr>
          <p:cNvPr id="26" name="Abgerundetes Rechteck 30">
            <a:extLst>
              <a:ext uri="{FF2B5EF4-FFF2-40B4-BE49-F238E27FC236}">
                <a16:creationId xmlns="" xmlns:a16="http://schemas.microsoft.com/office/drawing/2014/main" id="{F8ED59D6-3871-4FFE-BADE-2CEFCFC32575}"/>
              </a:ext>
            </a:extLst>
          </p:cNvPr>
          <p:cNvSpPr/>
          <p:nvPr/>
        </p:nvSpPr>
        <p:spPr>
          <a:xfrm>
            <a:off x="4463296" y="2849524"/>
            <a:ext cx="2621933" cy="1046615"/>
          </a:xfrm>
          <a:prstGeom prst="roundRect">
            <a:avLst>
              <a:gd name="adj" fmla="val 5506"/>
            </a:avLst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de-DE" sz="1350"/>
          </a:p>
        </p:txBody>
      </p:sp>
      <p:pic>
        <p:nvPicPr>
          <p:cNvPr id="31" name="Grafik 30">
            <a:extLst>
              <a:ext uri="{FF2B5EF4-FFF2-40B4-BE49-F238E27FC236}">
                <a16:creationId xmlns="" xmlns:a16="http://schemas.microsoft.com/office/drawing/2014/main" id="{167E9956-FDCE-44BB-A049-69012EF1E4A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0015" y="2894541"/>
            <a:ext cx="860879" cy="808439"/>
          </a:xfrm>
          <a:prstGeom prst="rect">
            <a:avLst/>
          </a:prstGeom>
        </p:spPr>
      </p:pic>
      <p:pic>
        <p:nvPicPr>
          <p:cNvPr id="32" name="Picture 6">
            <a:extLst>
              <a:ext uri="{FF2B5EF4-FFF2-40B4-BE49-F238E27FC236}">
                <a16:creationId xmlns="" xmlns:a16="http://schemas.microsoft.com/office/drawing/2014/main" id="{B8FEFC4B-3923-421D-954C-EC22B8C262F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3" t="40557" r="4622" b="13439"/>
          <a:stretch/>
        </p:blipFill>
        <p:spPr>
          <a:xfrm>
            <a:off x="5679622" y="2902311"/>
            <a:ext cx="1094330" cy="830161"/>
          </a:xfrm>
          <a:prstGeom prst="rect">
            <a:avLst/>
          </a:prstGeom>
        </p:spPr>
      </p:pic>
      <p:sp>
        <p:nvSpPr>
          <p:cNvPr id="35" name="Abgerundetes Rechteck 11">
            <a:extLst>
              <a:ext uri="{FF2B5EF4-FFF2-40B4-BE49-F238E27FC236}">
                <a16:creationId xmlns="" xmlns:a16="http://schemas.microsoft.com/office/drawing/2014/main" id="{D979ADB8-9C8C-44D7-BCF4-84448D4AFEC9}"/>
              </a:ext>
            </a:extLst>
          </p:cNvPr>
          <p:cNvSpPr/>
          <p:nvPr/>
        </p:nvSpPr>
        <p:spPr>
          <a:xfrm>
            <a:off x="1751475" y="1341513"/>
            <a:ext cx="2628444" cy="2554625"/>
          </a:xfrm>
          <a:prstGeom prst="roundRect">
            <a:avLst>
              <a:gd name="adj" fmla="val 5506"/>
            </a:avLst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de-DE" sz="1350"/>
          </a:p>
        </p:txBody>
      </p:sp>
      <p:sp>
        <p:nvSpPr>
          <p:cNvPr id="37" name="Textfeld 25">
            <a:extLst>
              <a:ext uri="{FF2B5EF4-FFF2-40B4-BE49-F238E27FC236}">
                <a16:creationId xmlns="" xmlns:a16="http://schemas.microsoft.com/office/drawing/2014/main" id="{AD43DA47-6597-4859-B1F6-728A091DEA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04729" y="3628596"/>
            <a:ext cx="1620957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6"/>
              </a:buBlip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6"/>
              </a:buBlip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i="1" dirty="0"/>
              <a:t>KIT 3D USCT III </a:t>
            </a:r>
            <a:r>
              <a:rPr lang="de-DE" altLang="de-DE" sz="900" i="1" dirty="0" err="1"/>
              <a:t>patient</a:t>
            </a:r>
            <a:r>
              <a:rPr lang="de-DE" altLang="de-DE" sz="900" i="1" dirty="0"/>
              <a:t> </a:t>
            </a:r>
            <a:r>
              <a:rPr lang="de-DE" altLang="de-DE" sz="900" i="1" dirty="0" err="1"/>
              <a:t>bed</a:t>
            </a:r>
            <a:endParaRPr lang="de-DE" altLang="de-DE" sz="900" i="1" dirty="0"/>
          </a:p>
        </p:txBody>
      </p:sp>
      <p:sp>
        <p:nvSpPr>
          <p:cNvPr id="39" name="Abgerundetes Rechteck 12">
            <a:extLst>
              <a:ext uri="{FF2B5EF4-FFF2-40B4-BE49-F238E27FC236}">
                <a16:creationId xmlns="" xmlns:a16="http://schemas.microsoft.com/office/drawing/2014/main" id="{930E4708-9D50-4103-95ED-C5B1939E8E7C}"/>
              </a:ext>
            </a:extLst>
          </p:cNvPr>
          <p:cNvSpPr/>
          <p:nvPr/>
        </p:nvSpPr>
        <p:spPr>
          <a:xfrm>
            <a:off x="4463297" y="1341511"/>
            <a:ext cx="2621933" cy="1445856"/>
          </a:xfrm>
          <a:prstGeom prst="roundRect">
            <a:avLst>
              <a:gd name="adj" fmla="val 5506"/>
            </a:avLst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de-DE" sz="1350"/>
          </a:p>
        </p:txBody>
      </p:sp>
      <p:pic>
        <p:nvPicPr>
          <p:cNvPr id="21" name="Grafik 20">
            <a:extLst>
              <a:ext uri="{FF2B5EF4-FFF2-40B4-BE49-F238E27FC236}">
                <a16:creationId xmlns="" xmlns:a16="http://schemas.microsoft.com/office/drawing/2014/main" id="{CC973FA0-F67C-4B64-8B2E-271F2A7136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055"/>
          <a:stretch/>
        </p:blipFill>
        <p:spPr>
          <a:xfrm>
            <a:off x="1846561" y="1454675"/>
            <a:ext cx="2463725" cy="1926243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="" xmlns:a16="http://schemas.microsoft.com/office/drawing/2014/main" id="{B7A4D1CB-BD84-4EA1-9B67-1E947B6A412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58" b="16656"/>
          <a:stretch/>
        </p:blipFill>
        <p:spPr>
          <a:xfrm>
            <a:off x="4538929" y="1438914"/>
            <a:ext cx="2430413" cy="1144455"/>
          </a:xfrm>
          <a:prstGeom prst="rect">
            <a:avLst/>
          </a:prstGeom>
        </p:spPr>
      </p:pic>
      <p:sp>
        <p:nvSpPr>
          <p:cNvPr id="27" name="Textfeld 26">
            <a:extLst>
              <a:ext uri="{FF2B5EF4-FFF2-40B4-BE49-F238E27FC236}">
                <a16:creationId xmlns="" xmlns:a16="http://schemas.microsoft.com/office/drawing/2014/main" id="{E597D5B0-08D2-4C92-B3A1-F2A7F3F31D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0893" y="3718874"/>
            <a:ext cx="1492716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900" i="1"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sz="16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6"/>
              </a:buBlip>
              <a:defRPr sz="16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6"/>
              </a:buBlip>
              <a:defRPr sz="16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latin typeface="Arial" charset="0"/>
              </a:defRPr>
            </a:lvl9pPr>
          </a:lstStyle>
          <a:p>
            <a:r>
              <a:rPr lang="de-DE" altLang="de-DE" dirty="0" err="1"/>
              <a:t>Transducer</a:t>
            </a:r>
            <a:r>
              <a:rPr lang="de-DE" altLang="de-DE" dirty="0"/>
              <a:t> Array System</a:t>
            </a:r>
          </a:p>
        </p:txBody>
      </p:sp>
      <p:cxnSp>
        <p:nvCxnSpPr>
          <p:cNvPr id="23" name="Gerade Verbindung 26">
            <a:extLst>
              <a:ext uri="{FF2B5EF4-FFF2-40B4-BE49-F238E27FC236}">
                <a16:creationId xmlns="" xmlns:a16="http://schemas.microsoft.com/office/drawing/2014/main" id="{12FE6E35-A80B-4F38-8EDE-6260559DAB54}"/>
              </a:ext>
            </a:extLst>
          </p:cNvPr>
          <p:cNvCxnSpPr>
            <a:cxnSpLocks/>
          </p:cNvCxnSpPr>
          <p:nvPr/>
        </p:nvCxnSpPr>
        <p:spPr>
          <a:xfrm flipH="1">
            <a:off x="2948713" y="1436420"/>
            <a:ext cx="1581962" cy="319948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4" name="Gerade Verbindung 26">
            <a:extLst>
              <a:ext uri="{FF2B5EF4-FFF2-40B4-BE49-F238E27FC236}">
                <a16:creationId xmlns="" xmlns:a16="http://schemas.microsoft.com/office/drawing/2014/main" id="{3DF204ED-5750-4F4E-B5AD-9B694BBEC07F}"/>
              </a:ext>
            </a:extLst>
          </p:cNvPr>
          <p:cNvCxnSpPr>
            <a:cxnSpLocks/>
          </p:cNvCxnSpPr>
          <p:nvPr/>
        </p:nvCxnSpPr>
        <p:spPr>
          <a:xfrm flipH="1" flipV="1">
            <a:off x="3083506" y="1891161"/>
            <a:ext cx="1447170" cy="673964"/>
          </a:xfrm>
          <a:prstGeom prst="line">
            <a:avLst/>
          </a:prstGeom>
          <a:ln>
            <a:solidFill>
              <a:schemeClr val="bg2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7" name="Gerade Verbindung 26">
            <a:extLst>
              <a:ext uri="{FF2B5EF4-FFF2-40B4-BE49-F238E27FC236}">
                <a16:creationId xmlns="" xmlns:a16="http://schemas.microsoft.com/office/drawing/2014/main" id="{605C2531-3937-4722-94E5-E612F5015E5E}"/>
              </a:ext>
            </a:extLst>
          </p:cNvPr>
          <p:cNvCxnSpPr>
            <a:cxnSpLocks/>
          </p:cNvCxnSpPr>
          <p:nvPr/>
        </p:nvCxnSpPr>
        <p:spPr>
          <a:xfrm flipH="1" flipV="1">
            <a:off x="6043824" y="2391019"/>
            <a:ext cx="723396" cy="511293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8" name="Gerade Verbindung 26">
            <a:extLst>
              <a:ext uri="{FF2B5EF4-FFF2-40B4-BE49-F238E27FC236}">
                <a16:creationId xmlns="" xmlns:a16="http://schemas.microsoft.com/office/drawing/2014/main" id="{9D18B579-DEFB-4DEF-B3D0-F762445D47CB}"/>
              </a:ext>
            </a:extLst>
          </p:cNvPr>
          <p:cNvCxnSpPr>
            <a:cxnSpLocks/>
          </p:cNvCxnSpPr>
          <p:nvPr/>
        </p:nvCxnSpPr>
        <p:spPr>
          <a:xfrm flipV="1">
            <a:off x="4687767" y="2362936"/>
            <a:ext cx="1183748" cy="521834"/>
          </a:xfrm>
          <a:prstGeom prst="lin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feld 29">
            <a:extLst>
              <a:ext uri="{FF2B5EF4-FFF2-40B4-BE49-F238E27FC236}">
                <a16:creationId xmlns="" xmlns:a16="http://schemas.microsoft.com/office/drawing/2014/main" id="{C2D944EB-A8F1-449D-9BEE-F623D23D33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16228" y="2594640"/>
            <a:ext cx="1490188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Blip>
                <a:blip r:embed="rId4"/>
              </a:buBlip>
              <a:defRPr sz="20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6"/>
              </a:buBlip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6"/>
              </a:buBlip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de-DE" altLang="de-DE" sz="900" i="1" smtClean="0"/>
              <a:t>Measuremen tcontainer</a:t>
            </a:r>
            <a:endParaRPr lang="de-DE" altLang="de-DE" sz="900" i="1" dirty="0"/>
          </a:p>
        </p:txBody>
      </p:sp>
      <p:sp>
        <p:nvSpPr>
          <p:cNvPr id="20" name="Textfeld 19">
            <a:extLst>
              <a:ext uri="{FF2B5EF4-FFF2-40B4-BE49-F238E27FC236}">
                <a16:creationId xmlns="" xmlns:a16="http://schemas.microsoft.com/office/drawing/2014/main" id="{7AA8292D-BA7B-60F6-4255-9ABAB0B410DF}"/>
              </a:ext>
            </a:extLst>
          </p:cNvPr>
          <p:cNvSpPr txBox="1"/>
          <p:nvPr/>
        </p:nvSpPr>
        <p:spPr>
          <a:xfrm>
            <a:off x="1874280" y="4125932"/>
            <a:ext cx="1670970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350" dirty="0"/>
              <a:t>3D </a:t>
            </a:r>
            <a:r>
              <a:rPr lang="de-DE" sz="1350" dirty="0" err="1"/>
              <a:t>hemisphere</a:t>
            </a:r>
            <a:endParaRPr lang="de-DE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350" dirty="0"/>
              <a:t>Diameter: 35 cm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="" xmlns:a16="http://schemas.microsoft.com/office/drawing/2014/main" id="{CCEB2F72-229A-42ED-29B2-2E2697CC4B44}"/>
              </a:ext>
            </a:extLst>
          </p:cNvPr>
          <p:cNvSpPr txBox="1"/>
          <p:nvPr/>
        </p:nvSpPr>
        <p:spPr>
          <a:xfrm>
            <a:off x="4057724" y="4060784"/>
            <a:ext cx="37987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350" dirty="0"/>
              <a:t>2304 US </a:t>
            </a:r>
            <a:r>
              <a:rPr lang="de-DE" sz="1350" dirty="0" err="1"/>
              <a:t>transducers</a:t>
            </a:r>
            <a:r>
              <a:rPr lang="de-DE" sz="1350" dirty="0"/>
              <a:t> (TX + RX), pseudo-</a:t>
            </a:r>
            <a:r>
              <a:rPr lang="de-DE" sz="1350" dirty="0" err="1"/>
              <a:t>random</a:t>
            </a:r>
            <a:endParaRPr lang="de-DE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350" dirty="0"/>
              <a:t>2.6 MHz </a:t>
            </a:r>
            <a:r>
              <a:rPr lang="de-DE" sz="1350" dirty="0" err="1"/>
              <a:t>center</a:t>
            </a:r>
            <a:r>
              <a:rPr lang="de-DE" sz="1350" dirty="0"/>
              <a:t> </a:t>
            </a:r>
            <a:r>
              <a:rPr lang="de-DE" sz="1350" dirty="0" err="1"/>
              <a:t>freq</a:t>
            </a:r>
            <a:r>
              <a:rPr lang="de-DE" sz="1350" dirty="0"/>
              <a:t> (3.4 MHz </a:t>
            </a:r>
            <a:r>
              <a:rPr lang="de-DE" sz="1350" dirty="0" err="1"/>
              <a:t>bandwidth</a:t>
            </a:r>
            <a:r>
              <a:rPr lang="de-DE" sz="1350" dirty="0"/>
              <a:t> @ -10dB)</a:t>
            </a:r>
          </a:p>
        </p:txBody>
      </p:sp>
      <p:sp>
        <p:nvSpPr>
          <p:cNvPr id="24" name="Textfeld 23">
            <a:extLst>
              <a:ext uri="{FF2B5EF4-FFF2-40B4-BE49-F238E27FC236}">
                <a16:creationId xmlns="" xmlns:a16="http://schemas.microsoft.com/office/drawing/2014/main" id="{019B996D-B581-34A1-AC51-D0246C9ED539}"/>
              </a:ext>
            </a:extLst>
          </p:cNvPr>
          <p:cNvSpPr txBox="1"/>
          <p:nvPr/>
        </p:nvSpPr>
        <p:spPr>
          <a:xfrm>
            <a:off x="7856512" y="4103017"/>
            <a:ext cx="24152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350" dirty="0"/>
              <a:t>384 </a:t>
            </a:r>
            <a:r>
              <a:rPr lang="de-DE" sz="1350" dirty="0" err="1"/>
              <a:t>channels</a:t>
            </a:r>
            <a:r>
              <a:rPr lang="de-DE" sz="1350" dirty="0"/>
              <a:t> 20MHz sample rate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de-DE" sz="1350" dirty="0"/>
              <a:t>96 GB </a:t>
            </a:r>
            <a:r>
              <a:rPr lang="de-DE" sz="1350" dirty="0" err="1"/>
              <a:t>memory</a:t>
            </a:r>
            <a:r>
              <a:rPr lang="de-DE" sz="1350" dirty="0"/>
              <a:t> </a:t>
            </a:r>
            <a:r>
              <a:rPr lang="de-DE" sz="1350" dirty="0" err="1"/>
              <a:t>buffer</a:t>
            </a:r>
            <a:endParaRPr lang="de-DE" sz="135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de-DE" sz="1350" dirty="0"/>
          </a:p>
        </p:txBody>
      </p:sp>
      <p:sp>
        <p:nvSpPr>
          <p:cNvPr id="25" name="Abgerundetes Rechteck 30">
            <a:extLst>
              <a:ext uri="{FF2B5EF4-FFF2-40B4-BE49-F238E27FC236}">
                <a16:creationId xmlns="" xmlns:a16="http://schemas.microsoft.com/office/drawing/2014/main" id="{18BC563B-B808-0940-07D1-1613CEFEC342}"/>
              </a:ext>
            </a:extLst>
          </p:cNvPr>
          <p:cNvSpPr/>
          <p:nvPr/>
        </p:nvSpPr>
        <p:spPr>
          <a:xfrm>
            <a:off x="7213958" y="1339053"/>
            <a:ext cx="2794433" cy="2554625"/>
          </a:xfrm>
          <a:prstGeom prst="roundRect">
            <a:avLst>
              <a:gd name="adj" fmla="val 5506"/>
            </a:avLst>
          </a:prstGeom>
          <a:solidFill>
            <a:schemeClr val="bg1">
              <a:lumMod val="95000"/>
            </a:schemeClr>
          </a:solidFill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endParaRPr lang="de-DE" sz="1350"/>
          </a:p>
        </p:txBody>
      </p:sp>
      <p:pic>
        <p:nvPicPr>
          <p:cNvPr id="7" name="Inhaltsplatzhalter 6">
            <a:extLst>
              <a:ext uri="{FF2B5EF4-FFF2-40B4-BE49-F238E27FC236}">
                <a16:creationId xmlns="" xmlns:a16="http://schemas.microsoft.com/office/drawing/2014/main" id="{EF176664-8715-6B5A-FFC1-63E467DF66E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84" t="36402" r="3164" b="6369"/>
          <a:stretch/>
        </p:blipFill>
        <p:spPr>
          <a:xfrm>
            <a:off x="7434673" y="1466487"/>
            <a:ext cx="2371963" cy="2197276"/>
          </a:xfrm>
        </p:spPr>
      </p:pic>
      <p:sp>
        <p:nvSpPr>
          <p:cNvPr id="28" name="Textfeld 27">
            <a:extLst>
              <a:ext uri="{FF2B5EF4-FFF2-40B4-BE49-F238E27FC236}">
                <a16:creationId xmlns="" xmlns:a16="http://schemas.microsoft.com/office/drawing/2014/main" id="{F294D3CE-7EB1-0805-5779-2BA170BCDE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14382" y="3683060"/>
            <a:ext cx="1550424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900" i="1"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Blip>
                <a:blip r:embed="rId5"/>
              </a:buBlip>
              <a:defRPr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Blip>
                <a:blip r:embed="rId6"/>
              </a:buBlip>
              <a:defRPr sz="1600"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Blip>
                <a:blip r:embed="rId6"/>
              </a:buBlip>
              <a:defRPr sz="1600"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Blip>
                <a:blip r:embed="rId6"/>
              </a:buBlip>
              <a:defRPr sz="1600"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600">
                <a:latin typeface="Arial" charset="0"/>
              </a:defRPr>
            </a:lvl9pPr>
          </a:lstStyle>
          <a:p>
            <a:r>
              <a:rPr lang="de-DE" altLang="de-DE" dirty="0"/>
              <a:t>Detail </a:t>
            </a:r>
            <a:r>
              <a:rPr lang="de-DE" altLang="de-DE" dirty="0" err="1"/>
              <a:t>view</a:t>
            </a:r>
            <a:r>
              <a:rPr lang="de-DE" altLang="de-DE" dirty="0"/>
              <a:t> </a:t>
            </a:r>
            <a:r>
              <a:rPr lang="de-DE" altLang="de-DE" dirty="0" err="1"/>
              <a:t>of</a:t>
            </a:r>
            <a:r>
              <a:rPr lang="de-DE" altLang="de-DE" dirty="0"/>
              <a:t> DAQ </a:t>
            </a:r>
            <a:r>
              <a:rPr lang="de-DE" altLang="de-DE" dirty="0" err="1"/>
              <a:t>system</a:t>
            </a:r>
            <a:endParaRPr lang="de-DE" alt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="" xmlns:a16="http://schemas.microsoft.com/office/drawing/2014/main" id="{B8575BFB-3F88-7852-4A14-053F0977EA5F}"/>
              </a:ext>
            </a:extLst>
          </p:cNvPr>
          <p:cNvSpPr txBox="1"/>
          <p:nvPr/>
        </p:nvSpPr>
        <p:spPr>
          <a:xfrm>
            <a:off x="12444536" y="2727357"/>
            <a:ext cx="8256915" cy="300082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DE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→ Larger ROI, </a:t>
            </a:r>
            <a:r>
              <a:rPr lang="de-DE" sz="13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better</a:t>
            </a:r>
            <a:r>
              <a:rPr lang="de-DE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contrast</a:t>
            </a:r>
            <a:r>
              <a:rPr lang="de-DE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3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</a:t>
            </a:r>
            <a:r>
              <a:rPr lang="de-DE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</a:t>
            </a:r>
            <a:r>
              <a:rPr lang="de-DE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time, </a:t>
            </a:r>
            <a:r>
              <a:rPr lang="de-DE" sz="13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faster</a:t>
            </a:r>
            <a:r>
              <a:rPr lang="de-DE" sz="1350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350" dirty="0" err="1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readout</a:t>
            </a:r>
            <a:endParaRPr lang="de-DE" sz="135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225800" y="6445259"/>
            <a:ext cx="4248150" cy="360363"/>
          </a:xfrm>
        </p:spPr>
        <p:txBody>
          <a:bodyPr/>
          <a:lstStyle/>
          <a:p>
            <a:pPr>
              <a:defRPr/>
            </a:pPr>
            <a:r>
              <a:rPr lang="en-US" dirty="0">
                <a:solidFill>
                  <a:srgbClr val="000000"/>
                </a:solidFill>
              </a:rPr>
              <a:t>M. Zapf – 3D USCT</a:t>
            </a:r>
          </a:p>
        </p:txBody>
      </p:sp>
      <p:sp>
        <p:nvSpPr>
          <p:cNvPr id="30" name="Content Placeholder 1">
            <a:extLst>
              <a:ext uri="{FF2B5EF4-FFF2-40B4-BE49-F238E27FC236}">
                <a16:creationId xmlns="" xmlns:a16="http://schemas.microsoft.com/office/drawing/2014/main" id="{DB72C5D8-6E0B-4706-BFC4-BC2D668C1D95}"/>
              </a:ext>
            </a:extLst>
          </p:cNvPr>
          <p:cNvSpPr txBox="1">
            <a:spLocks/>
          </p:cNvSpPr>
          <p:nvPr/>
        </p:nvSpPr>
        <p:spPr>
          <a:xfrm>
            <a:off x="528000" y="5222312"/>
            <a:ext cx="11125200" cy="101537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71448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10"/>
              </a:buBlip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7027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10"/>
              </a:buBlip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82606" indent="-265098" algn="l" defTabSz="898472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10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44535" indent="-27144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10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00114" indent="-265098" algn="l" defTabSz="914347" rtl="0" eaLnBrk="1" latinLnBrk="0" hangingPunct="1">
              <a:lnSpc>
                <a:spcPct val="90000"/>
              </a:lnSpc>
              <a:spcBef>
                <a:spcPts val="480"/>
              </a:spcBef>
              <a:buSzPct val="88000"/>
              <a:buFontTx/>
              <a:buBlip>
                <a:blip r:embed="rId10"/>
              </a:buBlip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/>
              <a:t>A complex device, many channels cables, </a:t>
            </a:r>
            <a:r>
              <a:rPr lang="en-GB" dirty="0" err="1"/>
              <a:t>muxes</a:t>
            </a:r>
            <a:r>
              <a:rPr lang="en-GB" dirty="0"/>
              <a:t>, hierarchical, sequential measurement procedure….</a:t>
            </a:r>
          </a:p>
          <a:p>
            <a:pPr lvl="1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1407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F0919BD3-8BF3-4568-AADA-8883538303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Crosstalk has a negative impact on image reconstruction</a:t>
            </a:r>
          </a:p>
          <a:p>
            <a:pPr lvl="1"/>
            <a:r>
              <a:rPr lang="en-GB" dirty="0"/>
              <a:t>Crosstalk is not a “classical” noise that can be filtered</a:t>
            </a:r>
          </a:p>
          <a:p>
            <a:pPr lvl="1"/>
            <a:r>
              <a:rPr lang="en-GB" dirty="0"/>
              <a:t>For most reconstruction it passes as a genuine signal</a:t>
            </a:r>
          </a:p>
          <a:p>
            <a:r>
              <a:rPr lang="en-GB" dirty="0"/>
              <a:t>3D USCT III piezoelectric designed to have a large opening angle</a:t>
            </a:r>
          </a:p>
          <a:p>
            <a:pPr lvl="1"/>
            <a:r>
              <a:rPr lang="en-GB" dirty="0"/>
              <a:t>Results in low-pressure and small signals</a:t>
            </a:r>
            <a:endParaRPr lang="de-DE" dirty="0"/>
          </a:p>
          <a:p>
            <a:pPr lvl="1"/>
            <a:r>
              <a:rPr lang="en-GB" dirty="0"/>
              <a:t>Sensitive to cross-talk</a:t>
            </a:r>
          </a:p>
          <a:p>
            <a:pPr lvl="1"/>
            <a:endParaRPr lang="en-GB" dirty="0"/>
          </a:p>
          <a:p>
            <a:r>
              <a:rPr lang="en-GB" dirty="0"/>
              <a:t>Complete electrical crosstalk analyses are complex</a:t>
            </a:r>
          </a:p>
          <a:p>
            <a:pPr lvl="1"/>
            <a:r>
              <a:rPr lang="en-GB" dirty="0"/>
              <a:t>Neglects mechanical effects</a:t>
            </a:r>
          </a:p>
          <a:p>
            <a:pPr lvl="1"/>
            <a:r>
              <a:rPr lang="en-GB" dirty="0"/>
              <a:t>Can miss other errors: miss-cabling or digital misconfiguration</a:t>
            </a:r>
          </a:p>
          <a:p>
            <a:endParaRPr lang="en-GB" dirty="0"/>
          </a:p>
          <a:p>
            <a:r>
              <a:rPr lang="en-GB" dirty="0"/>
              <a:t>=&gt; Design a holistic analysis tool for crosstalk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891A585-7B2B-411A-9AC1-41D2C73CB0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B3F1D24A-F9C4-4E2E-8647-B41A953A29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40</a:t>
            </a:fld>
            <a:endParaRPr lang="en-US" noProof="0" dirty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53E4552A-EBA7-4436-9965-055D6237D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Motivation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45439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6E1A1068-1B68-4767-981E-67AA43EECF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D78726D4-004D-4739-B4EE-A23B597E5D1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67" y="2582863"/>
            <a:ext cx="4810440" cy="3606800"/>
          </a:xfrm>
        </p:spPr>
      </p:pic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32F8813D-5807-4D6F-A573-D61EA6CBCA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Content Placeholder 4">
            <a:extLst>
              <a:ext uri="{FF2B5EF4-FFF2-40B4-BE49-F238E27FC236}">
                <a16:creationId xmlns="" xmlns:a16="http://schemas.microsoft.com/office/drawing/2014/main" id="{65AD14F3-2B0E-47DC-A5ED-BCF89300EBF7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E6CCBA18-268A-43C1-8BA7-4541D6467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A851-D77C-41AE-86D7-230684EEBDD1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2628394-7A51-4800-833D-37721D4C1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41</a:t>
            </a:fld>
            <a:endParaRPr lang="de-DE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F64F0515-EBF2-4E90-A31E-AE89B45496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3783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33400" y="2582459"/>
            <a:ext cx="3599688" cy="928838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6194424" y="2582458"/>
            <a:ext cx="5464176" cy="1203158"/>
          </a:xfrm>
        </p:spPr>
        <p:txBody>
          <a:bodyPr/>
          <a:lstStyle/>
          <a:p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A851-D77C-41AE-86D7-230684EEBDD1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42</a:t>
            </a:fld>
            <a:endParaRPr lang="de-D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New slides</a:t>
            </a:r>
            <a:endParaRPr lang="de-D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157" y="3125753"/>
            <a:ext cx="4515001" cy="3395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7576" y="2934810"/>
            <a:ext cx="4515001" cy="33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06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DFFD26F3-34B9-4167-89A4-0DDA9757B8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83511"/>
            <a:ext cx="11125200" cy="4172519"/>
          </a:xfrm>
        </p:spPr>
        <p:txBody>
          <a:bodyPr>
            <a:normAutofit lnSpcReduction="10000"/>
          </a:bodyPr>
          <a:lstStyle/>
          <a:p>
            <a:r>
              <a:rPr lang="de-DE" dirty="0" err="1"/>
              <a:t>Classical</a:t>
            </a:r>
            <a:r>
              <a:rPr lang="de-DE" dirty="0"/>
              <a:t> </a:t>
            </a:r>
            <a:r>
              <a:rPr lang="de-DE" dirty="0" err="1"/>
              <a:t>approach</a:t>
            </a:r>
            <a:r>
              <a:rPr lang="de-DE" dirty="0"/>
              <a:t>: Signal </a:t>
            </a:r>
            <a:r>
              <a:rPr lang="de-DE" dirty="0" err="1"/>
              <a:t>based</a:t>
            </a:r>
            <a:r>
              <a:rPr lang="de-DE" dirty="0"/>
              <a:t> </a:t>
            </a:r>
            <a:r>
              <a:rPr lang="de-DE" dirty="0" err="1"/>
              <a:t>cross</a:t>
            </a:r>
            <a:r>
              <a:rPr lang="de-DE" dirty="0"/>
              <a:t> </a:t>
            </a:r>
            <a:r>
              <a:rPr lang="de-DE" dirty="0" err="1"/>
              <a:t>talk</a:t>
            </a:r>
            <a:r>
              <a:rPr lang="de-DE" dirty="0"/>
              <a:t> </a:t>
            </a:r>
            <a:r>
              <a:rPr lang="de-DE" dirty="0" err="1"/>
              <a:t>detection</a:t>
            </a:r>
            <a:endParaRPr lang="de-DE" dirty="0"/>
          </a:p>
          <a:p>
            <a:pPr lvl="1"/>
            <a:endParaRPr lang="de-DE" dirty="0"/>
          </a:p>
          <a:p>
            <a:pPr lvl="1"/>
            <a:r>
              <a:rPr lang="de-DE" dirty="0"/>
              <a:t>USCT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built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SAFT </a:t>
            </a:r>
            <a:r>
              <a:rPr lang="de-DE" dirty="0" err="1"/>
              <a:t>system</a:t>
            </a:r>
            <a:r>
              <a:rPr lang="de-DE" dirty="0"/>
              <a:t> :Every </a:t>
            </a:r>
            <a:r>
              <a:rPr lang="de-DE" dirty="0" err="1"/>
              <a:t>ascan</a:t>
            </a:r>
            <a:r>
              <a:rPr lang="de-DE" dirty="0"/>
              <a:t> </a:t>
            </a:r>
            <a:r>
              <a:rPr lang="de-DE" dirty="0" err="1"/>
              <a:t>carries</a:t>
            </a:r>
            <a:r>
              <a:rPr lang="de-DE" dirty="0"/>
              <a:t> all </a:t>
            </a:r>
            <a:r>
              <a:rPr lang="de-DE" dirty="0" err="1"/>
              <a:t>information</a:t>
            </a:r>
            <a:r>
              <a:rPr lang="de-DE" dirty="0"/>
              <a:t>, </a:t>
            </a:r>
            <a:r>
              <a:rPr lang="de-DE" dirty="0" err="1"/>
              <a:t>therefore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Signal </a:t>
            </a:r>
            <a:r>
              <a:rPr lang="de-DE" dirty="0" err="1"/>
              <a:t>based</a:t>
            </a:r>
            <a:r>
              <a:rPr lang="de-DE" dirty="0"/>
              <a:t> SNR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low</a:t>
            </a:r>
            <a:r>
              <a:rPr lang="de-DE" dirty="0"/>
              <a:t>  Separation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many</a:t>
            </a:r>
            <a:r>
              <a:rPr lang="de-DE" dirty="0"/>
              <a:t> </a:t>
            </a:r>
            <a:r>
              <a:rPr lang="de-DE" dirty="0" err="1"/>
              <a:t>signal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problematic</a:t>
            </a:r>
            <a:endParaRPr lang="de-DE" dirty="0"/>
          </a:p>
          <a:p>
            <a:pPr lvl="1"/>
            <a:r>
              <a:rPr lang="de-DE" dirty="0"/>
              <a:t>Also, </a:t>
            </a:r>
            <a:r>
              <a:rPr lang="de-DE" dirty="0" err="1"/>
              <a:t>physical</a:t>
            </a:r>
            <a:r>
              <a:rPr lang="de-DE" dirty="0"/>
              <a:t> </a:t>
            </a:r>
            <a:r>
              <a:rPr lang="de-DE" dirty="0" err="1"/>
              <a:t>effects</a:t>
            </a:r>
            <a:r>
              <a:rPr lang="de-DE" dirty="0"/>
              <a:t> like </a:t>
            </a:r>
            <a:r>
              <a:rPr lang="de-DE" dirty="0" err="1"/>
              <a:t>water</a:t>
            </a:r>
            <a:r>
              <a:rPr lang="de-DE" dirty="0"/>
              <a:t> </a:t>
            </a:r>
            <a:r>
              <a:rPr lang="de-DE" dirty="0" err="1"/>
              <a:t>temperature</a:t>
            </a:r>
            <a:r>
              <a:rPr lang="de-DE" dirty="0"/>
              <a:t> and </a:t>
            </a:r>
            <a:r>
              <a:rPr lang="de-DE" dirty="0" err="1"/>
              <a:t>soundspeed</a:t>
            </a:r>
            <a:r>
              <a:rPr lang="de-DE" dirty="0"/>
              <a:t> </a:t>
            </a:r>
            <a:r>
              <a:rPr lang="de-DE" dirty="0" err="1"/>
              <a:t>variation</a:t>
            </a:r>
            <a:r>
              <a:rPr lang="de-DE" dirty="0"/>
              <a:t> </a:t>
            </a:r>
            <a:r>
              <a:rPr lang="de-DE" dirty="0" err="1"/>
              <a:t>make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separation</a:t>
            </a:r>
            <a:r>
              <a:rPr lang="de-DE" dirty="0"/>
              <a:t> </a:t>
            </a:r>
            <a:r>
              <a:rPr lang="de-DE" dirty="0" err="1"/>
              <a:t>harder</a:t>
            </a:r>
            <a:endParaRPr lang="de-DE" dirty="0"/>
          </a:p>
          <a:p>
            <a:pPr lvl="1"/>
            <a:r>
              <a:rPr lang="de-DE" dirty="0"/>
              <a:t>Further, HW </a:t>
            </a:r>
            <a:r>
              <a:rPr lang="de-DE" dirty="0" err="1"/>
              <a:t>variations</a:t>
            </a:r>
            <a:r>
              <a:rPr lang="de-DE" dirty="0"/>
              <a:t> and </a:t>
            </a:r>
            <a:r>
              <a:rPr lang="de-DE" dirty="0" err="1"/>
              <a:t>defects</a:t>
            </a:r>
            <a:r>
              <a:rPr lang="de-DE" dirty="0"/>
              <a:t> </a:t>
            </a:r>
          </a:p>
          <a:p>
            <a:pPr lvl="1"/>
            <a:endParaRPr lang="de-DE" dirty="0"/>
          </a:p>
          <a:p>
            <a:pPr lvl="1"/>
            <a:endParaRPr lang="de-DE" dirty="0"/>
          </a:p>
          <a:p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increase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SNR </a:t>
            </a:r>
            <a:r>
              <a:rPr lang="de-DE" dirty="0" err="1"/>
              <a:t>confidence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</a:p>
          <a:p>
            <a:pPr lvl="1"/>
            <a:r>
              <a:rPr lang="de-DE" dirty="0" err="1"/>
              <a:t>From</a:t>
            </a:r>
            <a:r>
              <a:rPr lang="de-DE" dirty="0"/>
              <a:t> </a:t>
            </a:r>
            <a:r>
              <a:rPr lang="de-DE" err="1"/>
              <a:t>the</a:t>
            </a:r>
            <a:r>
              <a:rPr lang="de-DE"/>
              <a:t> </a:t>
            </a:r>
            <a:r>
              <a:rPr lang="de-DE" smtClean="0"/>
              <a:t>Transmissions </a:t>
            </a:r>
            <a:r>
              <a:rPr lang="de-DE" dirty="0" err="1"/>
              <a:t>signals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positions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emitter</a:t>
            </a:r>
            <a:r>
              <a:rPr lang="de-DE" dirty="0"/>
              <a:t> and </a:t>
            </a:r>
            <a:r>
              <a:rPr lang="de-DE" dirty="0" err="1"/>
              <a:t>receivers</a:t>
            </a:r>
            <a:r>
              <a:rPr lang="de-DE" dirty="0"/>
              <a:t> </a:t>
            </a:r>
            <a:r>
              <a:rPr lang="de-DE" dirty="0" err="1"/>
              <a:t>can</a:t>
            </a:r>
            <a:r>
              <a:rPr lang="de-DE" dirty="0"/>
              <a:t> </a:t>
            </a:r>
            <a:r>
              <a:rPr lang="de-DE" dirty="0" err="1"/>
              <a:t>be</a:t>
            </a:r>
            <a:r>
              <a:rPr lang="de-DE" dirty="0"/>
              <a:t> </a:t>
            </a:r>
            <a:r>
              <a:rPr lang="de-DE" dirty="0" err="1"/>
              <a:t>extracted</a:t>
            </a:r>
            <a:endParaRPr lang="de-DE" dirty="0"/>
          </a:p>
          <a:p>
            <a:pPr lvl="1"/>
            <a:endParaRPr lang="de-DE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C1120A2-5405-417E-9E8D-196EB5C10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C4E2A94-29C4-4030-9CE3-F10F80C675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43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25887861-9E6E-401D-A155-2B31460923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Challenge and Approach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72132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="" xmlns:a16="http://schemas.microsoft.com/office/drawing/2014/main" id="{4785763E-C779-4F7F-9FA8-78285F1FBD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de-DE" dirty="0"/>
              <a:t>Experiment</a:t>
            </a:r>
          </a:p>
          <a:p>
            <a:endParaRPr lang="de-DE" dirty="0"/>
          </a:p>
          <a:p>
            <a:r>
              <a:rPr lang="de-DE" dirty="0"/>
              <a:t>Receiver , </a:t>
            </a:r>
            <a:r>
              <a:rPr lang="de-DE" dirty="0" err="1"/>
              <a:t>emitter</a:t>
            </a:r>
            <a:r>
              <a:rPr lang="de-DE" dirty="0"/>
              <a:t>, </a:t>
            </a:r>
            <a:r>
              <a:rPr lang="de-DE" dirty="0" err="1"/>
              <a:t>degrees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freedom</a:t>
            </a:r>
            <a:endParaRPr lang="de-DE" dirty="0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7CFEDD1-9733-4D4D-9228-8A40B58D3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54299-21F5-4380-A5B0-36A76B3ABC3F}" type="datetime4">
              <a:rPr lang="en-US" smtClean="0"/>
              <a:t>June 11, 2024</a:t>
            </a:fld>
            <a:endParaRPr lang="de-D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3AC5397E-5A1D-4BCB-A6A5-B7195D939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44</a:t>
            </a:fld>
            <a:endParaRPr lang="de-DE"/>
          </a:p>
        </p:txBody>
      </p:sp>
      <p:sp>
        <p:nvSpPr>
          <p:cNvPr id="7" name="Title 6">
            <a:extLst>
              <a:ext uri="{FF2B5EF4-FFF2-40B4-BE49-F238E27FC236}">
                <a16:creationId xmlns="" xmlns:a16="http://schemas.microsoft.com/office/drawing/2014/main" id="{31B0DB6A-2DDD-4E3F-A0C1-7A8ED3CA70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mtClean="0"/>
              <a:t>Method 2D </a:t>
            </a:r>
            <a:r>
              <a:rPr lang="en-GB" dirty="0"/>
              <a:t>projections</a:t>
            </a:r>
            <a:endParaRPr lang="de-DE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="" xmlns:a16="http://schemas.microsoft.com/office/drawing/2014/main" id="{AE41B516-D31A-4F70-9DCD-F6311C3A59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67" y="2582863"/>
            <a:ext cx="4810440" cy="3606800"/>
          </a:xfrm>
        </p:spPr>
      </p:pic>
      <p:sp>
        <p:nvSpPr>
          <p:cNvPr id="3" name="Textplatzhalter 2">
            <a:extLst>
              <a:ext uri="{FF2B5EF4-FFF2-40B4-BE49-F238E27FC236}">
                <a16:creationId xmlns="" xmlns:a16="http://schemas.microsoft.com/office/drawing/2014/main" id="{1A9D5795-671E-4A07-9646-15DC8E60CC9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Inhaltsplatzhalter 8">
            <a:extLst>
              <a:ext uri="{FF2B5EF4-FFF2-40B4-BE49-F238E27FC236}">
                <a16:creationId xmlns="" xmlns:a16="http://schemas.microsoft.com/office/drawing/2014/main" id="{BA5BE539-F8B6-408A-A960-22D007E2DCB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4239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>
          <a:xfrm>
            <a:off x="533400" y="2582459"/>
            <a:ext cx="5464176" cy="189810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4"/>
          </p:nvPr>
        </p:nvSpPr>
        <p:spPr>
          <a:xfrm>
            <a:off x="6194424" y="2582458"/>
            <a:ext cx="5464176" cy="508214"/>
          </a:xfrm>
        </p:spPr>
        <p:txBody>
          <a:bodyPr/>
          <a:lstStyle/>
          <a:p>
            <a:endParaRPr lang="de-DE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A851-D77C-41AE-86D7-230684EEBDD1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45</a:t>
            </a:fld>
            <a:endParaRPr lang="de-DE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exp2067</a:t>
            </a:r>
            <a:endParaRPr lang="de-DE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549" y="3090672"/>
            <a:ext cx="4515001" cy="339500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3599" y="2934809"/>
            <a:ext cx="4515001" cy="339500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0074" y="708783"/>
            <a:ext cx="4515001" cy="339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38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>
            <a:extLst>
              <a:ext uri="{FF2B5EF4-FFF2-40B4-BE49-F238E27FC236}">
                <a16:creationId xmlns="" xmlns:a16="http://schemas.microsoft.com/office/drawing/2014/main" id="{2A525B3B-1301-4109-BE01-846A354DE11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1156" y="1979483"/>
            <a:ext cx="5334000" cy="4000500"/>
          </a:xfrm>
        </p:spPr>
      </p:pic>
      <p:pic>
        <p:nvPicPr>
          <p:cNvPr id="15" name="Content Placeholder 14">
            <a:extLst>
              <a:ext uri="{FF2B5EF4-FFF2-40B4-BE49-F238E27FC236}">
                <a16:creationId xmlns="" xmlns:a16="http://schemas.microsoft.com/office/drawing/2014/main" id="{4244A361-7032-48D3-89F0-E0CB3B5A03B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1979483"/>
            <a:ext cx="5334000" cy="4000500"/>
          </a:xfrm>
        </p:spPr>
      </p:pic>
      <p:sp>
        <p:nvSpPr>
          <p:cNvPr id="6" name="Date Placeholder 5">
            <a:extLst>
              <a:ext uri="{FF2B5EF4-FFF2-40B4-BE49-F238E27FC236}">
                <a16:creationId xmlns="" xmlns:a16="http://schemas.microsoft.com/office/drawing/2014/main" id="{77C6B4D4-EC6D-4040-906A-FD5639EAA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35A851-D77C-41AE-86D7-230684EEBDD1}" type="datetime4">
              <a:rPr lang="en-US" smtClean="0"/>
              <a:t>June 11, 2024</a:t>
            </a:fld>
            <a:endParaRPr lang="de-D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4427E33-8FB6-416C-8FF8-1F17045B56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de-DE" smtClean="0"/>
              <a:t>46</a:t>
            </a:fld>
            <a:endParaRPr lang="de-DE"/>
          </a:p>
        </p:txBody>
      </p:sp>
      <p:sp>
        <p:nvSpPr>
          <p:cNvPr id="8" name="Title 7">
            <a:extLst>
              <a:ext uri="{FF2B5EF4-FFF2-40B4-BE49-F238E27FC236}">
                <a16:creationId xmlns="" xmlns:a16="http://schemas.microsoft.com/office/drawing/2014/main" id="{2D23AED5-2074-4C0C-8B01-1A0D26B35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8000" y="394871"/>
            <a:ext cx="9158904" cy="767748"/>
          </a:xfrm>
        </p:spPr>
        <p:txBody>
          <a:bodyPr>
            <a:normAutofit fontScale="90000"/>
          </a:bodyPr>
          <a:lstStyle/>
          <a:p>
            <a:r>
              <a:rPr lang="en-GB" dirty="0"/>
              <a:t>Results:</a:t>
            </a:r>
            <a:br>
              <a:rPr lang="en-GB" dirty="0"/>
            </a:br>
            <a:r>
              <a:rPr lang="en-GB" dirty="0" err="1"/>
              <a:t>Soundspeed</a:t>
            </a:r>
            <a:r>
              <a:rPr lang="en-GB"/>
              <a:t> detection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201619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D59EFE3-7A15-4B13-8E18-CADCB3739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 USCT system is designed around Synthetic Aperture Focusing Technique (SAFT)</a:t>
            </a:r>
          </a:p>
          <a:p>
            <a:pPr lvl="1"/>
            <a:r>
              <a:rPr lang="en-GB" dirty="0"/>
              <a:t>System emits with one element and receives with all others</a:t>
            </a:r>
          </a:p>
          <a:p>
            <a:pPr lvl="1"/>
            <a:endParaRPr lang="en-GB" dirty="0"/>
          </a:p>
          <a:p>
            <a:r>
              <a:rPr lang="en-GB" dirty="0"/>
              <a:t>In the 3D USCT </a:t>
            </a:r>
            <a:r>
              <a:rPr lang="en-GB"/>
              <a:t>III </a:t>
            </a:r>
            <a:r>
              <a:rPr lang="en-GB" smtClean="0"/>
              <a:t>prototype:</a:t>
            </a:r>
            <a:endParaRPr lang="en-GB" dirty="0"/>
          </a:p>
          <a:p>
            <a:pPr lvl="1"/>
            <a:r>
              <a:rPr lang="en-GB"/>
              <a:t>1 </a:t>
            </a:r>
            <a:r>
              <a:rPr lang="en-GB" smtClean="0"/>
              <a:t>emitter, 2303 </a:t>
            </a:r>
            <a:r>
              <a:rPr lang="en-GB" dirty="0"/>
              <a:t>receivers</a:t>
            </a:r>
          </a:p>
          <a:p>
            <a:pPr lvl="1"/>
            <a:r>
              <a:rPr lang="en-GB" dirty="0"/>
              <a:t>Limitation of the number of ADC/DAC channels leads to use of multiplexer</a:t>
            </a:r>
          </a:p>
          <a:p>
            <a:pPr lvl="1"/>
            <a:endParaRPr lang="en-GB" dirty="0"/>
          </a:p>
          <a:p>
            <a:r>
              <a:rPr lang="en-GB" dirty="0"/>
              <a:t>=&gt;Multiplexer and parallel channel are </a:t>
            </a:r>
            <a:r>
              <a:rPr lang="en-GB" b="1" dirty="0"/>
              <a:t>sources of crosstalk</a:t>
            </a:r>
          </a:p>
          <a:p>
            <a:pPr marL="717508" lvl="2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ECF3F0-AEC9-429D-90A5-F42A1755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299B49F-1857-4C70-9B6C-F71A3A5C9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5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5D2492BA-1F21-4C20-A374-975FA600C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smtClean="0"/>
              <a:t>Challenge: A </a:t>
            </a:r>
            <a:r>
              <a:rPr lang="en-GB" dirty="0"/>
              <a:t>complex, hierarchical multi-channel system</a:t>
            </a:r>
          </a:p>
        </p:txBody>
      </p:sp>
    </p:spTree>
    <p:extLst>
      <p:ext uri="{BB962C8B-B14F-4D97-AF65-F5344CB8AC3E}">
        <p14:creationId xmlns:p14="http://schemas.microsoft.com/office/powerpoint/2010/main" val="284604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7D59EFE3-7A15-4B13-8E18-CADCB37393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0" y="1583511"/>
            <a:ext cx="11125200" cy="2882981"/>
          </a:xfrm>
        </p:spPr>
        <p:txBody>
          <a:bodyPr>
            <a:normAutofit fontScale="70000" lnSpcReduction="20000"/>
          </a:bodyPr>
          <a:lstStyle/>
          <a:p>
            <a:r>
              <a:rPr lang="en-GB" dirty="0"/>
              <a:t>The SAFT approach of USCT is built around the assumption of well behaving noise</a:t>
            </a:r>
          </a:p>
          <a:p>
            <a:pPr lvl="1"/>
            <a:r>
              <a:rPr lang="en-GB" dirty="0"/>
              <a:t>1D signals carrying all the information can be utilized to extract all the information</a:t>
            </a:r>
          </a:p>
          <a:p>
            <a:pPr lvl="1"/>
            <a:r>
              <a:rPr lang="en-GB" dirty="0"/>
              <a:t>System design theories like the </a:t>
            </a:r>
            <a:r>
              <a:rPr lang="en-GB" dirty="0" err="1"/>
              <a:t>the</a:t>
            </a:r>
            <a:r>
              <a:rPr lang="en-GB" dirty="0"/>
              <a:t> 1Bit ADC </a:t>
            </a:r>
            <a:r>
              <a:rPr lang="en-GB" dirty="0" err="1"/>
              <a:t>paradigma</a:t>
            </a:r>
            <a:r>
              <a:rPr lang="en-GB" dirty="0"/>
              <a:t> showing that coherent overlaying and extraction of information is possible</a:t>
            </a:r>
          </a:p>
          <a:p>
            <a:pPr lvl="1"/>
            <a:r>
              <a:rPr lang="en-GB" dirty="0"/>
              <a:t>Gauss formed well heaved noise chancels out -&gt; system Design of USCT as </a:t>
            </a:r>
            <a:r>
              <a:rPr lang="en-GB" dirty="0" err="1"/>
              <a:t>proababilistic</a:t>
            </a:r>
            <a:r>
              <a:rPr lang="en-GB" dirty="0"/>
              <a:t> detection device</a:t>
            </a:r>
          </a:p>
          <a:p>
            <a:pPr lvl="1"/>
            <a:endParaRPr lang="en-GB" dirty="0"/>
          </a:p>
          <a:p>
            <a:pPr lvl="1"/>
            <a:r>
              <a:rPr lang="en-GB" b="1" dirty="0"/>
              <a:t>Coherent noise/distortions, cancels not out!</a:t>
            </a:r>
          </a:p>
          <a:p>
            <a:pPr lvl="1"/>
            <a:r>
              <a:rPr lang="en-GB" b="1" dirty="0"/>
              <a:t>Coherent “Noise” in context of our system of many parallel measured pressure over time data is needed to be time coherent</a:t>
            </a:r>
          </a:p>
          <a:p>
            <a:pPr lvl="1"/>
            <a:r>
              <a:rPr lang="en-GB" b="1" dirty="0"/>
              <a:t>Such “coherent distortions” are created by classical signal crosstalk, capacitive and inductive coupling which is typically almost instantaneous</a:t>
            </a:r>
            <a:endParaRPr lang="en-GB" dirty="0"/>
          </a:p>
          <a:p>
            <a:pPr marL="717508" lvl="2" indent="0">
              <a:buNone/>
            </a:pPr>
            <a:endParaRPr lang="en-GB" dirty="0"/>
          </a:p>
          <a:p>
            <a:pPr lvl="1"/>
            <a:endParaRPr lang="en-GB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FAECF3F0-AEC9-429D-90A5-F42A1755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3299B49F-1857-4C70-9B6C-F71A3A5C95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6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5D2492BA-1F21-4C20-A374-975FA600C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Challenge: Coherent “artifacts”  leading to artifacts</a:t>
            </a:r>
          </a:p>
        </p:txBody>
      </p:sp>
      <p:sp>
        <p:nvSpPr>
          <p:cNvPr id="19" name="Text Box 23">
            <a:extLst>
              <a:ext uri="{FF2B5EF4-FFF2-40B4-BE49-F238E27FC236}">
                <a16:creationId xmlns="" xmlns:a16="http://schemas.microsoft.com/office/drawing/2014/main" id="{1434ED80-C4FE-4D9B-96F9-3A1251B92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42181" y="5099198"/>
            <a:ext cx="184558" cy="215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2860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6pPr>
            <a:lvl7pPr marL="27432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7pPr>
            <a:lvl8pPr marL="32004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8pPr>
            <a:lvl9pPr marL="3657600" algn="l" defTabSz="4572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9pPr>
          </a:lstStyle>
          <a:p>
            <a:pPr>
              <a:defRPr/>
            </a:pPr>
            <a:endParaRPr lang="de-DE" sz="800" dirty="0"/>
          </a:p>
        </p:txBody>
      </p:sp>
      <p:grpSp>
        <p:nvGrpSpPr>
          <p:cNvPr id="37" name="Gruppieren 36">
            <a:extLst>
              <a:ext uri="{FF2B5EF4-FFF2-40B4-BE49-F238E27FC236}">
                <a16:creationId xmlns="" xmlns:a16="http://schemas.microsoft.com/office/drawing/2014/main" id="{9C698408-0AA6-40E3-8358-9139886CC50C}"/>
              </a:ext>
            </a:extLst>
          </p:cNvPr>
          <p:cNvGrpSpPr/>
          <p:nvPr/>
        </p:nvGrpSpPr>
        <p:grpSpPr>
          <a:xfrm>
            <a:off x="3294708" y="4418675"/>
            <a:ext cx="3883332" cy="1724318"/>
            <a:chOff x="3294708" y="4418675"/>
            <a:chExt cx="3883332" cy="1724318"/>
          </a:xfrm>
        </p:grpSpPr>
        <p:sp>
          <p:nvSpPr>
            <p:cNvPr id="16" name="Line 19">
              <a:extLst>
                <a:ext uri="{FF2B5EF4-FFF2-40B4-BE49-F238E27FC236}">
                  <a16:creationId xmlns="" xmlns:a16="http://schemas.microsoft.com/office/drawing/2014/main" id="{140FA36D-7D77-4EAA-B1FD-FD9C3C81989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4708" y="5392665"/>
              <a:ext cx="3037774" cy="292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>
                <a:defRPr/>
              </a:pPr>
              <a:endParaRPr lang="de-DE" sz="1350"/>
            </a:p>
          </p:txBody>
        </p:sp>
        <p:sp>
          <p:nvSpPr>
            <p:cNvPr id="20" name="Line 19">
              <a:extLst>
                <a:ext uri="{FF2B5EF4-FFF2-40B4-BE49-F238E27FC236}">
                  <a16:creationId xmlns="" xmlns:a16="http://schemas.microsoft.com/office/drawing/2014/main" id="{FBA6BD23-8149-41F6-828F-814CDDB3A9B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94708" y="5908370"/>
              <a:ext cx="3037774" cy="2927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triangle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5pPr>
              <a:lvl6pPr marL="22860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6pPr>
              <a:lvl7pPr marL="27432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7pPr>
              <a:lvl8pPr marL="32004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8pPr>
              <a:lvl9pPr marL="3657600" algn="l" defTabSz="4572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ＭＳ Ｐゴシック" charset="0"/>
                  <a:cs typeface="+mn-cs"/>
                </a:defRPr>
              </a:lvl9pPr>
            </a:lstStyle>
            <a:p>
              <a:pPr>
                <a:defRPr/>
              </a:pPr>
              <a:endParaRPr lang="de-DE" sz="1350"/>
            </a:p>
          </p:txBody>
        </p:sp>
        <p:sp>
          <p:nvSpPr>
            <p:cNvPr id="21" name="Textfeld 20">
              <a:extLst>
                <a:ext uri="{FF2B5EF4-FFF2-40B4-BE49-F238E27FC236}">
                  <a16:creationId xmlns="" xmlns:a16="http://schemas.microsoft.com/office/drawing/2014/main" id="{B0B18EEA-0847-485F-AC5C-0EF16A027C0D}"/>
                </a:ext>
              </a:extLst>
            </p:cNvPr>
            <p:cNvSpPr txBox="1"/>
            <p:nvPr/>
          </p:nvSpPr>
          <p:spPr>
            <a:xfrm>
              <a:off x="3719323" y="4952922"/>
              <a:ext cx="10743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Wire 1</a:t>
              </a:r>
            </a:p>
          </p:txBody>
        </p:sp>
        <p:sp>
          <p:nvSpPr>
            <p:cNvPr id="22" name="Textfeld 21">
              <a:extLst>
                <a:ext uri="{FF2B5EF4-FFF2-40B4-BE49-F238E27FC236}">
                  <a16:creationId xmlns="" xmlns:a16="http://schemas.microsoft.com/office/drawing/2014/main" id="{3B77F275-678E-4C40-8541-6393F35299C1}"/>
                </a:ext>
              </a:extLst>
            </p:cNvPr>
            <p:cNvSpPr txBox="1"/>
            <p:nvPr/>
          </p:nvSpPr>
          <p:spPr>
            <a:xfrm>
              <a:off x="3971971" y="5504162"/>
              <a:ext cx="107433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dirty="0"/>
                <a:t>Wire 2</a:t>
              </a:r>
            </a:p>
          </p:txBody>
        </p:sp>
        <p:sp>
          <p:nvSpPr>
            <p:cNvPr id="23" name="Pfeil: nach unten gekrümmt 22">
              <a:extLst>
                <a:ext uri="{FF2B5EF4-FFF2-40B4-BE49-F238E27FC236}">
                  <a16:creationId xmlns="" xmlns:a16="http://schemas.microsoft.com/office/drawing/2014/main" id="{026B07C3-A94B-41EC-82BF-E0743141FB3E}"/>
                </a:ext>
              </a:extLst>
            </p:cNvPr>
            <p:cNvSpPr/>
            <p:nvPr/>
          </p:nvSpPr>
          <p:spPr>
            <a:xfrm rot="3297443">
              <a:off x="5335926" y="5411120"/>
              <a:ext cx="1002081" cy="461665"/>
            </a:xfrm>
            <a:prstGeom prst="curvedDown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9" name="Textfeld 28">
              <a:extLst>
                <a:ext uri="{FF2B5EF4-FFF2-40B4-BE49-F238E27FC236}">
                  <a16:creationId xmlns="" xmlns:a16="http://schemas.microsoft.com/office/drawing/2014/main" id="{3D516EDD-FD76-45CF-B404-5B4C210F74E1}"/>
                </a:ext>
              </a:extLst>
            </p:cNvPr>
            <p:cNvSpPr txBox="1"/>
            <p:nvPr/>
          </p:nvSpPr>
          <p:spPr>
            <a:xfrm>
              <a:off x="3758311" y="4418675"/>
              <a:ext cx="341972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Medium </a:t>
              </a:r>
              <a:r>
                <a:rPr lang="de-DE" dirty="0" err="1"/>
                <a:t>with</a:t>
              </a:r>
              <a:r>
                <a:rPr lang="de-DE" dirty="0"/>
                <a:t> </a:t>
              </a:r>
              <a:r>
                <a:rPr lang="de-DE" dirty="0" err="1"/>
                <a:t>crosstalk</a:t>
              </a:r>
              <a:r>
                <a:rPr lang="de-DE" dirty="0"/>
                <a:t>!</a:t>
              </a:r>
            </a:p>
          </p:txBody>
        </p:sp>
      </p:grpSp>
      <p:grpSp>
        <p:nvGrpSpPr>
          <p:cNvPr id="36" name="Gruppieren 35">
            <a:extLst>
              <a:ext uri="{FF2B5EF4-FFF2-40B4-BE49-F238E27FC236}">
                <a16:creationId xmlns="" xmlns:a16="http://schemas.microsoft.com/office/drawing/2014/main" id="{C5CDCD53-EAD0-40B4-B7DB-32E6650C40F1}"/>
              </a:ext>
            </a:extLst>
          </p:cNvPr>
          <p:cNvGrpSpPr/>
          <p:nvPr/>
        </p:nvGrpSpPr>
        <p:grpSpPr>
          <a:xfrm>
            <a:off x="398451" y="4237081"/>
            <a:ext cx="4395205" cy="2226047"/>
            <a:chOff x="398451" y="4237081"/>
            <a:chExt cx="4395205" cy="2226047"/>
          </a:xfrm>
        </p:grpSpPr>
        <p:pic>
          <p:nvPicPr>
            <p:cNvPr id="14" name="Picture 17" descr="manipulAscan">
              <a:extLst>
                <a:ext uri="{FF2B5EF4-FFF2-40B4-BE49-F238E27FC236}">
                  <a16:creationId xmlns="" xmlns:a16="http://schemas.microsoft.com/office/drawing/2014/main" id="{B306A8CB-5E14-4F5F-8E38-7568D15311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98451" y="4714602"/>
              <a:ext cx="2799952" cy="1119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4" name="Picture 17" descr="manipulAscan">
              <a:extLst>
                <a:ext uri="{FF2B5EF4-FFF2-40B4-BE49-F238E27FC236}">
                  <a16:creationId xmlns="" xmlns:a16="http://schemas.microsoft.com/office/drawing/2014/main" id="{96DDD01D-8914-44AA-A2D4-2A19DE4A4E3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 amt="83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contrast="-1000"/>
                      </a14:imgEffect>
                    </a14:imgLayer>
                  </a14:imgProps>
                </a:ext>
              </a:extLst>
            </a:blip>
            <a:srcRect l="50000"/>
            <a:stretch/>
          </p:blipFill>
          <p:spPr bwMode="auto">
            <a:xfrm>
              <a:off x="528000" y="5551643"/>
              <a:ext cx="2670403" cy="911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3" name="Textfeld 32">
              <a:extLst>
                <a:ext uri="{FF2B5EF4-FFF2-40B4-BE49-F238E27FC236}">
                  <a16:creationId xmlns="" xmlns:a16="http://schemas.microsoft.com/office/drawing/2014/main" id="{AA9EFC2D-245E-4AA5-B236-0FE3956A8041}"/>
                </a:ext>
              </a:extLst>
            </p:cNvPr>
            <p:cNvSpPr txBox="1"/>
            <p:nvPr/>
          </p:nvSpPr>
          <p:spPr>
            <a:xfrm>
              <a:off x="709254" y="4237081"/>
              <a:ext cx="4084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Signal</a:t>
              </a:r>
            </a:p>
          </p:txBody>
        </p:sp>
      </p:grpSp>
      <p:grpSp>
        <p:nvGrpSpPr>
          <p:cNvPr id="35" name="Gruppieren 34">
            <a:extLst>
              <a:ext uri="{FF2B5EF4-FFF2-40B4-BE49-F238E27FC236}">
                <a16:creationId xmlns="" xmlns:a16="http://schemas.microsoft.com/office/drawing/2014/main" id="{FEC8B177-E25E-4D87-A8F1-100F3397336C}"/>
              </a:ext>
            </a:extLst>
          </p:cNvPr>
          <p:cNvGrpSpPr/>
          <p:nvPr/>
        </p:nvGrpSpPr>
        <p:grpSpPr>
          <a:xfrm>
            <a:off x="8433690" y="4136646"/>
            <a:ext cx="4084402" cy="2256741"/>
            <a:chOff x="8433690" y="4136646"/>
            <a:chExt cx="4084402" cy="2256741"/>
          </a:xfrm>
        </p:grpSpPr>
        <p:pic>
          <p:nvPicPr>
            <p:cNvPr id="32" name="Picture 17" descr="manipulAscan">
              <a:extLst>
                <a:ext uri="{FF2B5EF4-FFF2-40B4-BE49-F238E27FC236}">
                  <a16:creationId xmlns="" xmlns:a16="http://schemas.microsoft.com/office/drawing/2014/main" id="{90D33589-BDF4-4E01-BD79-DE6C86FE196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alphaModFix amt="83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  <a14:imgEffect>
                        <a14:brightnessContrast contrast="-1000"/>
                      </a14:imgEffect>
                    </a14:imgLayer>
                  </a14:imgProps>
                </a:ext>
              </a:extLst>
            </a:blip>
            <a:srcRect l="50000"/>
            <a:stretch/>
          </p:blipFill>
          <p:spPr bwMode="auto">
            <a:xfrm>
              <a:off x="8627979" y="5481902"/>
              <a:ext cx="2670403" cy="911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sp>
          <p:nvSpPr>
            <p:cNvPr id="30" name="Textfeld 29">
              <a:extLst>
                <a:ext uri="{FF2B5EF4-FFF2-40B4-BE49-F238E27FC236}">
                  <a16:creationId xmlns="" xmlns:a16="http://schemas.microsoft.com/office/drawing/2014/main" id="{2EB3F97B-4C1F-47D2-AFDC-D19296BF7AB5}"/>
                </a:ext>
              </a:extLst>
            </p:cNvPr>
            <p:cNvSpPr txBox="1"/>
            <p:nvPr/>
          </p:nvSpPr>
          <p:spPr>
            <a:xfrm>
              <a:off x="8433690" y="4136646"/>
              <a:ext cx="4084402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dirty="0"/>
                <a:t>Signal </a:t>
              </a:r>
              <a:r>
                <a:rPr lang="de-DE" dirty="0" err="1"/>
                <a:t>with</a:t>
              </a:r>
              <a:r>
                <a:rPr lang="de-DE" dirty="0"/>
                <a:t> </a:t>
              </a:r>
              <a:r>
                <a:rPr lang="de-DE" dirty="0" err="1"/>
                <a:t>artifact</a:t>
              </a:r>
              <a:endParaRPr lang="de-DE" dirty="0"/>
            </a:p>
          </p:txBody>
        </p:sp>
        <p:pic>
          <p:nvPicPr>
            <p:cNvPr id="31" name="Picture 17" descr="manipulAscan">
              <a:extLst>
                <a:ext uri="{FF2B5EF4-FFF2-40B4-BE49-F238E27FC236}">
                  <a16:creationId xmlns="" xmlns:a16="http://schemas.microsoft.com/office/drawing/2014/main" id="{DABE3F59-AEC0-45FF-9808-3CE1EA7FFD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8498430" y="4644861"/>
              <a:ext cx="2799952" cy="11197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  <p:pic>
          <p:nvPicPr>
            <p:cNvPr id="26" name="Picture 17" descr="manipulAscan">
              <a:extLst>
                <a:ext uri="{FF2B5EF4-FFF2-40B4-BE49-F238E27FC236}">
                  <a16:creationId xmlns="" xmlns:a16="http://schemas.microsoft.com/office/drawing/2014/main" id="{26982902-9E90-438B-B867-81488459FC8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/>
            <a:srcRect l="24547" r="60990"/>
            <a:stretch/>
          </p:blipFill>
          <p:spPr bwMode="auto">
            <a:xfrm>
              <a:off x="9193823" y="5476549"/>
              <a:ext cx="329621" cy="9114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</p:pic>
      </p:grpSp>
      <p:sp>
        <p:nvSpPr>
          <p:cNvPr id="34" name="Ellipse 33">
            <a:extLst>
              <a:ext uri="{FF2B5EF4-FFF2-40B4-BE49-F238E27FC236}">
                <a16:creationId xmlns="" xmlns:a16="http://schemas.microsoft.com/office/drawing/2014/main" id="{FC73F140-3164-4DB0-A420-1E4A7739D0C9}"/>
              </a:ext>
            </a:extLst>
          </p:cNvPr>
          <p:cNvSpPr/>
          <p:nvPr/>
        </p:nvSpPr>
        <p:spPr>
          <a:xfrm>
            <a:off x="8930640" y="5392665"/>
            <a:ext cx="719179" cy="1070463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2221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="" xmlns:a16="http://schemas.microsoft.com/office/drawing/2014/main" id="{9FD600FB-0B6A-4CF1-9D6F-92CD8C8E59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8000" y="1629232"/>
            <a:ext cx="11125200" cy="4486472"/>
          </a:xfrm>
        </p:spPr>
        <p:txBody>
          <a:bodyPr>
            <a:normAutofit/>
          </a:bodyPr>
          <a:lstStyle/>
          <a:p>
            <a:r>
              <a:rPr lang="en-GB" smtClean="0"/>
              <a:t>many crosstalk mechanism:</a:t>
            </a:r>
          </a:p>
          <a:p>
            <a:endParaRPr lang="en-GB"/>
          </a:p>
          <a:p>
            <a:pPr lvl="1"/>
            <a:r>
              <a:rPr lang="en-GB" smtClean="0"/>
              <a:t>Component </a:t>
            </a:r>
            <a:r>
              <a:rPr lang="en-GB" dirty="0"/>
              <a:t>level crosstalk</a:t>
            </a:r>
          </a:p>
          <a:p>
            <a:pPr lvl="1"/>
            <a:r>
              <a:rPr lang="en-GB" smtClean="0"/>
              <a:t>Capacitive </a:t>
            </a:r>
            <a:r>
              <a:rPr lang="en-GB" dirty="0"/>
              <a:t>coupling crosstalk</a:t>
            </a:r>
          </a:p>
          <a:p>
            <a:pPr lvl="1"/>
            <a:r>
              <a:rPr lang="en-GB" smtClean="0"/>
              <a:t>Inductive coupling</a:t>
            </a:r>
          </a:p>
          <a:p>
            <a:pPr lvl="1"/>
            <a:endParaRPr lang="en-GB" dirty="0"/>
          </a:p>
          <a:p>
            <a:pPr lvl="1"/>
            <a:r>
              <a:rPr lang="en-GB" smtClean="0"/>
              <a:t>Mechanical crosstalk</a:t>
            </a:r>
          </a:p>
          <a:p>
            <a:pPr lvl="1"/>
            <a:endParaRPr lang="en-GB" dirty="0"/>
          </a:p>
          <a:p>
            <a:pPr lvl="1"/>
            <a:r>
              <a:rPr lang="en-GB" smtClean="0"/>
              <a:t>“</a:t>
            </a:r>
            <a:r>
              <a:rPr lang="en-GB" b="1" dirty="0"/>
              <a:t>Digital”/”Virtual</a:t>
            </a:r>
            <a:r>
              <a:rPr lang="en-GB" b="1"/>
              <a:t>” </a:t>
            </a:r>
            <a:r>
              <a:rPr lang="en-GB" b="1" smtClean="0"/>
              <a:t>crosstalk</a:t>
            </a:r>
            <a:endParaRPr lang="en-GB" b="1" dirty="0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CD111E2-C92F-42A8-AD6D-ECF57FBBC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E64155EF-338F-4A23-8E18-AA810959F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7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790C3493-CDC2-418E-8D65-9CE5BB1C7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Challenge: Crosstalk sources</a:t>
            </a:r>
          </a:p>
        </p:txBody>
      </p:sp>
    </p:spTree>
    <p:extLst>
      <p:ext uri="{BB962C8B-B14F-4D97-AF65-F5344CB8AC3E}">
        <p14:creationId xmlns:p14="http://schemas.microsoft.com/office/powerpoint/2010/main" val="2267541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="" xmlns:a16="http://schemas.microsoft.com/office/drawing/2014/main" id="{451A5368-DE30-4793-87AE-67FE90EFE585}"/>
              </a:ext>
            </a:extLst>
          </p:cNvPr>
          <p:cNvSpPr/>
          <p:nvPr/>
        </p:nvSpPr>
        <p:spPr>
          <a:xfrm>
            <a:off x="527945" y="1211641"/>
            <a:ext cx="67224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FB8EBB6B-24FB-4118-B79C-71240039B5C7}"/>
              </a:ext>
            </a:extLst>
          </p:cNvPr>
          <p:cNvSpPr/>
          <p:nvPr/>
        </p:nvSpPr>
        <p:spPr>
          <a:xfrm>
            <a:off x="443640" y="1289461"/>
            <a:ext cx="67224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: Rounded Corners 67">
            <a:extLst>
              <a:ext uri="{FF2B5EF4-FFF2-40B4-BE49-F238E27FC236}">
                <a16:creationId xmlns="" xmlns:a16="http://schemas.microsoft.com/office/drawing/2014/main" id="{448500A6-4B5F-4EAF-AE22-8FCD89FF2D85}"/>
              </a:ext>
            </a:extLst>
          </p:cNvPr>
          <p:cNvSpPr/>
          <p:nvPr/>
        </p:nvSpPr>
        <p:spPr>
          <a:xfrm>
            <a:off x="365820" y="1367281"/>
            <a:ext cx="67224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: Rounded Corners 127">
            <a:extLst>
              <a:ext uri="{FF2B5EF4-FFF2-40B4-BE49-F238E27FC236}">
                <a16:creationId xmlns="" xmlns:a16="http://schemas.microsoft.com/office/drawing/2014/main" id="{1C948B74-39A3-4AE8-9E22-79A271C994CF}"/>
              </a:ext>
            </a:extLst>
          </p:cNvPr>
          <p:cNvSpPr/>
          <p:nvPr/>
        </p:nvSpPr>
        <p:spPr>
          <a:xfrm>
            <a:off x="288000" y="1445101"/>
            <a:ext cx="67224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9697217-C2A2-492E-A137-0D4B63A3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E1E37B5-A73C-43C3-A867-957D5573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8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880D8029-9396-4F7F-B1EB-D115E272F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Motivation: 3D USCT III Receiver Chain Crosstalk sources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B8452C44-BE49-410C-B227-1B1AB7351CD5}"/>
              </a:ext>
            </a:extLst>
          </p:cNvPr>
          <p:cNvSpPr/>
          <p:nvPr/>
        </p:nvSpPr>
        <p:spPr>
          <a:xfrm>
            <a:off x="505578" y="175225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634744A1-B9F2-4E0D-AD97-2548CA75A966}"/>
              </a:ext>
            </a:extLst>
          </p:cNvPr>
          <p:cNvSpPr/>
          <p:nvPr/>
        </p:nvSpPr>
        <p:spPr>
          <a:xfrm>
            <a:off x="505578" y="193957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632EC43-1260-468E-8F68-B863D4D42D4E}"/>
              </a:ext>
            </a:extLst>
          </p:cNvPr>
          <p:cNvSpPr/>
          <p:nvPr/>
        </p:nvSpPr>
        <p:spPr>
          <a:xfrm>
            <a:off x="505578" y="212690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108D944E-642F-4CE5-BCC7-49AC9894C90E}"/>
              </a:ext>
            </a:extLst>
          </p:cNvPr>
          <p:cNvSpPr/>
          <p:nvPr/>
        </p:nvSpPr>
        <p:spPr>
          <a:xfrm>
            <a:off x="505578" y="231422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6AE0B3F5-2052-49D9-B5A6-282B24EF90F1}"/>
              </a:ext>
            </a:extLst>
          </p:cNvPr>
          <p:cNvSpPr/>
          <p:nvPr/>
        </p:nvSpPr>
        <p:spPr>
          <a:xfrm>
            <a:off x="505578" y="250155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8FF132FA-CE33-42F2-9742-BF872314A38B}"/>
              </a:ext>
            </a:extLst>
          </p:cNvPr>
          <p:cNvSpPr/>
          <p:nvPr/>
        </p:nvSpPr>
        <p:spPr>
          <a:xfrm>
            <a:off x="505578" y="268887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29BF30D3-80A2-4467-9E82-5B6290C7786A}"/>
              </a:ext>
            </a:extLst>
          </p:cNvPr>
          <p:cNvSpPr/>
          <p:nvPr/>
        </p:nvSpPr>
        <p:spPr>
          <a:xfrm>
            <a:off x="505578" y="287620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8383A0DE-FAA5-4E7A-8210-B7A7C1D98887}"/>
              </a:ext>
            </a:extLst>
          </p:cNvPr>
          <p:cNvSpPr/>
          <p:nvPr/>
        </p:nvSpPr>
        <p:spPr>
          <a:xfrm>
            <a:off x="505578" y="306352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717A5B6A-ABAA-46C2-8931-83F445EFA938}"/>
              </a:ext>
            </a:extLst>
          </p:cNvPr>
          <p:cNvSpPr/>
          <p:nvPr/>
        </p:nvSpPr>
        <p:spPr>
          <a:xfrm>
            <a:off x="505578" y="3250851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39090675-39CD-4248-865F-18F0F605E601}"/>
              </a:ext>
            </a:extLst>
          </p:cNvPr>
          <p:cNvSpPr/>
          <p:nvPr/>
        </p:nvSpPr>
        <p:spPr>
          <a:xfrm>
            <a:off x="2470150" y="1918969"/>
            <a:ext cx="1485900" cy="133188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ASIC :</a:t>
            </a:r>
          </a:p>
          <a:p>
            <a:pPr algn="ctr"/>
            <a:r>
              <a:rPr lang="en-GB" sz="1600" dirty="0"/>
              <a:t>Amplifier</a:t>
            </a:r>
          </a:p>
          <a:p>
            <a:pPr algn="ctr"/>
            <a:r>
              <a:rPr lang="en-GB" sz="1600" dirty="0"/>
              <a:t>&amp;</a:t>
            </a:r>
          </a:p>
          <a:p>
            <a:pPr algn="ctr"/>
            <a:r>
              <a:rPr lang="en-GB" sz="1600" dirty="0"/>
              <a:t>MUX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="" xmlns:a16="http://schemas.microsoft.com/office/drawing/2014/main" id="{36C024AA-FD87-4B65-BCBB-4105606F20ED}"/>
              </a:ext>
            </a:extLst>
          </p:cNvPr>
          <p:cNvCxnSpPr>
            <a:stCxn id="9" idx="3"/>
          </p:cNvCxnSpPr>
          <p:nvPr/>
        </p:nvCxnSpPr>
        <p:spPr>
          <a:xfrm>
            <a:off x="1674721" y="1835611"/>
            <a:ext cx="795429" cy="270684"/>
          </a:xfrm>
          <a:prstGeom prst="bentConnector3">
            <a:avLst>
              <a:gd name="adj1" fmla="val 7634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="" xmlns:a16="http://schemas.microsoft.com/office/drawing/2014/main" id="{A418C891-3EB3-431C-9E21-3A43DE24CFFF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674721" y="2022936"/>
            <a:ext cx="795429" cy="210359"/>
          </a:xfrm>
          <a:prstGeom prst="bentConnector3">
            <a:avLst>
              <a:gd name="adj1" fmla="val 5718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="" xmlns:a16="http://schemas.microsoft.com/office/drawing/2014/main" id="{98CC9960-D0F0-4D7A-8FE4-1A821DC40DA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1674721" y="2210261"/>
            <a:ext cx="795429" cy="140509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="" xmlns:a16="http://schemas.microsoft.com/office/drawing/2014/main" id="{7617AFB7-E92F-4897-A15B-D270B30802D4}"/>
              </a:ext>
            </a:extLst>
          </p:cNvPr>
          <p:cNvCxnSpPr>
            <a:stCxn id="21" idx="3"/>
            <a:endCxn id="26" idx="1"/>
          </p:cNvCxnSpPr>
          <p:nvPr/>
        </p:nvCxnSpPr>
        <p:spPr>
          <a:xfrm flipV="1">
            <a:off x="1674721" y="2584910"/>
            <a:ext cx="795429" cy="1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="" xmlns:a16="http://schemas.microsoft.com/office/drawing/2014/main" id="{0991EB78-4ACA-4F15-B5B1-09A644D2F4E2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674721" y="2397586"/>
            <a:ext cx="795429" cy="83358"/>
          </a:xfrm>
          <a:prstGeom prst="bentConnector3">
            <a:avLst>
              <a:gd name="adj1" fmla="val 2445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="" xmlns:a16="http://schemas.microsoft.com/office/drawing/2014/main" id="{85214A8F-FA93-4B75-BB23-FE174525B418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674721" y="2916937"/>
            <a:ext cx="795428" cy="229949"/>
          </a:xfrm>
          <a:prstGeom prst="bentConnector3">
            <a:avLst>
              <a:gd name="adj1" fmla="val 5319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="" xmlns:a16="http://schemas.microsoft.com/office/drawing/2014/main" id="{7A6773EB-14B7-4837-8897-74F148AB6331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674721" y="3018072"/>
            <a:ext cx="795428" cy="316138"/>
          </a:xfrm>
          <a:prstGeom prst="bentConnector3">
            <a:avLst>
              <a:gd name="adj1" fmla="val 73151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="" xmlns:a16="http://schemas.microsoft.com/office/drawing/2014/main" id="{990535D7-7DC4-4626-B466-2A7F30EB0D73}"/>
              </a:ext>
            </a:extLst>
          </p:cNvPr>
          <p:cNvCxnSpPr>
            <a:cxnSpLocks/>
          </p:cNvCxnSpPr>
          <p:nvPr/>
        </p:nvCxnSpPr>
        <p:spPr>
          <a:xfrm flipV="1">
            <a:off x="1674720" y="2805026"/>
            <a:ext cx="795429" cy="151704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="" xmlns:a16="http://schemas.microsoft.com/office/drawing/2014/main" id="{38359E35-6B8B-4DA0-ADF1-0C10BCE3704D}"/>
              </a:ext>
            </a:extLst>
          </p:cNvPr>
          <p:cNvCxnSpPr>
            <a:cxnSpLocks/>
          </p:cNvCxnSpPr>
          <p:nvPr/>
        </p:nvCxnSpPr>
        <p:spPr>
          <a:xfrm flipV="1">
            <a:off x="1674721" y="2701270"/>
            <a:ext cx="795428" cy="70966"/>
          </a:xfrm>
          <a:prstGeom prst="bentConnector3">
            <a:avLst>
              <a:gd name="adj1" fmla="val 2405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: Rounded Corners 71">
            <a:extLst>
              <a:ext uri="{FF2B5EF4-FFF2-40B4-BE49-F238E27FC236}">
                <a16:creationId xmlns="" xmlns:a16="http://schemas.microsoft.com/office/drawing/2014/main" id="{688A3665-B65F-4D88-B268-EDE9D728085D}"/>
              </a:ext>
            </a:extLst>
          </p:cNvPr>
          <p:cNvSpPr/>
          <p:nvPr/>
        </p:nvSpPr>
        <p:spPr>
          <a:xfrm>
            <a:off x="505577" y="374950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="" xmlns:a16="http://schemas.microsoft.com/office/drawing/2014/main" id="{B6EFD9CA-11F5-4729-A091-C19E035CC51C}"/>
              </a:ext>
            </a:extLst>
          </p:cNvPr>
          <p:cNvSpPr/>
          <p:nvPr/>
        </p:nvSpPr>
        <p:spPr>
          <a:xfrm>
            <a:off x="505577" y="393683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="" xmlns:a16="http://schemas.microsoft.com/office/drawing/2014/main" id="{E4CB7C15-7ECC-46FC-93C1-1DF40EA53A20}"/>
              </a:ext>
            </a:extLst>
          </p:cNvPr>
          <p:cNvSpPr/>
          <p:nvPr/>
        </p:nvSpPr>
        <p:spPr>
          <a:xfrm>
            <a:off x="505577" y="412415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="" xmlns:a16="http://schemas.microsoft.com/office/drawing/2014/main" id="{551A99AC-D420-4E15-916C-6B2BD0AFFBD5}"/>
              </a:ext>
            </a:extLst>
          </p:cNvPr>
          <p:cNvSpPr/>
          <p:nvPr/>
        </p:nvSpPr>
        <p:spPr>
          <a:xfrm>
            <a:off x="505577" y="431148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="" xmlns:a16="http://schemas.microsoft.com/office/drawing/2014/main" id="{F6F76B6F-9D97-4A9B-A4A0-9C9408037550}"/>
              </a:ext>
            </a:extLst>
          </p:cNvPr>
          <p:cNvSpPr/>
          <p:nvPr/>
        </p:nvSpPr>
        <p:spPr>
          <a:xfrm>
            <a:off x="505577" y="449880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="" xmlns:a16="http://schemas.microsoft.com/office/drawing/2014/main" id="{2F1A2F04-7375-4698-8728-DADFDA8A3DE9}"/>
              </a:ext>
            </a:extLst>
          </p:cNvPr>
          <p:cNvSpPr/>
          <p:nvPr/>
        </p:nvSpPr>
        <p:spPr>
          <a:xfrm>
            <a:off x="505577" y="468613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C0F8055B-7F89-4C38-A7AE-23E4DE428D98}"/>
              </a:ext>
            </a:extLst>
          </p:cNvPr>
          <p:cNvSpPr/>
          <p:nvPr/>
        </p:nvSpPr>
        <p:spPr>
          <a:xfrm>
            <a:off x="505577" y="487345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="" xmlns:a16="http://schemas.microsoft.com/office/drawing/2014/main" id="{B5341B21-3439-4FED-A8FE-553C6708BC35}"/>
              </a:ext>
            </a:extLst>
          </p:cNvPr>
          <p:cNvSpPr/>
          <p:nvPr/>
        </p:nvSpPr>
        <p:spPr>
          <a:xfrm>
            <a:off x="505577" y="506078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="" xmlns:a16="http://schemas.microsoft.com/office/drawing/2014/main" id="{876BD108-97A4-4A5D-989C-43A5853F3E7A}"/>
              </a:ext>
            </a:extLst>
          </p:cNvPr>
          <p:cNvSpPr/>
          <p:nvPr/>
        </p:nvSpPr>
        <p:spPr>
          <a:xfrm>
            <a:off x="505577" y="5248104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B7BDEF60-FF27-4B67-AAA0-C7BFEF863124}"/>
              </a:ext>
            </a:extLst>
          </p:cNvPr>
          <p:cNvSpPr/>
          <p:nvPr/>
        </p:nvSpPr>
        <p:spPr>
          <a:xfrm>
            <a:off x="2470149" y="3916222"/>
            <a:ext cx="1485900" cy="133188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ASIC :</a:t>
            </a:r>
          </a:p>
          <a:p>
            <a:pPr algn="ctr"/>
            <a:r>
              <a:rPr lang="en-GB" sz="1600" dirty="0"/>
              <a:t>Amplifier</a:t>
            </a:r>
          </a:p>
          <a:p>
            <a:pPr algn="ctr"/>
            <a:r>
              <a:rPr lang="en-GB" sz="1600" dirty="0"/>
              <a:t>&amp;</a:t>
            </a:r>
          </a:p>
          <a:p>
            <a:pPr algn="ctr"/>
            <a:r>
              <a:rPr lang="en-GB" sz="1600" dirty="0"/>
              <a:t>MUX</a:t>
            </a:r>
          </a:p>
        </p:txBody>
      </p:sp>
      <p:cxnSp>
        <p:nvCxnSpPr>
          <p:cNvPr id="82" name="Connector: Elbow 81">
            <a:extLst>
              <a:ext uri="{FF2B5EF4-FFF2-40B4-BE49-F238E27FC236}">
                <a16:creationId xmlns="" xmlns:a16="http://schemas.microsoft.com/office/drawing/2014/main" id="{FAF4DF54-6984-453D-A43B-75C645EA2334}"/>
              </a:ext>
            </a:extLst>
          </p:cNvPr>
          <p:cNvCxnSpPr>
            <a:stCxn id="72" idx="3"/>
          </p:cNvCxnSpPr>
          <p:nvPr/>
        </p:nvCxnSpPr>
        <p:spPr>
          <a:xfrm>
            <a:off x="1674720" y="3832864"/>
            <a:ext cx="795429" cy="270684"/>
          </a:xfrm>
          <a:prstGeom prst="bentConnector3">
            <a:avLst>
              <a:gd name="adj1" fmla="val 7634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Elbow 82">
            <a:extLst>
              <a:ext uri="{FF2B5EF4-FFF2-40B4-BE49-F238E27FC236}">
                <a16:creationId xmlns="" xmlns:a16="http://schemas.microsoft.com/office/drawing/2014/main" id="{645D6DF2-37C3-49F0-AA39-D78FB44F94DD}"/>
              </a:ext>
            </a:extLst>
          </p:cNvPr>
          <p:cNvCxnSpPr>
            <a:cxnSpLocks/>
            <a:stCxn id="73" idx="3"/>
          </p:cNvCxnSpPr>
          <p:nvPr/>
        </p:nvCxnSpPr>
        <p:spPr>
          <a:xfrm>
            <a:off x="1674720" y="4020189"/>
            <a:ext cx="795429" cy="210359"/>
          </a:xfrm>
          <a:prstGeom prst="bentConnector3">
            <a:avLst>
              <a:gd name="adj1" fmla="val 5718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="" xmlns:a16="http://schemas.microsoft.com/office/drawing/2014/main" id="{0DD43326-DBA4-4C2C-9D52-5BDC3E021843}"/>
              </a:ext>
            </a:extLst>
          </p:cNvPr>
          <p:cNvCxnSpPr>
            <a:cxnSpLocks/>
            <a:stCxn id="74" idx="3"/>
          </p:cNvCxnSpPr>
          <p:nvPr/>
        </p:nvCxnSpPr>
        <p:spPr>
          <a:xfrm>
            <a:off x="1674720" y="4207514"/>
            <a:ext cx="795429" cy="140509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="" xmlns:a16="http://schemas.microsoft.com/office/drawing/2014/main" id="{602728E8-B746-4BE8-970E-3C65315FBD99}"/>
              </a:ext>
            </a:extLst>
          </p:cNvPr>
          <p:cNvCxnSpPr>
            <a:stCxn id="76" idx="3"/>
            <a:endCxn id="81" idx="1"/>
          </p:cNvCxnSpPr>
          <p:nvPr/>
        </p:nvCxnSpPr>
        <p:spPr>
          <a:xfrm flipV="1">
            <a:off x="1674720" y="4582163"/>
            <a:ext cx="795429" cy="1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85">
            <a:extLst>
              <a:ext uri="{FF2B5EF4-FFF2-40B4-BE49-F238E27FC236}">
                <a16:creationId xmlns="" xmlns:a16="http://schemas.microsoft.com/office/drawing/2014/main" id="{08FE5FCE-CA26-4642-BB5F-6AAAE0AAA175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1674720" y="4394839"/>
            <a:ext cx="795429" cy="83358"/>
          </a:xfrm>
          <a:prstGeom prst="bentConnector3">
            <a:avLst>
              <a:gd name="adj1" fmla="val 2445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or: Elbow 86">
            <a:extLst>
              <a:ext uri="{FF2B5EF4-FFF2-40B4-BE49-F238E27FC236}">
                <a16:creationId xmlns="" xmlns:a16="http://schemas.microsoft.com/office/drawing/2014/main" id="{E586D155-C932-4455-8633-6774C870ACCF}"/>
              </a:ext>
            </a:extLst>
          </p:cNvPr>
          <p:cNvCxnSpPr>
            <a:cxnSpLocks/>
            <a:stCxn id="79" idx="3"/>
          </p:cNvCxnSpPr>
          <p:nvPr/>
        </p:nvCxnSpPr>
        <p:spPr>
          <a:xfrm flipV="1">
            <a:off x="1674720" y="4914190"/>
            <a:ext cx="795428" cy="229949"/>
          </a:xfrm>
          <a:prstGeom prst="bentConnector3">
            <a:avLst>
              <a:gd name="adj1" fmla="val 5319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Elbow 87">
            <a:extLst>
              <a:ext uri="{FF2B5EF4-FFF2-40B4-BE49-F238E27FC236}">
                <a16:creationId xmlns="" xmlns:a16="http://schemas.microsoft.com/office/drawing/2014/main" id="{9EC6C346-4B7F-4218-8998-B096656F06C7}"/>
              </a:ext>
            </a:extLst>
          </p:cNvPr>
          <p:cNvCxnSpPr>
            <a:cxnSpLocks/>
            <a:stCxn id="80" idx="3"/>
          </p:cNvCxnSpPr>
          <p:nvPr/>
        </p:nvCxnSpPr>
        <p:spPr>
          <a:xfrm flipV="1">
            <a:off x="1674720" y="5015325"/>
            <a:ext cx="795428" cy="316138"/>
          </a:xfrm>
          <a:prstGeom prst="bentConnector3">
            <a:avLst>
              <a:gd name="adj1" fmla="val 73151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="" xmlns:a16="http://schemas.microsoft.com/office/drawing/2014/main" id="{E3C2C420-D461-4034-AEA9-6015B28DFA65}"/>
              </a:ext>
            </a:extLst>
          </p:cNvPr>
          <p:cNvCxnSpPr>
            <a:cxnSpLocks/>
          </p:cNvCxnSpPr>
          <p:nvPr/>
        </p:nvCxnSpPr>
        <p:spPr>
          <a:xfrm flipV="1">
            <a:off x="1674719" y="4802279"/>
            <a:ext cx="795429" cy="151704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or: Elbow 89">
            <a:extLst>
              <a:ext uri="{FF2B5EF4-FFF2-40B4-BE49-F238E27FC236}">
                <a16:creationId xmlns="" xmlns:a16="http://schemas.microsoft.com/office/drawing/2014/main" id="{C5B3629F-B0F5-4A6E-8160-BDCC22E92496}"/>
              </a:ext>
            </a:extLst>
          </p:cNvPr>
          <p:cNvCxnSpPr>
            <a:cxnSpLocks/>
          </p:cNvCxnSpPr>
          <p:nvPr/>
        </p:nvCxnSpPr>
        <p:spPr>
          <a:xfrm flipV="1">
            <a:off x="1674720" y="4698523"/>
            <a:ext cx="795428" cy="70966"/>
          </a:xfrm>
          <a:prstGeom prst="bentConnector3">
            <a:avLst>
              <a:gd name="adj1" fmla="val 2405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: Rounded Corners 90">
            <a:extLst>
              <a:ext uri="{FF2B5EF4-FFF2-40B4-BE49-F238E27FC236}">
                <a16:creationId xmlns="" xmlns:a16="http://schemas.microsoft.com/office/drawing/2014/main" id="{8D4AD96C-F6F6-4B78-8F78-2F9C65E80475}"/>
              </a:ext>
            </a:extLst>
          </p:cNvPr>
          <p:cNvSpPr/>
          <p:nvPr/>
        </p:nvSpPr>
        <p:spPr>
          <a:xfrm>
            <a:off x="4751475" y="2564304"/>
            <a:ext cx="1485900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cxnSp>
        <p:nvCxnSpPr>
          <p:cNvPr id="105" name="Connector: Elbow 104">
            <a:extLst>
              <a:ext uri="{FF2B5EF4-FFF2-40B4-BE49-F238E27FC236}">
                <a16:creationId xmlns="" xmlns:a16="http://schemas.microsoft.com/office/drawing/2014/main" id="{A7AB2AAC-4C1A-4B5D-BC28-65E5AE388532}"/>
              </a:ext>
            </a:extLst>
          </p:cNvPr>
          <p:cNvCxnSpPr>
            <a:cxnSpLocks/>
          </p:cNvCxnSpPr>
          <p:nvPr/>
        </p:nvCxnSpPr>
        <p:spPr>
          <a:xfrm>
            <a:off x="3956048" y="2350770"/>
            <a:ext cx="795431" cy="566167"/>
          </a:xfrm>
          <a:prstGeom prst="bentConnector3">
            <a:avLst>
              <a:gd name="adj1" fmla="val 70956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or: Elbow 106">
            <a:extLst>
              <a:ext uri="{FF2B5EF4-FFF2-40B4-BE49-F238E27FC236}">
                <a16:creationId xmlns="" xmlns:a16="http://schemas.microsoft.com/office/drawing/2014/main" id="{CDE1953B-BD9F-4F8C-A675-9ECF2AE8C3F5}"/>
              </a:ext>
            </a:extLst>
          </p:cNvPr>
          <p:cNvCxnSpPr>
            <a:stCxn id="26" idx="3"/>
          </p:cNvCxnSpPr>
          <p:nvPr/>
        </p:nvCxnSpPr>
        <p:spPr>
          <a:xfrm>
            <a:off x="3956050" y="2584910"/>
            <a:ext cx="795429" cy="561976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or: Elbow 108">
            <a:extLst>
              <a:ext uri="{FF2B5EF4-FFF2-40B4-BE49-F238E27FC236}">
                <a16:creationId xmlns="" xmlns:a16="http://schemas.microsoft.com/office/drawing/2014/main" id="{2B886695-FB92-48E4-BE4F-CB40ACC3D75F}"/>
              </a:ext>
            </a:extLst>
          </p:cNvPr>
          <p:cNvCxnSpPr>
            <a:cxnSpLocks/>
          </p:cNvCxnSpPr>
          <p:nvPr/>
        </p:nvCxnSpPr>
        <p:spPr>
          <a:xfrm>
            <a:off x="3956048" y="2812968"/>
            <a:ext cx="795431" cy="521240"/>
          </a:xfrm>
          <a:prstGeom prst="bentConnector3">
            <a:avLst>
              <a:gd name="adj1" fmla="val 26649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: Elbow 110">
            <a:extLst>
              <a:ext uri="{FF2B5EF4-FFF2-40B4-BE49-F238E27FC236}">
                <a16:creationId xmlns="" xmlns:a16="http://schemas.microsoft.com/office/drawing/2014/main" id="{99E04FE4-34DC-486A-8752-D1C43225A2C9}"/>
              </a:ext>
            </a:extLst>
          </p:cNvPr>
          <p:cNvCxnSpPr>
            <a:cxnSpLocks/>
          </p:cNvCxnSpPr>
          <p:nvPr/>
        </p:nvCxnSpPr>
        <p:spPr>
          <a:xfrm flipV="1">
            <a:off x="3956046" y="3832862"/>
            <a:ext cx="795431" cy="515161"/>
          </a:xfrm>
          <a:prstGeom prst="bentConnector3">
            <a:avLst>
              <a:gd name="adj1" fmla="val 28446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or: Elbow 112">
            <a:extLst>
              <a:ext uri="{FF2B5EF4-FFF2-40B4-BE49-F238E27FC236}">
                <a16:creationId xmlns="" xmlns:a16="http://schemas.microsoft.com/office/drawing/2014/main" id="{09AC5293-5B64-4ADE-8618-10BF90182C29}"/>
              </a:ext>
            </a:extLst>
          </p:cNvPr>
          <p:cNvCxnSpPr>
            <a:stCxn id="81" idx="3"/>
          </p:cNvCxnSpPr>
          <p:nvPr/>
        </p:nvCxnSpPr>
        <p:spPr>
          <a:xfrm flipV="1">
            <a:off x="3956049" y="4060923"/>
            <a:ext cx="795429" cy="521240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or: Elbow 114">
            <a:extLst>
              <a:ext uri="{FF2B5EF4-FFF2-40B4-BE49-F238E27FC236}">
                <a16:creationId xmlns="" xmlns:a16="http://schemas.microsoft.com/office/drawing/2014/main" id="{52A87469-9AB1-41F9-9093-FD0E663D6BF9}"/>
              </a:ext>
            </a:extLst>
          </p:cNvPr>
          <p:cNvCxnSpPr>
            <a:cxnSpLocks/>
          </p:cNvCxnSpPr>
          <p:nvPr/>
        </p:nvCxnSpPr>
        <p:spPr>
          <a:xfrm flipV="1">
            <a:off x="3956046" y="4271283"/>
            <a:ext cx="795431" cy="498206"/>
          </a:xfrm>
          <a:prstGeom prst="bentConnector3">
            <a:avLst>
              <a:gd name="adj1" fmla="val 67962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="" xmlns:a16="http://schemas.microsoft.com/office/drawing/2014/main" id="{415BAE98-A066-444F-9BF3-4D63FFE760A6}"/>
              </a:ext>
            </a:extLst>
          </p:cNvPr>
          <p:cNvCxnSpPr>
            <a:stCxn id="91" idx="3"/>
            <a:endCxn id="128" idx="3"/>
          </p:cNvCxnSpPr>
          <p:nvPr/>
        </p:nvCxnSpPr>
        <p:spPr>
          <a:xfrm flipV="1">
            <a:off x="6237375" y="3613626"/>
            <a:ext cx="773025" cy="12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="" xmlns:a16="http://schemas.microsoft.com/office/drawing/2014/main" id="{A590C3A6-3143-46F3-8FC4-716979DFBB97}"/>
              </a:ext>
            </a:extLst>
          </p:cNvPr>
          <p:cNvCxnSpPr/>
          <p:nvPr/>
        </p:nvCxnSpPr>
        <p:spPr>
          <a:xfrm>
            <a:off x="6237379" y="3250850"/>
            <a:ext cx="77302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="" xmlns:a16="http://schemas.microsoft.com/office/drawing/2014/main" id="{FF55265E-5B14-4E00-A94F-8AC72ED16A15}"/>
              </a:ext>
            </a:extLst>
          </p:cNvPr>
          <p:cNvCxnSpPr/>
          <p:nvPr/>
        </p:nvCxnSpPr>
        <p:spPr>
          <a:xfrm>
            <a:off x="6237379" y="3988439"/>
            <a:ext cx="77302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: Rounded Corners 148">
            <a:extLst>
              <a:ext uri="{FF2B5EF4-FFF2-40B4-BE49-F238E27FC236}">
                <a16:creationId xmlns="" xmlns:a16="http://schemas.microsoft.com/office/drawing/2014/main" id="{08A88618-E9A1-46F3-80CE-7017E1EFCB5F}"/>
              </a:ext>
            </a:extLst>
          </p:cNvPr>
          <p:cNvSpPr/>
          <p:nvPr/>
        </p:nvSpPr>
        <p:spPr>
          <a:xfrm>
            <a:off x="8419525" y="1798724"/>
            <a:ext cx="2933827" cy="362980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384 ADC channel</a:t>
            </a: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="" xmlns:a16="http://schemas.microsoft.com/office/drawing/2014/main" id="{9DF0FAB1-EF0C-40E4-B3BC-05049745A274}"/>
              </a:ext>
            </a:extLst>
          </p:cNvPr>
          <p:cNvCxnSpPr>
            <a:cxnSpLocks/>
            <a:stCxn id="128" idx="3"/>
            <a:endCxn id="149" idx="1"/>
          </p:cNvCxnSpPr>
          <p:nvPr/>
        </p:nvCxnSpPr>
        <p:spPr>
          <a:xfrm>
            <a:off x="7010400" y="3613626"/>
            <a:ext cx="140912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AA5ABFFA-A558-4733-8FE8-08A99AE663BA}"/>
              </a:ext>
            </a:extLst>
          </p:cNvPr>
          <p:cNvCxnSpPr>
            <a:cxnSpLocks/>
          </p:cNvCxnSpPr>
          <p:nvPr/>
        </p:nvCxnSpPr>
        <p:spPr>
          <a:xfrm>
            <a:off x="7009609" y="3250073"/>
            <a:ext cx="140912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51381102-B76E-45C4-AC6D-61C164B3C853}"/>
              </a:ext>
            </a:extLst>
          </p:cNvPr>
          <p:cNvSpPr txBox="1"/>
          <p:nvPr/>
        </p:nvSpPr>
        <p:spPr>
          <a:xfrm>
            <a:off x="7270223" y="1225789"/>
            <a:ext cx="4393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*128 Transducer Array system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="" xmlns:a16="http://schemas.microsoft.com/office/drawing/2014/main" id="{BD339A77-20D0-414C-823D-9EF6F7DDF9C5}"/>
              </a:ext>
            </a:extLst>
          </p:cNvPr>
          <p:cNvSpPr txBox="1"/>
          <p:nvPr/>
        </p:nvSpPr>
        <p:spPr>
          <a:xfrm>
            <a:off x="7286628" y="2348141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3*128</a:t>
            </a:r>
          </a:p>
          <a:p>
            <a:r>
              <a:rPr lang="en-GB" sz="1800" dirty="0"/>
              <a:t>channel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="" xmlns:a16="http://schemas.microsoft.com/office/drawing/2014/main" id="{F5149C00-F53F-40DE-9786-EE059A96835E}"/>
              </a:ext>
            </a:extLst>
          </p:cNvPr>
          <p:cNvSpPr/>
          <p:nvPr/>
        </p:nvSpPr>
        <p:spPr>
          <a:xfrm>
            <a:off x="7139614" y="1410903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BE884C30-738A-407D-831E-AF99718EF084}"/>
              </a:ext>
            </a:extLst>
          </p:cNvPr>
          <p:cNvSpPr/>
          <p:nvPr/>
        </p:nvSpPr>
        <p:spPr>
          <a:xfrm>
            <a:off x="7221000" y="1330735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: Rounded Corners 70">
            <a:extLst>
              <a:ext uri="{FF2B5EF4-FFF2-40B4-BE49-F238E27FC236}">
                <a16:creationId xmlns="" xmlns:a16="http://schemas.microsoft.com/office/drawing/2014/main" id="{8EDE55EC-6E91-4D15-9982-3E64820E104B}"/>
              </a:ext>
            </a:extLst>
          </p:cNvPr>
          <p:cNvSpPr/>
          <p:nvPr/>
        </p:nvSpPr>
        <p:spPr>
          <a:xfrm>
            <a:off x="7311790" y="1253070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8873C2E-F910-46B0-AD58-6EDD456E7437}"/>
              </a:ext>
            </a:extLst>
          </p:cNvPr>
          <p:cNvGrpSpPr/>
          <p:nvPr/>
        </p:nvGrpSpPr>
        <p:grpSpPr>
          <a:xfrm>
            <a:off x="7009607" y="3821617"/>
            <a:ext cx="1409125" cy="166658"/>
            <a:chOff x="7009607" y="3821617"/>
            <a:chExt cx="1409125" cy="166658"/>
          </a:xfrm>
        </p:grpSpPr>
        <p:cxnSp>
          <p:nvCxnSpPr>
            <p:cNvPr id="153" name="Straight Arrow Connector 152">
              <a:extLst>
                <a:ext uri="{FF2B5EF4-FFF2-40B4-BE49-F238E27FC236}">
                  <a16:creationId xmlns="" xmlns:a16="http://schemas.microsoft.com/office/drawing/2014/main" id="{AC0FB9AD-E01C-4DCF-9329-EB242FBF4802}"/>
                </a:ext>
              </a:extLst>
            </p:cNvPr>
            <p:cNvCxnSpPr>
              <a:cxnSpLocks/>
            </p:cNvCxnSpPr>
            <p:nvPr/>
          </p:nvCxnSpPr>
          <p:spPr>
            <a:xfrm>
              <a:off x="7009607" y="3988275"/>
              <a:ext cx="140912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="" xmlns:a16="http://schemas.microsoft.com/office/drawing/2014/main" id="{D77561E0-A889-41EE-A309-926EA9C047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6754" y="3936830"/>
              <a:ext cx="1351978" cy="1439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="" xmlns:a16="http://schemas.microsoft.com/office/drawing/2014/main" id="{1CA4B53E-9176-466B-B792-1F2DC3BDF3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0157" y="3878770"/>
              <a:ext cx="1265523" cy="1706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="" xmlns:a16="http://schemas.microsoft.com/office/drawing/2014/main" id="{D8829401-BD43-4FEF-9FBA-3363014FEFD6}"/>
                </a:ext>
              </a:extLst>
            </p:cNvPr>
            <p:cNvCxnSpPr>
              <a:cxnSpLocks/>
            </p:cNvCxnSpPr>
            <p:nvPr/>
          </p:nvCxnSpPr>
          <p:spPr>
            <a:xfrm>
              <a:off x="7227977" y="3821617"/>
              <a:ext cx="1187703" cy="7147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B1632252-9CC7-4758-95BF-7897DF0ED61F}"/>
              </a:ext>
            </a:extLst>
          </p:cNvPr>
          <p:cNvGrpSpPr/>
          <p:nvPr/>
        </p:nvGrpSpPr>
        <p:grpSpPr>
          <a:xfrm>
            <a:off x="7010171" y="3086092"/>
            <a:ext cx="1409125" cy="166658"/>
            <a:chOff x="7009607" y="3821617"/>
            <a:chExt cx="1409125" cy="166658"/>
          </a:xfrm>
        </p:grpSpPr>
        <p:cxnSp>
          <p:nvCxnSpPr>
            <p:cNvPr id="101" name="Straight Arrow Connector 100">
              <a:extLst>
                <a:ext uri="{FF2B5EF4-FFF2-40B4-BE49-F238E27FC236}">
                  <a16:creationId xmlns="" xmlns:a16="http://schemas.microsoft.com/office/drawing/2014/main" id="{69EFCE4F-9E96-4E6B-959B-3953F8A85F45}"/>
                </a:ext>
              </a:extLst>
            </p:cNvPr>
            <p:cNvCxnSpPr>
              <a:cxnSpLocks/>
            </p:cNvCxnSpPr>
            <p:nvPr/>
          </p:nvCxnSpPr>
          <p:spPr>
            <a:xfrm>
              <a:off x="7009607" y="3988275"/>
              <a:ext cx="140912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="" xmlns:a16="http://schemas.microsoft.com/office/drawing/2014/main" id="{4EEE32FB-A758-4AB2-BAD5-D37A2EF46F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6754" y="3936830"/>
              <a:ext cx="1351978" cy="1439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="" xmlns:a16="http://schemas.microsoft.com/office/drawing/2014/main" id="{19F0876A-9534-4A63-927A-4DD343E482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0157" y="3878770"/>
              <a:ext cx="1265523" cy="1706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="" xmlns:a16="http://schemas.microsoft.com/office/drawing/2014/main" id="{E9CD9D74-A2E6-4A74-BDDF-DEACA7D1382A}"/>
                </a:ext>
              </a:extLst>
            </p:cNvPr>
            <p:cNvCxnSpPr>
              <a:cxnSpLocks/>
            </p:cNvCxnSpPr>
            <p:nvPr/>
          </p:nvCxnSpPr>
          <p:spPr>
            <a:xfrm>
              <a:off x="7227977" y="3821617"/>
              <a:ext cx="1187703" cy="7147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="" xmlns:a16="http://schemas.microsoft.com/office/drawing/2014/main" id="{B38B0821-1F06-4BF7-82AF-30B38E409D63}"/>
              </a:ext>
            </a:extLst>
          </p:cNvPr>
          <p:cNvGrpSpPr/>
          <p:nvPr/>
        </p:nvGrpSpPr>
        <p:grpSpPr>
          <a:xfrm>
            <a:off x="7011391" y="3447917"/>
            <a:ext cx="1409125" cy="166658"/>
            <a:chOff x="7009607" y="3821617"/>
            <a:chExt cx="1409125" cy="166658"/>
          </a:xfrm>
        </p:grpSpPr>
        <p:cxnSp>
          <p:nvCxnSpPr>
            <p:cNvPr id="108" name="Straight Arrow Connector 107">
              <a:extLst>
                <a:ext uri="{FF2B5EF4-FFF2-40B4-BE49-F238E27FC236}">
                  <a16:creationId xmlns="" xmlns:a16="http://schemas.microsoft.com/office/drawing/2014/main" id="{7A2C1230-3EA4-4483-8023-DC6E647314D6}"/>
                </a:ext>
              </a:extLst>
            </p:cNvPr>
            <p:cNvCxnSpPr>
              <a:cxnSpLocks/>
            </p:cNvCxnSpPr>
            <p:nvPr/>
          </p:nvCxnSpPr>
          <p:spPr>
            <a:xfrm>
              <a:off x="7009607" y="3988275"/>
              <a:ext cx="140912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="" xmlns:a16="http://schemas.microsoft.com/office/drawing/2014/main" id="{0C5A1466-6C8F-447A-B3B1-D35EA9EFD8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6754" y="3936830"/>
              <a:ext cx="1351978" cy="1439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="" xmlns:a16="http://schemas.microsoft.com/office/drawing/2014/main" id="{20E918E5-10CF-4A14-941A-9A59D12840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0157" y="3878770"/>
              <a:ext cx="1265523" cy="1706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="" xmlns:a16="http://schemas.microsoft.com/office/drawing/2014/main" id="{38DC7210-0678-4FDB-B685-BD8D35CCD497}"/>
                </a:ext>
              </a:extLst>
            </p:cNvPr>
            <p:cNvCxnSpPr>
              <a:cxnSpLocks/>
            </p:cNvCxnSpPr>
            <p:nvPr/>
          </p:nvCxnSpPr>
          <p:spPr>
            <a:xfrm>
              <a:off x="7227977" y="3821617"/>
              <a:ext cx="1187703" cy="7147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2364C61D-24BA-42E3-AC1B-20F70593158F}"/>
              </a:ext>
            </a:extLst>
          </p:cNvPr>
          <p:cNvGrpSpPr/>
          <p:nvPr/>
        </p:nvGrpSpPr>
        <p:grpSpPr>
          <a:xfrm>
            <a:off x="7743736" y="2972921"/>
            <a:ext cx="52061" cy="55472"/>
            <a:chOff x="7710142" y="1981420"/>
            <a:chExt cx="52061" cy="55472"/>
          </a:xfrm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F14297E-84C9-4699-8FB7-E2EFE2BC38DC}"/>
                </a:ext>
              </a:extLst>
            </p:cNvPr>
            <p:cNvSpPr/>
            <p:nvPr/>
          </p:nvSpPr>
          <p:spPr>
            <a:xfrm>
              <a:off x="7710142" y="2018892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Oval 115">
              <a:extLst>
                <a:ext uri="{FF2B5EF4-FFF2-40B4-BE49-F238E27FC236}">
                  <a16:creationId xmlns="" xmlns:a16="http://schemas.microsoft.com/office/drawing/2014/main" id="{2A3EAB86-4C1C-472A-B6B2-F280DEE22ADD}"/>
                </a:ext>
              </a:extLst>
            </p:cNvPr>
            <p:cNvSpPr/>
            <p:nvPr/>
          </p:nvSpPr>
          <p:spPr>
            <a:xfrm>
              <a:off x="7724880" y="1999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Oval 116">
              <a:extLst>
                <a:ext uri="{FF2B5EF4-FFF2-40B4-BE49-F238E27FC236}">
                  <a16:creationId xmlns="" xmlns:a16="http://schemas.microsoft.com/office/drawing/2014/main" id="{6CEBD0EF-CB34-4838-AA9A-34E9125B5069}"/>
                </a:ext>
              </a:extLst>
            </p:cNvPr>
            <p:cNvSpPr/>
            <p:nvPr/>
          </p:nvSpPr>
          <p:spPr>
            <a:xfrm>
              <a:off x="7744203" y="1981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="" xmlns:a16="http://schemas.microsoft.com/office/drawing/2014/main" id="{6E89ED08-E347-43D0-A418-B8BA494D17B1}"/>
              </a:ext>
            </a:extLst>
          </p:cNvPr>
          <p:cNvGrpSpPr/>
          <p:nvPr/>
        </p:nvGrpSpPr>
        <p:grpSpPr>
          <a:xfrm>
            <a:off x="7730584" y="3348334"/>
            <a:ext cx="52061" cy="55472"/>
            <a:chOff x="7710142" y="1981420"/>
            <a:chExt cx="52061" cy="55472"/>
          </a:xfrm>
        </p:grpSpPr>
        <p:sp>
          <p:nvSpPr>
            <p:cNvPr id="119" name="Oval 118">
              <a:extLst>
                <a:ext uri="{FF2B5EF4-FFF2-40B4-BE49-F238E27FC236}">
                  <a16:creationId xmlns="" xmlns:a16="http://schemas.microsoft.com/office/drawing/2014/main" id="{E684C812-2DA6-4F44-8024-D141F0B7F0BF}"/>
                </a:ext>
              </a:extLst>
            </p:cNvPr>
            <p:cNvSpPr/>
            <p:nvPr/>
          </p:nvSpPr>
          <p:spPr>
            <a:xfrm>
              <a:off x="7710142" y="2018892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Oval 119">
              <a:extLst>
                <a:ext uri="{FF2B5EF4-FFF2-40B4-BE49-F238E27FC236}">
                  <a16:creationId xmlns="" xmlns:a16="http://schemas.microsoft.com/office/drawing/2014/main" id="{4CD33558-9209-4FD1-A754-4C9B8F12244E}"/>
                </a:ext>
              </a:extLst>
            </p:cNvPr>
            <p:cNvSpPr/>
            <p:nvPr/>
          </p:nvSpPr>
          <p:spPr>
            <a:xfrm>
              <a:off x="7724880" y="1999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Oval 120">
              <a:extLst>
                <a:ext uri="{FF2B5EF4-FFF2-40B4-BE49-F238E27FC236}">
                  <a16:creationId xmlns="" xmlns:a16="http://schemas.microsoft.com/office/drawing/2014/main" id="{93F8367D-E5AC-4C47-9B4A-9E4ACCA7D525}"/>
                </a:ext>
              </a:extLst>
            </p:cNvPr>
            <p:cNvSpPr/>
            <p:nvPr/>
          </p:nvSpPr>
          <p:spPr>
            <a:xfrm>
              <a:off x="7744203" y="1981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B5BBA6DB-E71F-4069-AB99-F4F0FC7CF57F}"/>
              </a:ext>
            </a:extLst>
          </p:cNvPr>
          <p:cNvGrpSpPr/>
          <p:nvPr/>
        </p:nvGrpSpPr>
        <p:grpSpPr>
          <a:xfrm>
            <a:off x="7795797" y="3743797"/>
            <a:ext cx="52061" cy="55472"/>
            <a:chOff x="7710142" y="1981420"/>
            <a:chExt cx="52061" cy="55472"/>
          </a:xfrm>
        </p:grpSpPr>
        <p:sp>
          <p:nvSpPr>
            <p:cNvPr id="123" name="Oval 122">
              <a:extLst>
                <a:ext uri="{FF2B5EF4-FFF2-40B4-BE49-F238E27FC236}">
                  <a16:creationId xmlns="" xmlns:a16="http://schemas.microsoft.com/office/drawing/2014/main" id="{CE2B49C1-F30B-4D7C-8EEC-E8F1B33EB317}"/>
                </a:ext>
              </a:extLst>
            </p:cNvPr>
            <p:cNvSpPr/>
            <p:nvPr/>
          </p:nvSpPr>
          <p:spPr>
            <a:xfrm>
              <a:off x="7710142" y="2018892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Oval 123">
              <a:extLst>
                <a:ext uri="{FF2B5EF4-FFF2-40B4-BE49-F238E27FC236}">
                  <a16:creationId xmlns="" xmlns:a16="http://schemas.microsoft.com/office/drawing/2014/main" id="{07F7684B-72CF-484B-990D-E13F03686E2D}"/>
                </a:ext>
              </a:extLst>
            </p:cNvPr>
            <p:cNvSpPr/>
            <p:nvPr/>
          </p:nvSpPr>
          <p:spPr>
            <a:xfrm>
              <a:off x="7724880" y="1999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311DB3B1-41D1-4363-AEE3-9F7C384EA2FA}"/>
                </a:ext>
              </a:extLst>
            </p:cNvPr>
            <p:cNvSpPr/>
            <p:nvPr/>
          </p:nvSpPr>
          <p:spPr>
            <a:xfrm>
              <a:off x="7744203" y="1981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50338C26-6876-4212-AED1-11205BB06CB9}"/>
              </a:ext>
            </a:extLst>
          </p:cNvPr>
          <p:cNvSpPr txBox="1"/>
          <p:nvPr/>
        </p:nvSpPr>
        <p:spPr>
          <a:xfrm>
            <a:off x="2583280" y="321299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accent2">
                    <a:lumMod val="75000"/>
                  </a:schemeClr>
                </a:solidFill>
              </a:rPr>
              <a:t>9to3 MUX</a:t>
            </a:r>
          </a:p>
        </p:txBody>
      </p:sp>
      <p:sp>
        <p:nvSpPr>
          <p:cNvPr id="133" name="TextBox 132">
            <a:extLst>
              <a:ext uri="{FF2B5EF4-FFF2-40B4-BE49-F238E27FC236}">
                <a16:creationId xmlns="" xmlns:a16="http://schemas.microsoft.com/office/drawing/2014/main" id="{ABBE0479-3AD3-460E-958D-39D1835F7938}"/>
              </a:ext>
            </a:extLst>
          </p:cNvPr>
          <p:cNvSpPr txBox="1"/>
          <p:nvPr/>
        </p:nvSpPr>
        <p:spPr>
          <a:xfrm>
            <a:off x="2583487" y="5232186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accent2">
                    <a:lumMod val="75000"/>
                  </a:schemeClr>
                </a:solidFill>
              </a:rPr>
              <a:t>9to3 MUX</a:t>
            </a: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BBC9009C-1418-4009-A771-CF1648B1F125}"/>
              </a:ext>
            </a:extLst>
          </p:cNvPr>
          <p:cNvSpPr txBox="1"/>
          <p:nvPr/>
        </p:nvSpPr>
        <p:spPr>
          <a:xfrm>
            <a:off x="4864814" y="4662792"/>
            <a:ext cx="12362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>
                <a:solidFill>
                  <a:schemeClr val="accent2">
                    <a:lumMod val="75000"/>
                  </a:schemeClr>
                </a:solidFill>
              </a:rPr>
              <a:t>6to3 MUX</a:t>
            </a:r>
          </a:p>
        </p:txBody>
      </p:sp>
    </p:spTree>
    <p:extLst>
      <p:ext uri="{BB962C8B-B14F-4D97-AF65-F5344CB8AC3E}">
        <p14:creationId xmlns:p14="http://schemas.microsoft.com/office/powerpoint/2010/main" val="4278411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Rectangle: Rounded Corners 65">
            <a:extLst>
              <a:ext uri="{FF2B5EF4-FFF2-40B4-BE49-F238E27FC236}">
                <a16:creationId xmlns="" xmlns:a16="http://schemas.microsoft.com/office/drawing/2014/main" id="{451A5368-DE30-4793-87AE-67FE90EFE585}"/>
              </a:ext>
            </a:extLst>
          </p:cNvPr>
          <p:cNvSpPr/>
          <p:nvPr/>
        </p:nvSpPr>
        <p:spPr>
          <a:xfrm>
            <a:off x="527945" y="1211641"/>
            <a:ext cx="67224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7" name="Rectangle: Rounded Corners 66">
            <a:extLst>
              <a:ext uri="{FF2B5EF4-FFF2-40B4-BE49-F238E27FC236}">
                <a16:creationId xmlns="" xmlns:a16="http://schemas.microsoft.com/office/drawing/2014/main" id="{FB8EBB6B-24FB-4118-B79C-71240039B5C7}"/>
              </a:ext>
            </a:extLst>
          </p:cNvPr>
          <p:cNvSpPr/>
          <p:nvPr/>
        </p:nvSpPr>
        <p:spPr>
          <a:xfrm>
            <a:off x="443640" y="1289461"/>
            <a:ext cx="67224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8" name="Rectangle: Rounded Corners 67">
            <a:extLst>
              <a:ext uri="{FF2B5EF4-FFF2-40B4-BE49-F238E27FC236}">
                <a16:creationId xmlns="" xmlns:a16="http://schemas.microsoft.com/office/drawing/2014/main" id="{448500A6-4B5F-4EAF-AE22-8FCD89FF2D85}"/>
              </a:ext>
            </a:extLst>
          </p:cNvPr>
          <p:cNvSpPr/>
          <p:nvPr/>
        </p:nvSpPr>
        <p:spPr>
          <a:xfrm>
            <a:off x="365820" y="1367281"/>
            <a:ext cx="67224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8" name="Rectangle: Rounded Corners 127">
            <a:extLst>
              <a:ext uri="{FF2B5EF4-FFF2-40B4-BE49-F238E27FC236}">
                <a16:creationId xmlns="" xmlns:a16="http://schemas.microsoft.com/office/drawing/2014/main" id="{1C948B74-39A3-4AE8-9E22-79A271C994CF}"/>
              </a:ext>
            </a:extLst>
          </p:cNvPr>
          <p:cNvSpPr/>
          <p:nvPr/>
        </p:nvSpPr>
        <p:spPr>
          <a:xfrm>
            <a:off x="288000" y="1445101"/>
            <a:ext cx="6722400" cy="4337050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39697217-C2A2-492E-A137-0D4B63A37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2A1FD8-603F-438E-AC40-DD7043440C8D}" type="datetime4">
              <a:rPr lang="en-US" noProof="0" smtClean="0"/>
              <a:t>June 11, 2024</a:t>
            </a:fld>
            <a:endParaRPr lang="en-US" noProof="0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DE1E37B5-A73C-43C3-A867-957D557331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696EC4-B4CF-4701-AD06-A8439D6D8E12}" type="slidenum">
              <a:rPr lang="en-US" noProof="0" smtClean="0"/>
              <a:t>9</a:t>
            </a:fld>
            <a:endParaRPr lang="en-US" noProof="0"/>
          </a:p>
        </p:txBody>
      </p:sp>
      <p:sp>
        <p:nvSpPr>
          <p:cNvPr id="5" name="Title 4">
            <a:extLst>
              <a:ext uri="{FF2B5EF4-FFF2-40B4-BE49-F238E27FC236}">
                <a16:creationId xmlns="" xmlns:a16="http://schemas.microsoft.com/office/drawing/2014/main" id="{880D8029-9396-4F7F-B1EB-D115E272F2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/>
              <a:t>Motivation: 3D USCT III Receiver Chain Crosstalk sources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B8452C44-BE49-410C-B227-1B1AB7351CD5}"/>
              </a:ext>
            </a:extLst>
          </p:cNvPr>
          <p:cNvSpPr/>
          <p:nvPr/>
        </p:nvSpPr>
        <p:spPr>
          <a:xfrm>
            <a:off x="505578" y="175225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18" name="Rectangle: Rounded Corners 17">
            <a:extLst>
              <a:ext uri="{FF2B5EF4-FFF2-40B4-BE49-F238E27FC236}">
                <a16:creationId xmlns="" xmlns:a16="http://schemas.microsoft.com/office/drawing/2014/main" id="{634744A1-B9F2-4E0D-AD97-2548CA75A966}"/>
              </a:ext>
            </a:extLst>
          </p:cNvPr>
          <p:cNvSpPr/>
          <p:nvPr/>
        </p:nvSpPr>
        <p:spPr>
          <a:xfrm>
            <a:off x="505578" y="193957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="" xmlns:a16="http://schemas.microsoft.com/office/drawing/2014/main" id="{A632EC43-1260-468E-8F68-B863D4D42D4E}"/>
              </a:ext>
            </a:extLst>
          </p:cNvPr>
          <p:cNvSpPr/>
          <p:nvPr/>
        </p:nvSpPr>
        <p:spPr>
          <a:xfrm>
            <a:off x="505578" y="212690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="" xmlns:a16="http://schemas.microsoft.com/office/drawing/2014/main" id="{108D944E-642F-4CE5-BCC7-49AC9894C90E}"/>
              </a:ext>
            </a:extLst>
          </p:cNvPr>
          <p:cNvSpPr/>
          <p:nvPr/>
        </p:nvSpPr>
        <p:spPr>
          <a:xfrm>
            <a:off x="505578" y="231422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="" xmlns:a16="http://schemas.microsoft.com/office/drawing/2014/main" id="{6AE0B3F5-2052-49D9-B5A6-282B24EF90F1}"/>
              </a:ext>
            </a:extLst>
          </p:cNvPr>
          <p:cNvSpPr/>
          <p:nvPr/>
        </p:nvSpPr>
        <p:spPr>
          <a:xfrm>
            <a:off x="505578" y="250155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="" xmlns:a16="http://schemas.microsoft.com/office/drawing/2014/main" id="{8FF132FA-CE33-42F2-9742-BF872314A38B}"/>
              </a:ext>
            </a:extLst>
          </p:cNvPr>
          <p:cNvSpPr/>
          <p:nvPr/>
        </p:nvSpPr>
        <p:spPr>
          <a:xfrm>
            <a:off x="505578" y="268887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="" xmlns:a16="http://schemas.microsoft.com/office/drawing/2014/main" id="{29BF30D3-80A2-4467-9E82-5B6290C7786A}"/>
              </a:ext>
            </a:extLst>
          </p:cNvPr>
          <p:cNvSpPr/>
          <p:nvPr/>
        </p:nvSpPr>
        <p:spPr>
          <a:xfrm>
            <a:off x="505578" y="2876202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8383A0DE-FAA5-4E7A-8210-B7A7C1D98887}"/>
              </a:ext>
            </a:extLst>
          </p:cNvPr>
          <p:cNvSpPr/>
          <p:nvPr/>
        </p:nvSpPr>
        <p:spPr>
          <a:xfrm>
            <a:off x="505578" y="3063527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="" xmlns:a16="http://schemas.microsoft.com/office/drawing/2014/main" id="{717A5B6A-ABAA-46C2-8931-83F445EFA938}"/>
              </a:ext>
            </a:extLst>
          </p:cNvPr>
          <p:cNvSpPr/>
          <p:nvPr/>
        </p:nvSpPr>
        <p:spPr>
          <a:xfrm>
            <a:off x="505578" y="3250851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="" xmlns:a16="http://schemas.microsoft.com/office/drawing/2014/main" id="{39090675-39CD-4248-865F-18F0F605E601}"/>
              </a:ext>
            </a:extLst>
          </p:cNvPr>
          <p:cNvSpPr/>
          <p:nvPr/>
        </p:nvSpPr>
        <p:spPr>
          <a:xfrm>
            <a:off x="2470150" y="1918969"/>
            <a:ext cx="1485900" cy="133188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ASIC :</a:t>
            </a:r>
          </a:p>
          <a:p>
            <a:pPr algn="ctr"/>
            <a:r>
              <a:rPr lang="en-GB" sz="1600" dirty="0"/>
              <a:t>Amplifier</a:t>
            </a:r>
          </a:p>
          <a:p>
            <a:pPr algn="ctr"/>
            <a:r>
              <a:rPr lang="en-GB" sz="1600" dirty="0"/>
              <a:t>&amp;</a:t>
            </a:r>
          </a:p>
          <a:p>
            <a:pPr algn="ctr"/>
            <a:r>
              <a:rPr lang="en-GB" sz="1600" dirty="0"/>
              <a:t>MUX</a:t>
            </a:r>
          </a:p>
        </p:txBody>
      </p:sp>
      <p:cxnSp>
        <p:nvCxnSpPr>
          <p:cNvPr id="28" name="Connector: Elbow 27">
            <a:extLst>
              <a:ext uri="{FF2B5EF4-FFF2-40B4-BE49-F238E27FC236}">
                <a16:creationId xmlns="" xmlns:a16="http://schemas.microsoft.com/office/drawing/2014/main" id="{36C024AA-FD87-4B65-BCBB-4105606F20ED}"/>
              </a:ext>
            </a:extLst>
          </p:cNvPr>
          <p:cNvCxnSpPr>
            <a:stCxn id="9" idx="3"/>
          </p:cNvCxnSpPr>
          <p:nvPr/>
        </p:nvCxnSpPr>
        <p:spPr>
          <a:xfrm>
            <a:off x="1674721" y="1835611"/>
            <a:ext cx="795429" cy="270684"/>
          </a:xfrm>
          <a:prstGeom prst="bentConnector3">
            <a:avLst>
              <a:gd name="adj1" fmla="val 7634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ctor: Elbow 30">
            <a:extLst>
              <a:ext uri="{FF2B5EF4-FFF2-40B4-BE49-F238E27FC236}">
                <a16:creationId xmlns="" xmlns:a16="http://schemas.microsoft.com/office/drawing/2014/main" id="{A418C891-3EB3-431C-9E21-3A43DE24CFFF}"/>
              </a:ext>
            </a:extLst>
          </p:cNvPr>
          <p:cNvCxnSpPr>
            <a:cxnSpLocks/>
            <a:stCxn id="18" idx="3"/>
          </p:cNvCxnSpPr>
          <p:nvPr/>
        </p:nvCxnSpPr>
        <p:spPr>
          <a:xfrm>
            <a:off x="1674721" y="2022936"/>
            <a:ext cx="795429" cy="210359"/>
          </a:xfrm>
          <a:prstGeom prst="bentConnector3">
            <a:avLst>
              <a:gd name="adj1" fmla="val 5718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="" xmlns:a16="http://schemas.microsoft.com/office/drawing/2014/main" id="{98CC9960-D0F0-4D7A-8FE4-1A821DC40DAF}"/>
              </a:ext>
            </a:extLst>
          </p:cNvPr>
          <p:cNvCxnSpPr>
            <a:cxnSpLocks/>
            <a:stCxn id="19" idx="3"/>
          </p:cNvCxnSpPr>
          <p:nvPr/>
        </p:nvCxnSpPr>
        <p:spPr>
          <a:xfrm>
            <a:off x="1674721" y="2210261"/>
            <a:ext cx="795429" cy="140509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="" xmlns:a16="http://schemas.microsoft.com/office/drawing/2014/main" id="{7617AFB7-E92F-4897-A15B-D270B30802D4}"/>
              </a:ext>
            </a:extLst>
          </p:cNvPr>
          <p:cNvCxnSpPr>
            <a:stCxn id="21" idx="3"/>
            <a:endCxn id="26" idx="1"/>
          </p:cNvCxnSpPr>
          <p:nvPr/>
        </p:nvCxnSpPr>
        <p:spPr>
          <a:xfrm flipV="1">
            <a:off x="1674721" y="2584910"/>
            <a:ext cx="795429" cy="1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Connector: Elbow 36">
            <a:extLst>
              <a:ext uri="{FF2B5EF4-FFF2-40B4-BE49-F238E27FC236}">
                <a16:creationId xmlns="" xmlns:a16="http://schemas.microsoft.com/office/drawing/2014/main" id="{0991EB78-4ACA-4F15-B5B1-09A644D2F4E2}"/>
              </a:ext>
            </a:extLst>
          </p:cNvPr>
          <p:cNvCxnSpPr>
            <a:cxnSpLocks/>
            <a:stCxn id="20" idx="3"/>
          </p:cNvCxnSpPr>
          <p:nvPr/>
        </p:nvCxnSpPr>
        <p:spPr>
          <a:xfrm>
            <a:off x="1674721" y="2397586"/>
            <a:ext cx="795429" cy="83358"/>
          </a:xfrm>
          <a:prstGeom prst="bentConnector3">
            <a:avLst>
              <a:gd name="adj1" fmla="val 2445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or: Elbow 49">
            <a:extLst>
              <a:ext uri="{FF2B5EF4-FFF2-40B4-BE49-F238E27FC236}">
                <a16:creationId xmlns="" xmlns:a16="http://schemas.microsoft.com/office/drawing/2014/main" id="{85214A8F-FA93-4B75-BB23-FE174525B418}"/>
              </a:ext>
            </a:extLst>
          </p:cNvPr>
          <p:cNvCxnSpPr>
            <a:cxnSpLocks/>
            <a:stCxn id="24" idx="3"/>
          </p:cNvCxnSpPr>
          <p:nvPr/>
        </p:nvCxnSpPr>
        <p:spPr>
          <a:xfrm flipV="1">
            <a:off x="1674721" y="2916937"/>
            <a:ext cx="795428" cy="229949"/>
          </a:xfrm>
          <a:prstGeom prst="bentConnector3">
            <a:avLst>
              <a:gd name="adj1" fmla="val 5319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Connector: Elbow 50">
            <a:extLst>
              <a:ext uri="{FF2B5EF4-FFF2-40B4-BE49-F238E27FC236}">
                <a16:creationId xmlns="" xmlns:a16="http://schemas.microsoft.com/office/drawing/2014/main" id="{7A6773EB-14B7-4837-8897-74F148AB6331}"/>
              </a:ext>
            </a:extLst>
          </p:cNvPr>
          <p:cNvCxnSpPr>
            <a:cxnSpLocks/>
            <a:stCxn id="25" idx="3"/>
          </p:cNvCxnSpPr>
          <p:nvPr/>
        </p:nvCxnSpPr>
        <p:spPr>
          <a:xfrm flipV="1">
            <a:off x="1674721" y="3018072"/>
            <a:ext cx="795428" cy="316138"/>
          </a:xfrm>
          <a:prstGeom prst="bentConnector3">
            <a:avLst>
              <a:gd name="adj1" fmla="val 73151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or: Elbow 51">
            <a:extLst>
              <a:ext uri="{FF2B5EF4-FFF2-40B4-BE49-F238E27FC236}">
                <a16:creationId xmlns="" xmlns:a16="http://schemas.microsoft.com/office/drawing/2014/main" id="{990535D7-7DC4-4626-B466-2A7F30EB0D73}"/>
              </a:ext>
            </a:extLst>
          </p:cNvPr>
          <p:cNvCxnSpPr>
            <a:cxnSpLocks/>
          </p:cNvCxnSpPr>
          <p:nvPr/>
        </p:nvCxnSpPr>
        <p:spPr>
          <a:xfrm flipV="1">
            <a:off x="1674720" y="2805026"/>
            <a:ext cx="795429" cy="151704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or: Elbow 52">
            <a:extLst>
              <a:ext uri="{FF2B5EF4-FFF2-40B4-BE49-F238E27FC236}">
                <a16:creationId xmlns="" xmlns:a16="http://schemas.microsoft.com/office/drawing/2014/main" id="{38359E35-6B8B-4DA0-ADF1-0C10BCE3704D}"/>
              </a:ext>
            </a:extLst>
          </p:cNvPr>
          <p:cNvCxnSpPr>
            <a:cxnSpLocks/>
          </p:cNvCxnSpPr>
          <p:nvPr/>
        </p:nvCxnSpPr>
        <p:spPr>
          <a:xfrm flipV="1">
            <a:off x="1674721" y="2701270"/>
            <a:ext cx="795428" cy="70966"/>
          </a:xfrm>
          <a:prstGeom prst="bentConnector3">
            <a:avLst>
              <a:gd name="adj1" fmla="val 2405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Rectangle: Rounded Corners 71">
            <a:extLst>
              <a:ext uri="{FF2B5EF4-FFF2-40B4-BE49-F238E27FC236}">
                <a16:creationId xmlns="" xmlns:a16="http://schemas.microsoft.com/office/drawing/2014/main" id="{688A3665-B65F-4D88-B268-EDE9D728085D}"/>
              </a:ext>
            </a:extLst>
          </p:cNvPr>
          <p:cNvSpPr/>
          <p:nvPr/>
        </p:nvSpPr>
        <p:spPr>
          <a:xfrm>
            <a:off x="505577" y="374950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="" xmlns:a16="http://schemas.microsoft.com/office/drawing/2014/main" id="{B6EFD9CA-11F5-4729-A091-C19E035CC51C}"/>
              </a:ext>
            </a:extLst>
          </p:cNvPr>
          <p:cNvSpPr/>
          <p:nvPr/>
        </p:nvSpPr>
        <p:spPr>
          <a:xfrm>
            <a:off x="505577" y="393683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="" xmlns:a16="http://schemas.microsoft.com/office/drawing/2014/main" id="{E4CB7C15-7ECC-46FC-93C1-1DF40EA53A20}"/>
              </a:ext>
            </a:extLst>
          </p:cNvPr>
          <p:cNvSpPr/>
          <p:nvPr/>
        </p:nvSpPr>
        <p:spPr>
          <a:xfrm>
            <a:off x="505577" y="412415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5" name="Rectangle: Rounded Corners 74">
            <a:extLst>
              <a:ext uri="{FF2B5EF4-FFF2-40B4-BE49-F238E27FC236}">
                <a16:creationId xmlns="" xmlns:a16="http://schemas.microsoft.com/office/drawing/2014/main" id="{551A99AC-D420-4E15-916C-6B2BD0AFFBD5}"/>
              </a:ext>
            </a:extLst>
          </p:cNvPr>
          <p:cNvSpPr/>
          <p:nvPr/>
        </p:nvSpPr>
        <p:spPr>
          <a:xfrm>
            <a:off x="505577" y="431148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6" name="Rectangle: Rounded Corners 75">
            <a:extLst>
              <a:ext uri="{FF2B5EF4-FFF2-40B4-BE49-F238E27FC236}">
                <a16:creationId xmlns="" xmlns:a16="http://schemas.microsoft.com/office/drawing/2014/main" id="{F6F76B6F-9D97-4A9B-A4A0-9C9408037550}"/>
              </a:ext>
            </a:extLst>
          </p:cNvPr>
          <p:cNvSpPr/>
          <p:nvPr/>
        </p:nvSpPr>
        <p:spPr>
          <a:xfrm>
            <a:off x="505577" y="449880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7" name="Rectangle: Rounded Corners 76">
            <a:extLst>
              <a:ext uri="{FF2B5EF4-FFF2-40B4-BE49-F238E27FC236}">
                <a16:creationId xmlns="" xmlns:a16="http://schemas.microsoft.com/office/drawing/2014/main" id="{2F1A2F04-7375-4698-8728-DADFDA8A3DE9}"/>
              </a:ext>
            </a:extLst>
          </p:cNvPr>
          <p:cNvSpPr/>
          <p:nvPr/>
        </p:nvSpPr>
        <p:spPr>
          <a:xfrm>
            <a:off x="505577" y="468613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8" name="Rectangle: Rounded Corners 77">
            <a:extLst>
              <a:ext uri="{FF2B5EF4-FFF2-40B4-BE49-F238E27FC236}">
                <a16:creationId xmlns="" xmlns:a16="http://schemas.microsoft.com/office/drawing/2014/main" id="{C0F8055B-7F89-4C38-A7AE-23E4DE428D98}"/>
              </a:ext>
            </a:extLst>
          </p:cNvPr>
          <p:cNvSpPr/>
          <p:nvPr/>
        </p:nvSpPr>
        <p:spPr>
          <a:xfrm>
            <a:off x="505577" y="4873455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79" name="Rectangle: Rounded Corners 78">
            <a:extLst>
              <a:ext uri="{FF2B5EF4-FFF2-40B4-BE49-F238E27FC236}">
                <a16:creationId xmlns="" xmlns:a16="http://schemas.microsoft.com/office/drawing/2014/main" id="{B5341B21-3439-4FED-A8FE-553C6708BC35}"/>
              </a:ext>
            </a:extLst>
          </p:cNvPr>
          <p:cNvSpPr/>
          <p:nvPr/>
        </p:nvSpPr>
        <p:spPr>
          <a:xfrm>
            <a:off x="505577" y="5060780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80" name="Rectangle: Rounded Corners 79">
            <a:extLst>
              <a:ext uri="{FF2B5EF4-FFF2-40B4-BE49-F238E27FC236}">
                <a16:creationId xmlns="" xmlns:a16="http://schemas.microsoft.com/office/drawing/2014/main" id="{876BD108-97A4-4A5D-989C-43A5853F3E7A}"/>
              </a:ext>
            </a:extLst>
          </p:cNvPr>
          <p:cNvSpPr/>
          <p:nvPr/>
        </p:nvSpPr>
        <p:spPr>
          <a:xfrm>
            <a:off x="505577" y="5248104"/>
            <a:ext cx="1169143" cy="166718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200" dirty="0"/>
              <a:t>Piezo element</a:t>
            </a:r>
          </a:p>
        </p:txBody>
      </p:sp>
      <p:sp>
        <p:nvSpPr>
          <p:cNvPr id="81" name="Rectangle: Rounded Corners 80">
            <a:extLst>
              <a:ext uri="{FF2B5EF4-FFF2-40B4-BE49-F238E27FC236}">
                <a16:creationId xmlns="" xmlns:a16="http://schemas.microsoft.com/office/drawing/2014/main" id="{B7BDEF60-FF27-4B67-AAA0-C7BFEF863124}"/>
              </a:ext>
            </a:extLst>
          </p:cNvPr>
          <p:cNvSpPr/>
          <p:nvPr/>
        </p:nvSpPr>
        <p:spPr>
          <a:xfrm>
            <a:off x="2470149" y="3916222"/>
            <a:ext cx="1485900" cy="1331881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ASIC :</a:t>
            </a:r>
          </a:p>
          <a:p>
            <a:pPr algn="ctr"/>
            <a:r>
              <a:rPr lang="en-GB" sz="1600" dirty="0"/>
              <a:t>Amplifier</a:t>
            </a:r>
          </a:p>
          <a:p>
            <a:pPr algn="ctr"/>
            <a:r>
              <a:rPr lang="en-GB" sz="1600" dirty="0"/>
              <a:t>&amp;</a:t>
            </a:r>
          </a:p>
          <a:p>
            <a:pPr algn="ctr"/>
            <a:r>
              <a:rPr lang="en-GB" sz="1600" dirty="0"/>
              <a:t>MUX</a:t>
            </a:r>
          </a:p>
        </p:txBody>
      </p:sp>
      <p:cxnSp>
        <p:nvCxnSpPr>
          <p:cNvPr id="82" name="Connector: Elbow 81">
            <a:extLst>
              <a:ext uri="{FF2B5EF4-FFF2-40B4-BE49-F238E27FC236}">
                <a16:creationId xmlns="" xmlns:a16="http://schemas.microsoft.com/office/drawing/2014/main" id="{FAF4DF54-6984-453D-A43B-75C645EA2334}"/>
              </a:ext>
            </a:extLst>
          </p:cNvPr>
          <p:cNvCxnSpPr>
            <a:stCxn id="72" idx="3"/>
          </p:cNvCxnSpPr>
          <p:nvPr/>
        </p:nvCxnSpPr>
        <p:spPr>
          <a:xfrm>
            <a:off x="1674720" y="3832864"/>
            <a:ext cx="795429" cy="270684"/>
          </a:xfrm>
          <a:prstGeom prst="bentConnector3">
            <a:avLst>
              <a:gd name="adj1" fmla="val 7634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Connector: Elbow 82">
            <a:extLst>
              <a:ext uri="{FF2B5EF4-FFF2-40B4-BE49-F238E27FC236}">
                <a16:creationId xmlns="" xmlns:a16="http://schemas.microsoft.com/office/drawing/2014/main" id="{645D6DF2-37C3-49F0-AA39-D78FB44F94DD}"/>
              </a:ext>
            </a:extLst>
          </p:cNvPr>
          <p:cNvCxnSpPr>
            <a:cxnSpLocks/>
            <a:stCxn id="73" idx="3"/>
          </p:cNvCxnSpPr>
          <p:nvPr/>
        </p:nvCxnSpPr>
        <p:spPr>
          <a:xfrm>
            <a:off x="1674720" y="4020189"/>
            <a:ext cx="795429" cy="210359"/>
          </a:xfrm>
          <a:prstGeom prst="bentConnector3">
            <a:avLst>
              <a:gd name="adj1" fmla="val 5718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Connector: Elbow 83">
            <a:extLst>
              <a:ext uri="{FF2B5EF4-FFF2-40B4-BE49-F238E27FC236}">
                <a16:creationId xmlns="" xmlns:a16="http://schemas.microsoft.com/office/drawing/2014/main" id="{0DD43326-DBA4-4C2C-9D52-5BDC3E021843}"/>
              </a:ext>
            </a:extLst>
          </p:cNvPr>
          <p:cNvCxnSpPr>
            <a:cxnSpLocks/>
            <a:stCxn id="74" idx="3"/>
          </p:cNvCxnSpPr>
          <p:nvPr/>
        </p:nvCxnSpPr>
        <p:spPr>
          <a:xfrm>
            <a:off x="1674720" y="4207514"/>
            <a:ext cx="795429" cy="140509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Arrow Connector 84">
            <a:extLst>
              <a:ext uri="{FF2B5EF4-FFF2-40B4-BE49-F238E27FC236}">
                <a16:creationId xmlns="" xmlns:a16="http://schemas.microsoft.com/office/drawing/2014/main" id="{602728E8-B746-4BE8-970E-3C65315FBD99}"/>
              </a:ext>
            </a:extLst>
          </p:cNvPr>
          <p:cNvCxnSpPr>
            <a:stCxn id="76" idx="3"/>
            <a:endCxn id="81" idx="1"/>
          </p:cNvCxnSpPr>
          <p:nvPr/>
        </p:nvCxnSpPr>
        <p:spPr>
          <a:xfrm flipV="1">
            <a:off x="1674720" y="4582163"/>
            <a:ext cx="795429" cy="1"/>
          </a:xfrm>
          <a:prstGeom prst="straightConnector1">
            <a:avLst/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Connector: Elbow 85">
            <a:extLst>
              <a:ext uri="{FF2B5EF4-FFF2-40B4-BE49-F238E27FC236}">
                <a16:creationId xmlns="" xmlns:a16="http://schemas.microsoft.com/office/drawing/2014/main" id="{08FE5FCE-CA26-4642-BB5F-6AAAE0AAA175}"/>
              </a:ext>
            </a:extLst>
          </p:cNvPr>
          <p:cNvCxnSpPr>
            <a:cxnSpLocks/>
            <a:stCxn id="75" idx="3"/>
          </p:cNvCxnSpPr>
          <p:nvPr/>
        </p:nvCxnSpPr>
        <p:spPr>
          <a:xfrm>
            <a:off x="1674720" y="4394839"/>
            <a:ext cx="795429" cy="83358"/>
          </a:xfrm>
          <a:prstGeom prst="bentConnector3">
            <a:avLst>
              <a:gd name="adj1" fmla="val 24454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Connector: Elbow 86">
            <a:extLst>
              <a:ext uri="{FF2B5EF4-FFF2-40B4-BE49-F238E27FC236}">
                <a16:creationId xmlns="" xmlns:a16="http://schemas.microsoft.com/office/drawing/2014/main" id="{E586D155-C932-4455-8633-6774C870ACCF}"/>
              </a:ext>
            </a:extLst>
          </p:cNvPr>
          <p:cNvCxnSpPr>
            <a:cxnSpLocks/>
            <a:stCxn id="79" idx="3"/>
          </p:cNvCxnSpPr>
          <p:nvPr/>
        </p:nvCxnSpPr>
        <p:spPr>
          <a:xfrm flipV="1">
            <a:off x="1674720" y="4914190"/>
            <a:ext cx="795428" cy="229949"/>
          </a:xfrm>
          <a:prstGeom prst="bentConnector3">
            <a:avLst>
              <a:gd name="adj1" fmla="val 5319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onnector: Elbow 87">
            <a:extLst>
              <a:ext uri="{FF2B5EF4-FFF2-40B4-BE49-F238E27FC236}">
                <a16:creationId xmlns="" xmlns:a16="http://schemas.microsoft.com/office/drawing/2014/main" id="{9EC6C346-4B7F-4218-8998-B096656F06C7}"/>
              </a:ext>
            </a:extLst>
          </p:cNvPr>
          <p:cNvCxnSpPr>
            <a:cxnSpLocks/>
            <a:stCxn id="80" idx="3"/>
          </p:cNvCxnSpPr>
          <p:nvPr/>
        </p:nvCxnSpPr>
        <p:spPr>
          <a:xfrm flipV="1">
            <a:off x="1674720" y="5015325"/>
            <a:ext cx="795428" cy="316138"/>
          </a:xfrm>
          <a:prstGeom prst="bentConnector3">
            <a:avLst>
              <a:gd name="adj1" fmla="val 73151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9" name="Connector: Elbow 88">
            <a:extLst>
              <a:ext uri="{FF2B5EF4-FFF2-40B4-BE49-F238E27FC236}">
                <a16:creationId xmlns="" xmlns:a16="http://schemas.microsoft.com/office/drawing/2014/main" id="{E3C2C420-D461-4034-AEA9-6015B28DFA65}"/>
              </a:ext>
            </a:extLst>
          </p:cNvPr>
          <p:cNvCxnSpPr>
            <a:cxnSpLocks/>
          </p:cNvCxnSpPr>
          <p:nvPr/>
        </p:nvCxnSpPr>
        <p:spPr>
          <a:xfrm flipV="1">
            <a:off x="1674719" y="4802279"/>
            <a:ext cx="795429" cy="151704"/>
          </a:xfrm>
          <a:prstGeom prst="bentConnector3">
            <a:avLst>
              <a:gd name="adj1" fmla="val 39223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onnector: Elbow 89">
            <a:extLst>
              <a:ext uri="{FF2B5EF4-FFF2-40B4-BE49-F238E27FC236}">
                <a16:creationId xmlns="" xmlns:a16="http://schemas.microsoft.com/office/drawing/2014/main" id="{C5B3629F-B0F5-4A6E-8160-BDCC22E92496}"/>
              </a:ext>
            </a:extLst>
          </p:cNvPr>
          <p:cNvCxnSpPr>
            <a:cxnSpLocks/>
          </p:cNvCxnSpPr>
          <p:nvPr/>
        </p:nvCxnSpPr>
        <p:spPr>
          <a:xfrm flipV="1">
            <a:off x="1674720" y="4698523"/>
            <a:ext cx="795428" cy="70966"/>
          </a:xfrm>
          <a:prstGeom prst="bentConnector3">
            <a:avLst>
              <a:gd name="adj1" fmla="val 24055"/>
            </a:avLst>
          </a:prstGeom>
          <a:ln w="19050">
            <a:solidFill>
              <a:srgbClr val="7030A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Rectangle: Rounded Corners 90">
            <a:extLst>
              <a:ext uri="{FF2B5EF4-FFF2-40B4-BE49-F238E27FC236}">
                <a16:creationId xmlns="" xmlns:a16="http://schemas.microsoft.com/office/drawing/2014/main" id="{8D4AD96C-F6F6-4B78-8F78-2F9C65E80475}"/>
              </a:ext>
            </a:extLst>
          </p:cNvPr>
          <p:cNvSpPr/>
          <p:nvPr/>
        </p:nvSpPr>
        <p:spPr>
          <a:xfrm>
            <a:off x="4751475" y="2564304"/>
            <a:ext cx="1485900" cy="2101219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dirty="0"/>
              <a:t>Multiplexer</a:t>
            </a:r>
          </a:p>
        </p:txBody>
      </p:sp>
      <p:cxnSp>
        <p:nvCxnSpPr>
          <p:cNvPr id="105" name="Connector: Elbow 104">
            <a:extLst>
              <a:ext uri="{FF2B5EF4-FFF2-40B4-BE49-F238E27FC236}">
                <a16:creationId xmlns="" xmlns:a16="http://schemas.microsoft.com/office/drawing/2014/main" id="{A7AB2AAC-4C1A-4B5D-BC28-65E5AE388532}"/>
              </a:ext>
            </a:extLst>
          </p:cNvPr>
          <p:cNvCxnSpPr>
            <a:cxnSpLocks/>
          </p:cNvCxnSpPr>
          <p:nvPr/>
        </p:nvCxnSpPr>
        <p:spPr>
          <a:xfrm>
            <a:off x="3956048" y="2350770"/>
            <a:ext cx="795431" cy="566167"/>
          </a:xfrm>
          <a:prstGeom prst="bentConnector3">
            <a:avLst>
              <a:gd name="adj1" fmla="val 70956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7" name="Connector: Elbow 106">
            <a:extLst>
              <a:ext uri="{FF2B5EF4-FFF2-40B4-BE49-F238E27FC236}">
                <a16:creationId xmlns="" xmlns:a16="http://schemas.microsoft.com/office/drawing/2014/main" id="{CDE1953B-BD9F-4F8C-A675-9ECF2AE8C3F5}"/>
              </a:ext>
            </a:extLst>
          </p:cNvPr>
          <p:cNvCxnSpPr>
            <a:stCxn id="26" idx="3"/>
          </p:cNvCxnSpPr>
          <p:nvPr/>
        </p:nvCxnSpPr>
        <p:spPr>
          <a:xfrm>
            <a:off x="3956050" y="2584910"/>
            <a:ext cx="795429" cy="561976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Connector: Elbow 108">
            <a:extLst>
              <a:ext uri="{FF2B5EF4-FFF2-40B4-BE49-F238E27FC236}">
                <a16:creationId xmlns="" xmlns:a16="http://schemas.microsoft.com/office/drawing/2014/main" id="{2B886695-FB92-48E4-BE4F-CB40ACC3D75F}"/>
              </a:ext>
            </a:extLst>
          </p:cNvPr>
          <p:cNvCxnSpPr>
            <a:cxnSpLocks/>
          </p:cNvCxnSpPr>
          <p:nvPr/>
        </p:nvCxnSpPr>
        <p:spPr>
          <a:xfrm>
            <a:off x="3956048" y="2812968"/>
            <a:ext cx="795431" cy="521240"/>
          </a:xfrm>
          <a:prstGeom prst="bentConnector3">
            <a:avLst>
              <a:gd name="adj1" fmla="val 26649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1" name="Connector: Elbow 110">
            <a:extLst>
              <a:ext uri="{FF2B5EF4-FFF2-40B4-BE49-F238E27FC236}">
                <a16:creationId xmlns="" xmlns:a16="http://schemas.microsoft.com/office/drawing/2014/main" id="{99E04FE4-34DC-486A-8752-D1C43225A2C9}"/>
              </a:ext>
            </a:extLst>
          </p:cNvPr>
          <p:cNvCxnSpPr>
            <a:cxnSpLocks/>
          </p:cNvCxnSpPr>
          <p:nvPr/>
        </p:nvCxnSpPr>
        <p:spPr>
          <a:xfrm flipV="1">
            <a:off x="3956046" y="3832862"/>
            <a:ext cx="795431" cy="515161"/>
          </a:xfrm>
          <a:prstGeom prst="bentConnector3">
            <a:avLst>
              <a:gd name="adj1" fmla="val 28446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Connector: Elbow 112">
            <a:extLst>
              <a:ext uri="{FF2B5EF4-FFF2-40B4-BE49-F238E27FC236}">
                <a16:creationId xmlns="" xmlns:a16="http://schemas.microsoft.com/office/drawing/2014/main" id="{09AC5293-5B64-4ADE-8618-10BF90182C29}"/>
              </a:ext>
            </a:extLst>
          </p:cNvPr>
          <p:cNvCxnSpPr>
            <a:stCxn id="81" idx="3"/>
          </p:cNvCxnSpPr>
          <p:nvPr/>
        </p:nvCxnSpPr>
        <p:spPr>
          <a:xfrm flipV="1">
            <a:off x="3956049" y="4060923"/>
            <a:ext cx="795429" cy="521240"/>
          </a:xfrm>
          <a:prstGeom prst="bentConnector3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5" name="Connector: Elbow 114">
            <a:extLst>
              <a:ext uri="{FF2B5EF4-FFF2-40B4-BE49-F238E27FC236}">
                <a16:creationId xmlns="" xmlns:a16="http://schemas.microsoft.com/office/drawing/2014/main" id="{52A87469-9AB1-41F9-9093-FD0E663D6BF9}"/>
              </a:ext>
            </a:extLst>
          </p:cNvPr>
          <p:cNvCxnSpPr>
            <a:cxnSpLocks/>
          </p:cNvCxnSpPr>
          <p:nvPr/>
        </p:nvCxnSpPr>
        <p:spPr>
          <a:xfrm flipV="1">
            <a:off x="3956046" y="4271283"/>
            <a:ext cx="795431" cy="498206"/>
          </a:xfrm>
          <a:prstGeom prst="bentConnector3">
            <a:avLst>
              <a:gd name="adj1" fmla="val 67962"/>
            </a:avLst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0" name="Straight Arrow Connector 129">
            <a:extLst>
              <a:ext uri="{FF2B5EF4-FFF2-40B4-BE49-F238E27FC236}">
                <a16:creationId xmlns="" xmlns:a16="http://schemas.microsoft.com/office/drawing/2014/main" id="{415BAE98-A066-444F-9BF3-4D63FFE760A6}"/>
              </a:ext>
            </a:extLst>
          </p:cNvPr>
          <p:cNvCxnSpPr>
            <a:stCxn id="91" idx="3"/>
            <a:endCxn id="128" idx="3"/>
          </p:cNvCxnSpPr>
          <p:nvPr/>
        </p:nvCxnSpPr>
        <p:spPr>
          <a:xfrm flipV="1">
            <a:off x="6237375" y="3613626"/>
            <a:ext cx="773025" cy="1288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2" name="Straight Arrow Connector 131">
            <a:extLst>
              <a:ext uri="{FF2B5EF4-FFF2-40B4-BE49-F238E27FC236}">
                <a16:creationId xmlns="" xmlns:a16="http://schemas.microsoft.com/office/drawing/2014/main" id="{A590C3A6-3143-46F3-8FC4-716979DFBB97}"/>
              </a:ext>
            </a:extLst>
          </p:cNvPr>
          <p:cNvCxnSpPr/>
          <p:nvPr/>
        </p:nvCxnSpPr>
        <p:spPr>
          <a:xfrm>
            <a:off x="6237379" y="3250850"/>
            <a:ext cx="77302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6" name="Straight Arrow Connector 135">
            <a:extLst>
              <a:ext uri="{FF2B5EF4-FFF2-40B4-BE49-F238E27FC236}">
                <a16:creationId xmlns="" xmlns:a16="http://schemas.microsoft.com/office/drawing/2014/main" id="{FF55265E-5B14-4E00-A94F-8AC72ED16A15}"/>
              </a:ext>
            </a:extLst>
          </p:cNvPr>
          <p:cNvCxnSpPr/>
          <p:nvPr/>
        </p:nvCxnSpPr>
        <p:spPr>
          <a:xfrm>
            <a:off x="6237379" y="3988439"/>
            <a:ext cx="773021" cy="0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9" name="Rectangle: Rounded Corners 148">
            <a:extLst>
              <a:ext uri="{FF2B5EF4-FFF2-40B4-BE49-F238E27FC236}">
                <a16:creationId xmlns="" xmlns:a16="http://schemas.microsoft.com/office/drawing/2014/main" id="{08A88618-E9A1-46F3-80CE-7017E1EFCB5F}"/>
              </a:ext>
            </a:extLst>
          </p:cNvPr>
          <p:cNvSpPr/>
          <p:nvPr/>
        </p:nvSpPr>
        <p:spPr>
          <a:xfrm>
            <a:off x="8419525" y="1798724"/>
            <a:ext cx="2933827" cy="362980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/>
              <a:t>384 ADC channel</a:t>
            </a:r>
          </a:p>
        </p:txBody>
      </p:sp>
      <p:cxnSp>
        <p:nvCxnSpPr>
          <p:cNvPr id="150" name="Straight Arrow Connector 149">
            <a:extLst>
              <a:ext uri="{FF2B5EF4-FFF2-40B4-BE49-F238E27FC236}">
                <a16:creationId xmlns="" xmlns:a16="http://schemas.microsoft.com/office/drawing/2014/main" id="{9DF0FAB1-EF0C-40E4-B3BC-05049745A274}"/>
              </a:ext>
            </a:extLst>
          </p:cNvPr>
          <p:cNvCxnSpPr>
            <a:cxnSpLocks/>
            <a:stCxn id="128" idx="3"/>
            <a:endCxn id="149" idx="1"/>
          </p:cNvCxnSpPr>
          <p:nvPr/>
        </p:nvCxnSpPr>
        <p:spPr>
          <a:xfrm>
            <a:off x="7010400" y="3613626"/>
            <a:ext cx="140912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Arrow Connector 153">
            <a:extLst>
              <a:ext uri="{FF2B5EF4-FFF2-40B4-BE49-F238E27FC236}">
                <a16:creationId xmlns="" xmlns:a16="http://schemas.microsoft.com/office/drawing/2014/main" id="{AA5ABFFA-A558-4733-8FE8-08A99AE663BA}"/>
              </a:ext>
            </a:extLst>
          </p:cNvPr>
          <p:cNvCxnSpPr>
            <a:cxnSpLocks/>
          </p:cNvCxnSpPr>
          <p:nvPr/>
        </p:nvCxnSpPr>
        <p:spPr>
          <a:xfrm>
            <a:off x="7009609" y="3250073"/>
            <a:ext cx="1409125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5" name="TextBox 154">
            <a:extLst>
              <a:ext uri="{FF2B5EF4-FFF2-40B4-BE49-F238E27FC236}">
                <a16:creationId xmlns="" xmlns:a16="http://schemas.microsoft.com/office/drawing/2014/main" id="{51381102-B76E-45C4-AC6D-61C164B3C853}"/>
              </a:ext>
            </a:extLst>
          </p:cNvPr>
          <p:cNvSpPr txBox="1"/>
          <p:nvPr/>
        </p:nvSpPr>
        <p:spPr>
          <a:xfrm>
            <a:off x="7270223" y="1225789"/>
            <a:ext cx="43938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*128 Transducer Array system</a:t>
            </a:r>
          </a:p>
        </p:txBody>
      </p:sp>
      <p:sp>
        <p:nvSpPr>
          <p:cNvPr id="156" name="TextBox 155">
            <a:extLst>
              <a:ext uri="{FF2B5EF4-FFF2-40B4-BE49-F238E27FC236}">
                <a16:creationId xmlns="" xmlns:a16="http://schemas.microsoft.com/office/drawing/2014/main" id="{BD339A77-20D0-414C-823D-9EF6F7DDF9C5}"/>
              </a:ext>
            </a:extLst>
          </p:cNvPr>
          <p:cNvSpPr txBox="1"/>
          <p:nvPr/>
        </p:nvSpPr>
        <p:spPr>
          <a:xfrm>
            <a:off x="7286628" y="2348141"/>
            <a:ext cx="9925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dirty="0"/>
              <a:t>3*128</a:t>
            </a:r>
          </a:p>
          <a:p>
            <a:r>
              <a:rPr lang="en-GB" sz="1800" dirty="0"/>
              <a:t>channel</a:t>
            </a:r>
          </a:p>
        </p:txBody>
      </p:sp>
      <p:sp>
        <p:nvSpPr>
          <p:cNvPr id="69" name="Rectangle: Rounded Corners 68">
            <a:extLst>
              <a:ext uri="{FF2B5EF4-FFF2-40B4-BE49-F238E27FC236}">
                <a16:creationId xmlns="" xmlns:a16="http://schemas.microsoft.com/office/drawing/2014/main" id="{F5149C00-F53F-40DE-9786-EE059A96835E}"/>
              </a:ext>
            </a:extLst>
          </p:cNvPr>
          <p:cNvSpPr/>
          <p:nvPr/>
        </p:nvSpPr>
        <p:spPr>
          <a:xfrm>
            <a:off x="7139614" y="1410903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0" name="Rectangle: Rounded Corners 69">
            <a:extLst>
              <a:ext uri="{FF2B5EF4-FFF2-40B4-BE49-F238E27FC236}">
                <a16:creationId xmlns="" xmlns:a16="http://schemas.microsoft.com/office/drawing/2014/main" id="{BE884C30-738A-407D-831E-AF99718EF084}"/>
              </a:ext>
            </a:extLst>
          </p:cNvPr>
          <p:cNvSpPr/>
          <p:nvPr/>
        </p:nvSpPr>
        <p:spPr>
          <a:xfrm>
            <a:off x="7221000" y="1330735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1" name="Rectangle: Rounded Corners 70">
            <a:extLst>
              <a:ext uri="{FF2B5EF4-FFF2-40B4-BE49-F238E27FC236}">
                <a16:creationId xmlns="" xmlns:a16="http://schemas.microsoft.com/office/drawing/2014/main" id="{8EDE55EC-6E91-4D15-9982-3E64820E104B}"/>
              </a:ext>
            </a:extLst>
          </p:cNvPr>
          <p:cNvSpPr/>
          <p:nvPr/>
        </p:nvSpPr>
        <p:spPr>
          <a:xfrm>
            <a:off x="7311790" y="1253070"/>
            <a:ext cx="45719" cy="45719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18873C2E-F910-46B0-AD58-6EDD456E7437}"/>
              </a:ext>
            </a:extLst>
          </p:cNvPr>
          <p:cNvGrpSpPr/>
          <p:nvPr/>
        </p:nvGrpSpPr>
        <p:grpSpPr>
          <a:xfrm>
            <a:off x="7009607" y="3821617"/>
            <a:ext cx="1409125" cy="166658"/>
            <a:chOff x="7009607" y="3821617"/>
            <a:chExt cx="1409125" cy="166658"/>
          </a:xfrm>
        </p:grpSpPr>
        <p:cxnSp>
          <p:nvCxnSpPr>
            <p:cNvPr id="153" name="Straight Arrow Connector 152">
              <a:extLst>
                <a:ext uri="{FF2B5EF4-FFF2-40B4-BE49-F238E27FC236}">
                  <a16:creationId xmlns="" xmlns:a16="http://schemas.microsoft.com/office/drawing/2014/main" id="{AC0FB9AD-E01C-4DCF-9329-EB242FBF4802}"/>
                </a:ext>
              </a:extLst>
            </p:cNvPr>
            <p:cNvCxnSpPr>
              <a:cxnSpLocks/>
            </p:cNvCxnSpPr>
            <p:nvPr/>
          </p:nvCxnSpPr>
          <p:spPr>
            <a:xfrm>
              <a:off x="7009607" y="3988275"/>
              <a:ext cx="140912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="" xmlns:a16="http://schemas.microsoft.com/office/drawing/2014/main" id="{D77561E0-A889-41EE-A309-926EA9C047A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6754" y="3936830"/>
              <a:ext cx="1351978" cy="1439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Arrow Connector 92">
              <a:extLst>
                <a:ext uri="{FF2B5EF4-FFF2-40B4-BE49-F238E27FC236}">
                  <a16:creationId xmlns="" xmlns:a16="http://schemas.microsoft.com/office/drawing/2014/main" id="{1CA4B53E-9176-466B-B792-1F2DC3BDF3F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0157" y="3878770"/>
              <a:ext cx="1265523" cy="1706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Straight Arrow Connector 93">
              <a:extLst>
                <a:ext uri="{FF2B5EF4-FFF2-40B4-BE49-F238E27FC236}">
                  <a16:creationId xmlns="" xmlns:a16="http://schemas.microsoft.com/office/drawing/2014/main" id="{D8829401-BD43-4FEF-9FBA-3363014FEFD6}"/>
                </a:ext>
              </a:extLst>
            </p:cNvPr>
            <p:cNvCxnSpPr>
              <a:cxnSpLocks/>
            </p:cNvCxnSpPr>
            <p:nvPr/>
          </p:nvCxnSpPr>
          <p:spPr>
            <a:xfrm>
              <a:off x="7227977" y="3821617"/>
              <a:ext cx="1187703" cy="7147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0" name="Group 99">
            <a:extLst>
              <a:ext uri="{FF2B5EF4-FFF2-40B4-BE49-F238E27FC236}">
                <a16:creationId xmlns="" xmlns:a16="http://schemas.microsoft.com/office/drawing/2014/main" id="{B1632252-9CC7-4758-95BF-7897DF0ED61F}"/>
              </a:ext>
            </a:extLst>
          </p:cNvPr>
          <p:cNvGrpSpPr/>
          <p:nvPr/>
        </p:nvGrpSpPr>
        <p:grpSpPr>
          <a:xfrm>
            <a:off x="7010171" y="3086092"/>
            <a:ext cx="1409125" cy="166658"/>
            <a:chOff x="7009607" y="3821617"/>
            <a:chExt cx="1409125" cy="166658"/>
          </a:xfrm>
        </p:grpSpPr>
        <p:cxnSp>
          <p:nvCxnSpPr>
            <p:cNvPr id="101" name="Straight Arrow Connector 100">
              <a:extLst>
                <a:ext uri="{FF2B5EF4-FFF2-40B4-BE49-F238E27FC236}">
                  <a16:creationId xmlns="" xmlns:a16="http://schemas.microsoft.com/office/drawing/2014/main" id="{69EFCE4F-9E96-4E6B-959B-3953F8A85F45}"/>
                </a:ext>
              </a:extLst>
            </p:cNvPr>
            <p:cNvCxnSpPr>
              <a:cxnSpLocks/>
            </p:cNvCxnSpPr>
            <p:nvPr/>
          </p:nvCxnSpPr>
          <p:spPr>
            <a:xfrm>
              <a:off x="7009607" y="3988275"/>
              <a:ext cx="140912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2" name="Straight Arrow Connector 101">
              <a:extLst>
                <a:ext uri="{FF2B5EF4-FFF2-40B4-BE49-F238E27FC236}">
                  <a16:creationId xmlns="" xmlns:a16="http://schemas.microsoft.com/office/drawing/2014/main" id="{4EEE32FB-A758-4AB2-BAD5-D37A2EF46F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6754" y="3936830"/>
              <a:ext cx="1351978" cy="1439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Straight Arrow Connector 102">
              <a:extLst>
                <a:ext uri="{FF2B5EF4-FFF2-40B4-BE49-F238E27FC236}">
                  <a16:creationId xmlns="" xmlns:a16="http://schemas.microsoft.com/office/drawing/2014/main" id="{19F0876A-9534-4A63-927A-4DD343E4823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0157" y="3878770"/>
              <a:ext cx="1265523" cy="1706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4" name="Straight Arrow Connector 103">
              <a:extLst>
                <a:ext uri="{FF2B5EF4-FFF2-40B4-BE49-F238E27FC236}">
                  <a16:creationId xmlns="" xmlns:a16="http://schemas.microsoft.com/office/drawing/2014/main" id="{E9CD9D74-A2E6-4A74-BDDF-DEACA7D1382A}"/>
                </a:ext>
              </a:extLst>
            </p:cNvPr>
            <p:cNvCxnSpPr>
              <a:cxnSpLocks/>
            </p:cNvCxnSpPr>
            <p:nvPr/>
          </p:nvCxnSpPr>
          <p:spPr>
            <a:xfrm>
              <a:off x="7227977" y="3821617"/>
              <a:ext cx="1187703" cy="7147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6" name="Group 105">
            <a:extLst>
              <a:ext uri="{FF2B5EF4-FFF2-40B4-BE49-F238E27FC236}">
                <a16:creationId xmlns="" xmlns:a16="http://schemas.microsoft.com/office/drawing/2014/main" id="{B38B0821-1F06-4BF7-82AF-30B38E409D63}"/>
              </a:ext>
            </a:extLst>
          </p:cNvPr>
          <p:cNvGrpSpPr/>
          <p:nvPr/>
        </p:nvGrpSpPr>
        <p:grpSpPr>
          <a:xfrm>
            <a:off x="7011391" y="3447917"/>
            <a:ext cx="1409125" cy="166658"/>
            <a:chOff x="7009607" y="3821617"/>
            <a:chExt cx="1409125" cy="166658"/>
          </a:xfrm>
        </p:grpSpPr>
        <p:cxnSp>
          <p:nvCxnSpPr>
            <p:cNvPr id="108" name="Straight Arrow Connector 107">
              <a:extLst>
                <a:ext uri="{FF2B5EF4-FFF2-40B4-BE49-F238E27FC236}">
                  <a16:creationId xmlns="" xmlns:a16="http://schemas.microsoft.com/office/drawing/2014/main" id="{7A2C1230-3EA4-4483-8023-DC6E647314D6}"/>
                </a:ext>
              </a:extLst>
            </p:cNvPr>
            <p:cNvCxnSpPr>
              <a:cxnSpLocks/>
            </p:cNvCxnSpPr>
            <p:nvPr/>
          </p:nvCxnSpPr>
          <p:spPr>
            <a:xfrm>
              <a:off x="7009607" y="3988275"/>
              <a:ext cx="1409125" cy="0"/>
            </a:xfrm>
            <a:prstGeom prst="straightConnector1">
              <a:avLst/>
            </a:prstGeom>
            <a:ln w="190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Straight Arrow Connector 109">
              <a:extLst>
                <a:ext uri="{FF2B5EF4-FFF2-40B4-BE49-F238E27FC236}">
                  <a16:creationId xmlns="" xmlns:a16="http://schemas.microsoft.com/office/drawing/2014/main" id="{0C5A1466-6C8F-447A-B3B1-D35EA9EFD8E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66754" y="3936830"/>
              <a:ext cx="1351978" cy="1439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111">
              <a:extLst>
                <a:ext uri="{FF2B5EF4-FFF2-40B4-BE49-F238E27FC236}">
                  <a16:creationId xmlns="" xmlns:a16="http://schemas.microsoft.com/office/drawing/2014/main" id="{20E918E5-10CF-4A14-941A-9A59D1284056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50157" y="3878770"/>
              <a:ext cx="1265523" cy="1706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Straight Arrow Connector 113">
              <a:extLst>
                <a:ext uri="{FF2B5EF4-FFF2-40B4-BE49-F238E27FC236}">
                  <a16:creationId xmlns="" xmlns:a16="http://schemas.microsoft.com/office/drawing/2014/main" id="{38DC7210-0678-4FDB-B685-BD8D35CCD497}"/>
                </a:ext>
              </a:extLst>
            </p:cNvPr>
            <p:cNvCxnSpPr>
              <a:cxnSpLocks/>
            </p:cNvCxnSpPr>
            <p:nvPr/>
          </p:nvCxnSpPr>
          <p:spPr>
            <a:xfrm>
              <a:off x="7227977" y="3821617"/>
              <a:ext cx="1187703" cy="7147"/>
            </a:xfrm>
            <a:prstGeom prst="straightConnector1">
              <a:avLst/>
            </a:prstGeom>
            <a:ln w="19050"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2364C61D-24BA-42E3-AC1B-20F70593158F}"/>
              </a:ext>
            </a:extLst>
          </p:cNvPr>
          <p:cNvGrpSpPr/>
          <p:nvPr/>
        </p:nvGrpSpPr>
        <p:grpSpPr>
          <a:xfrm>
            <a:off x="7743736" y="2972921"/>
            <a:ext cx="52061" cy="55472"/>
            <a:chOff x="7710142" y="1981420"/>
            <a:chExt cx="52061" cy="55472"/>
          </a:xfrm>
        </p:grpSpPr>
        <p:sp>
          <p:nvSpPr>
            <p:cNvPr id="16" name="Oval 15">
              <a:extLst>
                <a:ext uri="{FF2B5EF4-FFF2-40B4-BE49-F238E27FC236}">
                  <a16:creationId xmlns="" xmlns:a16="http://schemas.microsoft.com/office/drawing/2014/main" id="{9F14297E-84C9-4699-8FB7-E2EFE2BC38DC}"/>
                </a:ext>
              </a:extLst>
            </p:cNvPr>
            <p:cNvSpPr/>
            <p:nvPr/>
          </p:nvSpPr>
          <p:spPr>
            <a:xfrm>
              <a:off x="7710142" y="2018892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6" name="Oval 115">
              <a:extLst>
                <a:ext uri="{FF2B5EF4-FFF2-40B4-BE49-F238E27FC236}">
                  <a16:creationId xmlns="" xmlns:a16="http://schemas.microsoft.com/office/drawing/2014/main" id="{2A3EAB86-4C1C-472A-B6B2-F280DEE22ADD}"/>
                </a:ext>
              </a:extLst>
            </p:cNvPr>
            <p:cNvSpPr/>
            <p:nvPr/>
          </p:nvSpPr>
          <p:spPr>
            <a:xfrm>
              <a:off x="7724880" y="1999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7" name="Oval 116">
              <a:extLst>
                <a:ext uri="{FF2B5EF4-FFF2-40B4-BE49-F238E27FC236}">
                  <a16:creationId xmlns="" xmlns:a16="http://schemas.microsoft.com/office/drawing/2014/main" id="{6CEBD0EF-CB34-4838-AA9A-34E9125B5069}"/>
                </a:ext>
              </a:extLst>
            </p:cNvPr>
            <p:cNvSpPr/>
            <p:nvPr/>
          </p:nvSpPr>
          <p:spPr>
            <a:xfrm>
              <a:off x="7744203" y="1981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="" xmlns:a16="http://schemas.microsoft.com/office/drawing/2014/main" id="{6E89ED08-E347-43D0-A418-B8BA494D17B1}"/>
              </a:ext>
            </a:extLst>
          </p:cNvPr>
          <p:cNvGrpSpPr/>
          <p:nvPr/>
        </p:nvGrpSpPr>
        <p:grpSpPr>
          <a:xfrm>
            <a:off x="7730584" y="3348334"/>
            <a:ext cx="52061" cy="55472"/>
            <a:chOff x="7710142" y="1981420"/>
            <a:chExt cx="52061" cy="55472"/>
          </a:xfrm>
        </p:grpSpPr>
        <p:sp>
          <p:nvSpPr>
            <p:cNvPr id="119" name="Oval 118">
              <a:extLst>
                <a:ext uri="{FF2B5EF4-FFF2-40B4-BE49-F238E27FC236}">
                  <a16:creationId xmlns="" xmlns:a16="http://schemas.microsoft.com/office/drawing/2014/main" id="{E684C812-2DA6-4F44-8024-D141F0B7F0BF}"/>
                </a:ext>
              </a:extLst>
            </p:cNvPr>
            <p:cNvSpPr/>
            <p:nvPr/>
          </p:nvSpPr>
          <p:spPr>
            <a:xfrm>
              <a:off x="7710142" y="2018892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0" name="Oval 119">
              <a:extLst>
                <a:ext uri="{FF2B5EF4-FFF2-40B4-BE49-F238E27FC236}">
                  <a16:creationId xmlns="" xmlns:a16="http://schemas.microsoft.com/office/drawing/2014/main" id="{4CD33558-9209-4FD1-A754-4C9B8F12244E}"/>
                </a:ext>
              </a:extLst>
            </p:cNvPr>
            <p:cNvSpPr/>
            <p:nvPr/>
          </p:nvSpPr>
          <p:spPr>
            <a:xfrm>
              <a:off x="7724880" y="1999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1" name="Oval 120">
              <a:extLst>
                <a:ext uri="{FF2B5EF4-FFF2-40B4-BE49-F238E27FC236}">
                  <a16:creationId xmlns="" xmlns:a16="http://schemas.microsoft.com/office/drawing/2014/main" id="{93F8367D-E5AC-4C47-9B4A-9E4ACCA7D525}"/>
                </a:ext>
              </a:extLst>
            </p:cNvPr>
            <p:cNvSpPr/>
            <p:nvPr/>
          </p:nvSpPr>
          <p:spPr>
            <a:xfrm>
              <a:off x="7744203" y="1981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="" xmlns:a16="http://schemas.microsoft.com/office/drawing/2014/main" id="{B5BBA6DB-E71F-4069-AB99-F4F0FC7CF57F}"/>
              </a:ext>
            </a:extLst>
          </p:cNvPr>
          <p:cNvGrpSpPr/>
          <p:nvPr/>
        </p:nvGrpSpPr>
        <p:grpSpPr>
          <a:xfrm>
            <a:off x="7795797" y="3743797"/>
            <a:ext cx="52061" cy="55472"/>
            <a:chOff x="7710142" y="1981420"/>
            <a:chExt cx="52061" cy="55472"/>
          </a:xfrm>
        </p:grpSpPr>
        <p:sp>
          <p:nvSpPr>
            <p:cNvPr id="123" name="Oval 122">
              <a:extLst>
                <a:ext uri="{FF2B5EF4-FFF2-40B4-BE49-F238E27FC236}">
                  <a16:creationId xmlns="" xmlns:a16="http://schemas.microsoft.com/office/drawing/2014/main" id="{CE2B49C1-F30B-4D7C-8EEC-E8F1B33EB317}"/>
                </a:ext>
              </a:extLst>
            </p:cNvPr>
            <p:cNvSpPr/>
            <p:nvPr/>
          </p:nvSpPr>
          <p:spPr>
            <a:xfrm>
              <a:off x="7710142" y="2018892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4" name="Oval 123">
              <a:extLst>
                <a:ext uri="{FF2B5EF4-FFF2-40B4-BE49-F238E27FC236}">
                  <a16:creationId xmlns="" xmlns:a16="http://schemas.microsoft.com/office/drawing/2014/main" id="{07F7684B-72CF-484B-990D-E13F03686E2D}"/>
                </a:ext>
              </a:extLst>
            </p:cNvPr>
            <p:cNvSpPr/>
            <p:nvPr/>
          </p:nvSpPr>
          <p:spPr>
            <a:xfrm>
              <a:off x="7724880" y="1999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5" name="Oval 124">
              <a:extLst>
                <a:ext uri="{FF2B5EF4-FFF2-40B4-BE49-F238E27FC236}">
                  <a16:creationId xmlns="" xmlns:a16="http://schemas.microsoft.com/office/drawing/2014/main" id="{311DB3B1-41D1-4363-AEE3-9F7C384EA2FA}"/>
                </a:ext>
              </a:extLst>
            </p:cNvPr>
            <p:cNvSpPr/>
            <p:nvPr/>
          </p:nvSpPr>
          <p:spPr>
            <a:xfrm>
              <a:off x="7744203" y="1981420"/>
              <a:ext cx="18000" cy="18000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" name="Oval 1">
            <a:extLst>
              <a:ext uri="{FF2B5EF4-FFF2-40B4-BE49-F238E27FC236}">
                <a16:creationId xmlns="" xmlns:a16="http://schemas.microsoft.com/office/drawing/2014/main" id="{B0E7E2D5-8587-47CF-8185-01AE2B3D2ECA}"/>
              </a:ext>
            </a:extLst>
          </p:cNvPr>
          <p:cNvSpPr/>
          <p:nvPr/>
        </p:nvSpPr>
        <p:spPr>
          <a:xfrm>
            <a:off x="1568449" y="1681879"/>
            <a:ext cx="971551" cy="1746433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7" name="Oval 96">
            <a:extLst>
              <a:ext uri="{FF2B5EF4-FFF2-40B4-BE49-F238E27FC236}">
                <a16:creationId xmlns="" xmlns:a16="http://schemas.microsoft.com/office/drawing/2014/main" id="{5E93D003-D2C8-4CB4-B921-B60C6758F5D4}"/>
              </a:ext>
            </a:extLst>
          </p:cNvPr>
          <p:cNvSpPr/>
          <p:nvPr/>
        </p:nvSpPr>
        <p:spPr>
          <a:xfrm>
            <a:off x="1568449" y="3675885"/>
            <a:ext cx="971551" cy="1746433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8" name="Oval 97">
            <a:extLst>
              <a:ext uri="{FF2B5EF4-FFF2-40B4-BE49-F238E27FC236}">
                <a16:creationId xmlns="" xmlns:a16="http://schemas.microsoft.com/office/drawing/2014/main" id="{0F87FF77-347F-4180-AA50-963E732C4F07}"/>
              </a:ext>
            </a:extLst>
          </p:cNvPr>
          <p:cNvSpPr/>
          <p:nvPr/>
        </p:nvSpPr>
        <p:spPr>
          <a:xfrm>
            <a:off x="3886200" y="2203925"/>
            <a:ext cx="971551" cy="1331881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9" name="Oval 98">
            <a:extLst>
              <a:ext uri="{FF2B5EF4-FFF2-40B4-BE49-F238E27FC236}">
                <a16:creationId xmlns="" xmlns:a16="http://schemas.microsoft.com/office/drawing/2014/main" id="{A85A660F-82A3-4CF8-830F-A53BA6585C20}"/>
              </a:ext>
            </a:extLst>
          </p:cNvPr>
          <p:cNvSpPr/>
          <p:nvPr/>
        </p:nvSpPr>
        <p:spPr>
          <a:xfrm>
            <a:off x="3886199" y="3659489"/>
            <a:ext cx="971551" cy="1331881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6" name="Oval 125">
            <a:extLst>
              <a:ext uri="{FF2B5EF4-FFF2-40B4-BE49-F238E27FC236}">
                <a16:creationId xmlns="" xmlns:a16="http://schemas.microsoft.com/office/drawing/2014/main" id="{462776CF-4AC9-4C21-AB24-84E154509CF3}"/>
              </a:ext>
            </a:extLst>
          </p:cNvPr>
          <p:cNvSpPr/>
          <p:nvPr/>
        </p:nvSpPr>
        <p:spPr>
          <a:xfrm>
            <a:off x="6908317" y="2990922"/>
            <a:ext cx="1608774" cy="1133234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" name="Rectangle: Rounded Corners 5">
            <a:extLst>
              <a:ext uri="{FF2B5EF4-FFF2-40B4-BE49-F238E27FC236}">
                <a16:creationId xmlns="" xmlns:a16="http://schemas.microsoft.com/office/drawing/2014/main" id="{808C0B43-D601-4095-BD38-AAE9A668E7D7}"/>
              </a:ext>
            </a:extLst>
          </p:cNvPr>
          <p:cNvSpPr/>
          <p:nvPr/>
        </p:nvSpPr>
        <p:spPr>
          <a:xfrm>
            <a:off x="5416550" y="4810651"/>
            <a:ext cx="5936802" cy="1331880"/>
          </a:xfrm>
          <a:prstGeom prst="roundRect">
            <a:avLst/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schemeClr val="tx1"/>
                </a:solidFill>
              </a:rPr>
              <a:t>Traces and cables closes to each other can couple and induce crosstalk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FA9B95AF-27E3-4499-8F38-C3C09E397965}"/>
              </a:ext>
            </a:extLst>
          </p:cNvPr>
          <p:cNvCxnSpPr>
            <a:stCxn id="97" idx="5"/>
            <a:endCxn id="6" idx="1"/>
          </p:cNvCxnSpPr>
          <p:nvPr/>
        </p:nvCxnSpPr>
        <p:spPr>
          <a:xfrm>
            <a:off x="2397720" y="5166559"/>
            <a:ext cx="3018830" cy="310032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7" name="Straight Arrow Connector 126">
            <a:extLst>
              <a:ext uri="{FF2B5EF4-FFF2-40B4-BE49-F238E27FC236}">
                <a16:creationId xmlns="" xmlns:a16="http://schemas.microsoft.com/office/drawing/2014/main" id="{25FB8DC6-126D-434D-8DD4-40721BE20D75}"/>
              </a:ext>
            </a:extLst>
          </p:cNvPr>
          <p:cNvCxnSpPr>
            <a:cxnSpLocks/>
            <a:stCxn id="99" idx="6"/>
          </p:cNvCxnSpPr>
          <p:nvPr/>
        </p:nvCxnSpPr>
        <p:spPr>
          <a:xfrm>
            <a:off x="4857750" y="4325430"/>
            <a:ext cx="631228" cy="548025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9" name="Straight Arrow Connector 128">
            <a:extLst>
              <a:ext uri="{FF2B5EF4-FFF2-40B4-BE49-F238E27FC236}">
                <a16:creationId xmlns="" xmlns:a16="http://schemas.microsoft.com/office/drawing/2014/main" id="{4E6EBFCA-962C-4B60-8B51-2C91CCC4AFAC}"/>
              </a:ext>
            </a:extLst>
          </p:cNvPr>
          <p:cNvCxnSpPr>
            <a:cxnSpLocks/>
            <a:stCxn id="126" idx="4"/>
          </p:cNvCxnSpPr>
          <p:nvPr/>
        </p:nvCxnSpPr>
        <p:spPr>
          <a:xfrm flipH="1">
            <a:off x="7711948" y="4124156"/>
            <a:ext cx="756" cy="685208"/>
          </a:xfrm>
          <a:prstGeom prst="straightConnector1">
            <a:avLst/>
          </a:prstGeom>
          <a:ln w="5715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98819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olienmaster_Fächer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2.xml><?xml version="1.0" encoding="utf-8"?>
<a:theme xmlns:a="http://schemas.openxmlformats.org/drawingml/2006/main" name="1_Folienmaster_Fächer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3.xml><?xml version="1.0" encoding="utf-8"?>
<a:theme xmlns:a="http://schemas.openxmlformats.org/drawingml/2006/main" name="Folienmaster_Form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4.xml><?xml version="1.0" encoding="utf-8"?>
<a:theme xmlns:a="http://schemas.openxmlformats.org/drawingml/2006/main" name="Folienmaster_Punkte">
  <a:themeElements>
    <a:clrScheme name="KIT FARBEN">
      <a:dk1>
        <a:sysClr val="windowText" lastClr="000000"/>
      </a:dk1>
      <a:lt1>
        <a:sysClr val="window" lastClr="FFFFFF"/>
      </a:lt1>
      <a:dk2>
        <a:srgbClr val="009682"/>
      </a:dk2>
      <a:lt2>
        <a:srgbClr val="D9D9D9"/>
      </a:lt2>
      <a:accent1>
        <a:srgbClr val="4664AA"/>
      </a:accent1>
      <a:accent2>
        <a:srgbClr val="23A1E0"/>
      </a:accent2>
      <a:accent3>
        <a:srgbClr val="8CB63C"/>
      </a:accent3>
      <a:accent4>
        <a:srgbClr val="A3107C"/>
      </a:accent4>
      <a:accent5>
        <a:srgbClr val="DF9B1B"/>
      </a:accent5>
      <a:accent6>
        <a:srgbClr val="FCE500"/>
      </a:accent6>
      <a:hlink>
        <a:srgbClr val="4664AA"/>
      </a:hlink>
      <a:folHlink>
        <a:srgbClr val="A22223"/>
      </a:folHlink>
    </a:clrScheme>
    <a:fontScheme name="Essenz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sign1" id="{D385F135-4BB1-4144-883F-BD663B3FA4BF}" vid="{9BD07EEE-6672-4655-8F7E-3FE0E154673F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2541</Words>
  <Application>Microsoft Office PowerPoint</Application>
  <PresentationFormat>Widescreen</PresentationFormat>
  <Paragraphs>756</Paragraphs>
  <Slides>46</Slides>
  <Notes>9</Notes>
  <HiddenSlides>1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8" baseType="lpstr">
      <vt:lpstr>MS PGothic</vt:lpstr>
      <vt:lpstr>MS PGothic</vt:lpstr>
      <vt:lpstr>Arial</vt:lpstr>
      <vt:lpstr>Calibri</vt:lpstr>
      <vt:lpstr>Menlo</vt:lpstr>
      <vt:lpstr>Symbol</vt:lpstr>
      <vt:lpstr>Wingdings</vt:lpstr>
      <vt:lpstr>Folienmaster_Fächer</vt:lpstr>
      <vt:lpstr>1_Folienmaster_Fächer</vt:lpstr>
      <vt:lpstr>Folienmaster_Form</vt:lpstr>
      <vt:lpstr>Folienmaster_Punkte</vt:lpstr>
      <vt:lpstr>Arbeitsblatt</vt:lpstr>
      <vt:lpstr>PowerPoint Presentation</vt:lpstr>
      <vt:lpstr>Medical Vision:  3D USCT for early Breast cancer detection</vt:lpstr>
      <vt:lpstr>Operation principle: KIT 3D USCT</vt:lpstr>
      <vt:lpstr>Realization: KIT 3D USCT III</vt:lpstr>
      <vt:lpstr>Challenge: A complex, hierarchical multi-channel system</vt:lpstr>
      <vt:lpstr>Challenge: Coherent “artifacts”  leading to artifacts</vt:lpstr>
      <vt:lpstr>Challenge: Crosstalk sources</vt:lpstr>
      <vt:lpstr>Motivation: 3D USCT III Receiver Chain Crosstalk sources</vt:lpstr>
      <vt:lpstr>Motivation: 3D USCT III Receiver Chain Crosstalk sources</vt:lpstr>
      <vt:lpstr>Motivation: 3D USCT III Receiver chain Crosstalk sources</vt:lpstr>
      <vt:lpstr>Motivation: 3D USCT III Receiver chain Crosstalk sources</vt:lpstr>
      <vt:lpstr>Motivation: 3D USCT III emitter architecture</vt:lpstr>
      <vt:lpstr>Motivation: 3D USCT III emitter architecture Crosstalk source</vt:lpstr>
      <vt:lpstr>Motivation: 3D USCT III emitter architecture Crosstalk source</vt:lpstr>
      <vt:lpstr>3D USCT system analysis: Crosstalk </vt:lpstr>
      <vt:lpstr>Research Theory</vt:lpstr>
      <vt:lpstr>Challenge: side &amp; local maxima</vt:lpstr>
      <vt:lpstr>Approach: Linear Projecting into the imaging domain</vt:lpstr>
      <vt:lpstr>Method: Spherical Projection</vt:lpstr>
      <vt:lpstr>3 D projection space</vt:lpstr>
      <vt:lpstr>Results 2D projections</vt:lpstr>
      <vt:lpstr>Results 2D projections</vt:lpstr>
      <vt:lpstr>Association with positions</vt:lpstr>
      <vt:lpstr>Association with positions</vt:lpstr>
      <vt:lpstr>Results 2D projections</vt:lpstr>
      <vt:lpstr>Results Association examples</vt:lpstr>
      <vt:lpstr>Results: Classification</vt:lpstr>
      <vt:lpstr>Results: Robustness and generality</vt:lpstr>
      <vt:lpstr>Summary and conclusion</vt:lpstr>
      <vt:lpstr>Discussion: Crosstalk sources mitigation</vt:lpstr>
      <vt:lpstr>Summary</vt:lpstr>
      <vt:lpstr>3D USCT: measurement principle and signals</vt:lpstr>
      <vt:lpstr>Motivation: Multichannel system</vt:lpstr>
      <vt:lpstr>3D USCT III: Measurement time and data</vt:lpstr>
      <vt:lpstr>Background: Medical situation</vt:lpstr>
      <vt:lpstr>Results Crosstalk view</vt:lpstr>
      <vt:lpstr>Geometry detection: Best fit between pos_detect &amp; pos</vt:lpstr>
      <vt:lpstr>Example: Used dataset KIT</vt:lpstr>
      <vt:lpstr>System analysis – Zewei’s guess (no numerical value guess possible)</vt:lpstr>
      <vt:lpstr>Motivation</vt:lpstr>
      <vt:lpstr>PowerPoint Presentation</vt:lpstr>
      <vt:lpstr>New slides</vt:lpstr>
      <vt:lpstr>Challenge and Approach</vt:lpstr>
      <vt:lpstr>Method 2D projections</vt:lpstr>
      <vt:lpstr>exp2067</vt:lpstr>
      <vt:lpstr>Results: Soundspeed detection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Franzi</dc:creator>
  <cp:lastModifiedBy>USCT</cp:lastModifiedBy>
  <cp:revision>184</cp:revision>
  <dcterms:created xsi:type="dcterms:W3CDTF">2017-12-07T14:50:50Z</dcterms:created>
  <dcterms:modified xsi:type="dcterms:W3CDTF">2024-06-11T07:53:56Z</dcterms:modified>
</cp:coreProperties>
</file>