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40" r:id="rId1"/>
  </p:sldMasterIdLst>
  <p:notesMasterIdLst>
    <p:notesMasterId r:id="rId29"/>
  </p:notesMasterIdLst>
  <p:sldIdLst>
    <p:sldId id="256" r:id="rId2"/>
    <p:sldId id="258" r:id="rId3"/>
    <p:sldId id="260" r:id="rId4"/>
    <p:sldId id="259" r:id="rId5"/>
    <p:sldId id="266" r:id="rId6"/>
    <p:sldId id="398" r:id="rId7"/>
    <p:sldId id="359" r:id="rId8"/>
    <p:sldId id="316" r:id="rId9"/>
    <p:sldId id="346" r:id="rId10"/>
    <p:sldId id="360" r:id="rId11"/>
    <p:sldId id="317" r:id="rId12"/>
    <p:sldId id="347" r:id="rId13"/>
    <p:sldId id="396" r:id="rId14"/>
    <p:sldId id="275" r:id="rId15"/>
    <p:sldId id="380" r:id="rId16"/>
    <p:sldId id="375" r:id="rId17"/>
    <p:sldId id="376" r:id="rId18"/>
    <p:sldId id="377" r:id="rId19"/>
    <p:sldId id="378" r:id="rId20"/>
    <p:sldId id="397" r:id="rId21"/>
    <p:sldId id="379" r:id="rId22"/>
    <p:sldId id="369" r:id="rId23"/>
    <p:sldId id="370" r:id="rId24"/>
    <p:sldId id="371" r:id="rId25"/>
    <p:sldId id="373" r:id="rId26"/>
    <p:sldId id="372" r:id="rId27"/>
    <p:sldId id="3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23F5-E331-44F4-AF87-5C55F0B0A70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4E05A-18F9-4663-ADE0-FC99692F76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B1342-6477-4AFA-9A6F-9727EF1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50497D-3B10-444F-85BF-EF9B52AED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3CB837-20B7-41FC-AE55-94DD3830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886753-EC8A-4F5B-A86A-F9B6B6A1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6534A2-6BD5-43B6-B851-19F4EA73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36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2BE8A-EA83-4D2D-9AC8-8F2D96F7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D7A15D-1E59-432E-9E6B-72873EDD8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5C6495-70F9-4139-B9FC-4987E7AA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F36B86-750F-4A72-B5B5-46C2FEB6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0A23E0-9B77-4DED-A18E-2D08B9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200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FEA9037-B152-45D2-8D75-F8AB0D7DE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5427EC-6E44-4D47-9FF2-2B13D5F83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9983A-6351-42AF-BB06-59A20D3F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FB1E78-7199-4647-A9FB-4B38CD18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ED3CF5-03F2-4205-8B60-F591AF75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744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AEFE6-DFAB-4E20-BCAB-46AFCB67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74AB4B-5C8D-43DC-8DFF-6AE24676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F4AC76-ED34-4BAB-8473-31187E1E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D79E0-8DE9-4D06-91FB-26F394FE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A24DDE-A625-4EC3-8278-5D77038B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919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B83EB-AC2E-4D4D-8B36-412B711E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3E4AD5-4F91-4A7F-A3CB-0988999F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57715-49E8-430C-922E-F42A5AF3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D4F7D9-738A-4D31-B0FF-2BED7CE9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26443F-CC2B-4E19-9936-DFC6E7F4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951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C6FBD-B946-4A27-BCDF-9E26057E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462256-5A28-48AF-B101-FC71F3552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8E0697-A216-4B1E-BD1F-A023710D8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DE7EF4-AB09-473C-9972-D73438FF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B0AD3C-1ACA-4A4F-9A27-FB0D9558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6109EE-2FAB-41EF-BE42-7CB09463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199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F972E-AAA2-412C-9D15-5B7DFC19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4BD76F-6708-46B7-87A5-7738E2C2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321A76-0163-4AA5-9ACD-D21DF285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5E27A5-A794-4732-A328-78B27DC0D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DD7444-9C36-456B-B438-545A3CF0B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AA2BBB9-5836-4D4A-B4B6-0BD356E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E2D5F2-6393-4518-B218-21BB0E74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4F69AD-9227-4B22-A1DB-99D5A480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287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B8676-A282-44DC-8E8F-5EB8E9F3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7BE664-1B92-4AEA-BC7D-131509A1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FE4B5D-0A26-4B05-8C47-DA452700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DF2527-6825-4049-BA67-9B481C49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94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73E086-3CE6-4F77-93A6-42985955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F4A75-2C2A-4C4E-B9F3-E4BEB5A5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B41B1E-E44F-49FC-A0C7-44B795D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830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2C513-B74D-4AE1-A1D4-2716D62E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0674D-A54F-4F0F-A724-030475EF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1CFB25-C168-4546-859F-2C82DD8E3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05EBA0-7F7B-4B29-9449-971480C5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19727D-4104-483F-8AB8-D9B493F7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EE2DD8-3E62-4DC1-9D08-DEF97F98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494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FCA099-3AB7-4E5A-A9A0-E7DC9761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B77431-BBA5-4254-875F-A6EA32E15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CC5A8D-E05D-48B6-A638-5E41A5B85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6AE7D-11EE-49F4-A1FC-064DB15A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9603C0-8CAC-42B9-B541-EB3D37CD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894308-EF4A-4748-A263-8A75331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092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3B9ADB-235F-4681-AA34-E5FF73D0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F34B25-A36C-4886-971F-6D0ACD93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0C355-F9E9-47E2-906A-934BCEB36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FC2-8CDE-4F0C-A911-EB341BF47929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E7AF1A-B808-4471-A841-59DF42017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R. Angioni - MPIfR - TANAMI radio galaxies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845003-AF1E-46BE-B485-555060455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0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DD76-433E-412F-8347-E1389A52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72" y="1994565"/>
            <a:ext cx="8591742" cy="15637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Gamma-ray emission in radio galaxies under the VLBI 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9C895-FFD0-4415-B4A3-B4A42D58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179" y="3622908"/>
            <a:ext cx="7588314" cy="99512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R. Angioni (MPIfR-Bonn, U. Würzburg) </a:t>
            </a:r>
          </a:p>
          <a:p>
            <a:r>
              <a:rPr lang="en-US" sz="2000">
                <a:solidFill>
                  <a:schemeClr val="tx1"/>
                </a:solidFill>
              </a:rPr>
              <a:t>Monitoring the non-thermal universe 2018, Cochem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E:\Users\Utente\Desktop\PhD\Presentations\IMPRS seminars\1st seminar\logo_w_transp_small-1.jpg">
            <a:extLst>
              <a:ext uri="{FF2B5EF4-FFF2-40B4-BE49-F238E27FC236}">
                <a16:creationId xmlns:a16="http://schemas.microsoft.com/office/drawing/2014/main" id="{85FF1B0C-AAC2-4E26-A254-8D37436C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94" y="275834"/>
            <a:ext cx="2303934" cy="10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F1B17C-2CB3-4F81-AB6F-A68F2498797E}"/>
              </a:ext>
            </a:extLst>
          </p:cNvPr>
          <p:cNvGrpSpPr>
            <a:grpSpLocks noChangeAspect="1"/>
          </p:cNvGrpSpPr>
          <p:nvPr/>
        </p:nvGrpSpPr>
        <p:grpSpPr>
          <a:xfrm>
            <a:off x="139571" y="113709"/>
            <a:ext cx="2740924" cy="1563793"/>
            <a:chOff x="139571" y="113709"/>
            <a:chExt cx="3374191" cy="1925094"/>
          </a:xfrm>
        </p:grpSpPr>
        <p:pic>
          <p:nvPicPr>
            <p:cNvPr id="4" name="Picture 2" descr="E:\Users\Utente\Desktop\PhD\Presentations\IMPRS seminars\1st seminar\mpifrlogompg4b.gif">
              <a:extLst>
                <a:ext uri="{FF2B5EF4-FFF2-40B4-BE49-F238E27FC236}">
                  <a16:creationId xmlns:a16="http://schemas.microsoft.com/office/drawing/2014/main" id="{DA73F60F-9205-4966-B3F1-2795A1C10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71" y="113709"/>
              <a:ext cx="1390965" cy="192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701C13-17A7-43B4-BEA3-555BAEFA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0536" y="636484"/>
              <a:ext cx="1983226" cy="86921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8886A65-405B-4583-8F95-1F70644C6826}"/>
              </a:ext>
            </a:extLst>
          </p:cNvPr>
          <p:cNvSpPr/>
          <p:nvPr/>
        </p:nvSpPr>
        <p:spPr>
          <a:xfrm>
            <a:off x="139571" y="5266962"/>
            <a:ext cx="5657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Collaborators: </a:t>
            </a:r>
          </a:p>
          <a:p>
            <a:r>
              <a:rPr lang="en-US" dirty="0"/>
              <a:t>Prof. E. Ros (</a:t>
            </a:r>
            <a:r>
              <a:rPr lang="en-US" dirty="0" err="1"/>
              <a:t>MPIfR</a:t>
            </a:r>
            <a:r>
              <a:rPr lang="en-US" dirty="0"/>
              <a:t>-Bonn)</a:t>
            </a:r>
          </a:p>
          <a:p>
            <a:r>
              <a:rPr lang="en-US" dirty="0"/>
              <a:t>Prof. M. </a:t>
            </a:r>
            <a:r>
              <a:rPr lang="en-US" dirty="0" err="1"/>
              <a:t>Kadler</a:t>
            </a:r>
            <a:r>
              <a:rPr lang="en-US" dirty="0"/>
              <a:t> (U. Würzburg)</a:t>
            </a:r>
          </a:p>
          <a:p>
            <a:r>
              <a:rPr lang="en-US" dirty="0"/>
              <a:t>Dr. R. Ojha (NASA/GSFC/UMBC)</a:t>
            </a:r>
          </a:p>
          <a:p>
            <a:r>
              <a:rPr lang="en-US" dirty="0"/>
              <a:t>et al., for the TANAMI and </a:t>
            </a:r>
            <a:r>
              <a:rPr lang="en-US" i="1" dirty="0"/>
              <a:t>Fermi</a:t>
            </a:r>
            <a:r>
              <a:rPr lang="en-US" dirty="0"/>
              <a:t>-LAT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5748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gioni\Desktop\PhD\Presentations\Seminario IASF Sept.17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352"/>
            <a:ext cx="5172639" cy="43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PKS 0521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36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882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88FA49-37DF-4269-8494-5B011AFF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512" y="5894686"/>
                <a:ext cx="4248472" cy="476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Image credit: </a:t>
                </a:r>
              </a:p>
              <a:p>
                <a:r>
                  <a:rPr lang="en-US" sz="1200" dirty="0"/>
                  <a:t>ALMA Bands 3,6,7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sz="1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220</m:t>
                    </m:r>
                  </m:oMath>
                </a14:m>
                <a:r>
                  <a:rPr lang="en-US" sz="1200" dirty="0"/>
                  <a:t> GHz): Leon et al. 2016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94686"/>
                <a:ext cx="4248472" cy="476477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1943" y="1846844"/>
                <a:ext cx="415816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Misclassified BL Lac, </a:t>
                </a:r>
              </a:p>
              <a:p>
                <a:r>
                  <a:rPr lang="en-US" dirty="0"/>
                  <a:t>likely misaligned jet,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=0.055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Small core dominance suggests weak boosting (Pian+96)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SED spine-sheath model suggests viewing angles </a:t>
                </a:r>
                <a14:m>
                  <m:oMath xmlns:m="http://schemas.openxmlformats.org/officeDocument/2006/math">
                    <m:r>
                      <a:rPr lang="it-IT">
                        <a:latin typeface="Cambria Math"/>
                      </a:rPr>
                      <m:t>6°</m:t>
                    </m:r>
                    <m:r>
                      <a:rPr lang="en-US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θ</m:t>
                    </m:r>
                    <m:r>
                      <a:rPr lang="en-US">
                        <a:latin typeface="Cambria Math"/>
                        <a:ea typeface="Cambria Math"/>
                      </a:rPr>
                      <m:t>&lt;15°</m:t>
                    </m:r>
                  </m:oMath>
                </a14:m>
                <a:r>
                  <a:rPr lang="en-US" dirty="0"/>
                  <a:t> (D’Ammando+15)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ALMA view of large-scale structure supports small beaming and large angle (Leon+16)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43" y="1846844"/>
                <a:ext cx="4158167" cy="2862322"/>
              </a:xfrm>
              <a:prstGeom prst="rect">
                <a:avLst/>
              </a:prstGeom>
              <a:blipFill>
                <a:blip r:embed="rId5"/>
                <a:stretch>
                  <a:fillRect l="-1173" t="-1277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5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16012"/>
            <a:ext cx="3304611" cy="55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 descr=" 2"/>
              <p:cNvSpPr>
                <a:spLocks noGrp="1"/>
              </p:cNvSpPr>
              <p:nvPr>
                <p:ph type="title"/>
              </p:nvPr>
            </p:nvSpPr>
            <p:spPr>
              <a:xfrm>
                <a:off x="617987" y="203200"/>
                <a:ext cx="7141829" cy="1320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Kinematic analysis: PKS 0521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36</a:t>
                </a:r>
              </a:p>
            </p:txBody>
          </p:sp>
        </mc:Choice>
        <mc:Fallback xmlns="">
          <p:sp>
            <p:nvSpPr>
              <p:cNvPr id="2" name="Title 1" descr="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7987" y="203200"/>
                <a:ext cx="7141829" cy="1320800"/>
              </a:xfrm>
              <a:blipFill>
                <a:blip r:embed="rId4"/>
                <a:stretch>
                  <a:fillRect l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F87B-F255-44EA-BCA5-DA908025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D109AE-5365-4DB7-80A7-87B43CEF5152}"/>
              </a:ext>
            </a:extLst>
          </p:cNvPr>
          <p:cNvGrpSpPr/>
          <p:nvPr/>
        </p:nvGrpSpPr>
        <p:grpSpPr>
          <a:xfrm>
            <a:off x="2987824" y="1524000"/>
            <a:ext cx="5852172" cy="4703355"/>
            <a:chOff x="2987824" y="1628800"/>
            <a:chExt cx="5852172" cy="47033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CA6A1D-E4AC-4CE0-A9A3-9C54404F31E1}"/>
                </a:ext>
              </a:extLst>
            </p:cNvPr>
            <p:cNvGrpSpPr/>
            <p:nvPr/>
          </p:nvGrpSpPr>
          <p:grpSpPr>
            <a:xfrm>
              <a:off x="2987824" y="1628800"/>
              <a:ext cx="5852172" cy="4389129"/>
              <a:chOff x="3269144" y="2450583"/>
              <a:chExt cx="5852172" cy="43891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4CFDB09-2466-4E34-BFBF-F67C2207FEEF}"/>
                  </a:ext>
                </a:extLst>
              </p:cNvPr>
              <p:cNvGrpSpPr/>
              <p:nvPr/>
            </p:nvGrpSpPr>
            <p:grpSpPr>
              <a:xfrm>
                <a:off x="3269144" y="2450583"/>
                <a:ext cx="5852172" cy="4389129"/>
                <a:chOff x="3269144" y="2450583"/>
                <a:chExt cx="5852172" cy="4389129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FAB21768-D0D8-4AF5-942A-FFCF9DE40A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9144" y="2450583"/>
                  <a:ext cx="5852172" cy="4389129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52D52D31-23E2-41B4-B1AD-63023B032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1960" y="3068960"/>
                  <a:ext cx="648072" cy="1421340"/>
                </a:xfrm>
                <a:prstGeom prst="rect">
                  <a:avLst/>
                </a:prstGeom>
              </p:spPr>
            </p:pic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2D9EEC-7E77-4C06-86BD-11CC5A014450}"/>
                  </a:ext>
                </a:extLst>
              </p:cNvPr>
              <p:cNvSpPr txBox="1"/>
              <p:nvPr/>
            </p:nvSpPr>
            <p:spPr>
              <a:xfrm>
                <a:off x="4247964" y="523221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0.4c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8B09F-188A-4D86-A0A4-69C9E09E5C0B}"/>
                  </a:ext>
                </a:extLst>
              </p:cNvPr>
              <p:cNvSpPr txBox="1"/>
              <p:nvPr/>
            </p:nvSpPr>
            <p:spPr>
              <a:xfrm>
                <a:off x="4247964" y="486288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0.9c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41383" y="5962823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Angioni</a:t>
              </a:r>
              <a:r>
                <a:rPr lang="en-US" dirty="0"/>
                <a:t>+ in prep.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D85DEEA-5495-445B-B0D7-682B530C18E9}"/>
                </a:ext>
              </a:extLst>
            </p:cNvPr>
            <p:cNvGrpSpPr/>
            <p:nvPr/>
          </p:nvGrpSpPr>
          <p:grpSpPr>
            <a:xfrm>
              <a:off x="4762059" y="2300186"/>
              <a:ext cx="933333" cy="476190"/>
              <a:chOff x="4762059" y="2451941"/>
              <a:chExt cx="933333" cy="4761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E78DAB-0820-4C6D-B8AA-A61EED83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2059" y="2451941"/>
                <a:ext cx="933333" cy="476190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78CAFF8-6643-44E7-B8A3-6CBA9A2274DF}"/>
                  </a:ext>
                </a:extLst>
              </p:cNvPr>
              <p:cNvCxnSpPr/>
              <p:nvPr/>
            </p:nvCxnSpPr>
            <p:spPr>
              <a:xfrm>
                <a:off x="4762059" y="2451941"/>
                <a:ext cx="9333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80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1303" y="240268"/>
                <a:ext cx="7544500" cy="1320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PKS 0521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36: fast flares, slow jet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1303" y="240268"/>
                <a:ext cx="7544500" cy="1320800"/>
              </a:xfrm>
              <a:blipFill>
                <a:blip r:embed="rId3"/>
                <a:stretch>
                  <a:fillRect l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315EC-AB39-4BD9-9172-36681B6E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6778" y="52860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Angioni</a:t>
            </a:r>
            <a:r>
              <a:rPr lang="en-US" dirty="0"/>
              <a:t>+ in prep.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73717-F868-4CE1-B712-6DE80A9DB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248"/>
            <a:ext cx="9144000" cy="3399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D647E3-7255-48F7-8FB5-145DDEF65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838"/>
            <a:ext cx="9144000" cy="3268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9E8760-0333-4324-8F24-83AD6D3A93EB}"/>
              </a:ext>
            </a:extLst>
          </p:cNvPr>
          <p:cNvSpPr txBox="1"/>
          <p:nvPr/>
        </p:nvSpPr>
        <p:spPr>
          <a:xfrm>
            <a:off x="482367" y="1570281"/>
            <a:ext cx="333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 weekly light curve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TANAMI radio galaxy sample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13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399DC-A411-48E1-BE56-5D91EB05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517"/>
            <a:ext cx="9144000" cy="457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0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E195-9722-4CA6-AFAE-1778CFCE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" y="276812"/>
            <a:ext cx="8579296" cy="990600"/>
          </a:xfrm>
        </p:spPr>
        <p:txBody>
          <a:bodyPr>
            <a:normAutofit/>
          </a:bodyPr>
          <a:lstStyle/>
          <a:p>
            <a:r>
              <a:rPr lang="en-US"/>
              <a:t>Sample properties: extension to MOJAVE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5C772-CE96-4DA4-90C0-10A7EE3A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4F1B-253E-4FC8-ACF8-815F8E85B2E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B1A7FD-29E5-454E-BCE3-9EF582DC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935"/>
            <a:ext cx="9144000" cy="54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5C772-CE96-4DA4-90C0-10A7EE3A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4F1B-253E-4FC8-ACF8-815F8E85B2E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EE195-9722-4CA6-AFAE-1778CFCE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" y="276812"/>
            <a:ext cx="8579296" cy="990600"/>
          </a:xfrm>
        </p:spPr>
        <p:txBody>
          <a:bodyPr>
            <a:normAutofit/>
          </a:bodyPr>
          <a:lstStyle/>
          <a:p>
            <a:r>
              <a:rPr lang="en-US"/>
              <a:t>Radio galaxies in the MOJAVE sample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EF13D-BC92-41E6-89AA-1A2482BA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155"/>
            <a:ext cx="9144000" cy="5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04108F-2F46-4993-89CE-75F54544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0" y="1280149"/>
            <a:ext cx="5586995" cy="5577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50C5A-97F1-4A02-911C-8321AAC0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VLBI core flux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1FA-09E7-47C8-92C9-03BE614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KS = 0.53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-value = 0.009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blipFill>
                <a:blip r:embed="rId3"/>
                <a:stretch>
                  <a:fillRect t="-5109" r="-24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2673D-1089-4707-B8F9-E88C44C0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0" y="1289293"/>
            <a:ext cx="5586995" cy="5568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50C5A-97F1-4A02-911C-8321AAC0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VLBI core brightness temperature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1FA-09E7-47C8-92C9-03BE614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KS = 0.50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-value = 0.017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blipFill>
                <a:blip r:embed="rId3"/>
                <a:stretch>
                  <a:fillRect t="-5109" r="-24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7AAC9-C14F-4D77-9444-92C2617402DB}"/>
                  </a:ext>
                </a:extLst>
              </p:cNvPr>
              <p:cNvSpPr txBox="1"/>
              <p:nvPr/>
            </p:nvSpPr>
            <p:spPr>
              <a:xfrm>
                <a:off x="6916069" y="4408352"/>
                <a:ext cx="14280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7AAC9-C14F-4D77-9444-92C26174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69" y="4408352"/>
                <a:ext cx="1428020" cy="369332"/>
              </a:xfrm>
              <a:prstGeom prst="rect">
                <a:avLst/>
              </a:prstGeom>
              <a:blipFill>
                <a:blip r:embed="rId4"/>
                <a:stretch>
                  <a:fillRect l="-4701" r="-128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065984-01F2-4DCA-9FB4-AC5DB14C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0" y="1284720"/>
            <a:ext cx="5586995" cy="5577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50C5A-97F1-4A02-911C-8321AAC0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VLBI core luminosity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1FA-09E7-47C8-92C9-03BE614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KS = 0.41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-value = 0.073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blipFill>
                <a:blip r:embed="rId3"/>
                <a:stretch>
                  <a:fillRect t="-5109" r="-24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7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2884A-1FCE-4647-B969-D61D9200F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" y="1252717"/>
            <a:ext cx="5586995" cy="5605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50C5A-97F1-4A02-911C-8321AAC0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VLBI jet flux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1FA-09E7-47C8-92C9-03BE614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KS = 0.38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-value = 0.13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blipFill>
                <a:blip r:embed="rId3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8068A-FACC-444B-B319-1CF0BB97EA80}"/>
                  </a:ext>
                </a:extLst>
              </p:cNvPr>
              <p:cNvSpPr txBox="1"/>
              <p:nvPr/>
            </p:nvSpPr>
            <p:spPr>
              <a:xfrm>
                <a:off x="6384623" y="4198627"/>
                <a:ext cx="2477025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𝑗𝑒𝑡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8068A-FACC-444B-B319-1CF0BB97E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23" y="4198627"/>
                <a:ext cx="2477025" cy="399084"/>
              </a:xfrm>
              <a:prstGeom prst="rect">
                <a:avLst/>
              </a:prstGeom>
              <a:blipFill>
                <a:blip r:embed="rId4"/>
                <a:stretch>
                  <a:fillRect l="-1966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8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FB32-EDEB-49B4-B10A-9209F0EB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8" y="178155"/>
            <a:ext cx="8464144" cy="13255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radio-gamma connection in AGN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6CB8CB-C2A3-424E-AF9B-B138600D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DE585C-7AF7-4232-BA08-47810A3FC828}"/>
              </a:ext>
            </a:extLst>
          </p:cNvPr>
          <p:cNvGrpSpPr>
            <a:grpSpLocks noChangeAspect="1"/>
          </p:cNvGrpSpPr>
          <p:nvPr/>
        </p:nvGrpSpPr>
        <p:grpSpPr>
          <a:xfrm>
            <a:off x="497387" y="1626257"/>
            <a:ext cx="4674266" cy="3300899"/>
            <a:chOff x="15230" y="1340768"/>
            <a:chExt cx="5002644" cy="3532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FA03D9-F329-485C-B7AD-B33255B8F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0" y="1340768"/>
              <a:ext cx="5002644" cy="35327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833F01-6561-42AE-938B-A34338A31268}"/>
                </a:ext>
              </a:extLst>
            </p:cNvPr>
            <p:cNvSpPr txBox="1"/>
            <p:nvPr/>
          </p:nvSpPr>
          <p:spPr>
            <a:xfrm>
              <a:off x="860369" y="1524345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Lico</a:t>
              </a:r>
              <a:r>
                <a:rPr lang="en-US" sz="1200" dirty="0"/>
                <a:t> et al. 2017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7AB580-D7CA-4C13-9DD4-E1B7620C5BC7}"/>
              </a:ext>
            </a:extLst>
          </p:cNvPr>
          <p:cNvGrpSpPr>
            <a:grpSpLocks noChangeAspect="1"/>
          </p:cNvGrpSpPr>
          <p:nvPr/>
        </p:nvGrpSpPr>
        <p:grpSpPr>
          <a:xfrm>
            <a:off x="5329113" y="1739100"/>
            <a:ext cx="3224437" cy="3000259"/>
            <a:chOff x="6002709" y="3911460"/>
            <a:chExt cx="3141291" cy="29228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6C0348-DEAE-4ED8-9ABF-9200A0826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709" y="4046389"/>
              <a:ext cx="3141291" cy="27879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719929-2382-41A7-8318-2D09E62F2E7F}"/>
                </a:ext>
              </a:extLst>
            </p:cNvPr>
            <p:cNvSpPr txBox="1"/>
            <p:nvPr/>
          </p:nvSpPr>
          <p:spPr>
            <a:xfrm>
              <a:off x="6945862" y="3911460"/>
              <a:ext cx="1604669" cy="26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Kovalev</a:t>
              </a:r>
              <a:r>
                <a:rPr lang="en-US" sz="1200" dirty="0"/>
                <a:t> et al. 2009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05B137-7C3B-48F1-8E91-1D3ECD2A5778}"/>
                  </a:ext>
                </a:extLst>
              </p:cNvPr>
              <p:cNvSpPr txBox="1"/>
              <p:nvPr/>
            </p:nvSpPr>
            <p:spPr>
              <a:xfrm>
                <a:off x="0" y="4820180"/>
                <a:ext cx="51118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Strong connection between radio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-ray emission in large, blazar-dominated samples (e.g., Kovalev+09, Ackermann+11, Lico+17)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05B137-7C3B-48F1-8E91-1D3ECD2A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0180"/>
                <a:ext cx="5111872" cy="1323439"/>
              </a:xfrm>
              <a:prstGeom prst="rect">
                <a:avLst/>
              </a:prstGeom>
              <a:blipFill>
                <a:blip r:embed="rId4"/>
                <a:stretch>
                  <a:fillRect l="-954" t="-2304" r="-2026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F66CB5-5654-467A-8189-5837FFD2C31E}"/>
                  </a:ext>
                </a:extLst>
              </p:cNvPr>
              <p:cNvSpPr txBox="1"/>
              <p:nvPr/>
            </p:nvSpPr>
            <p:spPr>
              <a:xfrm>
                <a:off x="5065537" y="4820180"/>
                <a:ext cx="40784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-ray sources in large radio samples show preferentially higher Doppler boosting markers (Kovalev+09)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F66CB5-5654-467A-8189-5837FFD2C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37" y="4820180"/>
                <a:ext cx="4078462" cy="1015663"/>
              </a:xfrm>
              <a:prstGeom prst="rect">
                <a:avLst/>
              </a:prstGeom>
              <a:blipFill>
                <a:blip r:embed="rId5"/>
                <a:stretch>
                  <a:fillRect t="-3012" r="-747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1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0C5A-97F1-4A02-911C-8321AAC0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apparent speed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1FA-09E7-47C8-92C9-03BE614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A3777-4477-4BBC-97FB-54C095E9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0" y="1289293"/>
            <a:ext cx="5641859" cy="5568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KS = 0.23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-value = 0.70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blipFill>
                <a:blip r:embed="rId3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6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EDCF34-6E8E-4EE5-AC7E-B51954FB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8" y="1316725"/>
            <a:ext cx="5586995" cy="554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50C5A-97F1-4A02-911C-8321AAC0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VLBI core dominance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21FA-09E7-47C8-92C9-03BE614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KS = 0.18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-value = 0.91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93DCA-C0BC-4037-A81D-FA94396D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830997"/>
              </a:xfrm>
              <a:prstGeom prst="rect">
                <a:avLst/>
              </a:prstGeom>
              <a:blipFill>
                <a:blip r:embed="rId3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32910-1965-4F07-9DB1-49665C2789B8}"/>
                  </a:ext>
                </a:extLst>
              </p:cNvPr>
              <p:cNvSpPr txBox="1"/>
              <p:nvPr/>
            </p:nvSpPr>
            <p:spPr>
              <a:xfrm>
                <a:off x="6530162" y="4416741"/>
                <a:ext cx="2199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32910-1965-4F07-9DB1-49665C278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62" y="4416741"/>
                <a:ext cx="2199833" cy="369332"/>
              </a:xfrm>
              <a:prstGeom prst="rect">
                <a:avLst/>
              </a:prstGeom>
              <a:blipFill>
                <a:blip r:embed="rId4"/>
                <a:stretch>
                  <a:fillRect l="-2216" r="-27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9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A0CB-D8FE-46FE-96D3-55EBE759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" y="347472"/>
            <a:ext cx="8579296" cy="990600"/>
          </a:xfrm>
        </p:spPr>
        <p:txBody>
          <a:bodyPr>
            <a:normAutofit/>
          </a:bodyPr>
          <a:lstStyle/>
          <a:p>
            <a:r>
              <a:rPr lang="en-US" dirty="0"/>
              <a:t>LAT flux vs. VLBI core flux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3BE6-CA46-4163-BAC2-DF4CA7E9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22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54475-AB0D-462B-89FA-BA05A04CF4DD}"/>
                  </a:ext>
                </a:extLst>
              </p:cNvPr>
              <p:cNvSpPr txBox="1"/>
              <p:nvPr/>
            </p:nvSpPr>
            <p:spPr>
              <a:xfrm>
                <a:off x="6006517" y="2389715"/>
                <a:ext cx="281318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Kendall’s tau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=0.32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0.006</m:t>
                    </m:r>
                  </m:oMath>
                </a14:m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Compact radio emission is related to high-energy emission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54475-AB0D-462B-89FA-BA05A04CF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517" y="2389715"/>
                <a:ext cx="2813185" cy="3046988"/>
              </a:xfrm>
              <a:prstGeom prst="rect">
                <a:avLst/>
              </a:prstGeom>
              <a:blipFill>
                <a:blip r:embed="rId2"/>
                <a:stretch>
                  <a:fillRect l="-1732" t="-1400" r="-4113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0B1B4B2-809D-402C-AA4A-4CAE75DE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" y="1413504"/>
            <a:ext cx="5691226" cy="5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45E028-7656-462D-8ADB-709DEA6C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9" y="1265089"/>
            <a:ext cx="5807350" cy="5589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3BE6-CA46-4163-BAC2-DF4CA7E9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23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54475-AB0D-462B-89FA-BA05A04CF4DD}"/>
                  </a:ext>
                </a:extLst>
              </p:cNvPr>
              <p:cNvSpPr txBox="1"/>
              <p:nvPr/>
            </p:nvSpPr>
            <p:spPr>
              <a:xfrm>
                <a:off x="6398511" y="3136336"/>
                <a:ext cx="24631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Kendall’s tau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=0.19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54475-AB0D-462B-89FA-BA05A04CF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1" y="3136336"/>
                <a:ext cx="2463137" cy="1200329"/>
              </a:xfrm>
              <a:prstGeom prst="rect">
                <a:avLst/>
              </a:prstGeom>
              <a:blipFill>
                <a:blip r:embed="rId3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86B5AEE-6051-40D2-8732-677C4214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" y="347472"/>
            <a:ext cx="8579296" cy="990600"/>
          </a:xfrm>
        </p:spPr>
        <p:txBody>
          <a:bodyPr>
            <a:normAutofit/>
          </a:bodyPr>
          <a:lstStyle/>
          <a:p>
            <a:r>
              <a:rPr lang="en-US" dirty="0"/>
              <a:t>LAT flux vs. VLBI jet flux</a:t>
            </a:r>
          </a:p>
        </p:txBody>
      </p:sp>
    </p:spTree>
    <p:extLst>
      <p:ext uri="{BB962C8B-B14F-4D97-AF65-F5344CB8AC3E}">
        <p14:creationId xmlns:p14="http://schemas.microsoft.com/office/powerpoint/2010/main" val="11898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FE6DF5-3551-4D29-9D6F-2585AEC3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6" y="1200536"/>
            <a:ext cx="5786879" cy="56519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3BE6-CA46-4163-BAC2-DF4CA7E9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24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54475-AB0D-462B-89FA-BA05A04CF4DD}"/>
              </a:ext>
            </a:extLst>
          </p:cNvPr>
          <p:cNvSpPr txBox="1"/>
          <p:nvPr/>
        </p:nvSpPr>
        <p:spPr>
          <a:xfrm>
            <a:off x="6398511" y="3136336"/>
            <a:ext cx="246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1:1 correlation induced by common redshift dependence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6FA3B0-9386-4A3E-8D32-1698A9B2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" y="347472"/>
            <a:ext cx="8579296" cy="990600"/>
          </a:xfrm>
        </p:spPr>
        <p:txBody>
          <a:bodyPr>
            <a:normAutofit/>
          </a:bodyPr>
          <a:lstStyle/>
          <a:p>
            <a:r>
              <a:rPr lang="en-US" dirty="0"/>
              <a:t>LAT luminosity vs. VLBI core luminosity </a:t>
            </a:r>
          </a:p>
        </p:txBody>
      </p:sp>
    </p:spTree>
    <p:extLst>
      <p:ext uri="{BB962C8B-B14F-4D97-AF65-F5344CB8AC3E}">
        <p14:creationId xmlns:p14="http://schemas.microsoft.com/office/powerpoint/2010/main" val="33692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AD8245-B9D3-47E1-8F62-ACCCE7247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" y="1268021"/>
            <a:ext cx="5741137" cy="54984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3BE6-CA46-4163-BAC2-DF4CA7E9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25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65CDE-0674-4E42-8430-FEA6904F9119}"/>
                  </a:ext>
                </a:extLst>
              </p:cNvPr>
              <p:cNvSpPr txBox="1"/>
              <p:nvPr/>
            </p:nvSpPr>
            <p:spPr>
              <a:xfrm>
                <a:off x="6006517" y="2309079"/>
                <a:ext cx="274194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Kendall’s tau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=0.16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0.17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High-energy emission unrelated to Doppler boosting markers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65CDE-0674-4E42-8430-FEA6904F9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517" y="2309079"/>
                <a:ext cx="2741947" cy="3416320"/>
              </a:xfrm>
              <a:prstGeom prst="rect">
                <a:avLst/>
              </a:prstGeom>
              <a:blipFill>
                <a:blip r:embed="rId3"/>
                <a:stretch>
                  <a:fillRect t="-1250" r="-1778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D77DD88A-3B8E-485D-B999-79917EE0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" y="347472"/>
            <a:ext cx="8579296" cy="990600"/>
          </a:xfrm>
        </p:spPr>
        <p:txBody>
          <a:bodyPr>
            <a:normAutofit/>
          </a:bodyPr>
          <a:lstStyle/>
          <a:p>
            <a:r>
              <a:rPr lang="en-US" dirty="0"/>
              <a:t>LAT luminosity vs. VLBI core dominance</a:t>
            </a:r>
          </a:p>
        </p:txBody>
      </p:sp>
    </p:spTree>
    <p:extLst>
      <p:ext uri="{BB962C8B-B14F-4D97-AF65-F5344CB8AC3E}">
        <p14:creationId xmlns:p14="http://schemas.microsoft.com/office/powerpoint/2010/main" val="38692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7FEA1D-2D08-48A7-9011-BE72A203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6" y="1318150"/>
            <a:ext cx="5714872" cy="55310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3BE6-CA46-4163-BAC2-DF4CA7E9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26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65CDE-0674-4E42-8430-FEA6904F9119}"/>
                  </a:ext>
                </a:extLst>
              </p:cNvPr>
              <p:cNvSpPr txBox="1"/>
              <p:nvPr/>
            </p:nvSpPr>
            <p:spPr>
              <a:xfrm>
                <a:off x="6182686" y="2375520"/>
                <a:ext cx="267057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Kendall’s tau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=0.08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High-energy emission unrelated to Doppler boosting markers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465CDE-0674-4E42-8430-FEA6904F9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86" y="2375520"/>
                <a:ext cx="2670573" cy="3416320"/>
              </a:xfrm>
              <a:prstGeom prst="rect">
                <a:avLst/>
              </a:prstGeom>
              <a:blipFill>
                <a:blip r:embed="rId3"/>
                <a:stretch>
                  <a:fillRect l="-228" t="-1250" r="-3196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77DD88A-3B8E-485D-B999-79917EE0EC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9168" y="347472"/>
                <a:ext cx="8579296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VLBI 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vs. LAT luminosity</a:t>
                </a: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77DD88A-3B8E-485D-B999-79917EE0E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168" y="347472"/>
                <a:ext cx="8579296" cy="990600"/>
              </a:xfrm>
              <a:blipFill>
                <a:blip r:embed="rId4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3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E07F-AC89-4746-A006-AA086F26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1AFA-2AE4-4B10-AC00-F9FA4116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EBFD73-595E-4499-80B0-39D55250913A}"/>
                  </a:ext>
                </a:extLst>
              </p:cNvPr>
              <p:cNvSpPr/>
              <p:nvPr/>
            </p:nvSpPr>
            <p:spPr>
              <a:xfrm>
                <a:off x="262676" y="1200615"/>
                <a:ext cx="8772267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have performed the first systematic study on the connection between pc-scale properties and high energy emission in misaligned jets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Selected individual source result: Pictor A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First counter-jet detection, improved intrinsic jet parameter estimates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Possible association between component ejection and gamma-ray activity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Selected individual source result: PKS 0521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36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Subluminal apparent speed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Fast gamma-ray variability corresponds to core brightening but no jet morphological changes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Gamma-ray emission in radio galaxies: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2000" b="1" dirty="0"/>
                  <a:t>High-energy flux correlates with pc-scale radio core flux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2000" b="1" dirty="0"/>
                  <a:t>No significant correlation with Doppler boosting markers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EBFD73-595E-4499-80B0-39D552509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6" y="1200615"/>
                <a:ext cx="8772267" cy="4093428"/>
              </a:xfrm>
              <a:prstGeom prst="rect">
                <a:avLst/>
              </a:prstGeom>
              <a:blipFill>
                <a:blip r:embed="rId2"/>
                <a:stretch>
                  <a:fillRect l="-625" t="-745" r="-208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96AC506-69E0-4E84-BC2F-793E95C5BF20}"/>
              </a:ext>
            </a:extLst>
          </p:cNvPr>
          <p:cNvSpPr txBox="1">
            <a:spLocks/>
          </p:cNvSpPr>
          <p:nvPr/>
        </p:nvSpPr>
        <p:spPr>
          <a:xfrm>
            <a:off x="2354538" y="5753100"/>
            <a:ext cx="47395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35149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2C4E14-C8EB-4F68-A7EE-C5579970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351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FFC421F-E035-4E2F-9238-1CED976FE026}"/>
              </a:ext>
            </a:extLst>
          </p:cNvPr>
          <p:cNvGrpSpPr/>
          <p:nvPr/>
        </p:nvGrpSpPr>
        <p:grpSpPr>
          <a:xfrm>
            <a:off x="5152923" y="2920092"/>
            <a:ext cx="3912344" cy="2976783"/>
            <a:chOff x="6870563" y="2750456"/>
            <a:chExt cx="5216459" cy="39690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AB74CB-3F6B-4804-9046-66957C8BD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563" y="2750456"/>
              <a:ext cx="5216459" cy="3969044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03B047-7EAC-4A93-8655-617C32AD84A9}"/>
                </a:ext>
              </a:extLst>
            </p:cNvPr>
            <p:cNvCxnSpPr>
              <a:cxnSpLocks/>
            </p:cNvCxnSpPr>
            <p:nvPr/>
          </p:nvCxnSpPr>
          <p:spPr>
            <a:xfrm>
              <a:off x="7836408" y="2870137"/>
              <a:ext cx="0" cy="335692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3E308DC-4CD9-40CF-911E-105893DB6750}"/>
                    </a:ext>
                  </a:extLst>
                </p:cNvPr>
                <p:cNvSpPr txBox="1"/>
                <p:nvPr/>
              </p:nvSpPr>
              <p:spPr>
                <a:xfrm>
                  <a:off x="8038183" y="2984151"/>
                  <a:ext cx="19233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obs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intr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3E308DC-4CD9-40CF-911E-105893DB6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183" y="2984151"/>
                  <a:ext cx="192334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797" t="-4444" r="-168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891F7A-D5F1-44F3-9CAA-D61833BCBD6C}"/>
              </a:ext>
            </a:extLst>
          </p:cNvPr>
          <p:cNvSpPr txBox="1"/>
          <p:nvPr/>
        </p:nvSpPr>
        <p:spPr>
          <a:xfrm>
            <a:off x="-75500" y="6596390"/>
            <a:ext cx="3045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Image credit: DESY science communications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11515-9983-43EC-8293-695C66517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07500" flipH="1">
            <a:off x="4219656" y="2168252"/>
            <a:ext cx="630258" cy="700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1E1DC3-00DA-47EA-829E-C0BCF0D72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69157" flipH="1">
            <a:off x="4269588" y="3278487"/>
            <a:ext cx="630258" cy="700287"/>
          </a:xfrm>
          <a:prstGeom prst="rect">
            <a:avLst/>
          </a:prstGeom>
        </p:spPr>
      </p:pic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CA0F2540-2E8F-45A1-B120-99FD6BE5F91C}"/>
              </a:ext>
            </a:extLst>
          </p:cNvPr>
          <p:cNvSpPr/>
          <p:nvPr/>
        </p:nvSpPr>
        <p:spPr>
          <a:xfrm rot="10800000" flipH="1">
            <a:off x="5029678" y="2386405"/>
            <a:ext cx="808901" cy="736043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8AA19FE0-BADE-4E75-8063-829C49FA2CAD}"/>
              </a:ext>
            </a:extLst>
          </p:cNvPr>
          <p:cNvSpPr/>
          <p:nvPr/>
        </p:nvSpPr>
        <p:spPr>
          <a:xfrm rot="10800000" flipH="1">
            <a:off x="5029679" y="3596370"/>
            <a:ext cx="1663764" cy="4909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7427B-F013-400A-8999-22754F81B2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Radio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-ray properties of radio galaxies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7427B-F013-400A-8999-22754F81B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599" y="609600"/>
                <a:ext cx="6347714" cy="1320800"/>
              </a:xfrm>
              <a:blipFill>
                <a:blip r:embed="rId2"/>
                <a:stretch>
                  <a:fillRect l="-2882" t="-6452" r="-2690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2FE48C-33C0-49A2-80B8-1A338B65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4">
                <a:extLst>
                  <a:ext uri="{FF2B5EF4-FFF2-40B4-BE49-F238E27FC236}">
                    <a16:creationId xmlns:a16="http://schemas.microsoft.com/office/drawing/2014/main" id="{71B6A982-ED1E-4E7A-8C38-D3744B1422B5}"/>
                  </a:ext>
                </a:extLst>
              </p:cNvPr>
              <p:cNvSpPr txBox="1"/>
              <p:nvPr/>
            </p:nvSpPr>
            <p:spPr>
              <a:xfrm>
                <a:off x="67112" y="1480567"/>
                <a:ext cx="907688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Well-established relationship between pc-scale jet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-rays in blazars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Much less clear situation for radio galaxies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Mostly single-source studies (e.g. 3C 111, 3C 120, M 87, NGC 1275)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No systematic population study of VLBI-LAT properties of radio galaxies</a:t>
                </a:r>
              </a:p>
            </p:txBody>
          </p:sp>
        </mc:Choice>
        <mc:Fallback xmlns="">
          <p:sp>
            <p:nvSpPr>
              <p:cNvPr id="3" name="CasellaDiTesto 4">
                <a:extLst>
                  <a:ext uri="{FF2B5EF4-FFF2-40B4-BE49-F238E27FC236}">
                    <a16:creationId xmlns:a16="http://schemas.microsoft.com/office/drawing/2014/main" id="{71B6A982-ED1E-4E7A-8C38-D3744B14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" y="1480567"/>
                <a:ext cx="9076888" cy="1323439"/>
              </a:xfrm>
              <a:prstGeom prst="rect">
                <a:avLst/>
              </a:prstGeom>
              <a:blipFill>
                <a:blip r:embed="rId3"/>
                <a:stretch>
                  <a:fillRect l="-604" t="-2304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D86190D-BA34-48DB-AA74-24C4F9F29DA0}"/>
              </a:ext>
            </a:extLst>
          </p:cNvPr>
          <p:cNvSpPr/>
          <p:nvPr/>
        </p:nvSpPr>
        <p:spPr>
          <a:xfrm>
            <a:off x="1145954" y="3426550"/>
            <a:ext cx="2427756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VLBI monitoring (MOJAVE/TANAMI)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4746D-81EC-4D67-9633-6B119574FC1D}"/>
              </a:ext>
            </a:extLst>
          </p:cNvPr>
          <p:cNvSpPr/>
          <p:nvPr/>
        </p:nvSpPr>
        <p:spPr>
          <a:xfrm>
            <a:off x="5873809" y="3426550"/>
            <a:ext cx="2016224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LAT monitoring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D3D8EA8-87C6-4806-9EA1-491E1F3EE362}"/>
              </a:ext>
            </a:extLst>
          </p:cNvPr>
          <p:cNvSpPr/>
          <p:nvPr/>
        </p:nvSpPr>
        <p:spPr>
          <a:xfrm rot="18986993">
            <a:off x="2506505" y="4176062"/>
            <a:ext cx="288032" cy="8245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27A3A0-2F99-48D3-96D9-34AB9861D0C9}"/>
                  </a:ext>
                </a:extLst>
              </p:cNvPr>
              <p:cNvSpPr/>
              <p:nvPr/>
            </p:nvSpPr>
            <p:spPr>
              <a:xfrm>
                <a:off x="2903607" y="4934496"/>
                <a:ext cx="3329284" cy="142963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Do pc-scale jet properties drive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-ray emission in radio galaxies? What is the role of Doppler boosting?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27A3A0-2F99-48D3-96D9-34AB9861D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07" y="4934496"/>
                <a:ext cx="3329284" cy="1429637"/>
              </a:xfrm>
              <a:prstGeom prst="rect">
                <a:avLst/>
              </a:prstGeom>
              <a:blipFill>
                <a:blip r:embed="rId4"/>
                <a:stretch>
                  <a:fillRect l="-366" r="-2377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5CF226A6-FC39-4A0C-ADA2-2410B3A9D758}"/>
              </a:ext>
            </a:extLst>
          </p:cNvPr>
          <p:cNvSpPr/>
          <p:nvPr/>
        </p:nvSpPr>
        <p:spPr>
          <a:xfrm rot="2678854">
            <a:off x="6345713" y="4155466"/>
            <a:ext cx="288032" cy="8245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35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EE93-7AC3-49E3-BD2D-DB89F0B2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TANAMI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FC25-E310-4BEE-A4A1-A60709A7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3" descr="C:\Users\angioni\Desktop\PhD\Posters\Heidelberg - Gamm16\tanami_sky_world11.jpg">
            <a:extLst>
              <a:ext uri="{FF2B5EF4-FFF2-40B4-BE49-F238E27FC236}">
                <a16:creationId xmlns:a16="http://schemas.microsoft.com/office/drawing/2014/main" id="{CF71C2B2-5B26-4A14-AF39-1F07ACC3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0" y="2601416"/>
            <a:ext cx="7067360" cy="397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ADE2B9-823F-476C-8C55-A553284CBF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449288"/>
                <a:ext cx="8964488" cy="1152128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/>
                  <a:t>racking 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</a:t>
                </a:r>
                <a:r>
                  <a:rPr lang="en-US" sz="2000" dirty="0"/>
                  <a:t>ctive 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sz="2000" dirty="0"/>
                  <a:t>uclei with 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</a:t>
                </a:r>
                <a:r>
                  <a:rPr lang="en-US" sz="2000" dirty="0"/>
                  <a:t>ustral </a:t>
                </a:r>
                <a:r>
                  <a:rPr lang="en-US" sz="20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</a:t>
                </a:r>
                <a:r>
                  <a:rPr lang="en-US" sz="2000" dirty="0" err="1"/>
                  <a:t>illiarcsecond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</a:t>
                </a:r>
                <a:r>
                  <a:rPr lang="en-US" sz="2000" dirty="0"/>
                  <a:t>nterferometry</a:t>
                </a:r>
              </a:p>
              <a:p>
                <a:r>
                  <a:rPr lang="en-US" sz="2000" dirty="0"/>
                  <a:t>~100 jets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&lt;−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000" dirty="0"/>
                  <a:t> declination at mas resolution since 2007</a:t>
                </a:r>
              </a:p>
              <a:p>
                <a:r>
                  <a:rPr lang="en-US" sz="2000" dirty="0"/>
                  <a:t>Dual frequency 8.4 GHz and 22.3 GHz, 3-4 epochs/</a:t>
                </a:r>
                <a:r>
                  <a:rPr lang="en-US" sz="2000" dirty="0" err="1"/>
                  <a:t>yr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ADE2B9-823F-476C-8C55-A553284C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49288"/>
                <a:ext cx="8964488" cy="1152128"/>
              </a:xfrm>
              <a:prstGeom prst="rect">
                <a:avLst/>
              </a:prstGeom>
              <a:blipFill>
                <a:blip r:embed="rId3"/>
                <a:stretch>
                  <a:fillRect l="-680" t="-7937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9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B05BFC-3E06-4933-939D-51FFCAB3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517"/>
            <a:ext cx="9144000" cy="4576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TANAMI radio galaxy sample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0B5-6B53-4297-A1CE-F5F14A95D136}" type="slidenum">
              <a:rPr lang="it-IT" smtClean="0"/>
              <a:t>6</a:t>
            </a:fld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77CFD20-09F8-41BA-BB2B-3C1989872C81}"/>
              </a:ext>
            </a:extLst>
          </p:cNvPr>
          <p:cNvSpPr/>
          <p:nvPr/>
        </p:nvSpPr>
        <p:spPr>
          <a:xfrm>
            <a:off x="1224792" y="1979408"/>
            <a:ext cx="351755" cy="143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E464040-6F26-40E7-BA76-A6E6C2982FA2}"/>
              </a:ext>
            </a:extLst>
          </p:cNvPr>
          <p:cNvSpPr/>
          <p:nvPr/>
        </p:nvSpPr>
        <p:spPr>
          <a:xfrm>
            <a:off x="1224792" y="2226182"/>
            <a:ext cx="351755" cy="143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Pictor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F526C-53F4-42E7-A77A-979A92AA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074" name="Picture 2" descr="C:\Users\angioni\Desktop\PhD\Presentations\Seminario IASF Sept.17\pict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15408" cy="4015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1" y="5229200"/>
            <a:ext cx="455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credit: </a:t>
            </a:r>
          </a:p>
          <a:p>
            <a:r>
              <a:rPr lang="en-US" sz="1200" dirty="0"/>
              <a:t>X-ray: NASA/CXC/Univ. of Hertfordshire/M. </a:t>
            </a:r>
            <a:r>
              <a:rPr lang="en-US" sz="1200" dirty="0" err="1"/>
              <a:t>Hardcastle</a:t>
            </a:r>
            <a:r>
              <a:rPr lang="en-US" sz="1200" dirty="0"/>
              <a:t> et al. </a:t>
            </a:r>
          </a:p>
          <a:p>
            <a:r>
              <a:rPr lang="en-US" sz="1200" dirty="0"/>
              <a:t>Radio: CSIRO/ATNF/ATCA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6927" y="2332809"/>
                <a:ext cx="476801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Classic FR II,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z</m:t>
                    </m:r>
                    <m:r>
                      <a:rPr lang="en-US" sz="2000" b="0" i="0" smtClean="0">
                        <a:latin typeface="Cambria Math"/>
                      </a:rPr>
                      <m:t>=0.035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Earlier VLBI study found jet viewing 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000">
                        <a:latin typeface="Cambria Math"/>
                        <a:ea typeface="Cambria Math"/>
                      </a:rPr>
                      <m:t>&lt;51°</m:t>
                    </m:r>
                  </m:oMath>
                </a14:m>
                <a:r>
                  <a:rPr lang="en-US" sz="2000" dirty="0"/>
                  <a:t> (Tingay+00)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Detected by </a:t>
                </a:r>
                <a:r>
                  <a:rPr lang="en-US" sz="2000" i="1" dirty="0"/>
                  <a:t>Fermi</a:t>
                </a:r>
                <a:r>
                  <a:rPr lang="en-US" sz="2000" dirty="0"/>
                  <a:t>-LAT in 2012 (Brown+12) flux underestimated by SED model of western hot-spot, probably jet origin/contribution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27" y="2332809"/>
                <a:ext cx="4768015" cy="2246769"/>
              </a:xfrm>
              <a:prstGeom prst="rect">
                <a:avLst/>
              </a:prstGeom>
              <a:blipFill>
                <a:blip r:embed="rId3"/>
                <a:stretch>
                  <a:fillRect l="-1407" t="-135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>
            <a:extLst>
              <a:ext uri="{FF2B5EF4-FFF2-40B4-BE49-F238E27FC236}">
                <a16:creationId xmlns:a16="http://schemas.microsoft.com/office/drawing/2014/main" id="{362985CD-BC1A-4DDE-BBC1-07659155E0F6}"/>
              </a:ext>
            </a:extLst>
          </p:cNvPr>
          <p:cNvGrpSpPr/>
          <p:nvPr/>
        </p:nvGrpSpPr>
        <p:grpSpPr>
          <a:xfrm>
            <a:off x="2553673" y="4340513"/>
            <a:ext cx="865697" cy="369332"/>
            <a:chOff x="2201336" y="1581034"/>
            <a:chExt cx="865697" cy="369332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C942167D-8582-467D-9027-B68B33214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2785" y="1948469"/>
              <a:ext cx="802800" cy="126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6275555-5E13-4985-A014-D82D2C252F39}"/>
                </a:ext>
              </a:extLst>
            </p:cNvPr>
            <p:cNvSpPr txBox="1"/>
            <p:nvPr/>
          </p:nvSpPr>
          <p:spPr>
            <a:xfrm>
              <a:off x="2201336" y="1581034"/>
              <a:ext cx="86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80 kpc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0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841E1D-E4A9-4F9C-A511-FB106B8E8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" y="1264339"/>
            <a:ext cx="3786141" cy="5575373"/>
          </a:xfrm>
          <a:prstGeom prst="rect">
            <a:avLst/>
          </a:prstGeo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Kinematic analysis: Pictor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9E915-9156-4641-A098-09CA8A06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61D213-3E77-452B-AD22-C9EE185DFEF8}"/>
              </a:ext>
            </a:extLst>
          </p:cNvPr>
          <p:cNvGrpSpPr/>
          <p:nvPr/>
        </p:nvGrpSpPr>
        <p:grpSpPr>
          <a:xfrm>
            <a:off x="3912587" y="1916832"/>
            <a:ext cx="4774213" cy="3928062"/>
            <a:chOff x="3944160" y="1225726"/>
            <a:chExt cx="4774213" cy="39280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9289C5-3AEF-4AC8-9D2D-1F6BAD3FF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160" y="1225726"/>
              <a:ext cx="4774213" cy="39280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86995A-A713-4098-BBAB-D314E45EA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257" y="1667128"/>
              <a:ext cx="1714286" cy="49523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6DDB44-15C9-4BC0-BFAE-B9B46E9A5247}"/>
              </a:ext>
            </a:extLst>
          </p:cNvPr>
          <p:cNvSpPr txBox="1"/>
          <p:nvPr/>
        </p:nvSpPr>
        <p:spPr>
          <a:xfrm>
            <a:off x="7829364" y="42210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88F75-E37E-4AC3-8060-C1BEA2332839}"/>
              </a:ext>
            </a:extLst>
          </p:cNvPr>
          <p:cNvSpPr txBox="1"/>
          <p:nvPr/>
        </p:nvSpPr>
        <p:spPr>
          <a:xfrm>
            <a:off x="7829364" y="35426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1.9c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D6453-9BED-4D7B-A58C-AB7BA438DA38}"/>
              </a:ext>
            </a:extLst>
          </p:cNvPr>
          <p:cNvSpPr txBox="1"/>
          <p:nvPr/>
        </p:nvSpPr>
        <p:spPr>
          <a:xfrm>
            <a:off x="6855219" y="581008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Angioni</a:t>
            </a:r>
            <a:r>
              <a:rPr lang="en-US" dirty="0"/>
              <a:t>+ in prep.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5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27389"/>
            <a:ext cx="7603223" cy="1320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Pictor A: jet emission confirmed?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0E43E-15C4-464D-AAE1-F0D498C6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2679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Angioni</a:t>
            </a:r>
            <a:r>
              <a:rPr lang="en-US" dirty="0"/>
              <a:t>+ in prep.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8327B-8690-477A-B7EA-8F2677D5F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916"/>
            <a:ext cx="9144000" cy="3399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C91141-B48F-445E-AA89-D365362D6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6" y="1312993"/>
            <a:ext cx="3743584" cy="55127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6AE908B-5F65-4799-8E47-9130F1492F42}"/>
              </a:ext>
            </a:extLst>
          </p:cNvPr>
          <p:cNvSpPr/>
          <p:nvPr/>
        </p:nvSpPr>
        <p:spPr>
          <a:xfrm rot="12734379">
            <a:off x="6573075" y="5994343"/>
            <a:ext cx="973123" cy="71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E88378-080D-4348-AFE1-16E15FA84441}"/>
              </a:ext>
            </a:extLst>
          </p:cNvPr>
          <p:cNvSpPr txBox="1"/>
          <p:nvPr/>
        </p:nvSpPr>
        <p:spPr>
          <a:xfrm>
            <a:off x="482367" y="1570281"/>
            <a:ext cx="333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 monthly light curve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0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808</Words>
  <Application>Microsoft Office PowerPoint</Application>
  <PresentationFormat>Presentazione su schermo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Wingdings</vt:lpstr>
      <vt:lpstr>Tema di Office</vt:lpstr>
      <vt:lpstr>Gamma-ray emission in radio galaxies under the VLBI scope</vt:lpstr>
      <vt:lpstr>The radio-gamma connection in AGN</vt:lpstr>
      <vt:lpstr>Presentazione standard di PowerPoint</vt:lpstr>
      <vt:lpstr>Radio and γ-ray properties of radio galaxies</vt:lpstr>
      <vt:lpstr>The TANAMI program</vt:lpstr>
      <vt:lpstr>TANAMI radio galaxy sample</vt:lpstr>
      <vt:lpstr>Pictor A</vt:lpstr>
      <vt:lpstr>Kinematic analysis: Pictor A</vt:lpstr>
      <vt:lpstr>Pictor A: jet emission confirmed?</vt:lpstr>
      <vt:lpstr>PKS 0521-36</vt:lpstr>
      <vt:lpstr>Kinematic analysis: PKS 0521-36</vt:lpstr>
      <vt:lpstr>PKS 0521-36: fast flares, slow jet</vt:lpstr>
      <vt:lpstr>TANAMI radio galaxy sample</vt:lpstr>
      <vt:lpstr>Sample properties: extension to MOJAVE</vt:lpstr>
      <vt:lpstr>Radio galaxies in the MOJAVE sample</vt:lpstr>
      <vt:lpstr>VLBI core flux</vt:lpstr>
      <vt:lpstr>VLBI core brightness temperature</vt:lpstr>
      <vt:lpstr>VLBI core luminosity</vt:lpstr>
      <vt:lpstr>VLBI jet flux</vt:lpstr>
      <vt:lpstr>Maximum apparent speed</vt:lpstr>
      <vt:lpstr>VLBI core dominance</vt:lpstr>
      <vt:lpstr>LAT flux vs. VLBI core flux</vt:lpstr>
      <vt:lpstr>LAT flux vs. VLBI jet flux</vt:lpstr>
      <vt:lpstr>LAT luminosity vs. VLBI core luminosity </vt:lpstr>
      <vt:lpstr>LAT luminosity vs. VLBI core dominance</vt:lpstr>
      <vt:lpstr>VLBI core T_b  vs. LAT luminosity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Gamma-ray emission in radio galaxies under the VLBI scope</dc:title>
  <dc:creator>Ro Ro</dc:creator>
  <cp:lastModifiedBy>Ro Ro</cp:lastModifiedBy>
  <cp:revision>58</cp:revision>
  <dcterms:created xsi:type="dcterms:W3CDTF">2018-09-03T07:54:55Z</dcterms:created>
  <dcterms:modified xsi:type="dcterms:W3CDTF">2018-09-17T14:04:12Z</dcterms:modified>
</cp:coreProperties>
</file>