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comments/modernComment_101_44A4E435.xml" ContentType="application/vnd.ms-powerpoint.comments+xml"/>
  <Override PartName="/ppt/tags/tag4.xml" ContentType="application/vnd.openxmlformats-officedocument.presentationml.tags+xml"/>
  <Override PartName="/ppt/comments/modernComment_12BD_65A50173.xml" ContentType="application/vnd.ms-powerpoint.comment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comments/modernComment_1316_6A767832.xml" ContentType="application/vnd.ms-powerpoint.comments+xml"/>
  <Override PartName="/ppt/comments/modernComment_1317_3A57D1F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4885" r:id="rId5"/>
    <p:sldId id="4884" r:id="rId6"/>
    <p:sldId id="4883" r:id="rId7"/>
    <p:sldId id="4790" r:id="rId8"/>
    <p:sldId id="4794" r:id="rId9"/>
    <p:sldId id="258" r:id="rId10"/>
    <p:sldId id="257" r:id="rId11"/>
    <p:sldId id="259" r:id="rId12"/>
    <p:sldId id="260" r:id="rId13"/>
    <p:sldId id="4791" r:id="rId14"/>
    <p:sldId id="4792" r:id="rId15"/>
    <p:sldId id="4797" r:id="rId16"/>
    <p:sldId id="4795" r:id="rId17"/>
    <p:sldId id="4796" r:id="rId18"/>
    <p:sldId id="4798" r:id="rId19"/>
    <p:sldId id="4799" r:id="rId20"/>
    <p:sldId id="4801" r:id="rId21"/>
    <p:sldId id="4800" r:id="rId22"/>
    <p:sldId id="4886" r:id="rId23"/>
    <p:sldId id="4887" r:id="rId24"/>
    <p:sldId id="4904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006A28-D182-07CA-3C97-EBE79EB4C124}" name="Fernando Henrique De Sá" initials="FH" userId="S::fernando.sa@lnls.br::b920d36d-08af-4482-ae14-73247126ca1c" providerId="AD"/>
  <p188:author id="{C0FAD0DA-A63E-6B30-B794-30B091BC0D60}" name="Liu Lin" initials="LL" userId="S::liu@lnls.br::19907eaa-b0b0-44ce-b436-f1d8459c79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2082D1-4446-4610-869C-5FD96FBE28B1}" v="156" dt="2024-03-06T22:26:34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01_44A4E43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948D62-2CDE-4244-B65C-B0B627F10089}" authorId="{C0FAD0DA-A63E-6B30-B794-30B091BC0D60}" status="resolved" created="2024-03-04T15:18:00.28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51657013" sldId="257"/>
      <ac:spMk id="14" creationId="{ADA4D37C-FE34-1899-487C-0433367CD2D2}"/>
      <ac:txMk cp="324">
        <ac:context len="351" hash="568383928"/>
      </ac:txMk>
    </ac:txMkLst>
    <p188:pos x="2415152" y="2247254"/>
    <p188:replyLst>
      <p188:reply id="{0D436F3B-13EF-4B83-A3A7-42F207F94617}" authorId="{C0FAD0DA-A63E-6B30-B794-30B091BC0D60}" created="2024-03-04T15:19:25.411">
        <p188:txBody>
          <a:bodyPr/>
          <a:lstStyle/>
          <a:p>
            <a:r>
              <a:rPr lang="en-US"/>
              <a:t>No pico mesmo sempre tem algum ímã.</a:t>
            </a:r>
          </a:p>
        </p188:txBody>
      </p188:reply>
      <p188:reply id="{2F6EA505-8798-4C2F-9D58-12FE28BB7B6F}" authorId="{E2006A28-D182-07CA-3C97-EBE79EB4C124}" created="2024-03-05T12:26:21.296">
        <p188:txBody>
          <a:bodyPr/>
          <a:lstStyle/>
          <a:p>
            <a:r>
              <a:rPr lang="en-US"/>
              <a:t>Ok, corrigido.</a:t>
            </a:r>
          </a:p>
        </p188:txBody>
      </p188:reply>
    </p188:replyLst>
    <p188:txBody>
      <a:bodyPr/>
      <a:lstStyle/>
      <a:p>
        <a:r>
          <a:rPr lang="en-US"/>
          <a:t>BPMs are not placed close to peaks of optical funcions;​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3-05T12:26:24.338" authorId="{E2006A28-D182-07CA-3C97-EBE79EB4C124}"/>
          </p223:rxn>
        </p223:reactions>
      </p:ext>
    </p188:extLst>
  </p188:cm>
</p188:cmLst>
</file>

<file path=ppt/comments/modernComment_12BD_65A5017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31FD6CD-9093-4929-8510-0992EF66703A}" authorId="{C0FAD0DA-A63E-6B30-B794-30B091BC0D60}" status="resolved" created="2024-03-04T15:23:38.05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05312627" sldId="4797"/>
      <ac:spMk id="7" creationId="{0C1430A2-256F-2825-8C52-1BFFB65B0EA0}"/>
      <ac:txMk cp="278" len="57">
        <ac:context len="807" hash="1130562065"/>
      </ac:txMk>
    </ac:txMkLst>
    <p188:pos x="5450237" y="2001864"/>
    <p188:txBody>
      <a:bodyPr/>
      <a:lstStyle/>
      <a:p>
        <a:r>
          <a:rPr lang="en-US"/>
          <a:t>SR permanent magnet temporarilly stored close to booster;​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3-05T12:27:07.831" authorId="{E2006A28-D182-07CA-3C97-EBE79EB4C124}"/>
          </p223:rxn>
        </p223:reactions>
      </p:ext>
    </p188:extLst>
  </p188:cm>
</p188:cmLst>
</file>

<file path=ppt/comments/modernComment_1316_6A76783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3B9D0C1-EB6F-48F0-8812-ACE8C708B632}" authorId="{C0FAD0DA-A63E-6B30-B794-30B091BC0D60}" status="resolved" created="2024-03-04T15:32:56.47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86148914" sldId="4886"/>
      <ac:spMk id="2" creationId="{45433686-AE16-E5CF-98E3-6F57C7D9031D}"/>
      <ac:txMk cp="0" len="21">
        <ac:context len="349" hash="2083207860"/>
      </ac:txMk>
    </ac:txMkLst>
    <p188:pos x="2234338" y="309966"/>
    <p188:replyLst>
      <p188:reply id="{FB093C16-FC26-457E-8638-956CDDB02A13}" authorId="{E2006A28-D182-07CA-3C97-EBE79EB4C124}" created="2024-03-05T12:27:54.126">
        <p188:txBody>
          <a:bodyPr/>
          <a:lstStyle/>
          <a:p>
            <a:r>
              <a:rPr lang="en-US"/>
              <a:t>Vixi, mudou? Lembrava de junho.</a:t>
            </a:r>
          </a:p>
        </p188:txBody>
      </p188:reply>
      <p188:reply id="{739274A4-FF5B-43CE-AE7B-ADEC222C9011}" authorId="{C0FAD0DA-A63E-6B30-B794-30B091BC0D60}" created="2024-03-05T13:04:57.494">
        <p188:txBody>
          <a:bodyPr/>
          <a:lstStyle/>
          <a:p>
            <a:r>
              <a:rPr lang="en-US"/>
              <a:t>Sempre foi essa data. Na verdade a parada inicia 29/julho (quase agosto) e vai até 19/outubro.</a:t>
            </a:r>
          </a:p>
        </p188:txBody>
      </p188:reply>
    </p188:replyLst>
    <p188:txBody>
      <a:bodyPr/>
      <a:lstStyle/>
      <a:p>
        <a:r>
          <a:rPr lang="en-US"/>
          <a:t>In August 2024 SC RF ...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3-05T12:27:56.488" authorId="{E2006A28-D182-07CA-3C97-EBE79EB4C124}"/>
          </p223:rxn>
        </p223:reactions>
      </p:ext>
    </p188:extLst>
  </p188:cm>
</p188:cmLst>
</file>

<file path=ppt/comments/modernComment_1317_3A57D1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9670F29-33D2-4250-B21F-C65C32F1CCEC}" authorId="{C0FAD0DA-A63E-6B30-B794-30B091BC0D60}" status="resolved" created="2024-03-04T15:35:59.85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1177119" sldId="4887"/>
      <ac:spMk id="4" creationId="{3E0858A2-F2D9-7EC5-E55C-0D2504289F29}"/>
      <ac:txMk cp="705">
        <ac:context len="957" hash="240253507"/>
      </ac:txMk>
    </ac:txMkLst>
    <p188:pos x="3538779" y="4094135"/>
    <p188:txBody>
      <a:bodyPr/>
      <a:lstStyle/>
      <a:p>
        <a:r>
          <a:rPr lang="en-US"/>
          <a:t>meets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E7FF6-7D12-422C-934A-E80764E6E3E9}" type="datetimeFigureOut">
              <a:t>3/5/2024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C69D4-AB47-485A-8022-50FA5B4B5723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7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E252C-6F14-2048-A934-C34675CA35C4}" type="slidenum">
              <a:rPr lang="en-BR" smtClean="0"/>
              <a:t>2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5072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05A7A-95A9-4346-912F-A2F93FDAE3B7}" type="slidenum">
              <a:rPr lang="en-BR" smtClean="0"/>
              <a:t>3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C69D4-AB47-485A-8022-50FA5B4B57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5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9642-FC4E-4F87-8967-9D95FA8E6178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516B-C12D-4EB6-83E1-BBF61BA24E06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2005-B6FB-44E6-BEB0-AF9A84A646D5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457-04F6-4094-8E01-16BE78821E45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EE26-175B-44CC-8F14-A681EF3C7DC6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4E1C-E19D-4E26-8651-17F9C5956012}" type="datetime1">
              <a:rPr lang="de-DE" smtClean="0"/>
              <a:t>05.03.2024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DCE8-8EED-4C08-AA2B-D66EEDF46779}" type="datetime1">
              <a:rPr lang="de-DE" smtClean="0"/>
              <a:t>05.03.2024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C131-4D9E-464A-B026-AE4F4E68B73D}" type="datetime1">
              <a:rPr lang="de-DE" smtClean="0"/>
              <a:t>05.03.2024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C9B0-C408-4DF1-81FD-84751C8C248C}" type="datetime1">
              <a:rPr lang="de-DE" smtClean="0"/>
              <a:t>05.03.2024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B475-263C-4F70-8B37-4DFA8C7F9DC8}" type="datetime1">
              <a:rPr lang="de-DE" smtClean="0"/>
              <a:t>05.03.2024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49E5-BA65-44E5-BEC0-FBCC16E707EC}" type="datetime1">
              <a:rPr lang="de-DE" smtClean="0"/>
              <a:t>05.03.2024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72CE-AE21-4432-AC12-59E8A6AEEC0C}" type="datetime1">
              <a:rPr lang="de-DE" smtClean="0"/>
              <a:t>05.03.2024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BD_65A5017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microsoft.com/office/2018/10/relationships/comments" Target="../comments/modernComment_1316_6A76783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17_3A57D1F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01_44A4E4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846" y="1159270"/>
            <a:ext cx="10570306" cy="2387600"/>
          </a:xfrm>
        </p:spPr>
        <p:txBody>
          <a:bodyPr>
            <a:normAutofit/>
          </a:bodyPr>
          <a:lstStyle/>
          <a:p>
            <a:r>
              <a:rPr lang="de-DE" sz="4800" b="1" dirty="0" err="1">
                <a:latin typeface="Calibri"/>
                <a:ea typeface="+mj-lt"/>
                <a:cs typeface="+mj-lt"/>
              </a:rPr>
              <a:t>Experiences</a:t>
            </a:r>
            <a:r>
              <a:rPr lang="de-DE" sz="4800" b="1" dirty="0">
                <a:latin typeface="Calibri"/>
                <a:ea typeface="+mj-lt"/>
                <a:cs typeface="+mj-lt"/>
              </a:rPr>
              <a:t> </a:t>
            </a:r>
            <a:r>
              <a:rPr lang="de-DE" sz="4800" b="1" dirty="0" err="1">
                <a:latin typeface="Calibri"/>
                <a:ea typeface="+mj-lt"/>
                <a:cs typeface="+mj-lt"/>
              </a:rPr>
              <a:t>with</a:t>
            </a:r>
            <a:r>
              <a:rPr lang="de-DE" sz="4800" b="1" dirty="0">
                <a:latin typeface="Calibri"/>
                <a:ea typeface="+mj-lt"/>
                <a:cs typeface="+mj-lt"/>
              </a:rPr>
              <a:t> SIRIUS Booster</a:t>
            </a:r>
            <a:endParaRPr lang="de-DE" sz="4800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6370" y="3790186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Fernando Henrique de Sá</a:t>
            </a:r>
          </a:p>
          <a:p>
            <a:r>
              <a:rPr lang="de-DE" dirty="0">
                <a:cs typeface="Calibri"/>
              </a:rPr>
              <a:t>On behalf of the LNLS Accelerator Physics Group</a:t>
            </a:r>
            <a:endParaRPr lang="de-DE" dirty="0">
              <a:ea typeface="Calibri"/>
              <a:cs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BA8A95-C070-B885-3E21-CD294BF2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2" t="23858" r="6840" b="27411"/>
          <a:stretch/>
        </p:blipFill>
        <p:spPr>
          <a:xfrm>
            <a:off x="-2878" y="945"/>
            <a:ext cx="5393332" cy="708587"/>
          </a:xfrm>
          <a:prstGeom prst="rect">
            <a:avLst/>
          </a:prstGeom>
        </p:spPr>
      </p:pic>
      <p:pic>
        <p:nvPicPr>
          <p:cNvPr id="5" name="Picture 4" descr="A logo with black text&#10;&#10;Description automatically generated">
            <a:extLst>
              <a:ext uri="{FF2B5EF4-FFF2-40B4-BE49-F238E27FC236}">
                <a16:creationId xmlns:a16="http://schemas.microsoft.com/office/drawing/2014/main" id="{BD720276-8F74-564B-783B-00CFA91C8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356" y="6177138"/>
            <a:ext cx="863955" cy="599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57B5A-C863-7F73-F8FC-19C2B546CC8C}"/>
              </a:ext>
            </a:extLst>
          </p:cNvPr>
          <p:cNvSpPr txBox="1"/>
          <p:nvPr/>
        </p:nvSpPr>
        <p:spPr>
          <a:xfrm>
            <a:off x="6575461" y="6220177"/>
            <a:ext cx="45892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i="0" dirty="0">
                <a:solidFill>
                  <a:srgbClr val="000000"/>
                </a:solidFill>
                <a:effectLst/>
                <a:latin typeface="Roboto" panose="020F0502020204030204" pitchFamily="2" charset="0"/>
              </a:rPr>
              <a:t> Injectors for Storage Ring Based Light Sources</a:t>
            </a:r>
            <a:endParaRPr lang="en-US" sz="1600" b="1" dirty="0">
              <a:ea typeface="Calibri"/>
              <a:cs typeface="Calibri"/>
            </a:endParaRPr>
          </a:p>
          <a:p>
            <a:pPr algn="r"/>
            <a:r>
              <a:rPr lang="en-US" sz="1600" dirty="0">
                <a:ea typeface="+mn-lt"/>
                <a:cs typeface="+mn-lt"/>
              </a:rPr>
              <a:t>Karlsruhe, 6-8 of March 2024</a:t>
            </a:r>
            <a:endParaRPr lang="en-US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006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88F58-4620-9AE9-A3FA-563C17D93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538CD726-DC5A-020D-D700-AC0618CA8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9" y="4981511"/>
            <a:ext cx="4736970" cy="1396278"/>
          </a:xfrm>
          <a:prstGeom prst="rect">
            <a:avLst/>
          </a:prstGeom>
        </p:spPr>
      </p:pic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0A7EC14A-0AB5-5719-F3FD-6343973B1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15" y="751789"/>
            <a:ext cx="6200775" cy="456247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61381AC-4F9A-8B3D-9C52-00E83805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60" y="19476"/>
            <a:ext cx="10638934" cy="807089"/>
          </a:xfrm>
        </p:spPr>
        <p:txBody>
          <a:bodyPr>
            <a:normAutofit/>
          </a:bodyPr>
          <a:lstStyle/>
          <a:p>
            <a:r>
              <a:rPr lang="pt-BR" sz="4000" b="1" dirty="0" err="1">
                <a:latin typeface="+mn-lt"/>
                <a:cs typeface="Calibri Light"/>
              </a:rPr>
              <a:t>Ejection</a:t>
            </a:r>
            <a:r>
              <a:rPr lang="pt-BR" sz="4000" b="1" dirty="0">
                <a:latin typeface="+mn-lt"/>
                <a:cs typeface="Calibri Light"/>
              </a:rPr>
              <a:t> System</a:t>
            </a:r>
            <a:endParaRPr lang="pt-BR" sz="4000" b="1" dirty="0"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1B39D2-9976-EA8C-5E8D-EDA6EDE6EDF1}"/>
              </a:ext>
            </a:extLst>
          </p:cNvPr>
          <p:cNvSpPr txBox="1"/>
          <p:nvPr/>
        </p:nvSpPr>
        <p:spPr>
          <a:xfrm>
            <a:off x="6890174" y="1616085"/>
            <a:ext cx="5238355" cy="9694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Font typeface="Arial,Sans-Serif"/>
              <a:buChar char="•"/>
            </a:pPr>
            <a:r>
              <a:rPr lang="pt-BR" sz="1400" dirty="0" err="1">
                <a:ea typeface="+mn-lt"/>
                <a:cs typeface="+mn-lt"/>
              </a:rPr>
              <a:t>Optics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at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beggining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of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>
                <a:ea typeface="+mn-lt"/>
                <a:cs typeface="+mn-lt"/>
              </a:rPr>
              <a:t>TL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matched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to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optical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functions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of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booster</a:t>
            </a:r>
            <a:r>
              <a:rPr lang="pt-BR" sz="1400" dirty="0">
                <a:ea typeface="+mn-lt"/>
                <a:cs typeface="+mn-lt"/>
              </a:rPr>
              <a:t> (</a:t>
            </a:r>
            <a:r>
              <a:rPr lang="pt-BR" sz="1400" dirty="0" err="1">
                <a:ea typeface="+mn-lt"/>
                <a:cs typeface="+mn-lt"/>
              </a:rPr>
              <a:t>including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dispersion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and</a:t>
            </a:r>
            <a:r>
              <a:rPr lang="pt-BR" sz="1400" dirty="0">
                <a:ea typeface="+mn-lt"/>
                <a:cs typeface="+mn-lt"/>
              </a:rPr>
              <a:t> its </a:t>
            </a:r>
            <a:r>
              <a:rPr lang="pt-BR" sz="1400" dirty="0" err="1">
                <a:ea typeface="+mn-lt"/>
                <a:cs typeface="+mn-lt"/>
              </a:rPr>
              <a:t>derivative</a:t>
            </a:r>
            <a:r>
              <a:rPr lang="pt-BR" sz="1400" dirty="0">
                <a:ea typeface="+mn-lt"/>
                <a:cs typeface="+mn-lt"/>
              </a:rPr>
              <a:t>);</a:t>
            </a:r>
          </a:p>
          <a:p>
            <a:pPr marL="285750" indent="-285750">
              <a:spcAft>
                <a:spcPts val="1800"/>
              </a:spcAft>
              <a:buFont typeface="Arial,Sans-Serif"/>
              <a:buChar char="•"/>
            </a:pPr>
            <a:r>
              <a:rPr lang="pt-BR" sz="1400" dirty="0" err="1">
                <a:ea typeface="+mn-lt"/>
                <a:cs typeface="+mn-lt"/>
              </a:rPr>
              <a:t>Weaker</a:t>
            </a:r>
            <a:r>
              <a:rPr lang="pt-BR" sz="1400" dirty="0">
                <a:ea typeface="+mn-lt"/>
                <a:cs typeface="+mn-lt"/>
              </a:rPr>
              <a:t> </a:t>
            </a:r>
            <a:r>
              <a:rPr lang="pt-BR" sz="1400" dirty="0" err="1">
                <a:ea typeface="+mn-lt"/>
                <a:cs typeface="+mn-lt"/>
              </a:rPr>
              <a:t>ejection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kicker</a:t>
            </a:r>
            <a:r>
              <a:rPr lang="pt-BR" sz="1400" dirty="0">
                <a:ea typeface="+mn-lt"/>
                <a:cs typeface="+mn-lt"/>
              </a:rPr>
              <a:t> (~2.1 </a:t>
            </a:r>
            <a:r>
              <a:rPr lang="pt-BR" sz="1400" dirty="0" err="1">
                <a:ea typeface="+mn-lt"/>
                <a:cs typeface="+mn-lt"/>
              </a:rPr>
              <a:t>mrad</a:t>
            </a:r>
            <a:r>
              <a:rPr lang="pt-BR" sz="1400" dirty="0">
                <a:ea typeface="+mn-lt"/>
                <a:cs typeface="+mn-lt"/>
              </a:rPr>
              <a:t>) </a:t>
            </a:r>
            <a:r>
              <a:rPr lang="pt-BR" sz="1400" dirty="0" err="1">
                <a:ea typeface="+mn-lt"/>
                <a:cs typeface="+mn-lt"/>
              </a:rPr>
              <a:t>and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septa</a:t>
            </a:r>
            <a:r>
              <a:rPr lang="pt-BR" sz="1400" dirty="0">
                <a:ea typeface="+mn-lt"/>
                <a:cs typeface="+mn-lt"/>
              </a:rPr>
              <a:t> (~3.6°);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47BAC64-30FA-1F69-0592-BB9FD6CACABD}"/>
              </a:ext>
            </a:extLst>
          </p:cNvPr>
          <p:cNvSpPr/>
          <p:nvPr/>
        </p:nvSpPr>
        <p:spPr>
          <a:xfrm rot="20280000">
            <a:off x="1550542" y="2286578"/>
            <a:ext cx="1453298" cy="589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Gráfico, Gráfico de linhas&#10;&#10;Descrição gerada automaticamente">
            <a:extLst>
              <a:ext uri="{FF2B5EF4-FFF2-40B4-BE49-F238E27FC236}">
                <a16:creationId xmlns:a16="http://schemas.microsoft.com/office/drawing/2014/main" id="{B53040E4-D335-FCB3-6DAC-A8ADC3E41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618" y="3642587"/>
            <a:ext cx="6983689" cy="2652249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A0C5AF9-FF25-486F-EFEA-DF3EFBBEDEF7}"/>
              </a:ext>
            </a:extLst>
          </p:cNvPr>
          <p:cNvCxnSpPr>
            <a:cxnSpLocks/>
          </p:cNvCxnSpPr>
          <p:nvPr/>
        </p:nvCxnSpPr>
        <p:spPr>
          <a:xfrm>
            <a:off x="2253662" y="2894290"/>
            <a:ext cx="423762" cy="2246850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53928-E4C8-9DD5-DF69-B2B7B5C1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12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4F3FA2C-756C-56EF-CE1E-7FE2AD74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latin typeface="+mn-lt"/>
                <a:cs typeface="Calibri Light"/>
              </a:rPr>
              <a:t>Commissioning</a:t>
            </a:r>
            <a:endParaRPr lang="pt-BR" b="1" dirty="0">
              <a:latin typeface="+mn-lt"/>
              <a:cs typeface="Calibri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ACD4AC-634D-CA23-9211-FC60A3AF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87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3CFA190-8FFB-04D2-D30F-E478D3714073}"/>
              </a:ext>
            </a:extLst>
          </p:cNvPr>
          <p:cNvSpPr txBox="1">
            <a:spLocks/>
          </p:cNvSpPr>
          <p:nvPr/>
        </p:nvSpPr>
        <p:spPr>
          <a:xfrm>
            <a:off x="236306" y="19476"/>
            <a:ext cx="10622587" cy="80708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err="1">
                <a:latin typeface="+mn-lt"/>
                <a:cs typeface="Calibri Light"/>
              </a:rPr>
              <a:t>Booster</a:t>
            </a:r>
            <a:r>
              <a:rPr lang="pt-BR" sz="4000" b="1">
                <a:latin typeface="+mn-lt"/>
                <a:cs typeface="Calibri Light"/>
              </a:rPr>
              <a:t> </a:t>
            </a:r>
            <a:r>
              <a:rPr lang="pt-BR" sz="4000" b="1" err="1">
                <a:latin typeface="+mn-lt"/>
                <a:cs typeface="Calibri Light"/>
              </a:rPr>
              <a:t>and</a:t>
            </a:r>
            <a:r>
              <a:rPr lang="pt-BR" sz="4000" b="1">
                <a:latin typeface="+mn-lt"/>
                <a:cs typeface="Calibri Light"/>
              </a:rPr>
              <a:t> SR </a:t>
            </a:r>
            <a:r>
              <a:rPr lang="pt-BR" sz="4000" b="1" err="1">
                <a:latin typeface="+mn-lt"/>
                <a:cs typeface="Calibri Light"/>
              </a:rPr>
              <a:t>sharing</a:t>
            </a:r>
            <a:r>
              <a:rPr lang="pt-BR" sz="4000" b="1">
                <a:latin typeface="+mn-lt"/>
                <a:cs typeface="Calibri Light"/>
              </a:rPr>
              <a:t> </a:t>
            </a:r>
            <a:r>
              <a:rPr lang="pt-BR" sz="4000" b="1" err="1">
                <a:latin typeface="+mn-lt"/>
                <a:cs typeface="Calibri Light"/>
              </a:rPr>
              <a:t>same</a:t>
            </a:r>
            <a:r>
              <a:rPr lang="pt-BR" sz="4000" b="1">
                <a:latin typeface="+mn-lt"/>
                <a:cs typeface="Calibri Light"/>
              </a:rPr>
              <a:t> </a:t>
            </a:r>
            <a:r>
              <a:rPr lang="pt-BR" sz="4000" b="1" err="1">
                <a:latin typeface="+mn-lt"/>
                <a:cs typeface="Calibri Light"/>
              </a:rPr>
              <a:t>tunnel</a:t>
            </a:r>
            <a:endParaRPr lang="pt-BR" sz="4000" b="1">
              <a:latin typeface="+mn-lt"/>
              <a:cs typeface="Calibri Ligh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1430A2-256F-2825-8C52-1BFFB65B0EA0}"/>
              </a:ext>
            </a:extLst>
          </p:cNvPr>
          <p:cNvSpPr txBox="1"/>
          <p:nvPr/>
        </p:nvSpPr>
        <p:spPr>
          <a:xfrm>
            <a:off x="111978" y="1112161"/>
            <a:ext cx="6556132" cy="53083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500"/>
              </a:spcAft>
              <a:buFont typeface="Arial,Sans-Serif"/>
              <a:buChar char="•"/>
            </a:pPr>
            <a:r>
              <a:rPr lang="pt-BR" sz="1600" dirty="0" err="1">
                <a:cs typeface="Calibri"/>
              </a:rPr>
              <a:t>Commissioning</a:t>
            </a:r>
            <a:r>
              <a:rPr lang="pt-BR" sz="1600" dirty="0">
                <a:cs typeface="Calibri"/>
              </a:rPr>
              <a:t> </a:t>
            </a:r>
            <a:r>
              <a:rPr lang="pt-BR" sz="1600" dirty="0" err="1">
                <a:cs typeface="Calibri"/>
              </a:rPr>
              <a:t>concurrently</a:t>
            </a:r>
            <a:r>
              <a:rPr lang="pt-BR" sz="1600" dirty="0">
                <a:cs typeface="Calibri"/>
              </a:rPr>
              <a:t> </a:t>
            </a:r>
            <a:r>
              <a:rPr lang="pt-BR" sz="1600" dirty="0" err="1">
                <a:cs typeface="Calibri"/>
              </a:rPr>
              <a:t>with</a:t>
            </a:r>
            <a:r>
              <a:rPr lang="pt-BR" sz="1600" dirty="0">
                <a:cs typeface="Calibri"/>
              </a:rPr>
              <a:t> </a:t>
            </a:r>
            <a:r>
              <a:rPr lang="pt-BR" sz="1600" dirty="0" err="1">
                <a:cs typeface="Calibri"/>
              </a:rPr>
              <a:t>the</a:t>
            </a:r>
            <a:r>
              <a:rPr lang="pt-BR" sz="1600" dirty="0">
                <a:cs typeface="Calibri"/>
              </a:rPr>
              <a:t> </a:t>
            </a:r>
            <a:r>
              <a:rPr lang="pt-BR" sz="1600" dirty="0" err="1">
                <a:cs typeface="Calibri"/>
              </a:rPr>
              <a:t>installation</a:t>
            </a:r>
            <a:r>
              <a:rPr lang="pt-BR" sz="1600" dirty="0">
                <a:cs typeface="Calibri"/>
              </a:rPr>
              <a:t> </a:t>
            </a:r>
            <a:r>
              <a:rPr lang="pt-BR" sz="1600" dirty="0" err="1">
                <a:cs typeface="Calibri"/>
              </a:rPr>
              <a:t>of</a:t>
            </a:r>
            <a:r>
              <a:rPr lang="pt-BR" sz="1600" dirty="0">
                <a:cs typeface="Calibri"/>
              </a:rPr>
              <a:t> </a:t>
            </a:r>
            <a:r>
              <a:rPr lang="pt-BR" sz="1600" dirty="0" err="1">
                <a:cs typeface="Calibri"/>
              </a:rPr>
              <a:t>the</a:t>
            </a:r>
            <a:r>
              <a:rPr lang="pt-BR" sz="1600" dirty="0">
                <a:cs typeface="Calibri"/>
              </a:rPr>
              <a:t> SR:</a:t>
            </a:r>
          </a:p>
          <a:p>
            <a:pPr marL="742950" lvl="1" indent="-285750">
              <a:spcAft>
                <a:spcPts val="500"/>
              </a:spcAft>
              <a:buFont typeface="Courier New"/>
              <a:buChar char="o"/>
            </a:pPr>
            <a:r>
              <a:rPr lang="pt-BR" sz="1600" dirty="0" err="1">
                <a:cs typeface="Calibri"/>
              </a:rPr>
              <a:t>Intermitent</a:t>
            </a:r>
            <a:r>
              <a:rPr lang="pt-BR" sz="1600" dirty="0">
                <a:cs typeface="Calibri"/>
              </a:rPr>
              <a:t> </a:t>
            </a:r>
            <a:r>
              <a:rPr lang="pt-BR" sz="1600" dirty="0" err="1">
                <a:cs typeface="Calibri"/>
              </a:rPr>
              <a:t>commissioning</a:t>
            </a:r>
            <a:r>
              <a:rPr lang="pt-BR" sz="1600" dirty="0">
                <a:cs typeface="Calibri"/>
              </a:rPr>
              <a:t> schedules;</a:t>
            </a:r>
          </a:p>
          <a:p>
            <a:pPr marL="742950" lvl="1" indent="-285750">
              <a:spcAft>
                <a:spcPts val="500"/>
              </a:spcAft>
              <a:buFont typeface="Courier New"/>
              <a:buChar char="o"/>
            </a:pPr>
            <a:r>
              <a:rPr lang="pt-BR" sz="1600" dirty="0" err="1">
                <a:cs typeface="Calibri"/>
              </a:rPr>
              <a:t>Facilities</a:t>
            </a:r>
            <a:r>
              <a:rPr lang="pt-BR" sz="1600" dirty="0">
                <a:cs typeface="Calibri"/>
              </a:rPr>
              <a:t> </a:t>
            </a:r>
            <a:r>
              <a:rPr lang="pt-BR" sz="1600" dirty="0" err="1">
                <a:cs typeface="Calibri"/>
              </a:rPr>
              <a:t>not</a:t>
            </a:r>
            <a:r>
              <a:rPr lang="pt-BR" sz="1600" dirty="0">
                <a:cs typeface="Calibri"/>
              </a:rPr>
              <a:t> </a:t>
            </a:r>
            <a:r>
              <a:rPr lang="pt-BR" sz="1600" dirty="0" err="1">
                <a:cs typeface="Calibri"/>
              </a:rPr>
              <a:t>well</a:t>
            </a:r>
            <a:r>
              <a:rPr lang="pt-BR" sz="1600" dirty="0">
                <a:cs typeface="Calibri"/>
              </a:rPr>
              <a:t> </a:t>
            </a:r>
            <a:r>
              <a:rPr lang="pt-BR" sz="1600" dirty="0" err="1">
                <a:cs typeface="Calibri"/>
              </a:rPr>
              <a:t>conditioned</a:t>
            </a:r>
            <a:r>
              <a:rPr lang="pt-BR" sz="1600" dirty="0">
                <a:cs typeface="Calibri"/>
              </a:rPr>
              <a:t> </a:t>
            </a:r>
            <a:r>
              <a:rPr lang="pt-BR" sz="1600" dirty="0" err="1">
                <a:cs typeface="Calibri"/>
              </a:rPr>
              <a:t>yet</a:t>
            </a:r>
            <a:r>
              <a:rPr lang="pt-BR" sz="1600" dirty="0">
                <a:cs typeface="Calibri"/>
              </a:rPr>
              <a:t> -&gt; </a:t>
            </a:r>
            <a:r>
              <a:rPr lang="pt-BR" sz="1600" dirty="0" err="1">
                <a:cs typeface="Calibri"/>
              </a:rPr>
              <a:t>poor</a:t>
            </a:r>
            <a:r>
              <a:rPr lang="pt-BR" sz="1600" dirty="0">
                <a:cs typeface="Calibri"/>
              </a:rPr>
              <a:t> </a:t>
            </a:r>
            <a:r>
              <a:rPr lang="pt-BR" sz="1600" dirty="0" err="1">
                <a:cs typeface="Calibri"/>
              </a:rPr>
              <a:t>temperature</a:t>
            </a:r>
            <a:r>
              <a:rPr lang="pt-BR" sz="1600" dirty="0">
                <a:cs typeface="Calibri"/>
              </a:rPr>
              <a:t> </a:t>
            </a:r>
            <a:r>
              <a:rPr lang="pt-BR" sz="1600" dirty="0" err="1">
                <a:cs typeface="Calibri"/>
              </a:rPr>
              <a:t>stability</a:t>
            </a:r>
            <a:r>
              <a:rPr lang="pt-BR" sz="1600" dirty="0">
                <a:cs typeface="Calibri"/>
              </a:rPr>
              <a:t>;</a:t>
            </a:r>
          </a:p>
          <a:p>
            <a:pPr marL="742950" lvl="1" indent="-285750">
              <a:buFont typeface="Courier New"/>
              <a:buChar char="o"/>
            </a:pPr>
            <a:r>
              <a:rPr lang="pt-BR" sz="1600" dirty="0" err="1">
                <a:ea typeface="+mn-lt"/>
                <a:cs typeface="+mn-lt"/>
              </a:rPr>
              <a:t>Installation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activities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delaying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commissioning</a:t>
            </a:r>
            <a:r>
              <a:rPr lang="pt-BR" sz="1600" dirty="0">
                <a:ea typeface="+mn-lt"/>
                <a:cs typeface="+mn-lt"/>
              </a:rPr>
              <a:t>:</a:t>
            </a:r>
          </a:p>
          <a:p>
            <a:pPr marL="1200150" lvl="2" indent="-285750">
              <a:buFont typeface="Wingdings"/>
              <a:buChar char="§"/>
            </a:pPr>
            <a:r>
              <a:rPr lang="pt-BR" sz="1600" dirty="0" err="1">
                <a:ea typeface="+mn-lt"/>
                <a:cs typeface="+mn-lt"/>
              </a:rPr>
              <a:t>Magnets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and</a:t>
            </a:r>
            <a:r>
              <a:rPr lang="pt-BR" sz="1600" dirty="0">
                <a:ea typeface="+mn-lt"/>
                <a:cs typeface="+mn-lt"/>
              </a:rPr>
              <a:t> BPM </a:t>
            </a:r>
            <a:r>
              <a:rPr lang="pt-BR" sz="1600" dirty="0" err="1">
                <a:ea typeface="+mn-lt"/>
                <a:cs typeface="+mn-lt"/>
              </a:rPr>
              <a:t>cables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inversion</a:t>
            </a:r>
            <a:r>
              <a:rPr lang="pt-BR" sz="1600" dirty="0">
                <a:ea typeface="+mn-lt"/>
                <a:cs typeface="+mn-lt"/>
              </a:rPr>
              <a:t>;</a:t>
            </a:r>
          </a:p>
          <a:p>
            <a:pPr marL="1200150" lvl="2" indent="-285750">
              <a:buFont typeface="Wingdings"/>
              <a:buChar char="§"/>
            </a:pPr>
            <a:r>
              <a:rPr lang="pt-BR" sz="1600" dirty="0" err="1">
                <a:ea typeface="+mn-lt"/>
                <a:cs typeface="+mn-lt"/>
              </a:rPr>
              <a:t>Mal-functioning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power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supplies</a:t>
            </a:r>
            <a:r>
              <a:rPr lang="pt-BR" sz="1600" dirty="0">
                <a:ea typeface="+mn-lt"/>
                <a:cs typeface="+mn-lt"/>
              </a:rPr>
              <a:t>;</a:t>
            </a:r>
          </a:p>
          <a:p>
            <a:pPr marL="1200150" lvl="2" indent="-285750">
              <a:lnSpc>
                <a:spcPct val="120000"/>
              </a:lnSpc>
              <a:spcAft>
                <a:spcPts val="1000"/>
              </a:spcAft>
              <a:buFont typeface="Wingdings"/>
              <a:buChar char="§"/>
            </a:pPr>
            <a:r>
              <a:rPr lang="pt-BR" sz="1600" dirty="0">
                <a:ea typeface="+mn-lt"/>
                <a:cs typeface="+mn-lt"/>
              </a:rPr>
              <a:t>SR </a:t>
            </a:r>
            <a:r>
              <a:rPr lang="pt-BR" sz="1600" dirty="0" err="1">
                <a:ea typeface="+mn-lt"/>
                <a:cs typeface="+mn-lt"/>
              </a:rPr>
              <a:t>permanent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magnet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temporarilly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stored</a:t>
            </a:r>
            <a:r>
              <a:rPr lang="pt-BR" sz="1600" dirty="0">
                <a:ea typeface="+mn-lt"/>
                <a:cs typeface="+mn-lt"/>
              </a:rPr>
              <a:t> close </a:t>
            </a:r>
            <a:r>
              <a:rPr lang="pt-BR" sz="1600" dirty="0" err="1">
                <a:ea typeface="+mn-lt"/>
                <a:cs typeface="+mn-lt"/>
              </a:rPr>
              <a:t>to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booster</a:t>
            </a:r>
            <a:r>
              <a:rPr lang="pt-BR" sz="1600" dirty="0">
                <a:ea typeface="+mn-lt"/>
                <a:cs typeface="+mn-lt"/>
              </a:rPr>
              <a:t>;</a:t>
            </a:r>
          </a:p>
          <a:p>
            <a:pPr marL="285750" indent="-285750">
              <a:spcAft>
                <a:spcPts val="500"/>
              </a:spcAft>
              <a:buFont typeface="Arial,Sans-Serif"/>
              <a:buChar char="•"/>
            </a:pPr>
            <a:r>
              <a:rPr lang="pt-BR" sz="1600" dirty="0" err="1">
                <a:ea typeface="+mn-lt"/>
                <a:cs typeface="+mn-lt"/>
              </a:rPr>
              <a:t>Interference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of</a:t>
            </a:r>
            <a:r>
              <a:rPr lang="pt-BR" sz="1600" dirty="0">
                <a:ea typeface="+mn-lt"/>
                <a:cs typeface="+mn-lt"/>
              </a:rPr>
              <a:t> SR </a:t>
            </a:r>
            <a:r>
              <a:rPr lang="pt-BR" sz="1600" dirty="0" err="1">
                <a:ea typeface="+mn-lt"/>
                <a:cs typeface="+mn-lt"/>
              </a:rPr>
              <a:t>power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supplies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booster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and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TLs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orbit</a:t>
            </a:r>
            <a:r>
              <a:rPr lang="pt-BR" sz="1600" dirty="0">
                <a:ea typeface="+mn-lt"/>
                <a:cs typeface="+mn-lt"/>
              </a:rPr>
              <a:t>:</a:t>
            </a:r>
          </a:p>
          <a:p>
            <a:pPr marL="742950" lvl="1" indent="-285750">
              <a:spcAft>
                <a:spcPts val="500"/>
              </a:spcAft>
              <a:buFont typeface="Courier New"/>
              <a:buChar char="o"/>
            </a:pPr>
            <a:r>
              <a:rPr lang="pt-BR" sz="1600" dirty="0">
                <a:ea typeface="+mn-lt"/>
                <a:cs typeface="+mn-lt"/>
              </a:rPr>
              <a:t>SR </a:t>
            </a:r>
            <a:r>
              <a:rPr lang="pt-BR" sz="1600" dirty="0" err="1">
                <a:ea typeface="+mn-lt"/>
                <a:cs typeface="+mn-lt"/>
              </a:rPr>
              <a:t>magnets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cable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positions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optimized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to</a:t>
            </a:r>
            <a:r>
              <a:rPr lang="pt-BR" sz="1600" dirty="0">
                <a:ea typeface="+mn-lt"/>
                <a:cs typeface="+mn-lt"/>
              </a:rPr>
              <a:t> minimize </a:t>
            </a:r>
            <a:r>
              <a:rPr lang="pt-BR" sz="1600" dirty="0" err="1">
                <a:ea typeface="+mn-lt"/>
                <a:cs typeface="+mn-lt"/>
              </a:rPr>
              <a:t>magnetic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field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booster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under</a:t>
            </a:r>
            <a:r>
              <a:rPr lang="pt-BR" sz="1600" dirty="0">
                <a:ea typeface="+mn-lt"/>
                <a:cs typeface="+mn-lt"/>
              </a:rPr>
              <a:t> nominal </a:t>
            </a:r>
            <a:r>
              <a:rPr lang="pt-BR" sz="1600" dirty="0" err="1">
                <a:ea typeface="+mn-lt"/>
                <a:cs typeface="+mn-lt"/>
              </a:rPr>
              <a:t>operation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currents</a:t>
            </a:r>
            <a:r>
              <a:rPr lang="pt-BR" sz="1600" dirty="0">
                <a:ea typeface="+mn-lt"/>
                <a:cs typeface="+mn-lt"/>
              </a:rPr>
              <a:t> for </a:t>
            </a:r>
            <a:r>
              <a:rPr lang="pt-BR" sz="1600" dirty="0" err="1">
                <a:ea typeface="+mn-lt"/>
                <a:cs typeface="+mn-lt"/>
              </a:rPr>
              <a:t>all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PSs</a:t>
            </a:r>
            <a:r>
              <a:rPr lang="pt-BR" sz="1600" dirty="0">
                <a:ea typeface="+mn-lt"/>
                <a:cs typeface="+mn-lt"/>
              </a:rPr>
              <a:t>;</a:t>
            </a:r>
          </a:p>
          <a:p>
            <a:pPr marL="742950" lvl="1" indent="-285750">
              <a:spcAft>
                <a:spcPts val="500"/>
              </a:spcAft>
              <a:buFont typeface="Courier New"/>
              <a:buChar char="o"/>
            </a:pPr>
            <a:r>
              <a:rPr lang="pt-BR" sz="1600" dirty="0">
                <a:ea typeface="+mn-lt"/>
                <a:cs typeface="+mn-lt"/>
              </a:rPr>
              <a:t>Only </a:t>
            </a:r>
            <a:r>
              <a:rPr lang="pt-BR" sz="1600" dirty="0" err="1">
                <a:ea typeface="+mn-lt"/>
                <a:cs typeface="+mn-lt"/>
              </a:rPr>
              <a:t>few</a:t>
            </a:r>
            <a:r>
              <a:rPr lang="pt-BR" sz="1600" dirty="0">
                <a:ea typeface="+mn-lt"/>
                <a:cs typeface="+mn-lt"/>
              </a:rPr>
              <a:t> SR </a:t>
            </a:r>
            <a:r>
              <a:rPr lang="pt-BR" sz="1600" dirty="0" err="1">
                <a:ea typeface="+mn-lt"/>
                <a:cs typeface="+mn-lt"/>
              </a:rPr>
              <a:t>PSs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on</a:t>
            </a:r>
            <a:r>
              <a:rPr lang="pt-BR" sz="1600" dirty="0">
                <a:ea typeface="+mn-lt"/>
                <a:cs typeface="+mn-lt"/>
              </a:rPr>
              <a:t> -&gt; no </a:t>
            </a:r>
            <a:r>
              <a:rPr lang="pt-BR" sz="1600" dirty="0" err="1">
                <a:ea typeface="+mn-lt"/>
                <a:cs typeface="+mn-lt"/>
              </a:rPr>
              <a:t>beam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booster</a:t>
            </a:r>
            <a:r>
              <a:rPr lang="pt-BR" sz="1600" dirty="0">
                <a:ea typeface="+mn-lt"/>
                <a:cs typeface="+mn-lt"/>
              </a:rPr>
              <a:t>;</a:t>
            </a:r>
          </a:p>
          <a:p>
            <a:pPr marL="742950" lvl="1" indent="-285750">
              <a:lnSpc>
                <a:spcPct val="120000"/>
              </a:lnSpc>
              <a:spcAft>
                <a:spcPts val="1000"/>
              </a:spcAft>
              <a:buFont typeface="Courier New"/>
              <a:buChar char="o"/>
            </a:pPr>
            <a:r>
              <a:rPr lang="pt-BR" sz="1600" dirty="0">
                <a:ea typeface="+mn-lt"/>
                <a:cs typeface="+mn-lt"/>
              </a:rPr>
              <a:t>Even </a:t>
            </a:r>
            <a:r>
              <a:rPr lang="pt-BR" sz="1600" dirty="0" err="1">
                <a:ea typeface="+mn-lt"/>
                <a:cs typeface="+mn-lt"/>
              </a:rPr>
              <a:t>with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all</a:t>
            </a:r>
            <a:r>
              <a:rPr lang="pt-BR" sz="1600" dirty="0">
                <a:ea typeface="+mn-lt"/>
                <a:cs typeface="+mn-lt"/>
              </a:rPr>
              <a:t> SR </a:t>
            </a:r>
            <a:r>
              <a:rPr lang="pt-BR" sz="1600" dirty="0" err="1">
                <a:ea typeface="+mn-lt"/>
                <a:cs typeface="+mn-lt"/>
              </a:rPr>
              <a:t>PSs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on</a:t>
            </a:r>
            <a:r>
              <a:rPr lang="pt-BR" sz="1600" dirty="0">
                <a:ea typeface="+mn-lt"/>
                <a:cs typeface="+mn-lt"/>
              </a:rPr>
              <a:t>, </a:t>
            </a:r>
            <a:r>
              <a:rPr lang="pt-BR" sz="1600" dirty="0" err="1">
                <a:ea typeface="+mn-lt"/>
                <a:cs typeface="+mn-lt"/>
              </a:rPr>
              <a:t>the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booster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orbit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changes</a:t>
            </a:r>
            <a:r>
              <a:rPr lang="pt-BR" sz="1600" dirty="0">
                <a:ea typeface="+mn-lt"/>
                <a:cs typeface="+mn-lt"/>
              </a:rPr>
              <a:t> in </a:t>
            </a:r>
            <a:r>
              <a:rPr lang="pt-BR" sz="1600" dirty="0" err="1">
                <a:ea typeface="+mn-lt"/>
                <a:cs typeface="+mn-lt"/>
              </a:rPr>
              <a:t>comparison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to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when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they</a:t>
            </a:r>
            <a:r>
              <a:rPr lang="pt-BR" sz="1600" dirty="0">
                <a:ea typeface="+mn-lt"/>
                <a:cs typeface="+mn-lt"/>
              </a:rPr>
              <a:t> are off;</a:t>
            </a:r>
          </a:p>
          <a:p>
            <a:pPr marL="285750" indent="-285750">
              <a:lnSpc>
                <a:spcPct val="120000"/>
              </a:lnSpc>
              <a:spcAft>
                <a:spcPts val="500"/>
              </a:spcAft>
              <a:buFont typeface="Arial,Sans-Serif"/>
              <a:buChar char="•"/>
            </a:pPr>
            <a:r>
              <a:rPr lang="pt-BR" sz="1600" dirty="0" err="1">
                <a:ea typeface="+mn-lt"/>
                <a:cs typeface="+mn-lt"/>
              </a:rPr>
              <a:t>Interference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of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booster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ramping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on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storage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ring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orbit</a:t>
            </a:r>
            <a:r>
              <a:rPr lang="pt-BR" sz="1600" dirty="0">
                <a:ea typeface="+mn-lt"/>
                <a:cs typeface="+mn-lt"/>
              </a:rPr>
              <a:t>:</a:t>
            </a: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pt-BR" sz="1600" dirty="0" err="1">
                <a:ea typeface="+mn-lt"/>
                <a:cs typeface="+mn-lt"/>
              </a:rPr>
              <a:t>Mainly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the</a:t>
            </a:r>
            <a:r>
              <a:rPr lang="pt-BR" sz="1600" dirty="0">
                <a:ea typeface="+mn-lt"/>
                <a:cs typeface="+mn-lt"/>
              </a:rPr>
              <a:t> horizontal plane;</a:t>
            </a: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pt-BR" sz="1600" dirty="0" err="1">
                <a:ea typeface="+mn-lt"/>
                <a:cs typeface="+mn-lt"/>
              </a:rPr>
              <a:t>Created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by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the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dipoles</a:t>
            </a:r>
            <a:r>
              <a:rPr lang="pt-BR" sz="1600" dirty="0">
                <a:ea typeface="+mn-lt"/>
                <a:cs typeface="+mn-lt"/>
              </a:rPr>
              <a:t>;</a:t>
            </a:r>
          </a:p>
          <a:p>
            <a:pPr marL="742950" lvl="1" indent="-285750">
              <a:lnSpc>
                <a:spcPct val="120000"/>
              </a:lnSpc>
              <a:buFont typeface="Courier New"/>
              <a:buChar char="o"/>
            </a:pPr>
            <a:r>
              <a:rPr lang="pt-BR" sz="1600" dirty="0" err="1">
                <a:ea typeface="+mn-lt"/>
                <a:cs typeface="+mn-lt"/>
              </a:rPr>
              <a:t>Effectively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attenuated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by</a:t>
            </a:r>
            <a:r>
              <a:rPr lang="pt-BR" sz="1600" dirty="0">
                <a:ea typeface="+mn-lt"/>
                <a:cs typeface="+mn-lt"/>
              </a:rPr>
              <a:t> SR fast </a:t>
            </a:r>
            <a:r>
              <a:rPr lang="pt-BR" sz="1600" dirty="0" err="1">
                <a:ea typeface="+mn-lt"/>
                <a:cs typeface="+mn-lt"/>
              </a:rPr>
              <a:t>orbit</a:t>
            </a:r>
            <a:r>
              <a:rPr lang="pt-BR" sz="1600" dirty="0">
                <a:ea typeface="+mn-lt"/>
                <a:cs typeface="+mn-lt"/>
              </a:rPr>
              <a:t> feedback.</a:t>
            </a:r>
            <a:endParaRPr lang="pt-BR" dirty="0"/>
          </a:p>
        </p:txBody>
      </p:sp>
      <p:pic>
        <p:nvPicPr>
          <p:cNvPr id="4" name="Imagem 3" descr="Gráfico, Gráfico de linhas&#10;&#10;Descrição gerada automaticamente">
            <a:extLst>
              <a:ext uri="{FF2B5EF4-FFF2-40B4-BE49-F238E27FC236}">
                <a16:creationId xmlns:a16="http://schemas.microsoft.com/office/drawing/2014/main" id="{0E21F73D-0596-7E85-CED8-8CE8B3D472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7" t="3161" r="1995" b="4885"/>
          <a:stretch/>
        </p:blipFill>
        <p:spPr>
          <a:xfrm>
            <a:off x="6612168" y="939043"/>
            <a:ext cx="5396301" cy="2618830"/>
          </a:xfrm>
          <a:prstGeom prst="rect">
            <a:avLst/>
          </a:prstGeom>
        </p:spPr>
      </p:pic>
      <p:pic>
        <p:nvPicPr>
          <p:cNvPr id="6" name="Imagem 5" descr="Gráfico&#10;&#10;Descrição gerada automaticamente">
            <a:extLst>
              <a:ext uri="{FF2B5EF4-FFF2-40B4-BE49-F238E27FC236}">
                <a16:creationId xmlns:a16="http://schemas.microsoft.com/office/drawing/2014/main" id="{83D4189D-1F50-3E0C-7D42-86AEE0D8C3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6" t="3448" r="1437" b="5460"/>
          <a:stretch/>
        </p:blipFill>
        <p:spPr>
          <a:xfrm>
            <a:off x="6522120" y="3993536"/>
            <a:ext cx="5456628" cy="2583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4B354-C9E4-99E5-0ADB-9948C325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12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3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AF5BC41-87A6-3799-B2D2-15DF0D692C1C}"/>
              </a:ext>
            </a:extLst>
          </p:cNvPr>
          <p:cNvSpPr txBox="1">
            <a:spLocks/>
          </p:cNvSpPr>
          <p:nvPr/>
        </p:nvSpPr>
        <p:spPr>
          <a:xfrm>
            <a:off x="272264" y="19476"/>
            <a:ext cx="10586629" cy="80708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err="1">
                <a:latin typeface="+mn-lt"/>
                <a:cs typeface="Calibri Light"/>
              </a:rPr>
              <a:t>Septa</a:t>
            </a:r>
            <a:r>
              <a:rPr lang="pt-BR" sz="4000" b="1" dirty="0">
                <a:latin typeface="+mn-lt"/>
                <a:cs typeface="Calibri Light"/>
              </a:rPr>
              <a:t> </a:t>
            </a:r>
            <a:r>
              <a:rPr lang="pt-BR" sz="4000" b="1" dirty="0" err="1">
                <a:latin typeface="+mn-lt"/>
                <a:cs typeface="Calibri Light"/>
              </a:rPr>
              <a:t>Issues</a:t>
            </a:r>
            <a:endParaRPr lang="pt-BR" sz="4000" b="1" dirty="0">
              <a:latin typeface="+mn-lt"/>
              <a:cs typeface="Calibri Ligh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F21C78-142B-9EFD-CFCD-9309B3B64D08}"/>
              </a:ext>
            </a:extLst>
          </p:cNvPr>
          <p:cNvSpPr txBox="1"/>
          <p:nvPr/>
        </p:nvSpPr>
        <p:spPr>
          <a:xfrm>
            <a:off x="170629" y="886216"/>
            <a:ext cx="6301099" cy="16414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500"/>
              </a:spcAft>
              <a:buFont typeface="Arial,Sans-Serif"/>
              <a:buChar char="•"/>
            </a:pPr>
            <a:r>
              <a:rPr lang="pt-BR" dirty="0">
                <a:ea typeface="+mn-lt"/>
                <a:cs typeface="+mn-lt"/>
              </a:rPr>
              <a:t>Strong </a:t>
            </a:r>
            <a:r>
              <a:rPr lang="pt-BR" dirty="0" err="1">
                <a:ea typeface="+mn-lt"/>
                <a:cs typeface="+mn-lt"/>
              </a:rPr>
              <a:t>effect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of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eddy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current</a:t>
            </a:r>
            <a:r>
              <a:rPr lang="pt-BR" dirty="0">
                <a:ea typeface="+mn-lt"/>
                <a:cs typeface="+mn-lt"/>
              </a:rPr>
              <a:t>:</a:t>
            </a:r>
            <a:endParaRPr lang="pt-BR" dirty="0">
              <a:cs typeface="Calibri" panose="020F0502020204030204"/>
            </a:endParaRPr>
          </a:p>
          <a:p>
            <a:pPr marL="742950" lvl="1" indent="-285750">
              <a:spcAft>
                <a:spcPts val="500"/>
              </a:spcAft>
              <a:buFont typeface="Courier New"/>
              <a:buChar char="o"/>
            </a:pPr>
            <a:r>
              <a:rPr lang="pt-BR" sz="1600" dirty="0" err="1">
                <a:ea typeface="+mn-lt"/>
                <a:cs typeface="+mn-lt"/>
              </a:rPr>
              <a:t>Peak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of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magnetic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field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displaced</a:t>
            </a:r>
            <a:r>
              <a:rPr lang="pt-BR" sz="1600" dirty="0">
                <a:ea typeface="+mn-lt"/>
                <a:cs typeface="+mn-lt"/>
              </a:rPr>
              <a:t> in </a:t>
            </a:r>
            <a:r>
              <a:rPr lang="pt-BR" sz="1600" dirty="0" err="1">
                <a:ea typeface="+mn-lt"/>
                <a:cs typeface="+mn-lt"/>
              </a:rPr>
              <a:t>relation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to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peak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of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current</a:t>
            </a:r>
            <a:r>
              <a:rPr lang="pt-BR" sz="1600" dirty="0">
                <a:ea typeface="+mn-lt"/>
                <a:cs typeface="+mn-lt"/>
              </a:rPr>
              <a:t>;</a:t>
            </a:r>
            <a:endParaRPr lang="pt-BR" sz="1600" dirty="0">
              <a:cs typeface="Calibri"/>
            </a:endParaRPr>
          </a:p>
          <a:p>
            <a:pPr marL="742950" lvl="1" indent="-285750">
              <a:spcAft>
                <a:spcPts val="500"/>
              </a:spcAft>
              <a:buFont typeface="Courier New"/>
              <a:buChar char="o"/>
            </a:pPr>
            <a:r>
              <a:rPr lang="pt-BR" sz="1600" dirty="0">
                <a:ea typeface="+mn-lt"/>
                <a:cs typeface="+mn-lt"/>
              </a:rPr>
              <a:t>Strong </a:t>
            </a:r>
            <a:r>
              <a:rPr lang="pt-BR" sz="1600" dirty="0" err="1">
                <a:ea typeface="+mn-lt"/>
                <a:cs typeface="+mn-lt"/>
              </a:rPr>
              <a:t>quadrupole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at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injection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septum</a:t>
            </a:r>
            <a:r>
              <a:rPr lang="pt-BR" sz="1600" dirty="0">
                <a:ea typeface="+mn-lt"/>
                <a:cs typeface="+mn-lt"/>
              </a:rPr>
              <a:t> → </a:t>
            </a:r>
            <a:r>
              <a:rPr lang="pt-BR" sz="1600" dirty="0" err="1">
                <a:ea typeface="+mn-lt"/>
                <a:cs typeface="+mn-lt"/>
              </a:rPr>
              <a:t>re-matching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of</a:t>
            </a:r>
            <a:r>
              <a:rPr lang="pt-BR" sz="1600" dirty="0">
                <a:ea typeface="+mn-lt"/>
                <a:cs typeface="+mn-lt"/>
              </a:rPr>
              <a:t> TL;</a:t>
            </a:r>
          </a:p>
          <a:p>
            <a:pPr marL="742950" lvl="1" indent="-285750">
              <a:spcAft>
                <a:spcPts val="500"/>
              </a:spcAft>
              <a:buFont typeface="Courier New"/>
              <a:buChar char="o"/>
            </a:pPr>
            <a:r>
              <a:rPr lang="pt-BR" sz="1600" dirty="0" err="1">
                <a:ea typeface="+mn-lt"/>
                <a:cs typeface="+mn-lt"/>
              </a:rPr>
              <a:t>Injection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at</a:t>
            </a:r>
            <a:r>
              <a:rPr lang="pt-BR" sz="1600" dirty="0">
                <a:ea typeface="+mn-lt"/>
                <a:cs typeface="+mn-lt"/>
              </a:rPr>
              <a:t> 1/3 Hz </a:t>
            </a:r>
            <a:r>
              <a:rPr lang="pt-BR" sz="1600" dirty="0" err="1">
                <a:ea typeface="+mn-lt"/>
                <a:cs typeface="+mn-lt"/>
              </a:rPr>
              <a:t>due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to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temperature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rise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when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pulsing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at</a:t>
            </a:r>
            <a:r>
              <a:rPr lang="pt-BR" sz="1600" dirty="0">
                <a:ea typeface="+mn-lt"/>
                <a:cs typeface="+mn-lt"/>
              </a:rPr>
              <a:t> 2 Hz;</a:t>
            </a:r>
          </a:p>
          <a:p>
            <a:pPr marL="285750" indent="-285750">
              <a:buFont typeface="Arial,Sans-Serif"/>
              <a:buChar char="•"/>
            </a:pPr>
            <a:r>
              <a:rPr lang="pt-BR" dirty="0" err="1">
                <a:ea typeface="+mn-lt"/>
                <a:cs typeface="+mn-lt"/>
              </a:rPr>
              <a:t>Initially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there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was</a:t>
            </a:r>
            <a:r>
              <a:rPr lang="pt-BR" dirty="0">
                <a:ea typeface="+mn-lt"/>
                <a:cs typeface="+mn-lt"/>
              </a:rPr>
              <a:t> a </a:t>
            </a:r>
            <a:r>
              <a:rPr lang="pt-BR" dirty="0" err="1">
                <a:ea typeface="+mn-lt"/>
                <a:cs typeface="+mn-lt"/>
              </a:rPr>
              <a:t>large</a:t>
            </a:r>
            <a:r>
              <a:rPr lang="pt-BR" dirty="0">
                <a:ea typeface="+mn-lt"/>
                <a:cs typeface="+mn-lt"/>
              </a:rPr>
              <a:t> </a:t>
            </a:r>
            <a:r>
              <a:rPr lang="pt-BR" dirty="0" err="1">
                <a:ea typeface="+mn-lt"/>
                <a:cs typeface="+mn-lt"/>
              </a:rPr>
              <a:t>effect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on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orbit</a:t>
            </a:r>
            <a:r>
              <a:rPr lang="pt-BR" dirty="0">
                <a:ea typeface="+mn-lt"/>
                <a:cs typeface="+mn-lt"/>
              </a:rPr>
              <a:t> </a:t>
            </a:r>
            <a:r>
              <a:rPr lang="pt-BR" dirty="0" err="1">
                <a:ea typeface="+mn-lt"/>
                <a:cs typeface="+mn-lt"/>
              </a:rPr>
              <a:t>due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to</a:t>
            </a:r>
            <a:r>
              <a:rPr lang="pt-BR" dirty="0">
                <a:ea typeface="+mn-lt"/>
                <a:cs typeface="+mn-lt"/>
              </a:rPr>
              <a:t> </a:t>
            </a:r>
            <a:r>
              <a:rPr lang="pt-BR" dirty="0" err="1">
                <a:ea typeface="+mn-lt"/>
                <a:cs typeface="+mn-lt"/>
              </a:rPr>
              <a:t>leak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fields</a:t>
            </a:r>
            <a:r>
              <a:rPr lang="pt-BR" dirty="0">
                <a:ea typeface="+mn-lt"/>
                <a:cs typeface="+mn-lt"/>
              </a:rPr>
              <a:t>;</a:t>
            </a:r>
          </a:p>
        </p:txBody>
      </p:sp>
      <p:pic>
        <p:nvPicPr>
          <p:cNvPr id="6" name="Imagem 5" descr="Interface gráfica do usuário, Gráfico&#10;&#10;Descrição gerada automaticamente">
            <a:extLst>
              <a:ext uri="{FF2B5EF4-FFF2-40B4-BE49-F238E27FC236}">
                <a16:creationId xmlns:a16="http://schemas.microsoft.com/office/drawing/2014/main" id="{4F8E0C87-B511-9E4D-3E78-C3E583C09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09" y="2868635"/>
            <a:ext cx="4880742" cy="3904594"/>
          </a:xfrm>
          <a:prstGeom prst="rect">
            <a:avLst/>
          </a:prstGeom>
        </p:spPr>
      </p:pic>
      <p:pic>
        <p:nvPicPr>
          <p:cNvPr id="7" name="Imagem 6" descr="Tela de computador com jogo&#10;&#10;Descrição gerada automaticamente">
            <a:extLst>
              <a:ext uri="{FF2B5EF4-FFF2-40B4-BE49-F238E27FC236}">
                <a16:creationId xmlns:a16="http://schemas.microsoft.com/office/drawing/2014/main" id="{8AFF7DD3-F605-DA5A-1013-2F73E30FC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372" y="169254"/>
            <a:ext cx="5352300" cy="3728788"/>
          </a:xfrm>
          <a:prstGeom prst="rect">
            <a:avLst/>
          </a:prstGeom>
        </p:spPr>
      </p:pic>
      <p:cxnSp>
        <p:nvCxnSpPr>
          <p:cNvPr id="2" name="Conector de Seta Reta 1">
            <a:extLst>
              <a:ext uri="{FF2B5EF4-FFF2-40B4-BE49-F238E27FC236}">
                <a16:creationId xmlns:a16="http://schemas.microsoft.com/office/drawing/2014/main" id="{6AF67D2F-25B9-2E3B-6066-E0CAF6739B35}"/>
              </a:ext>
            </a:extLst>
          </p:cNvPr>
          <p:cNvCxnSpPr/>
          <p:nvPr/>
        </p:nvCxnSpPr>
        <p:spPr>
          <a:xfrm>
            <a:off x="8350072" y="865204"/>
            <a:ext cx="15410" cy="2515455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FB2D34C-0942-74C2-AC5E-1162D2F019B7}"/>
              </a:ext>
            </a:extLst>
          </p:cNvPr>
          <p:cNvSpPr txBox="1"/>
          <p:nvPr/>
        </p:nvSpPr>
        <p:spPr>
          <a:xfrm>
            <a:off x="9076446" y="781374"/>
            <a:ext cx="114916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Max. Field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1D1822-F863-27B6-48CF-ABF381621038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350072" y="886216"/>
            <a:ext cx="726374" cy="79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BEEF170-666B-51E3-463A-7618C91027A6}"/>
              </a:ext>
            </a:extLst>
          </p:cNvPr>
          <p:cNvGrpSpPr/>
          <p:nvPr/>
        </p:nvGrpSpPr>
        <p:grpSpPr>
          <a:xfrm>
            <a:off x="8525219" y="1124520"/>
            <a:ext cx="1656963" cy="576964"/>
            <a:chOff x="8763856" y="1150706"/>
            <a:chExt cx="1656963" cy="5769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F8E399-9E8F-AACB-8B45-4872C47D6E82}"/>
                </a:ext>
              </a:extLst>
            </p:cNvPr>
            <p:cNvSpPr txBox="1"/>
            <p:nvPr/>
          </p:nvSpPr>
          <p:spPr>
            <a:xfrm>
              <a:off x="9271658" y="1358338"/>
              <a:ext cx="1149161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Injection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2F8FFFB-8909-3A12-9449-AB410EA0EAA9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8763856" y="1150706"/>
              <a:ext cx="507802" cy="39229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m 10" descr="Gráfico, Gráfico de linhas&#10;&#10;Descrição gerada automaticamente">
            <a:extLst>
              <a:ext uri="{FF2B5EF4-FFF2-40B4-BE49-F238E27FC236}">
                <a16:creationId xmlns:a16="http://schemas.microsoft.com/office/drawing/2014/main" id="{670E490D-46AC-E6CE-E241-7CFB6719B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681" y="3970986"/>
            <a:ext cx="6671879" cy="285268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7CDE6A-39C9-3062-5245-4B3F8CEC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13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0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B04A13D-6916-4C68-441E-068C1E949F14}"/>
              </a:ext>
            </a:extLst>
          </p:cNvPr>
          <p:cNvSpPr txBox="1">
            <a:spLocks/>
          </p:cNvSpPr>
          <p:nvPr/>
        </p:nvSpPr>
        <p:spPr>
          <a:xfrm>
            <a:off x="351148" y="19476"/>
            <a:ext cx="10507745" cy="80708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>
                <a:latin typeface="+mn-lt"/>
                <a:cs typeface="Calibri Light"/>
              </a:rPr>
              <a:t>Orbit </a:t>
            </a:r>
            <a:r>
              <a:rPr lang="pt-BR" sz="4000" b="1" err="1">
                <a:latin typeface="+mn-lt"/>
                <a:cs typeface="Calibri Light"/>
              </a:rPr>
              <a:t>Issues</a:t>
            </a:r>
            <a:endParaRPr lang="pt-BR" sz="4000" b="1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C07A43-A55D-ED20-19EA-18A8020B7518}"/>
              </a:ext>
            </a:extLst>
          </p:cNvPr>
          <p:cNvSpPr txBox="1"/>
          <p:nvPr/>
        </p:nvSpPr>
        <p:spPr>
          <a:xfrm>
            <a:off x="86978" y="655527"/>
            <a:ext cx="7870409" cy="377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500"/>
              </a:spcAft>
              <a:buFont typeface="Arial,Sans-Serif"/>
              <a:buChar char="•"/>
            </a:pPr>
            <a:r>
              <a:rPr lang="pt-BR" dirty="0">
                <a:ea typeface="+mn-lt"/>
                <a:cs typeface="+mn-lt"/>
              </a:rPr>
              <a:t>Energy </a:t>
            </a:r>
            <a:r>
              <a:rPr lang="pt-BR" dirty="0" err="1">
                <a:ea typeface="+mn-lt"/>
                <a:cs typeface="+mn-lt"/>
              </a:rPr>
              <a:t>deviation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variation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along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ramp</a:t>
            </a:r>
            <a:r>
              <a:rPr lang="pt-BR" dirty="0">
                <a:ea typeface="+mn-lt"/>
                <a:cs typeface="+mn-lt"/>
              </a:rPr>
              <a:t>:</a:t>
            </a:r>
            <a:endParaRPr lang="pt-BR" dirty="0"/>
          </a:p>
          <a:p>
            <a:pPr marL="742950" lvl="1" indent="-285750">
              <a:spcAft>
                <a:spcPts val="500"/>
              </a:spcAft>
              <a:buFont typeface="Courier New"/>
              <a:buChar char="o"/>
            </a:pPr>
            <a:r>
              <a:rPr lang="pt-BR" sz="1600" b="1" dirty="0" err="1">
                <a:ea typeface="+mn-lt"/>
                <a:cs typeface="+mn-lt"/>
              </a:rPr>
              <a:t>low</a:t>
            </a:r>
            <a:r>
              <a:rPr lang="pt-BR" sz="1600" b="1" dirty="0">
                <a:ea typeface="+mn-lt"/>
                <a:cs typeface="+mn-lt"/>
              </a:rPr>
              <a:t> momentum </a:t>
            </a:r>
            <a:r>
              <a:rPr lang="pt-BR" sz="1600" b="1" dirty="0" err="1">
                <a:ea typeface="+mn-lt"/>
                <a:cs typeface="+mn-lt"/>
              </a:rPr>
              <a:t>compaction</a:t>
            </a:r>
            <a:r>
              <a:rPr lang="pt-BR" sz="1600" dirty="0">
                <a:ea typeface="+mn-lt"/>
                <a:cs typeface="+mn-lt"/>
              </a:rPr>
              <a:t> + </a:t>
            </a:r>
            <a:r>
              <a:rPr lang="pt-BR" sz="1600" b="1" dirty="0" err="1">
                <a:ea typeface="+mn-lt"/>
                <a:cs typeface="+mn-lt"/>
              </a:rPr>
              <a:t>variation</a:t>
            </a:r>
            <a:r>
              <a:rPr lang="pt-BR" sz="1600" b="1" dirty="0">
                <a:ea typeface="+mn-lt"/>
                <a:cs typeface="+mn-lt"/>
              </a:rPr>
              <a:t> </a:t>
            </a:r>
            <a:r>
              <a:rPr lang="pt-BR" sz="1600" b="1" dirty="0" err="1">
                <a:ea typeface="+mn-lt"/>
                <a:cs typeface="+mn-lt"/>
              </a:rPr>
              <a:t>of</a:t>
            </a:r>
            <a:r>
              <a:rPr lang="pt-BR" sz="1600" b="1" dirty="0">
                <a:ea typeface="+mn-lt"/>
                <a:cs typeface="+mn-lt"/>
              </a:rPr>
              <a:t> </a:t>
            </a:r>
            <a:r>
              <a:rPr lang="pt-BR" sz="1600" b="1" dirty="0" err="1">
                <a:ea typeface="+mn-lt"/>
                <a:cs typeface="+mn-lt"/>
              </a:rPr>
              <a:t>velocity</a:t>
            </a:r>
            <a:r>
              <a:rPr lang="pt-BR" sz="1600" dirty="0">
                <a:ea typeface="+mn-lt"/>
                <a:cs typeface="+mn-lt"/>
              </a:rPr>
              <a:t> → </a:t>
            </a:r>
            <a:r>
              <a:rPr lang="pt-BR" sz="1600" b="1" dirty="0" err="1">
                <a:ea typeface="+mn-lt"/>
                <a:cs typeface="+mn-lt"/>
              </a:rPr>
              <a:t>energy</a:t>
            </a:r>
            <a:r>
              <a:rPr lang="pt-BR" sz="1600" b="1" dirty="0">
                <a:ea typeface="+mn-lt"/>
                <a:cs typeface="+mn-lt"/>
              </a:rPr>
              <a:t> </a:t>
            </a:r>
            <a:r>
              <a:rPr lang="pt-BR" sz="1600" b="1" dirty="0" err="1">
                <a:ea typeface="+mn-lt"/>
                <a:cs typeface="+mn-lt"/>
              </a:rPr>
              <a:t>deviation</a:t>
            </a:r>
            <a:r>
              <a:rPr lang="pt-BR" sz="1600" b="1" dirty="0">
                <a:ea typeface="+mn-lt"/>
                <a:cs typeface="+mn-lt"/>
              </a:rPr>
              <a:t> </a:t>
            </a:r>
            <a:r>
              <a:rPr lang="pt-BR" sz="1600" b="1" dirty="0" err="1">
                <a:ea typeface="+mn-lt"/>
                <a:cs typeface="+mn-lt"/>
              </a:rPr>
              <a:t>variation</a:t>
            </a:r>
            <a:r>
              <a:rPr lang="pt-BR" sz="1600" dirty="0">
                <a:ea typeface="+mn-lt"/>
                <a:cs typeface="+mn-lt"/>
              </a:rPr>
              <a:t>;</a:t>
            </a:r>
            <a:endParaRPr lang="pt-BR" sz="1600" dirty="0">
              <a:cs typeface="Calibri"/>
            </a:endParaRPr>
          </a:p>
          <a:p>
            <a:pPr marL="742950" lvl="1" indent="-285750">
              <a:spcAft>
                <a:spcPts val="100"/>
              </a:spcAft>
              <a:buFont typeface="Courier New"/>
              <a:buChar char="o"/>
            </a:pPr>
            <a:r>
              <a:rPr lang="pt-BR" sz="1600" dirty="0" err="1">
                <a:ea typeface="+mn-lt"/>
                <a:cs typeface="+mn-lt"/>
              </a:rPr>
              <a:t>Easy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to</a:t>
            </a:r>
            <a:r>
              <a:rPr lang="pt-BR" sz="1600" dirty="0">
                <a:ea typeface="+mn-lt"/>
                <a:cs typeface="+mn-lt"/>
              </a:rPr>
              <a:t> miss in design </a:t>
            </a:r>
            <a:r>
              <a:rPr lang="pt-BR" sz="1600" dirty="0" err="1">
                <a:ea typeface="+mn-lt"/>
                <a:cs typeface="+mn-lt"/>
              </a:rPr>
              <a:t>stage</a:t>
            </a:r>
            <a:r>
              <a:rPr lang="pt-BR" sz="1600" dirty="0">
                <a:ea typeface="+mn-lt"/>
                <a:cs typeface="+mn-lt"/>
              </a:rPr>
              <a:t>: </a:t>
            </a:r>
          </a:p>
          <a:p>
            <a:pPr marL="1200150" lvl="2" indent="-285750"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pt-BR" sz="1600" dirty="0" err="1">
                <a:ea typeface="+mn-lt"/>
                <a:cs typeface="+mn-lt"/>
              </a:rPr>
              <a:t>slippage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factor</a:t>
            </a:r>
            <a:r>
              <a:rPr lang="pt-BR" sz="1600" dirty="0">
                <a:ea typeface="+mn-lt"/>
                <a:cs typeface="+mn-lt"/>
              </a:rPr>
              <a:t> ≈ momentum </a:t>
            </a:r>
            <a:r>
              <a:rPr lang="pt-BR" sz="1600" dirty="0" err="1">
                <a:ea typeface="+mn-lt"/>
                <a:cs typeface="+mn-lt"/>
              </a:rPr>
              <a:t>compaction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even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at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low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energies</a:t>
            </a:r>
            <a:r>
              <a:rPr lang="pt-BR" sz="1600" dirty="0">
                <a:ea typeface="+mn-lt"/>
                <a:cs typeface="+mn-lt"/>
              </a:rPr>
              <a:t>;</a:t>
            </a:r>
          </a:p>
          <a:p>
            <a:pPr marL="1200150" lvl="2" indent="-285750">
              <a:spcAft>
                <a:spcPts val="500"/>
              </a:spcAft>
              <a:buFont typeface="Wingdings"/>
              <a:buChar char="§"/>
            </a:pPr>
            <a:r>
              <a:rPr lang="pt-BR" sz="1600" dirty="0">
                <a:ea typeface="+mn-lt"/>
                <a:cs typeface="+mn-lt"/>
              </a:rPr>
              <a:t>For </a:t>
            </a:r>
            <a:r>
              <a:rPr lang="pt-BR" sz="1600" dirty="0" err="1">
                <a:ea typeface="+mn-lt"/>
                <a:cs typeface="+mn-lt"/>
              </a:rPr>
              <a:t>the</a:t>
            </a:r>
            <a:r>
              <a:rPr lang="pt-BR" sz="1600" dirty="0">
                <a:ea typeface="+mn-lt"/>
                <a:cs typeface="+mn-lt"/>
              </a:rPr>
              <a:t> SIRIUS </a:t>
            </a:r>
            <a:r>
              <a:rPr lang="pt-BR" sz="1600" dirty="0" err="1">
                <a:ea typeface="+mn-lt"/>
                <a:cs typeface="+mn-lt"/>
              </a:rPr>
              <a:t>booster</a:t>
            </a:r>
            <a:r>
              <a:rPr lang="pt-BR" sz="1600" dirty="0">
                <a:ea typeface="+mn-lt"/>
                <a:cs typeface="+mn-lt"/>
              </a:rPr>
              <a:t> 1/γ</a:t>
            </a:r>
            <a:r>
              <a:rPr lang="pt-BR" sz="1600" baseline="30000" dirty="0">
                <a:ea typeface="+mn-lt"/>
                <a:cs typeface="+mn-lt"/>
              </a:rPr>
              <a:t>2</a:t>
            </a:r>
            <a:r>
              <a:rPr lang="pt-BR" sz="1600" dirty="0">
                <a:ea typeface="+mn-lt"/>
                <a:cs typeface="+mn-lt"/>
              </a:rPr>
              <a:t> ~ 1.3x10</a:t>
            </a:r>
            <a:r>
              <a:rPr lang="pt-BR" sz="1600" baseline="30000" dirty="0">
                <a:ea typeface="+mn-lt"/>
                <a:cs typeface="+mn-lt"/>
              </a:rPr>
              <a:t>-5</a:t>
            </a:r>
            <a:r>
              <a:rPr lang="pt-BR" sz="1600" dirty="0">
                <a:ea typeface="+mn-lt"/>
                <a:cs typeface="+mn-lt"/>
              </a:rPr>
              <a:t> @150MeV, </a:t>
            </a:r>
            <a:r>
              <a:rPr lang="pt-BR" sz="1600" dirty="0" err="1">
                <a:ea typeface="+mn-lt"/>
                <a:cs typeface="+mn-lt"/>
              </a:rPr>
              <a:t>while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el-GR" sz="1600" dirty="0">
                <a:ea typeface="+mn-lt"/>
                <a:cs typeface="+mn-lt"/>
              </a:rPr>
              <a:t>α</a:t>
            </a:r>
            <a:r>
              <a:rPr lang="en-US" sz="1600" dirty="0">
                <a:ea typeface="+mn-lt"/>
                <a:cs typeface="+mn-lt"/>
              </a:rPr>
              <a:t> = 7.2×10</a:t>
            </a:r>
            <a:r>
              <a:rPr lang="en-US" sz="1600" baseline="30000" dirty="0">
                <a:ea typeface="+mn-lt"/>
                <a:cs typeface="+mn-lt"/>
              </a:rPr>
              <a:t>-4</a:t>
            </a:r>
            <a:endParaRPr lang="pt-BR" sz="1600" dirty="0">
              <a:cs typeface="Calibri"/>
            </a:endParaRPr>
          </a:p>
          <a:p>
            <a:pPr marL="742950" lvl="1" indent="-285750">
              <a:spcAft>
                <a:spcPts val="100"/>
              </a:spcAft>
              <a:buFont typeface="Courier New"/>
              <a:buChar char="o"/>
            </a:pPr>
            <a:r>
              <a:rPr lang="pt-BR" sz="1600" dirty="0">
                <a:ea typeface="+mn-lt"/>
                <a:cs typeface="+mn-lt"/>
              </a:rPr>
              <a:t>The </a:t>
            </a:r>
            <a:r>
              <a:rPr lang="pt-BR" sz="1600" dirty="0" err="1">
                <a:ea typeface="+mn-lt"/>
                <a:cs typeface="+mn-lt"/>
              </a:rPr>
              <a:t>orbit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correction</a:t>
            </a:r>
            <a:r>
              <a:rPr lang="pt-BR" sz="1600" dirty="0">
                <a:ea typeface="+mn-lt"/>
                <a:cs typeface="+mn-lt"/>
              </a:rPr>
              <a:t> system </a:t>
            </a:r>
            <a:r>
              <a:rPr lang="pt-BR" sz="1600" dirty="0" err="1">
                <a:ea typeface="+mn-lt"/>
                <a:cs typeface="+mn-lt"/>
              </a:rPr>
              <a:t>ineffective</a:t>
            </a:r>
            <a:r>
              <a:rPr lang="pt-BR" sz="1600" dirty="0">
                <a:ea typeface="+mn-lt"/>
                <a:cs typeface="+mn-lt"/>
              </a:rPr>
              <a:t>:</a:t>
            </a:r>
          </a:p>
          <a:p>
            <a:pPr marL="1200150" lvl="2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1600" dirty="0" err="1">
                <a:ea typeface="+mn-lt"/>
                <a:cs typeface="+mn-lt"/>
              </a:rPr>
              <a:t>booster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and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the</a:t>
            </a:r>
            <a:r>
              <a:rPr lang="pt-BR" sz="1600" dirty="0">
                <a:ea typeface="+mn-lt"/>
                <a:cs typeface="+mn-lt"/>
              </a:rPr>
              <a:t> SR </a:t>
            </a:r>
            <a:r>
              <a:rPr lang="pt-BR" sz="1600" dirty="0" err="1">
                <a:ea typeface="+mn-lt"/>
                <a:cs typeface="+mn-lt"/>
              </a:rPr>
              <a:t>have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the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same</a:t>
            </a:r>
            <a:r>
              <a:rPr lang="pt-BR" sz="1600" dirty="0">
                <a:ea typeface="+mn-lt"/>
                <a:cs typeface="+mn-lt"/>
              </a:rPr>
              <a:t> master RF </a:t>
            </a:r>
            <a:r>
              <a:rPr lang="pt-BR" sz="1600" dirty="0" err="1">
                <a:ea typeface="+mn-lt"/>
                <a:cs typeface="+mn-lt"/>
              </a:rPr>
              <a:t>oscillator</a:t>
            </a:r>
            <a:r>
              <a:rPr lang="pt-BR" sz="1600" dirty="0">
                <a:ea typeface="+mn-lt"/>
                <a:cs typeface="+mn-lt"/>
              </a:rPr>
              <a:t>;</a:t>
            </a:r>
          </a:p>
          <a:p>
            <a:pPr marL="742950" lvl="1" indent="-285750">
              <a:spcAft>
                <a:spcPts val="1200"/>
              </a:spcAft>
              <a:buFont typeface="Courier New"/>
              <a:buChar char="o"/>
            </a:pPr>
            <a:r>
              <a:rPr lang="pt-BR" sz="1600" dirty="0" err="1">
                <a:ea typeface="+mn-lt"/>
                <a:cs typeface="+mn-lt"/>
              </a:rPr>
              <a:t>Booster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realigned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to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correct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energy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deviation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at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low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energy</a:t>
            </a:r>
            <a:r>
              <a:rPr lang="pt-BR" sz="1600" dirty="0">
                <a:ea typeface="+mn-lt"/>
                <a:cs typeface="+mn-lt"/>
              </a:rPr>
              <a:t>: improve </a:t>
            </a:r>
            <a:r>
              <a:rPr lang="pt-BR" sz="1600" dirty="0" err="1">
                <a:ea typeface="+mn-lt"/>
                <a:cs typeface="+mn-lt"/>
              </a:rPr>
              <a:t>ramp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eff</a:t>
            </a:r>
            <a:r>
              <a:rPr lang="pt-BR" sz="1600" dirty="0">
                <a:ea typeface="+mn-lt"/>
                <a:cs typeface="+mn-lt"/>
              </a:rPr>
              <a:t>.;</a:t>
            </a:r>
          </a:p>
          <a:p>
            <a:pPr marL="285750" indent="-285750">
              <a:buFont typeface="Arial,Sans-Serif"/>
              <a:buChar char="•"/>
            </a:pPr>
            <a:r>
              <a:rPr lang="pt-BR" dirty="0">
                <a:ea typeface="+mn-lt"/>
                <a:cs typeface="+mn-lt"/>
              </a:rPr>
              <a:t>Large residual horizontal </a:t>
            </a:r>
            <a:r>
              <a:rPr lang="pt-BR" dirty="0" err="1">
                <a:ea typeface="+mn-lt"/>
                <a:cs typeface="+mn-lt"/>
              </a:rPr>
              <a:t>orbit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due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to</a:t>
            </a:r>
            <a:r>
              <a:rPr lang="pt-BR" dirty="0">
                <a:ea typeface="+mn-lt"/>
                <a:cs typeface="+mn-lt"/>
              </a:rPr>
              <a:t> </a:t>
            </a:r>
            <a:r>
              <a:rPr lang="pt-BR" dirty="0" err="1">
                <a:ea typeface="+mn-lt"/>
                <a:cs typeface="+mn-lt"/>
              </a:rPr>
              <a:t>small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number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of</a:t>
            </a:r>
            <a:r>
              <a:rPr lang="pt-BR" dirty="0">
                <a:ea typeface="+mn-lt"/>
                <a:cs typeface="+mn-lt"/>
              </a:rPr>
              <a:t> </a:t>
            </a:r>
            <a:r>
              <a:rPr lang="pt-BR" dirty="0" err="1">
                <a:ea typeface="+mn-lt"/>
                <a:cs typeface="+mn-lt"/>
              </a:rPr>
              <a:t>HCMs</a:t>
            </a:r>
            <a:r>
              <a:rPr lang="pt-BR" dirty="0">
                <a:ea typeface="+mn-lt"/>
                <a:cs typeface="+mn-lt"/>
              </a:rPr>
              <a:t>:</a:t>
            </a:r>
          </a:p>
          <a:p>
            <a:pPr marL="742950" lvl="1" indent="-285750">
              <a:buFont typeface="Arial,Sans-Serif"/>
              <a:buChar char="•"/>
            </a:pPr>
            <a:r>
              <a:rPr lang="pt-BR" sz="1600" dirty="0" err="1">
                <a:ea typeface="+mn-lt"/>
                <a:cs typeface="+mn-lt"/>
              </a:rPr>
              <a:t>Not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predicted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by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simulations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from</a:t>
            </a:r>
            <a:r>
              <a:rPr lang="pt-BR" sz="1600" dirty="0">
                <a:ea typeface="+mn-lt"/>
                <a:cs typeface="+mn-lt"/>
              </a:rPr>
              <a:t> design </a:t>
            </a:r>
            <a:r>
              <a:rPr lang="pt-BR" sz="1600" dirty="0" err="1">
                <a:ea typeface="+mn-lt"/>
                <a:cs typeface="+mn-lt"/>
              </a:rPr>
              <a:t>stage</a:t>
            </a:r>
            <a:r>
              <a:rPr lang="pt-BR" sz="1600" dirty="0">
                <a:ea typeface="+mn-lt"/>
                <a:cs typeface="+mn-lt"/>
              </a:rPr>
              <a:t>;</a:t>
            </a:r>
          </a:p>
          <a:p>
            <a:pPr marL="742950" lvl="1" indent="-285750">
              <a:buFont typeface="Arial,Sans-Serif"/>
              <a:buChar char="•"/>
            </a:pPr>
            <a:r>
              <a:rPr lang="pt-BR" sz="1600" dirty="0">
                <a:ea typeface="+mn-lt"/>
                <a:cs typeface="+mn-lt"/>
              </a:rPr>
              <a:t>Similar </a:t>
            </a:r>
            <a:r>
              <a:rPr lang="pt-BR" sz="1600" dirty="0" err="1">
                <a:ea typeface="+mn-lt"/>
                <a:cs typeface="+mn-lt"/>
              </a:rPr>
              <a:t>orbit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signature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along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ramp</a:t>
            </a:r>
            <a:r>
              <a:rPr lang="pt-BR" sz="1600" dirty="0">
                <a:ea typeface="+mn-lt"/>
                <a:cs typeface="+mn-lt"/>
              </a:rPr>
              <a:t>;</a:t>
            </a:r>
          </a:p>
          <a:p>
            <a:pPr marL="742950" lvl="1" indent="-285750">
              <a:buFont typeface="Arial,Sans-Serif"/>
              <a:buChar char="•"/>
            </a:pPr>
            <a:r>
              <a:rPr lang="pt-BR" sz="1600" dirty="0" err="1">
                <a:ea typeface="+mn-lt"/>
                <a:cs typeface="+mn-lt"/>
              </a:rPr>
              <a:t>Possibly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related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to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sorting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of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magnets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installation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order</a:t>
            </a:r>
            <a:r>
              <a:rPr lang="pt-BR" sz="1600" dirty="0">
                <a:ea typeface="+mn-lt"/>
                <a:cs typeface="+mn-lt"/>
              </a:rPr>
              <a:t> (</a:t>
            </a:r>
            <a:r>
              <a:rPr lang="pt-BR" sz="1600" dirty="0" err="1">
                <a:ea typeface="+mn-lt"/>
                <a:cs typeface="+mn-lt"/>
              </a:rPr>
              <a:t>correlated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errors</a:t>
            </a:r>
            <a:r>
              <a:rPr lang="pt-BR" sz="1600" dirty="0">
                <a:ea typeface="+mn-lt"/>
                <a:cs typeface="+mn-lt"/>
              </a:rPr>
              <a:t>);</a:t>
            </a:r>
          </a:p>
          <a:p>
            <a:pPr marL="742950" lvl="1" indent="-285750">
              <a:buFont typeface="Arial,Sans-Serif"/>
              <a:buChar char="•"/>
            </a:pPr>
            <a:r>
              <a:rPr lang="pt-BR" sz="1600" dirty="0" err="1">
                <a:ea typeface="+mn-lt"/>
                <a:cs typeface="+mn-lt"/>
              </a:rPr>
              <a:t>Ongoing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studies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to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add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corrector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magnets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and</a:t>
            </a:r>
            <a:r>
              <a:rPr lang="pt-BR" sz="1600" dirty="0">
                <a:ea typeface="+mn-lt"/>
                <a:cs typeface="+mn-lt"/>
              </a:rPr>
              <a:t>/</a:t>
            </a:r>
            <a:r>
              <a:rPr lang="pt-BR" sz="1600" dirty="0" err="1">
                <a:ea typeface="+mn-lt"/>
                <a:cs typeface="+mn-lt"/>
              </a:rPr>
              <a:t>or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realign</a:t>
            </a:r>
            <a:r>
              <a:rPr lang="pt-BR" sz="1600" dirty="0">
                <a:ea typeface="+mn-lt"/>
                <a:cs typeface="+mn-lt"/>
              </a:rPr>
              <a:t> some </a:t>
            </a:r>
            <a:r>
              <a:rPr lang="pt-BR" sz="1600" dirty="0" err="1">
                <a:ea typeface="+mn-lt"/>
                <a:cs typeface="+mn-lt"/>
              </a:rPr>
              <a:t>magnets</a:t>
            </a:r>
            <a:r>
              <a:rPr lang="pt-BR" sz="1600" dirty="0">
                <a:ea typeface="+mn-lt"/>
                <a:cs typeface="+mn-lt"/>
              </a:rPr>
              <a:t>.</a:t>
            </a:r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3F318DDD-E9A4-8951-D2E8-5F2A9E990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370" y="988055"/>
            <a:ext cx="1380568" cy="408452"/>
          </a:xfrm>
          <a:prstGeom prst="rect">
            <a:avLst/>
          </a:prstGeom>
        </p:spPr>
      </p:pic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D16B81FD-2D8C-56FB-F031-26891D1A4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734" y="1581611"/>
            <a:ext cx="1731837" cy="416621"/>
          </a:xfrm>
          <a:prstGeom prst="rect">
            <a:avLst/>
          </a:prstGeom>
        </p:spPr>
      </p:pic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7D3DFBB2-9D6C-529F-1CA1-222DF6D06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7389" y="2183729"/>
            <a:ext cx="3847619" cy="69436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B1AF222-8C36-CDF2-66E4-388D4D451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7727" y="3059825"/>
            <a:ext cx="2016412" cy="635608"/>
          </a:xfrm>
          <a:prstGeom prst="rect">
            <a:avLst/>
          </a:prstGeom>
        </p:spPr>
      </p:pic>
      <p:pic>
        <p:nvPicPr>
          <p:cNvPr id="13" name="Imagem 12" descr="Diagrama&#10;&#10;Descrição gerada automaticamente">
            <a:extLst>
              <a:ext uri="{FF2B5EF4-FFF2-40B4-BE49-F238E27FC236}">
                <a16:creationId xmlns:a16="http://schemas.microsoft.com/office/drawing/2014/main" id="{CCB66870-CA57-D873-A857-0D2DED9BD11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94" r="3096" b="6919"/>
          <a:stretch/>
        </p:blipFill>
        <p:spPr>
          <a:xfrm>
            <a:off x="7474748" y="3877160"/>
            <a:ext cx="4489807" cy="2695255"/>
          </a:xfrm>
          <a:prstGeom prst="rect">
            <a:avLst/>
          </a:prstGeom>
        </p:spPr>
      </p:pic>
      <p:pic>
        <p:nvPicPr>
          <p:cNvPr id="14" name="Imagem 13" descr="Gráfico, Gráfico de linhas, Histograma&#10;&#10;Descrição gerada automaticamente">
            <a:extLst>
              <a:ext uri="{FF2B5EF4-FFF2-40B4-BE49-F238E27FC236}">
                <a16:creationId xmlns:a16="http://schemas.microsoft.com/office/drawing/2014/main" id="{14791E71-C379-2649-8062-2024354BAB0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02" t="5993" r="2247" b="8614"/>
          <a:stretch/>
        </p:blipFill>
        <p:spPr>
          <a:xfrm>
            <a:off x="453776" y="4473544"/>
            <a:ext cx="6643962" cy="21918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715F4C-5CEC-C2E8-E427-1B5154DC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14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38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6D61AF-C28E-DED5-D1DB-A06D36D322E9}"/>
              </a:ext>
            </a:extLst>
          </p:cNvPr>
          <p:cNvSpPr txBox="1">
            <a:spLocks/>
          </p:cNvSpPr>
          <p:nvPr/>
        </p:nvSpPr>
        <p:spPr>
          <a:xfrm>
            <a:off x="273372" y="19476"/>
            <a:ext cx="10585522" cy="80708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err="1">
                <a:latin typeface="+mn-lt"/>
                <a:cs typeface="Calibri Light"/>
              </a:rPr>
              <a:t>Optics</a:t>
            </a:r>
            <a:r>
              <a:rPr lang="pt-BR" sz="4000" b="1">
                <a:latin typeface="+mn-lt"/>
                <a:cs typeface="Calibri Light"/>
              </a:rPr>
              <a:t> </a:t>
            </a:r>
            <a:r>
              <a:rPr lang="pt-BR" sz="4000" b="1" err="1">
                <a:latin typeface="+mn-lt"/>
                <a:cs typeface="Calibri Light"/>
              </a:rPr>
              <a:t>Characterization</a:t>
            </a:r>
            <a:endParaRPr lang="pt-BR" sz="4000" b="1">
              <a:latin typeface="+mn-lt"/>
            </a:endParaRPr>
          </a:p>
        </p:txBody>
      </p:sp>
      <p:pic>
        <p:nvPicPr>
          <p:cNvPr id="2" name="Imagem 1" descr="Gráfico, Gráfico de linhas&#10;&#10;Descrição gerada automaticamente">
            <a:extLst>
              <a:ext uri="{FF2B5EF4-FFF2-40B4-BE49-F238E27FC236}">
                <a16:creationId xmlns:a16="http://schemas.microsoft.com/office/drawing/2014/main" id="{D386CBC6-9C2E-1C04-BF1E-26697E392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863" y="4643071"/>
            <a:ext cx="4252811" cy="2159251"/>
          </a:xfrm>
          <a:prstGeom prst="rect">
            <a:avLst/>
          </a:prstGeom>
        </p:spPr>
      </p:pic>
      <p:pic>
        <p:nvPicPr>
          <p:cNvPr id="5" name="Imagem 4" descr="Gráfico, Gráfico de linhas&#10;&#10;Descrição gerada automaticamente">
            <a:extLst>
              <a:ext uri="{FF2B5EF4-FFF2-40B4-BE49-F238E27FC236}">
                <a16:creationId xmlns:a16="http://schemas.microsoft.com/office/drawing/2014/main" id="{C41371C4-2432-2EB9-3885-A7A249091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250" y="2307323"/>
            <a:ext cx="4258448" cy="2155198"/>
          </a:xfrm>
          <a:prstGeom prst="rect">
            <a:avLst/>
          </a:prstGeom>
        </p:spPr>
      </p:pic>
      <p:pic>
        <p:nvPicPr>
          <p:cNvPr id="6" name="Imagem 5" descr="Gráfico, Gráfico de linhas&#10;&#10;Descrição gerada automaticamente">
            <a:extLst>
              <a:ext uri="{FF2B5EF4-FFF2-40B4-BE49-F238E27FC236}">
                <a16:creationId xmlns:a16="http://schemas.microsoft.com/office/drawing/2014/main" id="{58EED4F9-F17C-F50F-C579-B23FCA49C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133" y="71966"/>
            <a:ext cx="4264496" cy="216088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4670407-272E-375E-93D2-2B0B69B75A3E}"/>
              </a:ext>
            </a:extLst>
          </p:cNvPr>
          <p:cNvSpPr txBox="1"/>
          <p:nvPr/>
        </p:nvSpPr>
        <p:spPr>
          <a:xfrm>
            <a:off x="544888" y="771961"/>
            <a:ext cx="6082134" cy="21544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Font typeface="Arial,Sans-Serif"/>
              <a:buChar char="•"/>
            </a:pPr>
            <a:r>
              <a:rPr lang="pt-BR">
                <a:ea typeface="+mn-lt"/>
                <a:cs typeface="+mn-lt"/>
              </a:rPr>
              <a:t>Orbit response </a:t>
            </a:r>
            <a:r>
              <a:rPr lang="pt-BR" err="1">
                <a:ea typeface="+mn-lt"/>
                <a:cs typeface="+mn-lt"/>
              </a:rPr>
              <a:t>matrix</a:t>
            </a:r>
            <a:r>
              <a:rPr lang="pt-BR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measured</a:t>
            </a:r>
            <a:r>
              <a:rPr lang="pt-BR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along</a:t>
            </a:r>
            <a:r>
              <a:rPr lang="pt-BR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all</a:t>
            </a:r>
            <a:r>
              <a:rPr lang="pt-BR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ramp</a:t>
            </a:r>
            <a:r>
              <a:rPr lang="pt-BR">
                <a:ea typeface="+mn-lt"/>
                <a:cs typeface="+mn-lt"/>
              </a:rPr>
              <a:t>;</a:t>
            </a:r>
            <a:endParaRPr lang="pt-BR">
              <a:cs typeface="Calibri" panose="020F0502020204030204"/>
            </a:endParaRPr>
          </a:p>
          <a:p>
            <a:pPr marL="285750" indent="-285750">
              <a:spcAft>
                <a:spcPts val="1200"/>
              </a:spcAft>
              <a:buFont typeface="Arial,Sans-Serif"/>
              <a:buChar char="•"/>
            </a:pPr>
            <a:r>
              <a:rPr lang="pt-BR">
                <a:ea typeface="+mn-lt"/>
                <a:cs typeface="+mn-lt"/>
              </a:rPr>
              <a:t>LOCO </a:t>
            </a:r>
            <a:r>
              <a:rPr lang="pt-BR" err="1">
                <a:ea typeface="+mn-lt"/>
                <a:cs typeface="+mn-lt"/>
              </a:rPr>
              <a:t>fitting</a:t>
            </a:r>
            <a:r>
              <a:rPr lang="pt-BR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at</a:t>
            </a:r>
            <a:r>
              <a:rPr lang="pt-BR">
                <a:ea typeface="+mn-lt"/>
                <a:cs typeface="+mn-lt"/>
              </a:rPr>
              <a:t> some points (</a:t>
            </a:r>
            <a:r>
              <a:rPr lang="pt-BR" err="1">
                <a:ea typeface="+mn-lt"/>
                <a:cs typeface="+mn-lt"/>
              </a:rPr>
              <a:t>without</a:t>
            </a:r>
            <a:r>
              <a:rPr lang="pt-BR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using</a:t>
            </a:r>
            <a:r>
              <a:rPr lang="pt-BR">
                <a:ea typeface="+mn-lt"/>
                <a:cs typeface="+mn-lt"/>
              </a:rPr>
              <a:t> </a:t>
            </a:r>
            <a:r>
              <a:rPr lang="pt-BR" err="1">
                <a:ea typeface="+mn-lt"/>
                <a:cs typeface="+mn-lt"/>
              </a:rPr>
              <a:t>dispersion</a:t>
            </a:r>
            <a:r>
              <a:rPr lang="pt-BR">
                <a:ea typeface="+mn-lt"/>
                <a:cs typeface="+mn-lt"/>
              </a:rPr>
              <a:t> data);</a:t>
            </a:r>
          </a:p>
          <a:p>
            <a:pPr marL="285750" indent="-285750">
              <a:buFont typeface="Arial,Sans-Serif"/>
              <a:buChar char="•"/>
            </a:pPr>
            <a:r>
              <a:rPr lang="pt-BR">
                <a:ea typeface="+mn-lt"/>
                <a:cs typeface="+mn-lt"/>
              </a:rPr>
              <a:t>Tunes </a:t>
            </a:r>
            <a:r>
              <a:rPr lang="pt-BR" err="1">
                <a:ea typeface="+mn-lt"/>
                <a:cs typeface="+mn-lt"/>
              </a:rPr>
              <a:t>and</a:t>
            </a:r>
            <a:r>
              <a:rPr lang="pt-BR">
                <a:ea typeface="+mn-lt"/>
                <a:cs typeface="+mn-lt"/>
              </a:rPr>
              <a:t> beta-</a:t>
            </a:r>
            <a:r>
              <a:rPr lang="pt-BR" err="1">
                <a:ea typeface="+mn-lt"/>
                <a:cs typeface="+mn-lt"/>
              </a:rPr>
              <a:t>beating</a:t>
            </a:r>
            <a:r>
              <a:rPr lang="pt-BR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predicted</a:t>
            </a:r>
            <a:r>
              <a:rPr lang="pt-BR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by</a:t>
            </a:r>
            <a:r>
              <a:rPr lang="pt-BR">
                <a:ea typeface="+mn-lt"/>
                <a:cs typeface="+mn-lt"/>
              </a:rPr>
              <a:t> model:</a:t>
            </a:r>
          </a:p>
          <a:p>
            <a:pPr marL="742950" lvl="1" indent="-285750">
              <a:spcAft>
                <a:spcPts val="1200"/>
              </a:spcAft>
              <a:buFont typeface="Courier New"/>
              <a:buChar char="o"/>
            </a:pPr>
            <a:r>
              <a:rPr lang="pt-BR" sz="1600">
                <a:ea typeface="+mn-lt"/>
                <a:cs typeface="+mn-lt"/>
              </a:rPr>
              <a:t>Large beta-</a:t>
            </a:r>
            <a:r>
              <a:rPr lang="pt-BR" sz="1600" err="1">
                <a:ea typeface="+mn-lt"/>
                <a:cs typeface="+mn-lt"/>
              </a:rPr>
              <a:t>beating</a:t>
            </a:r>
            <a:r>
              <a:rPr lang="pt-BR" sz="1600">
                <a:ea typeface="+mn-lt"/>
                <a:cs typeface="+mn-lt"/>
              </a:rPr>
              <a:t>, </a:t>
            </a:r>
            <a:r>
              <a:rPr lang="pt-BR" sz="1600" err="1">
                <a:ea typeface="+mn-lt"/>
                <a:cs typeface="+mn-lt"/>
              </a:rPr>
              <a:t>but</a:t>
            </a:r>
            <a:r>
              <a:rPr lang="pt-BR" sz="1600">
                <a:ea typeface="+mn-lt"/>
                <a:cs typeface="+mn-lt"/>
              </a:rPr>
              <a:t> </a:t>
            </a:r>
            <a:r>
              <a:rPr lang="pt-BR" sz="1600" err="1">
                <a:ea typeface="+mn-lt"/>
                <a:cs typeface="+mn-lt"/>
              </a:rPr>
              <a:t>results</a:t>
            </a:r>
            <a:r>
              <a:rPr lang="pt-BR" sz="1600">
                <a:ea typeface="+mn-lt"/>
                <a:cs typeface="+mn-lt"/>
              </a:rPr>
              <a:t> are ok for a </a:t>
            </a:r>
            <a:r>
              <a:rPr lang="pt-BR" sz="1600" err="1">
                <a:ea typeface="+mn-lt"/>
                <a:cs typeface="+mn-lt"/>
              </a:rPr>
              <a:t>booster</a:t>
            </a:r>
            <a:r>
              <a:rPr lang="pt-BR" sz="1600">
                <a:ea typeface="+mn-lt"/>
                <a:cs typeface="+mn-lt"/>
              </a:rPr>
              <a:t>;</a:t>
            </a:r>
          </a:p>
          <a:p>
            <a:pPr marL="285750" indent="-285750">
              <a:buFont typeface="Arial,Sans-Serif"/>
              <a:buChar char="•"/>
            </a:pPr>
            <a:r>
              <a:rPr lang="pt-BR" err="1">
                <a:ea typeface="+mn-lt"/>
                <a:cs typeface="+mn-lt"/>
              </a:rPr>
              <a:t>Dispersion</a:t>
            </a:r>
            <a:r>
              <a:rPr lang="pt-BR">
                <a:ea typeface="+mn-lt"/>
                <a:cs typeface="+mn-lt"/>
              </a:rPr>
              <a:t> </a:t>
            </a:r>
            <a:r>
              <a:rPr lang="pt-BR" err="1">
                <a:ea typeface="+mn-lt"/>
                <a:cs typeface="+mn-lt"/>
              </a:rPr>
              <a:t>measured</a:t>
            </a:r>
            <a:r>
              <a:rPr lang="pt-BR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at</a:t>
            </a:r>
            <a:r>
              <a:rPr lang="pt-BR">
                <a:ea typeface="+mn-lt"/>
                <a:cs typeface="+mn-lt"/>
              </a:rPr>
              <a:t> </a:t>
            </a:r>
            <a:r>
              <a:rPr lang="pt-BR" err="1">
                <a:ea typeface="+mn-lt"/>
                <a:cs typeface="+mn-lt"/>
              </a:rPr>
              <a:t>low</a:t>
            </a:r>
            <a:r>
              <a:rPr lang="pt-BR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energies</a:t>
            </a:r>
            <a:r>
              <a:rPr lang="pt-BR">
                <a:ea typeface="+mn-lt"/>
                <a:cs typeface="+mn-lt"/>
              </a:rPr>
              <a:t>:</a:t>
            </a:r>
          </a:p>
          <a:p>
            <a:pPr marL="742950" lvl="1" indent="-285750">
              <a:buFont typeface="Courier New"/>
              <a:buChar char="o"/>
            </a:pPr>
            <a:r>
              <a:rPr lang="pt-BR" sz="1600" err="1">
                <a:ea typeface="+mn-lt"/>
                <a:cs typeface="+mn-lt"/>
              </a:rPr>
              <a:t>Difference</a:t>
            </a:r>
            <a:r>
              <a:rPr lang="pt-BR" sz="1600">
                <a:ea typeface="+mn-lt"/>
                <a:cs typeface="+mn-lt"/>
              </a:rPr>
              <a:t> </a:t>
            </a:r>
            <a:r>
              <a:rPr lang="pt-BR" sz="1600" err="1">
                <a:ea typeface="+mn-lt"/>
                <a:cs typeface="+mn-lt"/>
              </a:rPr>
              <a:t>to</a:t>
            </a:r>
            <a:r>
              <a:rPr lang="pt-BR" sz="1600">
                <a:ea typeface="+mn-lt"/>
                <a:cs typeface="+mn-lt"/>
              </a:rPr>
              <a:t> LOCO </a:t>
            </a:r>
            <a:r>
              <a:rPr lang="pt-BR" sz="1600" err="1">
                <a:ea typeface="+mn-lt"/>
                <a:cs typeface="+mn-lt"/>
              </a:rPr>
              <a:t>fitted</a:t>
            </a:r>
            <a:r>
              <a:rPr lang="pt-BR" sz="1600">
                <a:ea typeface="+mn-lt"/>
                <a:cs typeface="+mn-lt"/>
              </a:rPr>
              <a:t> model </a:t>
            </a:r>
            <a:r>
              <a:rPr lang="pt-BR" sz="1600" err="1">
                <a:ea typeface="+mn-lt"/>
                <a:cs typeface="+mn-lt"/>
              </a:rPr>
              <a:t>is</a:t>
            </a:r>
            <a:r>
              <a:rPr lang="pt-BR" sz="1600">
                <a:ea typeface="+mn-lt"/>
                <a:cs typeface="+mn-lt"/>
              </a:rPr>
              <a:t> </a:t>
            </a:r>
            <a:r>
              <a:rPr lang="pt-BR" sz="1600" err="1">
                <a:ea typeface="+mn-lt"/>
                <a:cs typeface="+mn-lt"/>
              </a:rPr>
              <a:t>not</a:t>
            </a:r>
            <a:r>
              <a:rPr lang="pt-BR" sz="1600">
                <a:ea typeface="+mn-lt"/>
                <a:cs typeface="+mn-lt"/>
              </a:rPr>
              <a:t> </a:t>
            </a:r>
            <a:r>
              <a:rPr lang="pt-BR" sz="1600" err="1">
                <a:ea typeface="+mn-lt"/>
                <a:cs typeface="+mn-lt"/>
              </a:rPr>
              <a:t>alarming</a:t>
            </a:r>
            <a:r>
              <a:rPr lang="pt-BR" sz="1600">
                <a:ea typeface="+mn-lt"/>
                <a:cs typeface="+mn-lt"/>
              </a:rPr>
              <a:t>;</a:t>
            </a:r>
          </a:p>
        </p:txBody>
      </p:sp>
      <p:pic>
        <p:nvPicPr>
          <p:cNvPr id="8" name="Imagem 7" descr="Gráfico&#10;&#10;Descrição gerada automaticamente">
            <a:extLst>
              <a:ext uri="{FF2B5EF4-FFF2-40B4-BE49-F238E27FC236}">
                <a16:creationId xmlns:a16="http://schemas.microsoft.com/office/drawing/2014/main" id="{E70B0B6F-C338-26AA-A4E8-0B7EC8BE34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72" b="-231"/>
          <a:stretch/>
        </p:blipFill>
        <p:spPr>
          <a:xfrm>
            <a:off x="272815" y="3038592"/>
            <a:ext cx="5926667" cy="38194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91FCB-4431-A85A-71AF-6D41B602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42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2DD4C3D-8CC8-4B5A-D223-708B9D351E49}"/>
              </a:ext>
            </a:extLst>
          </p:cNvPr>
          <p:cNvSpPr txBox="1">
            <a:spLocks/>
          </p:cNvSpPr>
          <p:nvPr/>
        </p:nvSpPr>
        <p:spPr>
          <a:xfrm>
            <a:off x="273978" y="19476"/>
            <a:ext cx="10584915" cy="80708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err="1">
                <a:latin typeface="+mn-lt"/>
                <a:cs typeface="Calibri Light"/>
              </a:rPr>
              <a:t>Transverse</a:t>
            </a:r>
            <a:r>
              <a:rPr lang="pt-BR" sz="4000" b="1">
                <a:latin typeface="+mn-lt"/>
                <a:cs typeface="Calibri Light"/>
              </a:rPr>
              <a:t> </a:t>
            </a:r>
            <a:r>
              <a:rPr lang="pt-BR" sz="4000" b="1" err="1">
                <a:latin typeface="+mn-lt"/>
                <a:cs typeface="Calibri Light"/>
              </a:rPr>
              <a:t>Emittance</a:t>
            </a:r>
            <a:r>
              <a:rPr lang="pt-BR" sz="4000" b="1">
                <a:latin typeface="+mn-lt"/>
                <a:cs typeface="Calibri Light"/>
              </a:rPr>
              <a:t> Exchange (TEE)</a:t>
            </a:r>
          </a:p>
        </p:txBody>
      </p:sp>
      <p:pic>
        <p:nvPicPr>
          <p:cNvPr id="4" name="Imagem 3" descr="Gráfico&#10;&#10;Descrição gerada automaticamente">
            <a:extLst>
              <a:ext uri="{FF2B5EF4-FFF2-40B4-BE49-F238E27FC236}">
                <a16:creationId xmlns:a16="http://schemas.microsoft.com/office/drawing/2014/main" id="{8E9CBDA4-6C76-4AB0-E34C-271809815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" y="734527"/>
            <a:ext cx="3447623" cy="2635537"/>
          </a:xfrm>
          <a:prstGeom prst="rect">
            <a:avLst/>
          </a:prstGeom>
        </p:spPr>
      </p:pic>
      <p:pic>
        <p:nvPicPr>
          <p:cNvPr id="5" name="Imagem 4" descr="Forma&#10;&#10;Descrição gerada automaticamente">
            <a:extLst>
              <a:ext uri="{FF2B5EF4-FFF2-40B4-BE49-F238E27FC236}">
                <a16:creationId xmlns:a16="http://schemas.microsoft.com/office/drawing/2014/main" id="{23D73E6C-F67A-49EF-EC45-AECEE9093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147" y="758163"/>
            <a:ext cx="934200" cy="595795"/>
          </a:xfrm>
          <a:prstGeom prst="rect">
            <a:avLst/>
          </a:prstGeom>
        </p:spPr>
      </p:pic>
      <p:pic>
        <p:nvPicPr>
          <p:cNvPr id="7" name="Imagem 6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8671FDF8-EAEC-4972-2C7C-E9ACCB37D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288" y="861012"/>
            <a:ext cx="1672976" cy="492839"/>
          </a:xfrm>
          <a:prstGeom prst="rect">
            <a:avLst/>
          </a:prstGeom>
        </p:spPr>
      </p:pic>
      <p:pic>
        <p:nvPicPr>
          <p:cNvPr id="10" name="Imagem 9" descr="Gráfico, Gráfico de linhas&#10;&#10;Descrição gerada automaticamente">
            <a:extLst>
              <a:ext uri="{FF2B5EF4-FFF2-40B4-BE49-F238E27FC236}">
                <a16:creationId xmlns:a16="http://schemas.microsoft.com/office/drawing/2014/main" id="{083D4EFA-B78F-35CF-102B-E96EAF8514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9" r="168" b="-350"/>
          <a:stretch/>
        </p:blipFill>
        <p:spPr>
          <a:xfrm>
            <a:off x="7183456" y="737921"/>
            <a:ext cx="4892371" cy="2462607"/>
          </a:xfrm>
          <a:prstGeom prst="rect">
            <a:avLst/>
          </a:prstGeom>
        </p:spPr>
      </p:pic>
      <p:pic>
        <p:nvPicPr>
          <p:cNvPr id="12" name="Imagem 11" descr="Gráfico, Gráfico de linhas&#10;&#10;Descrição gerada automaticamente">
            <a:extLst>
              <a:ext uri="{FF2B5EF4-FFF2-40B4-BE49-F238E27FC236}">
                <a16:creationId xmlns:a16="http://schemas.microsoft.com/office/drawing/2014/main" id="{61F1B4EB-9D27-8FCD-D5D8-FB26CA1B6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75" y="3457362"/>
            <a:ext cx="4426876" cy="2604284"/>
          </a:xfrm>
          <a:prstGeom prst="rect">
            <a:avLst/>
          </a:prstGeom>
        </p:spPr>
      </p:pic>
      <p:pic>
        <p:nvPicPr>
          <p:cNvPr id="13" name="Imagem 12" descr="Gráfico, Gráfico de linhas&#10;&#10;Descrição gerada automaticamente">
            <a:extLst>
              <a:ext uri="{FF2B5EF4-FFF2-40B4-BE49-F238E27FC236}">
                <a16:creationId xmlns:a16="http://schemas.microsoft.com/office/drawing/2014/main" id="{1E8A46A3-1778-6D14-D915-521A28CF02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0157" y="3505521"/>
            <a:ext cx="4521057" cy="244974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672D2C5-0E3F-8A7A-9E57-7FA14AFAC7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8000" y="4310434"/>
            <a:ext cx="2431337" cy="721760"/>
          </a:xfrm>
          <a:prstGeom prst="rect">
            <a:avLst/>
          </a:prstGeom>
        </p:spPr>
      </p:pic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0BFB1BFA-796C-F610-DCA3-1018E21D7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3014" y="3683710"/>
            <a:ext cx="1981130" cy="545388"/>
          </a:xfrm>
          <a:prstGeom prst="rect">
            <a:avLst/>
          </a:prstGeom>
        </p:spPr>
      </p:pic>
      <p:pic>
        <p:nvPicPr>
          <p:cNvPr id="17" name="Imagem 16" descr="Tabela&#10;&#10;Descrição gerada automaticamente">
            <a:extLst>
              <a:ext uri="{FF2B5EF4-FFF2-40B4-BE49-F238E27FC236}">
                <a16:creationId xmlns:a16="http://schemas.microsoft.com/office/drawing/2014/main" id="{246E8E4E-605D-DF16-AFA6-A763856DDF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0259" y="5620610"/>
            <a:ext cx="3688009" cy="80708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224D74A-077F-7363-C6FA-043153870F8D}"/>
              </a:ext>
            </a:extLst>
          </p:cNvPr>
          <p:cNvSpPr txBox="1"/>
          <p:nvPr/>
        </p:nvSpPr>
        <p:spPr>
          <a:xfrm>
            <a:off x="273978" y="6444154"/>
            <a:ext cx="1019538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 dirty="0">
                <a:latin typeface="sans-serif"/>
              </a:rPr>
              <a:t>P. </a:t>
            </a:r>
            <a:r>
              <a:rPr lang="pt-BR" sz="1000" dirty="0" err="1">
                <a:latin typeface="sans-serif"/>
              </a:rPr>
              <a:t>Kuske</a:t>
            </a:r>
            <a:r>
              <a:rPr lang="pt-BR" sz="1000" dirty="0">
                <a:latin typeface="sans-serif"/>
              </a:rPr>
              <a:t> </a:t>
            </a:r>
            <a:r>
              <a:rPr lang="pt-BR" sz="1000" dirty="0" err="1">
                <a:latin typeface="sans-serif"/>
              </a:rPr>
              <a:t>and</a:t>
            </a:r>
            <a:r>
              <a:rPr lang="pt-BR" sz="1000" dirty="0">
                <a:latin typeface="sans-serif"/>
              </a:rPr>
              <a:t> F. Kramer, “</a:t>
            </a:r>
            <a:r>
              <a:rPr lang="pt-BR" sz="1000" dirty="0" err="1">
                <a:latin typeface="sans-serif"/>
              </a:rPr>
              <a:t>Transverse</a:t>
            </a:r>
            <a:r>
              <a:rPr lang="pt-BR" sz="1000" dirty="0">
                <a:latin typeface="sans-serif"/>
              </a:rPr>
              <a:t> </a:t>
            </a:r>
            <a:r>
              <a:rPr lang="pt-BR" sz="1000" dirty="0" err="1">
                <a:latin typeface="sans-serif"/>
              </a:rPr>
              <a:t>Emittance</a:t>
            </a:r>
            <a:r>
              <a:rPr lang="pt-BR" sz="1000" dirty="0">
                <a:latin typeface="sans-serif"/>
              </a:rPr>
              <a:t> Exchange for </a:t>
            </a:r>
            <a:r>
              <a:rPr lang="pt-BR" sz="1000" dirty="0" err="1">
                <a:latin typeface="sans-serif"/>
              </a:rPr>
              <a:t>Improved</a:t>
            </a:r>
            <a:r>
              <a:rPr lang="pt-BR" sz="1000" dirty="0">
                <a:latin typeface="sans-serif"/>
              </a:rPr>
              <a:t> </a:t>
            </a:r>
            <a:r>
              <a:rPr lang="pt-BR" sz="1000" dirty="0" err="1">
                <a:latin typeface="sans-serif"/>
              </a:rPr>
              <a:t>Injection</a:t>
            </a:r>
            <a:r>
              <a:rPr lang="pt-BR" sz="1000" dirty="0">
                <a:latin typeface="sans-serif"/>
              </a:rPr>
              <a:t> </a:t>
            </a:r>
            <a:r>
              <a:rPr lang="pt-BR" sz="1000" dirty="0" err="1">
                <a:latin typeface="sans-serif"/>
              </a:rPr>
              <a:t>Efficiency</a:t>
            </a:r>
            <a:r>
              <a:rPr lang="pt-BR" sz="1000" dirty="0">
                <a:latin typeface="sans-serif"/>
              </a:rPr>
              <a:t>”, in Proc. IPAC’16, Busan, Korea, May 2016, pp. 2028–2031. </a:t>
            </a:r>
            <a:r>
              <a:rPr lang="pt-BR" sz="1000" dirty="0">
                <a:latin typeface="monospace"/>
              </a:rPr>
              <a:t>doi:10.18429/JACoW-IPAC2016-WEOAA01</a:t>
            </a:r>
            <a:endParaRPr lang="pt-BR" sz="10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CBE51A1-8160-98ED-6877-A97787ACD6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7429" y="5198132"/>
            <a:ext cx="1906927" cy="239196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B7CD750C-8082-D4FE-ED44-A79031D06EC1}"/>
              </a:ext>
            </a:extLst>
          </p:cNvPr>
          <p:cNvGrpSpPr/>
          <p:nvPr/>
        </p:nvGrpSpPr>
        <p:grpSpPr>
          <a:xfrm>
            <a:off x="3714742" y="1427592"/>
            <a:ext cx="3199195" cy="1777068"/>
            <a:chOff x="3714742" y="1427592"/>
            <a:chExt cx="3199195" cy="1777068"/>
          </a:xfrm>
        </p:grpSpPr>
        <p:pic>
          <p:nvPicPr>
            <p:cNvPr id="8" name="Imagem 7" descr="Gráfico, Gráfico de linhas&#10;&#10;Descrição gerada automaticamente">
              <a:extLst>
                <a:ext uri="{FF2B5EF4-FFF2-40B4-BE49-F238E27FC236}">
                  <a16:creationId xmlns:a16="http://schemas.microsoft.com/office/drawing/2014/main" id="{8DC06BB0-2D0F-3A3C-0D13-ED0E09A31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14742" y="1427592"/>
              <a:ext cx="3199195" cy="1777068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DAD5F7A-02EE-18E1-BEA1-45127460A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1293" y="1610313"/>
              <a:ext cx="1720066" cy="229777"/>
            </a:xfrm>
            <a:prstGeom prst="rect">
              <a:avLst/>
            </a:prstGeom>
          </p:spPr>
        </p:pic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56460-E820-4DE6-4802-4823119A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16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60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6D102-F132-3E9D-1592-79956CB3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3098109-43C0-E07F-0F0F-E3F95B81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latin typeface="+mn-lt"/>
                <a:cs typeface="Calibri Light"/>
              </a:rPr>
              <a:t>Current</a:t>
            </a:r>
            <a:r>
              <a:rPr lang="pt-BR" b="1" dirty="0">
                <a:latin typeface="+mn-lt"/>
                <a:cs typeface="Calibri Light"/>
              </a:rPr>
              <a:t> </a:t>
            </a:r>
            <a:r>
              <a:rPr lang="pt-BR" b="1" dirty="0" err="1">
                <a:latin typeface="+mn-lt"/>
                <a:cs typeface="Calibri Light"/>
              </a:rPr>
              <a:t>and</a:t>
            </a:r>
            <a:r>
              <a:rPr lang="pt-BR" b="1" dirty="0">
                <a:latin typeface="+mn-lt"/>
                <a:cs typeface="Calibri Light"/>
              </a:rPr>
              <a:t> Future </a:t>
            </a:r>
            <a:r>
              <a:rPr lang="pt-BR" b="1" dirty="0" err="1">
                <a:latin typeface="+mn-lt"/>
                <a:cs typeface="Calibri Light"/>
              </a:rPr>
              <a:t>Operation</a:t>
            </a:r>
            <a:endParaRPr lang="pt-BR" b="1" dirty="0" err="1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9CFA20-8B19-4F24-E04E-E6D5315A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920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3FD1C3B-E8F1-4D2F-D2E2-97F9BF3A4799}"/>
              </a:ext>
            </a:extLst>
          </p:cNvPr>
          <p:cNvSpPr txBox="1">
            <a:spLocks/>
          </p:cNvSpPr>
          <p:nvPr/>
        </p:nvSpPr>
        <p:spPr>
          <a:xfrm>
            <a:off x="256854" y="19476"/>
            <a:ext cx="10602039" cy="80708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err="1">
                <a:latin typeface="+mn-lt"/>
                <a:ea typeface="Calibri Light"/>
                <a:cs typeface="Calibri Light"/>
              </a:rPr>
              <a:t>Current</a:t>
            </a:r>
            <a:r>
              <a:rPr lang="pt-BR" sz="4000" b="1">
                <a:latin typeface="+mn-lt"/>
                <a:ea typeface="Calibri Light"/>
                <a:cs typeface="Calibri Light"/>
              </a:rPr>
              <a:t> </a:t>
            </a:r>
            <a:r>
              <a:rPr lang="pt-BR" sz="4000" b="1" err="1">
                <a:latin typeface="+mn-lt"/>
                <a:ea typeface="Calibri Light"/>
                <a:cs typeface="Calibri Light"/>
              </a:rPr>
              <a:t>Operation</a:t>
            </a:r>
            <a:r>
              <a:rPr lang="pt-BR" sz="4000" b="1">
                <a:latin typeface="+mn-lt"/>
                <a:ea typeface="Calibri Light"/>
                <a:cs typeface="Calibri Light"/>
              </a:rPr>
              <a:t> in </a:t>
            </a:r>
            <a:r>
              <a:rPr lang="pt-BR" sz="4000" b="1" err="1">
                <a:latin typeface="+mn-lt"/>
                <a:ea typeface="Calibri Light"/>
                <a:cs typeface="Calibri Light"/>
              </a:rPr>
              <a:t>Top-up</a:t>
            </a:r>
            <a:r>
              <a:rPr lang="pt-BR" sz="4000" b="1">
                <a:latin typeface="+mn-lt"/>
                <a:ea typeface="Calibri Light"/>
                <a:cs typeface="Calibri Light"/>
              </a:rPr>
              <a:t> </a:t>
            </a:r>
            <a:r>
              <a:rPr lang="pt-BR" sz="4000" b="1" err="1">
                <a:latin typeface="+mn-lt"/>
                <a:ea typeface="Calibri Light"/>
                <a:cs typeface="Calibri Light"/>
              </a:rPr>
              <a:t>Mode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B7FE3C4-8268-FCF5-EA0A-8A63C3627169}"/>
              </a:ext>
            </a:extLst>
          </p:cNvPr>
          <p:cNvSpPr txBox="1"/>
          <p:nvPr/>
        </p:nvSpPr>
        <p:spPr>
          <a:xfrm>
            <a:off x="217905" y="2978169"/>
            <a:ext cx="5110176" cy="12234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pt-BR" dirty="0" err="1">
                <a:cs typeface="Calibri"/>
              </a:rPr>
              <a:t>Current</a:t>
            </a:r>
            <a:r>
              <a:rPr lang="pt-BR" dirty="0">
                <a:cs typeface="Calibri"/>
              </a:rPr>
              <a:t> </a:t>
            </a:r>
            <a:r>
              <a:rPr lang="pt-BR" dirty="0" err="1">
                <a:cs typeface="Calibri"/>
              </a:rPr>
              <a:t>operation</a:t>
            </a:r>
            <a:r>
              <a:rPr lang="pt-BR" dirty="0">
                <a:cs typeface="Calibri"/>
              </a:rPr>
              <a:t> performance:</a:t>
            </a:r>
            <a:endParaRPr lang="pt-BR" dirty="0"/>
          </a:p>
          <a:p>
            <a:pPr marL="742950" lvl="1" indent="-285750">
              <a:spcAft>
                <a:spcPts val="300"/>
              </a:spcAft>
              <a:buFont typeface="Courier New"/>
              <a:buChar char="o"/>
            </a:pPr>
            <a:r>
              <a:rPr lang="pt-BR" sz="1600" dirty="0" err="1">
                <a:cs typeface="Calibri"/>
              </a:rPr>
              <a:t>Top-up</a:t>
            </a:r>
            <a:r>
              <a:rPr lang="pt-BR" sz="1600" dirty="0">
                <a:cs typeface="Calibri"/>
              </a:rPr>
              <a:t> </a:t>
            </a:r>
            <a:r>
              <a:rPr lang="pt-BR" sz="1600" dirty="0" err="1">
                <a:cs typeface="Calibri"/>
              </a:rPr>
              <a:t>mode</a:t>
            </a:r>
            <a:r>
              <a:rPr lang="pt-BR" sz="1600" dirty="0">
                <a:cs typeface="Calibri"/>
              </a:rPr>
              <a:t>: single-shot </a:t>
            </a:r>
            <a:r>
              <a:rPr lang="pt-BR" sz="1600" dirty="0" err="1">
                <a:cs typeface="Calibri"/>
              </a:rPr>
              <a:t>every</a:t>
            </a:r>
            <a:r>
              <a:rPr lang="pt-BR" sz="1600" dirty="0">
                <a:cs typeface="Calibri"/>
              </a:rPr>
              <a:t> 3 min;</a:t>
            </a:r>
          </a:p>
          <a:p>
            <a:pPr marL="742950" lvl="1" indent="-285750">
              <a:spcAft>
                <a:spcPts val="300"/>
              </a:spcAft>
              <a:buFont typeface="Courier New"/>
              <a:buChar char="o"/>
            </a:pPr>
            <a:r>
              <a:rPr lang="pt-BR" sz="1600" dirty="0" err="1">
                <a:cs typeface="Calibri"/>
              </a:rPr>
              <a:t>Average</a:t>
            </a:r>
            <a:r>
              <a:rPr lang="pt-BR" sz="1600" dirty="0">
                <a:cs typeface="Calibri"/>
              </a:rPr>
              <a:t> </a:t>
            </a:r>
            <a:r>
              <a:rPr lang="pt-BR" sz="1600" dirty="0" err="1">
                <a:cs typeface="Calibri"/>
              </a:rPr>
              <a:t>injected</a:t>
            </a:r>
            <a:r>
              <a:rPr lang="pt-BR" sz="1600" dirty="0">
                <a:cs typeface="Calibri"/>
              </a:rPr>
              <a:t> </a:t>
            </a:r>
            <a:r>
              <a:rPr lang="pt-BR" sz="1600" dirty="0" err="1">
                <a:cs typeface="Calibri"/>
              </a:rPr>
              <a:t>current</a:t>
            </a:r>
            <a:r>
              <a:rPr lang="pt-BR" sz="1600" dirty="0">
                <a:cs typeface="Calibri"/>
              </a:rPr>
              <a:t> per pulse: 0.220 </a:t>
            </a:r>
            <a:r>
              <a:rPr lang="pt-BR" sz="1600" dirty="0" err="1">
                <a:cs typeface="Calibri"/>
              </a:rPr>
              <a:t>mA</a:t>
            </a:r>
            <a:r>
              <a:rPr lang="pt-BR" sz="1600" dirty="0">
                <a:cs typeface="Calibri"/>
              </a:rPr>
              <a:t>;</a:t>
            </a:r>
          </a:p>
          <a:p>
            <a:pPr marL="742950" lvl="1" indent="-285750">
              <a:spcAft>
                <a:spcPts val="300"/>
              </a:spcAft>
              <a:buFont typeface="Courier New"/>
              <a:buChar char="o"/>
            </a:pPr>
            <a:r>
              <a:rPr lang="pt-BR" sz="1600" dirty="0" err="1">
                <a:cs typeface="Calibri"/>
              </a:rPr>
              <a:t>Control</a:t>
            </a:r>
            <a:r>
              <a:rPr lang="pt-BR" sz="1600" dirty="0">
                <a:cs typeface="Calibri"/>
              </a:rPr>
              <a:t> </a:t>
            </a:r>
            <a:r>
              <a:rPr lang="pt-BR" sz="1600" dirty="0" err="1">
                <a:cs typeface="Calibri"/>
              </a:rPr>
              <a:t>of</a:t>
            </a:r>
            <a:r>
              <a:rPr lang="pt-BR" sz="1600" dirty="0">
                <a:cs typeface="Calibri"/>
              </a:rPr>
              <a:t> </a:t>
            </a:r>
            <a:r>
              <a:rPr lang="pt-BR" sz="1600" dirty="0" err="1">
                <a:cs typeface="Calibri"/>
              </a:rPr>
              <a:t>injected</a:t>
            </a:r>
            <a:r>
              <a:rPr lang="pt-BR" sz="1600" dirty="0">
                <a:cs typeface="Calibri"/>
              </a:rPr>
              <a:t> </a:t>
            </a:r>
            <a:r>
              <a:rPr lang="pt-BR" sz="1600" dirty="0" err="1">
                <a:cs typeface="Calibri"/>
              </a:rPr>
              <a:t>current</a:t>
            </a:r>
            <a:r>
              <a:rPr lang="pt-BR" sz="1600" dirty="0">
                <a:cs typeface="Calibri"/>
              </a:rPr>
              <a:t> </a:t>
            </a:r>
            <a:r>
              <a:rPr lang="pt-BR" sz="1600" dirty="0" err="1">
                <a:cs typeface="Calibri"/>
              </a:rPr>
              <a:t>with</a:t>
            </a:r>
            <a:r>
              <a:rPr lang="pt-BR" sz="1600" dirty="0">
                <a:cs typeface="Calibri"/>
              </a:rPr>
              <a:t> </a:t>
            </a:r>
            <a:r>
              <a:rPr lang="pt-BR" sz="1600" dirty="0" err="1">
                <a:cs typeface="Calibri"/>
              </a:rPr>
              <a:t>Egun</a:t>
            </a:r>
            <a:r>
              <a:rPr lang="pt-BR" sz="1600" dirty="0">
                <a:cs typeface="Calibri"/>
              </a:rPr>
              <a:t> bias </a:t>
            </a:r>
            <a:r>
              <a:rPr lang="pt-BR" sz="1600" dirty="0" err="1">
                <a:cs typeface="Calibri"/>
              </a:rPr>
              <a:t>voltage</a:t>
            </a:r>
            <a:r>
              <a:rPr lang="pt-BR" sz="1600" dirty="0">
                <a:cs typeface="Calibri"/>
              </a:rPr>
              <a:t>.</a:t>
            </a:r>
          </a:p>
        </p:txBody>
      </p:sp>
      <p:pic>
        <p:nvPicPr>
          <p:cNvPr id="2" name="Imagem 1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35D4DAF3-9506-E1AE-CECC-6A2BF3914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5" y="4376685"/>
            <a:ext cx="5269207" cy="2123017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04665129-E417-B48C-CAFE-4B88CF832004}"/>
              </a:ext>
            </a:extLst>
          </p:cNvPr>
          <p:cNvSpPr txBox="1"/>
          <p:nvPr/>
        </p:nvSpPr>
        <p:spPr>
          <a:xfrm>
            <a:off x="5664930" y="3052210"/>
            <a:ext cx="6413846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pt-BR" err="1">
                <a:cs typeface="Calibri"/>
              </a:rPr>
              <a:t>Ocasionally</a:t>
            </a:r>
            <a:r>
              <a:rPr lang="pt-BR">
                <a:cs typeface="Calibri"/>
              </a:rPr>
              <a:t> BO </a:t>
            </a:r>
            <a:r>
              <a:rPr lang="pt-BR" err="1">
                <a:cs typeface="Calibri"/>
              </a:rPr>
              <a:t>vert</a:t>
            </a:r>
            <a:r>
              <a:rPr lang="pt-BR">
                <a:cs typeface="Calibri"/>
              </a:rPr>
              <a:t>. </a:t>
            </a:r>
            <a:r>
              <a:rPr lang="pt-BR" err="1">
                <a:cs typeface="Calibri"/>
              </a:rPr>
              <a:t>orbit</a:t>
            </a:r>
            <a:r>
              <a:rPr lang="pt-BR">
                <a:cs typeface="Calibri"/>
              </a:rPr>
              <a:t> </a:t>
            </a:r>
            <a:r>
              <a:rPr lang="pt-BR" err="1">
                <a:cs typeface="Calibri"/>
              </a:rPr>
              <a:t>changes</a:t>
            </a:r>
            <a:r>
              <a:rPr lang="pt-BR">
                <a:cs typeface="Calibri"/>
              </a:rPr>
              <a:t> </a:t>
            </a:r>
            <a:r>
              <a:rPr lang="pt-BR" err="1">
                <a:cs typeface="Calibri"/>
              </a:rPr>
              <a:t>between</a:t>
            </a:r>
            <a:r>
              <a:rPr lang="pt-BR">
                <a:cs typeface="Calibri"/>
              </a:rPr>
              <a:t> 2 </a:t>
            </a:r>
            <a:r>
              <a:rPr lang="pt-BR" err="1">
                <a:cs typeface="Calibri"/>
              </a:rPr>
              <a:t>states</a:t>
            </a:r>
            <a:r>
              <a:rPr lang="pt-BR">
                <a:cs typeface="Calibri"/>
              </a:rPr>
              <a:t> (flip-flop):</a:t>
            </a:r>
            <a:endParaRPr lang="pt-BR">
              <a:solidFill>
                <a:srgbClr val="808080"/>
              </a:solidFill>
              <a:cs typeface="Calibri"/>
            </a:endParaRPr>
          </a:p>
          <a:p>
            <a:pPr marL="742950" lvl="1" indent="-285750">
              <a:spcAft>
                <a:spcPts val="300"/>
              </a:spcAft>
              <a:buFont typeface="Courier New,monospace"/>
              <a:buChar char="o"/>
            </a:pPr>
            <a:r>
              <a:rPr lang="pt-BR" sz="1600" err="1">
                <a:cs typeface="Calibri"/>
              </a:rPr>
              <a:t>Correction</a:t>
            </a:r>
            <a:r>
              <a:rPr lang="pt-BR" sz="1600">
                <a:cs typeface="Calibri"/>
              </a:rPr>
              <a:t> </a:t>
            </a:r>
            <a:r>
              <a:rPr lang="pt-BR" sz="1600" err="1">
                <a:cs typeface="Calibri"/>
              </a:rPr>
              <a:t>signature</a:t>
            </a:r>
            <a:r>
              <a:rPr lang="pt-BR" sz="1600">
                <a:cs typeface="Calibri"/>
              </a:rPr>
              <a:t> </a:t>
            </a:r>
            <a:r>
              <a:rPr lang="pt-BR" sz="1600" err="1">
                <a:cs typeface="Calibri"/>
              </a:rPr>
              <a:t>imply</a:t>
            </a:r>
            <a:r>
              <a:rPr lang="pt-BR" sz="1600">
                <a:cs typeface="Calibri"/>
              </a:rPr>
              <a:t> </a:t>
            </a:r>
            <a:r>
              <a:rPr lang="pt-BR" sz="1600" err="1">
                <a:cs typeface="Calibri"/>
              </a:rPr>
              <a:t>field</a:t>
            </a:r>
            <a:r>
              <a:rPr lang="pt-BR" sz="1600">
                <a:cs typeface="Calibri"/>
              </a:rPr>
              <a:t> </a:t>
            </a:r>
            <a:r>
              <a:rPr lang="pt-BR" sz="1600" err="1">
                <a:cs typeface="Calibri"/>
              </a:rPr>
              <a:t>distributed</a:t>
            </a:r>
            <a:r>
              <a:rPr lang="pt-BR" sz="1600">
                <a:cs typeface="Calibri"/>
              </a:rPr>
              <a:t> </a:t>
            </a:r>
            <a:r>
              <a:rPr lang="pt-BR" sz="1600" err="1">
                <a:cs typeface="Calibri"/>
              </a:rPr>
              <a:t>along</a:t>
            </a:r>
            <a:r>
              <a:rPr lang="pt-BR" sz="1600">
                <a:cs typeface="Calibri"/>
              </a:rPr>
              <a:t> </a:t>
            </a:r>
            <a:r>
              <a:rPr lang="pt-BR" sz="1600" err="1">
                <a:cs typeface="Calibri"/>
              </a:rPr>
              <a:t>the</a:t>
            </a:r>
            <a:r>
              <a:rPr lang="pt-BR" sz="1600">
                <a:cs typeface="Calibri"/>
              </a:rPr>
              <a:t> </a:t>
            </a:r>
            <a:r>
              <a:rPr lang="pt-BR" sz="1600" err="1">
                <a:cs typeface="Calibri"/>
              </a:rPr>
              <a:t>ring</a:t>
            </a:r>
            <a:r>
              <a:rPr lang="pt-BR" sz="1600">
                <a:cs typeface="Calibri"/>
              </a:rPr>
              <a:t>;</a:t>
            </a:r>
            <a:endParaRPr lang="en-US" sz="1600">
              <a:solidFill>
                <a:srgbClr val="808080"/>
              </a:solidFill>
              <a:cs typeface="Calibri"/>
            </a:endParaRPr>
          </a:p>
          <a:p>
            <a:pPr marL="742950" lvl="1" indent="-285750">
              <a:spcAft>
                <a:spcPts val="300"/>
              </a:spcAft>
              <a:buFont typeface="Courier New,monospace"/>
              <a:buChar char="o"/>
            </a:pPr>
            <a:r>
              <a:rPr lang="pt-BR" sz="1600" err="1">
                <a:cs typeface="Calibri"/>
              </a:rPr>
              <a:t>Generally</a:t>
            </a:r>
            <a:r>
              <a:rPr lang="pt-BR" sz="1600">
                <a:cs typeface="Calibri"/>
              </a:rPr>
              <a:t> </a:t>
            </a:r>
            <a:r>
              <a:rPr lang="pt-BR" sz="1600" err="1">
                <a:cs typeface="Calibri"/>
              </a:rPr>
              <a:t>happens</a:t>
            </a:r>
            <a:r>
              <a:rPr lang="pt-BR" sz="1600">
                <a:cs typeface="Calibri"/>
              </a:rPr>
              <a:t> </a:t>
            </a:r>
            <a:r>
              <a:rPr lang="pt-BR" sz="1600" err="1">
                <a:cs typeface="Calibri"/>
              </a:rPr>
              <a:t>after</a:t>
            </a:r>
            <a:r>
              <a:rPr lang="pt-BR" sz="1600">
                <a:cs typeface="Calibri"/>
              </a:rPr>
              <a:t> machine </a:t>
            </a:r>
            <a:r>
              <a:rPr lang="pt-BR" sz="1600" err="1">
                <a:cs typeface="Calibri"/>
              </a:rPr>
              <a:t>maintenances</a:t>
            </a:r>
            <a:r>
              <a:rPr lang="pt-BR" sz="1600">
                <a:cs typeface="Calibri"/>
              </a:rPr>
              <a:t>;</a:t>
            </a:r>
            <a:endParaRPr lang="en-US" sz="1600">
              <a:solidFill>
                <a:srgbClr val="808080"/>
              </a:solidFill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D8D608-1278-DBBF-99B2-F3AFAE5C233B}"/>
              </a:ext>
            </a:extLst>
          </p:cNvPr>
          <p:cNvGrpSpPr>
            <a:grpSpLocks noChangeAspect="1"/>
          </p:cNvGrpSpPr>
          <p:nvPr/>
        </p:nvGrpSpPr>
        <p:grpSpPr>
          <a:xfrm>
            <a:off x="139285" y="680047"/>
            <a:ext cx="11939491" cy="2123018"/>
            <a:chOff x="-13653" y="1067936"/>
            <a:chExt cx="12262253" cy="28049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6ED697-2DD9-76BD-CE7B-F3E53D0D0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52" r="970"/>
            <a:stretch/>
          </p:blipFill>
          <p:spPr>
            <a:xfrm>
              <a:off x="344424" y="1067936"/>
              <a:ext cx="11584724" cy="271076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B41972-81E7-B18E-31AE-EA77C9372336}"/>
                </a:ext>
              </a:extLst>
            </p:cNvPr>
            <p:cNvSpPr txBox="1"/>
            <p:nvPr/>
          </p:nvSpPr>
          <p:spPr>
            <a:xfrm>
              <a:off x="11598618" y="3556769"/>
              <a:ext cx="649982" cy="316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BR" sz="1200"/>
                <a:t>19:00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3CD259-9BA0-D91A-5DAA-71313FB09DA1}"/>
                </a:ext>
              </a:extLst>
            </p:cNvPr>
            <p:cNvSpPr txBox="1"/>
            <p:nvPr/>
          </p:nvSpPr>
          <p:spPr>
            <a:xfrm>
              <a:off x="2378418" y="3556769"/>
              <a:ext cx="649982" cy="316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BR" sz="1200"/>
                <a:t>09:00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BBD901-1179-D343-F9A4-120759921CFE}"/>
                </a:ext>
              </a:extLst>
            </p:cNvPr>
            <p:cNvSpPr txBox="1"/>
            <p:nvPr/>
          </p:nvSpPr>
          <p:spPr>
            <a:xfrm>
              <a:off x="4222458" y="3556769"/>
              <a:ext cx="649982" cy="316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BR" sz="1200"/>
                <a:t>11:00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160C93-809B-924F-8909-F1B7D94E973B}"/>
                </a:ext>
              </a:extLst>
            </p:cNvPr>
            <p:cNvSpPr txBox="1"/>
            <p:nvPr/>
          </p:nvSpPr>
          <p:spPr>
            <a:xfrm>
              <a:off x="6066499" y="3556769"/>
              <a:ext cx="649982" cy="316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BR" sz="1200"/>
                <a:t>13:00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6390BB-C962-B806-12BC-B83951D5C4EA}"/>
                </a:ext>
              </a:extLst>
            </p:cNvPr>
            <p:cNvSpPr txBox="1"/>
            <p:nvPr/>
          </p:nvSpPr>
          <p:spPr>
            <a:xfrm>
              <a:off x="7910538" y="3556769"/>
              <a:ext cx="649982" cy="316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BR" sz="1200"/>
                <a:t>15:00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678DFF-9C79-77AC-D157-2FAC89ACC3FD}"/>
                </a:ext>
              </a:extLst>
            </p:cNvPr>
            <p:cNvSpPr txBox="1"/>
            <p:nvPr/>
          </p:nvSpPr>
          <p:spPr>
            <a:xfrm>
              <a:off x="9754577" y="3556769"/>
              <a:ext cx="649982" cy="316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BR" sz="1200"/>
                <a:t>17:00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764AB3-F0DC-F011-DEF6-12C98C509A7C}"/>
                </a:ext>
              </a:extLst>
            </p:cNvPr>
            <p:cNvSpPr txBox="1"/>
            <p:nvPr/>
          </p:nvSpPr>
          <p:spPr>
            <a:xfrm>
              <a:off x="561322" y="3556769"/>
              <a:ext cx="649982" cy="316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BR" sz="1200"/>
                <a:t>07:00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0264C5-535A-6583-8B77-B66D840E2376}"/>
                </a:ext>
              </a:extLst>
            </p:cNvPr>
            <p:cNvSpPr txBox="1"/>
            <p:nvPr/>
          </p:nvSpPr>
          <p:spPr>
            <a:xfrm>
              <a:off x="244747" y="1405232"/>
              <a:ext cx="553758" cy="189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BR" sz="1200"/>
                <a:t>100.2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564861-A2B8-17FC-5C78-57E8B5C73071}"/>
                </a:ext>
              </a:extLst>
            </p:cNvPr>
            <p:cNvSpPr txBox="1"/>
            <p:nvPr/>
          </p:nvSpPr>
          <p:spPr>
            <a:xfrm>
              <a:off x="244747" y="1067936"/>
              <a:ext cx="553758" cy="189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BR" sz="1200"/>
                <a:t>100.3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25BE00-AD7A-AB11-C2A4-411252CABAB6}"/>
                </a:ext>
              </a:extLst>
            </p:cNvPr>
            <p:cNvSpPr txBox="1"/>
            <p:nvPr/>
          </p:nvSpPr>
          <p:spPr>
            <a:xfrm rot="16200000">
              <a:off x="-556600" y="2110833"/>
              <a:ext cx="1686477" cy="600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BR" sz="1600"/>
                <a:t>Current [mA]</a:t>
              </a:r>
            </a:p>
            <a:p>
              <a:pPr algn="ctr"/>
              <a:endParaRPr lang="en-BR" sz="1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CC3AC4-7EFB-C0E9-889F-E5100F7D0E0D}"/>
                </a:ext>
              </a:extLst>
            </p:cNvPr>
            <p:cNvSpPr txBox="1"/>
            <p:nvPr/>
          </p:nvSpPr>
          <p:spPr>
            <a:xfrm>
              <a:off x="372419" y="2417115"/>
              <a:ext cx="426085" cy="189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BR" sz="1200"/>
                <a:t>99.9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4F2278-A856-E9BF-366D-6A99B3D101B8}"/>
                </a:ext>
              </a:extLst>
            </p:cNvPr>
            <p:cNvSpPr txBox="1"/>
            <p:nvPr/>
          </p:nvSpPr>
          <p:spPr>
            <a:xfrm>
              <a:off x="413694" y="2754411"/>
              <a:ext cx="384810" cy="189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BR" sz="1200"/>
                <a:t>99.8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6D508F-356A-15CB-53E9-7A66A5CB955C}"/>
                </a:ext>
              </a:extLst>
            </p:cNvPr>
            <p:cNvSpPr txBox="1"/>
            <p:nvPr/>
          </p:nvSpPr>
          <p:spPr>
            <a:xfrm>
              <a:off x="244746" y="3091706"/>
              <a:ext cx="553758" cy="189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BR" sz="1200"/>
                <a:t>99.7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4D59B3-A835-0D73-4A66-BD63801B5D62}"/>
                </a:ext>
              </a:extLst>
            </p:cNvPr>
            <p:cNvSpPr txBox="1"/>
            <p:nvPr/>
          </p:nvSpPr>
          <p:spPr>
            <a:xfrm>
              <a:off x="244746" y="3429001"/>
              <a:ext cx="553758" cy="189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BR" sz="1200"/>
                <a:t>99.6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E73252-DB55-88D5-21A3-35DDE0750805}"/>
                </a:ext>
              </a:extLst>
            </p:cNvPr>
            <p:cNvSpPr txBox="1"/>
            <p:nvPr/>
          </p:nvSpPr>
          <p:spPr>
            <a:xfrm>
              <a:off x="372419" y="2079821"/>
              <a:ext cx="426086" cy="189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BR" sz="1200"/>
                <a:t>100.0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3338B1-771A-E469-EC76-27091EB71772}"/>
                </a:ext>
              </a:extLst>
            </p:cNvPr>
            <p:cNvSpPr txBox="1"/>
            <p:nvPr/>
          </p:nvSpPr>
          <p:spPr>
            <a:xfrm>
              <a:off x="244746" y="1742526"/>
              <a:ext cx="553758" cy="1896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BR" sz="1200"/>
                <a:t>100.1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BC0A21-D94E-D66A-F003-C6EF12983B5C}"/>
                </a:ext>
              </a:extLst>
            </p:cNvPr>
            <p:cNvSpPr/>
            <p:nvPr/>
          </p:nvSpPr>
          <p:spPr>
            <a:xfrm>
              <a:off x="838200" y="1158844"/>
              <a:ext cx="11103321" cy="2353901"/>
            </a:xfrm>
            <a:prstGeom prst="rect">
              <a:avLst/>
            </a:prstGeom>
            <a:noFill/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BR" sz="1351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BB549D-653B-60E8-1D2E-A053907017B4}"/>
                </a:ext>
              </a:extLst>
            </p:cNvPr>
            <p:cNvCxnSpPr/>
            <p:nvPr/>
          </p:nvCxnSpPr>
          <p:spPr>
            <a:xfrm>
              <a:off x="838200" y="2209033"/>
              <a:ext cx="1110332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36">
              <a:extLst>
                <a:ext uri="{FF2B5EF4-FFF2-40B4-BE49-F238E27FC236}">
                  <a16:creationId xmlns:a16="http://schemas.microsoft.com/office/drawing/2014/main" id="{7DEB3B89-A33D-5C36-E5E6-E7EDB3DBE1E5}"/>
                </a:ext>
              </a:extLst>
            </p:cNvPr>
            <p:cNvCxnSpPr>
              <a:cxnSpLocks/>
            </p:cNvCxnSpPr>
            <p:nvPr/>
          </p:nvCxnSpPr>
          <p:spPr>
            <a:xfrm>
              <a:off x="9234534" y="1158840"/>
              <a:ext cx="252000" cy="2015999"/>
            </a:xfrm>
            <a:prstGeom prst="bent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39">
              <a:extLst>
                <a:ext uri="{FF2B5EF4-FFF2-40B4-BE49-F238E27FC236}">
                  <a16:creationId xmlns:a16="http://schemas.microsoft.com/office/drawing/2014/main" id="{CFE5DE8D-7C65-184C-18B6-73C7A8CC67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4534" y="1158840"/>
              <a:ext cx="252000" cy="2015999"/>
            </a:xfrm>
            <a:prstGeom prst="bent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A2B7C5-B72B-ECA9-AF84-41AC48EF8158}"/>
                </a:ext>
              </a:extLst>
            </p:cNvPr>
            <p:cNvSpPr/>
            <p:nvPr/>
          </p:nvSpPr>
          <p:spPr>
            <a:xfrm>
              <a:off x="344424" y="2120901"/>
              <a:ext cx="543208" cy="19012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BR" sz="1351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5BC6DC4-F012-B675-5670-7DF49A436200}"/>
                </a:ext>
              </a:extLst>
            </p:cNvPr>
            <p:cNvCxnSpPr/>
            <p:nvPr/>
          </p:nvCxnSpPr>
          <p:spPr>
            <a:xfrm>
              <a:off x="9360533" y="1158840"/>
              <a:ext cx="0" cy="201599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52D8EA6-9BDF-FE61-E806-0B3F89198456}"/>
                </a:ext>
              </a:extLst>
            </p:cNvPr>
            <p:cNvSpPr/>
            <p:nvPr/>
          </p:nvSpPr>
          <p:spPr>
            <a:xfrm>
              <a:off x="9486634" y="1344578"/>
              <a:ext cx="1996865" cy="33198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BR" sz="2000" b="1">
                  <a:solidFill>
                    <a:srgbClr val="FF0000"/>
                  </a:solidFill>
                </a:rPr>
                <a:t>100.0 ± 0.3  mA</a:t>
              </a:r>
            </a:p>
          </p:txBody>
        </p:sp>
      </p:grpSp>
      <p:pic>
        <p:nvPicPr>
          <p:cNvPr id="32" name="Imagem 31" descr="Gráfico, Gráfico de linhas&#10;&#10;Descrição gerada automaticamente">
            <a:extLst>
              <a:ext uri="{FF2B5EF4-FFF2-40B4-BE49-F238E27FC236}">
                <a16:creationId xmlns:a16="http://schemas.microsoft.com/office/drawing/2014/main" id="{D591EB63-52D5-2B7B-A326-608A185F2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0" t="4681" r="2122" b="5548"/>
          <a:stretch/>
        </p:blipFill>
        <p:spPr>
          <a:xfrm>
            <a:off x="5924465" y="4114378"/>
            <a:ext cx="6015210" cy="2463624"/>
          </a:xfrm>
          <a:prstGeom prst="rect">
            <a:avLst/>
          </a:prstGeom>
        </p:spPr>
      </p:pic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E3BD39FE-DE95-630C-F52C-CD4A0863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3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3FD1C3B-E8F1-4D2F-D2E2-97F9BF3A4799}"/>
              </a:ext>
            </a:extLst>
          </p:cNvPr>
          <p:cNvSpPr txBox="1">
            <a:spLocks/>
          </p:cNvSpPr>
          <p:nvPr/>
        </p:nvSpPr>
        <p:spPr>
          <a:xfrm>
            <a:off x="287676" y="19476"/>
            <a:ext cx="10571217" cy="80708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+mn-lt"/>
                <a:ea typeface="Calibri Light"/>
                <a:cs typeface="Calibri Light"/>
              </a:rPr>
              <a:t>Future </a:t>
            </a:r>
            <a:r>
              <a:rPr lang="pt-BR" sz="4000" b="1" dirty="0" err="1">
                <a:latin typeface="+mn-lt"/>
                <a:ea typeface="Calibri Light"/>
                <a:cs typeface="Calibri Light"/>
              </a:rPr>
              <a:t>Requirements</a:t>
            </a:r>
            <a:r>
              <a:rPr lang="pt-BR" sz="4000" b="1" dirty="0">
                <a:latin typeface="+mn-lt"/>
                <a:ea typeface="Calibri Light"/>
                <a:cs typeface="Calibri Light"/>
              </a:rPr>
              <a:t> for </a:t>
            </a:r>
            <a:r>
              <a:rPr lang="pt-BR" sz="4000" b="1" dirty="0" err="1">
                <a:latin typeface="+mn-lt"/>
                <a:ea typeface="Calibri Light"/>
                <a:cs typeface="Calibri Light"/>
              </a:rPr>
              <a:t>Operation</a:t>
            </a:r>
            <a:endParaRPr lang="pt-BR" sz="4000" b="1" dirty="0">
              <a:latin typeface="+mn-lt"/>
              <a:ea typeface="Calibri Light"/>
              <a:cs typeface="Calibri Light"/>
            </a:endParaRPr>
          </a:p>
        </p:txBody>
      </p:sp>
      <p:sp>
        <p:nvSpPr>
          <p:cNvPr id="2" name="CaixaDeTexto 29">
            <a:extLst>
              <a:ext uri="{FF2B5EF4-FFF2-40B4-BE49-F238E27FC236}">
                <a16:creationId xmlns:a16="http://schemas.microsoft.com/office/drawing/2014/main" id="{45433686-AE16-E5CF-98E3-6F57C7D9031D}"/>
              </a:ext>
            </a:extLst>
          </p:cNvPr>
          <p:cNvSpPr txBox="1"/>
          <p:nvPr/>
        </p:nvSpPr>
        <p:spPr>
          <a:xfrm>
            <a:off x="136023" y="901054"/>
            <a:ext cx="6002191" cy="21082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en-US" dirty="0">
                <a:ea typeface="Calibri" panose="020F0502020204030204"/>
                <a:cs typeface="Calibri"/>
              </a:rPr>
              <a:t>In August 2024 SC RF cavities will be installed in the SR:</a:t>
            </a:r>
          </a:p>
          <a:p>
            <a:pPr marL="742950" lvl="1" indent="-285750">
              <a:spcAft>
                <a:spcPts val="300"/>
              </a:spcAft>
              <a:buFont typeface="Courier New,monospace"/>
              <a:buChar char="o"/>
            </a:pPr>
            <a:r>
              <a:rPr lang="en-US" sz="1600" dirty="0">
                <a:ea typeface="Calibri" panose="020F0502020204030204"/>
                <a:cs typeface="Calibri"/>
              </a:rPr>
              <a:t>Stored current will probably increase to 200mA;</a:t>
            </a:r>
          </a:p>
          <a:p>
            <a:pPr marL="742950" lvl="1" indent="-285750">
              <a:spcAft>
                <a:spcPts val="300"/>
              </a:spcAft>
              <a:buFont typeface="Courier New,monospace"/>
              <a:buChar char="o"/>
            </a:pPr>
            <a:r>
              <a:rPr lang="en-US" sz="1600" dirty="0">
                <a:ea typeface="Calibri" panose="020F0502020204030204"/>
                <a:cs typeface="Calibri"/>
              </a:rPr>
              <a:t>Lifetime is expected to be about half of present value; </a:t>
            </a:r>
          </a:p>
          <a:p>
            <a:pPr marL="742950" lvl="1" indent="-285750">
              <a:spcAft>
                <a:spcPts val="300"/>
              </a:spcAft>
              <a:buFont typeface="Courier New,monospace"/>
              <a:buChar char="o"/>
            </a:pPr>
            <a:r>
              <a:rPr lang="en-US" sz="1600" dirty="0">
                <a:ea typeface="Calibri" panose="020F0502020204030204"/>
                <a:cs typeface="Calibri"/>
              </a:rPr>
              <a:t>Same injection scheme -&gt; ~0.9mA per pulse;</a:t>
            </a:r>
          </a:p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pt-BR" dirty="0" err="1">
                <a:cs typeface="Calibri"/>
              </a:rPr>
              <a:t>Multi-bunch</a:t>
            </a:r>
            <a:r>
              <a:rPr lang="pt-BR" dirty="0">
                <a:cs typeface="Calibri"/>
              </a:rPr>
              <a:t> </a:t>
            </a:r>
            <a:r>
              <a:rPr lang="pt-BR" dirty="0" err="1">
                <a:cs typeface="Calibri"/>
              </a:rPr>
              <a:t>needs</a:t>
            </a:r>
            <a:r>
              <a:rPr lang="pt-BR" dirty="0">
                <a:cs typeface="Calibri"/>
              </a:rPr>
              <a:t> </a:t>
            </a:r>
            <a:r>
              <a:rPr lang="pt-BR" dirty="0" err="1">
                <a:cs typeface="Calibri"/>
              </a:rPr>
              <a:t>optimization</a:t>
            </a:r>
            <a:r>
              <a:rPr lang="pt-BR" dirty="0">
                <a:cs typeface="Calibri"/>
              </a:rPr>
              <a:t> </a:t>
            </a:r>
            <a:r>
              <a:rPr lang="pt-BR" dirty="0" err="1">
                <a:cs typeface="Calibri"/>
              </a:rPr>
              <a:t>at</a:t>
            </a:r>
            <a:r>
              <a:rPr lang="pt-BR" dirty="0">
                <a:cs typeface="Calibri"/>
              </a:rPr>
              <a:t> high </a:t>
            </a:r>
            <a:r>
              <a:rPr lang="pt-BR" dirty="0" err="1">
                <a:cs typeface="Calibri"/>
              </a:rPr>
              <a:t>currents</a:t>
            </a:r>
            <a:r>
              <a:rPr lang="pt-BR" dirty="0">
                <a:cs typeface="Calibri"/>
              </a:rPr>
              <a:t>:</a:t>
            </a:r>
            <a:endParaRPr lang="en-US" dirty="0">
              <a:solidFill>
                <a:srgbClr val="808080"/>
              </a:solidFill>
              <a:ea typeface="Calibri"/>
              <a:cs typeface="Calibri"/>
            </a:endParaRPr>
          </a:p>
          <a:p>
            <a:pPr marL="742950" lvl="1" indent="-285750">
              <a:spcAft>
                <a:spcPts val="300"/>
              </a:spcAft>
              <a:buFont typeface="Courier New,monospace"/>
              <a:buChar char="o"/>
            </a:pPr>
            <a:r>
              <a:rPr lang="pt-BR" sz="1600" dirty="0" err="1">
                <a:ea typeface="Calibri" panose="020F0502020204030204"/>
                <a:cs typeface="Calibri"/>
              </a:rPr>
              <a:t>Linac</a:t>
            </a:r>
            <a:r>
              <a:rPr lang="pt-BR" sz="1600" dirty="0">
                <a:ea typeface="Calibri" panose="020F0502020204030204"/>
                <a:cs typeface="Calibri"/>
              </a:rPr>
              <a:t> </a:t>
            </a:r>
            <a:r>
              <a:rPr lang="pt-BR" sz="1600" dirty="0" err="1">
                <a:ea typeface="Calibri" panose="020F0502020204030204"/>
                <a:cs typeface="Calibri"/>
              </a:rPr>
              <a:t>was</a:t>
            </a:r>
            <a:r>
              <a:rPr lang="pt-BR" sz="1600" dirty="0">
                <a:ea typeface="Calibri" panose="020F0502020204030204"/>
                <a:cs typeface="Calibri"/>
              </a:rPr>
              <a:t> </a:t>
            </a:r>
            <a:r>
              <a:rPr lang="pt-BR" sz="1600" dirty="0" err="1">
                <a:ea typeface="Calibri" panose="020F0502020204030204"/>
                <a:cs typeface="Calibri"/>
              </a:rPr>
              <a:t>specified</a:t>
            </a:r>
            <a:r>
              <a:rPr lang="pt-BR" sz="1600" dirty="0">
                <a:ea typeface="Calibri" panose="020F0502020204030204"/>
                <a:cs typeface="Calibri"/>
              </a:rPr>
              <a:t> </a:t>
            </a:r>
            <a:r>
              <a:rPr lang="pt-BR" sz="1600" dirty="0" err="1">
                <a:ea typeface="Calibri" panose="020F0502020204030204"/>
                <a:cs typeface="Calibri"/>
              </a:rPr>
              <a:t>so</a:t>
            </a:r>
            <a:r>
              <a:rPr lang="pt-BR" sz="1600" dirty="0">
                <a:ea typeface="Calibri" panose="020F0502020204030204"/>
                <a:cs typeface="Calibri"/>
              </a:rPr>
              <a:t> </a:t>
            </a:r>
            <a:r>
              <a:rPr lang="pt-BR" sz="1600" dirty="0" err="1">
                <a:ea typeface="Calibri" panose="020F0502020204030204"/>
                <a:cs typeface="Calibri"/>
              </a:rPr>
              <a:t>that</a:t>
            </a:r>
            <a:r>
              <a:rPr lang="pt-BR" sz="1600" dirty="0">
                <a:ea typeface="Calibri" panose="020F0502020204030204"/>
                <a:cs typeface="Calibri"/>
              </a:rPr>
              <a:t> BO </a:t>
            </a:r>
            <a:r>
              <a:rPr lang="pt-BR" sz="1600" dirty="0" err="1">
                <a:ea typeface="Calibri" panose="020F0502020204030204"/>
                <a:cs typeface="Calibri"/>
              </a:rPr>
              <a:t>would</a:t>
            </a:r>
            <a:r>
              <a:rPr lang="pt-BR" sz="1600" dirty="0">
                <a:ea typeface="Calibri" panose="020F0502020204030204"/>
                <a:cs typeface="Calibri"/>
              </a:rPr>
              <a:t> </a:t>
            </a:r>
            <a:r>
              <a:rPr lang="pt-BR" sz="1600" dirty="0" err="1">
                <a:ea typeface="Calibri" panose="020F0502020204030204"/>
                <a:cs typeface="Calibri"/>
              </a:rPr>
              <a:t>ramp</a:t>
            </a:r>
            <a:r>
              <a:rPr lang="pt-BR" sz="1600" dirty="0">
                <a:ea typeface="Calibri" panose="020F0502020204030204"/>
                <a:cs typeface="Calibri"/>
              </a:rPr>
              <a:t> 1.7mA;</a:t>
            </a:r>
          </a:p>
          <a:p>
            <a:pPr marL="742950" lvl="1" indent="-285750">
              <a:spcAft>
                <a:spcPts val="300"/>
              </a:spcAft>
              <a:buFont typeface="Courier New,monospace"/>
              <a:buChar char="o"/>
            </a:pPr>
            <a:r>
              <a:rPr lang="pt-BR" sz="1600" dirty="0">
                <a:cs typeface="Calibri"/>
              </a:rPr>
              <a:t>Today, </a:t>
            </a:r>
            <a:r>
              <a:rPr lang="pt-BR" sz="1600" dirty="0" err="1">
                <a:cs typeface="Calibri"/>
              </a:rPr>
              <a:t>maximum</a:t>
            </a:r>
            <a:r>
              <a:rPr lang="pt-BR" sz="1600" dirty="0">
                <a:cs typeface="Calibri"/>
              </a:rPr>
              <a:t> </a:t>
            </a:r>
            <a:r>
              <a:rPr lang="pt-BR" sz="1600" dirty="0" err="1">
                <a:cs typeface="Calibri"/>
              </a:rPr>
              <a:t>current</a:t>
            </a:r>
            <a:r>
              <a:rPr lang="pt-BR" sz="1600" dirty="0">
                <a:cs typeface="Calibri"/>
              </a:rPr>
              <a:t> </a:t>
            </a:r>
            <a:r>
              <a:rPr lang="pt-BR" sz="1600" dirty="0" err="1">
                <a:cs typeface="Calibri"/>
              </a:rPr>
              <a:t>delivered</a:t>
            </a:r>
            <a:r>
              <a:rPr lang="pt-BR" sz="1600" dirty="0">
                <a:cs typeface="Calibri"/>
              </a:rPr>
              <a:t> </a:t>
            </a:r>
            <a:r>
              <a:rPr lang="pt-BR" sz="1600" dirty="0" err="1">
                <a:cs typeface="Calibri"/>
              </a:rPr>
              <a:t>is</a:t>
            </a:r>
            <a:r>
              <a:rPr lang="pt-BR" sz="1600" dirty="0">
                <a:cs typeface="Calibri"/>
              </a:rPr>
              <a:t> ~1.1mA;</a:t>
            </a:r>
          </a:p>
        </p:txBody>
      </p:sp>
      <p:sp>
        <p:nvSpPr>
          <p:cNvPr id="5" name="CaixaDeTexto 29">
            <a:extLst>
              <a:ext uri="{FF2B5EF4-FFF2-40B4-BE49-F238E27FC236}">
                <a16:creationId xmlns:a16="http://schemas.microsoft.com/office/drawing/2014/main" id="{84680F00-F39D-F87A-4CEB-09225864E7E3}"/>
              </a:ext>
            </a:extLst>
          </p:cNvPr>
          <p:cNvSpPr txBox="1"/>
          <p:nvPr/>
        </p:nvSpPr>
        <p:spPr>
          <a:xfrm>
            <a:off x="6053786" y="901054"/>
            <a:ext cx="6002191" cy="16030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pt-BR" dirty="0">
                <a:cs typeface="Calibri"/>
              </a:rPr>
              <a:t>Single-</a:t>
            </a:r>
            <a:r>
              <a:rPr lang="pt-BR" dirty="0" err="1">
                <a:cs typeface="Calibri"/>
              </a:rPr>
              <a:t>bunch</a:t>
            </a:r>
            <a:r>
              <a:rPr lang="pt-BR" dirty="0">
                <a:cs typeface="Calibri"/>
              </a:rPr>
              <a:t> </a:t>
            </a:r>
            <a:r>
              <a:rPr lang="pt-BR" dirty="0" err="1">
                <a:cs typeface="Calibri"/>
              </a:rPr>
              <a:t>injection</a:t>
            </a:r>
            <a:r>
              <a:rPr lang="pt-BR" dirty="0">
                <a:cs typeface="Calibri"/>
              </a:rPr>
              <a:t>:</a:t>
            </a:r>
            <a:endParaRPr lang="en-US" dirty="0">
              <a:solidFill>
                <a:srgbClr val="808080"/>
              </a:solidFill>
              <a:ea typeface="Calibri" panose="020F0502020204030204"/>
              <a:cs typeface="Calibri"/>
            </a:endParaRPr>
          </a:p>
          <a:p>
            <a:pPr marL="742950" lvl="1" indent="-285750">
              <a:spcAft>
                <a:spcPts val="300"/>
              </a:spcAft>
              <a:buFont typeface="Courier New,monospace"/>
              <a:buChar char="o"/>
            </a:pPr>
            <a:r>
              <a:rPr lang="pt-BR" sz="1600" dirty="0" err="1">
                <a:ea typeface="Calibri" panose="020F0502020204030204"/>
                <a:cs typeface="Calibri"/>
              </a:rPr>
              <a:t>Important</a:t>
            </a:r>
            <a:r>
              <a:rPr lang="pt-BR" sz="1600" dirty="0">
                <a:ea typeface="Calibri" panose="020F0502020204030204"/>
                <a:cs typeface="Calibri"/>
              </a:rPr>
              <a:t> </a:t>
            </a:r>
            <a:r>
              <a:rPr lang="pt-BR" sz="1600" dirty="0" err="1">
                <a:ea typeface="Calibri" panose="020F0502020204030204"/>
                <a:cs typeface="Calibri"/>
              </a:rPr>
              <a:t>to</a:t>
            </a:r>
            <a:r>
              <a:rPr lang="pt-BR" sz="1600" dirty="0">
                <a:ea typeface="Calibri" panose="020F0502020204030204"/>
                <a:cs typeface="Calibri"/>
              </a:rPr>
              <a:t> </a:t>
            </a:r>
            <a:r>
              <a:rPr lang="pt-BR" sz="1600" dirty="0" err="1">
                <a:ea typeface="Calibri" panose="020F0502020204030204"/>
                <a:cs typeface="Calibri"/>
              </a:rPr>
              <a:t>provide</a:t>
            </a:r>
            <a:r>
              <a:rPr lang="pt-BR" sz="1600" dirty="0">
                <a:ea typeface="Calibri" panose="020F0502020204030204"/>
                <a:cs typeface="Calibri"/>
              </a:rPr>
              <a:t> top-</a:t>
            </a:r>
            <a:r>
              <a:rPr lang="pt-BR" sz="1600" dirty="0" err="1">
                <a:ea typeface="Calibri" panose="020F0502020204030204"/>
                <a:cs typeface="Calibri"/>
              </a:rPr>
              <a:t>up</a:t>
            </a:r>
            <a:r>
              <a:rPr lang="pt-BR" sz="1600" dirty="0">
                <a:ea typeface="Calibri" panose="020F0502020204030204"/>
                <a:cs typeface="Calibri"/>
              </a:rPr>
              <a:t> </a:t>
            </a:r>
            <a:r>
              <a:rPr lang="pt-BR" sz="1600" dirty="0" err="1">
                <a:ea typeface="Calibri" panose="020F0502020204030204"/>
                <a:cs typeface="Calibri"/>
              </a:rPr>
              <a:t>operation</a:t>
            </a:r>
            <a:r>
              <a:rPr lang="pt-BR" sz="1600" dirty="0">
                <a:ea typeface="Calibri" panose="020F0502020204030204"/>
                <a:cs typeface="Calibri"/>
              </a:rPr>
              <a:t> </a:t>
            </a:r>
            <a:r>
              <a:rPr lang="pt-BR" sz="1600" dirty="0" err="1">
                <a:ea typeface="Calibri" panose="020F0502020204030204"/>
                <a:cs typeface="Calibri"/>
              </a:rPr>
              <a:t>with</a:t>
            </a:r>
            <a:r>
              <a:rPr lang="pt-BR" sz="1600" dirty="0">
                <a:ea typeface="Calibri" panose="020F0502020204030204"/>
                <a:cs typeface="Calibri"/>
              </a:rPr>
              <a:t> </a:t>
            </a:r>
            <a:r>
              <a:rPr lang="pt-BR" sz="1600" dirty="0" err="1">
                <a:ea typeface="Calibri" panose="020F0502020204030204"/>
                <a:cs typeface="Calibri"/>
              </a:rPr>
              <a:t>arbitrary</a:t>
            </a:r>
            <a:r>
              <a:rPr lang="pt-BR" sz="1600" dirty="0">
                <a:ea typeface="Calibri" panose="020F0502020204030204"/>
                <a:cs typeface="Calibri"/>
              </a:rPr>
              <a:t> </a:t>
            </a:r>
            <a:r>
              <a:rPr lang="pt-BR" sz="1600" dirty="0" err="1">
                <a:ea typeface="Calibri" panose="020F0502020204030204"/>
                <a:cs typeface="Calibri"/>
              </a:rPr>
              <a:t>fillings</a:t>
            </a:r>
            <a:r>
              <a:rPr lang="pt-BR" sz="1600" dirty="0">
                <a:ea typeface="Calibri" panose="020F0502020204030204"/>
                <a:cs typeface="Calibri"/>
              </a:rPr>
              <a:t>;</a:t>
            </a:r>
          </a:p>
          <a:p>
            <a:pPr marL="742950" lvl="1" indent="-285750">
              <a:spcAft>
                <a:spcPts val="300"/>
              </a:spcAft>
              <a:buFont typeface="Courier New,monospace"/>
              <a:buChar char="o"/>
            </a:pPr>
            <a:r>
              <a:rPr lang="pt-BR" sz="1600" dirty="0" err="1">
                <a:cs typeface="Calibri"/>
              </a:rPr>
              <a:t>Not</a:t>
            </a:r>
            <a:r>
              <a:rPr lang="pt-BR" sz="1600" dirty="0">
                <a:cs typeface="Calibri"/>
              </a:rPr>
              <a:t> </a:t>
            </a:r>
            <a:r>
              <a:rPr lang="pt-BR" sz="1600" dirty="0" err="1">
                <a:cs typeface="Calibri"/>
              </a:rPr>
              <a:t>ready</a:t>
            </a:r>
            <a:r>
              <a:rPr lang="pt-BR" sz="1600" dirty="0">
                <a:cs typeface="Calibri"/>
              </a:rPr>
              <a:t> for </a:t>
            </a:r>
            <a:r>
              <a:rPr lang="pt-BR" sz="1600" dirty="0" err="1">
                <a:cs typeface="Calibri"/>
              </a:rPr>
              <a:t>operation</a:t>
            </a:r>
            <a:r>
              <a:rPr lang="pt-BR" sz="1600" dirty="0">
                <a:cs typeface="Calibri"/>
              </a:rPr>
              <a:t>. </a:t>
            </a:r>
            <a:r>
              <a:rPr lang="pt-BR" sz="1600" dirty="0" err="1">
                <a:cs typeface="Calibri"/>
              </a:rPr>
              <a:t>Very</a:t>
            </a:r>
            <a:r>
              <a:rPr lang="pt-BR" sz="1600" dirty="0">
                <a:cs typeface="Calibri"/>
              </a:rPr>
              <a:t> </a:t>
            </a:r>
            <a:r>
              <a:rPr lang="pt-BR" sz="1600" dirty="0" err="1">
                <a:cs typeface="Calibri"/>
              </a:rPr>
              <a:t>low</a:t>
            </a:r>
            <a:r>
              <a:rPr lang="pt-BR" sz="1600" dirty="0">
                <a:cs typeface="Calibri"/>
              </a:rPr>
              <a:t> </a:t>
            </a:r>
            <a:r>
              <a:rPr lang="pt-BR" sz="1600" dirty="0" err="1">
                <a:cs typeface="Calibri"/>
              </a:rPr>
              <a:t>efficiency</a:t>
            </a:r>
            <a:r>
              <a:rPr lang="pt-BR" sz="1600" dirty="0">
                <a:cs typeface="Calibri"/>
              </a:rPr>
              <a:t> (&lt;10%);</a:t>
            </a:r>
            <a:endParaRPr lang="pt-BR" sz="1600" dirty="0">
              <a:ea typeface="Calibri"/>
              <a:cs typeface="Calibri"/>
            </a:endParaRPr>
          </a:p>
          <a:p>
            <a:pPr marL="742950" lvl="1" indent="-285750">
              <a:spcAft>
                <a:spcPts val="800"/>
              </a:spcAft>
              <a:buFont typeface="Courier New,monospace"/>
              <a:buChar char="o"/>
            </a:pPr>
            <a:r>
              <a:rPr lang="pt-BR" sz="1600" dirty="0" err="1">
                <a:ea typeface="Calibri"/>
                <a:cs typeface="Calibri"/>
              </a:rPr>
              <a:t>Optimization</a:t>
            </a:r>
            <a:r>
              <a:rPr lang="pt-BR" sz="1600" dirty="0">
                <a:ea typeface="Calibri"/>
                <a:cs typeface="Calibri"/>
              </a:rPr>
              <a:t> </a:t>
            </a:r>
            <a:r>
              <a:rPr lang="pt-BR" sz="1600" dirty="0" err="1">
                <a:ea typeface="Calibri"/>
                <a:cs typeface="Calibri"/>
              </a:rPr>
              <a:t>also</a:t>
            </a:r>
            <a:r>
              <a:rPr lang="pt-BR" sz="1600" dirty="0">
                <a:ea typeface="Calibri"/>
                <a:cs typeface="Calibri"/>
              </a:rPr>
              <a:t> </a:t>
            </a:r>
            <a:r>
              <a:rPr lang="pt-BR" sz="1600" dirty="0" err="1">
                <a:ea typeface="Calibri"/>
                <a:cs typeface="Calibri"/>
              </a:rPr>
              <a:t>required</a:t>
            </a:r>
            <a:r>
              <a:rPr lang="pt-BR" sz="1600" dirty="0">
                <a:ea typeface="Calibri"/>
                <a:cs typeface="Calibri"/>
              </a:rPr>
              <a:t> for LINAC;</a:t>
            </a:r>
          </a:p>
          <a:p>
            <a:pPr marL="285750" indent="-285750">
              <a:spcAft>
                <a:spcPts val="300"/>
              </a:spcAft>
              <a:buFont typeface="Courier New,monospace"/>
              <a:buChar char="o"/>
            </a:pPr>
            <a:endParaRPr lang="pt-BR" dirty="0">
              <a:ea typeface="Calibri" panose="020F0502020204030204"/>
              <a:cs typeface="Calibri"/>
            </a:endParaRPr>
          </a:p>
        </p:txBody>
      </p:sp>
      <p:pic>
        <p:nvPicPr>
          <p:cNvPr id="7" name="Imagem 6" descr="Gráfico, Gráfico de linhas&#10;&#10;Descrição gerada automaticamente">
            <a:extLst>
              <a:ext uri="{FF2B5EF4-FFF2-40B4-BE49-F238E27FC236}">
                <a16:creationId xmlns:a16="http://schemas.microsoft.com/office/drawing/2014/main" id="{449C4A9E-CCD0-74BA-51A3-92D5C15AE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" t="4691" r="2244" b="5185"/>
          <a:stretch/>
        </p:blipFill>
        <p:spPr>
          <a:xfrm>
            <a:off x="1525429" y="3143892"/>
            <a:ext cx="8873798" cy="36240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1DBD5-CBCC-AE68-E38A-EDFE523B5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1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FF242F-F51C-4539-9B74-51ADCE360685}"/>
              </a:ext>
            </a:extLst>
          </p:cNvPr>
          <p:cNvCxnSpPr>
            <a:cxnSpLocks/>
          </p:cNvCxnSpPr>
          <p:nvPr/>
        </p:nvCxnSpPr>
        <p:spPr>
          <a:xfrm flipH="1">
            <a:off x="4473078" y="2112632"/>
            <a:ext cx="777183" cy="23886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46">
            <a:extLst>
              <a:ext uri="{FF2B5EF4-FFF2-40B4-BE49-F238E27FC236}">
                <a16:creationId xmlns:a16="http://schemas.microsoft.com/office/drawing/2014/main" id="{8322AD6B-D8FB-52CA-B057-572FBDBE8991}"/>
              </a:ext>
            </a:extLst>
          </p:cNvPr>
          <p:cNvSpPr txBox="1">
            <a:spLocks/>
          </p:cNvSpPr>
          <p:nvPr/>
        </p:nvSpPr>
        <p:spPr>
          <a:xfrm>
            <a:off x="2339175" y="4221609"/>
            <a:ext cx="3225074" cy="624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BR" sz="2800">
                <a:solidFill>
                  <a:schemeClr val="bg1"/>
                </a:solidFill>
              </a:rPr>
              <a:t>CNPEM campus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E0CB6EA-0797-8193-D9F3-C731D1A88D2F}"/>
              </a:ext>
            </a:extLst>
          </p:cNvPr>
          <p:cNvSpPr txBox="1"/>
          <p:nvPr/>
        </p:nvSpPr>
        <p:spPr>
          <a:xfrm>
            <a:off x="8227256" y="1390294"/>
            <a:ext cx="34414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799955" algn="l"/>
                <a:tab pos="2519937" algn="l"/>
              </a:tabLst>
            </a:pPr>
            <a:r>
              <a:rPr lang="en-BR" sz="1600" b="1">
                <a:solidFill>
                  <a:schemeClr val="accent1">
                    <a:lumMod val="75000"/>
                  </a:schemeClr>
                </a:solidFill>
              </a:rPr>
              <a:t>SIRIUS design parameters</a:t>
            </a:r>
          </a:p>
          <a:p>
            <a:pPr>
              <a:tabLst>
                <a:tab pos="1799955" algn="l"/>
                <a:tab pos="2519937" algn="l"/>
              </a:tabLst>
            </a:pPr>
            <a:r>
              <a:rPr lang="en-BR" sz="1600">
                <a:solidFill>
                  <a:schemeClr val="accent1">
                    <a:lumMod val="75000"/>
                  </a:schemeClr>
                </a:solidFill>
              </a:rPr>
              <a:t>Energy 	3.0	GeV</a:t>
            </a:r>
          </a:p>
          <a:p>
            <a:pPr>
              <a:tabLst>
                <a:tab pos="1799955" algn="l"/>
                <a:tab pos="2519937" algn="l"/>
              </a:tabLst>
            </a:pPr>
            <a:r>
              <a:rPr lang="en-BR" sz="1600">
                <a:solidFill>
                  <a:schemeClr val="accent1">
                    <a:lumMod val="75000"/>
                  </a:schemeClr>
                </a:solidFill>
              </a:rPr>
              <a:t>Circumference	518.4	m</a:t>
            </a:r>
          </a:p>
          <a:p>
            <a:pPr>
              <a:tabLst>
                <a:tab pos="1799955" algn="l"/>
                <a:tab pos="2519937" algn="l"/>
              </a:tabLst>
            </a:pPr>
            <a:r>
              <a:rPr lang="en-BR" sz="1600">
                <a:solidFill>
                  <a:schemeClr val="accent1">
                    <a:lumMod val="75000"/>
                  </a:schemeClr>
                </a:solidFill>
              </a:rPr>
              <a:t>Emittance	250	pm.rad</a:t>
            </a:r>
          </a:p>
          <a:p>
            <a:pPr>
              <a:tabLst>
                <a:tab pos="1799955" algn="l"/>
                <a:tab pos="2519937" algn="l"/>
              </a:tabLst>
            </a:pPr>
            <a:r>
              <a:rPr lang="en-BR" sz="1600">
                <a:solidFill>
                  <a:schemeClr val="accent1">
                    <a:lumMod val="75000"/>
                  </a:schemeClr>
                </a:solidFill>
              </a:rPr>
              <a:t>Current (top-up)	350	mA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14FEA0-B25B-4F4C-BDD2-E439503458A4}"/>
              </a:ext>
            </a:extLst>
          </p:cNvPr>
          <p:cNvSpPr txBox="1"/>
          <p:nvPr/>
        </p:nvSpPr>
        <p:spPr>
          <a:xfrm>
            <a:off x="204365" y="4750716"/>
            <a:ext cx="3796937" cy="19697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115" indent="-28511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BR" sz="1600">
                <a:solidFill>
                  <a:srgbClr val="00B050"/>
                </a:solidFill>
              </a:rPr>
              <a:t>Green-field facility </a:t>
            </a:r>
            <a:endParaRPr lang="en-US"/>
          </a:p>
          <a:p>
            <a:pPr marL="285115" indent="-28511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BR" sz="1600">
                <a:solidFill>
                  <a:srgbClr val="00B050"/>
                </a:solidFill>
              </a:rPr>
              <a:t>Construction: 2012 – 2020</a:t>
            </a:r>
            <a:endParaRPr lang="en-BR" sz="1600">
              <a:solidFill>
                <a:srgbClr val="00B050"/>
              </a:solidFill>
              <a:ea typeface="Calibri"/>
              <a:cs typeface="Calibri"/>
            </a:endParaRPr>
          </a:p>
          <a:p>
            <a:pPr marL="285115" indent="-28511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BR" sz="1600">
                <a:solidFill>
                  <a:srgbClr val="00B050"/>
                </a:solidFill>
              </a:rPr>
              <a:t>Cost: US$ 500M (∼85% spent in Brazil)</a:t>
            </a:r>
            <a:endParaRPr lang="en-BR" sz="1600">
              <a:solidFill>
                <a:srgbClr val="00B050"/>
              </a:solidFill>
              <a:ea typeface="Calibri"/>
              <a:cs typeface="Calibri"/>
            </a:endParaRPr>
          </a:p>
          <a:p>
            <a:pPr marL="285115" indent="-28511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BR" sz="1600">
                <a:solidFill>
                  <a:srgbClr val="00B050"/>
                </a:solidFill>
              </a:rPr>
              <a:t>1</a:t>
            </a:r>
            <a:r>
              <a:rPr lang="en-BR" sz="1600" baseline="30000">
                <a:solidFill>
                  <a:srgbClr val="00B050"/>
                </a:solidFill>
              </a:rPr>
              <a:t>st</a:t>
            </a:r>
            <a:r>
              <a:rPr lang="en-BR" sz="1600">
                <a:solidFill>
                  <a:srgbClr val="00B050"/>
                </a:solidFill>
              </a:rPr>
              <a:t> regular users call: Nov. 2022</a:t>
            </a:r>
            <a:endParaRPr lang="en-BR" sz="1600">
              <a:solidFill>
                <a:srgbClr val="00B050"/>
              </a:solidFill>
              <a:ea typeface="Calibri"/>
              <a:cs typeface="Calibri"/>
            </a:endParaRPr>
          </a:p>
          <a:p>
            <a:pPr marL="285115" indent="-28511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BR" sz="1600">
                <a:solidFill>
                  <a:srgbClr val="00B050"/>
                </a:solidFill>
              </a:rPr>
              <a:t>10 beamlines in operation</a:t>
            </a:r>
            <a:endParaRPr lang="en-BR" sz="1600">
              <a:solidFill>
                <a:srgbClr val="00B050"/>
              </a:solidFill>
              <a:ea typeface="Calibri"/>
              <a:cs typeface="Calibri"/>
            </a:endParaRPr>
          </a:p>
          <a:p>
            <a:pPr marL="285115" indent="-28511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BR" sz="1600">
                <a:solidFill>
                  <a:srgbClr val="00B050"/>
                </a:solidFill>
              </a:rPr>
              <a:t>100 mA in top-mode mode, uniform fill</a:t>
            </a:r>
            <a:endParaRPr lang="en-BR" sz="1600">
              <a:solidFill>
                <a:srgbClr val="00B050"/>
              </a:solidFill>
              <a:ea typeface="Calibri"/>
              <a:cs typeface="Calibri"/>
            </a:endParaRPr>
          </a:p>
          <a:p>
            <a:pPr marL="285115" indent="-28511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BR" sz="1600">
                <a:solidFill>
                  <a:srgbClr val="00B050"/>
                </a:solidFill>
              </a:rPr>
              <a:t>Phase-1 (end of 2024): 14 beamlines</a:t>
            </a:r>
            <a:endParaRPr lang="en-BR" sz="1600">
              <a:solidFill>
                <a:srgbClr val="00B050"/>
              </a:solidFill>
              <a:ea typeface="Calibri"/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BBDE58-EF56-7AEF-0350-3FDEE34260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3380" y="3547361"/>
            <a:ext cx="5220576" cy="307859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7673A0-F5DC-B5AB-DADC-4BD4602C7FCE}"/>
              </a:ext>
            </a:extLst>
          </p:cNvPr>
          <p:cNvCxnSpPr>
            <a:cxnSpLocks/>
          </p:cNvCxnSpPr>
          <p:nvPr/>
        </p:nvCxnSpPr>
        <p:spPr>
          <a:xfrm flipH="1" flipV="1">
            <a:off x="4384194" y="5043265"/>
            <a:ext cx="4215798" cy="76520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F13279-2995-1FAE-FC35-2B3B692C4334}"/>
              </a:ext>
            </a:extLst>
          </p:cNvPr>
          <p:cNvCxnSpPr>
            <a:cxnSpLocks/>
          </p:cNvCxnSpPr>
          <p:nvPr/>
        </p:nvCxnSpPr>
        <p:spPr>
          <a:xfrm>
            <a:off x="7766283" y="2971920"/>
            <a:ext cx="816511" cy="2836546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4">
            <a:extLst>
              <a:ext uri="{FF2B5EF4-FFF2-40B4-BE49-F238E27FC236}">
                <a16:creationId xmlns:a16="http://schemas.microsoft.com/office/drawing/2014/main" id="{F74D4561-0B96-6188-CE9C-D435D5418A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921" y="805809"/>
            <a:ext cx="6873961" cy="4312428"/>
          </a:xfrm>
          <a:prstGeom prst="ellipse">
            <a:avLst/>
          </a:prstGeom>
          <a:ln w="190500" cap="rnd">
            <a:noFill/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859AA1A-1476-BF1C-187C-D38D7E731058}"/>
              </a:ext>
            </a:extLst>
          </p:cNvPr>
          <p:cNvSpPr txBox="1"/>
          <p:nvPr/>
        </p:nvSpPr>
        <p:spPr>
          <a:xfrm>
            <a:off x="8501825" y="5790543"/>
            <a:ext cx="991285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BR" sz="1351">
                <a:solidFill>
                  <a:srgbClr val="C00000"/>
                </a:solidFill>
              </a:rPr>
              <a:t>Campinas</a:t>
            </a:r>
          </a:p>
          <a:p>
            <a:pPr algn="ctr"/>
            <a:r>
              <a:rPr lang="en-BR" sz="1351">
                <a:solidFill>
                  <a:srgbClr val="C00000"/>
                </a:solidFill>
              </a:rPr>
              <a:t>Brazil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638568C-F1A0-15EB-EF6F-675917EA305F}"/>
              </a:ext>
            </a:extLst>
          </p:cNvPr>
          <p:cNvSpPr/>
          <p:nvPr/>
        </p:nvSpPr>
        <p:spPr>
          <a:xfrm>
            <a:off x="8536490" y="5771034"/>
            <a:ext cx="84083" cy="82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R" sz="1351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4B4A3AE-6F4B-01AF-22B0-D1EA3F4A76A1}"/>
              </a:ext>
            </a:extLst>
          </p:cNvPr>
          <p:cNvSpPr txBox="1">
            <a:spLocks/>
          </p:cNvSpPr>
          <p:nvPr/>
        </p:nvSpPr>
        <p:spPr>
          <a:xfrm>
            <a:off x="153592" y="85329"/>
            <a:ext cx="11900041" cy="72242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Calibri"/>
                <a:ea typeface="Calibri"/>
                <a:cs typeface="Calibri"/>
              </a:rPr>
              <a:t>SIRIUS – 4GSR in </a:t>
            </a:r>
            <a:r>
              <a:rPr lang="pt-BR" sz="4000" b="1" dirty="0" err="1">
                <a:latin typeface="Calibri"/>
                <a:ea typeface="Calibri"/>
                <a:cs typeface="Calibri"/>
              </a:rPr>
              <a:t>Operation</a:t>
            </a:r>
            <a:endParaRPr lang="pt-BR" sz="4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73E3DDC-7BDF-6032-C7EB-8D90399FE4E6}"/>
              </a:ext>
            </a:extLst>
          </p:cNvPr>
          <p:cNvSpPr txBox="1"/>
          <p:nvPr/>
        </p:nvSpPr>
        <p:spPr>
          <a:xfrm>
            <a:off x="2904564" y="4159623"/>
            <a:ext cx="3119717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err="1">
                <a:solidFill>
                  <a:srgbClr val="FFFF00"/>
                </a:solidFill>
                <a:ea typeface="Calibri"/>
                <a:cs typeface="Calibri"/>
              </a:rPr>
              <a:t>Brazilian</a:t>
            </a:r>
            <a:r>
              <a:rPr lang="pt-BR">
                <a:solidFill>
                  <a:srgbClr val="FFFF00"/>
                </a:solidFill>
                <a:ea typeface="Calibri"/>
                <a:cs typeface="Calibri"/>
              </a:rPr>
              <a:t> Center for </a:t>
            </a:r>
            <a:r>
              <a:rPr lang="pt-BR" err="1">
                <a:solidFill>
                  <a:srgbClr val="FFFF00"/>
                </a:solidFill>
                <a:ea typeface="Calibri"/>
                <a:cs typeface="Calibri"/>
              </a:rPr>
              <a:t>Research</a:t>
            </a:r>
            <a:r>
              <a:rPr lang="pt-BR">
                <a:solidFill>
                  <a:srgbClr val="FFFF00"/>
                </a:solidFill>
                <a:ea typeface="Calibri"/>
                <a:cs typeface="Calibri"/>
              </a:rPr>
              <a:t> in Energy </a:t>
            </a:r>
            <a:r>
              <a:rPr lang="pt-BR" err="1">
                <a:solidFill>
                  <a:srgbClr val="FFFF00"/>
                </a:solidFill>
                <a:ea typeface="Calibri"/>
                <a:cs typeface="Calibri"/>
              </a:rPr>
              <a:t>and</a:t>
            </a:r>
            <a:r>
              <a:rPr lang="pt-BR">
                <a:solidFill>
                  <a:srgbClr val="FFFF00"/>
                </a:solidFill>
                <a:ea typeface="Calibri"/>
                <a:cs typeface="Calibri"/>
              </a:rPr>
              <a:t> </a:t>
            </a:r>
            <a:r>
              <a:rPr lang="pt-BR" err="1">
                <a:solidFill>
                  <a:srgbClr val="FFFF00"/>
                </a:solidFill>
                <a:ea typeface="Calibri"/>
                <a:cs typeface="Calibri"/>
              </a:rPr>
              <a:t>Materials</a:t>
            </a:r>
            <a:r>
              <a:rPr lang="pt-BR">
                <a:solidFill>
                  <a:srgbClr val="FFFF00"/>
                </a:solidFill>
                <a:ea typeface="Calibri"/>
                <a:cs typeface="Calibri"/>
              </a:rPr>
              <a:t> (CNPEM)</a:t>
            </a:r>
            <a:endParaRPr lang="pt-BR">
              <a:solidFill>
                <a:srgbClr val="FFFF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5273B0-4CB1-6ADD-37CD-A42E389F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044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385F1-C492-6D18-0448-02E264E67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CDFC7CD-AC57-C4B8-5A15-FC22FD78EB29}"/>
              </a:ext>
            </a:extLst>
          </p:cNvPr>
          <p:cNvSpPr txBox="1">
            <a:spLocks/>
          </p:cNvSpPr>
          <p:nvPr/>
        </p:nvSpPr>
        <p:spPr>
          <a:xfrm>
            <a:off x="351148" y="19476"/>
            <a:ext cx="10507745" cy="80708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err="1">
                <a:latin typeface="+mn-lt"/>
                <a:ea typeface="Calibri Light"/>
                <a:cs typeface="Calibri Light"/>
              </a:rPr>
              <a:t>Summary</a:t>
            </a:r>
            <a:endParaRPr lang="pt-BR" sz="4000" b="1" dirty="0">
              <a:latin typeface="+mn-lt"/>
              <a:ea typeface="Calibri Light"/>
              <a:cs typeface="Calibri Ligh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0858A2-F2D9-7EC5-E55C-0D2504289F29}"/>
              </a:ext>
            </a:extLst>
          </p:cNvPr>
          <p:cNvSpPr txBox="1"/>
          <p:nvPr/>
        </p:nvSpPr>
        <p:spPr>
          <a:xfrm>
            <a:off x="908028" y="757388"/>
            <a:ext cx="8414041" cy="60760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pt-BR" sz="2000" dirty="0">
                <a:ea typeface="Calibri"/>
                <a:cs typeface="Calibri" panose="020F0502020204030204"/>
              </a:rPr>
              <a:t>A </a:t>
            </a:r>
            <a:r>
              <a:rPr lang="pt-BR" sz="2000" dirty="0" err="1">
                <a:ea typeface="Calibri"/>
                <a:cs typeface="Calibri" panose="020F0502020204030204"/>
              </a:rPr>
              <a:t>low-cost</a:t>
            </a:r>
            <a:r>
              <a:rPr lang="pt-BR" sz="2000" dirty="0">
                <a:ea typeface="Calibri"/>
                <a:cs typeface="Calibri" panose="020F0502020204030204"/>
              </a:rPr>
              <a:t> </a:t>
            </a:r>
            <a:r>
              <a:rPr lang="pt-BR" sz="2000" dirty="0" err="1">
                <a:ea typeface="Calibri"/>
                <a:cs typeface="Calibri" panose="020F0502020204030204"/>
              </a:rPr>
              <a:t>small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emittance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booster</a:t>
            </a:r>
            <a:r>
              <a:rPr lang="pt-BR" sz="2000" dirty="0">
                <a:ea typeface="Calibri"/>
                <a:cs typeface="Calibri" panose="020F0502020204030204"/>
              </a:rPr>
              <a:t> </a:t>
            </a:r>
            <a:r>
              <a:rPr lang="pt-BR" sz="2000" dirty="0" err="1">
                <a:ea typeface="Calibri"/>
                <a:cs typeface="Calibri" panose="020F0502020204030204"/>
              </a:rPr>
              <a:t>was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designed</a:t>
            </a:r>
            <a:r>
              <a:rPr lang="pt-BR" sz="2000" dirty="0">
                <a:ea typeface="Calibri"/>
                <a:cs typeface="Calibri" panose="020F0502020204030204"/>
              </a:rPr>
              <a:t>:</a:t>
            </a:r>
            <a:endParaRPr lang="pt-BR" dirty="0"/>
          </a:p>
          <a:p>
            <a:pPr marL="742950" lvl="1" indent="-285750">
              <a:spcAft>
                <a:spcPts val="300"/>
              </a:spcAft>
              <a:buFont typeface="Courier New"/>
              <a:buChar char="o"/>
            </a:pPr>
            <a:r>
              <a:rPr lang="pt-BR" sz="1600" dirty="0" err="1">
                <a:ea typeface="Calibri"/>
                <a:cs typeface="Calibri" panose="020F0502020204030204"/>
              </a:rPr>
              <a:t>Symmetric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lattice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and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small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number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of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magnet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families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and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PSs</a:t>
            </a:r>
            <a:r>
              <a:rPr lang="pt-BR" sz="1600" dirty="0">
                <a:ea typeface="Calibri"/>
                <a:cs typeface="Calibri" panose="020F0502020204030204"/>
              </a:rPr>
              <a:t>;</a:t>
            </a:r>
          </a:p>
          <a:p>
            <a:pPr marL="742950" lvl="1" indent="-285750">
              <a:spcAft>
                <a:spcPts val="300"/>
              </a:spcAft>
              <a:buFont typeface="Courier New"/>
              <a:buChar char="o"/>
            </a:pPr>
            <a:r>
              <a:rPr lang="pt-BR" sz="1600" dirty="0" err="1">
                <a:ea typeface="Calibri"/>
                <a:cs typeface="Calibri" panose="020F0502020204030204"/>
              </a:rPr>
              <a:t>Simple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scheme</a:t>
            </a:r>
            <a:r>
              <a:rPr lang="pt-BR" sz="1600" dirty="0">
                <a:ea typeface="Calibri"/>
                <a:cs typeface="Calibri" panose="020F0502020204030204"/>
              </a:rPr>
              <a:t> for tune </a:t>
            </a:r>
            <a:r>
              <a:rPr lang="pt-BR" sz="1600" dirty="0" err="1">
                <a:ea typeface="Calibri"/>
                <a:cs typeface="Calibri" panose="020F0502020204030204"/>
              </a:rPr>
              <a:t>and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chromaticity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correction</a:t>
            </a:r>
            <a:r>
              <a:rPr lang="pt-BR" sz="1600" dirty="0">
                <a:ea typeface="Calibri"/>
                <a:cs typeface="Calibri" panose="020F0502020204030204"/>
              </a:rPr>
              <a:t>;</a:t>
            </a:r>
          </a:p>
          <a:p>
            <a:pPr marL="742950" lvl="1" indent="-285750">
              <a:spcAft>
                <a:spcPts val="300"/>
              </a:spcAft>
              <a:buFont typeface="Courier New"/>
              <a:buChar char="o"/>
            </a:pPr>
            <a:r>
              <a:rPr lang="pt-BR" sz="1600" dirty="0">
                <a:ea typeface="Calibri"/>
                <a:cs typeface="Calibri" panose="020F0502020204030204"/>
              </a:rPr>
              <a:t>The </a:t>
            </a:r>
            <a:r>
              <a:rPr lang="pt-BR" sz="1600" dirty="0" err="1">
                <a:ea typeface="Calibri"/>
                <a:cs typeface="Calibri" panose="020F0502020204030204"/>
              </a:rPr>
              <a:t>number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of</a:t>
            </a:r>
            <a:r>
              <a:rPr lang="pt-BR" sz="1600" dirty="0">
                <a:ea typeface="Calibri"/>
                <a:cs typeface="Calibri" panose="020F0502020204030204"/>
              </a:rPr>
              <a:t> </a:t>
            </a:r>
            <a:r>
              <a:rPr lang="pt-BR" sz="1600" dirty="0" err="1">
                <a:ea typeface="Calibri"/>
                <a:cs typeface="Calibri" panose="020F0502020204030204"/>
              </a:rPr>
              <a:t>corrector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magnets</a:t>
            </a:r>
            <a:r>
              <a:rPr lang="pt-BR" sz="1600" dirty="0">
                <a:ea typeface="Calibri"/>
                <a:cs typeface="Calibri" panose="020F0502020204030204"/>
              </a:rPr>
              <a:t> </a:t>
            </a:r>
            <a:r>
              <a:rPr lang="pt-BR" sz="1600" dirty="0" err="1">
                <a:ea typeface="Calibri"/>
                <a:cs typeface="Calibri" panose="020F0502020204030204"/>
              </a:rPr>
              <a:t>was</a:t>
            </a:r>
            <a:r>
              <a:rPr lang="pt-BR" sz="1600" dirty="0">
                <a:ea typeface="Calibri"/>
                <a:cs typeface="Calibri" panose="020F0502020204030204"/>
              </a:rPr>
              <a:t> too </a:t>
            </a:r>
            <a:r>
              <a:rPr lang="pt-BR" sz="1600" dirty="0" err="1">
                <a:ea typeface="Calibri"/>
                <a:cs typeface="Calibri" panose="020F0502020204030204"/>
              </a:rPr>
              <a:t>small</a:t>
            </a:r>
            <a:r>
              <a:rPr lang="pt-BR" sz="1600" dirty="0">
                <a:ea typeface="Calibri"/>
                <a:cs typeface="Calibri" panose="020F0502020204030204"/>
              </a:rPr>
              <a:t>;</a:t>
            </a:r>
          </a:p>
          <a:p>
            <a:pPr marL="742950" lvl="1" indent="-285750">
              <a:spcAft>
                <a:spcPts val="1000"/>
              </a:spcAft>
              <a:buFont typeface="Courier New"/>
              <a:buChar char="o"/>
            </a:pPr>
            <a:r>
              <a:rPr lang="pt-BR" sz="1600" dirty="0" err="1">
                <a:ea typeface="Calibri"/>
                <a:cs typeface="Calibri" panose="020F0502020204030204"/>
              </a:rPr>
              <a:t>Small</a:t>
            </a:r>
            <a:r>
              <a:rPr lang="pt-BR" sz="1600" dirty="0">
                <a:ea typeface="Calibri"/>
                <a:cs typeface="Calibri" panose="020F0502020204030204"/>
              </a:rPr>
              <a:t> momentum </a:t>
            </a:r>
            <a:r>
              <a:rPr lang="pt-BR" sz="1600" dirty="0" err="1">
                <a:ea typeface="Calibri"/>
                <a:cs typeface="Calibri" panose="020F0502020204030204"/>
              </a:rPr>
              <a:t>compaction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is</a:t>
            </a:r>
            <a:r>
              <a:rPr lang="pt-BR" sz="1600" dirty="0">
                <a:ea typeface="Calibri"/>
                <a:cs typeface="Calibri" panose="020F0502020204030204"/>
              </a:rPr>
              <a:t> </a:t>
            </a:r>
            <a:r>
              <a:rPr lang="pt-BR" sz="1600" dirty="0" err="1">
                <a:ea typeface="Calibri"/>
                <a:cs typeface="Calibri" panose="020F0502020204030204"/>
              </a:rPr>
              <a:t>an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issue</a:t>
            </a:r>
            <a:r>
              <a:rPr lang="pt-BR" sz="1600" dirty="0">
                <a:ea typeface="Calibri"/>
                <a:cs typeface="Calibri" panose="020F0502020204030204"/>
              </a:rPr>
              <a:t>.</a:t>
            </a:r>
          </a:p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pt-BR" sz="2000" dirty="0">
                <a:ea typeface="Calibri"/>
                <a:cs typeface="Calibri" panose="020F0502020204030204"/>
              </a:rPr>
              <a:t>In 2019 </a:t>
            </a:r>
            <a:r>
              <a:rPr lang="pt-BR" sz="2000" dirty="0" err="1">
                <a:ea typeface="Calibri"/>
                <a:cs typeface="Calibri" panose="020F0502020204030204"/>
              </a:rPr>
              <a:t>the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booster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commissioning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was</a:t>
            </a:r>
            <a:r>
              <a:rPr lang="pt-BR" sz="2000" dirty="0">
                <a:ea typeface="Calibri"/>
                <a:cs typeface="Calibri" panose="020F0502020204030204"/>
              </a:rPr>
              <a:t> </a:t>
            </a:r>
            <a:r>
              <a:rPr lang="pt-BR" sz="2000" dirty="0" err="1">
                <a:ea typeface="Calibri"/>
                <a:cs typeface="Calibri" panose="020F0502020204030204"/>
              </a:rPr>
              <a:t>intervealed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with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the</a:t>
            </a:r>
            <a:r>
              <a:rPr lang="pt-BR" sz="2000" dirty="0">
                <a:ea typeface="Calibri"/>
                <a:cs typeface="Calibri" panose="020F0502020204030204"/>
              </a:rPr>
              <a:t> SR </a:t>
            </a:r>
            <a:r>
              <a:rPr lang="pt-BR" sz="2000" dirty="0" err="1">
                <a:ea typeface="Calibri"/>
                <a:cs typeface="Calibri" panose="020F0502020204030204"/>
              </a:rPr>
              <a:t>installation</a:t>
            </a:r>
            <a:r>
              <a:rPr lang="pt-BR" sz="2000" dirty="0">
                <a:ea typeface="Calibri"/>
                <a:cs typeface="Calibri" panose="020F0502020204030204"/>
              </a:rPr>
              <a:t>:</a:t>
            </a:r>
            <a:endParaRPr lang="pt-BR" dirty="0">
              <a:cs typeface="Calibri" panose="020F0502020204030204"/>
            </a:endParaRPr>
          </a:p>
          <a:p>
            <a:pPr marL="742950" lvl="1" indent="-285750">
              <a:spcAft>
                <a:spcPts val="300"/>
              </a:spcAft>
              <a:buFont typeface="Courier New"/>
              <a:buChar char="o"/>
            </a:pPr>
            <a:r>
              <a:rPr lang="pt-BR" sz="1600" dirty="0" err="1">
                <a:ea typeface="Calibri"/>
                <a:cs typeface="Calibri" panose="020F0502020204030204"/>
              </a:rPr>
              <a:t>Intermitent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scheduling</a:t>
            </a:r>
            <a:r>
              <a:rPr lang="pt-BR" sz="1600" dirty="0">
                <a:ea typeface="Calibri"/>
                <a:cs typeface="Calibri" panose="020F0502020204030204"/>
              </a:rPr>
              <a:t>. </a:t>
            </a:r>
            <a:r>
              <a:rPr lang="pt-BR" sz="1600" dirty="0" err="1">
                <a:ea typeface="Calibri"/>
                <a:cs typeface="Calibri" panose="020F0502020204030204"/>
              </a:rPr>
              <a:t>Main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objective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was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to</a:t>
            </a:r>
            <a:r>
              <a:rPr lang="pt-BR" sz="1600" dirty="0">
                <a:ea typeface="Calibri"/>
                <a:cs typeface="Calibri" panose="020F0502020204030204"/>
              </a:rPr>
              <a:t> start SR </a:t>
            </a:r>
            <a:r>
              <a:rPr lang="pt-BR" sz="1600" dirty="0" err="1">
                <a:ea typeface="Calibri"/>
                <a:cs typeface="Calibri" panose="020F0502020204030204"/>
              </a:rPr>
              <a:t>commissioning</a:t>
            </a:r>
            <a:r>
              <a:rPr lang="pt-BR" sz="1600" dirty="0">
                <a:ea typeface="Calibri"/>
                <a:cs typeface="Calibri" panose="020F0502020204030204"/>
              </a:rPr>
              <a:t> ASAP;</a:t>
            </a:r>
          </a:p>
          <a:p>
            <a:pPr marL="742950" lvl="1" indent="-285750">
              <a:spcAft>
                <a:spcPts val="1000"/>
              </a:spcAft>
              <a:buFont typeface="Courier New"/>
              <a:buChar char="o"/>
            </a:pPr>
            <a:r>
              <a:rPr lang="pt-BR" sz="1600" dirty="0" err="1">
                <a:ea typeface="Calibri"/>
                <a:cs typeface="Calibri" panose="020F0502020204030204"/>
              </a:rPr>
              <a:t>Difficulty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to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perform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detailed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characterizations</a:t>
            </a:r>
            <a:r>
              <a:rPr lang="pt-BR" sz="1600" dirty="0">
                <a:ea typeface="Calibri"/>
                <a:cs typeface="Calibri" panose="020F0502020204030204"/>
              </a:rPr>
              <a:t>;</a:t>
            </a:r>
          </a:p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pt-BR" sz="2000" dirty="0" err="1">
                <a:ea typeface="Calibri"/>
                <a:cs typeface="Calibri" panose="020F0502020204030204"/>
              </a:rPr>
              <a:t>From</a:t>
            </a:r>
            <a:r>
              <a:rPr lang="pt-BR" sz="2000" dirty="0">
                <a:ea typeface="Calibri"/>
                <a:cs typeface="Calibri" panose="020F0502020204030204"/>
              </a:rPr>
              <a:t> 2020 </a:t>
            </a:r>
            <a:r>
              <a:rPr lang="pt-BR" sz="2000" dirty="0" err="1">
                <a:ea typeface="Calibri"/>
                <a:cs typeface="Calibri" panose="020F0502020204030204"/>
              </a:rPr>
              <a:t>to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last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year</a:t>
            </a:r>
            <a:r>
              <a:rPr lang="pt-BR" sz="2000" dirty="0">
                <a:ea typeface="Calibri"/>
                <a:cs typeface="Calibri" panose="020F0502020204030204"/>
              </a:rPr>
              <a:t> a </a:t>
            </a:r>
            <a:r>
              <a:rPr lang="pt-BR" sz="2000" dirty="0" err="1">
                <a:ea typeface="Calibri"/>
                <a:cs typeface="Calibri" panose="020F0502020204030204"/>
              </a:rPr>
              <a:t>large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effort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was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applied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to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the</a:t>
            </a:r>
            <a:r>
              <a:rPr lang="pt-BR" sz="2000" dirty="0">
                <a:ea typeface="Calibri"/>
                <a:cs typeface="Calibri" panose="020F0502020204030204"/>
              </a:rPr>
              <a:t> SR:</a:t>
            </a:r>
          </a:p>
          <a:p>
            <a:pPr marL="742950" lvl="1" indent="-285750">
              <a:spcAft>
                <a:spcPts val="300"/>
              </a:spcAft>
              <a:buFont typeface="Courier New"/>
              <a:buChar char="o"/>
            </a:pPr>
            <a:r>
              <a:rPr lang="pt-BR" sz="1600" dirty="0" err="1">
                <a:ea typeface="Calibri"/>
                <a:cs typeface="Calibri" panose="020F0502020204030204"/>
              </a:rPr>
              <a:t>Increase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of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operation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current</a:t>
            </a:r>
            <a:r>
              <a:rPr lang="pt-BR" sz="1600" dirty="0">
                <a:ea typeface="Calibri"/>
                <a:cs typeface="Calibri" panose="020F0502020204030204"/>
              </a:rPr>
              <a:t>, top-</a:t>
            </a:r>
            <a:r>
              <a:rPr lang="pt-BR" sz="1600" dirty="0" err="1">
                <a:ea typeface="Calibri"/>
                <a:cs typeface="Calibri" panose="020F0502020204030204"/>
              </a:rPr>
              <a:t>up</a:t>
            </a:r>
            <a:r>
              <a:rPr lang="pt-BR" sz="1600" dirty="0">
                <a:ea typeface="Calibri"/>
                <a:cs typeface="Calibri" panose="020F0502020204030204"/>
              </a:rPr>
              <a:t>;</a:t>
            </a:r>
          </a:p>
          <a:p>
            <a:pPr marL="742950" lvl="1" indent="-285750">
              <a:spcAft>
                <a:spcPts val="300"/>
              </a:spcAft>
              <a:buFont typeface="Courier New"/>
              <a:buChar char="o"/>
            </a:pPr>
            <a:r>
              <a:rPr lang="pt-BR" sz="1600" dirty="0">
                <a:ea typeface="Calibri"/>
                <a:cs typeface="Calibri" panose="020F0502020204030204"/>
              </a:rPr>
              <a:t>Orbit </a:t>
            </a:r>
            <a:r>
              <a:rPr lang="pt-BR" sz="1600" dirty="0" err="1">
                <a:ea typeface="Calibri"/>
                <a:cs typeface="Calibri" panose="020F0502020204030204"/>
              </a:rPr>
              <a:t>stability</a:t>
            </a:r>
            <a:r>
              <a:rPr lang="pt-BR" sz="1600" dirty="0">
                <a:ea typeface="Calibri"/>
                <a:cs typeface="Calibri" panose="020F0502020204030204"/>
              </a:rPr>
              <a:t>, "</a:t>
            </a:r>
            <a:r>
              <a:rPr lang="pt-BR" sz="1600" dirty="0" err="1">
                <a:ea typeface="Calibri"/>
                <a:cs typeface="Calibri" panose="020F0502020204030204"/>
              </a:rPr>
              <a:t>transparent</a:t>
            </a:r>
            <a:r>
              <a:rPr lang="pt-BR" sz="1600" dirty="0">
                <a:ea typeface="Calibri"/>
                <a:cs typeface="Calibri" panose="020F0502020204030204"/>
              </a:rPr>
              <a:t> SR </a:t>
            </a:r>
            <a:r>
              <a:rPr lang="pt-BR" sz="1600" dirty="0" err="1">
                <a:ea typeface="Calibri"/>
                <a:cs typeface="Calibri" panose="020F0502020204030204"/>
              </a:rPr>
              <a:t>Injection</a:t>
            </a:r>
            <a:r>
              <a:rPr lang="pt-BR" sz="1600" dirty="0">
                <a:ea typeface="Calibri"/>
                <a:cs typeface="Calibri" panose="020F0502020204030204"/>
              </a:rPr>
              <a:t>", </a:t>
            </a:r>
            <a:r>
              <a:rPr lang="pt-BR" sz="1600" dirty="0" err="1">
                <a:ea typeface="Calibri"/>
                <a:cs typeface="Calibri" panose="020F0502020204030204"/>
              </a:rPr>
              <a:t>IDs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installation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and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commissioning</a:t>
            </a:r>
            <a:r>
              <a:rPr lang="pt-BR" sz="1600" dirty="0">
                <a:ea typeface="Calibri"/>
                <a:cs typeface="Calibri" panose="020F0502020204030204"/>
              </a:rPr>
              <a:t>;</a:t>
            </a:r>
          </a:p>
          <a:p>
            <a:pPr marL="742950" lvl="1" indent="-285750">
              <a:spcAft>
                <a:spcPts val="1000"/>
              </a:spcAft>
              <a:buFont typeface="Courier New"/>
              <a:buChar char="o"/>
            </a:pPr>
            <a:r>
              <a:rPr lang="pt-BR" sz="1600" dirty="0">
                <a:ea typeface="Calibri"/>
                <a:cs typeface="Calibri" panose="020F0502020204030204"/>
              </a:rPr>
              <a:t>Little time </a:t>
            </a:r>
            <a:r>
              <a:rPr lang="pt-BR" sz="1600" dirty="0" err="1">
                <a:ea typeface="Calibri"/>
                <a:cs typeface="Calibri" panose="020F0502020204030204"/>
              </a:rPr>
              <a:t>dedicated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to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booster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optimization</a:t>
            </a:r>
            <a:r>
              <a:rPr lang="pt-BR" sz="1600" dirty="0">
                <a:ea typeface="Calibri"/>
                <a:cs typeface="Calibri" panose="020F0502020204030204"/>
              </a:rPr>
              <a:t>;</a:t>
            </a:r>
          </a:p>
          <a:p>
            <a:pPr marL="285750" indent="-285750">
              <a:spcAft>
                <a:spcPts val="1000"/>
              </a:spcAft>
              <a:buFont typeface="Arial,Sans-Serif"/>
              <a:buChar char="•"/>
            </a:pPr>
            <a:r>
              <a:rPr lang="pt-BR" sz="2000" dirty="0" err="1">
                <a:ea typeface="Calibri"/>
                <a:cs typeface="Calibri" panose="020F0502020204030204"/>
              </a:rPr>
              <a:t>Booster</a:t>
            </a:r>
            <a:r>
              <a:rPr lang="pt-BR" sz="2000" dirty="0">
                <a:ea typeface="Calibri"/>
                <a:cs typeface="Calibri" panose="020F0502020204030204"/>
              </a:rPr>
              <a:t> performance </a:t>
            </a:r>
            <a:r>
              <a:rPr lang="pt-BR" sz="2000" dirty="0" err="1">
                <a:ea typeface="Calibri"/>
                <a:cs typeface="Calibri" panose="020F0502020204030204"/>
              </a:rPr>
              <a:t>meets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current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requirements</a:t>
            </a:r>
            <a:r>
              <a:rPr lang="pt-BR" sz="2000" dirty="0">
                <a:ea typeface="Calibri"/>
                <a:cs typeface="Calibri" panose="020F0502020204030204"/>
              </a:rPr>
              <a:t>;</a:t>
            </a:r>
          </a:p>
          <a:p>
            <a:pPr marL="285750" indent="-285750">
              <a:spcAft>
                <a:spcPts val="300"/>
              </a:spcAft>
              <a:buFont typeface="Arial,Sans-Serif"/>
              <a:buChar char="•"/>
            </a:pPr>
            <a:r>
              <a:rPr lang="pt-BR" sz="2000" dirty="0" err="1">
                <a:ea typeface="Calibri"/>
                <a:cs typeface="Calibri" panose="020F0502020204030204"/>
              </a:rPr>
              <a:t>Work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required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to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reach</a:t>
            </a:r>
            <a:r>
              <a:rPr lang="pt-BR" sz="2000" dirty="0">
                <a:ea typeface="Calibri"/>
                <a:cs typeface="Calibri" panose="020F0502020204030204"/>
              </a:rPr>
              <a:t> future </a:t>
            </a:r>
            <a:r>
              <a:rPr lang="pt-BR" sz="2000" dirty="0" err="1">
                <a:ea typeface="Calibri"/>
                <a:cs typeface="Calibri" panose="020F0502020204030204"/>
              </a:rPr>
              <a:t>operation</a:t>
            </a:r>
            <a:r>
              <a:rPr lang="pt-BR" sz="2000" dirty="0">
                <a:ea typeface="Calibri"/>
                <a:cs typeface="Calibri" panose="020F0502020204030204"/>
              </a:rPr>
              <a:t> </a:t>
            </a:r>
            <a:r>
              <a:rPr lang="pt-BR" sz="2000" dirty="0" err="1">
                <a:ea typeface="Calibri"/>
                <a:cs typeface="Calibri" panose="020F0502020204030204"/>
              </a:rPr>
              <a:t>demands</a:t>
            </a:r>
            <a:r>
              <a:rPr lang="pt-BR" sz="2000" dirty="0">
                <a:ea typeface="Calibri"/>
                <a:cs typeface="Calibri" panose="020F0502020204030204"/>
              </a:rPr>
              <a:t>:</a:t>
            </a:r>
          </a:p>
          <a:p>
            <a:pPr marL="742950" lvl="1" indent="-285750">
              <a:spcAft>
                <a:spcPts val="300"/>
              </a:spcAft>
              <a:buFont typeface="Courier New"/>
              <a:buChar char="o"/>
            </a:pPr>
            <a:r>
              <a:rPr lang="pt-BR" sz="1600" dirty="0" err="1">
                <a:ea typeface="Calibri"/>
                <a:cs typeface="Calibri" panose="020F0502020204030204"/>
              </a:rPr>
              <a:t>Improvement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of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orbit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correction</a:t>
            </a:r>
            <a:r>
              <a:rPr lang="pt-BR" sz="1600" dirty="0">
                <a:ea typeface="Calibri"/>
                <a:cs typeface="Calibri" panose="020F0502020204030204"/>
              </a:rPr>
              <a:t>;</a:t>
            </a:r>
          </a:p>
          <a:p>
            <a:pPr marL="742950" lvl="1" indent="-285750">
              <a:spcAft>
                <a:spcPts val="300"/>
              </a:spcAft>
              <a:buFont typeface="Courier New"/>
              <a:buChar char="o"/>
            </a:pPr>
            <a:r>
              <a:rPr lang="pt-BR" sz="1600" dirty="0" err="1">
                <a:ea typeface="Calibri"/>
                <a:cs typeface="Calibri" panose="020F0502020204030204"/>
              </a:rPr>
              <a:t>Optimization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of</a:t>
            </a:r>
            <a:r>
              <a:rPr lang="pt-BR" sz="1600" dirty="0">
                <a:ea typeface="Calibri"/>
                <a:cs typeface="Calibri" panose="020F0502020204030204"/>
              </a:rPr>
              <a:t> single-</a:t>
            </a:r>
            <a:r>
              <a:rPr lang="pt-BR" sz="1600" dirty="0" err="1">
                <a:ea typeface="Calibri"/>
                <a:cs typeface="Calibri" panose="020F0502020204030204"/>
              </a:rPr>
              <a:t>bunch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mode</a:t>
            </a:r>
            <a:r>
              <a:rPr lang="pt-BR" sz="1600" dirty="0">
                <a:ea typeface="Calibri"/>
                <a:cs typeface="Calibri" panose="020F0502020204030204"/>
              </a:rPr>
              <a:t>;</a:t>
            </a:r>
          </a:p>
          <a:p>
            <a:pPr marL="742950" lvl="1" indent="-285750">
              <a:spcAft>
                <a:spcPts val="300"/>
              </a:spcAft>
              <a:buFont typeface="Courier New"/>
              <a:buChar char="o"/>
            </a:pPr>
            <a:r>
              <a:rPr lang="pt-BR" sz="1600" dirty="0" err="1">
                <a:ea typeface="Calibri"/>
                <a:cs typeface="Calibri" panose="020F0502020204030204"/>
              </a:rPr>
              <a:t>Improvement</a:t>
            </a:r>
            <a:r>
              <a:rPr lang="pt-BR" sz="1600" dirty="0">
                <a:ea typeface="Calibri"/>
                <a:cs typeface="Calibri" panose="020F0502020204030204"/>
              </a:rPr>
              <a:t> </a:t>
            </a:r>
            <a:r>
              <a:rPr lang="pt-BR" sz="1600" dirty="0" err="1">
                <a:ea typeface="Calibri"/>
                <a:cs typeface="Calibri" panose="020F0502020204030204"/>
              </a:rPr>
              <a:t>of</a:t>
            </a:r>
            <a:r>
              <a:rPr lang="pt-BR" sz="1600" dirty="0">
                <a:ea typeface="Calibri"/>
                <a:cs typeface="Calibri" panose="020F0502020204030204"/>
              </a:rPr>
              <a:t> </a:t>
            </a:r>
            <a:r>
              <a:rPr lang="pt-BR" sz="1600" dirty="0" err="1">
                <a:ea typeface="Calibri"/>
                <a:cs typeface="Calibri" panose="020F0502020204030204"/>
              </a:rPr>
              <a:t>multi-bunch</a:t>
            </a:r>
            <a:r>
              <a:rPr lang="pt-BR" sz="1600" dirty="0">
                <a:ea typeface="Calibri"/>
                <a:cs typeface="Calibri" panose="020F0502020204030204"/>
              </a:rPr>
              <a:t> </a:t>
            </a:r>
            <a:r>
              <a:rPr lang="pt-BR" sz="1600" dirty="0" err="1">
                <a:ea typeface="Calibri"/>
                <a:cs typeface="Calibri" panose="020F0502020204030204"/>
              </a:rPr>
              <a:t>ramp</a:t>
            </a:r>
            <a:r>
              <a:rPr lang="pt-BR" sz="1600" dirty="0">
                <a:ea typeface="Calibri"/>
                <a:cs typeface="Calibri" panose="020F0502020204030204"/>
              </a:rPr>
              <a:t> </a:t>
            </a:r>
            <a:r>
              <a:rPr lang="pt-BR" sz="1600" dirty="0" err="1">
                <a:ea typeface="Calibri"/>
                <a:cs typeface="Calibri" panose="020F0502020204030204"/>
              </a:rPr>
              <a:t>efficiency</a:t>
            </a:r>
            <a:r>
              <a:rPr lang="pt-BR" sz="1600" dirty="0">
                <a:ea typeface="Calibri"/>
                <a:cs typeface="Calibri" panose="020F0502020204030204"/>
              </a:rPr>
              <a:t> </a:t>
            </a:r>
            <a:r>
              <a:rPr lang="pt-BR" sz="1600" dirty="0" err="1">
                <a:ea typeface="Calibri"/>
                <a:cs typeface="Calibri" panose="020F0502020204030204"/>
              </a:rPr>
              <a:t>at</a:t>
            </a:r>
            <a:r>
              <a:rPr lang="pt-BR" sz="1600" dirty="0">
                <a:ea typeface="Calibri"/>
                <a:cs typeface="Calibri" panose="020F0502020204030204"/>
              </a:rPr>
              <a:t> high </a:t>
            </a:r>
            <a:r>
              <a:rPr lang="pt-BR" sz="1600" dirty="0" err="1">
                <a:ea typeface="Calibri"/>
                <a:cs typeface="Calibri" panose="020F0502020204030204"/>
              </a:rPr>
              <a:t>currents</a:t>
            </a:r>
            <a:r>
              <a:rPr lang="pt-BR" sz="1600" dirty="0">
                <a:ea typeface="Calibri"/>
                <a:cs typeface="Calibri" panose="020F0502020204030204"/>
              </a:rPr>
              <a:t>;</a:t>
            </a:r>
          </a:p>
          <a:p>
            <a:pPr marL="742950" lvl="1" indent="-285750">
              <a:buFont typeface="Courier New"/>
              <a:buChar char="o"/>
            </a:pPr>
            <a:r>
              <a:rPr lang="pt-BR" sz="1600" dirty="0" err="1">
                <a:ea typeface="Calibri"/>
                <a:cs typeface="Calibri" panose="020F0502020204030204"/>
              </a:rPr>
              <a:t>Investigation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of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solutions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to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septa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heating</a:t>
            </a:r>
            <a:r>
              <a:rPr lang="pt-BR" sz="1600" dirty="0">
                <a:ea typeface="Calibri"/>
                <a:cs typeface="Calibri" panose="020F0502020204030204"/>
              </a:rPr>
              <a:t> </a:t>
            </a:r>
            <a:r>
              <a:rPr lang="pt-BR" sz="1600" dirty="0" err="1">
                <a:ea typeface="Calibri"/>
                <a:cs typeface="Calibri" panose="020F0502020204030204"/>
              </a:rPr>
              <a:t>issues</a:t>
            </a:r>
            <a:r>
              <a:rPr lang="pt-BR" sz="1600" dirty="0">
                <a:ea typeface="Calibri"/>
                <a:cs typeface="Calibri" panose="020F0502020204030204"/>
              </a:rPr>
              <a:t>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83AB8B-594B-561F-216F-3B31D47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7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8C9EF-F6F3-FE6C-4172-574A9294C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0835E-2C89-EEC4-2184-83EA219C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37" y="2811051"/>
            <a:ext cx="10748682" cy="1325563"/>
          </a:xfrm>
        </p:spPr>
        <p:txBody>
          <a:bodyPr/>
          <a:lstStyle/>
          <a:p>
            <a:r>
              <a:rPr lang="pt-BR" sz="4000" b="1" dirty="0" err="1">
                <a:latin typeface="Calibri"/>
                <a:ea typeface="Calibri"/>
                <a:cs typeface="Calibri Light"/>
              </a:rPr>
              <a:t>Thank</a:t>
            </a:r>
            <a:r>
              <a:rPr lang="pt-BR" sz="4000" b="1" dirty="0">
                <a:latin typeface="Calibri"/>
                <a:ea typeface="Calibri"/>
                <a:cs typeface="Calibri Light"/>
              </a:rPr>
              <a:t> </a:t>
            </a:r>
            <a:r>
              <a:rPr lang="pt-BR" sz="4000" b="1" dirty="0" err="1">
                <a:latin typeface="Calibri"/>
                <a:ea typeface="Calibri"/>
                <a:cs typeface="Calibri Light"/>
              </a:rPr>
              <a:t>you</a:t>
            </a:r>
            <a:r>
              <a:rPr lang="pt-BR" sz="4000" b="1" dirty="0">
                <a:latin typeface="Calibri"/>
                <a:ea typeface="Calibri"/>
                <a:cs typeface="Calibri Light"/>
              </a:rPr>
              <a:t> for </a:t>
            </a:r>
            <a:r>
              <a:rPr lang="pt-BR" sz="4000" b="1" dirty="0" err="1">
                <a:latin typeface="Calibri"/>
                <a:ea typeface="Calibri"/>
                <a:cs typeface="Calibri Light"/>
              </a:rPr>
              <a:t>your</a:t>
            </a:r>
            <a:r>
              <a:rPr lang="pt-BR" sz="4000" b="1" dirty="0">
                <a:latin typeface="Calibri"/>
                <a:ea typeface="Calibri"/>
                <a:cs typeface="Calibri Light"/>
              </a:rPr>
              <a:t> </a:t>
            </a:r>
            <a:r>
              <a:rPr lang="pt-BR" sz="4000" b="1" dirty="0" err="1">
                <a:latin typeface="Calibri"/>
                <a:ea typeface="Calibri"/>
                <a:cs typeface="Calibri Light"/>
              </a:rPr>
              <a:t>attention</a:t>
            </a:r>
            <a:r>
              <a:rPr lang="pt-BR" sz="4000" b="1" dirty="0">
                <a:latin typeface="Calibri"/>
                <a:ea typeface="Calibri"/>
                <a:cs typeface="Calibri Light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7F66A-C0FA-306F-63E5-271BBD2B161B}"/>
              </a:ext>
            </a:extLst>
          </p:cNvPr>
          <p:cNvSpPr txBox="1"/>
          <p:nvPr/>
        </p:nvSpPr>
        <p:spPr>
          <a:xfrm>
            <a:off x="297950" y="5722706"/>
            <a:ext cx="878240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/>
              <a:t>Thanks to </a:t>
            </a:r>
            <a:r>
              <a:rPr lang="en-US"/>
              <a:t>Murilo Alves and </a:t>
            </a:r>
            <a:r>
              <a:rPr lang="en-US" dirty="0"/>
              <a:t>all my colleagues that helped putting this presentation together.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1CEA1-6CBF-8E34-941A-206C1E89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36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B7F825CB-E5E4-BE44-8323-8E150EF83F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74" y="1929042"/>
            <a:ext cx="11179215" cy="4007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67B8D-FBE2-244A-9C1D-1E0987D937E8}"/>
              </a:ext>
            </a:extLst>
          </p:cNvPr>
          <p:cNvSpPr txBox="1"/>
          <p:nvPr/>
        </p:nvSpPr>
        <p:spPr>
          <a:xfrm>
            <a:off x="10662348" y="5071220"/>
            <a:ext cx="1066702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351" b="1">
                <a:solidFill>
                  <a:srgbClr val="00B050"/>
                </a:solidFill>
              </a:rPr>
              <a:t>CARNAÚBA</a:t>
            </a:r>
          </a:p>
          <a:p>
            <a:r>
              <a:rPr lang="en-BR" sz="1351">
                <a:solidFill>
                  <a:srgbClr val="00B050"/>
                </a:solidFill>
              </a:rPr>
              <a:t>(nanoprobe)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7C4D4-C032-6547-A323-EB04031C5905}"/>
              </a:ext>
            </a:extLst>
          </p:cNvPr>
          <p:cNvSpPr txBox="1"/>
          <p:nvPr/>
        </p:nvSpPr>
        <p:spPr>
          <a:xfrm>
            <a:off x="8754202" y="5409143"/>
            <a:ext cx="952505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351" b="1">
                <a:solidFill>
                  <a:srgbClr val="00B050"/>
                </a:solidFill>
              </a:rPr>
              <a:t>CATERETÊ</a:t>
            </a:r>
          </a:p>
          <a:p>
            <a:pPr algn="ctr"/>
            <a:r>
              <a:rPr lang="en-BR" sz="1351">
                <a:solidFill>
                  <a:srgbClr val="00B050"/>
                </a:solidFill>
              </a:rPr>
              <a:t>(CDI/XPCS)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C40C7-2730-CE41-84AA-F5CCCD2D0698}"/>
              </a:ext>
            </a:extLst>
          </p:cNvPr>
          <p:cNvSpPr txBox="1"/>
          <p:nvPr/>
        </p:nvSpPr>
        <p:spPr>
          <a:xfrm>
            <a:off x="6350518" y="5623233"/>
            <a:ext cx="1327415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351" b="1">
                <a:solidFill>
                  <a:srgbClr val="00B050"/>
                </a:solidFill>
              </a:rPr>
              <a:t>EMA</a:t>
            </a:r>
          </a:p>
          <a:p>
            <a:pPr algn="ctr"/>
            <a:r>
              <a:rPr lang="en-BR" sz="1351">
                <a:solidFill>
                  <a:srgbClr val="00B050"/>
                </a:solidFill>
              </a:rPr>
              <a:t>(Extreme Cond.)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F423D-C966-054B-A693-72F594176F58}"/>
              </a:ext>
            </a:extLst>
          </p:cNvPr>
          <p:cNvSpPr txBox="1"/>
          <p:nvPr/>
        </p:nvSpPr>
        <p:spPr>
          <a:xfrm>
            <a:off x="8857398" y="2435117"/>
            <a:ext cx="1284326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351" b="1">
                <a:solidFill>
                  <a:srgbClr val="00B050"/>
                </a:solidFill>
              </a:rPr>
              <a:t>IMBUIA</a:t>
            </a:r>
          </a:p>
          <a:p>
            <a:pPr algn="ctr"/>
            <a:r>
              <a:rPr lang="en-US" sz="1351">
                <a:solidFill>
                  <a:srgbClr val="00B050"/>
                </a:solidFill>
              </a:rPr>
              <a:t>(nano &amp; </a:t>
            </a:r>
            <a:r>
              <a:rPr lang="en-US" sz="1351">
                <a:solidFill>
                  <a:srgbClr val="00B050"/>
                </a:solidFill>
                <a:latin typeface="Symbol" pitchFamily="2" charset="2"/>
              </a:rPr>
              <a:t>m</a:t>
            </a:r>
            <a:r>
              <a:rPr lang="en-BR" sz="1351">
                <a:solidFill>
                  <a:srgbClr val="00B050"/>
                </a:solidFill>
              </a:rPr>
              <a:t> FTIR)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DB275-33BD-8C47-BDB3-1B998953BA2E}"/>
              </a:ext>
            </a:extLst>
          </p:cNvPr>
          <p:cNvSpPr txBox="1"/>
          <p:nvPr/>
        </p:nvSpPr>
        <p:spPr>
          <a:xfrm>
            <a:off x="4523674" y="5717209"/>
            <a:ext cx="851066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351" b="1">
                <a:solidFill>
                  <a:srgbClr val="00B050"/>
                </a:solidFill>
              </a:rPr>
              <a:t>MANACA</a:t>
            </a:r>
          </a:p>
          <a:p>
            <a:pPr algn="ctr"/>
            <a:r>
              <a:rPr lang="en-BR" sz="1351">
                <a:solidFill>
                  <a:srgbClr val="00B050"/>
                </a:solidFill>
              </a:rPr>
              <a:t>(MX)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DE69B-C076-DD4B-BD7F-3534AF3A24E3}"/>
              </a:ext>
            </a:extLst>
          </p:cNvPr>
          <p:cNvSpPr txBox="1"/>
          <p:nvPr/>
        </p:nvSpPr>
        <p:spPr>
          <a:xfrm>
            <a:off x="2659964" y="5683591"/>
            <a:ext cx="1200970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351" b="1">
                <a:solidFill>
                  <a:srgbClr val="00B050"/>
                </a:solidFill>
              </a:rPr>
              <a:t>SABIÁ</a:t>
            </a:r>
          </a:p>
          <a:p>
            <a:pPr algn="ctr"/>
            <a:r>
              <a:rPr lang="en-BR" sz="1351">
                <a:solidFill>
                  <a:srgbClr val="00B050"/>
                </a:solidFill>
              </a:rPr>
              <a:t>(XMCD/PEEM)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61AA9-19EF-9142-976E-7E6E536F5298}"/>
              </a:ext>
            </a:extLst>
          </p:cNvPr>
          <p:cNvSpPr txBox="1"/>
          <p:nvPr/>
        </p:nvSpPr>
        <p:spPr>
          <a:xfrm>
            <a:off x="197563" y="4641204"/>
            <a:ext cx="962058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351" b="1">
                <a:solidFill>
                  <a:srgbClr val="00B050"/>
                </a:solidFill>
              </a:rPr>
              <a:t>IPÊ</a:t>
            </a:r>
            <a:r>
              <a:rPr lang="en-BR" sz="1351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BR" sz="1351">
                <a:solidFill>
                  <a:srgbClr val="00B050"/>
                </a:solidFill>
              </a:rPr>
              <a:t>(RIXS/ XPS)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BAFF1-DBCF-F34C-8313-8629AF34A2CD}"/>
              </a:ext>
            </a:extLst>
          </p:cNvPr>
          <p:cNvSpPr txBox="1"/>
          <p:nvPr/>
        </p:nvSpPr>
        <p:spPr>
          <a:xfrm>
            <a:off x="495674" y="3678824"/>
            <a:ext cx="739241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351" b="1">
                <a:solidFill>
                  <a:srgbClr val="C00000"/>
                </a:solidFill>
              </a:rPr>
              <a:t>SAPÊ </a:t>
            </a:r>
          </a:p>
          <a:p>
            <a:pPr algn="ctr"/>
            <a:r>
              <a:rPr lang="en-BR" sz="1351">
                <a:solidFill>
                  <a:srgbClr val="C00000"/>
                </a:solidFill>
              </a:rPr>
              <a:t>(ARPES)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8FEDB-5C20-6F4F-8243-EEC708A61EE2}"/>
              </a:ext>
            </a:extLst>
          </p:cNvPr>
          <p:cNvSpPr txBox="1"/>
          <p:nvPr/>
        </p:nvSpPr>
        <p:spPr>
          <a:xfrm>
            <a:off x="311552" y="2152200"/>
            <a:ext cx="863826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351" b="1">
                <a:solidFill>
                  <a:srgbClr val="00B050"/>
                </a:solidFill>
              </a:rPr>
              <a:t>PAINEIRA</a:t>
            </a:r>
          </a:p>
          <a:p>
            <a:pPr algn="ctr"/>
            <a:r>
              <a:rPr lang="en-BR" sz="1351">
                <a:solidFill>
                  <a:srgbClr val="00B050"/>
                </a:solidFill>
              </a:rPr>
              <a:t>(XPD)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44F46-B5C9-5B45-9A96-C06701B018D3}"/>
              </a:ext>
            </a:extLst>
          </p:cNvPr>
          <p:cNvSpPr txBox="1"/>
          <p:nvPr/>
        </p:nvSpPr>
        <p:spPr>
          <a:xfrm>
            <a:off x="3041930" y="1562752"/>
            <a:ext cx="921534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351" b="1">
                <a:solidFill>
                  <a:srgbClr val="0070C0"/>
                </a:solidFill>
              </a:rPr>
              <a:t>SAPUCAIA</a:t>
            </a:r>
          </a:p>
          <a:p>
            <a:pPr algn="ctr"/>
            <a:r>
              <a:rPr lang="en-BR" sz="1351">
                <a:solidFill>
                  <a:srgbClr val="0070C0"/>
                </a:solidFill>
              </a:rPr>
              <a:t>(SAXS)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448FD-C667-F849-B0FE-9EEFF523CCEA}"/>
              </a:ext>
            </a:extLst>
          </p:cNvPr>
          <p:cNvSpPr txBox="1"/>
          <p:nvPr/>
        </p:nvSpPr>
        <p:spPr>
          <a:xfrm>
            <a:off x="285631" y="3146711"/>
            <a:ext cx="639085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351" b="1">
                <a:solidFill>
                  <a:srgbClr val="0070C0"/>
                </a:solidFill>
              </a:rPr>
              <a:t>QUATI</a:t>
            </a:r>
          </a:p>
          <a:p>
            <a:pPr algn="ctr"/>
            <a:r>
              <a:rPr lang="en-BR" sz="1351">
                <a:solidFill>
                  <a:srgbClr val="0070C0"/>
                </a:solidFill>
              </a:rPr>
              <a:t>(XAFS)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B6A4B-987F-7843-8B66-1A1237FFDCD6}"/>
              </a:ext>
            </a:extLst>
          </p:cNvPr>
          <p:cNvSpPr txBox="1"/>
          <p:nvPr/>
        </p:nvSpPr>
        <p:spPr>
          <a:xfrm>
            <a:off x="1295146" y="2152200"/>
            <a:ext cx="728468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351" b="1">
                <a:solidFill>
                  <a:srgbClr val="C00000"/>
                </a:solidFill>
              </a:rPr>
              <a:t>JATOBÁ</a:t>
            </a:r>
          </a:p>
          <a:p>
            <a:pPr algn="ctr"/>
            <a:r>
              <a:rPr lang="en-BR" sz="1351">
                <a:solidFill>
                  <a:srgbClr val="C00000"/>
                </a:solidFill>
              </a:rPr>
              <a:t>(PDF)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A5465C-C31F-B344-91FF-7638841CDBB3}"/>
              </a:ext>
            </a:extLst>
          </p:cNvPr>
          <p:cNvSpPr txBox="1"/>
          <p:nvPr/>
        </p:nvSpPr>
        <p:spPr>
          <a:xfrm>
            <a:off x="2148617" y="1582862"/>
            <a:ext cx="683136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1351" b="1">
                <a:solidFill>
                  <a:srgbClr val="00B050"/>
                </a:solidFill>
              </a:rPr>
              <a:t>CEDRO</a:t>
            </a:r>
          </a:p>
          <a:p>
            <a:r>
              <a:rPr lang="en-BR" sz="1351">
                <a:solidFill>
                  <a:srgbClr val="00B050"/>
                </a:solidFill>
              </a:rPr>
              <a:t>(SRCD)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CE6D04-EFF6-D246-AA9B-74290A3592B2}"/>
              </a:ext>
            </a:extLst>
          </p:cNvPr>
          <p:cNvSpPr txBox="1"/>
          <p:nvPr/>
        </p:nvSpPr>
        <p:spPr>
          <a:xfrm>
            <a:off x="1870902" y="5054752"/>
            <a:ext cx="832279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R" sz="1351" b="1">
                <a:solidFill>
                  <a:srgbClr val="00B050"/>
                </a:solidFill>
              </a:rPr>
              <a:t>MOGNO </a:t>
            </a:r>
          </a:p>
          <a:p>
            <a:pPr algn="ctr"/>
            <a:r>
              <a:rPr lang="en-BR" sz="1351">
                <a:solidFill>
                  <a:srgbClr val="00B050"/>
                </a:solidFill>
              </a:rPr>
              <a:t>(</a:t>
            </a:r>
            <a:r>
              <a:rPr lang="en-BR" sz="1351">
                <a:solidFill>
                  <a:srgbClr val="00B050"/>
                </a:solidFill>
                <a:latin typeface="Symbol" pitchFamily="2" charset="2"/>
              </a:rPr>
              <a:t>m</a:t>
            </a:r>
            <a:r>
              <a:rPr lang="en-BR" sz="1351">
                <a:solidFill>
                  <a:srgbClr val="00B050"/>
                </a:solidFill>
              </a:rPr>
              <a:t>CT)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C53B26-5F3B-F844-A7D8-F3F79D6CDB07}"/>
              </a:ext>
            </a:extLst>
          </p:cNvPr>
          <p:cNvSpPr txBox="1"/>
          <p:nvPr/>
        </p:nvSpPr>
        <p:spPr>
          <a:xfrm>
            <a:off x="10207825" y="1350027"/>
            <a:ext cx="1984175" cy="3002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R" sz="1351" b="1">
                <a:solidFill>
                  <a:schemeClr val="bg1"/>
                </a:solidFill>
              </a:rPr>
              <a:t>OPERATION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FEAC2-0D1C-574E-9173-81F6A3E50786}"/>
              </a:ext>
            </a:extLst>
          </p:cNvPr>
          <p:cNvSpPr txBox="1"/>
          <p:nvPr/>
        </p:nvSpPr>
        <p:spPr>
          <a:xfrm>
            <a:off x="282867" y="846293"/>
            <a:ext cx="3133199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BR" sz="1400">
                <a:solidFill>
                  <a:schemeClr val="bg2">
                    <a:lumMod val="50000"/>
                  </a:schemeClr>
                </a:solidFill>
              </a:rPr>
              <a:t>https://www.lnls.cnpem.br/beamlines/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8C377D-7F10-8F0F-1DF7-CDC662DD017D}"/>
              </a:ext>
            </a:extLst>
          </p:cNvPr>
          <p:cNvSpPr txBox="1"/>
          <p:nvPr/>
        </p:nvSpPr>
        <p:spPr>
          <a:xfrm>
            <a:off x="6403728" y="6125232"/>
            <a:ext cx="1116524" cy="50808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351">
                <a:solidFill>
                  <a:schemeClr val="bg1"/>
                </a:solidFill>
              </a:rPr>
              <a:t>83 submitted</a:t>
            </a:r>
          </a:p>
          <a:p>
            <a:r>
              <a:rPr lang="en-US" sz="1351">
                <a:solidFill>
                  <a:schemeClr val="bg1"/>
                </a:solidFill>
              </a:rPr>
              <a:t>20 approved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AF4AEC-9E70-FFAC-0819-6DBC4D252FB5}"/>
              </a:ext>
            </a:extLst>
          </p:cNvPr>
          <p:cNvSpPr txBox="1"/>
          <p:nvPr/>
        </p:nvSpPr>
        <p:spPr>
          <a:xfrm>
            <a:off x="10732888" y="5590601"/>
            <a:ext cx="1116524" cy="50808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351">
                <a:solidFill>
                  <a:schemeClr val="bg1"/>
                </a:solidFill>
              </a:rPr>
              <a:t>67 submitted</a:t>
            </a:r>
          </a:p>
          <a:p>
            <a:r>
              <a:rPr lang="en-US" sz="1351">
                <a:solidFill>
                  <a:schemeClr val="bg1"/>
                </a:solidFill>
              </a:rPr>
              <a:t>41 approved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AF2F02-E8A2-FE8A-A3CE-2FCC813E49A4}"/>
              </a:ext>
            </a:extLst>
          </p:cNvPr>
          <p:cNvSpPr txBox="1"/>
          <p:nvPr/>
        </p:nvSpPr>
        <p:spPr>
          <a:xfrm>
            <a:off x="8751527" y="5964833"/>
            <a:ext cx="1116524" cy="50808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351">
                <a:solidFill>
                  <a:schemeClr val="bg1"/>
                </a:solidFill>
              </a:rPr>
              <a:t>41 submitted</a:t>
            </a:r>
          </a:p>
          <a:p>
            <a:r>
              <a:rPr lang="en-US" sz="1351">
                <a:solidFill>
                  <a:schemeClr val="bg1"/>
                </a:solidFill>
              </a:rPr>
              <a:t>24 approved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121B29-BC79-9F67-CE70-3B0489AD87CC}"/>
              </a:ext>
            </a:extLst>
          </p:cNvPr>
          <p:cNvSpPr txBox="1"/>
          <p:nvPr/>
        </p:nvSpPr>
        <p:spPr>
          <a:xfrm>
            <a:off x="67848" y="5119097"/>
            <a:ext cx="1116524" cy="50808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351">
                <a:solidFill>
                  <a:schemeClr val="bg1"/>
                </a:solidFill>
              </a:rPr>
              <a:t>45 submitted</a:t>
            </a:r>
          </a:p>
          <a:p>
            <a:r>
              <a:rPr lang="en-US" sz="1351">
                <a:solidFill>
                  <a:schemeClr val="bg1"/>
                </a:solidFill>
              </a:rPr>
              <a:t>26 approved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480E19-CBEF-E8A2-F47B-D06184E09E2C}"/>
              </a:ext>
            </a:extLst>
          </p:cNvPr>
          <p:cNvSpPr txBox="1"/>
          <p:nvPr/>
        </p:nvSpPr>
        <p:spPr>
          <a:xfrm>
            <a:off x="8926783" y="2966449"/>
            <a:ext cx="1116524" cy="50808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351">
                <a:solidFill>
                  <a:schemeClr val="bg1"/>
                </a:solidFill>
              </a:rPr>
              <a:t>82 submitted</a:t>
            </a:r>
          </a:p>
          <a:p>
            <a:r>
              <a:rPr lang="en-US" sz="1351">
                <a:solidFill>
                  <a:schemeClr val="bg1"/>
                </a:solidFill>
              </a:rPr>
              <a:t>33 approved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9151F2-3245-748F-13BB-2320E529DFF7}"/>
              </a:ext>
            </a:extLst>
          </p:cNvPr>
          <p:cNvSpPr txBox="1"/>
          <p:nvPr/>
        </p:nvSpPr>
        <p:spPr>
          <a:xfrm>
            <a:off x="4862828" y="1128569"/>
            <a:ext cx="4082365" cy="102374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Third Cycle of Proposals (1S 2024)</a:t>
            </a:r>
          </a:p>
          <a:p>
            <a:r>
              <a:rPr lang="en-US" sz="1351">
                <a:solidFill>
                  <a:schemeClr val="bg1"/>
                </a:solidFill>
              </a:rPr>
              <a:t>Total:              422 submitted / 225 approved </a:t>
            </a:r>
          </a:p>
          <a:p>
            <a:r>
              <a:rPr lang="en-US" sz="1351">
                <a:solidFill>
                  <a:schemeClr val="bg1"/>
                </a:solidFill>
              </a:rPr>
              <a:t>From Brazil:   376 submitted / 198 approved</a:t>
            </a:r>
          </a:p>
          <a:p>
            <a:r>
              <a:rPr lang="en-US" sz="1351">
                <a:solidFill>
                  <a:schemeClr val="bg1"/>
                </a:solidFill>
              </a:rPr>
              <a:t>Form abroad:  46 submitted /   27 approved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9A3794-D283-1328-B126-A26DA39D144A}"/>
              </a:ext>
            </a:extLst>
          </p:cNvPr>
          <p:cNvSpPr txBox="1"/>
          <p:nvPr/>
        </p:nvSpPr>
        <p:spPr>
          <a:xfrm>
            <a:off x="2758183" y="6225297"/>
            <a:ext cx="1116524" cy="50808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351">
                <a:solidFill>
                  <a:schemeClr val="bg1"/>
                </a:solidFill>
              </a:rPr>
              <a:t>18 submitted</a:t>
            </a:r>
          </a:p>
          <a:p>
            <a:r>
              <a:rPr lang="en-US" sz="1351">
                <a:solidFill>
                  <a:schemeClr val="bg1"/>
                </a:solidFill>
              </a:rPr>
              <a:t>15 approved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C33335-D331-5EC4-BED8-36377702CA69}"/>
              </a:ext>
            </a:extLst>
          </p:cNvPr>
          <p:cNvSpPr txBox="1"/>
          <p:nvPr/>
        </p:nvSpPr>
        <p:spPr>
          <a:xfrm>
            <a:off x="170906" y="2591236"/>
            <a:ext cx="1116524" cy="50808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351">
                <a:solidFill>
                  <a:schemeClr val="bg1"/>
                </a:solidFill>
              </a:rPr>
              <a:t>46 submitted</a:t>
            </a:r>
          </a:p>
          <a:p>
            <a:r>
              <a:rPr lang="en-US" sz="1351">
                <a:solidFill>
                  <a:schemeClr val="bg1"/>
                </a:solidFill>
              </a:rPr>
              <a:t>36 approved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65FB85-89BE-5604-2021-EB6D510B13FA}"/>
              </a:ext>
            </a:extLst>
          </p:cNvPr>
          <p:cNvSpPr txBox="1"/>
          <p:nvPr/>
        </p:nvSpPr>
        <p:spPr>
          <a:xfrm>
            <a:off x="1444283" y="5534740"/>
            <a:ext cx="1116524" cy="50808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351">
                <a:solidFill>
                  <a:schemeClr val="bg1"/>
                </a:solidFill>
              </a:rPr>
              <a:t>40 submitted</a:t>
            </a:r>
          </a:p>
          <a:p>
            <a:r>
              <a:rPr lang="en-US" sz="1351">
                <a:solidFill>
                  <a:schemeClr val="bg1"/>
                </a:solidFill>
              </a:rPr>
              <a:t>30 approved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DFE2A6-0DE3-3D40-5132-F0373E2742C3}"/>
              </a:ext>
            </a:extLst>
          </p:cNvPr>
          <p:cNvSpPr txBox="1"/>
          <p:nvPr/>
        </p:nvSpPr>
        <p:spPr>
          <a:xfrm>
            <a:off x="4304566" y="6225297"/>
            <a:ext cx="855812" cy="3002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351">
                <a:solidFill>
                  <a:schemeClr val="bg1"/>
                </a:solidFill>
              </a:rPr>
              <a:t>Fast track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B4BB51-51B6-AD3A-819A-4FA0EE0CAAF5}"/>
              </a:ext>
            </a:extLst>
          </p:cNvPr>
          <p:cNvSpPr txBox="1"/>
          <p:nvPr/>
        </p:nvSpPr>
        <p:spPr>
          <a:xfrm>
            <a:off x="2045776" y="2079342"/>
            <a:ext cx="855812" cy="3002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351">
                <a:solidFill>
                  <a:schemeClr val="bg1"/>
                </a:solidFill>
              </a:rPr>
              <a:t>Fast track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05FD90-CFE0-A645-0CD1-DC375B7C2CC5}"/>
              </a:ext>
            </a:extLst>
          </p:cNvPr>
          <p:cNvSpPr txBox="1"/>
          <p:nvPr/>
        </p:nvSpPr>
        <p:spPr>
          <a:xfrm>
            <a:off x="10207825" y="1722581"/>
            <a:ext cx="1984175" cy="3002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BR" sz="1351" b="1">
                <a:solidFill>
                  <a:schemeClr val="bg1"/>
                </a:solidFill>
              </a:rPr>
              <a:t>INSTALLATION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EBCD1D-405E-D335-8960-E0714D4E4598}"/>
              </a:ext>
            </a:extLst>
          </p:cNvPr>
          <p:cNvSpPr txBox="1"/>
          <p:nvPr/>
        </p:nvSpPr>
        <p:spPr>
          <a:xfrm>
            <a:off x="10207826" y="2112880"/>
            <a:ext cx="1984175" cy="3002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BR" sz="1351" b="1">
                <a:solidFill>
                  <a:schemeClr val="bg1"/>
                </a:solidFill>
              </a:rPr>
              <a:t>CONSTRUCTION</a:t>
            </a: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6ECD11D3-299D-E997-0ED2-8B0F7DCA6D7A}"/>
              </a:ext>
            </a:extLst>
          </p:cNvPr>
          <p:cNvSpPr txBox="1">
            <a:spLocks/>
          </p:cNvSpPr>
          <p:nvPr/>
        </p:nvSpPr>
        <p:spPr>
          <a:xfrm>
            <a:off x="134777" y="75920"/>
            <a:ext cx="10686486" cy="80708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>
                <a:latin typeface="Calibri"/>
                <a:ea typeface="Calibri"/>
                <a:cs typeface="Calibri"/>
              </a:rPr>
              <a:t>SIRIUS </a:t>
            </a:r>
            <a:r>
              <a:rPr lang="pt-BR" sz="4000" b="1" err="1">
                <a:latin typeface="Calibri"/>
                <a:ea typeface="Calibri"/>
                <a:cs typeface="Calibri"/>
              </a:rPr>
              <a:t>Beamlines</a:t>
            </a:r>
            <a:r>
              <a:rPr lang="pt-BR" sz="4000" b="1">
                <a:latin typeface="Calibri"/>
                <a:ea typeface="Calibri"/>
                <a:cs typeface="Calibri"/>
              </a:rPr>
              <a:t> – </a:t>
            </a:r>
            <a:r>
              <a:rPr lang="pt-BR" sz="4000" b="1" err="1">
                <a:latin typeface="Calibri"/>
                <a:ea typeface="Calibri"/>
                <a:cs typeface="Calibri"/>
              </a:rPr>
              <a:t>Phase</a:t>
            </a:r>
            <a:r>
              <a:rPr lang="pt-BR" sz="4000" b="1">
                <a:latin typeface="Calibri"/>
                <a:ea typeface="Calibri"/>
                <a:cs typeface="Calibri"/>
              </a:rPr>
              <a:t> 1 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05EF40-3595-BE3E-7A9E-01277835D13B}"/>
              </a:ext>
            </a:extLst>
          </p:cNvPr>
          <p:cNvSpPr txBox="1"/>
          <p:nvPr/>
        </p:nvSpPr>
        <p:spPr>
          <a:xfrm>
            <a:off x="66510" y="6416780"/>
            <a:ext cx="201170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Courtesy</a:t>
            </a:r>
            <a:r>
              <a:rPr lang="pt-BR" sz="1400">
                <a:solidFill>
                  <a:schemeClr val="tx1">
                    <a:lumMod val="50000"/>
                    <a:lumOff val="50000"/>
                  </a:schemeClr>
                </a:solidFill>
              </a:rPr>
              <a:t>: Harry </a:t>
            </a:r>
            <a:r>
              <a:rPr lang="pt-BR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Westfahl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A14622-55E9-BFD6-33FA-3815D914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18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D88DD51-7E08-73A2-2F59-F8B2527AD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6848" r="94" b="21012"/>
          <a:stretch/>
        </p:blipFill>
        <p:spPr>
          <a:xfrm>
            <a:off x="555472" y="691444"/>
            <a:ext cx="10505716" cy="132344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DA9D81-E3ED-C724-BFD8-67FD1735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2" y="19476"/>
            <a:ext cx="10650471" cy="807089"/>
          </a:xfrm>
        </p:spPr>
        <p:txBody>
          <a:bodyPr>
            <a:normAutofit/>
          </a:bodyPr>
          <a:lstStyle/>
          <a:p>
            <a:r>
              <a:rPr lang="pt-BR" sz="4000" b="1" dirty="0" err="1">
                <a:latin typeface="+mn-lt"/>
                <a:cs typeface="Calibri Light"/>
              </a:rPr>
              <a:t>Storage</a:t>
            </a:r>
            <a:r>
              <a:rPr lang="pt-BR" sz="4000" b="1" dirty="0">
                <a:latin typeface="+mn-lt"/>
                <a:cs typeface="Calibri Light"/>
              </a:rPr>
              <a:t> Ring </a:t>
            </a:r>
            <a:r>
              <a:rPr lang="pt-BR" sz="4000" b="1" dirty="0" err="1">
                <a:latin typeface="+mn-lt"/>
                <a:cs typeface="Calibri Light"/>
              </a:rPr>
              <a:t>Injection</a:t>
            </a:r>
            <a:endParaRPr lang="pt-BR" sz="4000" b="1" dirty="0">
              <a:latin typeface="+mn-lt"/>
            </a:endParaRPr>
          </a:p>
        </p:txBody>
      </p:sp>
      <p:pic>
        <p:nvPicPr>
          <p:cNvPr id="6" name="Imagem 5" descr="Gráfico, Gráfico de linhas&#10;&#10;Descrição gerada automaticamente">
            <a:extLst>
              <a:ext uri="{FF2B5EF4-FFF2-40B4-BE49-F238E27FC236}">
                <a16:creationId xmlns:a16="http://schemas.microsoft.com/office/drawing/2014/main" id="{ABACC95C-DA94-EBA3-FE12-5A31A4F90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22" y="2309513"/>
            <a:ext cx="6732310" cy="337865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ACD3B8A-AF7F-9D4C-4A62-09AAC867F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993" y="3889343"/>
            <a:ext cx="3716884" cy="2700780"/>
          </a:xfrm>
          <a:prstGeom prst="rect">
            <a:avLst/>
          </a:prstGeom>
        </p:spPr>
      </p:pic>
      <p:pic>
        <p:nvPicPr>
          <p:cNvPr id="9" name="Imagem 8" descr="Gráfico&#10;&#10;Descrição gerada automaticamente">
            <a:extLst>
              <a:ext uri="{FF2B5EF4-FFF2-40B4-BE49-F238E27FC236}">
                <a16:creationId xmlns:a16="http://schemas.microsoft.com/office/drawing/2014/main" id="{7EBA6C9A-B65A-8ECA-42D3-0F3AA011C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113" y="1692111"/>
            <a:ext cx="4491774" cy="206761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184FC27-597F-8699-C9D5-D8A8498BCD85}"/>
              </a:ext>
            </a:extLst>
          </p:cNvPr>
          <p:cNvSpPr txBox="1"/>
          <p:nvPr/>
        </p:nvSpPr>
        <p:spPr>
          <a:xfrm>
            <a:off x="2026763" y="5986021"/>
            <a:ext cx="34187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 err="1">
                <a:solidFill>
                  <a:srgbClr val="C00000"/>
                </a:solidFill>
                <a:cs typeface="Calibri"/>
              </a:rPr>
              <a:t>Low</a:t>
            </a:r>
            <a:r>
              <a:rPr lang="pt-BR" b="1" dirty="0">
                <a:solidFill>
                  <a:srgbClr val="C00000"/>
                </a:solidFill>
                <a:cs typeface="Calibri"/>
              </a:rPr>
              <a:t> </a:t>
            </a:r>
            <a:r>
              <a:rPr lang="pt-BR" b="1" dirty="0" err="1">
                <a:solidFill>
                  <a:srgbClr val="C00000"/>
                </a:solidFill>
                <a:cs typeface="Calibri"/>
              </a:rPr>
              <a:t>emittance</a:t>
            </a:r>
            <a:r>
              <a:rPr lang="pt-BR" b="1" dirty="0">
                <a:solidFill>
                  <a:srgbClr val="C00000"/>
                </a:solidFill>
                <a:cs typeface="Calibri"/>
              </a:rPr>
              <a:t> </a:t>
            </a:r>
            <a:r>
              <a:rPr lang="pt-BR" b="1" dirty="0" err="1">
                <a:solidFill>
                  <a:srgbClr val="C00000"/>
                </a:solidFill>
                <a:cs typeface="Calibri"/>
              </a:rPr>
              <a:t>booster</a:t>
            </a:r>
            <a:r>
              <a:rPr lang="pt-BR" b="1" dirty="0">
                <a:solidFill>
                  <a:srgbClr val="C00000"/>
                </a:solidFill>
                <a:cs typeface="Calibri"/>
              </a:rPr>
              <a:t> </a:t>
            </a:r>
            <a:r>
              <a:rPr lang="pt-BR" b="1" dirty="0" err="1">
                <a:solidFill>
                  <a:srgbClr val="C00000"/>
                </a:solidFill>
                <a:cs typeface="Calibri"/>
              </a:rPr>
              <a:t>required</a:t>
            </a:r>
            <a:r>
              <a:rPr lang="pt-BR" b="1" dirty="0">
                <a:solidFill>
                  <a:srgbClr val="C00000"/>
                </a:solidFill>
                <a:cs typeface="Calibri"/>
              </a:rPr>
              <a:t>!</a:t>
            </a:r>
            <a:endParaRPr lang="pt-BR" b="1" dirty="0">
              <a:solidFill>
                <a:srgbClr val="C00000"/>
              </a:solidFill>
              <a:ea typeface="Calibri"/>
              <a:cs typeface="Calibri"/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5C34096-D4E8-5EF3-7FF4-083FF7D4D7EE}"/>
              </a:ext>
            </a:extLst>
          </p:cNvPr>
          <p:cNvCxnSpPr/>
          <p:nvPr/>
        </p:nvCxnSpPr>
        <p:spPr>
          <a:xfrm flipH="1" flipV="1">
            <a:off x="8704083" y="1260738"/>
            <a:ext cx="259531" cy="3883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4792C-3DA0-AC8B-9330-9D7E2E65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4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74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E5D41-EC57-D047-FBC7-87E82A9C2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54B464-8DC0-421E-E4EB-B115DA05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latin typeface="+mn-lt"/>
                <a:cs typeface="Calibri Light"/>
              </a:rPr>
              <a:t>Booster</a:t>
            </a:r>
            <a:r>
              <a:rPr lang="pt-BR" b="1" dirty="0">
                <a:latin typeface="+mn-lt"/>
                <a:cs typeface="Calibri Light"/>
              </a:rPr>
              <a:t> Design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752B9-D6AD-59F6-3118-963CB85A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8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3" descr="Tela de celular&#10;&#10;Descrição gerada automaticamente">
            <a:extLst>
              <a:ext uri="{FF2B5EF4-FFF2-40B4-BE49-F238E27FC236}">
                <a16:creationId xmlns:a16="http://schemas.microsoft.com/office/drawing/2014/main" id="{B1BF2D5F-2497-F4A3-C7F6-654F87E50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307" y="252529"/>
            <a:ext cx="6858000" cy="1381125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05AD325A-7DBA-8100-6F3E-03A0FB91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32" y="19476"/>
            <a:ext cx="10632862" cy="807089"/>
          </a:xfrm>
        </p:spPr>
        <p:txBody>
          <a:bodyPr>
            <a:normAutofit/>
          </a:bodyPr>
          <a:lstStyle/>
          <a:p>
            <a:r>
              <a:rPr lang="pt-BR" sz="4000" b="1" dirty="0" err="1">
                <a:latin typeface="+mn-lt"/>
                <a:cs typeface="Calibri Light"/>
              </a:rPr>
              <a:t>Lattice</a:t>
            </a:r>
            <a:r>
              <a:rPr lang="pt-BR" sz="4000" b="1" dirty="0">
                <a:latin typeface="+mn-lt"/>
                <a:cs typeface="Calibri Light"/>
              </a:rPr>
              <a:t> Design</a:t>
            </a:r>
            <a:endParaRPr lang="pt-BR" sz="4000" b="1" dirty="0">
              <a:latin typeface="+mn-lt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5133514-0F6B-5B3D-0534-7A12E76DC256}"/>
              </a:ext>
            </a:extLst>
          </p:cNvPr>
          <p:cNvSpPr txBox="1"/>
          <p:nvPr/>
        </p:nvSpPr>
        <p:spPr>
          <a:xfrm>
            <a:off x="5774190" y="1697030"/>
            <a:ext cx="6017117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pt-BR" sz="1600" dirty="0" err="1">
                <a:ea typeface="+mn-lt"/>
                <a:cs typeface="+mn-lt"/>
              </a:rPr>
              <a:t>Dipoles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with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defocusing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quadrupole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and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sextupole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components</a:t>
            </a:r>
            <a:r>
              <a:rPr lang="pt-BR" sz="1600" dirty="0">
                <a:ea typeface="+mn-lt"/>
                <a:cs typeface="+mn-lt"/>
              </a:rPr>
              <a:t>;</a:t>
            </a:r>
            <a:endParaRPr lang="pt-BR" sz="1600" dirty="0">
              <a:ea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 sz="1600" dirty="0">
                <a:ea typeface="+mn-lt"/>
                <a:cs typeface="+mn-lt"/>
              </a:rPr>
              <a:t>Large </a:t>
            </a:r>
            <a:r>
              <a:rPr lang="pt-BR" sz="1600" dirty="0" err="1">
                <a:ea typeface="+mn-lt"/>
                <a:cs typeface="+mn-lt"/>
              </a:rPr>
              <a:t>spaces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between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magnets</a:t>
            </a:r>
            <a:r>
              <a:rPr lang="pt-BR" sz="1600" dirty="0">
                <a:ea typeface="+mn-lt"/>
                <a:cs typeface="+mn-lt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Courier New"/>
              <a:buChar char="o"/>
            </a:pPr>
            <a:r>
              <a:rPr lang="pt-BR" sz="1600" dirty="0" err="1">
                <a:ea typeface="+mn-lt"/>
                <a:cs typeface="+mn-lt"/>
              </a:rPr>
              <a:t>enough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room</a:t>
            </a:r>
            <a:r>
              <a:rPr lang="pt-BR" sz="1600" dirty="0">
                <a:ea typeface="+mn-lt"/>
                <a:cs typeface="+mn-lt"/>
              </a:rPr>
              <a:t> for RF </a:t>
            </a:r>
            <a:r>
              <a:rPr lang="pt-BR" sz="1600" dirty="0" err="1">
                <a:ea typeface="+mn-lt"/>
                <a:cs typeface="+mn-lt"/>
              </a:rPr>
              <a:t>cavity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and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injection</a:t>
            </a:r>
            <a:r>
              <a:rPr lang="pt-BR" sz="1600" dirty="0">
                <a:ea typeface="+mn-lt"/>
                <a:cs typeface="+mn-lt"/>
              </a:rPr>
              <a:t>/</a:t>
            </a:r>
            <a:r>
              <a:rPr lang="pt-BR" sz="1600" dirty="0" err="1">
                <a:ea typeface="+mn-lt"/>
                <a:cs typeface="+mn-lt"/>
              </a:rPr>
              <a:t>extraction</a:t>
            </a:r>
            <a:r>
              <a:rPr lang="pt-BR" sz="1600" dirty="0">
                <a:ea typeface="+mn-lt"/>
                <a:cs typeface="+mn-lt"/>
              </a:rPr>
              <a:t> systems;</a:t>
            </a:r>
            <a:endParaRPr lang="pt-BR" sz="1600" dirty="0">
              <a:ea typeface="Calibri" panose="020F0502020204030204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pt-BR" sz="1600" dirty="0" err="1">
                <a:ea typeface="+mn-lt"/>
                <a:cs typeface="+mn-lt"/>
              </a:rPr>
              <a:t>Symmetric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lattice</a:t>
            </a:r>
            <a:r>
              <a:rPr lang="pt-BR" sz="1600" dirty="0">
                <a:ea typeface="+mn-lt"/>
                <a:cs typeface="+mn-lt"/>
              </a:rPr>
              <a:t>, </a:t>
            </a:r>
            <a:r>
              <a:rPr lang="pt-BR" sz="1600" dirty="0" err="1">
                <a:ea typeface="+mn-lt"/>
                <a:cs typeface="+mn-lt"/>
              </a:rPr>
              <a:t>without</a:t>
            </a:r>
            <a:r>
              <a:rPr lang="pt-BR" sz="1600" dirty="0">
                <a:ea typeface="+mn-lt"/>
                <a:cs typeface="+mn-lt"/>
              </a:rPr>
              <a:t> non-</a:t>
            </a:r>
            <a:r>
              <a:rPr lang="pt-BR" sz="1600" dirty="0" err="1">
                <a:ea typeface="+mn-lt"/>
                <a:cs typeface="+mn-lt"/>
              </a:rPr>
              <a:t>dispersive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straigth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sections</a:t>
            </a:r>
            <a:r>
              <a:rPr lang="pt-BR" sz="1600" dirty="0">
                <a:ea typeface="+mn-lt"/>
                <a:cs typeface="+mn-lt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Courier New"/>
              <a:buChar char="o"/>
            </a:pPr>
            <a:r>
              <a:rPr lang="pt-BR" sz="1600" dirty="0" err="1">
                <a:ea typeface="+mn-lt"/>
                <a:cs typeface="+mn-lt"/>
              </a:rPr>
              <a:t>simpler</a:t>
            </a:r>
            <a:r>
              <a:rPr lang="pt-BR" sz="1600" dirty="0">
                <a:ea typeface="+mn-lt"/>
                <a:cs typeface="+mn-lt"/>
              </a:rPr>
              <a:t>, </a:t>
            </a:r>
            <a:r>
              <a:rPr lang="pt-BR" sz="1600" dirty="0" err="1">
                <a:ea typeface="+mn-lt"/>
                <a:cs typeface="+mn-lt"/>
              </a:rPr>
              <a:t>cheaper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and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with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uniform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distance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to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storage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ring</a:t>
            </a:r>
            <a:r>
              <a:rPr lang="pt-BR" sz="1600" dirty="0">
                <a:ea typeface="+mn-lt"/>
                <a:cs typeface="+mn-lt"/>
              </a:rPr>
              <a:t>;</a:t>
            </a:r>
            <a:endParaRPr lang="pt-BR" sz="16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 sz="1600" dirty="0" err="1">
                <a:ea typeface="+mn-lt"/>
                <a:cs typeface="+mn-lt"/>
              </a:rPr>
              <a:t>Compact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magnets</a:t>
            </a:r>
            <a:r>
              <a:rPr lang="pt-BR" sz="1600" dirty="0">
                <a:ea typeface="+mn-lt"/>
                <a:cs typeface="+mn-lt"/>
              </a:rPr>
              <a:t>:</a:t>
            </a:r>
          </a:p>
          <a:p>
            <a:pPr marL="742950" lvl="1" indent="-285750">
              <a:buFont typeface="Courier New"/>
              <a:buChar char="o"/>
            </a:pPr>
            <a:r>
              <a:rPr lang="pt-BR" sz="1600" dirty="0" err="1">
                <a:ea typeface="+mn-lt"/>
                <a:cs typeface="+mn-lt"/>
              </a:rPr>
              <a:t>supported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by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girders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attached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to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inner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walls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of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tunnel</a:t>
            </a:r>
            <a:r>
              <a:rPr lang="pt-BR" sz="1600" dirty="0">
                <a:ea typeface="+mn-lt"/>
                <a:cs typeface="+mn-lt"/>
              </a:rPr>
              <a:t>;</a:t>
            </a:r>
            <a:endParaRPr lang="pt-BR" sz="1600" dirty="0">
              <a:ea typeface="Calibri" panose="020F0502020204030204"/>
              <a:cs typeface="Calibri"/>
            </a:endParaRPr>
          </a:p>
        </p:txBody>
      </p:sp>
      <p:pic>
        <p:nvPicPr>
          <p:cNvPr id="18" name="Imagem 17" descr="Uma imagem contendo no interior, mesa, grande, quarto&#10;&#10;Descrição gerada automaticamente">
            <a:extLst>
              <a:ext uri="{FF2B5EF4-FFF2-40B4-BE49-F238E27FC236}">
                <a16:creationId xmlns:a16="http://schemas.microsoft.com/office/drawing/2014/main" id="{9229B3DA-C99E-EFDE-7A35-06C9E5F23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001" y="3984851"/>
            <a:ext cx="5850190" cy="2630895"/>
          </a:xfrm>
          <a:prstGeom prst="rect">
            <a:avLst/>
          </a:prstGeom>
        </p:spPr>
      </p:pic>
      <p:pic>
        <p:nvPicPr>
          <p:cNvPr id="7" name="Espaço Reservado para Conteúdo 6" descr="Diagrama&#10;&#10;Descrição gerada automaticamente">
            <a:extLst>
              <a:ext uri="{FF2B5EF4-FFF2-40B4-BE49-F238E27FC236}">
                <a16:creationId xmlns:a16="http://schemas.microsoft.com/office/drawing/2014/main" id="{93032ACA-4AC3-5E7E-02CC-B74F94F55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356" y="826565"/>
            <a:ext cx="5435107" cy="5488937"/>
          </a:xfrm>
        </p:spPr>
      </p:pic>
      <p:pic>
        <p:nvPicPr>
          <p:cNvPr id="10" name="Imagem 9" descr="Tabela&#10;&#10;Descrição gerada automaticamente">
            <a:extLst>
              <a:ext uri="{FF2B5EF4-FFF2-40B4-BE49-F238E27FC236}">
                <a16:creationId xmlns:a16="http://schemas.microsoft.com/office/drawing/2014/main" id="{4E07A01E-CCD3-39CF-BDCC-ECEF1F72F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50" y="5221535"/>
            <a:ext cx="2212647" cy="12924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1D9CF6-7C74-35E0-F495-1B983C49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B628115-A734-6235-4261-DF10FB329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542" y="3708068"/>
            <a:ext cx="5353640" cy="281115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4B5DBBBD-B5FB-2100-84BF-EBEF0363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4" y="19476"/>
            <a:ext cx="10653410" cy="807089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+mn-lt"/>
                <a:cs typeface="Calibri Light"/>
              </a:rPr>
              <a:t>Linear </a:t>
            </a:r>
            <a:r>
              <a:rPr lang="pt-BR" sz="4000" b="1" dirty="0" err="1">
                <a:latin typeface="+mn-lt"/>
                <a:cs typeface="Calibri Light"/>
              </a:rPr>
              <a:t>Optics</a:t>
            </a:r>
            <a:endParaRPr lang="pt-BR" sz="4000" b="1" dirty="0">
              <a:latin typeface="+mn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A4D37C-FE34-1899-487C-0433367CD2D2}"/>
              </a:ext>
            </a:extLst>
          </p:cNvPr>
          <p:cNvSpPr txBox="1"/>
          <p:nvPr/>
        </p:nvSpPr>
        <p:spPr>
          <a:xfrm>
            <a:off x="201868" y="3868988"/>
            <a:ext cx="6147674" cy="27238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Font typeface="Arial,Sans-Serif"/>
              <a:buChar char="•"/>
            </a:pPr>
            <a:r>
              <a:rPr lang="pt-BR" sz="1600" dirty="0" err="1">
                <a:ea typeface="+mn-lt"/>
                <a:cs typeface="+mn-lt"/>
              </a:rPr>
              <a:t>Optimized</a:t>
            </a:r>
            <a:r>
              <a:rPr lang="pt-BR" sz="1600" dirty="0">
                <a:ea typeface="+mn-lt"/>
                <a:cs typeface="+mn-lt"/>
              </a:rPr>
              <a:t> for </a:t>
            </a:r>
            <a:r>
              <a:rPr lang="pt-BR" sz="1600" dirty="0" err="1">
                <a:ea typeface="+mn-lt"/>
                <a:cs typeface="+mn-lt"/>
              </a:rPr>
              <a:t>low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emittance</a:t>
            </a:r>
            <a:r>
              <a:rPr lang="pt-BR" sz="1600" dirty="0">
                <a:ea typeface="+mn-lt"/>
                <a:cs typeface="+mn-lt"/>
              </a:rPr>
              <a:t> → </a:t>
            </a:r>
            <a:r>
              <a:rPr lang="pt-BR" sz="1600" dirty="0" err="1">
                <a:ea typeface="+mn-lt"/>
                <a:cs typeface="+mn-lt"/>
              </a:rPr>
              <a:t>low</a:t>
            </a:r>
            <a:r>
              <a:rPr lang="pt-BR" sz="1600" dirty="0">
                <a:ea typeface="+mn-lt"/>
                <a:cs typeface="+mn-lt"/>
              </a:rPr>
              <a:t> momentum </a:t>
            </a:r>
            <a:r>
              <a:rPr lang="pt-BR" sz="1600" dirty="0" err="1">
                <a:ea typeface="+mn-lt"/>
                <a:cs typeface="+mn-lt"/>
              </a:rPr>
              <a:t>compaction</a:t>
            </a:r>
            <a:r>
              <a:rPr lang="pt-BR" sz="1600" dirty="0">
                <a:ea typeface="+mn-lt"/>
                <a:cs typeface="+mn-lt"/>
              </a:rPr>
              <a:t>;</a:t>
            </a:r>
            <a:endParaRPr lang="pt-BR" sz="1600" dirty="0">
              <a:ea typeface="Calibri" panose="020F0502020204030204"/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,Sans-Serif"/>
              <a:buChar char="•"/>
            </a:pPr>
            <a:r>
              <a:rPr lang="pt-BR" sz="1600" dirty="0">
                <a:ea typeface="+mn-lt"/>
                <a:cs typeface="+mn-lt"/>
              </a:rPr>
              <a:t>Nominal linear </a:t>
            </a:r>
            <a:r>
              <a:rPr lang="pt-BR" sz="1600" dirty="0" err="1">
                <a:ea typeface="+mn-lt"/>
                <a:cs typeface="+mn-lt"/>
              </a:rPr>
              <a:t>optics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with</a:t>
            </a:r>
            <a:r>
              <a:rPr lang="pt-BR" sz="1600" dirty="0">
                <a:ea typeface="+mn-lt"/>
                <a:cs typeface="+mn-lt"/>
              </a:rPr>
              <a:t> 50 </a:t>
            </a:r>
            <a:r>
              <a:rPr lang="pt-BR" sz="1600" dirty="0" err="1">
                <a:ea typeface="+mn-lt"/>
                <a:cs typeface="+mn-lt"/>
              </a:rPr>
              <a:t>dipoles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and</a:t>
            </a:r>
            <a:r>
              <a:rPr lang="pt-BR" sz="1600" dirty="0">
                <a:ea typeface="+mn-lt"/>
                <a:cs typeface="+mn-lt"/>
              </a:rPr>
              <a:t> 50 </a:t>
            </a:r>
            <a:r>
              <a:rPr lang="pt-BR" sz="1600" dirty="0" err="1">
                <a:ea typeface="+mn-lt"/>
                <a:cs typeface="+mn-lt"/>
              </a:rPr>
              <a:t>QFs</a:t>
            </a:r>
            <a:r>
              <a:rPr lang="pt-BR" sz="1600" dirty="0">
                <a:ea typeface="+mn-lt"/>
                <a:cs typeface="+mn-lt"/>
              </a:rPr>
              <a:t>;</a:t>
            </a:r>
          </a:p>
          <a:p>
            <a:pPr marL="285750" indent="-285750">
              <a:spcAft>
                <a:spcPts val="1800"/>
              </a:spcAft>
              <a:buFont typeface="Arial,Sans-Serif"/>
              <a:buChar char="•"/>
            </a:pPr>
            <a:r>
              <a:rPr lang="pt-BR" sz="1600" dirty="0">
                <a:ea typeface="+mn-lt"/>
                <a:cs typeface="+mn-lt"/>
              </a:rPr>
              <a:t>Nominal </a:t>
            </a:r>
            <a:r>
              <a:rPr lang="pt-BR" sz="1600" dirty="0" err="1">
                <a:ea typeface="+mn-lt"/>
                <a:cs typeface="+mn-lt"/>
              </a:rPr>
              <a:t>chromaticity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adjusted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to</a:t>
            </a:r>
            <a:r>
              <a:rPr lang="pt-BR" sz="1600" dirty="0">
                <a:ea typeface="+mn-lt"/>
                <a:cs typeface="+mn-lt"/>
              </a:rPr>
              <a:t> 0.5 </a:t>
            </a:r>
            <a:r>
              <a:rPr lang="pt-BR" sz="1600" dirty="0" err="1">
                <a:ea typeface="+mn-lt"/>
                <a:cs typeface="+mn-lt"/>
              </a:rPr>
              <a:t>with</a:t>
            </a:r>
            <a:r>
              <a:rPr lang="pt-BR" sz="1600" dirty="0">
                <a:ea typeface="+mn-lt"/>
                <a:cs typeface="+mn-lt"/>
              </a:rPr>
              <a:t> 25 SF </a:t>
            </a:r>
            <a:r>
              <a:rPr lang="pt-BR" sz="1600" dirty="0" err="1">
                <a:ea typeface="+mn-lt"/>
                <a:cs typeface="+mn-lt"/>
              </a:rPr>
              <a:t>sexts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and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dipoles</a:t>
            </a:r>
            <a:r>
              <a:rPr lang="pt-BR" sz="1600" dirty="0">
                <a:ea typeface="+mn-lt"/>
                <a:cs typeface="+mn-lt"/>
              </a:rPr>
              <a:t>;</a:t>
            </a:r>
          </a:p>
          <a:p>
            <a:pPr marL="285750" indent="-285750">
              <a:spcAft>
                <a:spcPts val="1800"/>
              </a:spcAft>
              <a:buFont typeface="Arial,Sans-Serif"/>
              <a:buChar char="•"/>
            </a:pPr>
            <a:r>
              <a:rPr lang="pt-BR" sz="1600" dirty="0">
                <a:ea typeface="+mn-lt"/>
                <a:cs typeface="+mn-lt"/>
              </a:rPr>
              <a:t>Tune </a:t>
            </a:r>
            <a:r>
              <a:rPr lang="pt-BR" sz="1600" dirty="0" err="1">
                <a:ea typeface="+mn-lt"/>
                <a:cs typeface="+mn-lt"/>
              </a:rPr>
              <a:t>and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chromaticity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correction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with</a:t>
            </a:r>
            <a:r>
              <a:rPr lang="pt-BR" sz="1600" dirty="0">
                <a:ea typeface="+mn-lt"/>
                <a:cs typeface="+mn-lt"/>
              </a:rPr>
              <a:t> 25 QD </a:t>
            </a:r>
            <a:r>
              <a:rPr lang="pt-BR" sz="1600" dirty="0" err="1">
                <a:ea typeface="+mn-lt"/>
                <a:cs typeface="+mn-lt"/>
              </a:rPr>
              <a:t>quads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and</a:t>
            </a:r>
            <a:r>
              <a:rPr lang="pt-BR" sz="1600" dirty="0">
                <a:ea typeface="+mn-lt"/>
                <a:cs typeface="+mn-lt"/>
              </a:rPr>
              <a:t> 10 SD </a:t>
            </a:r>
            <a:r>
              <a:rPr lang="pt-BR" sz="1600" dirty="0" err="1">
                <a:ea typeface="+mn-lt"/>
                <a:cs typeface="+mn-lt"/>
              </a:rPr>
              <a:t>sexts</a:t>
            </a:r>
            <a:r>
              <a:rPr lang="pt-BR" sz="1600" dirty="0">
                <a:ea typeface="+mn-lt"/>
                <a:cs typeface="+mn-lt"/>
              </a:rPr>
              <a:t>;</a:t>
            </a:r>
            <a:endParaRPr lang="pt-BR" sz="16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spcAft>
                <a:spcPts val="1800"/>
              </a:spcAft>
              <a:buFont typeface="Arial,Sans-Serif"/>
              <a:buChar char="•"/>
            </a:pPr>
            <a:r>
              <a:rPr lang="pt-BR" sz="1600" dirty="0">
                <a:ea typeface="+mn-lt"/>
                <a:cs typeface="+mn-lt"/>
              </a:rPr>
              <a:t>Orbit </a:t>
            </a:r>
            <a:r>
              <a:rPr lang="pt-BR" sz="1600" dirty="0" err="1">
                <a:ea typeface="+mn-lt"/>
                <a:cs typeface="+mn-lt"/>
              </a:rPr>
              <a:t>Correction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dirty="0" err="1">
                <a:ea typeface="+mn-lt"/>
                <a:cs typeface="+mn-lt"/>
              </a:rPr>
              <a:t>with</a:t>
            </a:r>
            <a:r>
              <a:rPr lang="pt-BR" sz="1600" dirty="0">
                <a:ea typeface="+mn-lt"/>
                <a:cs typeface="+mn-lt"/>
              </a:rPr>
              <a:t> 50 </a:t>
            </a:r>
            <a:r>
              <a:rPr lang="pt-BR" sz="1600" dirty="0" err="1">
                <a:ea typeface="+mn-lt"/>
                <a:cs typeface="+mn-lt"/>
              </a:rPr>
              <a:t>BPMs</a:t>
            </a:r>
            <a:r>
              <a:rPr lang="pt-BR" sz="1600" dirty="0">
                <a:ea typeface="+mn-lt"/>
                <a:cs typeface="+mn-lt"/>
              </a:rPr>
              <a:t>, 25 CH </a:t>
            </a:r>
            <a:r>
              <a:rPr lang="pt-BR" sz="1600" dirty="0" err="1">
                <a:ea typeface="+mn-lt"/>
                <a:cs typeface="+mn-lt"/>
              </a:rPr>
              <a:t>and</a:t>
            </a:r>
            <a:r>
              <a:rPr lang="pt-BR" sz="1600" dirty="0">
                <a:ea typeface="+mn-lt"/>
                <a:cs typeface="+mn-lt"/>
              </a:rPr>
              <a:t> 25 CV </a:t>
            </a:r>
            <a:r>
              <a:rPr lang="pt-BR" sz="1600" dirty="0" err="1">
                <a:ea typeface="+mn-lt"/>
                <a:cs typeface="+mn-lt"/>
              </a:rPr>
              <a:t>magnets</a:t>
            </a:r>
            <a:r>
              <a:rPr lang="pt-BR" sz="1600" dirty="0">
                <a:ea typeface="+mn-lt"/>
                <a:cs typeface="+mn-lt"/>
              </a:rPr>
              <a:t>;</a:t>
            </a:r>
          </a:p>
          <a:p>
            <a:pPr marL="285750" indent="-285750">
              <a:spcAft>
                <a:spcPts val="1800"/>
              </a:spcAft>
              <a:buFont typeface="Arial,Sans-Serif"/>
              <a:buChar char="•"/>
            </a:pPr>
            <a:r>
              <a:rPr lang="pt-BR" sz="1600" dirty="0" err="1">
                <a:ea typeface="+mn-lt"/>
                <a:cs typeface="+mn-lt"/>
              </a:rPr>
              <a:t>BPMs</a:t>
            </a:r>
            <a:r>
              <a:rPr lang="pt-BR" sz="1600" dirty="0">
                <a:ea typeface="+mn-lt"/>
                <a:cs typeface="+mn-lt"/>
              </a:rPr>
              <a:t> are </a:t>
            </a:r>
            <a:r>
              <a:rPr lang="pt-BR" sz="1600" dirty="0" err="1">
                <a:ea typeface="+mn-lt"/>
                <a:cs typeface="+mn-lt"/>
              </a:rPr>
              <a:t>not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placed</a:t>
            </a:r>
            <a:r>
              <a:rPr lang="pt-BR" sz="1600" dirty="0">
                <a:ea typeface="+mn-lt"/>
                <a:cs typeface="+mn-lt"/>
              </a:rPr>
              <a:t> close </a:t>
            </a:r>
            <a:r>
              <a:rPr lang="pt-BR" sz="1600" dirty="0" err="1">
                <a:ea typeface="+mn-lt"/>
                <a:cs typeface="+mn-lt"/>
              </a:rPr>
              <a:t>to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peaks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of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optical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dirty="0" err="1">
                <a:ea typeface="+mn-lt"/>
                <a:cs typeface="+mn-lt"/>
              </a:rPr>
              <a:t>funcions</a:t>
            </a:r>
            <a:r>
              <a:rPr lang="pt-BR" sz="1600" dirty="0">
                <a:ea typeface="+mn-lt"/>
                <a:cs typeface="+mn-lt"/>
              </a:rPr>
              <a:t>;</a:t>
            </a:r>
          </a:p>
        </p:txBody>
      </p:sp>
      <p:pic>
        <p:nvPicPr>
          <p:cNvPr id="17" name="Imagem 16" descr="Gráfico, Gráfico de linhas&#10;&#10;Descrição gerada automaticamente">
            <a:extLst>
              <a:ext uri="{FF2B5EF4-FFF2-40B4-BE49-F238E27FC236}">
                <a16:creationId xmlns:a16="http://schemas.microsoft.com/office/drawing/2014/main" id="{B0E83564-6049-0C59-3A8F-AB2BE998B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4" t="3178" r="1417" b="3452"/>
          <a:stretch/>
        </p:blipFill>
        <p:spPr>
          <a:xfrm>
            <a:off x="6174557" y="760098"/>
            <a:ext cx="5899612" cy="2996146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59B27D3-6EF6-D510-ADB9-13C402B39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85126"/>
              </p:ext>
            </p:extLst>
          </p:nvPr>
        </p:nvGraphicFramePr>
        <p:xfrm>
          <a:off x="1227331" y="977453"/>
          <a:ext cx="3387320" cy="25614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9783">
                  <a:extLst>
                    <a:ext uri="{9D8B030D-6E8A-4147-A177-3AD203B41FA5}">
                      <a16:colId xmlns:a16="http://schemas.microsoft.com/office/drawing/2014/main" val="4260210138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2726590875"/>
                    </a:ext>
                  </a:extLst>
                </a:gridCol>
              </a:tblGrid>
              <a:tr h="281841">
                <a:tc>
                  <a:txBody>
                    <a:bodyPr/>
                    <a:lstStyle/>
                    <a:p>
                      <a:r>
                        <a:rPr lang="pt-BR" sz="1400" err="1"/>
                        <a:t>Circumference</a:t>
                      </a:r>
                      <a:endParaRPr lang="pt-BR" sz="14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496.8 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3680726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 err="1"/>
                        <a:t>Harm</a:t>
                      </a:r>
                      <a:r>
                        <a:rPr lang="pt-BR" sz="1400"/>
                        <a:t>. </a:t>
                      </a:r>
                      <a:r>
                        <a:rPr lang="pt-BR" sz="1400" err="1"/>
                        <a:t>Number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/>
                        <a:t>828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8623643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/>
                        <a:t>Tunes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/>
                        <a:t>(19.20, 7.31)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2169718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 err="1"/>
                        <a:t>Chromaticities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baseline="0"/>
                        <a:t>(0.5, 0.5)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8491307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 dirty="0"/>
                        <a:t>Nat. </a:t>
                      </a:r>
                      <a:r>
                        <a:rPr lang="pt-BR" sz="1400" dirty="0" err="1"/>
                        <a:t>Chrom</a:t>
                      </a:r>
                      <a:r>
                        <a:rPr lang="pt-BR" sz="1400" dirty="0"/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/>
                        <a:t>(-33.7, -13.9)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0265405"/>
                  </a:ext>
                </a:extLst>
              </a:tr>
              <a:tr h="3067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 b="1" err="1"/>
                        <a:t>Mom</a:t>
                      </a:r>
                      <a:r>
                        <a:rPr lang="pt-BR" sz="1400" b="1"/>
                        <a:t>. </a:t>
                      </a:r>
                      <a:r>
                        <a:rPr lang="pt-BR" sz="1400" b="1" err="1"/>
                        <a:t>Compaction</a:t>
                      </a:r>
                      <a:endParaRPr lang="pt-BR" sz="1400" b="1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b="1"/>
                        <a:t>7.2x10</a:t>
                      </a:r>
                      <a:r>
                        <a:rPr lang="pt-BR" sz="1400" b="1" baseline="30000"/>
                        <a:t>-4</a:t>
                      </a:r>
                      <a:endParaRPr lang="pt-BR" sz="1400" b="1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1323995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 b="1"/>
                        <a:t>Nat. Emitt.@3GeV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b="1" dirty="0"/>
                        <a:t>3.5 </a:t>
                      </a:r>
                      <a:r>
                        <a:rPr lang="pt-BR" sz="1400" b="1" dirty="0" err="1"/>
                        <a:t>nm.rad</a:t>
                      </a:r>
                      <a:endParaRPr lang="pt-BR" sz="14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4028937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/>
                        <a:t>Nat. </a:t>
                      </a:r>
                      <a:r>
                        <a:rPr lang="pt-BR" sz="1400" err="1"/>
                        <a:t>En</a:t>
                      </a:r>
                      <a:r>
                        <a:rPr lang="pt-BR" sz="1400"/>
                        <a:t>. Spread@3GeV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/>
                        <a:t>0.09 %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3950025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/>
                        <a:t>Nat. </a:t>
                      </a:r>
                      <a:r>
                        <a:rPr lang="pt-BR" sz="1400" err="1"/>
                        <a:t>Bun</a:t>
                      </a:r>
                      <a:r>
                        <a:rPr lang="pt-BR" sz="1400"/>
                        <a:t>. Len.@3GeV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dirty="0"/>
                        <a:t>11.2 mm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11595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36EF4E-07FF-C877-4670-760DF399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65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Gráfico&#10;&#10;Descrição gerada automaticamente">
            <a:extLst>
              <a:ext uri="{FF2B5EF4-FFF2-40B4-BE49-F238E27FC236}">
                <a16:creationId xmlns:a16="http://schemas.microsoft.com/office/drawing/2014/main" id="{48B6C000-3154-5BF4-64F4-A19C678E6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38" y="962876"/>
            <a:ext cx="5972803" cy="2808288"/>
          </a:xfrm>
        </p:spPr>
      </p:pic>
      <p:pic>
        <p:nvPicPr>
          <p:cNvPr id="6" name="Imagem 5" descr="Gráfico, Histograma&#10;&#10;Descrição gerada automaticamente">
            <a:extLst>
              <a:ext uri="{FF2B5EF4-FFF2-40B4-BE49-F238E27FC236}">
                <a16:creationId xmlns:a16="http://schemas.microsoft.com/office/drawing/2014/main" id="{37F2CB24-1BD7-8428-06DA-2644319A8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997" y="3768415"/>
            <a:ext cx="6800850" cy="276225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93537FE-6D92-7A41-5F9E-ECA34AA2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50" y="19476"/>
            <a:ext cx="10661243" cy="807089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+mn-lt"/>
                <a:cs typeface="Calibri Light"/>
              </a:rPr>
              <a:t>Orbit </a:t>
            </a:r>
            <a:r>
              <a:rPr lang="pt-BR" sz="4000" b="1" dirty="0" err="1">
                <a:latin typeface="+mn-lt"/>
                <a:cs typeface="Calibri Light"/>
              </a:rPr>
              <a:t>Correction</a:t>
            </a:r>
            <a:r>
              <a:rPr lang="pt-BR" sz="4000" b="1" dirty="0">
                <a:latin typeface="+mn-lt"/>
                <a:cs typeface="Calibri Light"/>
              </a:rPr>
              <a:t> </a:t>
            </a:r>
            <a:r>
              <a:rPr lang="pt-BR" sz="4000" b="1" dirty="0" err="1">
                <a:latin typeface="+mn-lt"/>
                <a:cs typeface="Calibri Light"/>
              </a:rPr>
              <a:t>and</a:t>
            </a:r>
            <a:r>
              <a:rPr lang="pt-BR" sz="4000" b="1" dirty="0">
                <a:latin typeface="+mn-lt"/>
                <a:cs typeface="Calibri Light"/>
              </a:rPr>
              <a:t> Dynamic </a:t>
            </a:r>
            <a:r>
              <a:rPr lang="pt-BR" sz="4000" b="1" dirty="0" err="1">
                <a:latin typeface="+mn-lt"/>
                <a:cs typeface="Calibri Light"/>
              </a:rPr>
              <a:t>Aperture</a:t>
            </a:r>
            <a:endParaRPr lang="pt-BR" sz="4000" b="1" dirty="0">
              <a:latin typeface="+mn-lt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E85861ED-9C90-EEE6-9360-C7BBF2EFB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138"/>
              </p:ext>
            </p:extLst>
          </p:nvPr>
        </p:nvGraphicFramePr>
        <p:xfrm>
          <a:off x="7180711" y="1413674"/>
          <a:ext cx="3540213" cy="171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642">
                  <a:extLst>
                    <a:ext uri="{9D8B030D-6E8A-4147-A177-3AD203B41FA5}">
                      <a16:colId xmlns:a16="http://schemas.microsoft.com/office/drawing/2014/main" val="4260210138"/>
                    </a:ext>
                  </a:extLst>
                </a:gridCol>
                <a:gridCol w="1484721">
                  <a:extLst>
                    <a:ext uri="{9D8B030D-6E8A-4147-A177-3AD203B41FA5}">
                      <a16:colId xmlns:a16="http://schemas.microsoft.com/office/drawing/2014/main" val="2726590875"/>
                    </a:ext>
                  </a:extLst>
                </a:gridCol>
                <a:gridCol w="518473">
                  <a:extLst>
                    <a:ext uri="{9D8B030D-6E8A-4147-A177-3AD203B41FA5}">
                      <a16:colId xmlns:a16="http://schemas.microsoft.com/office/drawing/2014/main" val="2972911589"/>
                    </a:ext>
                  </a:extLst>
                </a:gridCol>
                <a:gridCol w="451377">
                  <a:extLst>
                    <a:ext uri="{9D8B030D-6E8A-4147-A177-3AD203B41FA5}">
                      <a16:colId xmlns:a16="http://schemas.microsoft.com/office/drawing/2014/main" val="3422445751"/>
                    </a:ext>
                  </a:extLst>
                </a:gridCol>
              </a:tblGrid>
              <a:tr h="281841">
                <a:tc>
                  <a:txBody>
                    <a:bodyPr/>
                    <a:lstStyle/>
                    <a:p>
                      <a:r>
                        <a:rPr lang="pt-BR" sz="1400" err="1"/>
                        <a:t>Error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err="1"/>
                        <a:t>Dipole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err="1"/>
                        <a:t>Quad</a:t>
                      </a:r>
                      <a:r>
                        <a:rPr lang="pt-BR" sz="1400"/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err="1"/>
                        <a:t>Sext</a:t>
                      </a:r>
                      <a:r>
                        <a:rPr lang="pt-BR" sz="1400"/>
                        <a:t>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3680726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 err="1"/>
                        <a:t>Alignment</a:t>
                      </a:r>
                      <a:r>
                        <a:rPr lang="pt-BR" sz="1400"/>
                        <a:t> x, y</a:t>
                      </a:r>
                      <a:endParaRPr lang="pt-BR" sz="1400" err="1"/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/>
                        <a:t>160 um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8623643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 err="1"/>
                        <a:t>Rotation</a:t>
                      </a:r>
                      <a:r>
                        <a:rPr lang="pt-BR" sz="1400"/>
                        <a:t> </a:t>
                      </a:r>
                      <a:r>
                        <a:rPr lang="pt-BR" sz="1400" err="1"/>
                        <a:t>Roll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/>
                        <a:t>0.8 </a:t>
                      </a:r>
                      <a:r>
                        <a:rPr lang="pt-BR" sz="1400" err="1"/>
                        <a:t>mrad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2169718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 err="1"/>
                        <a:t>Excitation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baseline="0"/>
                        <a:t>0.15 % (</a:t>
                      </a:r>
                      <a:r>
                        <a:rPr lang="pt-BR" sz="1400" baseline="0" err="1"/>
                        <a:t>grad</a:t>
                      </a:r>
                      <a:r>
                        <a:rPr lang="pt-BR" sz="1400" baseline="0"/>
                        <a:t>. 2.4 %)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baseline="0"/>
                        <a:t>0.3 %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baseline="0"/>
                        <a:t>0.3 %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8491307"/>
                  </a:ext>
                </a:extLst>
              </a:tr>
              <a:tr h="2818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 err="1"/>
                        <a:t>Mult</a:t>
                      </a:r>
                      <a:r>
                        <a:rPr lang="pt-BR" sz="1400"/>
                        <a:t>. Normal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/>
                        <a:t>~4x10</a:t>
                      </a:r>
                      <a:r>
                        <a:rPr lang="pt-BR" sz="1400" baseline="30000"/>
                        <a:t>-4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0265405"/>
                  </a:ext>
                </a:extLst>
              </a:tr>
              <a:tr h="3067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 err="1"/>
                        <a:t>Mult</a:t>
                      </a:r>
                      <a:r>
                        <a:rPr lang="pt-BR" sz="1400"/>
                        <a:t>. </a:t>
                      </a:r>
                      <a:r>
                        <a:rPr lang="pt-BR" sz="1400" err="1"/>
                        <a:t>Skew</a:t>
                      </a:r>
                      <a:endParaRPr lang="pt-BR" err="1"/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~1x10</a:t>
                      </a:r>
                      <a:r>
                        <a:rPr lang="pt-BR" sz="1400" b="0" i="0" u="none" strike="noStrike" baseline="30000" noProof="0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  <a:endParaRPr lang="pt-BR" sz="900" b="0" i="0" u="none" strike="noStrike" baseline="30000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1323995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59A845-31EB-BCF2-1BC5-933BBF1C155A}"/>
              </a:ext>
            </a:extLst>
          </p:cNvPr>
          <p:cNvSpPr txBox="1"/>
          <p:nvPr/>
        </p:nvSpPr>
        <p:spPr>
          <a:xfrm>
            <a:off x="197650" y="4254975"/>
            <a:ext cx="4806295" cy="15006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200000"/>
              </a:lnSpc>
              <a:buFont typeface="Arial,Sans-Serif"/>
              <a:buChar char="•"/>
            </a:pPr>
            <a:r>
              <a:rPr lang="pt-BR" sz="1600" err="1">
                <a:ea typeface="+mn-lt"/>
                <a:cs typeface="+mn-lt"/>
              </a:rPr>
              <a:t>Simulations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err="1">
                <a:ea typeface="+mn-lt"/>
                <a:cs typeface="+mn-lt"/>
              </a:rPr>
              <a:t>with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err="1">
                <a:ea typeface="+mn-lt"/>
                <a:cs typeface="+mn-lt"/>
              </a:rPr>
              <a:t>realistic</a:t>
            </a:r>
            <a:r>
              <a:rPr lang="pt-BR" sz="1600" dirty="0">
                <a:ea typeface="+mn-lt"/>
                <a:cs typeface="+mn-lt"/>
              </a:rPr>
              <a:t> </a:t>
            </a:r>
            <a:r>
              <a:rPr lang="pt-BR" sz="1600" err="1">
                <a:ea typeface="+mn-lt"/>
                <a:cs typeface="+mn-lt"/>
              </a:rPr>
              <a:t>errors</a:t>
            </a:r>
            <a:r>
              <a:rPr lang="pt-BR" sz="1600">
                <a:ea typeface="+mn-lt"/>
                <a:cs typeface="+mn-lt"/>
              </a:rPr>
              <a:t>;</a:t>
            </a:r>
            <a:endParaRPr lang="pt-BR" sz="1600">
              <a:ea typeface="Calibri" panose="020F0502020204030204"/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,Sans-Serif"/>
              <a:buChar char="•"/>
            </a:pPr>
            <a:r>
              <a:rPr lang="pt-BR" sz="1600" err="1">
                <a:ea typeface="+mn-lt"/>
                <a:cs typeface="+mn-lt"/>
              </a:rPr>
              <a:t>Low</a:t>
            </a:r>
            <a:r>
              <a:rPr lang="pt-BR" sz="1600">
                <a:ea typeface="+mn-lt"/>
                <a:cs typeface="+mn-lt"/>
              </a:rPr>
              <a:t> residual </a:t>
            </a:r>
            <a:r>
              <a:rPr lang="pt-BR" sz="1600" err="1">
                <a:ea typeface="+mn-lt"/>
                <a:cs typeface="+mn-lt"/>
              </a:rPr>
              <a:t>orbit</a:t>
            </a:r>
            <a:r>
              <a:rPr lang="pt-BR" sz="1600">
                <a:ea typeface="+mn-lt"/>
                <a:cs typeface="+mn-lt"/>
              </a:rPr>
              <a:t>;</a:t>
            </a:r>
          </a:p>
          <a:p>
            <a:pPr marL="285750" indent="-285750">
              <a:lnSpc>
                <a:spcPct val="200000"/>
              </a:lnSpc>
              <a:buFont typeface="Arial,Sans-Serif"/>
              <a:buChar char="•"/>
            </a:pPr>
            <a:r>
              <a:rPr lang="pt-BR" sz="1600" err="1">
                <a:ea typeface="+mn-lt"/>
                <a:cs typeface="+mn-lt"/>
              </a:rPr>
              <a:t>Good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err="1">
                <a:ea typeface="+mn-lt"/>
                <a:cs typeface="+mn-lt"/>
              </a:rPr>
              <a:t>dynamic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err="1">
                <a:ea typeface="+mn-lt"/>
                <a:cs typeface="+mn-lt"/>
              </a:rPr>
              <a:t>aperture</a:t>
            </a:r>
            <a:r>
              <a:rPr lang="pt-BR" sz="1600" dirty="0">
                <a:ea typeface="+mn-lt"/>
                <a:cs typeface="+mn-lt"/>
              </a:rPr>
              <a:t> </a:t>
            </a:r>
            <a:r>
              <a:rPr lang="pt-BR" sz="1600" err="1">
                <a:ea typeface="+mn-lt"/>
                <a:cs typeface="+mn-lt"/>
              </a:rPr>
              <a:t>and</a:t>
            </a:r>
            <a:r>
              <a:rPr lang="pt-BR" sz="1600" dirty="0">
                <a:ea typeface="+mn-lt"/>
                <a:cs typeface="+mn-lt"/>
              </a:rPr>
              <a:t> momentum </a:t>
            </a:r>
            <a:r>
              <a:rPr lang="pt-BR" sz="1600" err="1">
                <a:ea typeface="+mn-lt"/>
                <a:cs typeface="+mn-lt"/>
              </a:rPr>
              <a:t>aperture</a:t>
            </a:r>
            <a:r>
              <a:rPr lang="pt-BR" sz="1600">
                <a:ea typeface="+mn-lt"/>
                <a:cs typeface="+mn-lt"/>
              </a:rPr>
              <a:t>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7C8B44-D98D-139F-F15B-59D1125F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93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13090B03-A24A-DE14-F719-EC6EAE3A9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16" y="751788"/>
            <a:ext cx="6200775" cy="4562475"/>
          </a:xfrm>
          <a:prstGeom prst="rect">
            <a:avLst/>
          </a:prstGeom>
        </p:spPr>
      </p:pic>
      <p:pic>
        <p:nvPicPr>
          <p:cNvPr id="9" name="Imagem 8" descr="Gráfico&#10;&#10;Descrição gerada automaticamente">
            <a:extLst>
              <a:ext uri="{FF2B5EF4-FFF2-40B4-BE49-F238E27FC236}">
                <a16:creationId xmlns:a16="http://schemas.microsoft.com/office/drawing/2014/main" id="{E0D58570-38DC-15AB-18BC-1B5C2B966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" t="5385" r="4350" b="1282"/>
          <a:stretch/>
        </p:blipFill>
        <p:spPr>
          <a:xfrm>
            <a:off x="5646201" y="3583872"/>
            <a:ext cx="6366729" cy="3118718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CBC5F64-2A64-D1FD-4172-394ADCDB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14" y="19476"/>
            <a:ext cx="10695480" cy="807089"/>
          </a:xfrm>
        </p:spPr>
        <p:txBody>
          <a:bodyPr>
            <a:normAutofit/>
          </a:bodyPr>
          <a:lstStyle/>
          <a:p>
            <a:r>
              <a:rPr lang="pt-BR" sz="4000" b="1" dirty="0" err="1">
                <a:latin typeface="+mn-lt"/>
                <a:cs typeface="Calibri Light"/>
              </a:rPr>
              <a:t>Injection</a:t>
            </a:r>
            <a:r>
              <a:rPr lang="pt-BR" sz="4000" b="1" dirty="0">
                <a:latin typeface="+mn-lt"/>
                <a:cs typeface="Calibri Light"/>
              </a:rPr>
              <a:t> System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52C8A78-FD3F-CE4D-CF73-B8FD3438C33A}"/>
              </a:ext>
            </a:extLst>
          </p:cNvPr>
          <p:cNvSpPr txBox="1"/>
          <p:nvPr/>
        </p:nvSpPr>
        <p:spPr>
          <a:xfrm>
            <a:off x="6785734" y="588355"/>
            <a:ext cx="5238355" cy="3016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Font typeface="Arial,Sans-Serif"/>
              <a:buChar char="•"/>
            </a:pPr>
            <a:r>
              <a:rPr lang="pt-BR" sz="1400" dirty="0" err="1">
                <a:ea typeface="+mn-lt"/>
                <a:cs typeface="+mn-lt"/>
              </a:rPr>
              <a:t>Linac</a:t>
            </a:r>
            <a:r>
              <a:rPr lang="pt-BR" sz="1400" dirty="0">
                <a:ea typeface="+mn-lt"/>
                <a:cs typeface="+mn-lt"/>
              </a:rPr>
              <a:t> </a:t>
            </a:r>
            <a:r>
              <a:rPr lang="pt-BR" sz="1400" dirty="0" err="1">
                <a:ea typeface="+mn-lt"/>
                <a:cs typeface="+mn-lt"/>
              </a:rPr>
              <a:t>beam</a:t>
            </a:r>
            <a:r>
              <a:rPr lang="pt-BR" sz="1400" dirty="0">
                <a:ea typeface="+mn-lt"/>
                <a:cs typeface="+mn-lt"/>
              </a:rPr>
              <a:t> @ 150 </a:t>
            </a:r>
            <a:r>
              <a:rPr lang="pt-BR" sz="1400" dirty="0" err="1">
                <a:ea typeface="+mn-lt"/>
                <a:cs typeface="+mn-lt"/>
              </a:rPr>
              <a:t>MeV</a:t>
            </a:r>
            <a:r>
              <a:rPr lang="pt-BR" sz="1400" dirty="0">
                <a:ea typeface="+mn-lt"/>
                <a:cs typeface="+mn-lt"/>
              </a:rPr>
              <a:t>: </a:t>
            </a:r>
            <a:r>
              <a:rPr lang="pt-BR" sz="1400" dirty="0" err="1">
                <a:ea typeface="+mn-lt"/>
                <a:cs typeface="+mn-lt"/>
              </a:rPr>
              <a:t>ε</a:t>
            </a:r>
            <a:r>
              <a:rPr lang="pt-BR" sz="1400" baseline="-25000" dirty="0" err="1">
                <a:ea typeface="+mn-lt"/>
                <a:cs typeface="+mn-lt"/>
              </a:rPr>
              <a:t>x,y</a:t>
            </a:r>
            <a:r>
              <a:rPr lang="pt-BR" sz="1400" dirty="0">
                <a:ea typeface="+mn-lt"/>
                <a:cs typeface="+mn-lt"/>
              </a:rPr>
              <a:t> = 170 </a:t>
            </a:r>
            <a:r>
              <a:rPr lang="pt-BR" sz="1400" dirty="0" err="1">
                <a:ea typeface="+mn-lt"/>
                <a:cs typeface="+mn-lt"/>
              </a:rPr>
              <a:t>nm.rad</a:t>
            </a:r>
            <a:r>
              <a:rPr lang="pt-BR" sz="1400" dirty="0">
                <a:ea typeface="+mn-lt"/>
                <a:cs typeface="+mn-lt"/>
              </a:rPr>
              <a:t>, </a:t>
            </a:r>
            <a:r>
              <a:rPr lang="pt-BR" sz="1400" dirty="0" err="1">
                <a:ea typeface="+mn-lt"/>
                <a:cs typeface="+mn-lt"/>
              </a:rPr>
              <a:t>σ</a:t>
            </a:r>
            <a:r>
              <a:rPr lang="pt-BR" sz="1400" baseline="-25000" dirty="0" err="1">
                <a:ea typeface="+mn-lt"/>
                <a:cs typeface="+mn-lt"/>
              </a:rPr>
              <a:t>δ</a:t>
            </a:r>
            <a:r>
              <a:rPr lang="pt-BR" sz="1400" dirty="0">
                <a:ea typeface="+mn-lt"/>
                <a:cs typeface="+mn-lt"/>
              </a:rPr>
              <a:t> = 0.5%;</a:t>
            </a:r>
            <a:endParaRPr lang="pt-BR" sz="1400" dirty="0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,Sans-Serif"/>
              <a:buChar char="•"/>
            </a:pPr>
            <a:r>
              <a:rPr lang="pt-BR" sz="1400" dirty="0" err="1">
                <a:ea typeface="+mn-lt"/>
                <a:cs typeface="+mn-lt"/>
              </a:rPr>
              <a:t>Geometry</a:t>
            </a:r>
            <a:r>
              <a:rPr lang="pt-BR" sz="1400" dirty="0">
                <a:ea typeface="+mn-lt"/>
                <a:cs typeface="+mn-lt"/>
              </a:rPr>
              <a:t> requires </a:t>
            </a:r>
            <a:r>
              <a:rPr lang="pt-BR" sz="1400" dirty="0" err="1">
                <a:ea typeface="+mn-lt"/>
                <a:cs typeface="+mn-lt"/>
              </a:rPr>
              <a:t>strong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septum</a:t>
            </a:r>
            <a:r>
              <a:rPr lang="pt-BR" sz="1400" dirty="0">
                <a:ea typeface="+mn-lt"/>
                <a:cs typeface="+mn-lt"/>
              </a:rPr>
              <a:t> (21.5°) </a:t>
            </a:r>
            <a:r>
              <a:rPr lang="pt-BR" sz="1400" dirty="0" err="1">
                <a:ea typeface="+mn-lt"/>
                <a:cs typeface="+mn-lt"/>
              </a:rPr>
              <a:t>and</a:t>
            </a:r>
            <a:r>
              <a:rPr lang="pt-BR" sz="1400" dirty="0">
                <a:ea typeface="+mn-lt"/>
                <a:cs typeface="+mn-lt"/>
              </a:rPr>
              <a:t> </a:t>
            </a:r>
            <a:r>
              <a:rPr lang="pt-BR" sz="1400" dirty="0" err="1">
                <a:ea typeface="+mn-lt"/>
                <a:cs typeface="+mn-lt"/>
              </a:rPr>
              <a:t>kicker</a:t>
            </a:r>
            <a:r>
              <a:rPr lang="pt-BR" sz="1400" dirty="0">
                <a:ea typeface="+mn-lt"/>
                <a:cs typeface="+mn-lt"/>
              </a:rPr>
              <a:t> (19.3 </a:t>
            </a:r>
            <a:r>
              <a:rPr lang="pt-BR" sz="1400" dirty="0" err="1">
                <a:ea typeface="+mn-lt"/>
                <a:cs typeface="+mn-lt"/>
              </a:rPr>
              <a:t>mrad</a:t>
            </a:r>
            <a:r>
              <a:rPr lang="pt-BR" sz="1400" dirty="0">
                <a:ea typeface="+mn-lt"/>
                <a:cs typeface="+mn-lt"/>
              </a:rPr>
              <a:t>);</a:t>
            </a:r>
          </a:p>
          <a:p>
            <a:pPr marL="285750" indent="-285750">
              <a:spcAft>
                <a:spcPts val="1200"/>
              </a:spcAft>
              <a:buFont typeface="Arial,Sans-Serif"/>
              <a:buChar char="•"/>
            </a:pPr>
            <a:r>
              <a:rPr lang="pt-BR" sz="1400" dirty="0" err="1">
                <a:ea typeface="+mn-lt"/>
                <a:cs typeface="+mn-lt"/>
              </a:rPr>
              <a:t>Optics</a:t>
            </a:r>
            <a:r>
              <a:rPr lang="pt-BR" sz="1400" dirty="0">
                <a:ea typeface="+mn-lt"/>
                <a:cs typeface="+mn-lt"/>
              </a:rPr>
              <a:t> (</a:t>
            </a:r>
            <a:r>
              <a:rPr lang="el-GR" sz="1400" dirty="0">
                <a:ea typeface="+mn-lt"/>
                <a:cs typeface="+mn-lt"/>
              </a:rPr>
              <a:t>β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l-GR" sz="1400" dirty="0">
                <a:ea typeface="+mn-lt"/>
                <a:cs typeface="+mn-lt"/>
              </a:rPr>
              <a:t>α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l-GR" sz="1400" dirty="0">
                <a:ea typeface="+mn-lt"/>
                <a:cs typeface="+mn-lt"/>
              </a:rPr>
              <a:t>η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l-GR" sz="1400" dirty="0">
                <a:ea typeface="+mn-lt"/>
                <a:cs typeface="+mn-lt"/>
              </a:rPr>
              <a:t>η</a:t>
            </a:r>
            <a:r>
              <a:rPr lang="en-US" sz="1400" dirty="0">
                <a:ea typeface="+mn-lt"/>
                <a:cs typeface="+mn-lt"/>
              </a:rPr>
              <a:t>’)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at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end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of</a:t>
            </a:r>
            <a:r>
              <a:rPr lang="pt-BR" sz="1400" dirty="0">
                <a:ea typeface="+mn-lt"/>
                <a:cs typeface="+mn-lt"/>
              </a:rPr>
              <a:t> TL </a:t>
            </a:r>
            <a:r>
              <a:rPr lang="pt-BR" sz="1400" dirty="0" err="1">
                <a:ea typeface="+mn-lt"/>
                <a:cs typeface="+mn-lt"/>
              </a:rPr>
              <a:t>matched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to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booster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optics</a:t>
            </a:r>
            <a:r>
              <a:rPr lang="pt-BR" sz="1400" dirty="0">
                <a:ea typeface="+mn-lt"/>
                <a:cs typeface="+mn-lt"/>
              </a:rPr>
              <a:t>;</a:t>
            </a:r>
          </a:p>
          <a:p>
            <a:pPr marL="285750" indent="-285750">
              <a:buFont typeface="Arial,Sans-Serif"/>
              <a:buChar char="•"/>
            </a:pPr>
            <a:r>
              <a:rPr lang="pt-BR" sz="1400" dirty="0" err="1">
                <a:ea typeface="+mn-lt"/>
                <a:cs typeface="+mn-lt"/>
              </a:rPr>
              <a:t>Booster</a:t>
            </a:r>
            <a:r>
              <a:rPr lang="pt-BR" sz="1400" dirty="0">
                <a:ea typeface="+mn-lt"/>
                <a:cs typeface="+mn-lt"/>
              </a:rPr>
              <a:t> horizontal </a:t>
            </a:r>
            <a:r>
              <a:rPr lang="pt-BR" sz="1400" dirty="0" err="1">
                <a:ea typeface="+mn-lt"/>
                <a:cs typeface="+mn-lt"/>
              </a:rPr>
              <a:t>acceptance</a:t>
            </a:r>
            <a:r>
              <a:rPr lang="pt-BR" sz="1400" dirty="0">
                <a:ea typeface="+mn-lt"/>
                <a:cs typeface="+mn-lt"/>
              </a:rPr>
              <a:t>:</a:t>
            </a:r>
          </a:p>
          <a:p>
            <a:pPr marL="742950" lvl="1" indent="-285750">
              <a:buFont typeface="Courier New"/>
              <a:buChar char="o"/>
            </a:pPr>
            <a:r>
              <a:rPr lang="pt-BR" sz="1400" dirty="0">
                <a:ea typeface="+mn-lt"/>
                <a:cs typeface="+mn-lt"/>
              </a:rPr>
              <a:t>4-σ </a:t>
            </a:r>
            <a:r>
              <a:rPr lang="pt-BR" sz="1400" dirty="0" err="1">
                <a:ea typeface="+mn-lt"/>
                <a:cs typeface="+mn-lt"/>
              </a:rPr>
              <a:t>of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beam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size</a:t>
            </a:r>
            <a:r>
              <a:rPr lang="pt-BR" sz="1400" dirty="0">
                <a:ea typeface="+mn-lt"/>
                <a:cs typeface="+mn-lt"/>
              </a:rPr>
              <a:t>;</a:t>
            </a:r>
          </a:p>
          <a:p>
            <a:pPr marL="742950" lvl="1" indent="-285750">
              <a:buFont typeface="Courier New"/>
              <a:buChar char="o"/>
            </a:pPr>
            <a:r>
              <a:rPr lang="pt-BR" sz="1400" dirty="0">
                <a:ea typeface="+mn-lt"/>
                <a:cs typeface="+mn-lt"/>
              </a:rPr>
              <a:t>1 mm </a:t>
            </a:r>
            <a:r>
              <a:rPr lang="pt-BR" sz="1400" dirty="0" err="1">
                <a:ea typeface="+mn-lt"/>
                <a:cs typeface="+mn-lt"/>
              </a:rPr>
              <a:t>of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orbit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distortion</a:t>
            </a:r>
            <a:r>
              <a:rPr lang="pt-BR" sz="1400" dirty="0">
                <a:ea typeface="+mn-lt"/>
                <a:cs typeface="+mn-lt"/>
              </a:rPr>
              <a:t>;</a:t>
            </a:r>
          </a:p>
          <a:p>
            <a:pPr marL="742950" lvl="1" indent="-285750">
              <a:buFont typeface="Courier New"/>
              <a:buChar char="o"/>
            </a:pPr>
            <a:r>
              <a:rPr lang="pt-BR" sz="1400" dirty="0">
                <a:ea typeface="+mn-lt"/>
                <a:cs typeface="+mn-lt"/>
              </a:rPr>
              <a:t>4.5 mm </a:t>
            </a:r>
            <a:r>
              <a:rPr lang="pt-BR" sz="1400" dirty="0" err="1">
                <a:ea typeface="+mn-lt"/>
                <a:cs typeface="+mn-lt"/>
              </a:rPr>
              <a:t>of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transverse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oscillations</a:t>
            </a:r>
            <a:r>
              <a:rPr lang="pt-BR" sz="1400" dirty="0">
                <a:ea typeface="+mn-lt"/>
                <a:cs typeface="+mn-lt"/>
              </a:rPr>
              <a:t> </a:t>
            </a:r>
          </a:p>
          <a:p>
            <a:pPr marL="742950" lvl="1" indent="-285750">
              <a:spcAft>
                <a:spcPts val="1200"/>
              </a:spcAft>
              <a:buFont typeface="Courier New"/>
              <a:buChar char="o"/>
            </a:pPr>
            <a:r>
              <a:rPr lang="pt-BR" sz="1400" dirty="0">
                <a:ea typeface="+mn-lt"/>
                <a:cs typeface="+mn-lt"/>
              </a:rPr>
              <a:t>1.5% </a:t>
            </a:r>
            <a:r>
              <a:rPr lang="pt-BR" sz="1400" dirty="0" err="1">
                <a:ea typeface="+mn-lt"/>
                <a:cs typeface="+mn-lt"/>
              </a:rPr>
              <a:t>of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energy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oscillation</a:t>
            </a:r>
            <a:r>
              <a:rPr lang="pt-BR" sz="1400" dirty="0">
                <a:ea typeface="+mn-lt"/>
                <a:cs typeface="+mn-lt"/>
              </a:rPr>
              <a:t>;</a:t>
            </a:r>
            <a:endParaRPr lang="pt-BR" sz="1400" dirty="0">
              <a:cs typeface="Calibri" panose="020F0502020204030204"/>
            </a:endParaRPr>
          </a:p>
          <a:p>
            <a:pPr marL="285750" indent="-285750">
              <a:spcAft>
                <a:spcPts val="1200"/>
              </a:spcAft>
              <a:buFont typeface="Arial,Sans-Serif"/>
              <a:buChar char="•"/>
            </a:pPr>
            <a:r>
              <a:rPr lang="pt-BR" sz="1400" dirty="0" err="1">
                <a:ea typeface="+mn-lt"/>
                <a:cs typeface="+mn-lt"/>
              </a:rPr>
              <a:t>Three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screens</a:t>
            </a:r>
            <a:r>
              <a:rPr lang="pt-BR" sz="1400" dirty="0">
                <a:ea typeface="+mn-lt"/>
                <a:cs typeface="+mn-lt"/>
              </a:rPr>
              <a:t> </a:t>
            </a:r>
            <a:r>
              <a:rPr lang="pt-BR" sz="1400" dirty="0" err="1">
                <a:ea typeface="+mn-lt"/>
                <a:cs typeface="+mn-lt"/>
              </a:rPr>
              <a:t>were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considered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to</a:t>
            </a:r>
            <a:r>
              <a:rPr lang="pt-BR" sz="1400" dirty="0">
                <a:ea typeface="+mn-lt"/>
                <a:cs typeface="+mn-lt"/>
              </a:rPr>
              <a:t> help </a:t>
            </a:r>
            <a:r>
              <a:rPr lang="pt-BR" sz="1400" dirty="0" err="1">
                <a:ea typeface="+mn-lt"/>
                <a:cs typeface="+mn-lt"/>
              </a:rPr>
              <a:t>checking</a:t>
            </a:r>
            <a:r>
              <a:rPr lang="pt-BR" sz="1400" dirty="0">
                <a:ea typeface="+mn-lt"/>
                <a:cs typeface="+mn-lt"/>
              </a:rPr>
              <a:t> </a:t>
            </a:r>
            <a:r>
              <a:rPr lang="pt-BR" sz="1400" dirty="0" err="1">
                <a:ea typeface="+mn-lt"/>
                <a:cs typeface="+mn-lt"/>
              </a:rPr>
              <a:t>optics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matching</a:t>
            </a:r>
            <a:r>
              <a:rPr lang="pt-BR" sz="1400" dirty="0">
                <a:ea typeface="+mn-lt"/>
                <a:cs typeface="+mn-lt"/>
              </a:rPr>
              <a:t>;</a:t>
            </a:r>
          </a:p>
          <a:p>
            <a:pPr marL="285750" indent="-285750">
              <a:spcAft>
                <a:spcPts val="1200"/>
              </a:spcAft>
              <a:buFont typeface="Arial,Sans-Serif"/>
              <a:buChar char="•"/>
            </a:pPr>
            <a:r>
              <a:rPr lang="pt-BR" sz="1400" dirty="0">
                <a:ea typeface="+mn-lt"/>
                <a:cs typeface="+mn-lt"/>
              </a:rPr>
              <a:t>100% </a:t>
            </a:r>
            <a:r>
              <a:rPr lang="pt-BR" sz="1400" dirty="0" err="1">
                <a:ea typeface="+mn-lt"/>
                <a:cs typeface="+mn-lt"/>
              </a:rPr>
              <a:t>of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ramp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efficiency</a:t>
            </a:r>
            <a:r>
              <a:rPr lang="pt-BR" sz="1400" dirty="0">
                <a:ea typeface="+mn-lt"/>
                <a:cs typeface="+mn-lt"/>
              </a:rPr>
              <a:t> in </a:t>
            </a:r>
            <a:r>
              <a:rPr lang="pt-BR" sz="1400" dirty="0" err="1">
                <a:ea typeface="+mn-lt"/>
                <a:cs typeface="+mn-lt"/>
              </a:rPr>
              <a:t>commissioning</a:t>
            </a:r>
            <a:r>
              <a:rPr lang="pt-BR" sz="1400" dirty="0">
                <a:ea typeface="+mn-lt"/>
                <a:cs typeface="+mn-lt"/>
              </a:rPr>
              <a:t> </a:t>
            </a:r>
            <a:r>
              <a:rPr lang="pt-BR" sz="1400" dirty="0" err="1">
                <a:ea typeface="+mn-lt"/>
                <a:cs typeface="+mn-lt"/>
              </a:rPr>
              <a:t>simulations</a:t>
            </a:r>
            <a:r>
              <a:rPr lang="pt-BR" sz="1400" dirty="0">
                <a:ea typeface="+mn-lt"/>
                <a:cs typeface="+mn-lt"/>
              </a:rPr>
              <a:t>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1EBEB1B-3557-174B-1898-11A20EB999DA}"/>
              </a:ext>
            </a:extLst>
          </p:cNvPr>
          <p:cNvSpPr/>
          <p:nvPr/>
        </p:nvSpPr>
        <p:spPr>
          <a:xfrm rot="-300000">
            <a:off x="4548432" y="1681112"/>
            <a:ext cx="1946440" cy="589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A9EAAFD-149E-AD78-05D8-7876457A9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413" y="5080764"/>
            <a:ext cx="5488112" cy="1486005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96D31FE-1194-0F4B-7D06-5B8492DC8C2E}"/>
              </a:ext>
            </a:extLst>
          </p:cNvPr>
          <p:cNvCxnSpPr>
            <a:cxnSpLocks/>
          </p:cNvCxnSpPr>
          <p:nvPr/>
        </p:nvCxnSpPr>
        <p:spPr>
          <a:xfrm flipH="1">
            <a:off x="3002772" y="2286402"/>
            <a:ext cx="2281765" cy="2683503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F65A12-A564-39E7-4FB2-527C5BF1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2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3.5|50.2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1|9.2|3.5|5.3|4.1|2.9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7|0.2|8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1.2|1.5|2.6|0.8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B8FB5DC50BF343AE5A0A2D79FDF05E" ma:contentTypeVersion="18" ma:contentTypeDescription="Crie um novo documento." ma:contentTypeScope="" ma:versionID="6cb9a68f1bb3de010bf79a1032b22820">
  <xsd:schema xmlns:xsd="http://www.w3.org/2001/XMLSchema" xmlns:xs="http://www.w3.org/2001/XMLSchema" xmlns:p="http://schemas.microsoft.com/office/2006/metadata/properties" xmlns:ns2="3516741f-5596-4787-b448-d7dbde454220" xmlns:ns3="627d8407-34c6-4462-bf2b-b22156ae51f6" targetNamespace="http://schemas.microsoft.com/office/2006/metadata/properties" ma:root="true" ma:fieldsID="73358c8792e312afe9e96d290447dd6c" ns2:_="" ns3:_="">
    <xsd:import namespace="3516741f-5596-4787-b448-d7dbde454220"/>
    <xsd:import namespace="627d8407-34c6-4462-bf2b-b22156ae51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6741f-5596-4787-b448-d7dbde454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a9107bda-5398-40d8-849a-0587795007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d8407-34c6-4462-bf2b-b22156ae51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95cf80-0dbb-4e72-9af5-8183f5d75f25}" ma:internalName="TaxCatchAll" ma:showField="CatchAllData" ma:web="627d8407-34c6-4462-bf2b-b22156ae51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7d8407-34c6-4462-bf2b-b22156ae51f6" xsi:nil="true"/>
    <lcf76f155ced4ddcb4097134ff3c332f xmlns="3516741f-5596-4787-b448-d7dbde45422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951B95-0C65-49F3-94B6-51DC635BD4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59BE1A-0DFF-4CD5-A465-4494AAB86F42}">
  <ds:schemaRefs>
    <ds:schemaRef ds:uri="3516741f-5596-4787-b448-d7dbde454220"/>
    <ds:schemaRef ds:uri="627d8407-34c6-4462-bf2b-b22156ae51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35FC5B6-5598-491B-893C-E58C9AD66F00}">
  <ds:schemaRefs>
    <ds:schemaRef ds:uri="http://purl.org/dc/elements/1.1/"/>
    <ds:schemaRef ds:uri="http://purl.org/dc/terms/"/>
    <ds:schemaRef ds:uri="627d8407-34c6-4462-bf2b-b22156ae51f6"/>
    <ds:schemaRef ds:uri="http://purl.org/dc/dcmitype/"/>
    <ds:schemaRef ds:uri="3516741f-5596-4787-b448-d7dbde454220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4406</TotalTime>
  <Words>1494</Words>
  <Application>Microsoft Office PowerPoint</Application>
  <PresentationFormat>Widescreen</PresentationFormat>
  <Paragraphs>278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Arial,Sans-Serif</vt:lpstr>
      <vt:lpstr>Calibri</vt:lpstr>
      <vt:lpstr>Calibri Light</vt:lpstr>
      <vt:lpstr>Courier New</vt:lpstr>
      <vt:lpstr>Courier New,monospace</vt:lpstr>
      <vt:lpstr>monospace</vt:lpstr>
      <vt:lpstr>Roboto</vt:lpstr>
      <vt:lpstr>sans-serif</vt:lpstr>
      <vt:lpstr>Symbol</vt:lpstr>
      <vt:lpstr>Wingdings</vt:lpstr>
      <vt:lpstr>Tema do Office</vt:lpstr>
      <vt:lpstr>Experiences with SIRIUS Booster</vt:lpstr>
      <vt:lpstr>PowerPoint Presentation</vt:lpstr>
      <vt:lpstr>PowerPoint Presentation</vt:lpstr>
      <vt:lpstr>Storage Ring Injection</vt:lpstr>
      <vt:lpstr>Booster Design</vt:lpstr>
      <vt:lpstr>Lattice Design</vt:lpstr>
      <vt:lpstr>Linear Optics</vt:lpstr>
      <vt:lpstr>Orbit Correction and Dynamic Aperture</vt:lpstr>
      <vt:lpstr>Injection System</vt:lpstr>
      <vt:lpstr>Ejection System</vt:lpstr>
      <vt:lpstr>Commissioning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and Future Operation</vt:lpstr>
      <vt:lpstr>PowerPoint Presentation</vt:lpstr>
      <vt:lpstr>PowerPoint Presentation</vt:lpstr>
      <vt:lpstr>PowerPoint Presentation</vt:lpstr>
      <vt:lpstr>Thank 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Henrique De Sá</dc:creator>
  <cp:lastModifiedBy>Fernando Henrique De Sá</cp:lastModifiedBy>
  <cp:revision>383</cp:revision>
  <cp:lastPrinted>2024-03-06T22:21:38Z</cp:lastPrinted>
  <dcterms:created xsi:type="dcterms:W3CDTF">2024-01-06T13:05:52Z</dcterms:created>
  <dcterms:modified xsi:type="dcterms:W3CDTF">2024-03-06T22:26:45Z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0x010100A1B8FB5DC50BF343AE5A0A2D79FDF05E</vt:lpwstr>
  </property>
  <property fmtid="{D5CDD505-2E9C-101B-9397-08002B2CF9AE}" pid="3" name="MediaServiceImageTags">
    <vt:lpwstr/>
  </property>
</Properties>
</file>