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1"/>
  </p:sldMasterIdLst>
  <p:notesMasterIdLst>
    <p:notesMasterId r:id="rId26"/>
  </p:notesMasterIdLst>
  <p:sldIdLst>
    <p:sldId id="256" r:id="rId2"/>
    <p:sldId id="258" r:id="rId3"/>
    <p:sldId id="257" r:id="rId4"/>
    <p:sldId id="279" r:id="rId5"/>
    <p:sldId id="413" r:id="rId6"/>
    <p:sldId id="411" r:id="rId7"/>
    <p:sldId id="302" r:id="rId8"/>
    <p:sldId id="412" r:id="rId9"/>
    <p:sldId id="414" r:id="rId10"/>
    <p:sldId id="415" r:id="rId11"/>
    <p:sldId id="416" r:id="rId12"/>
    <p:sldId id="263" r:id="rId13"/>
    <p:sldId id="498" r:id="rId14"/>
    <p:sldId id="499" r:id="rId15"/>
    <p:sldId id="417" r:id="rId16"/>
    <p:sldId id="291" r:id="rId17"/>
    <p:sldId id="1208" r:id="rId18"/>
    <p:sldId id="1222" r:id="rId19"/>
    <p:sldId id="1209" r:id="rId20"/>
    <p:sldId id="269" r:id="rId21"/>
    <p:sldId id="1223" r:id="rId22"/>
    <p:sldId id="500" r:id="rId23"/>
    <p:sldId id="1224" r:id="rId24"/>
    <p:sldId id="1207" r:id="rId25"/>
  </p:sldIdLst>
  <p:sldSz cx="12192000" cy="6858000"/>
  <p:notesSz cx="6797675" cy="987266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p15:clr>
            <a:srgbClr val="A4A3A4"/>
          </p15:clr>
        </p15:guide>
        <p15:guide id="2" pos="380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9" autoAdjust="0"/>
    <p:restoredTop sz="88132" autoAdjust="0"/>
  </p:normalViewPr>
  <p:slideViewPr>
    <p:cSldViewPr snapToGrid="0">
      <p:cViewPr varScale="1">
        <p:scale>
          <a:sx n="61" d="100"/>
          <a:sy n="61" d="100"/>
        </p:scale>
        <p:origin x="780" y="28"/>
      </p:cViewPr>
      <p:guideLst>
        <p:guide orient="horz" pos="2183"/>
        <p:guide pos="3809"/>
      </p:guideLst>
    </p:cSldViewPr>
  </p:slideViewPr>
  <p:notesTextViewPr>
    <p:cViewPr>
      <p:scale>
        <a:sx n="1" d="1"/>
        <a:sy n="1" d="1"/>
      </p:scale>
      <p:origin x="0" y="0"/>
    </p:cViewPr>
  </p:notesTextViewPr>
  <p:notesViewPr>
    <p:cSldViewPr snapToGrid="0">
      <p:cViewPr varScale="1">
        <p:scale>
          <a:sx n="80" d="100"/>
          <a:sy n="80" d="100"/>
        </p:scale>
        <p:origin x="401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8601C7B8-4EB4-4BA0-8D06-164C987CD6B3}" type="datetimeFigureOut">
              <a:rPr lang="zh-CN" altLang="en-US" smtClean="0"/>
              <a:t>2024/3/7</a:t>
            </a:fld>
            <a:endParaRPr lang="zh-CN" altLang="en-US"/>
          </a:p>
        </p:txBody>
      </p:sp>
      <p:sp>
        <p:nvSpPr>
          <p:cNvPr id="4" name="幻灯片图像占位符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6E0011AC-242B-402F-9632-483E87132BAB}" type="slidenum">
              <a:rPr lang="zh-CN" altLang="en-US" smtClean="0"/>
              <a:t>‹#›</a:t>
            </a:fld>
            <a:endParaRPr lang="zh-CN" altLang="en-US"/>
          </a:p>
        </p:txBody>
      </p:sp>
    </p:spTree>
    <p:extLst>
      <p:ext uri="{BB962C8B-B14F-4D97-AF65-F5344CB8AC3E}">
        <p14:creationId xmlns:p14="http://schemas.microsoft.com/office/powerpoint/2010/main" val="1718510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Good morning, my name is Yuemei Peng and I am pleased to be here today to present  </a:t>
            </a:r>
            <a:r>
              <a:rPr lang="en-US" altLang="zh-CN" sz="1200" dirty="0"/>
              <a:t>Status of the HEPS booster commissioning</a:t>
            </a:r>
            <a:endParaRPr lang="zh-CN" altLang="en-US" dirty="0"/>
          </a:p>
        </p:txBody>
      </p:sp>
      <p:sp>
        <p:nvSpPr>
          <p:cNvPr id="4" name="灯片编号占位符 3"/>
          <p:cNvSpPr>
            <a:spLocks noGrp="1"/>
          </p:cNvSpPr>
          <p:nvPr>
            <p:ph type="sldNum" sz="quarter" idx="5"/>
          </p:nvPr>
        </p:nvSpPr>
        <p:spPr/>
        <p:txBody>
          <a:bodyPr/>
          <a:lstStyle/>
          <a:p>
            <a:fld id="{6E0011AC-242B-402F-9632-483E87132BAB}" type="slidenum">
              <a:rPr lang="zh-CN" altLang="en-US" smtClean="0"/>
              <a:t>1</a:t>
            </a:fld>
            <a:endParaRPr lang="zh-CN" altLang="en-US"/>
          </a:p>
        </p:txBody>
      </p:sp>
    </p:spTree>
    <p:extLst>
      <p:ext uri="{BB962C8B-B14F-4D97-AF65-F5344CB8AC3E}">
        <p14:creationId xmlns:p14="http://schemas.microsoft.com/office/powerpoint/2010/main" val="3406053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commissioning process can be roughly divided into three stages. In the following stage, which toke about 2 months, it is mainly focused on optimizing the beam transmission efficiency during injection and ramping processes. Equipment performance improvement was also performed in this stage. A bunch charge lower than 3 nC from the Linac is used to reduce radiation dose, During the ramping process at this stage, each RF cavity needs to provide a voltage greater than 1.6MV, and the power used is almost at its limit. This makes it prone to vacuum protection or open loop, thus imposing several restrictions on the energy ramping operation.  After about 20 days of RF cavities installation, the high bunch charge was pursued in the 3 stage. </a:t>
            </a:r>
            <a:r>
              <a:rPr lang="en-US" altLang="zh-CN" sz="1200" kern="1200" dirty="0" err="1">
                <a:solidFill>
                  <a:schemeClr val="tx1"/>
                </a:solidFill>
                <a:effectLst/>
                <a:latin typeface="+mn-lt"/>
                <a:ea typeface="+mn-ea"/>
                <a:cs typeface="+mn-cs"/>
              </a:rPr>
              <a:t>Inthis</a:t>
            </a:r>
            <a:r>
              <a:rPr lang="en-US" altLang="zh-CN" sz="1200" kern="1200" dirty="0">
                <a:solidFill>
                  <a:schemeClr val="tx1"/>
                </a:solidFill>
                <a:effectLst/>
                <a:latin typeface="+mn-lt"/>
                <a:ea typeface="+mn-ea"/>
                <a:cs typeface="+mn-cs"/>
              </a:rPr>
              <a:t> stage ,the Linac is provide a bunch charge more than 7nC . Multi bunch mode was also tested in this stage.</a:t>
            </a:r>
            <a:endParaRPr lang="zh-CN" altLang="en-US" dirty="0"/>
          </a:p>
        </p:txBody>
      </p:sp>
      <p:sp>
        <p:nvSpPr>
          <p:cNvPr id="4" name="灯片编号占位符 3"/>
          <p:cNvSpPr>
            <a:spLocks noGrp="1"/>
          </p:cNvSpPr>
          <p:nvPr>
            <p:ph type="sldNum" sz="quarter" idx="5"/>
          </p:nvPr>
        </p:nvSpPr>
        <p:spPr/>
        <p:txBody>
          <a:bodyPr/>
          <a:lstStyle/>
          <a:p>
            <a:fld id="{6E0011AC-242B-402F-9632-483E87132BAB}" type="slidenum">
              <a:rPr lang="zh-CN" altLang="en-US" smtClean="0"/>
              <a:t>15</a:t>
            </a:fld>
            <a:endParaRPr lang="zh-CN" altLang="en-US"/>
          </a:p>
        </p:txBody>
      </p:sp>
    </p:spTree>
    <p:extLst>
      <p:ext uri="{BB962C8B-B14F-4D97-AF65-F5344CB8AC3E}">
        <p14:creationId xmlns:p14="http://schemas.microsoft.com/office/powerpoint/2010/main" val="855060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E0011AC-242B-402F-9632-483E87132BAB}" type="slidenum">
              <a:rPr lang="zh-CN" altLang="en-US" smtClean="0"/>
              <a:t>16</a:t>
            </a:fld>
            <a:endParaRPr lang="zh-CN" altLang="en-US"/>
          </a:p>
        </p:txBody>
      </p:sp>
    </p:spTree>
    <p:extLst>
      <p:ext uri="{BB962C8B-B14F-4D97-AF65-F5344CB8AC3E}">
        <p14:creationId xmlns:p14="http://schemas.microsoft.com/office/powerpoint/2010/main" val="2760194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0011AC-242B-402F-9632-483E87132BAB}" type="slidenum">
              <a:rPr lang="zh-CN" altLang="en-US" smtClean="0"/>
              <a:t>18</a:t>
            </a:fld>
            <a:endParaRPr lang="zh-CN" altLang="en-US"/>
          </a:p>
        </p:txBody>
      </p:sp>
    </p:spTree>
    <p:extLst>
      <p:ext uri="{BB962C8B-B14F-4D97-AF65-F5344CB8AC3E}">
        <p14:creationId xmlns:p14="http://schemas.microsoft.com/office/powerpoint/2010/main" val="4264993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constant term of the linear fit is the measurement error term, which we should deduct when calculating emittance. But in fact, only half of the measurement is missing. </a:t>
            </a:r>
            <a:r>
              <a:rPr lang="en-US" altLang="zh-CN" smtClean="0"/>
              <a:t>If all deductions are made, it is consistent with the theoretical calculation</a:t>
            </a:r>
            <a:endParaRPr lang="zh-CN" altLang="en-US"/>
          </a:p>
        </p:txBody>
      </p:sp>
      <p:sp>
        <p:nvSpPr>
          <p:cNvPr id="4" name="灯片编号占位符 3"/>
          <p:cNvSpPr>
            <a:spLocks noGrp="1"/>
          </p:cNvSpPr>
          <p:nvPr>
            <p:ph type="sldNum" sz="quarter" idx="10"/>
          </p:nvPr>
        </p:nvSpPr>
        <p:spPr/>
        <p:txBody>
          <a:bodyPr/>
          <a:lstStyle/>
          <a:p>
            <a:fld id="{6E0011AC-242B-402F-9632-483E87132BAB}" type="slidenum">
              <a:rPr lang="zh-CN" altLang="en-US" smtClean="0"/>
              <a:t>20</a:t>
            </a:fld>
            <a:endParaRPr lang="zh-CN" altLang="en-US"/>
          </a:p>
        </p:txBody>
      </p:sp>
    </p:spTree>
    <p:extLst>
      <p:ext uri="{BB962C8B-B14F-4D97-AF65-F5344CB8AC3E}">
        <p14:creationId xmlns:p14="http://schemas.microsoft.com/office/powerpoint/2010/main" val="4096454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E0011AC-242B-402F-9632-483E87132BAB}" type="slidenum">
              <a:rPr lang="zh-CN" altLang="en-US" smtClean="0"/>
              <a:t>2</a:t>
            </a:fld>
            <a:endParaRPr lang="zh-CN" altLang="en-US"/>
          </a:p>
        </p:txBody>
      </p:sp>
    </p:spTree>
    <p:extLst>
      <p:ext uri="{BB962C8B-B14F-4D97-AF65-F5344CB8AC3E}">
        <p14:creationId xmlns:p14="http://schemas.microsoft.com/office/powerpoint/2010/main" val="3719900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HEPS is the first high-energy  and diffraction-limited light source in China, it is located in Huairou District, about 80 kilometers away from IHEP. This picture is rendering of the HEPS, and its shape looks like a </a:t>
            </a:r>
            <a:r>
              <a:rPr lang="en-US" altLang="zh-CN" sz="1200" kern="1200" dirty="0">
                <a:solidFill>
                  <a:schemeClr val="tx1"/>
                </a:solidFill>
                <a:effectLst/>
                <a:highlight>
                  <a:srgbClr val="FFFF00"/>
                </a:highlight>
                <a:latin typeface="+mn-lt"/>
                <a:ea typeface="+mn-ea"/>
                <a:cs typeface="+mn-cs"/>
              </a:rPr>
              <a:t>magnifying glass</a:t>
            </a:r>
            <a:r>
              <a:rPr lang="en-US" altLang="zh-CN" sz="1200" kern="1200" dirty="0">
                <a:solidFill>
                  <a:schemeClr val="tx1"/>
                </a:solidFill>
                <a:effectLst/>
                <a:latin typeface="+mn-lt"/>
                <a:ea typeface="+mn-ea"/>
                <a:cs typeface="+mn-cs"/>
              </a:rPr>
              <a:t>. </a:t>
            </a:r>
            <a:endParaRPr lang="en-US" altLang="zh-CN" dirty="0"/>
          </a:p>
        </p:txBody>
      </p:sp>
      <p:sp>
        <p:nvSpPr>
          <p:cNvPr id="4" name="灯片编号占位符 3"/>
          <p:cNvSpPr>
            <a:spLocks noGrp="1"/>
          </p:cNvSpPr>
          <p:nvPr>
            <p:ph type="sldNum" sz="quarter" idx="10"/>
          </p:nvPr>
        </p:nvSpPr>
        <p:spPr/>
        <p:txBody>
          <a:bodyPr/>
          <a:lstStyle/>
          <a:p>
            <a:fld id="{DBB1798A-FF5C-459D-8315-25F9A70AE08A}" type="slidenum">
              <a:rPr lang="zh-CN" altLang="en-US" smtClean="0"/>
              <a:t>4</a:t>
            </a:fld>
            <a:endParaRPr lang="zh-CN" altLang="en-US"/>
          </a:p>
        </p:txBody>
      </p:sp>
    </p:spTree>
    <p:extLst>
      <p:ext uri="{BB962C8B-B14F-4D97-AF65-F5344CB8AC3E}">
        <p14:creationId xmlns:p14="http://schemas.microsoft.com/office/powerpoint/2010/main" val="1027836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E0011AC-242B-402F-9632-483E87132BAB}" type="slidenum">
              <a:rPr lang="zh-CN" altLang="en-US" smtClean="0"/>
              <a:t>5</a:t>
            </a:fld>
            <a:endParaRPr lang="zh-CN" altLang="en-US"/>
          </a:p>
        </p:txBody>
      </p:sp>
    </p:spTree>
    <p:extLst>
      <p:ext uri="{BB962C8B-B14F-4D97-AF65-F5344CB8AC3E}">
        <p14:creationId xmlns:p14="http://schemas.microsoft.com/office/powerpoint/2010/main" val="1108860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US" altLang="zh-CN" sz="1200" kern="1200" dirty="0">
                <a:solidFill>
                  <a:schemeClr val="tx1"/>
                </a:solidFill>
                <a:effectLst/>
                <a:latin typeface="+mn-lt"/>
                <a:ea typeface="+mn-ea"/>
                <a:cs typeface="+mn-cs"/>
              </a:rPr>
              <a:t>This is the final lattice we used. With de modified 7BA, it can reach an emittance of about 35pm.</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In long straight sections, the lattice was designed with alternating high- and low-beta functions to obtain highest possible brightness and get reasonable DA. This is the main parameter list.</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56717EC1-A5BC-2E4D-BD73-CE0F8AFAF0AA}" type="slidenum">
              <a:rPr lang="en-US" smtClean="0"/>
              <a:t>6</a:t>
            </a:fld>
            <a:endParaRPr lang="en-US"/>
          </a:p>
        </p:txBody>
      </p:sp>
    </p:spTree>
    <p:extLst>
      <p:ext uri="{BB962C8B-B14F-4D97-AF65-F5344CB8AC3E}">
        <p14:creationId xmlns:p14="http://schemas.microsoft.com/office/powerpoint/2010/main" val="2249257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The operating mode of the storage ring determines the requirements for the injector. In pursuit of the lowest possible emittance, there has been some sacrifice in the dynamic aperture. So the …was chosen as the …</a:t>
            </a:r>
          </a:p>
          <a:p>
            <a:r>
              <a:rPr lang="en-US" altLang="zh-CN" sz="1200" b="0" i="0" kern="1200" dirty="0">
                <a:solidFill>
                  <a:schemeClr val="tx1"/>
                </a:solidFill>
                <a:effectLst/>
                <a:latin typeface="+mn-lt"/>
                <a:ea typeface="+mn-ea"/>
                <a:cs typeface="+mn-cs"/>
              </a:rPr>
              <a:t>The Lambertson type septum was chosen in the HEPS, in order to keep the tunnel of Linac, booster, and storage ring on the same horizontal plane, injection and extraction </a:t>
            </a:r>
            <a:r>
              <a:rPr lang="en-US" altLang="zh-CN" sz="1200" b="0" i="0" kern="1200" dirty="0" err="1">
                <a:solidFill>
                  <a:schemeClr val="tx1"/>
                </a:solidFill>
                <a:effectLst/>
                <a:latin typeface="+mn-lt"/>
                <a:ea typeface="+mn-ea"/>
                <a:cs typeface="+mn-cs"/>
              </a:rPr>
              <a:t>occured</a:t>
            </a:r>
            <a:r>
              <a:rPr lang="en-US" altLang="zh-CN" sz="1200" b="0" i="0" kern="1200" dirty="0">
                <a:solidFill>
                  <a:schemeClr val="tx1"/>
                </a:solidFill>
                <a:effectLst/>
                <a:latin typeface="+mn-lt"/>
                <a:ea typeface="+mn-ea"/>
                <a:cs typeface="+mn-cs"/>
              </a:rPr>
              <a:t> in the vertical plane</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5 RF cavities at 166.6MHz planed to  install  in the SR to Providing sufficient longitudinal acceptance</a:t>
            </a:r>
          </a:p>
        </p:txBody>
      </p:sp>
      <p:sp>
        <p:nvSpPr>
          <p:cNvPr id="4" name="灯片编号占位符 3"/>
          <p:cNvSpPr>
            <a:spLocks noGrp="1"/>
          </p:cNvSpPr>
          <p:nvPr>
            <p:ph type="sldNum" sz="quarter" idx="5"/>
          </p:nvPr>
        </p:nvSpPr>
        <p:spPr/>
        <p:txBody>
          <a:bodyPr/>
          <a:lstStyle/>
          <a:p>
            <a:fld id="{6E0011AC-242B-402F-9632-483E87132BAB}" type="slidenum">
              <a:rPr lang="zh-CN" altLang="en-US" smtClean="0"/>
              <a:t>7</a:t>
            </a:fld>
            <a:endParaRPr lang="zh-CN" altLang="en-US"/>
          </a:p>
        </p:txBody>
      </p:sp>
    </p:spTree>
    <p:extLst>
      <p:ext uri="{BB962C8B-B14F-4D97-AF65-F5344CB8AC3E}">
        <p14:creationId xmlns:p14="http://schemas.microsoft.com/office/powerpoint/2010/main" val="243318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In addition to HEPS, APS-U and ALS-U  also plan to adopt … </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Addressing the issues caused by high bunch charge </a:t>
            </a:r>
          </a:p>
          <a:p>
            <a:endParaRPr lang="en-US" altLang="zh-CN" dirty="0"/>
          </a:p>
          <a:p>
            <a:r>
              <a:rPr lang="en-US" altLang="zh-CN" dirty="0"/>
              <a:t>The implementation of “high-energy accumulation” scheme requires adding a high-energy transport line that can transfer the beam from the storage ring to the booster and a high-energy injection system to support off-axis injection in the booster. When the electron beam in the storage ring needs to be refilled, the bunch with the lowest charge will be extracted and injected into the booster. Then, the bunch will merge with an existing bunch in the booster that has been injected from the linac and accelerated to 6 GeV. After more than 3 damping times, this merged bunch will be extracted from the booster and reinjected to the storage ring</a:t>
            </a:r>
            <a:endParaRPr lang="zh-CN" altLang="en-US" dirty="0"/>
          </a:p>
        </p:txBody>
      </p:sp>
      <p:sp>
        <p:nvSpPr>
          <p:cNvPr id="4" name="灯片编号占位符 3"/>
          <p:cNvSpPr>
            <a:spLocks noGrp="1"/>
          </p:cNvSpPr>
          <p:nvPr>
            <p:ph type="sldNum" sz="quarter" idx="5"/>
          </p:nvPr>
        </p:nvSpPr>
        <p:spPr/>
        <p:txBody>
          <a:bodyPr/>
          <a:lstStyle/>
          <a:p>
            <a:fld id="{6E0011AC-242B-402F-9632-483E87132BAB}" type="slidenum">
              <a:rPr lang="zh-CN" altLang="en-US" smtClean="0"/>
              <a:t>8</a:t>
            </a:fld>
            <a:endParaRPr lang="zh-CN" altLang="en-US"/>
          </a:p>
        </p:txBody>
      </p:sp>
    </p:spTree>
    <p:extLst>
      <p:ext uri="{BB962C8B-B14F-4D97-AF65-F5344CB8AC3E}">
        <p14:creationId xmlns:p14="http://schemas.microsoft.com/office/powerpoint/2010/main" val="1205694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6717EC1-A5BC-2E4D-BD73-CE0F8AFAF0AA}" type="slidenum">
              <a:rPr lang="en-US" smtClean="0"/>
              <a:t>10</a:t>
            </a:fld>
            <a:endParaRPr lang="en-US"/>
          </a:p>
        </p:txBody>
      </p:sp>
    </p:spTree>
    <p:extLst>
      <p:ext uri="{BB962C8B-B14F-4D97-AF65-F5344CB8AC3E}">
        <p14:creationId xmlns:p14="http://schemas.microsoft.com/office/powerpoint/2010/main" val="1074157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the of coupled bunch instability is the most significant issue of uncertainty.</a:t>
            </a:r>
            <a:endParaRPr lang="zh-CN" altLang="en-US" dirty="0"/>
          </a:p>
        </p:txBody>
      </p:sp>
      <p:sp>
        <p:nvSpPr>
          <p:cNvPr id="4" name="灯片编号占位符 3"/>
          <p:cNvSpPr>
            <a:spLocks noGrp="1"/>
          </p:cNvSpPr>
          <p:nvPr>
            <p:ph type="sldNum" sz="quarter" idx="5"/>
          </p:nvPr>
        </p:nvSpPr>
        <p:spPr/>
        <p:txBody>
          <a:bodyPr/>
          <a:lstStyle/>
          <a:p>
            <a:fld id="{6E0011AC-242B-402F-9632-483E87132BAB}" type="slidenum">
              <a:rPr lang="zh-CN" altLang="en-US" smtClean="0"/>
              <a:t>13</a:t>
            </a:fld>
            <a:endParaRPr lang="zh-CN" altLang="en-US"/>
          </a:p>
        </p:txBody>
      </p:sp>
    </p:spTree>
    <p:extLst>
      <p:ext uri="{BB962C8B-B14F-4D97-AF65-F5344CB8AC3E}">
        <p14:creationId xmlns:p14="http://schemas.microsoft.com/office/powerpoint/2010/main" val="37895515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ti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tif"/><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tif"/><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tif"/><Relationship Id="rId5" Type="http://schemas.openxmlformats.org/officeDocument/2006/relationships/image" Target="../media/image5.png"/><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tif"/><Relationship Id="rId4" Type="http://schemas.openxmlformats.org/officeDocument/2006/relationships/image" Target="../media/image6.t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6.tif"/><Relationship Id="rId5" Type="http://schemas.openxmlformats.org/officeDocument/2006/relationships/image" Target="../media/image9.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6_标题幻灯片">
    <p:bg>
      <p:bgPr>
        <a:solidFill>
          <a:schemeClr val="bg1"/>
        </a:solidFill>
        <a:effectLst/>
      </p:bgPr>
    </p:bg>
    <p:spTree>
      <p:nvGrpSpPr>
        <p:cNvPr id="1" name=""/>
        <p:cNvGrpSpPr/>
        <p:nvPr/>
      </p:nvGrpSpPr>
      <p:grpSpPr>
        <a:xfrm>
          <a:off x="0" y="0"/>
          <a:ext cx="0" cy="0"/>
          <a:chOff x="0" y="0"/>
          <a:chExt cx="0" cy="0"/>
        </a:xfrm>
      </p:grpSpPr>
      <p:grpSp>
        <p:nvGrpSpPr>
          <p:cNvPr id="34" name="组合 33"/>
          <p:cNvGrpSpPr/>
          <p:nvPr/>
        </p:nvGrpSpPr>
        <p:grpSpPr>
          <a:xfrm>
            <a:off x="0" y="913358"/>
            <a:ext cx="12192000" cy="110845"/>
            <a:chOff x="0" y="846226"/>
            <a:chExt cx="9144000" cy="110845"/>
          </a:xfrm>
        </p:grpSpPr>
        <p:sp>
          <p:nvSpPr>
            <p:cNvPr id="38" name="矩形 37"/>
            <p:cNvSpPr/>
            <p:nvPr/>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7" name="矩形 36"/>
            <p:cNvSpPr/>
            <p:nvPr/>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 name="流程图: 手动输入 1">
            <a:extLst>
              <a:ext uri="{FF2B5EF4-FFF2-40B4-BE49-F238E27FC236}">
                <a16:creationId xmlns="" xmlns:a16="http://schemas.microsoft.com/office/drawing/2014/main" id="{152E5577-A334-4A08-841E-7DE847FE6199}"/>
              </a:ext>
            </a:extLst>
          </p:cNvPr>
          <p:cNvSpPr/>
          <p:nvPr/>
        </p:nvSpPr>
        <p:spPr>
          <a:xfrm rot="5400000">
            <a:off x="2584351" y="-2584356"/>
            <a:ext cx="927289" cy="6096012"/>
          </a:xfrm>
          <a:prstGeom prst="flowChartManualInpu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 xmlns:a16="http://schemas.microsoft.com/office/drawing/2014/main" id="{2D8D5928-DE81-4E23-8A76-88C2094FF9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854" y="91450"/>
            <a:ext cx="3598383" cy="494671"/>
          </a:xfrm>
          <a:prstGeom prst="rect">
            <a:avLst/>
          </a:prstGeom>
        </p:spPr>
      </p:pic>
      <p:pic>
        <p:nvPicPr>
          <p:cNvPr id="52" name="图片 51">
            <a:extLst>
              <a:ext uri="{FF2B5EF4-FFF2-40B4-BE49-F238E27FC236}">
                <a16:creationId xmlns="" xmlns:a16="http://schemas.microsoft.com/office/drawing/2014/main" id="{04A1EA39-3242-42BD-B9FF-157F2C2C91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5498" y="5641699"/>
            <a:ext cx="2203686" cy="302942"/>
          </a:xfrm>
          <a:prstGeom prst="rect">
            <a:avLst/>
          </a:prstGeom>
        </p:spPr>
      </p:pic>
      <p:sp>
        <p:nvSpPr>
          <p:cNvPr id="30" name="Subtitle 2"/>
          <p:cNvSpPr>
            <a:spLocks noGrp="1"/>
          </p:cNvSpPr>
          <p:nvPr>
            <p:ph type="subTitle" idx="1" hasCustomPrompt="1"/>
          </p:nvPr>
        </p:nvSpPr>
        <p:spPr>
          <a:xfrm>
            <a:off x="1483360" y="4127158"/>
            <a:ext cx="3804060" cy="340814"/>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A40000"/>
                </a:solidFill>
                <a:latin typeface="+mn-lt"/>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sp>
        <p:nvSpPr>
          <p:cNvPr id="23" name="文本占位符 5"/>
          <p:cNvSpPr>
            <a:spLocks noGrp="1"/>
          </p:cNvSpPr>
          <p:nvPr>
            <p:ph type="body" sz="quarter" idx="11" hasCustomPrompt="1"/>
          </p:nvPr>
        </p:nvSpPr>
        <p:spPr>
          <a:xfrm>
            <a:off x="1483360" y="4530354"/>
            <a:ext cx="3799308" cy="373753"/>
          </a:xfrm>
        </p:spPr>
        <p:txBody>
          <a:bodyPr anchor="ctr"/>
          <a:lstStyle>
            <a:lvl1pPr marL="0" indent="0" algn="ctr">
              <a:buNone/>
              <a:defRPr sz="2400" b="0">
                <a:solidFill>
                  <a:srgbClr val="A40000"/>
                </a:solidFill>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1483360" y="4966488"/>
            <a:ext cx="3799308" cy="373753"/>
          </a:xfrm>
        </p:spPr>
        <p:txBody>
          <a:bodyPr anchor="ctr">
            <a:normAutofit/>
          </a:bodyPr>
          <a:lstStyle>
            <a:lvl1pPr marL="0" indent="0" algn="ctr">
              <a:buNone/>
              <a:defRPr sz="2400" b="0">
                <a:solidFill>
                  <a:srgbClr val="A40000"/>
                </a:solidFill>
              </a:defRPr>
            </a:lvl1pPr>
          </a:lstStyle>
          <a:p>
            <a:pPr lvl="0"/>
            <a:r>
              <a:rPr lang="en-US" altLang="zh-CN" dirty="0"/>
              <a:t>date</a:t>
            </a:r>
            <a:endParaRPr lang="zh-CN" altLang="en-US" dirty="0"/>
          </a:p>
        </p:txBody>
      </p:sp>
      <p:pic>
        <p:nvPicPr>
          <p:cNvPr id="25" name="图片 24">
            <a:extLst>
              <a:ext uri="{FF2B5EF4-FFF2-40B4-BE49-F238E27FC236}">
                <a16:creationId xmlns="" xmlns:a16="http://schemas.microsoft.com/office/drawing/2014/main" id="{374861F3-13E5-45F5-B254-5E916B3358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653"/>
          <a:stretch/>
        </p:blipFill>
        <p:spPr>
          <a:xfrm>
            <a:off x="9270639" y="147953"/>
            <a:ext cx="1310968" cy="634554"/>
          </a:xfrm>
          <a:prstGeom prst="rect">
            <a:avLst/>
          </a:prstGeom>
        </p:spPr>
      </p:pic>
      <p:pic>
        <p:nvPicPr>
          <p:cNvPr id="26" name="图片 25">
            <a:extLst>
              <a:ext uri="{FF2B5EF4-FFF2-40B4-BE49-F238E27FC236}">
                <a16:creationId xmlns="" xmlns:a16="http://schemas.microsoft.com/office/drawing/2014/main" id="{7AF97306-6238-41F4-BBB4-2F0E96B9E3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2369" y="86965"/>
            <a:ext cx="1279463" cy="756530"/>
          </a:xfrm>
          <a:prstGeom prst="rect">
            <a:avLst/>
          </a:prstGeom>
        </p:spPr>
      </p:pic>
      <p:pic>
        <p:nvPicPr>
          <p:cNvPr id="27" name="图片 26">
            <a:extLst>
              <a:ext uri="{FF2B5EF4-FFF2-40B4-BE49-F238E27FC236}">
                <a16:creationId xmlns="" xmlns:a16="http://schemas.microsoft.com/office/drawing/2014/main" id="{AD06EAE2-71C6-441F-BD3B-D335E6207652}"/>
              </a:ext>
            </a:extLst>
          </p:cNvPr>
          <p:cNvPicPr>
            <a:picLocks noChangeAspect="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r="73503"/>
          <a:stretch/>
        </p:blipFill>
        <p:spPr>
          <a:xfrm>
            <a:off x="8052494" y="6041"/>
            <a:ext cx="913331" cy="914748"/>
          </a:xfrm>
          <a:prstGeom prst="rect">
            <a:avLst/>
          </a:prstGeom>
        </p:spPr>
      </p:pic>
      <p:pic>
        <p:nvPicPr>
          <p:cNvPr id="9" name="图片 8">
            <a:extLst>
              <a:ext uri="{FF2B5EF4-FFF2-40B4-BE49-F238E27FC236}">
                <a16:creationId xmlns="" xmlns:a16="http://schemas.microsoft.com/office/drawing/2014/main" id="{93AA57B0-E397-4C31-B034-D4B594B5AF40}"/>
              </a:ext>
            </a:extLst>
          </p:cNvPr>
          <p:cNvPicPr>
            <a:picLocks noChangeAspect="1"/>
          </p:cNvPicPr>
          <p:nvPr/>
        </p:nvPicPr>
        <p:blipFill rotWithShape="1">
          <a:blip r:embed="rId7">
            <a:extLst>
              <a:ext uri="{28A0092B-C50C-407E-A947-70E740481C1C}">
                <a14:useLocalDpi xmlns:a14="http://schemas.microsoft.com/office/drawing/2010/main" val="0"/>
              </a:ext>
            </a:extLst>
          </a:blip>
          <a:srcRect b="11981"/>
          <a:stretch/>
        </p:blipFill>
        <p:spPr>
          <a:xfrm>
            <a:off x="6723445" y="1966231"/>
            <a:ext cx="5408496" cy="4358746"/>
          </a:xfrm>
          <a:prstGeom prst="rect">
            <a:avLst/>
          </a:prstGeom>
        </p:spPr>
      </p:pic>
      <p:sp>
        <p:nvSpPr>
          <p:cNvPr id="3" name="矩形: 圆角 2">
            <a:extLst>
              <a:ext uri="{FF2B5EF4-FFF2-40B4-BE49-F238E27FC236}">
                <a16:creationId xmlns="" xmlns:a16="http://schemas.microsoft.com/office/drawing/2014/main" id="{8CA51656-CB98-47CC-8A43-FD0C7C690EF2}"/>
              </a:ext>
            </a:extLst>
          </p:cNvPr>
          <p:cNvSpPr/>
          <p:nvPr/>
        </p:nvSpPr>
        <p:spPr>
          <a:xfrm>
            <a:off x="6591300" y="1721421"/>
            <a:ext cx="5566040" cy="4561444"/>
          </a:xfrm>
          <a:prstGeom prst="roundRect">
            <a:avLst>
              <a:gd name="adj" fmla="val 3680"/>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itle 1"/>
          <p:cNvSpPr>
            <a:spLocks noGrp="1"/>
          </p:cNvSpPr>
          <p:nvPr>
            <p:ph type="ctrTitle" hasCustomPrompt="1"/>
          </p:nvPr>
        </p:nvSpPr>
        <p:spPr>
          <a:xfrm>
            <a:off x="390613" y="1967696"/>
            <a:ext cx="6200687" cy="1461836"/>
          </a:xfrm>
          <a:prstGeom prst="rect">
            <a:avLst/>
          </a:prstGeom>
        </p:spPr>
        <p:txBody>
          <a:bodyPr anchor="ctr">
            <a:normAutofit/>
          </a:bodyPr>
          <a:lstStyle>
            <a:lvl1pPr algn="ctr">
              <a:defRPr sz="6000" b="1">
                <a:solidFill>
                  <a:srgbClr val="A40000"/>
                </a:solidFill>
                <a:latin typeface="+mn-lt"/>
              </a:defRPr>
            </a:lvl1pPr>
          </a:lstStyle>
          <a:p>
            <a:r>
              <a:rPr lang="en-US" altLang="zh-CN" dirty="0"/>
              <a:t>Presentation Title</a:t>
            </a:r>
            <a:endParaRPr lang="en-US" dirty="0"/>
          </a:p>
        </p:txBody>
      </p:sp>
      <p:sp>
        <p:nvSpPr>
          <p:cNvPr id="20" name="文本占位符 19">
            <a:extLst>
              <a:ext uri="{FF2B5EF4-FFF2-40B4-BE49-F238E27FC236}">
                <a16:creationId xmlns="" xmlns:a16="http://schemas.microsoft.com/office/drawing/2014/main" id="{A44C1AB1-E880-4B10-B9E8-EC9EB6D8244F}"/>
              </a:ext>
            </a:extLst>
          </p:cNvPr>
          <p:cNvSpPr>
            <a:spLocks noGrp="1"/>
          </p:cNvSpPr>
          <p:nvPr>
            <p:ph type="body" sz="quarter" idx="13" hasCustomPrompt="1"/>
          </p:nvPr>
        </p:nvSpPr>
        <p:spPr>
          <a:xfrm>
            <a:off x="390613" y="6037867"/>
            <a:ext cx="6200687" cy="703263"/>
          </a:xfrm>
        </p:spPr>
        <p:txBody>
          <a:bodyPr anchor="ctr">
            <a:normAutofit/>
          </a:bodyPr>
          <a:lstStyle>
            <a:lvl1pPr marL="0" indent="0" algn="ctr">
              <a:spcBef>
                <a:spcPts val="0"/>
              </a:spcBef>
              <a:buNone/>
              <a:defRPr sz="2400" b="1"/>
            </a:lvl1pPr>
          </a:lstStyle>
          <a:p>
            <a:pPr lvl="0"/>
            <a:r>
              <a:rPr lang="zh-CN" altLang="en-US" dirty="0"/>
              <a:t>会议名称 </a:t>
            </a:r>
            <a:r>
              <a:rPr lang="en-US" altLang="zh-CN" dirty="0"/>
              <a:t>· </a:t>
            </a:r>
            <a:r>
              <a:rPr lang="zh-CN" altLang="en-US" dirty="0"/>
              <a:t>地点</a:t>
            </a:r>
          </a:p>
        </p:txBody>
      </p:sp>
      <p:sp>
        <p:nvSpPr>
          <p:cNvPr id="31" name="文本框 30">
            <a:extLst>
              <a:ext uri="{FF2B5EF4-FFF2-40B4-BE49-F238E27FC236}">
                <a16:creationId xmlns="" xmlns:a16="http://schemas.microsoft.com/office/drawing/2014/main" id="{CB4BB99F-624D-438F-A872-B897031E1075}"/>
              </a:ext>
            </a:extLst>
          </p:cNvPr>
          <p:cNvSpPr txBox="1"/>
          <p:nvPr/>
        </p:nvSpPr>
        <p:spPr>
          <a:xfrm>
            <a:off x="586739" y="549869"/>
            <a:ext cx="3512997" cy="369332"/>
          </a:xfrm>
          <a:prstGeom prst="rect">
            <a:avLst/>
          </a:prstGeom>
          <a:noFill/>
        </p:spPr>
        <p:txBody>
          <a:bodyPr wrap="square" rtlCol="0">
            <a:spAutoFit/>
          </a:bodyPr>
          <a:lstStyle/>
          <a:p>
            <a:pPr algn="dist"/>
            <a:r>
              <a:rPr lang="en-US" altLang="zh-CN" b="1" dirty="0">
                <a:solidFill>
                  <a:schemeClr val="bg1"/>
                </a:solidFill>
                <a:latin typeface="Arial" panose="020B0604020202020204" pitchFamily="34" charset="0"/>
                <a:cs typeface="Arial" panose="020B0604020202020204" pitchFamily="34" charset="0"/>
              </a:rPr>
              <a:t>High Energy Photon Source</a:t>
            </a:r>
            <a:endParaRPr lang="zh-CN"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5636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9797" y="1235858"/>
            <a:ext cx="3474720" cy="807720"/>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449797"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400348" y="1235860"/>
            <a:ext cx="3474720" cy="813171"/>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4400348"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3" name="标题 4"/>
          <p:cNvSpPr>
            <a:spLocks noGrp="1"/>
          </p:cNvSpPr>
          <p:nvPr>
            <p:ph type="title" hasCustomPrompt="1"/>
          </p:nvPr>
        </p:nvSpPr>
        <p:spPr>
          <a:xfrm>
            <a:off x="664234" y="269255"/>
            <a:ext cx="10539000"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
        <p:nvSpPr>
          <p:cNvPr id="14" name="Text Placeholder 4"/>
          <p:cNvSpPr>
            <a:spLocks noGrp="1"/>
          </p:cNvSpPr>
          <p:nvPr>
            <p:ph type="body" sz="quarter" idx="10"/>
          </p:nvPr>
        </p:nvSpPr>
        <p:spPr>
          <a:xfrm>
            <a:off x="8350899" y="1235860"/>
            <a:ext cx="3474720" cy="813171"/>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15" name="Content Placeholder 5"/>
          <p:cNvSpPr>
            <a:spLocks noGrp="1"/>
          </p:cNvSpPr>
          <p:nvPr>
            <p:ph sz="quarter" idx="11"/>
          </p:nvPr>
        </p:nvSpPr>
        <p:spPr>
          <a:xfrm>
            <a:off x="8350899"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Tree>
    <p:extLst>
      <p:ext uri="{BB962C8B-B14F-4D97-AF65-F5344CB8AC3E}">
        <p14:creationId xmlns:p14="http://schemas.microsoft.com/office/powerpoint/2010/main" val="2700454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Title 5"/>
          <p:cNvSpPr>
            <a:spLocks noGrp="1"/>
          </p:cNvSpPr>
          <p:nvPr>
            <p:ph type="title"/>
          </p:nvPr>
        </p:nvSpPr>
        <p:spPr>
          <a:xfrm>
            <a:off x="252919" y="1123839"/>
            <a:ext cx="2947483" cy="4601183"/>
          </a:xfrm>
          <a:prstGeom prst="rect">
            <a:avLst/>
          </a:prstGeom>
        </p:spPr>
        <p:txBody>
          <a:bodyPr/>
          <a:lstStyle/>
          <a:p>
            <a:r>
              <a:rPr lang="zh-CN" altLang="en-US"/>
              <a:t>单击此处编辑母版标题样式</a:t>
            </a:r>
            <a:endParaRPr lang="en-US" dirty="0"/>
          </a:p>
        </p:txBody>
      </p:sp>
      <p:sp>
        <p:nvSpPr>
          <p:cNvPr id="9" name="标题 4"/>
          <p:cNvSpPr txBox="1">
            <a:spLocks/>
          </p:cNvSpPr>
          <p:nvPr/>
        </p:nvSpPr>
        <p:spPr>
          <a:xfrm>
            <a:off x="646981" y="286508"/>
            <a:ext cx="10685384"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spTree>
    <p:extLst>
      <p:ext uri="{BB962C8B-B14F-4D97-AF65-F5344CB8AC3E}">
        <p14:creationId xmlns:p14="http://schemas.microsoft.com/office/powerpoint/2010/main" val="3684737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内容与标题">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1456" y="1273629"/>
            <a:ext cx="7670944" cy="51019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1" name="内容占位符 5"/>
          <p:cNvSpPr>
            <a:spLocks noGrp="1"/>
          </p:cNvSpPr>
          <p:nvPr>
            <p:ph sz="quarter" idx="13" hasCustomPrompt="1"/>
          </p:nvPr>
        </p:nvSpPr>
        <p:spPr>
          <a:xfrm>
            <a:off x="718458" y="1273629"/>
            <a:ext cx="2834217" cy="2374901"/>
          </a:xfrm>
        </p:spPr>
        <p:txBody>
          <a:bodyPr anchor="t"/>
          <a:lstStyle>
            <a:lvl1pPr>
              <a:defRPr baseline="0">
                <a:solidFill>
                  <a:srgbClr val="000099"/>
                </a:solidFill>
              </a:defRPr>
            </a:lvl1pPr>
          </a:lstStyle>
          <a:p>
            <a:pPr lvl="0"/>
            <a:r>
              <a:rPr lang="en-US" altLang="zh-CN" dirty="0"/>
              <a:t> Click here to add key words</a:t>
            </a:r>
            <a:endParaRPr lang="zh-CN" altLang="en-US" dirty="0"/>
          </a:p>
        </p:txBody>
      </p:sp>
      <p:sp>
        <p:nvSpPr>
          <p:cNvPr id="12" name="内容占位符 5"/>
          <p:cNvSpPr>
            <a:spLocks noGrp="1"/>
          </p:cNvSpPr>
          <p:nvPr>
            <p:ph sz="quarter" idx="14" hasCustomPrompt="1"/>
          </p:nvPr>
        </p:nvSpPr>
        <p:spPr>
          <a:xfrm>
            <a:off x="718458" y="3840473"/>
            <a:ext cx="2834217" cy="2535092"/>
          </a:xfrm>
        </p:spPr>
        <p:txBody>
          <a:bodyPr anchor="t"/>
          <a:lstStyle>
            <a:lvl1pPr>
              <a:defRPr baseline="0">
                <a:solidFill>
                  <a:srgbClr val="000099"/>
                </a:solidFill>
              </a:defRPr>
            </a:lvl1pPr>
          </a:lstStyle>
          <a:p>
            <a:pPr lvl="0"/>
            <a:r>
              <a:rPr lang="en-US" altLang="zh-CN" dirty="0"/>
              <a:t> Click here to add key words</a:t>
            </a:r>
            <a:endParaRPr lang="zh-CN" altLang="en-US" dirty="0"/>
          </a:p>
        </p:txBody>
      </p:sp>
      <p:sp>
        <p:nvSpPr>
          <p:cNvPr id="6" name="标题 4"/>
          <p:cNvSpPr txBox="1">
            <a:spLocks/>
          </p:cNvSpPr>
          <p:nvPr/>
        </p:nvSpPr>
        <p:spPr>
          <a:xfrm>
            <a:off x="718458" y="269255"/>
            <a:ext cx="10738923"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spTree>
    <p:extLst>
      <p:ext uri="{BB962C8B-B14F-4D97-AF65-F5344CB8AC3E}">
        <p14:creationId xmlns:p14="http://schemas.microsoft.com/office/powerpoint/2010/main" val="628004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图片与标题">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3603301" y="1191984"/>
            <a:ext cx="8115231" cy="5101937"/>
          </a:xfrm>
          <a:solidFill>
            <a:schemeClr val="bg1">
              <a:lumMod val="75000"/>
            </a:schemeClr>
          </a:solidFill>
        </p:spPr>
        <p:txBody>
          <a:bodyPr anchor="t"/>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dirty="0"/>
              <a:t>Click here to add picture</a:t>
            </a:r>
            <a:endParaRPr lang="en-US" dirty="0"/>
          </a:p>
        </p:txBody>
      </p:sp>
      <p:sp>
        <p:nvSpPr>
          <p:cNvPr id="6" name="内容占位符 5"/>
          <p:cNvSpPr>
            <a:spLocks noGrp="1"/>
          </p:cNvSpPr>
          <p:nvPr>
            <p:ph sz="quarter" idx="13" hasCustomPrompt="1"/>
          </p:nvPr>
        </p:nvSpPr>
        <p:spPr>
          <a:xfrm>
            <a:off x="413657" y="1191984"/>
            <a:ext cx="2834217" cy="2374901"/>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11" name="内容占位符 5"/>
          <p:cNvSpPr>
            <a:spLocks noGrp="1"/>
          </p:cNvSpPr>
          <p:nvPr>
            <p:ph sz="quarter" idx="14" hasCustomPrompt="1"/>
          </p:nvPr>
        </p:nvSpPr>
        <p:spPr>
          <a:xfrm>
            <a:off x="413657" y="3758828"/>
            <a:ext cx="2834217" cy="2535092"/>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5" name="标题 4"/>
          <p:cNvSpPr txBox="1">
            <a:spLocks/>
          </p:cNvSpPr>
          <p:nvPr/>
        </p:nvSpPr>
        <p:spPr>
          <a:xfrm>
            <a:off x="638355" y="232291"/>
            <a:ext cx="10719889"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spTree>
    <p:extLst>
      <p:ext uri="{BB962C8B-B14F-4D97-AF65-F5344CB8AC3E}">
        <p14:creationId xmlns:p14="http://schemas.microsoft.com/office/powerpoint/2010/main" val="1804010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标题和竖排文字">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ncho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标题 4"/>
          <p:cNvSpPr txBox="1">
            <a:spLocks/>
          </p:cNvSpPr>
          <p:nvPr/>
        </p:nvSpPr>
        <p:spPr>
          <a:xfrm>
            <a:off x="650240" y="254394"/>
            <a:ext cx="10767951"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spTree>
    <p:extLst>
      <p:ext uri="{BB962C8B-B14F-4D97-AF65-F5344CB8AC3E}">
        <p14:creationId xmlns:p14="http://schemas.microsoft.com/office/powerpoint/2010/main" val="3438353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1109" y="1232362"/>
            <a:ext cx="2819400" cy="5120640"/>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048021" y="1232362"/>
            <a:ext cx="7315200" cy="5120640"/>
          </a:xfrm>
        </p:spPr>
        <p:txBody>
          <a:bodyPr vert="eaVert" ancho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标题 4"/>
          <p:cNvSpPr txBox="1">
            <a:spLocks/>
          </p:cNvSpPr>
          <p:nvPr/>
        </p:nvSpPr>
        <p:spPr>
          <a:xfrm>
            <a:off x="719281" y="252002"/>
            <a:ext cx="10753437"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spTree>
    <p:extLst>
      <p:ext uri="{BB962C8B-B14F-4D97-AF65-F5344CB8AC3E}">
        <p14:creationId xmlns:p14="http://schemas.microsoft.com/office/powerpoint/2010/main" val="2481906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垂直排列标题与&#10;文本">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7D9403DD-F6F7-4AD1-A700-CD138ABD5F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5765" y="1232362"/>
            <a:ext cx="7465126" cy="4920788"/>
          </a:xfrm>
          <a:prstGeom prst="rect">
            <a:avLst/>
          </a:prstGeom>
        </p:spPr>
      </p:pic>
      <p:sp>
        <p:nvSpPr>
          <p:cNvPr id="7" name="文本框 6">
            <a:extLst>
              <a:ext uri="{FF2B5EF4-FFF2-40B4-BE49-F238E27FC236}">
                <a16:creationId xmlns="" xmlns:a16="http://schemas.microsoft.com/office/drawing/2014/main" id="{1DEEC7A7-C8D3-4AC1-8C27-E0FE0B09B0AA}"/>
              </a:ext>
            </a:extLst>
          </p:cNvPr>
          <p:cNvSpPr txBox="1"/>
          <p:nvPr/>
        </p:nvSpPr>
        <p:spPr>
          <a:xfrm>
            <a:off x="9315450" y="5625638"/>
            <a:ext cx="2162175" cy="369332"/>
          </a:xfrm>
          <a:prstGeom prst="rect">
            <a:avLst/>
          </a:prstGeom>
          <a:noFill/>
        </p:spPr>
        <p:txBody>
          <a:bodyPr wrap="square" rtlCol="0">
            <a:spAutoFit/>
          </a:bodyPr>
          <a:lstStyle/>
          <a:p>
            <a:pPr algn="ctr"/>
            <a:r>
              <a:rPr lang="en-US" altLang="zh-CN" b="1" dirty="0">
                <a:solidFill>
                  <a:schemeClr val="bg1"/>
                </a:solidFill>
                <a:latin typeface="Arial" panose="020B0604020202020204" pitchFamily="34" charset="0"/>
                <a:cs typeface="Arial" panose="020B0604020202020204" pitchFamily="34" charset="0"/>
              </a:rPr>
              <a:t>HEPS </a:t>
            </a:r>
            <a:r>
              <a:rPr lang="zh-CN" altLang="en-US" b="1" dirty="0">
                <a:solidFill>
                  <a:schemeClr val="bg1"/>
                </a:solidFill>
                <a:latin typeface="Arial" panose="020B0604020202020204" pitchFamily="34" charset="0"/>
                <a:cs typeface="Arial" panose="020B0604020202020204" pitchFamily="34" charset="0"/>
              </a:rPr>
              <a:t>工程效果图</a:t>
            </a:r>
          </a:p>
        </p:txBody>
      </p:sp>
      <p:sp>
        <p:nvSpPr>
          <p:cNvPr id="9" name="内容占位符 5">
            <a:extLst>
              <a:ext uri="{FF2B5EF4-FFF2-40B4-BE49-F238E27FC236}">
                <a16:creationId xmlns="" xmlns:a16="http://schemas.microsoft.com/office/drawing/2014/main" id="{DDDDD1E6-4D09-4F07-8220-C2877B2288F5}"/>
              </a:ext>
            </a:extLst>
          </p:cNvPr>
          <p:cNvSpPr>
            <a:spLocks noGrp="1"/>
          </p:cNvSpPr>
          <p:nvPr>
            <p:ph sz="quarter" idx="14" hasCustomPrompt="1"/>
          </p:nvPr>
        </p:nvSpPr>
        <p:spPr>
          <a:xfrm>
            <a:off x="685800" y="1232362"/>
            <a:ext cx="3086100" cy="4920788"/>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10" name="标题 4">
            <a:extLst>
              <a:ext uri="{FF2B5EF4-FFF2-40B4-BE49-F238E27FC236}">
                <a16:creationId xmlns="" xmlns:a16="http://schemas.microsoft.com/office/drawing/2014/main" id="{A71770A8-689A-492B-8E66-60C17D86ED3E}"/>
              </a:ext>
            </a:extLst>
          </p:cNvPr>
          <p:cNvSpPr txBox="1">
            <a:spLocks/>
          </p:cNvSpPr>
          <p:nvPr/>
        </p:nvSpPr>
        <p:spPr>
          <a:xfrm>
            <a:off x="685800" y="295134"/>
            <a:ext cx="10738923"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spTree>
    <p:extLst>
      <p:ext uri="{BB962C8B-B14F-4D97-AF65-F5344CB8AC3E}">
        <p14:creationId xmlns:p14="http://schemas.microsoft.com/office/powerpoint/2010/main" val="1985760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垂直排列标题与&#10;文本">
    <p:spTree>
      <p:nvGrpSpPr>
        <p:cNvPr id="1" name=""/>
        <p:cNvGrpSpPr/>
        <p:nvPr/>
      </p:nvGrpSpPr>
      <p:grpSpPr>
        <a:xfrm>
          <a:off x="0" y="0"/>
          <a:ext cx="0" cy="0"/>
          <a:chOff x="0" y="0"/>
          <a:chExt cx="0" cy="0"/>
        </a:xfrm>
      </p:grpSpPr>
      <p:sp>
        <p:nvSpPr>
          <p:cNvPr id="9" name="内容占位符 5">
            <a:extLst>
              <a:ext uri="{FF2B5EF4-FFF2-40B4-BE49-F238E27FC236}">
                <a16:creationId xmlns="" xmlns:a16="http://schemas.microsoft.com/office/drawing/2014/main" id="{DDDDD1E6-4D09-4F07-8220-C2877B2288F5}"/>
              </a:ext>
            </a:extLst>
          </p:cNvPr>
          <p:cNvSpPr>
            <a:spLocks noGrp="1"/>
          </p:cNvSpPr>
          <p:nvPr>
            <p:ph sz="quarter" idx="14" hasCustomPrompt="1"/>
          </p:nvPr>
        </p:nvSpPr>
        <p:spPr>
          <a:xfrm>
            <a:off x="685799" y="1277257"/>
            <a:ext cx="4539343" cy="4657718"/>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10" name="标题 4">
            <a:extLst>
              <a:ext uri="{FF2B5EF4-FFF2-40B4-BE49-F238E27FC236}">
                <a16:creationId xmlns="" xmlns:a16="http://schemas.microsoft.com/office/drawing/2014/main" id="{A71770A8-689A-492B-8E66-60C17D86ED3E}"/>
              </a:ext>
            </a:extLst>
          </p:cNvPr>
          <p:cNvSpPr txBox="1">
            <a:spLocks/>
          </p:cNvSpPr>
          <p:nvPr/>
        </p:nvSpPr>
        <p:spPr>
          <a:xfrm>
            <a:off x="685799" y="277881"/>
            <a:ext cx="10738923"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pic>
        <p:nvPicPr>
          <p:cNvPr id="8" name="图片 7">
            <a:extLst>
              <a:ext uri="{FF2B5EF4-FFF2-40B4-BE49-F238E27FC236}">
                <a16:creationId xmlns="" xmlns:a16="http://schemas.microsoft.com/office/drawing/2014/main" id="{9DFB7985-9CDF-41AE-9135-F2492B0B9F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4393" y="487501"/>
            <a:ext cx="5022695" cy="6092618"/>
          </a:xfrm>
          <a:prstGeom prst="rect">
            <a:avLst/>
          </a:prstGeom>
        </p:spPr>
      </p:pic>
      <p:pic>
        <p:nvPicPr>
          <p:cNvPr id="11" name="图片 10">
            <a:extLst>
              <a:ext uri="{FF2B5EF4-FFF2-40B4-BE49-F238E27FC236}">
                <a16:creationId xmlns="" xmlns:a16="http://schemas.microsoft.com/office/drawing/2014/main" id="{C8DAFF0D-6C90-46CF-BD32-F0A0D3BCDB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2217" y="5180464"/>
            <a:ext cx="2203686" cy="302942"/>
          </a:xfrm>
          <a:prstGeom prst="rect">
            <a:avLst/>
          </a:prstGeom>
        </p:spPr>
      </p:pic>
    </p:spTree>
    <p:extLst>
      <p:ext uri="{BB962C8B-B14F-4D97-AF65-F5344CB8AC3E}">
        <p14:creationId xmlns:p14="http://schemas.microsoft.com/office/powerpoint/2010/main" val="3128367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434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4_标题幻灯片">
    <p:bg>
      <p:bgPr>
        <a:solidFill>
          <a:schemeClr val="bg1"/>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1" y="1721746"/>
            <a:ext cx="12192011" cy="1461836"/>
          </a:xfrm>
          <a:prstGeom prst="rect">
            <a:avLst/>
          </a:prstGeom>
        </p:spPr>
        <p:txBody>
          <a:bodyPr anchor="ctr">
            <a:normAutofit/>
          </a:bodyPr>
          <a:lstStyle>
            <a:lvl1pPr algn="ctr">
              <a:defRPr sz="6000" b="1">
                <a:solidFill>
                  <a:srgbClr val="A40000"/>
                </a:solidFill>
                <a:latin typeface="+mn-lt"/>
              </a:defRPr>
            </a:lvl1pPr>
          </a:lstStyle>
          <a:p>
            <a:r>
              <a:rPr lang="en-US" altLang="zh-CN" dirty="0"/>
              <a:t>Presentation Title</a:t>
            </a:r>
            <a:endParaRPr lang="en-US" dirty="0"/>
          </a:p>
        </p:txBody>
      </p:sp>
      <p:sp>
        <p:nvSpPr>
          <p:cNvPr id="30" name="Subtitle 2"/>
          <p:cNvSpPr>
            <a:spLocks noGrp="1"/>
          </p:cNvSpPr>
          <p:nvPr>
            <p:ph type="subTitle" idx="1" hasCustomPrompt="1"/>
          </p:nvPr>
        </p:nvSpPr>
        <p:spPr>
          <a:xfrm>
            <a:off x="2753531" y="3938393"/>
            <a:ext cx="7353094" cy="340814"/>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A40000"/>
                </a:solidFill>
                <a:latin typeface="+mn-lt"/>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grpSp>
        <p:nvGrpSpPr>
          <p:cNvPr id="34" name="组合 33"/>
          <p:cNvGrpSpPr/>
          <p:nvPr/>
        </p:nvGrpSpPr>
        <p:grpSpPr>
          <a:xfrm>
            <a:off x="0" y="913358"/>
            <a:ext cx="12192000" cy="110845"/>
            <a:chOff x="0" y="846226"/>
            <a:chExt cx="9144000" cy="110845"/>
          </a:xfrm>
        </p:grpSpPr>
        <p:sp>
          <p:nvSpPr>
            <p:cNvPr id="38" name="矩形 37"/>
            <p:cNvSpPr/>
            <p:nvPr/>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7" name="矩形 36"/>
            <p:cNvSpPr/>
            <p:nvPr/>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3" name="文本占位符 5"/>
          <p:cNvSpPr>
            <a:spLocks noGrp="1"/>
          </p:cNvSpPr>
          <p:nvPr>
            <p:ph type="body" sz="quarter" idx="11" hasCustomPrompt="1"/>
          </p:nvPr>
        </p:nvSpPr>
        <p:spPr>
          <a:xfrm>
            <a:off x="2755433" y="4341589"/>
            <a:ext cx="7343908" cy="373753"/>
          </a:xfrm>
        </p:spPr>
        <p:txBody>
          <a:bodyPr anchor="ctr"/>
          <a:lstStyle>
            <a:lvl1pPr marL="0" indent="0" algn="ctr">
              <a:buNone/>
              <a:defRPr sz="2400" b="0">
                <a:solidFill>
                  <a:srgbClr val="A40000"/>
                </a:solidFill>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2755433" y="4777723"/>
            <a:ext cx="7343908" cy="373753"/>
          </a:xfrm>
        </p:spPr>
        <p:txBody>
          <a:bodyPr anchor="ctr">
            <a:normAutofit/>
          </a:bodyPr>
          <a:lstStyle>
            <a:lvl1pPr marL="0" indent="0" algn="ctr">
              <a:buNone/>
              <a:defRPr sz="2400" b="0">
                <a:solidFill>
                  <a:srgbClr val="A40000"/>
                </a:solidFill>
              </a:defRPr>
            </a:lvl1pPr>
          </a:lstStyle>
          <a:p>
            <a:pPr lvl="0"/>
            <a:r>
              <a:rPr lang="en-US" altLang="zh-CN" dirty="0"/>
              <a:t>date</a:t>
            </a:r>
            <a:endParaRPr lang="zh-CN" altLang="en-US" dirty="0"/>
          </a:p>
        </p:txBody>
      </p:sp>
      <p:sp>
        <p:nvSpPr>
          <p:cNvPr id="2" name="流程图: 手动输入 1">
            <a:extLst>
              <a:ext uri="{FF2B5EF4-FFF2-40B4-BE49-F238E27FC236}">
                <a16:creationId xmlns="" xmlns:a16="http://schemas.microsoft.com/office/drawing/2014/main" id="{152E5577-A334-4A08-841E-7DE847FE6199}"/>
              </a:ext>
            </a:extLst>
          </p:cNvPr>
          <p:cNvSpPr/>
          <p:nvPr/>
        </p:nvSpPr>
        <p:spPr>
          <a:xfrm rot="5400000">
            <a:off x="2584351" y="-2584356"/>
            <a:ext cx="927289" cy="6096012"/>
          </a:xfrm>
          <a:prstGeom prst="flowChartManualInpu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 xmlns:a16="http://schemas.microsoft.com/office/drawing/2014/main" id="{2D8D5928-DE81-4E23-8A76-88C2094FF9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854" y="91450"/>
            <a:ext cx="3598383" cy="494671"/>
          </a:xfrm>
          <a:prstGeom prst="rect">
            <a:avLst/>
          </a:prstGeom>
        </p:spPr>
      </p:pic>
      <p:pic>
        <p:nvPicPr>
          <p:cNvPr id="32" name="图片 31">
            <a:extLst>
              <a:ext uri="{FF2B5EF4-FFF2-40B4-BE49-F238E27FC236}">
                <a16:creationId xmlns="" xmlns:a16="http://schemas.microsoft.com/office/drawing/2014/main" id="{E4144379-6A13-4956-B4F5-41114F71FB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0653"/>
          <a:stretch/>
        </p:blipFill>
        <p:spPr>
          <a:xfrm>
            <a:off x="9270639" y="147953"/>
            <a:ext cx="1310968" cy="634554"/>
          </a:xfrm>
          <a:prstGeom prst="rect">
            <a:avLst/>
          </a:prstGeom>
        </p:spPr>
      </p:pic>
      <p:sp>
        <p:nvSpPr>
          <p:cNvPr id="20" name="文本占位符 19">
            <a:extLst>
              <a:ext uri="{FF2B5EF4-FFF2-40B4-BE49-F238E27FC236}">
                <a16:creationId xmlns="" xmlns:a16="http://schemas.microsoft.com/office/drawing/2014/main" id="{A44C1AB1-E880-4B10-B9E8-EC9EB6D8244F}"/>
              </a:ext>
            </a:extLst>
          </p:cNvPr>
          <p:cNvSpPr>
            <a:spLocks noGrp="1"/>
          </p:cNvSpPr>
          <p:nvPr>
            <p:ph type="body" sz="quarter" idx="13" hasCustomPrompt="1"/>
          </p:nvPr>
        </p:nvSpPr>
        <p:spPr>
          <a:xfrm>
            <a:off x="-11" y="5791917"/>
            <a:ext cx="12192011" cy="703263"/>
          </a:xfrm>
        </p:spPr>
        <p:txBody>
          <a:bodyPr anchor="ctr">
            <a:normAutofit/>
          </a:bodyPr>
          <a:lstStyle>
            <a:lvl1pPr marL="0" indent="0" algn="ctr">
              <a:spcBef>
                <a:spcPts val="0"/>
              </a:spcBef>
              <a:buNone/>
              <a:defRPr sz="2400"/>
            </a:lvl1pPr>
          </a:lstStyle>
          <a:p>
            <a:pPr lvl="0"/>
            <a:r>
              <a:rPr lang="zh-CN" altLang="en-US" dirty="0"/>
              <a:t>会议名称 </a:t>
            </a:r>
            <a:r>
              <a:rPr lang="en-US" altLang="zh-CN" dirty="0"/>
              <a:t>· </a:t>
            </a:r>
            <a:r>
              <a:rPr lang="zh-CN" altLang="en-US" dirty="0"/>
              <a:t>地点</a:t>
            </a:r>
          </a:p>
        </p:txBody>
      </p:sp>
      <p:pic>
        <p:nvPicPr>
          <p:cNvPr id="49" name="图片 48">
            <a:extLst>
              <a:ext uri="{FF2B5EF4-FFF2-40B4-BE49-F238E27FC236}">
                <a16:creationId xmlns="" xmlns:a16="http://schemas.microsoft.com/office/drawing/2014/main" id="{56784279-DE3D-4802-BAB0-9BA908AAEB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2369" y="86965"/>
            <a:ext cx="1279463" cy="756530"/>
          </a:xfrm>
          <a:prstGeom prst="rect">
            <a:avLst/>
          </a:prstGeom>
        </p:spPr>
      </p:pic>
      <p:pic>
        <p:nvPicPr>
          <p:cNvPr id="51" name="图片 50">
            <a:extLst>
              <a:ext uri="{FF2B5EF4-FFF2-40B4-BE49-F238E27FC236}">
                <a16:creationId xmlns="" xmlns:a16="http://schemas.microsoft.com/office/drawing/2014/main" id="{CA19F85C-03C7-4478-9F13-746B66485DBF}"/>
              </a:ext>
            </a:extLst>
          </p:cNvPr>
          <p:cNvPicPr>
            <a:picLocks noChangeAspect="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r="73503"/>
          <a:stretch/>
        </p:blipFill>
        <p:spPr>
          <a:xfrm>
            <a:off x="8052494" y="6041"/>
            <a:ext cx="913331" cy="914748"/>
          </a:xfrm>
          <a:prstGeom prst="rect">
            <a:avLst/>
          </a:prstGeom>
        </p:spPr>
      </p:pic>
      <p:sp>
        <p:nvSpPr>
          <p:cNvPr id="18" name="文本框 17">
            <a:extLst>
              <a:ext uri="{FF2B5EF4-FFF2-40B4-BE49-F238E27FC236}">
                <a16:creationId xmlns="" xmlns:a16="http://schemas.microsoft.com/office/drawing/2014/main" id="{A1CE28D0-770B-460A-8168-7632BF52F942}"/>
              </a:ext>
            </a:extLst>
          </p:cNvPr>
          <p:cNvSpPr txBox="1"/>
          <p:nvPr/>
        </p:nvSpPr>
        <p:spPr>
          <a:xfrm>
            <a:off x="586739" y="549869"/>
            <a:ext cx="3512997" cy="369332"/>
          </a:xfrm>
          <a:prstGeom prst="rect">
            <a:avLst/>
          </a:prstGeom>
          <a:noFill/>
        </p:spPr>
        <p:txBody>
          <a:bodyPr wrap="square" rtlCol="0">
            <a:spAutoFit/>
          </a:bodyPr>
          <a:lstStyle/>
          <a:p>
            <a:pPr algn="dist"/>
            <a:r>
              <a:rPr lang="en-US" altLang="zh-CN" b="1" dirty="0">
                <a:solidFill>
                  <a:schemeClr val="bg1"/>
                </a:solidFill>
                <a:latin typeface="Arial" panose="020B0604020202020204" pitchFamily="34" charset="0"/>
                <a:cs typeface="Arial" panose="020B0604020202020204" pitchFamily="34" charset="0"/>
              </a:rPr>
              <a:t>High Energy Photon Source</a:t>
            </a:r>
            <a:endParaRPr lang="zh-CN"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0970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3_标题幻灯片">
    <p:bg>
      <p:bgPr>
        <a:solidFill>
          <a:schemeClr val="bg1"/>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390612" y="1967696"/>
            <a:ext cx="8239521" cy="1461836"/>
          </a:xfrm>
          <a:prstGeom prst="rect">
            <a:avLst/>
          </a:prstGeom>
        </p:spPr>
        <p:txBody>
          <a:bodyPr anchor="ctr">
            <a:normAutofit/>
          </a:bodyPr>
          <a:lstStyle>
            <a:lvl1pPr algn="ctr">
              <a:defRPr sz="6000" b="1">
                <a:solidFill>
                  <a:srgbClr val="A40000"/>
                </a:solidFill>
                <a:latin typeface="+mn-lt"/>
              </a:defRPr>
            </a:lvl1pPr>
          </a:lstStyle>
          <a:p>
            <a:r>
              <a:rPr lang="en-US" altLang="zh-CN" dirty="0"/>
              <a:t>Presentation Title</a:t>
            </a:r>
            <a:endParaRPr lang="en-US" dirty="0"/>
          </a:p>
        </p:txBody>
      </p:sp>
      <p:sp>
        <p:nvSpPr>
          <p:cNvPr id="30" name="Subtitle 2"/>
          <p:cNvSpPr>
            <a:spLocks noGrp="1"/>
          </p:cNvSpPr>
          <p:nvPr>
            <p:ph type="subTitle" idx="1" hasCustomPrompt="1"/>
          </p:nvPr>
        </p:nvSpPr>
        <p:spPr>
          <a:xfrm>
            <a:off x="2142309" y="4184343"/>
            <a:ext cx="4561433" cy="340814"/>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A40000"/>
                </a:solidFill>
                <a:latin typeface="+mn-lt"/>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sp>
        <p:nvSpPr>
          <p:cNvPr id="23" name="文本占位符 5"/>
          <p:cNvSpPr>
            <a:spLocks noGrp="1"/>
          </p:cNvSpPr>
          <p:nvPr>
            <p:ph type="body" sz="quarter" idx="11" hasCustomPrompt="1"/>
          </p:nvPr>
        </p:nvSpPr>
        <p:spPr>
          <a:xfrm>
            <a:off x="2142309" y="4587539"/>
            <a:ext cx="4555735" cy="373753"/>
          </a:xfrm>
        </p:spPr>
        <p:txBody>
          <a:bodyPr anchor="ctr"/>
          <a:lstStyle>
            <a:lvl1pPr marL="0" indent="0" algn="ctr">
              <a:buNone/>
              <a:defRPr sz="2400" b="0">
                <a:solidFill>
                  <a:srgbClr val="A40000"/>
                </a:solidFill>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2142309" y="5023673"/>
            <a:ext cx="4555735" cy="373753"/>
          </a:xfrm>
        </p:spPr>
        <p:txBody>
          <a:bodyPr anchor="ctr">
            <a:normAutofit/>
          </a:bodyPr>
          <a:lstStyle>
            <a:lvl1pPr marL="0" indent="0" algn="ctr">
              <a:buNone/>
              <a:defRPr sz="2400" b="0">
                <a:solidFill>
                  <a:srgbClr val="A40000"/>
                </a:solidFill>
              </a:defRPr>
            </a:lvl1pPr>
          </a:lstStyle>
          <a:p>
            <a:pPr lvl="0"/>
            <a:r>
              <a:rPr lang="en-US" altLang="zh-CN" dirty="0"/>
              <a:t>date</a:t>
            </a:r>
            <a:endParaRPr lang="zh-CN" altLang="en-US" dirty="0"/>
          </a:p>
        </p:txBody>
      </p:sp>
      <p:pic>
        <p:nvPicPr>
          <p:cNvPr id="40" name="图片 39">
            <a:extLst>
              <a:ext uri="{FF2B5EF4-FFF2-40B4-BE49-F238E27FC236}">
                <a16:creationId xmlns="" xmlns:a16="http://schemas.microsoft.com/office/drawing/2014/main" id="{D38B9550-2E66-453A-A306-F01117AA00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0491" y="3843658"/>
            <a:ext cx="2962231" cy="2100983"/>
          </a:xfrm>
          <a:prstGeom prst="rect">
            <a:avLst/>
          </a:prstGeom>
        </p:spPr>
      </p:pic>
      <p:sp>
        <p:nvSpPr>
          <p:cNvPr id="20" name="文本占位符 19">
            <a:extLst>
              <a:ext uri="{FF2B5EF4-FFF2-40B4-BE49-F238E27FC236}">
                <a16:creationId xmlns="" xmlns:a16="http://schemas.microsoft.com/office/drawing/2014/main" id="{A44C1AB1-E880-4B10-B9E8-EC9EB6D8244F}"/>
              </a:ext>
            </a:extLst>
          </p:cNvPr>
          <p:cNvSpPr>
            <a:spLocks noGrp="1"/>
          </p:cNvSpPr>
          <p:nvPr>
            <p:ph type="body" sz="quarter" idx="13" hasCustomPrompt="1"/>
          </p:nvPr>
        </p:nvSpPr>
        <p:spPr>
          <a:xfrm>
            <a:off x="390612" y="6037867"/>
            <a:ext cx="8239521" cy="703263"/>
          </a:xfrm>
        </p:spPr>
        <p:txBody>
          <a:bodyPr anchor="ctr">
            <a:normAutofit/>
          </a:bodyPr>
          <a:lstStyle>
            <a:lvl1pPr marL="0" indent="0" algn="ctr">
              <a:spcBef>
                <a:spcPts val="0"/>
              </a:spcBef>
              <a:buNone/>
              <a:defRPr sz="2400" b="1"/>
            </a:lvl1pPr>
          </a:lstStyle>
          <a:p>
            <a:pPr lvl="0"/>
            <a:r>
              <a:rPr lang="zh-CN" altLang="en-US" dirty="0"/>
              <a:t>会议名称 </a:t>
            </a:r>
            <a:r>
              <a:rPr lang="en-US" altLang="zh-CN" dirty="0"/>
              <a:t>· </a:t>
            </a:r>
            <a:r>
              <a:rPr lang="zh-CN" altLang="en-US" dirty="0"/>
              <a:t>地点</a:t>
            </a:r>
          </a:p>
        </p:txBody>
      </p:sp>
      <p:grpSp>
        <p:nvGrpSpPr>
          <p:cNvPr id="28" name="组合 27">
            <a:extLst>
              <a:ext uri="{FF2B5EF4-FFF2-40B4-BE49-F238E27FC236}">
                <a16:creationId xmlns="" xmlns:a16="http://schemas.microsoft.com/office/drawing/2014/main" id="{A48CF694-8301-4504-990B-08E5ABE62CE8}"/>
              </a:ext>
            </a:extLst>
          </p:cNvPr>
          <p:cNvGrpSpPr/>
          <p:nvPr/>
        </p:nvGrpSpPr>
        <p:grpSpPr>
          <a:xfrm>
            <a:off x="0" y="913358"/>
            <a:ext cx="12192000" cy="110845"/>
            <a:chOff x="0" y="846226"/>
            <a:chExt cx="9144000" cy="110845"/>
          </a:xfrm>
        </p:grpSpPr>
        <p:sp>
          <p:nvSpPr>
            <p:cNvPr id="35" name="矩形 34">
              <a:extLst>
                <a:ext uri="{FF2B5EF4-FFF2-40B4-BE49-F238E27FC236}">
                  <a16:creationId xmlns="" xmlns:a16="http://schemas.microsoft.com/office/drawing/2014/main" id="{C874558C-23C8-4D39-8D3F-9C95A97B1491}"/>
                </a:ext>
              </a:extLst>
            </p:cNvPr>
            <p:cNvSpPr/>
            <p:nvPr/>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3" name="矩形 32">
              <a:extLst>
                <a:ext uri="{FF2B5EF4-FFF2-40B4-BE49-F238E27FC236}">
                  <a16:creationId xmlns="" xmlns:a16="http://schemas.microsoft.com/office/drawing/2014/main" id="{0456B93F-51AD-433B-9481-2F4C2F3E3D5E}"/>
                </a:ext>
              </a:extLst>
            </p:cNvPr>
            <p:cNvSpPr/>
            <p:nvPr/>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42" name="流程图: 手动输入 41">
            <a:extLst>
              <a:ext uri="{FF2B5EF4-FFF2-40B4-BE49-F238E27FC236}">
                <a16:creationId xmlns="" xmlns:a16="http://schemas.microsoft.com/office/drawing/2014/main" id="{F7B15B5C-0F14-498E-96D9-B7A218AC3DAD}"/>
              </a:ext>
            </a:extLst>
          </p:cNvPr>
          <p:cNvSpPr/>
          <p:nvPr/>
        </p:nvSpPr>
        <p:spPr>
          <a:xfrm rot="5400000">
            <a:off x="2584351" y="-2584356"/>
            <a:ext cx="927289" cy="6096012"/>
          </a:xfrm>
          <a:prstGeom prst="flowChartManualInpu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a:extLst>
              <a:ext uri="{FF2B5EF4-FFF2-40B4-BE49-F238E27FC236}">
                <a16:creationId xmlns="" xmlns:a16="http://schemas.microsoft.com/office/drawing/2014/main" id="{CD248033-7789-4252-B8DB-480FF72FCE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854" y="91450"/>
            <a:ext cx="3598383" cy="494671"/>
          </a:xfrm>
          <a:prstGeom prst="rect">
            <a:avLst/>
          </a:prstGeom>
        </p:spPr>
      </p:pic>
      <p:pic>
        <p:nvPicPr>
          <p:cNvPr id="45" name="图片 44">
            <a:extLst>
              <a:ext uri="{FF2B5EF4-FFF2-40B4-BE49-F238E27FC236}">
                <a16:creationId xmlns="" xmlns:a16="http://schemas.microsoft.com/office/drawing/2014/main" id="{CC1C3FA7-7215-4724-AF6B-81DB83FE10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653"/>
          <a:stretch/>
        </p:blipFill>
        <p:spPr>
          <a:xfrm>
            <a:off x="9270639" y="147953"/>
            <a:ext cx="1310968" cy="634554"/>
          </a:xfrm>
          <a:prstGeom prst="rect">
            <a:avLst/>
          </a:prstGeom>
        </p:spPr>
      </p:pic>
      <p:pic>
        <p:nvPicPr>
          <p:cNvPr id="47" name="图片 46">
            <a:extLst>
              <a:ext uri="{FF2B5EF4-FFF2-40B4-BE49-F238E27FC236}">
                <a16:creationId xmlns="" xmlns:a16="http://schemas.microsoft.com/office/drawing/2014/main" id="{04512C8A-1EC6-49DE-9D6A-0F9A03E086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2369" y="86965"/>
            <a:ext cx="1279463" cy="756530"/>
          </a:xfrm>
          <a:prstGeom prst="rect">
            <a:avLst/>
          </a:prstGeom>
        </p:spPr>
      </p:pic>
      <p:pic>
        <p:nvPicPr>
          <p:cNvPr id="48" name="图片 47">
            <a:extLst>
              <a:ext uri="{FF2B5EF4-FFF2-40B4-BE49-F238E27FC236}">
                <a16:creationId xmlns="" xmlns:a16="http://schemas.microsoft.com/office/drawing/2014/main" id="{D7CD90B0-53CC-4867-A19E-5043FFFFCD65}"/>
              </a:ext>
            </a:extLst>
          </p:cNvPr>
          <p:cNvPicPr>
            <a:picLocks noChangeAspect="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r="73503"/>
          <a:stretch/>
        </p:blipFill>
        <p:spPr>
          <a:xfrm>
            <a:off x="8023466" y="6041"/>
            <a:ext cx="913331" cy="914748"/>
          </a:xfrm>
          <a:prstGeom prst="rect">
            <a:avLst/>
          </a:prstGeom>
        </p:spPr>
      </p:pic>
      <p:sp>
        <p:nvSpPr>
          <p:cNvPr id="25" name="文本框 24">
            <a:extLst>
              <a:ext uri="{FF2B5EF4-FFF2-40B4-BE49-F238E27FC236}">
                <a16:creationId xmlns="" xmlns:a16="http://schemas.microsoft.com/office/drawing/2014/main" id="{BCD6EF00-2B1D-4F61-8D9C-236B367BE950}"/>
              </a:ext>
            </a:extLst>
          </p:cNvPr>
          <p:cNvSpPr txBox="1"/>
          <p:nvPr/>
        </p:nvSpPr>
        <p:spPr>
          <a:xfrm>
            <a:off x="586739" y="549869"/>
            <a:ext cx="3512997" cy="369332"/>
          </a:xfrm>
          <a:prstGeom prst="rect">
            <a:avLst/>
          </a:prstGeom>
          <a:noFill/>
        </p:spPr>
        <p:txBody>
          <a:bodyPr wrap="square" rtlCol="0">
            <a:spAutoFit/>
          </a:bodyPr>
          <a:lstStyle/>
          <a:p>
            <a:pPr algn="dist"/>
            <a:r>
              <a:rPr lang="en-US" altLang="zh-CN" b="1" dirty="0">
                <a:solidFill>
                  <a:schemeClr val="bg1"/>
                </a:solidFill>
                <a:latin typeface="Arial" panose="020B0604020202020204" pitchFamily="34" charset="0"/>
                <a:cs typeface="Arial" panose="020B0604020202020204" pitchFamily="34" charset="0"/>
              </a:rPr>
              <a:t>High Energy Photon Source</a:t>
            </a:r>
            <a:endParaRPr lang="zh-CN"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4834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2_标题幻灯片">
    <p:spTree>
      <p:nvGrpSpPr>
        <p:cNvPr id="1" name=""/>
        <p:cNvGrpSpPr/>
        <p:nvPr/>
      </p:nvGrpSpPr>
      <p:grpSpPr>
        <a:xfrm>
          <a:off x="0" y="0"/>
          <a:ext cx="0" cy="0"/>
          <a:chOff x="0" y="0"/>
          <a:chExt cx="0" cy="0"/>
        </a:xfrm>
      </p:grpSpPr>
      <p:sp>
        <p:nvSpPr>
          <p:cNvPr id="30" name="Subtitle 2"/>
          <p:cNvSpPr>
            <a:spLocks noGrp="1"/>
          </p:cNvSpPr>
          <p:nvPr>
            <p:ph type="subTitle" idx="1" hasCustomPrompt="1"/>
          </p:nvPr>
        </p:nvSpPr>
        <p:spPr>
          <a:xfrm>
            <a:off x="1300481" y="4013936"/>
            <a:ext cx="4561433" cy="340814"/>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A40000"/>
                </a:solidFill>
                <a:latin typeface="+mn-lt"/>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sp>
        <p:nvSpPr>
          <p:cNvPr id="43" name="菱形 42"/>
          <p:cNvSpPr/>
          <p:nvPr/>
        </p:nvSpPr>
        <p:spPr>
          <a:xfrm>
            <a:off x="6003008" y="6379860"/>
            <a:ext cx="826581" cy="400110"/>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文本占位符 5"/>
          <p:cNvSpPr>
            <a:spLocks noGrp="1"/>
          </p:cNvSpPr>
          <p:nvPr>
            <p:ph type="body" sz="quarter" idx="11" hasCustomPrompt="1"/>
          </p:nvPr>
        </p:nvSpPr>
        <p:spPr>
          <a:xfrm>
            <a:off x="1300481" y="4417132"/>
            <a:ext cx="4555735" cy="373753"/>
          </a:xfrm>
        </p:spPr>
        <p:txBody>
          <a:bodyPr anchor="ctr"/>
          <a:lstStyle>
            <a:lvl1pPr marL="0" indent="0" algn="ctr">
              <a:buNone/>
              <a:defRPr sz="2400" b="0">
                <a:solidFill>
                  <a:srgbClr val="A40000"/>
                </a:solidFill>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1300481" y="4853266"/>
            <a:ext cx="4555735" cy="373753"/>
          </a:xfrm>
        </p:spPr>
        <p:txBody>
          <a:bodyPr anchor="ctr">
            <a:normAutofit/>
          </a:bodyPr>
          <a:lstStyle>
            <a:lvl1pPr marL="0" indent="0" algn="ctr">
              <a:buNone/>
              <a:defRPr sz="2400" b="0">
                <a:solidFill>
                  <a:srgbClr val="A40000"/>
                </a:solidFill>
              </a:defRPr>
            </a:lvl1pPr>
          </a:lstStyle>
          <a:p>
            <a:pPr lvl="0"/>
            <a:r>
              <a:rPr lang="en-US" altLang="zh-CN" dirty="0"/>
              <a:t>date</a:t>
            </a:r>
            <a:endParaRPr lang="zh-CN" altLang="en-US" dirty="0"/>
          </a:p>
        </p:txBody>
      </p:sp>
      <p:sp>
        <p:nvSpPr>
          <p:cNvPr id="10" name="文本占位符 9">
            <a:extLst>
              <a:ext uri="{FF2B5EF4-FFF2-40B4-BE49-F238E27FC236}">
                <a16:creationId xmlns="" xmlns:a16="http://schemas.microsoft.com/office/drawing/2014/main" id="{8182CDDE-4035-4F45-A8C9-C5FC31F37CAC}"/>
              </a:ext>
            </a:extLst>
          </p:cNvPr>
          <p:cNvSpPr>
            <a:spLocks noGrp="1"/>
          </p:cNvSpPr>
          <p:nvPr>
            <p:ph type="body" sz="quarter" idx="13" hasCustomPrompt="1"/>
          </p:nvPr>
        </p:nvSpPr>
        <p:spPr>
          <a:xfrm>
            <a:off x="165851" y="6227079"/>
            <a:ext cx="7512206" cy="465138"/>
          </a:xfrm>
        </p:spPr>
        <p:txBody>
          <a:bodyPr>
            <a:normAutofit/>
          </a:bodyPr>
          <a:lstStyle>
            <a:lvl1pPr marL="0" indent="0" algn="ctr">
              <a:buNone/>
              <a:defRPr sz="2000" b="1"/>
            </a:lvl1pPr>
          </a:lstStyle>
          <a:p>
            <a:pPr lvl="0"/>
            <a:r>
              <a:rPr lang="zh-CN" altLang="en-US" dirty="0"/>
              <a:t>会议名称 </a:t>
            </a:r>
            <a:r>
              <a:rPr lang="en-US" altLang="zh-CN" dirty="0"/>
              <a:t>· </a:t>
            </a:r>
            <a:r>
              <a:rPr lang="zh-CN" altLang="en-US" dirty="0"/>
              <a:t>地点</a:t>
            </a:r>
          </a:p>
        </p:txBody>
      </p:sp>
      <p:pic>
        <p:nvPicPr>
          <p:cNvPr id="28" name="图片 27">
            <a:extLst>
              <a:ext uri="{FF2B5EF4-FFF2-40B4-BE49-F238E27FC236}">
                <a16:creationId xmlns="" xmlns:a16="http://schemas.microsoft.com/office/drawing/2014/main" id="{0DB91757-43B8-4E3B-8AF6-5EBDA5951662}"/>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70653"/>
          <a:stretch/>
        </p:blipFill>
        <p:spPr>
          <a:xfrm>
            <a:off x="3294711" y="1026332"/>
            <a:ext cx="1249185" cy="604649"/>
          </a:xfrm>
          <a:prstGeom prst="rect">
            <a:avLst/>
          </a:prstGeom>
        </p:spPr>
      </p:pic>
      <p:pic>
        <p:nvPicPr>
          <p:cNvPr id="32" name="图片 31">
            <a:extLst>
              <a:ext uri="{FF2B5EF4-FFF2-40B4-BE49-F238E27FC236}">
                <a16:creationId xmlns="" xmlns:a16="http://schemas.microsoft.com/office/drawing/2014/main" id="{B3A02D2D-6E44-409D-97E7-49EF2AE537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896" y="1015704"/>
            <a:ext cx="1058545" cy="625904"/>
          </a:xfrm>
          <a:prstGeom prst="rect">
            <a:avLst/>
          </a:prstGeom>
        </p:spPr>
      </p:pic>
      <p:pic>
        <p:nvPicPr>
          <p:cNvPr id="40" name="图片 39">
            <a:extLst>
              <a:ext uri="{FF2B5EF4-FFF2-40B4-BE49-F238E27FC236}">
                <a16:creationId xmlns="" xmlns:a16="http://schemas.microsoft.com/office/drawing/2014/main" id="{3DB61A05-5B97-4335-BEFE-907340034885}"/>
              </a:ext>
            </a:extLst>
          </p:cNvPr>
          <p:cNvPicPr>
            <a:picLocks noChangeAspect="1"/>
          </p:cNvPicPr>
          <p:nvPr/>
        </p:nvPicPr>
        <p:blipFill rotWithShape="1">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r="73503"/>
          <a:stretch/>
        </p:blipFill>
        <p:spPr>
          <a:xfrm>
            <a:off x="2233719" y="883715"/>
            <a:ext cx="913331" cy="914748"/>
          </a:xfrm>
          <a:prstGeom prst="rect">
            <a:avLst/>
          </a:prstGeom>
        </p:spPr>
      </p:pic>
      <p:sp>
        <p:nvSpPr>
          <p:cNvPr id="29" name="Title 1"/>
          <p:cNvSpPr>
            <a:spLocks noGrp="1"/>
          </p:cNvSpPr>
          <p:nvPr>
            <p:ph type="ctrTitle" hasCustomPrompt="1"/>
          </p:nvPr>
        </p:nvSpPr>
        <p:spPr>
          <a:xfrm>
            <a:off x="165851" y="1967696"/>
            <a:ext cx="7512206" cy="1461836"/>
          </a:xfrm>
          <a:prstGeom prst="rect">
            <a:avLst/>
          </a:prstGeom>
        </p:spPr>
        <p:txBody>
          <a:bodyPr anchor="ctr">
            <a:normAutofit/>
          </a:bodyPr>
          <a:lstStyle>
            <a:lvl1pPr algn="ctr">
              <a:defRPr sz="6000" b="1">
                <a:solidFill>
                  <a:srgbClr val="A40000"/>
                </a:solidFill>
                <a:latin typeface="+mn-lt"/>
              </a:defRPr>
            </a:lvl1pPr>
          </a:lstStyle>
          <a:p>
            <a:r>
              <a:rPr lang="en-US" altLang="zh-CN" dirty="0"/>
              <a:t>Presentation Title</a:t>
            </a:r>
            <a:endParaRPr lang="en-US" dirty="0"/>
          </a:p>
        </p:txBody>
      </p:sp>
      <p:pic>
        <p:nvPicPr>
          <p:cNvPr id="21" name="图片 20">
            <a:extLst>
              <a:ext uri="{FF2B5EF4-FFF2-40B4-BE49-F238E27FC236}">
                <a16:creationId xmlns="" xmlns:a16="http://schemas.microsoft.com/office/drawing/2014/main" id="{B559DC6E-69C2-4D2A-987F-4B2B79875AE2}"/>
              </a:ext>
            </a:extLst>
          </p:cNvPr>
          <p:cNvPicPr>
            <a:picLocks noChangeAspect="1"/>
          </p:cNvPicPr>
          <p:nvPr/>
        </p:nvPicPr>
        <p:blipFill rotWithShape="1">
          <a:blip r:embed="rId5">
            <a:extLst>
              <a:ext uri="{28A0092B-C50C-407E-A947-70E740481C1C}">
                <a14:useLocalDpi xmlns:a14="http://schemas.microsoft.com/office/drawing/2010/main" val="0"/>
              </a:ext>
            </a:extLst>
          </a:blip>
          <a:srcRect b="11981"/>
          <a:stretch/>
        </p:blipFill>
        <p:spPr>
          <a:xfrm>
            <a:off x="6723445" y="1597115"/>
            <a:ext cx="5408496" cy="4358746"/>
          </a:xfrm>
          <a:prstGeom prst="rect">
            <a:avLst/>
          </a:prstGeom>
        </p:spPr>
      </p:pic>
      <p:sp>
        <p:nvSpPr>
          <p:cNvPr id="22" name="矩形: 圆角 21">
            <a:extLst>
              <a:ext uri="{FF2B5EF4-FFF2-40B4-BE49-F238E27FC236}">
                <a16:creationId xmlns="" xmlns:a16="http://schemas.microsoft.com/office/drawing/2014/main" id="{2F8E0FF1-61A9-43B6-B46B-8386F94A8E09}"/>
              </a:ext>
            </a:extLst>
          </p:cNvPr>
          <p:cNvSpPr/>
          <p:nvPr/>
        </p:nvSpPr>
        <p:spPr>
          <a:xfrm>
            <a:off x="6683235" y="1730663"/>
            <a:ext cx="5566040" cy="4561444"/>
          </a:xfrm>
          <a:prstGeom prst="roundRect">
            <a:avLst>
              <a:gd name="adj" fmla="val 3680"/>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93711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标题幻灯片">
    <p:bg>
      <p:bgPr>
        <a:solidFill>
          <a:schemeClr val="bg1">
            <a:alpha val="90000"/>
          </a:schemeClr>
        </a:solidFill>
        <a:effectLst/>
      </p:bgPr>
    </p:bg>
    <p:spTree>
      <p:nvGrpSpPr>
        <p:cNvPr id="1" name=""/>
        <p:cNvGrpSpPr/>
        <p:nvPr/>
      </p:nvGrpSpPr>
      <p:grpSpPr>
        <a:xfrm>
          <a:off x="0" y="0"/>
          <a:ext cx="0" cy="0"/>
          <a:chOff x="0" y="0"/>
          <a:chExt cx="0" cy="0"/>
        </a:xfrm>
      </p:grpSpPr>
      <p:sp>
        <p:nvSpPr>
          <p:cNvPr id="51" name="任意多边形: 形状 50">
            <a:extLst>
              <a:ext uri="{FF2B5EF4-FFF2-40B4-BE49-F238E27FC236}">
                <a16:creationId xmlns="" xmlns:a16="http://schemas.microsoft.com/office/drawing/2014/main" id="{0D443D13-1219-4697-BC0A-D743702E034B}"/>
              </a:ext>
            </a:extLst>
          </p:cNvPr>
          <p:cNvSpPr/>
          <p:nvPr/>
        </p:nvSpPr>
        <p:spPr>
          <a:xfrm rot="12297228">
            <a:off x="-1285374" y="-408766"/>
            <a:ext cx="7912011" cy="8092847"/>
          </a:xfrm>
          <a:custGeom>
            <a:avLst/>
            <a:gdLst>
              <a:gd name="connsiteX0" fmla="*/ 7912011 w 7912011"/>
              <a:gd name="connsiteY0" fmla="*/ 6217795 h 8092847"/>
              <a:gd name="connsiteX1" fmla="*/ 3882467 w 7912011"/>
              <a:gd name="connsiteY1" fmla="*/ 8092847 h 8092847"/>
              <a:gd name="connsiteX2" fmla="*/ 3754790 w 7912011"/>
              <a:gd name="connsiteY2" fmla="*/ 8070158 h 8092847"/>
              <a:gd name="connsiteX3" fmla="*/ 3103506 w 7912011"/>
              <a:gd name="connsiteY3" fmla="*/ 7892013 h 8092847"/>
              <a:gd name="connsiteX4" fmla="*/ 247569 w 7912011"/>
              <a:gd name="connsiteY4" fmla="*/ 2226294 h 8092847"/>
              <a:gd name="connsiteX5" fmla="*/ 250420 w 7912011"/>
              <a:gd name="connsiteY5" fmla="*/ 2218810 h 8092847"/>
              <a:gd name="connsiteX6" fmla="*/ 5018707 w 7912011"/>
              <a:gd name="connsiteY6" fmla="*/ 0 h 80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011" h="8092847">
                <a:moveTo>
                  <a:pt x="7912011" y="6217795"/>
                </a:moveTo>
                <a:lnTo>
                  <a:pt x="3882467" y="8092847"/>
                </a:lnTo>
                <a:lnTo>
                  <a:pt x="3754790" y="8070158"/>
                </a:lnTo>
                <a:cubicBezTo>
                  <a:pt x="3536376" y="8026236"/>
                  <a:pt x="3318793" y="7967046"/>
                  <a:pt x="3103506" y="7892013"/>
                </a:cubicBezTo>
                <a:cubicBezTo>
                  <a:pt x="697941" y="7053619"/>
                  <a:pt x="-568785" y="4540638"/>
                  <a:pt x="247569" y="2226294"/>
                </a:cubicBezTo>
                <a:lnTo>
                  <a:pt x="250420" y="2218810"/>
                </a:lnTo>
                <a:lnTo>
                  <a:pt x="5018707" y="0"/>
                </a:lnTo>
                <a:close/>
              </a:path>
            </a:pathLst>
          </a:custGeom>
          <a:solidFill>
            <a:srgbClr val="D54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片 47">
            <a:extLst>
              <a:ext uri="{FF2B5EF4-FFF2-40B4-BE49-F238E27FC236}">
                <a16:creationId xmlns="" xmlns:a16="http://schemas.microsoft.com/office/drawing/2014/main" id="{C93C6674-ECC5-438E-B36A-464A3E6305D7}"/>
              </a:ext>
            </a:extLst>
          </p:cNvPr>
          <p:cNvPicPr>
            <a:picLocks noChangeAspect="1"/>
          </p:cNvPicPr>
          <p:nvPr/>
        </p:nvPicPr>
        <p:blipFill>
          <a:blip r:embed="rId2">
            <a:extLst>
              <a:ext uri="{28A0092B-C50C-407E-A947-70E740481C1C}">
                <a14:useLocalDpi xmlns:a14="http://schemas.microsoft.com/office/drawing/2010/main" val="0"/>
              </a:ext>
            </a:extLst>
          </a:blip>
          <a:srcRect r="23362"/>
          <a:stretch>
            <a:fillRect/>
          </a:stretch>
        </p:blipFill>
        <p:spPr>
          <a:xfrm>
            <a:off x="0" y="-1"/>
            <a:ext cx="6367082" cy="6858001"/>
          </a:xfrm>
          <a:custGeom>
            <a:avLst/>
            <a:gdLst>
              <a:gd name="connsiteX0" fmla="*/ 0 w 6367082"/>
              <a:gd name="connsiteY0" fmla="*/ 0 h 6858001"/>
              <a:gd name="connsiteX1" fmla="*/ 4115268 w 6367082"/>
              <a:gd name="connsiteY1" fmla="*/ 0 h 6858001"/>
              <a:gd name="connsiteX2" fmla="*/ 4137334 w 6367082"/>
              <a:gd name="connsiteY2" fmla="*/ 11546 h 6858001"/>
              <a:gd name="connsiteX3" fmla="*/ 5303037 w 6367082"/>
              <a:gd name="connsiteY3" fmla="*/ 980862 h 6858001"/>
              <a:gd name="connsiteX4" fmla="*/ 5391169 w 6367082"/>
              <a:gd name="connsiteY4" fmla="*/ 6401730 h 6858001"/>
              <a:gd name="connsiteX5" fmla="*/ 4988491 w 6367082"/>
              <a:gd name="connsiteY5" fmla="*/ 6789539 h 6858001"/>
              <a:gd name="connsiteX6" fmla="*/ 4901686 w 6367082"/>
              <a:gd name="connsiteY6" fmla="*/ 6858001 h 6858001"/>
              <a:gd name="connsiteX7" fmla="*/ 0 w 6367082"/>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7082" h="6858001">
                <a:moveTo>
                  <a:pt x="0" y="0"/>
                </a:moveTo>
                <a:lnTo>
                  <a:pt x="4115268" y="0"/>
                </a:lnTo>
                <a:lnTo>
                  <a:pt x="4137334" y="11546"/>
                </a:lnTo>
                <a:cubicBezTo>
                  <a:pt x="4566677" y="259527"/>
                  <a:pt x="4962790" y="584076"/>
                  <a:pt x="5303037" y="980862"/>
                </a:cubicBezTo>
                <a:cubicBezTo>
                  <a:pt x="6687517" y="2595403"/>
                  <a:pt x="6725179" y="4912011"/>
                  <a:pt x="5391169" y="6401730"/>
                </a:cubicBezTo>
                <a:cubicBezTo>
                  <a:pt x="5265077" y="6542541"/>
                  <a:pt x="5130425" y="6671845"/>
                  <a:pt x="4988491" y="6789539"/>
                </a:cubicBezTo>
                <a:lnTo>
                  <a:pt x="4901686" y="6858001"/>
                </a:lnTo>
                <a:lnTo>
                  <a:pt x="0" y="6858001"/>
                </a:lnTo>
                <a:close/>
              </a:path>
            </a:pathLst>
          </a:custGeom>
        </p:spPr>
      </p:pic>
      <p:sp>
        <p:nvSpPr>
          <p:cNvPr id="29" name="Title 1"/>
          <p:cNvSpPr>
            <a:spLocks noGrp="1"/>
          </p:cNvSpPr>
          <p:nvPr>
            <p:ph type="ctrTitle" hasCustomPrompt="1"/>
          </p:nvPr>
        </p:nvSpPr>
        <p:spPr>
          <a:xfrm>
            <a:off x="6792686" y="1982210"/>
            <a:ext cx="5022837" cy="1736086"/>
          </a:xfrm>
          <a:prstGeom prst="rect">
            <a:avLst/>
          </a:prstGeom>
        </p:spPr>
        <p:txBody>
          <a:bodyPr anchor="ctr">
            <a:normAutofit/>
          </a:bodyPr>
          <a:lstStyle>
            <a:lvl1pPr algn="ctr">
              <a:defRPr sz="6000" b="1">
                <a:solidFill>
                  <a:srgbClr val="D54027"/>
                </a:solidFill>
                <a:latin typeface="+mn-ea"/>
                <a:ea typeface="+mn-ea"/>
              </a:defRPr>
            </a:lvl1pPr>
          </a:lstStyle>
          <a:p>
            <a:r>
              <a:rPr lang="en-US" altLang="zh-CN" dirty="0"/>
              <a:t>Presentation Title</a:t>
            </a:r>
            <a:endParaRPr lang="en-US" dirty="0"/>
          </a:p>
        </p:txBody>
      </p:sp>
      <p:pic>
        <p:nvPicPr>
          <p:cNvPr id="40" name="图片 39">
            <a:extLst>
              <a:ext uri="{FF2B5EF4-FFF2-40B4-BE49-F238E27FC236}">
                <a16:creationId xmlns="" xmlns:a16="http://schemas.microsoft.com/office/drawing/2014/main" id="{348A776C-DB9B-4193-BD0F-2F40062AE819}"/>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70653"/>
          <a:stretch/>
        </p:blipFill>
        <p:spPr>
          <a:xfrm>
            <a:off x="8679511" y="874483"/>
            <a:ext cx="1249185" cy="604649"/>
          </a:xfrm>
          <a:prstGeom prst="rect">
            <a:avLst/>
          </a:prstGeom>
        </p:spPr>
      </p:pic>
      <p:sp>
        <p:nvSpPr>
          <p:cNvPr id="30" name="Subtitle 2"/>
          <p:cNvSpPr>
            <a:spLocks noGrp="1"/>
          </p:cNvSpPr>
          <p:nvPr>
            <p:ph type="subTitle" idx="1" hasCustomPrompt="1"/>
          </p:nvPr>
        </p:nvSpPr>
        <p:spPr>
          <a:xfrm>
            <a:off x="6792686" y="4118003"/>
            <a:ext cx="5022838" cy="373747"/>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a:solidFill>
                  <a:srgbClr val="D54027"/>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sp>
        <p:nvSpPr>
          <p:cNvPr id="23" name="文本占位符 5"/>
          <p:cNvSpPr>
            <a:spLocks noGrp="1"/>
          </p:cNvSpPr>
          <p:nvPr>
            <p:ph type="body" sz="quarter" idx="11" hasCustomPrompt="1"/>
          </p:nvPr>
        </p:nvSpPr>
        <p:spPr>
          <a:xfrm>
            <a:off x="6792686" y="4521200"/>
            <a:ext cx="5022838" cy="373753"/>
          </a:xfrm>
        </p:spPr>
        <p:txBody>
          <a:bodyPr anchor="ctr"/>
          <a:lstStyle>
            <a:lvl1pPr marL="0" indent="0" algn="ctr">
              <a:buNone/>
              <a:defRPr sz="2400" b="1">
                <a:solidFill>
                  <a:srgbClr val="D54027"/>
                </a:solidFill>
                <a:latin typeface="+mn-ea"/>
                <a:ea typeface="+mn-ea"/>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6792686" y="4957334"/>
            <a:ext cx="5022838" cy="373753"/>
          </a:xfrm>
        </p:spPr>
        <p:txBody>
          <a:bodyPr anchor="ctr">
            <a:normAutofit/>
          </a:bodyPr>
          <a:lstStyle>
            <a:lvl1pPr marL="0" indent="0" algn="ctr">
              <a:buNone/>
              <a:defRPr sz="2400" b="1">
                <a:solidFill>
                  <a:srgbClr val="D54027"/>
                </a:solidFill>
                <a:latin typeface="+mn-ea"/>
                <a:ea typeface="+mn-ea"/>
              </a:defRPr>
            </a:lvl1pPr>
          </a:lstStyle>
          <a:p>
            <a:pPr lvl="0"/>
            <a:r>
              <a:rPr lang="en-US" altLang="zh-CN" dirty="0"/>
              <a:t>date</a:t>
            </a:r>
            <a:endParaRPr lang="zh-CN" altLang="en-US" dirty="0"/>
          </a:p>
        </p:txBody>
      </p:sp>
      <p:pic>
        <p:nvPicPr>
          <p:cNvPr id="47" name="图片 46">
            <a:extLst>
              <a:ext uri="{FF2B5EF4-FFF2-40B4-BE49-F238E27FC236}">
                <a16:creationId xmlns="" xmlns:a16="http://schemas.microsoft.com/office/drawing/2014/main" id="{25841875-AE2A-41F6-AB39-9F3978DDF5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2542" y="6348173"/>
            <a:ext cx="2798774" cy="384749"/>
          </a:xfrm>
          <a:prstGeom prst="rect">
            <a:avLst/>
          </a:prstGeom>
        </p:spPr>
      </p:pic>
      <p:pic>
        <p:nvPicPr>
          <p:cNvPr id="49" name="图片 48">
            <a:extLst>
              <a:ext uri="{FF2B5EF4-FFF2-40B4-BE49-F238E27FC236}">
                <a16:creationId xmlns="" xmlns:a16="http://schemas.microsoft.com/office/drawing/2014/main" id="{24E6B98C-DC6F-44CC-A3A6-45E02EDCB8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8696" y="863855"/>
            <a:ext cx="1058545" cy="625904"/>
          </a:xfrm>
          <a:prstGeom prst="rect">
            <a:avLst/>
          </a:prstGeom>
        </p:spPr>
      </p:pic>
      <p:pic>
        <p:nvPicPr>
          <p:cNvPr id="50" name="图片 49">
            <a:extLst>
              <a:ext uri="{FF2B5EF4-FFF2-40B4-BE49-F238E27FC236}">
                <a16:creationId xmlns="" xmlns:a16="http://schemas.microsoft.com/office/drawing/2014/main" id="{8D3A0D69-3515-4796-969F-1637A97D67D4}"/>
              </a:ext>
            </a:extLst>
          </p:cNvPr>
          <p:cNvPicPr>
            <a:picLocks noChangeAspect="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r="73503"/>
          <a:stretch/>
        </p:blipFill>
        <p:spPr>
          <a:xfrm>
            <a:off x="7618519" y="731866"/>
            <a:ext cx="913331" cy="914748"/>
          </a:xfrm>
          <a:prstGeom prst="rect">
            <a:avLst/>
          </a:prstGeom>
        </p:spPr>
      </p:pic>
      <p:sp>
        <p:nvSpPr>
          <p:cNvPr id="16" name="文本占位符 15">
            <a:extLst>
              <a:ext uri="{FF2B5EF4-FFF2-40B4-BE49-F238E27FC236}">
                <a16:creationId xmlns="" xmlns:a16="http://schemas.microsoft.com/office/drawing/2014/main" id="{1C628473-EBA5-483F-AE59-5D5237B5C282}"/>
              </a:ext>
            </a:extLst>
          </p:cNvPr>
          <p:cNvSpPr>
            <a:spLocks noGrp="1"/>
          </p:cNvSpPr>
          <p:nvPr>
            <p:ph type="body" sz="quarter" idx="13" hasCustomPrompt="1"/>
          </p:nvPr>
        </p:nvSpPr>
        <p:spPr>
          <a:xfrm>
            <a:off x="6792685" y="5970123"/>
            <a:ext cx="5022838" cy="523875"/>
          </a:xfrm>
        </p:spPr>
        <p:txBody>
          <a:bodyPr>
            <a:normAutofit/>
          </a:bodyPr>
          <a:lstStyle>
            <a:lvl1pPr marL="0" indent="0" algn="ctr">
              <a:buNone/>
              <a:defRPr sz="2000" b="1">
                <a:solidFill>
                  <a:srgbClr val="D54027"/>
                </a:solidFill>
              </a:defRPr>
            </a:lvl1pPr>
          </a:lstStyle>
          <a:p>
            <a:pPr lvl="0"/>
            <a:r>
              <a:rPr lang="zh-CN" altLang="en-US" dirty="0"/>
              <a:t>会议名称 </a:t>
            </a:r>
            <a:r>
              <a:rPr lang="en-US" altLang="zh-CN" dirty="0"/>
              <a:t>· </a:t>
            </a:r>
            <a:r>
              <a:rPr lang="zh-CN" altLang="en-US" dirty="0"/>
              <a:t>地点</a:t>
            </a:r>
          </a:p>
        </p:txBody>
      </p:sp>
      <p:sp>
        <p:nvSpPr>
          <p:cNvPr id="13" name="任意多边形: 形状 12">
            <a:extLst>
              <a:ext uri="{FF2B5EF4-FFF2-40B4-BE49-F238E27FC236}">
                <a16:creationId xmlns="" xmlns:a16="http://schemas.microsoft.com/office/drawing/2014/main" id="{9E703BE5-1AE3-40CE-BC47-223E6E7C03B1}"/>
              </a:ext>
            </a:extLst>
          </p:cNvPr>
          <p:cNvSpPr/>
          <p:nvPr/>
        </p:nvSpPr>
        <p:spPr>
          <a:xfrm rot="12297228">
            <a:off x="-1385491" y="-408767"/>
            <a:ext cx="7912011" cy="8092847"/>
          </a:xfrm>
          <a:custGeom>
            <a:avLst/>
            <a:gdLst>
              <a:gd name="connsiteX0" fmla="*/ 7912011 w 7912011"/>
              <a:gd name="connsiteY0" fmla="*/ 6217795 h 8092847"/>
              <a:gd name="connsiteX1" fmla="*/ 3882467 w 7912011"/>
              <a:gd name="connsiteY1" fmla="*/ 8092847 h 8092847"/>
              <a:gd name="connsiteX2" fmla="*/ 3754790 w 7912011"/>
              <a:gd name="connsiteY2" fmla="*/ 8070158 h 8092847"/>
              <a:gd name="connsiteX3" fmla="*/ 3103506 w 7912011"/>
              <a:gd name="connsiteY3" fmla="*/ 7892013 h 8092847"/>
              <a:gd name="connsiteX4" fmla="*/ 247569 w 7912011"/>
              <a:gd name="connsiteY4" fmla="*/ 2226294 h 8092847"/>
              <a:gd name="connsiteX5" fmla="*/ 250420 w 7912011"/>
              <a:gd name="connsiteY5" fmla="*/ 2218810 h 8092847"/>
              <a:gd name="connsiteX6" fmla="*/ 5018707 w 7912011"/>
              <a:gd name="connsiteY6" fmla="*/ 0 h 80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011" h="8092847">
                <a:moveTo>
                  <a:pt x="7912011" y="6217795"/>
                </a:moveTo>
                <a:lnTo>
                  <a:pt x="3882467" y="8092847"/>
                </a:lnTo>
                <a:lnTo>
                  <a:pt x="3754790" y="8070158"/>
                </a:lnTo>
                <a:cubicBezTo>
                  <a:pt x="3536376" y="8026236"/>
                  <a:pt x="3318793" y="7967046"/>
                  <a:pt x="3103506" y="7892013"/>
                </a:cubicBezTo>
                <a:cubicBezTo>
                  <a:pt x="697941" y="7053619"/>
                  <a:pt x="-568785" y="4540638"/>
                  <a:pt x="247569" y="2226294"/>
                </a:cubicBezTo>
                <a:lnTo>
                  <a:pt x="250420" y="2218810"/>
                </a:lnTo>
                <a:lnTo>
                  <a:pt x="5018707" y="0"/>
                </a:lnTo>
                <a:close/>
              </a:path>
            </a:pathLst>
          </a:cu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27855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0288" y="1310641"/>
            <a:ext cx="10718987" cy="4804867"/>
          </a:xfrm>
        </p:spPr>
        <p:txBody>
          <a:bodyPr vert="horz" lIns="91440" tIns="45720" rIns="91440" bIns="45720" rtlCol="0" anchor="t">
            <a:normAutofit/>
          </a:bodyPr>
          <a:lstStyle>
            <a:lvl1pPr>
              <a:lnSpc>
                <a:spcPct val="100000"/>
              </a:lnSpc>
              <a:spcBef>
                <a:spcPts val="1200"/>
              </a:spcBef>
              <a:spcAft>
                <a:spcPts val="0"/>
              </a:spcAft>
              <a:defRPr lang="zh-CN" altLang="en-US" sz="3200" smtClean="0">
                <a:solidFill>
                  <a:srgbClr val="000099"/>
                </a:solidFill>
              </a:defRPr>
            </a:lvl1pPr>
            <a:lvl2pPr>
              <a:lnSpc>
                <a:spcPct val="100000"/>
              </a:lnSpc>
              <a:spcBef>
                <a:spcPts val="1200"/>
              </a:spcBef>
              <a:spcAft>
                <a:spcPts val="0"/>
              </a:spcAft>
              <a:defRPr lang="zh-CN" altLang="en-US" sz="2400" smtClean="0">
                <a:solidFill>
                  <a:schemeClr val="tx1"/>
                </a:solidFill>
              </a:defRPr>
            </a:lvl2pPr>
            <a:lvl3pPr>
              <a:lnSpc>
                <a:spcPct val="100000"/>
              </a:lnSpc>
              <a:spcBef>
                <a:spcPts val="1200"/>
              </a:spcBef>
              <a:spcAft>
                <a:spcPts val="0"/>
              </a:spcAft>
              <a:defRPr lang="zh-CN" altLang="en-US" sz="2000" smtClean="0">
                <a:solidFill>
                  <a:schemeClr val="tx1"/>
                </a:solidFill>
              </a:defRPr>
            </a:lvl3pPr>
            <a:lvl4pPr>
              <a:lnSpc>
                <a:spcPct val="100000"/>
              </a:lnSpc>
              <a:spcBef>
                <a:spcPts val="1200"/>
              </a:spcBef>
              <a:spcAft>
                <a:spcPts val="0"/>
              </a:spcAft>
              <a:defRPr lang="zh-CN" altLang="en-US" sz="1800" smtClean="0">
                <a:solidFill>
                  <a:schemeClr val="tx1"/>
                </a:solidFill>
              </a:defRPr>
            </a:lvl4pPr>
            <a:lvl5pPr>
              <a:lnSpc>
                <a:spcPct val="100000"/>
              </a:lnSpc>
              <a:spcBef>
                <a:spcPts val="1200"/>
              </a:spcBef>
              <a:spcAft>
                <a:spcPts val="0"/>
              </a:spcAft>
              <a:defRPr lang="en-US" sz="1800" dirty="0">
                <a:solidFill>
                  <a:schemeClr val="tx1"/>
                </a:solidFill>
              </a:defRPr>
            </a:lvl5pPr>
          </a:lstStyle>
          <a:p>
            <a:pPr lvl="0">
              <a:buClrTx/>
              <a:buFont typeface="Wingdings" panose="05000000000000000000" pitchFamily="2" charset="2"/>
              <a:buChar char="l"/>
            </a:pPr>
            <a:r>
              <a:rPr lang="en-US" altLang="zh-CN" dirty="0"/>
              <a:t> Click here to add text</a:t>
            </a:r>
            <a:endParaRPr lang="zh-CN" altLang="en-US" dirty="0"/>
          </a:p>
          <a:p>
            <a:pPr lvl="1">
              <a:buClrTx/>
              <a:buFont typeface="Wingdings" panose="05000000000000000000" pitchFamily="2" charset="2"/>
              <a:buChar char="n"/>
            </a:pPr>
            <a:r>
              <a:rPr lang="en-US" altLang="zh-CN" dirty="0"/>
              <a:t> Click here to add text</a:t>
            </a:r>
            <a:endParaRPr lang="zh-CN" altLang="en-US" dirty="0"/>
          </a:p>
          <a:p>
            <a:pPr lvl="2">
              <a:buClrTx/>
              <a:buFont typeface="Wingdings" panose="05000000000000000000" pitchFamily="2" charset="2"/>
              <a:buChar char="u"/>
            </a:pPr>
            <a:r>
              <a:rPr lang="en-US" altLang="zh-CN" dirty="0"/>
              <a:t> Click here to add text</a:t>
            </a:r>
            <a:endParaRPr lang="zh-CN" altLang="en-US" dirty="0"/>
          </a:p>
          <a:p>
            <a:pPr lvl="3">
              <a:buClrTx/>
              <a:buFont typeface="Wingdings" panose="05000000000000000000" pitchFamily="2" charset="2"/>
              <a:buChar char="Ø"/>
            </a:pPr>
            <a:r>
              <a:rPr lang="en-US" altLang="zh-CN" dirty="0"/>
              <a:t>Click here to add text</a:t>
            </a:r>
            <a:endParaRPr lang="zh-CN" altLang="en-US" dirty="0"/>
          </a:p>
          <a:p>
            <a:pPr lvl="4">
              <a:buClrTx/>
              <a:buFont typeface="Wingdings" panose="05000000000000000000" pitchFamily="2" charset="2"/>
              <a:buChar char="ü"/>
            </a:pPr>
            <a:r>
              <a:rPr lang="en-US" altLang="zh-CN" dirty="0"/>
              <a:t>Click here to add text</a:t>
            </a:r>
            <a:endParaRPr lang="en-US" dirty="0"/>
          </a:p>
        </p:txBody>
      </p:sp>
      <p:sp>
        <p:nvSpPr>
          <p:cNvPr id="10" name="标题 4"/>
          <p:cNvSpPr>
            <a:spLocks noGrp="1"/>
          </p:cNvSpPr>
          <p:nvPr>
            <p:ph type="title" hasCustomPrompt="1"/>
          </p:nvPr>
        </p:nvSpPr>
        <p:spPr>
          <a:xfrm>
            <a:off x="780288" y="260629"/>
            <a:ext cx="10718987"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Tree>
    <p:extLst>
      <p:ext uri="{BB962C8B-B14F-4D97-AF65-F5344CB8AC3E}">
        <p14:creationId xmlns:p14="http://schemas.microsoft.com/office/powerpoint/2010/main" val="3531322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标题和目录">
    <p:spTree>
      <p:nvGrpSpPr>
        <p:cNvPr id="1" name=""/>
        <p:cNvGrpSpPr/>
        <p:nvPr/>
      </p:nvGrpSpPr>
      <p:grpSpPr>
        <a:xfrm>
          <a:off x="0" y="0"/>
          <a:ext cx="0" cy="0"/>
          <a:chOff x="0" y="0"/>
          <a:chExt cx="0" cy="0"/>
        </a:xfrm>
      </p:grpSpPr>
      <p:sp>
        <p:nvSpPr>
          <p:cNvPr id="10" name="标题 4"/>
          <p:cNvSpPr>
            <a:spLocks noGrp="1"/>
          </p:cNvSpPr>
          <p:nvPr>
            <p:ph type="title" hasCustomPrompt="1"/>
          </p:nvPr>
        </p:nvSpPr>
        <p:spPr>
          <a:xfrm>
            <a:off x="832244" y="303760"/>
            <a:ext cx="10724408"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
        <p:nvSpPr>
          <p:cNvPr id="11" name="文本占位符 10"/>
          <p:cNvSpPr>
            <a:spLocks noGrp="1"/>
          </p:cNvSpPr>
          <p:nvPr>
            <p:ph type="body" sz="quarter" idx="10" hasCustomPrompt="1"/>
          </p:nvPr>
        </p:nvSpPr>
        <p:spPr>
          <a:xfrm>
            <a:off x="2439365" y="2046723"/>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15" name="文本占位符 14"/>
          <p:cNvSpPr>
            <a:spLocks noGrp="1"/>
          </p:cNvSpPr>
          <p:nvPr>
            <p:ph type="body" sz="quarter" idx="11" hasCustomPrompt="1"/>
          </p:nvPr>
        </p:nvSpPr>
        <p:spPr>
          <a:xfrm>
            <a:off x="3270057" y="2046722"/>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6" name="文本占位符 10"/>
          <p:cNvSpPr>
            <a:spLocks noGrp="1"/>
          </p:cNvSpPr>
          <p:nvPr>
            <p:ph type="body" sz="quarter" idx="12" hasCustomPrompt="1"/>
          </p:nvPr>
        </p:nvSpPr>
        <p:spPr>
          <a:xfrm>
            <a:off x="2439365" y="2864141"/>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18" name="文本占位符 14"/>
          <p:cNvSpPr>
            <a:spLocks noGrp="1"/>
          </p:cNvSpPr>
          <p:nvPr>
            <p:ph type="body" sz="quarter" idx="13" hasCustomPrompt="1"/>
          </p:nvPr>
        </p:nvSpPr>
        <p:spPr>
          <a:xfrm>
            <a:off x="3270057" y="2864140"/>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9" name="文本占位符 10"/>
          <p:cNvSpPr>
            <a:spLocks noGrp="1"/>
          </p:cNvSpPr>
          <p:nvPr>
            <p:ph type="body" sz="quarter" idx="14" hasCustomPrompt="1"/>
          </p:nvPr>
        </p:nvSpPr>
        <p:spPr>
          <a:xfrm>
            <a:off x="2439365" y="3681558"/>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21" name="文本占位符 14"/>
          <p:cNvSpPr>
            <a:spLocks noGrp="1"/>
          </p:cNvSpPr>
          <p:nvPr>
            <p:ph type="body" sz="quarter" idx="15" hasCustomPrompt="1"/>
          </p:nvPr>
        </p:nvSpPr>
        <p:spPr>
          <a:xfrm>
            <a:off x="3270057" y="3681556"/>
            <a:ext cx="6318251" cy="561976"/>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22" name="文本占位符 10"/>
          <p:cNvSpPr>
            <a:spLocks noGrp="1"/>
          </p:cNvSpPr>
          <p:nvPr>
            <p:ph type="body" sz="quarter" idx="16" hasCustomPrompt="1"/>
          </p:nvPr>
        </p:nvSpPr>
        <p:spPr>
          <a:xfrm>
            <a:off x="2439365" y="4498974"/>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24" name="文本占位符 14"/>
          <p:cNvSpPr>
            <a:spLocks noGrp="1"/>
          </p:cNvSpPr>
          <p:nvPr>
            <p:ph type="body" sz="quarter" idx="17" hasCustomPrompt="1"/>
          </p:nvPr>
        </p:nvSpPr>
        <p:spPr>
          <a:xfrm>
            <a:off x="3270057" y="4498973"/>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Tree>
    <p:extLst>
      <p:ext uri="{BB962C8B-B14F-4D97-AF65-F5344CB8AC3E}">
        <p14:creationId xmlns:p14="http://schemas.microsoft.com/office/powerpoint/2010/main" val="2358728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节标题">
    <p:spTree>
      <p:nvGrpSpPr>
        <p:cNvPr id="1" name=""/>
        <p:cNvGrpSpPr/>
        <p:nvPr/>
      </p:nvGrpSpPr>
      <p:grpSpPr>
        <a:xfrm>
          <a:off x="0" y="0"/>
          <a:ext cx="0" cy="0"/>
          <a:chOff x="0" y="0"/>
          <a:chExt cx="0" cy="0"/>
        </a:xfrm>
      </p:grpSpPr>
      <p:sp>
        <p:nvSpPr>
          <p:cNvPr id="14" name="内容占位符 13"/>
          <p:cNvSpPr>
            <a:spLocks noGrp="1"/>
          </p:cNvSpPr>
          <p:nvPr>
            <p:ph sz="quarter" idx="10" hasCustomPrompt="1"/>
          </p:nvPr>
        </p:nvSpPr>
        <p:spPr>
          <a:xfrm>
            <a:off x="0" y="1329893"/>
            <a:ext cx="8783781" cy="1912071"/>
          </a:xfrm>
          <a:solidFill>
            <a:srgbClr val="000099"/>
          </a:solidFill>
        </p:spPr>
        <p:txBody>
          <a:bodyPr anchor="ctr">
            <a:normAutofit/>
          </a:bodyPr>
          <a:lstStyle>
            <a:lvl1pPr marL="0" indent="457200">
              <a:buNone/>
              <a:defRPr sz="4400" b="1" baseline="0">
                <a:solidFill>
                  <a:schemeClr val="bg1"/>
                </a:solidFill>
              </a:defRPr>
            </a:lvl1pPr>
          </a:lstStyle>
          <a:p>
            <a:pPr lvl="0"/>
            <a:r>
              <a:rPr lang="en-US" altLang="zh-CN" dirty="0"/>
              <a:t>Click here to add title</a:t>
            </a:r>
            <a:endParaRPr lang="zh-CN" altLang="en-US" dirty="0"/>
          </a:p>
        </p:txBody>
      </p:sp>
      <p:sp>
        <p:nvSpPr>
          <p:cNvPr id="16" name="文本占位符 15"/>
          <p:cNvSpPr>
            <a:spLocks noGrp="1"/>
          </p:cNvSpPr>
          <p:nvPr>
            <p:ph type="body" sz="quarter" idx="11"/>
          </p:nvPr>
        </p:nvSpPr>
        <p:spPr>
          <a:xfrm>
            <a:off x="1676402" y="3460607"/>
            <a:ext cx="9628909" cy="2711593"/>
          </a:xfrm>
        </p:spPr>
        <p:txBody>
          <a:bodyPr/>
          <a:lstStyle>
            <a:lvl1pPr marL="361950" indent="-361950">
              <a:buClrTx/>
              <a:buSzPct val="100000"/>
              <a:buFont typeface="+mj-lt"/>
              <a:buAutoNum type="arabicPeriod"/>
              <a:defRPr/>
            </a:lvl1pPr>
            <a:lvl2pPr marL="806450" indent="-304800">
              <a:buClrTx/>
              <a:buSzPct val="100000"/>
              <a:buFont typeface="Wingdings" panose="05000000000000000000" pitchFamily="2" charset="2"/>
              <a:buChar char="Ø"/>
              <a:defRPr/>
            </a:lvl2pPr>
            <a:lvl3pPr marL="1168400" indent="-209550">
              <a:buClrTx/>
              <a:buSzPct val="100000"/>
              <a:buFont typeface="Wingdings" panose="05000000000000000000" pitchFamily="2" charset="2"/>
              <a:buChar char="l"/>
              <a:defRPr/>
            </a:lvl3pPr>
            <a:lvl4pPr marL="1701800" indent="-285750">
              <a:buClrTx/>
              <a:buSzPct val="100000"/>
              <a:buFont typeface="Wingdings" panose="05000000000000000000" pitchFamily="2" charset="2"/>
              <a:buChar char="u"/>
              <a:defRPr/>
            </a:lvl4pPr>
            <a:lvl5pPr marL="2217420" indent="-342900">
              <a:buClrTx/>
              <a:buSzPct val="100000"/>
              <a:buFont typeface="Wingdings" panose="05000000000000000000" pitchFamily="2" charset="2"/>
              <a:buChar char="u"/>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Tree>
    <p:extLst>
      <p:ext uri="{BB962C8B-B14F-4D97-AF65-F5344CB8AC3E}">
        <p14:creationId xmlns:p14="http://schemas.microsoft.com/office/powerpoint/2010/main" val="124082655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59594" y="1240525"/>
            <a:ext cx="4985143" cy="5120640"/>
          </a:xfrm>
        </p:spPr>
        <p:txBody>
          <a:bodyPr anchor="t"/>
          <a:lstStyle>
            <a:lvl1pPr marL="182880" indent="-182880">
              <a:buClrTx/>
              <a:buFont typeface="Wingdings" panose="05000000000000000000" pitchFamily="2" charset="2"/>
              <a:buChar char="l"/>
              <a:defRPr sz="3200">
                <a:solidFill>
                  <a:schemeClr val="tx1"/>
                </a:solidFill>
              </a:defRPr>
            </a:lvl1pPr>
            <a:lvl2pPr marL="685800" indent="-182880">
              <a:buClrTx/>
              <a:buFont typeface="Wingdings" panose="05000000000000000000" pitchFamily="2" charset="2"/>
              <a:buChar char="n"/>
              <a:defRPr sz="2400">
                <a:solidFill>
                  <a:schemeClr val="tx1"/>
                </a:solidFill>
              </a:defRPr>
            </a:lvl2pPr>
            <a:lvl3pPr marL="1143000" indent="-182880">
              <a:buClrTx/>
              <a:buFont typeface="Wingdings" panose="05000000000000000000" pitchFamily="2" charset="2"/>
              <a:buChar char="u"/>
              <a:defRPr sz="2000">
                <a:solidFill>
                  <a:schemeClr val="tx1"/>
                </a:solidFill>
              </a:defRPr>
            </a:lvl3pPr>
            <a:lvl4pPr marL="1600200" indent="-182880">
              <a:buClrTx/>
              <a:buFont typeface="Wingdings" panose="05000000000000000000" pitchFamily="2" charset="2"/>
              <a:buChar char="Ø"/>
              <a:defRPr sz="1800">
                <a:solidFill>
                  <a:schemeClr val="tx1"/>
                </a:solidFill>
              </a:defRPr>
            </a:lvl4pPr>
            <a:lvl5pPr marL="2057400" indent="-182880">
              <a:buClrTx/>
              <a:buFont typeface="Wingdings" panose="05000000000000000000" pitchFamily="2" charset="2"/>
              <a:buChar char="ü"/>
              <a:defRPr sz="1800">
                <a:solidFill>
                  <a:schemeClr val="tx1"/>
                </a:solidFill>
              </a:defRPr>
            </a:lvl5pPr>
            <a:lvl6pPr>
              <a:defRPr sz="1300"/>
            </a:lvl6pPr>
            <a:lvl7pPr>
              <a:defRPr sz="1300"/>
            </a:lvl7pPr>
            <a:lvl8pPr>
              <a:defRPr sz="1300"/>
            </a:lvl8pPr>
            <a:lvl9pPr>
              <a:defRPr sz="1300"/>
            </a:lvl9pPr>
          </a:lstStyle>
          <a:p>
            <a:pPr lvl="0"/>
            <a:r>
              <a:rPr lang="zh-CN" altLang="en-US" dirty="0"/>
              <a:t> 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Content Placeholder 3"/>
          <p:cNvSpPr>
            <a:spLocks noGrp="1"/>
          </p:cNvSpPr>
          <p:nvPr>
            <p:ph sz="half" idx="2" hasCustomPrompt="1"/>
          </p:nvPr>
        </p:nvSpPr>
        <p:spPr>
          <a:xfrm>
            <a:off x="6507879" y="1240525"/>
            <a:ext cx="5025040" cy="5120640"/>
          </a:xfrm>
        </p:spPr>
        <p:txBody>
          <a:bodyPr vert="horz" lIns="91440" tIns="45720" rIns="91440" bIns="45720" rtlCol="0" anchor="t">
            <a:normAutofit/>
          </a:bodyPr>
          <a:lstStyle>
            <a:lvl1pPr>
              <a:defRPr lang="zh-CN" altLang="en-US" sz="3200" smtClean="0"/>
            </a:lvl1pPr>
            <a:lvl2pPr>
              <a:defRPr lang="zh-CN" altLang="en-US" smtClean="0"/>
            </a:lvl2pPr>
            <a:lvl3pPr>
              <a:defRPr lang="zh-CN" altLang="en-US" sz="2000" smtClean="0"/>
            </a:lvl3pPr>
            <a:lvl4pPr>
              <a:defRPr lang="zh-CN" altLang="en-US" smtClean="0"/>
            </a:lvl4pPr>
            <a:lvl5pPr>
              <a:defRPr lang="en-US" dirty="0"/>
            </a:lvl5pPr>
          </a:lstStyle>
          <a:p>
            <a:pPr lvl="0"/>
            <a:r>
              <a:rPr lang="zh-CN" altLang="en-US" dirty="0"/>
              <a:t> 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5" name="标题 4"/>
          <p:cNvSpPr>
            <a:spLocks noGrp="1"/>
          </p:cNvSpPr>
          <p:nvPr>
            <p:ph type="title" hasCustomPrompt="1"/>
          </p:nvPr>
        </p:nvSpPr>
        <p:spPr>
          <a:xfrm>
            <a:off x="659594" y="295134"/>
            <a:ext cx="10709894"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Tree>
    <p:extLst>
      <p:ext uri="{BB962C8B-B14F-4D97-AF65-F5344CB8AC3E}">
        <p14:creationId xmlns:p14="http://schemas.microsoft.com/office/powerpoint/2010/main" val="3788708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50240" y="1754056"/>
            <a:ext cx="11152909" cy="4185975"/>
          </a:xfrm>
          <a:prstGeom prst="rect">
            <a:avLst/>
          </a:prstGeom>
        </p:spPr>
        <p:txBody>
          <a:bodyPr vert="horz" lIns="91440" tIns="45720" rIns="91440" bIns="45720" rtlCol="0" anchor="t">
            <a:normAutofit/>
          </a:bodyPr>
          <a:lstStyle/>
          <a:p>
            <a:pPr lvl="0"/>
            <a:r>
              <a:rPr lang="en-US" altLang="zh-CN" dirty="0"/>
              <a:t>Click here to add text</a:t>
            </a:r>
            <a:endParaRPr lang="zh-CN" altLang="en-US" dirty="0"/>
          </a:p>
          <a:p>
            <a:pPr lvl="1"/>
            <a:r>
              <a:rPr lang="en-US" altLang="zh-CN" dirty="0"/>
              <a:t>Click here to add text</a:t>
            </a:r>
            <a:endParaRPr lang="zh-CN" altLang="en-US" dirty="0"/>
          </a:p>
          <a:p>
            <a:pPr lvl="2"/>
            <a:r>
              <a:rPr lang="en-US" altLang="zh-CN" dirty="0"/>
              <a:t>Click here to add text</a:t>
            </a:r>
            <a:endParaRPr lang="zh-CN" altLang="en-US" dirty="0"/>
          </a:p>
          <a:p>
            <a:pPr lvl="3"/>
            <a:r>
              <a:rPr lang="en-US" altLang="zh-CN" dirty="0"/>
              <a:t>Click here to add text</a:t>
            </a:r>
            <a:endParaRPr lang="zh-CN" altLang="en-US" dirty="0"/>
          </a:p>
          <a:p>
            <a:pPr lvl="4"/>
            <a:r>
              <a:rPr lang="en-US" altLang="zh-CN" dirty="0"/>
              <a:t>Click here to add text</a:t>
            </a:r>
            <a:endParaRPr lang="en-US" dirty="0"/>
          </a:p>
        </p:txBody>
      </p:sp>
      <p:sp>
        <p:nvSpPr>
          <p:cNvPr id="17" name="矩形 16"/>
          <p:cNvSpPr/>
          <p:nvPr/>
        </p:nvSpPr>
        <p:spPr>
          <a:xfrm flipV="1">
            <a:off x="2" y="181601"/>
            <a:ext cx="526210" cy="836313"/>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sp>
        <p:nvSpPr>
          <p:cNvPr id="19" name="Slide Number Placeholder 5"/>
          <p:cNvSpPr txBox="1">
            <a:spLocks/>
          </p:cNvSpPr>
          <p:nvPr/>
        </p:nvSpPr>
        <p:spPr>
          <a:xfrm>
            <a:off x="10745069" y="6245891"/>
            <a:ext cx="1058080"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800" b="1" smtClean="0">
                <a:solidFill>
                  <a:schemeClr val="tx1"/>
                </a:solidFill>
                <a:latin typeface="+mn-ea"/>
                <a:ea typeface="+mn-ea"/>
                <a:cs typeface="Calibri" panose="020F0502020204030204" pitchFamily="34" charset="0"/>
              </a:rPr>
              <a:pPr/>
              <a:t>‹#›</a:t>
            </a:fld>
            <a:endParaRPr lang="zh-CN" altLang="en-US" sz="1800" b="1" dirty="0">
              <a:solidFill>
                <a:schemeClr val="tx1"/>
              </a:solidFill>
              <a:latin typeface="+mn-ea"/>
              <a:ea typeface="+mn-ea"/>
              <a:cs typeface="Calibri" panose="020F0502020204030204" pitchFamily="34" charset="0"/>
            </a:endParaRPr>
          </a:p>
        </p:txBody>
      </p:sp>
      <p:cxnSp>
        <p:nvCxnSpPr>
          <p:cNvPr id="22" name="直接连接符 21"/>
          <p:cNvCxnSpPr/>
          <p:nvPr/>
        </p:nvCxnSpPr>
        <p:spPr>
          <a:xfrm>
            <a:off x="11241909" y="6490735"/>
            <a:ext cx="0" cy="42134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 xmlns:a16="http://schemas.microsoft.com/office/drawing/2014/main" id="{16587E4C-77C2-4AD7-A9DE-2AA0934B865C}"/>
              </a:ext>
            </a:extLst>
          </p:cNvPr>
          <p:cNvSpPr txBox="1"/>
          <p:nvPr/>
        </p:nvSpPr>
        <p:spPr>
          <a:xfrm>
            <a:off x="9925386" y="6093793"/>
            <a:ext cx="1877764" cy="338554"/>
          </a:xfrm>
          <a:prstGeom prst="rect">
            <a:avLst/>
          </a:prstGeom>
          <a:noFill/>
        </p:spPr>
        <p:txBody>
          <a:bodyPr wrap="square" rtlCol="0">
            <a:spAutoFit/>
          </a:bodyPr>
          <a:lstStyle/>
          <a:p>
            <a:pPr algn="ctr"/>
            <a:fld id="{5500DFB6-6689-4218-8C88-B372E3FEE18B}" type="datetime2">
              <a:rPr lang="zh-CN" altLang="en-US" sz="1600" b="0" smtClean="0">
                <a:solidFill>
                  <a:schemeClr val="tx1"/>
                </a:solidFill>
              </a:rPr>
              <a:pPr algn="ctr"/>
              <a:t>2024年3月7日</a:t>
            </a:fld>
            <a:endParaRPr lang="zh-CN" altLang="en-US" sz="1600" b="0" dirty="0">
              <a:solidFill>
                <a:schemeClr val="tx1"/>
              </a:solidFill>
            </a:endParaRPr>
          </a:p>
        </p:txBody>
      </p:sp>
      <p:sp>
        <p:nvSpPr>
          <p:cNvPr id="5" name="文本框 4">
            <a:extLst>
              <a:ext uri="{FF2B5EF4-FFF2-40B4-BE49-F238E27FC236}">
                <a16:creationId xmlns="" xmlns:a16="http://schemas.microsoft.com/office/drawing/2014/main" id="{DAB12549-6B4E-4F0A-BE62-F57F92D83AEE}"/>
              </a:ext>
            </a:extLst>
          </p:cNvPr>
          <p:cNvSpPr txBox="1"/>
          <p:nvPr/>
        </p:nvSpPr>
        <p:spPr>
          <a:xfrm>
            <a:off x="4020719" y="6136469"/>
            <a:ext cx="6281861" cy="338554"/>
          </a:xfrm>
          <a:prstGeom prst="rect">
            <a:avLst/>
          </a:prstGeom>
          <a:noFill/>
        </p:spPr>
        <p:txBody>
          <a:bodyPr wrap="square" rtlCol="0">
            <a:spAutoFit/>
          </a:bodyPr>
          <a:lstStyle/>
          <a:p>
            <a:r>
              <a:rPr lang="en-US" altLang="zh-CN" sz="1600" b="0" dirty="0">
                <a:solidFill>
                  <a:schemeClr val="tx1"/>
                </a:solidFill>
              </a:rPr>
              <a:t>I.FAST Workshop 2024 on Injectors for Storage Ring Based Light Sources</a:t>
            </a:r>
            <a:endParaRPr lang="zh-CN" altLang="en-US" sz="1600" b="0" dirty="0">
              <a:solidFill>
                <a:schemeClr val="tx1"/>
              </a:solidFill>
            </a:endParaRPr>
          </a:p>
        </p:txBody>
      </p:sp>
      <p:grpSp>
        <p:nvGrpSpPr>
          <p:cNvPr id="15" name="组合 14">
            <a:extLst>
              <a:ext uri="{FF2B5EF4-FFF2-40B4-BE49-F238E27FC236}">
                <a16:creationId xmlns="" xmlns:a16="http://schemas.microsoft.com/office/drawing/2014/main" id="{A30ED239-09A1-4282-B310-3AAAB3056A67}"/>
              </a:ext>
            </a:extLst>
          </p:cNvPr>
          <p:cNvGrpSpPr/>
          <p:nvPr/>
        </p:nvGrpSpPr>
        <p:grpSpPr>
          <a:xfrm>
            <a:off x="303185" y="6136469"/>
            <a:ext cx="4024944" cy="539928"/>
            <a:chOff x="7510939" y="4970998"/>
            <a:chExt cx="4024944" cy="539928"/>
          </a:xfrm>
        </p:grpSpPr>
        <p:pic>
          <p:nvPicPr>
            <p:cNvPr id="18" name="图片 17">
              <a:extLst>
                <a:ext uri="{FF2B5EF4-FFF2-40B4-BE49-F238E27FC236}">
                  <a16:creationId xmlns="" xmlns:a16="http://schemas.microsoft.com/office/drawing/2014/main" id="{B790F53E-FAFA-4F46-8DA9-73CA3EF59C2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510939" y="4970998"/>
              <a:ext cx="913140" cy="539928"/>
            </a:xfrm>
            <a:prstGeom prst="rect">
              <a:avLst/>
            </a:prstGeom>
          </p:spPr>
        </p:pic>
        <p:sp>
          <p:nvSpPr>
            <p:cNvPr id="20" name="文本框 19">
              <a:extLst>
                <a:ext uri="{FF2B5EF4-FFF2-40B4-BE49-F238E27FC236}">
                  <a16:creationId xmlns="" xmlns:a16="http://schemas.microsoft.com/office/drawing/2014/main" id="{EF797D75-6CEE-4F49-9FFD-8D1F8493FE19}"/>
                </a:ext>
              </a:extLst>
            </p:cNvPr>
            <p:cNvSpPr txBox="1"/>
            <p:nvPr/>
          </p:nvSpPr>
          <p:spPr>
            <a:xfrm>
              <a:off x="9533169" y="4987706"/>
              <a:ext cx="2002714" cy="523220"/>
            </a:xfrm>
            <a:prstGeom prst="rect">
              <a:avLst/>
            </a:prstGeom>
            <a:noFill/>
          </p:spPr>
          <p:txBody>
            <a:bodyPr wrap="square" rtlCol="0">
              <a:spAutoFit/>
            </a:bodyPr>
            <a:lstStyle/>
            <a:p>
              <a:r>
                <a:rPr lang="en-US" altLang="zh-CN" sz="1400" b="1" dirty="0">
                  <a:latin typeface="Arial" panose="020B0604020202020204" pitchFamily="34" charset="0"/>
                  <a:cs typeface="Arial" panose="020B0604020202020204" pitchFamily="34" charset="0"/>
                </a:rPr>
                <a:t>HIGH ENERGY </a:t>
              </a:r>
            </a:p>
            <a:p>
              <a:r>
                <a:rPr lang="en-US" altLang="zh-CN" sz="1400" b="1" dirty="0">
                  <a:latin typeface="Arial" panose="020B0604020202020204" pitchFamily="34" charset="0"/>
                  <a:cs typeface="Arial" panose="020B0604020202020204" pitchFamily="34" charset="0"/>
                </a:rPr>
                <a:t>PHOTON SOURCE</a:t>
              </a:r>
              <a:endParaRPr lang="zh-CN" altLang="en-US" sz="1400" b="1" dirty="0">
                <a:latin typeface="Arial" panose="020B0604020202020204" pitchFamily="34" charset="0"/>
                <a:cs typeface="Arial" panose="020B0604020202020204" pitchFamily="34" charset="0"/>
              </a:endParaRPr>
            </a:p>
          </p:txBody>
        </p:sp>
        <p:sp>
          <p:nvSpPr>
            <p:cNvPr id="23" name="文本框 22">
              <a:extLst>
                <a:ext uri="{FF2B5EF4-FFF2-40B4-BE49-F238E27FC236}">
                  <a16:creationId xmlns="" xmlns:a16="http://schemas.microsoft.com/office/drawing/2014/main" id="{0473DDFD-D4E5-437C-B52B-150FC334CD90}"/>
                </a:ext>
              </a:extLst>
            </p:cNvPr>
            <p:cNvSpPr txBox="1"/>
            <p:nvPr/>
          </p:nvSpPr>
          <p:spPr>
            <a:xfrm>
              <a:off x="8314744" y="4978404"/>
              <a:ext cx="1218421" cy="523220"/>
            </a:xfrm>
            <a:prstGeom prst="rect">
              <a:avLst/>
            </a:prstGeom>
            <a:noFill/>
          </p:spPr>
          <p:txBody>
            <a:bodyPr wrap="square" rtlCol="0">
              <a:spAutoFit/>
            </a:bodyPr>
            <a:lstStyle/>
            <a:p>
              <a:pPr algn="r"/>
              <a:r>
                <a:rPr lang="en-US" altLang="zh-CN" sz="2800" b="1" dirty="0">
                  <a:latin typeface="Arial" panose="020B0604020202020204" pitchFamily="34" charset="0"/>
                  <a:cs typeface="Arial" panose="020B0604020202020204" pitchFamily="34" charset="0"/>
                </a:rPr>
                <a:t>HEPS</a:t>
              </a:r>
              <a:endParaRPr lang="zh-CN" altLang="en-US" sz="2800" b="1" dirty="0">
                <a:latin typeface="Arial" panose="020B0604020202020204" pitchFamily="34" charset="0"/>
                <a:cs typeface="Arial" panose="020B0604020202020204" pitchFamily="34" charset="0"/>
              </a:endParaRPr>
            </a:p>
          </p:txBody>
        </p:sp>
        <p:cxnSp>
          <p:nvCxnSpPr>
            <p:cNvPr id="24" name="直接连接符 23">
              <a:extLst>
                <a:ext uri="{FF2B5EF4-FFF2-40B4-BE49-F238E27FC236}">
                  <a16:creationId xmlns="" xmlns:a16="http://schemas.microsoft.com/office/drawing/2014/main" id="{58EC19E2-CB27-428F-B976-D2C2526B4983}"/>
                </a:ext>
              </a:extLst>
            </p:cNvPr>
            <p:cNvCxnSpPr/>
            <p:nvPr/>
          </p:nvCxnSpPr>
          <p:spPr>
            <a:xfrm>
              <a:off x="9530366" y="4970998"/>
              <a:ext cx="0" cy="521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矩形 24">
            <a:extLst>
              <a:ext uri="{FF2B5EF4-FFF2-40B4-BE49-F238E27FC236}">
                <a16:creationId xmlns="" xmlns:a16="http://schemas.microsoft.com/office/drawing/2014/main" id="{BA2E5D81-8058-4F72-826D-8796799B424A}"/>
              </a:ext>
            </a:extLst>
          </p:cNvPr>
          <p:cNvSpPr/>
          <p:nvPr/>
        </p:nvSpPr>
        <p:spPr>
          <a:xfrm flipV="1">
            <a:off x="577971" y="181600"/>
            <a:ext cx="72269" cy="836313"/>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331991"/>
      </p:ext>
    </p:extLst>
  </p:cSld>
  <p:clrMap bg1="lt1" tx1="dk1" bg2="lt2" tx2="dk2" accent1="accent1" accent2="accent2" accent3="accent3" accent4="accent4" accent5="accent5" accent6="accent6" hlink="hlink" folHlink="folHlink"/>
  <p:sldLayoutIdLst>
    <p:sldLayoutId id="2147483702" r:id="rId1"/>
    <p:sldLayoutId id="2147483699" r:id="rId2"/>
    <p:sldLayoutId id="2147483698" r:id="rId3"/>
    <p:sldLayoutId id="2147483697" r:id="rId4"/>
    <p:sldLayoutId id="2147483695" r:id="rId5"/>
    <p:sldLayoutId id="2147483682" r:id="rId6"/>
    <p:sldLayoutId id="2147483694" r:id="rId7"/>
    <p:sldLayoutId id="2147483683" r:id="rId8"/>
    <p:sldLayoutId id="2147483684" r:id="rId9"/>
    <p:sldLayoutId id="2147483685" r:id="rId10"/>
    <p:sldLayoutId id="2147483686" r:id="rId11"/>
    <p:sldLayoutId id="2147483688" r:id="rId12"/>
    <p:sldLayoutId id="2147483689" r:id="rId13"/>
    <p:sldLayoutId id="2147483690" r:id="rId14"/>
    <p:sldLayoutId id="2147483691" r:id="rId15"/>
    <p:sldLayoutId id="2147483696" r:id="rId16"/>
    <p:sldLayoutId id="2147483700" r:id="rId17"/>
    <p:sldLayoutId id="2147483687" r:id="rId18"/>
  </p:sldLayoutIdLst>
  <p:hf sldNum="0" hdr="0" ftr="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sz="2800" kern="1200" baseline="0">
          <a:solidFill>
            <a:schemeClr val="tx1"/>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sz="2400" kern="120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sz="1800" kern="120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sz="1800" kern="120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a:extLst>
              <a:ext uri="{FF2B5EF4-FFF2-40B4-BE49-F238E27FC236}">
                <a16:creationId xmlns="" xmlns:a16="http://schemas.microsoft.com/office/drawing/2014/main" id="{4680D2D0-5915-4EF7-BB28-6040E0E1AB95}"/>
              </a:ext>
            </a:extLst>
          </p:cNvPr>
          <p:cNvSpPr>
            <a:spLocks noGrp="1"/>
          </p:cNvSpPr>
          <p:nvPr>
            <p:ph type="subTitle" idx="1"/>
          </p:nvPr>
        </p:nvSpPr>
        <p:spPr/>
        <p:txBody>
          <a:bodyPr>
            <a:noAutofit/>
          </a:bodyPr>
          <a:lstStyle/>
          <a:p>
            <a:r>
              <a:rPr lang="en-US" altLang="zh-CN" dirty="0">
                <a:solidFill>
                  <a:schemeClr val="tx1"/>
                </a:solidFill>
                <a:latin typeface="+mj-lt"/>
              </a:rPr>
              <a:t>Yuemei Peng</a:t>
            </a:r>
            <a:endParaRPr lang="zh-CN" altLang="en-US" dirty="0">
              <a:solidFill>
                <a:schemeClr val="tx1"/>
              </a:solidFill>
              <a:latin typeface="+mj-lt"/>
            </a:endParaRPr>
          </a:p>
        </p:txBody>
      </p:sp>
      <p:sp>
        <p:nvSpPr>
          <p:cNvPr id="3" name="文本占位符 2">
            <a:extLst>
              <a:ext uri="{FF2B5EF4-FFF2-40B4-BE49-F238E27FC236}">
                <a16:creationId xmlns="" xmlns:a16="http://schemas.microsoft.com/office/drawing/2014/main" id="{8D42D2E5-D62E-4818-8284-F3EAEE059438}"/>
              </a:ext>
            </a:extLst>
          </p:cNvPr>
          <p:cNvSpPr>
            <a:spLocks noGrp="1"/>
          </p:cNvSpPr>
          <p:nvPr>
            <p:ph type="body" sz="quarter" idx="11"/>
          </p:nvPr>
        </p:nvSpPr>
        <p:spPr>
          <a:xfrm>
            <a:off x="1483360" y="4530354"/>
            <a:ext cx="3799308" cy="373753"/>
          </a:xfrm>
        </p:spPr>
        <p:txBody>
          <a:bodyPr>
            <a:noAutofit/>
          </a:bodyPr>
          <a:lstStyle/>
          <a:p>
            <a:r>
              <a:rPr lang="en-US" altLang="zh-CN" dirty="0">
                <a:solidFill>
                  <a:schemeClr val="tx1"/>
                </a:solidFill>
                <a:latin typeface="+mj-lt"/>
              </a:rPr>
              <a:t>HEPS AP group</a:t>
            </a:r>
            <a:endParaRPr lang="zh-CN" altLang="en-US" dirty="0">
              <a:solidFill>
                <a:schemeClr val="tx1"/>
              </a:solidFill>
              <a:latin typeface="+mj-lt"/>
            </a:endParaRPr>
          </a:p>
        </p:txBody>
      </p:sp>
      <p:sp>
        <p:nvSpPr>
          <p:cNvPr id="4" name="文本占位符 3">
            <a:extLst>
              <a:ext uri="{FF2B5EF4-FFF2-40B4-BE49-F238E27FC236}">
                <a16:creationId xmlns="" xmlns:a16="http://schemas.microsoft.com/office/drawing/2014/main" id="{CBF535B1-3CE9-4955-AE91-E40D2932657E}"/>
              </a:ext>
            </a:extLst>
          </p:cNvPr>
          <p:cNvSpPr>
            <a:spLocks noGrp="1"/>
          </p:cNvSpPr>
          <p:nvPr>
            <p:ph type="body" sz="quarter" idx="12"/>
          </p:nvPr>
        </p:nvSpPr>
        <p:spPr/>
        <p:txBody>
          <a:bodyPr>
            <a:noAutofit/>
          </a:bodyPr>
          <a:lstStyle/>
          <a:p>
            <a:r>
              <a:rPr lang="en-US" altLang="zh-CN" dirty="0">
                <a:solidFill>
                  <a:schemeClr val="tx1"/>
                </a:solidFill>
                <a:latin typeface="+mj-lt"/>
              </a:rPr>
              <a:t>07March,2024</a:t>
            </a:r>
            <a:endParaRPr lang="zh-CN" altLang="en-US" dirty="0">
              <a:solidFill>
                <a:schemeClr val="tx1"/>
              </a:solidFill>
              <a:latin typeface="+mj-lt"/>
            </a:endParaRPr>
          </a:p>
        </p:txBody>
      </p:sp>
      <p:sp>
        <p:nvSpPr>
          <p:cNvPr id="5" name="标题 4">
            <a:extLst>
              <a:ext uri="{FF2B5EF4-FFF2-40B4-BE49-F238E27FC236}">
                <a16:creationId xmlns="" xmlns:a16="http://schemas.microsoft.com/office/drawing/2014/main" id="{04642130-DD12-41A8-974B-0C70A2858BFF}"/>
              </a:ext>
            </a:extLst>
          </p:cNvPr>
          <p:cNvSpPr>
            <a:spLocks noGrp="1"/>
          </p:cNvSpPr>
          <p:nvPr>
            <p:ph type="ctrTitle"/>
          </p:nvPr>
        </p:nvSpPr>
        <p:spPr>
          <a:xfrm>
            <a:off x="147333" y="1552653"/>
            <a:ext cx="7838987" cy="1461836"/>
          </a:xfrm>
        </p:spPr>
        <p:txBody>
          <a:bodyPr>
            <a:noAutofit/>
          </a:bodyPr>
          <a:lstStyle/>
          <a:p>
            <a:r>
              <a:rPr lang="en-US" altLang="zh-CN" sz="4800" dirty="0"/>
              <a:t>Status of the HEPS booster commissioning</a:t>
            </a:r>
            <a:endParaRPr lang="zh-CN" altLang="en-US" sz="4800" dirty="0"/>
          </a:p>
        </p:txBody>
      </p:sp>
      <p:sp>
        <p:nvSpPr>
          <p:cNvPr id="6" name="文本占位符 5">
            <a:extLst>
              <a:ext uri="{FF2B5EF4-FFF2-40B4-BE49-F238E27FC236}">
                <a16:creationId xmlns="" xmlns:a16="http://schemas.microsoft.com/office/drawing/2014/main" id="{38EEBD16-23D5-437A-BDA0-03EFBD742224}"/>
              </a:ext>
            </a:extLst>
          </p:cNvPr>
          <p:cNvSpPr>
            <a:spLocks noGrp="1"/>
          </p:cNvSpPr>
          <p:nvPr>
            <p:ph type="body" sz="quarter" idx="13"/>
          </p:nvPr>
        </p:nvSpPr>
        <p:spPr>
          <a:xfrm>
            <a:off x="390612" y="6037867"/>
            <a:ext cx="10213071" cy="703263"/>
          </a:xfrm>
        </p:spPr>
        <p:txBody>
          <a:bodyPr>
            <a:normAutofit fontScale="92500"/>
          </a:bodyPr>
          <a:lstStyle/>
          <a:p>
            <a:r>
              <a:rPr lang="en-US" altLang="zh-CN" dirty="0">
                <a:latin typeface="+mj-lt"/>
              </a:rPr>
              <a:t>I.FAST Workshop 2024 on Injectors for Storage Ring Based Light Sources (KIT)</a:t>
            </a:r>
            <a:endParaRPr lang="zh-CN" altLang="en-US" dirty="0">
              <a:latin typeface="+mj-lt"/>
            </a:endParaRPr>
          </a:p>
        </p:txBody>
      </p:sp>
    </p:spTree>
    <p:extLst>
      <p:ext uri="{BB962C8B-B14F-4D97-AF65-F5344CB8AC3E}">
        <p14:creationId xmlns:p14="http://schemas.microsoft.com/office/powerpoint/2010/main" val="37094958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Requirements and design considerations</a:t>
            </a:r>
            <a:endParaRPr lang="zh-CN" altLang="en-US" dirty="0"/>
          </a:p>
        </p:txBody>
      </p:sp>
      <p:pic>
        <p:nvPicPr>
          <p:cNvPr id="5" name="图片 4">
            <a:extLst>
              <a:ext uri="{FF2B5EF4-FFF2-40B4-BE49-F238E27FC236}">
                <a16:creationId xmlns="" xmlns:a16="http://schemas.microsoft.com/office/drawing/2014/main" id="{96E0A109-81F1-441F-B40A-AB51F3AD5DD1}"/>
              </a:ext>
            </a:extLst>
          </p:cNvPr>
          <p:cNvPicPr>
            <a:picLocks noChangeAspect="1"/>
          </p:cNvPicPr>
          <p:nvPr/>
        </p:nvPicPr>
        <p:blipFill>
          <a:blip r:embed="rId3"/>
          <a:stretch>
            <a:fillRect/>
          </a:stretch>
        </p:blipFill>
        <p:spPr>
          <a:xfrm>
            <a:off x="1554056" y="3282096"/>
            <a:ext cx="2807695" cy="2841591"/>
          </a:xfrm>
          <a:prstGeom prst="rect">
            <a:avLst/>
          </a:prstGeom>
        </p:spPr>
      </p:pic>
      <p:sp>
        <p:nvSpPr>
          <p:cNvPr id="14" name="文本框 13">
            <a:extLst>
              <a:ext uri="{FF2B5EF4-FFF2-40B4-BE49-F238E27FC236}">
                <a16:creationId xmlns="" xmlns:a16="http://schemas.microsoft.com/office/drawing/2014/main" id="{48C12D13-001D-48AA-A8C7-D072DBDD1F0A}"/>
              </a:ext>
            </a:extLst>
          </p:cNvPr>
          <p:cNvSpPr txBox="1"/>
          <p:nvPr/>
        </p:nvSpPr>
        <p:spPr>
          <a:xfrm>
            <a:off x="5612055" y="987099"/>
            <a:ext cx="5492172" cy="6367384"/>
          </a:xfrm>
          <a:prstGeom prst="rect">
            <a:avLst/>
          </a:prstGeom>
          <a:noFill/>
        </p:spPr>
        <p:txBody>
          <a:bodyPr wrap="square" rtlCol="0">
            <a:spAutoFit/>
          </a:bodyPr>
          <a:lstStyle/>
          <a:p>
            <a:pPr marL="342900" indent="-342900">
              <a:lnSpc>
                <a:spcPct val="110000"/>
              </a:lnSpc>
              <a:buFont typeface="Wingdings" panose="05000000000000000000" pitchFamily="2" charset="2"/>
              <a:buChar char="p"/>
            </a:pPr>
            <a:r>
              <a:rPr lang="en-US" altLang="zh-CN" sz="2000" b="1" dirty="0">
                <a:latin typeface="Times New Roman" panose="02020603050405020304" pitchFamily="18" charset="0"/>
                <a:cs typeface="Times New Roman" panose="02020603050405020304" pitchFamily="18" charset="0"/>
              </a:rPr>
              <a:t>Separate tunnels</a:t>
            </a:r>
          </a:p>
          <a:p>
            <a:pPr marL="285750" indent="-285750">
              <a:lnSpc>
                <a:spcPct val="110000"/>
              </a:lnSpc>
              <a:buFont typeface="Wingdings" panose="05000000000000000000" pitchFamily="2" charset="2"/>
              <a:buChar char="ü"/>
            </a:pPr>
            <a:r>
              <a:rPr lang="en-US" altLang="zh-CN" sz="2000" dirty="0">
                <a:latin typeface="Times New Roman" panose="02020603050405020304" pitchFamily="18" charset="0"/>
                <a:cs typeface="Times New Roman" panose="02020603050405020304" pitchFamily="18" charset="0"/>
              </a:rPr>
              <a:t>Mitigate ramping induced impact on the beam in the storage ring</a:t>
            </a:r>
          </a:p>
          <a:p>
            <a:pPr marL="285750" indent="-285750">
              <a:lnSpc>
                <a:spcPct val="110000"/>
              </a:lnSpc>
              <a:buFont typeface="Wingdings" panose="05000000000000000000" pitchFamily="2" charset="2"/>
              <a:buChar char="ü"/>
            </a:pPr>
            <a:r>
              <a:rPr lang="en-US" altLang="zh-CN" sz="2000" dirty="0">
                <a:latin typeface="Times New Roman" panose="02020603050405020304" pitchFamily="18" charset="0"/>
                <a:cs typeface="Times New Roman" panose="02020603050405020304" pitchFamily="18" charset="0"/>
              </a:rPr>
              <a:t>Avoid conflicts between storage rings </a:t>
            </a:r>
            <a:r>
              <a:rPr lang="zh-CN" altLang="en-US" sz="2000" dirty="0">
                <a:latin typeface="Times New Roman" panose="02020603050405020304" pitchFamily="18" charset="0"/>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booster and linac in construction, installation and commissioning</a:t>
            </a:r>
          </a:p>
          <a:p>
            <a:pPr marL="342900" indent="-342900">
              <a:lnSpc>
                <a:spcPct val="110000"/>
              </a:lnSpc>
              <a:buFont typeface="Wingdings" panose="05000000000000000000" pitchFamily="2" charset="2"/>
              <a:buChar char="p"/>
            </a:pPr>
            <a:r>
              <a:rPr lang="en-US" altLang="zh-CN" sz="2000" b="1" dirty="0">
                <a:latin typeface="Times New Roman" panose="02020603050405020304" pitchFamily="18" charset="0"/>
                <a:cs typeface="Times New Roman" panose="02020603050405020304" pitchFamily="18" charset="0"/>
              </a:rPr>
              <a:t>Mitigate bunch charge limitation at lower energy of booster</a:t>
            </a:r>
            <a:endParaRPr lang="en-US" altLang="zh-CN" dirty="0">
              <a:latin typeface="Times New Roman" panose="02020603050405020304" pitchFamily="18" charset="0"/>
              <a:cs typeface="Times New Roman" panose="02020603050405020304" pitchFamily="18" charset="0"/>
            </a:endParaRPr>
          </a:p>
          <a:p>
            <a:pPr marL="742950" lvl="1" indent="-285750">
              <a:lnSpc>
                <a:spcPct val="110000"/>
              </a:lnSpc>
              <a:buFont typeface="Wingdings" panose="05000000000000000000" pitchFamily="2" charset="2"/>
              <a:buChar char="ü"/>
            </a:pPr>
            <a:r>
              <a:rPr lang="en-US" altLang="zh-CN" sz="2000" dirty="0">
                <a:latin typeface="Times New Roman" panose="02020603050405020304" pitchFamily="18" charset="0"/>
                <a:cs typeface="Times New Roman" panose="02020603050405020304" pitchFamily="18" charset="0"/>
              </a:rPr>
              <a:t>choose relaxed booster lattice with large momentum compaction factor</a:t>
            </a:r>
          </a:p>
          <a:p>
            <a:pPr marL="742950" lvl="1" indent="-285750">
              <a:lnSpc>
                <a:spcPct val="110000"/>
              </a:lnSpc>
              <a:buFont typeface="Wingdings" panose="05000000000000000000" pitchFamily="2" charset="2"/>
              <a:buChar char="ü"/>
            </a:pPr>
            <a:r>
              <a:rPr lang="en-US" altLang="zh-CN" sz="2000" dirty="0">
                <a:latin typeface="Times New Roman" panose="02020603050405020304" pitchFamily="18" charset="0"/>
                <a:cs typeface="Times New Roman" panose="02020603050405020304" pitchFamily="18" charset="0"/>
              </a:rPr>
              <a:t>higher Linac energy</a:t>
            </a:r>
          </a:p>
          <a:p>
            <a:pPr marL="342900" indent="-342900">
              <a:lnSpc>
                <a:spcPct val="110000"/>
              </a:lnSpc>
              <a:buFont typeface="Wingdings" panose="05000000000000000000" pitchFamily="2" charset="2"/>
              <a:buChar char="p"/>
            </a:pPr>
            <a:r>
              <a:rPr lang="en-US" altLang="zh-CN" sz="2000"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Hardware  </a:t>
            </a:r>
          </a:p>
          <a:p>
            <a:pPr marL="914400" lvl="1" indent="-457200">
              <a:lnSpc>
                <a:spcPct val="110000"/>
              </a:lnSpc>
              <a:buFont typeface="Wingdings" panose="05000000000000000000" pitchFamily="2" charset="2"/>
              <a:buChar char="ü"/>
            </a:pPr>
            <a:r>
              <a:rPr lang="en-US" altLang="zh-CN" sz="2000" dirty="0">
                <a:latin typeface="Times New Roman" panose="02020603050405020304" pitchFamily="18" charset="0"/>
                <a:cs typeface="Times New Roman" panose="02020603050405020304" pitchFamily="18" charset="0"/>
              </a:rPr>
              <a:t>Separated magnets</a:t>
            </a:r>
          </a:p>
          <a:p>
            <a:pPr marL="914400" lvl="1" indent="-457200">
              <a:lnSpc>
                <a:spcPct val="110000"/>
              </a:lnSpc>
              <a:buFont typeface="Wingdings" panose="05000000000000000000" pitchFamily="2" charset="2"/>
              <a:buChar char="ü"/>
            </a:pPr>
            <a:r>
              <a:rPr lang="en-US" altLang="zh-CN" sz="2000" dirty="0">
                <a:latin typeface="Times New Roman" panose="02020603050405020304" pitchFamily="18" charset="0"/>
                <a:cs typeface="Times New Roman" panose="02020603050405020304" pitchFamily="18" charset="0"/>
              </a:rPr>
              <a:t>Lambertson septum magnets</a:t>
            </a:r>
          </a:p>
          <a:p>
            <a:pPr>
              <a:lnSpc>
                <a:spcPct val="110000"/>
              </a:lnSpc>
            </a:pPr>
            <a:endParaRPr lang="en-US" altLang="zh-CN" sz="2000" dirty="0">
              <a:latin typeface="Times New Roman" panose="02020603050405020304" pitchFamily="18" charset="0"/>
              <a:cs typeface="Times New Roman" panose="02020603050405020304" pitchFamily="18" charset="0"/>
            </a:endParaRPr>
          </a:p>
          <a:p>
            <a:pPr marL="285750" indent="-285750">
              <a:lnSpc>
                <a:spcPct val="110000"/>
              </a:lnSpc>
              <a:buFont typeface="Wingdings" panose="05000000000000000000" pitchFamily="2" charset="2"/>
              <a:buChar char="ü"/>
            </a:pPr>
            <a:endParaRPr lang="en-US" altLang="zh-CN" b="1" dirty="0">
              <a:latin typeface="Times New Roman" panose="02020603050405020304" pitchFamily="18" charset="0"/>
              <a:cs typeface="Times New Roman" panose="02020603050405020304" pitchFamily="18" charset="0"/>
            </a:endParaRPr>
          </a:p>
          <a:p>
            <a:pPr marL="342900" indent="-342900">
              <a:lnSpc>
                <a:spcPct val="110000"/>
              </a:lnSpc>
              <a:buFont typeface="Wingdings" panose="05000000000000000000" pitchFamily="2" charset="2"/>
              <a:buChar char="p"/>
            </a:pPr>
            <a:endParaRPr lang="en-US" altLang="zh-CN" b="1" dirty="0">
              <a:latin typeface="Times New Roman" panose="02020603050405020304" pitchFamily="18" charset="0"/>
              <a:cs typeface="Times New Roman" panose="02020603050405020304" pitchFamily="18" charset="0"/>
            </a:endParaRPr>
          </a:p>
          <a:p>
            <a:pPr>
              <a:lnSpc>
                <a:spcPct val="110000"/>
              </a:lnSpc>
            </a:pPr>
            <a:r>
              <a:rPr lang="en-US" altLang="zh-CN" b="1" dirty="0">
                <a:latin typeface="Times New Roman" panose="02020603050405020304" pitchFamily="18" charset="0"/>
                <a:cs typeface="Times New Roman" panose="02020603050405020304" pitchFamily="18" charset="0"/>
              </a:rPr>
              <a:t> </a:t>
            </a:r>
          </a:p>
          <a:p>
            <a:pPr>
              <a:lnSpc>
                <a:spcPct val="110000"/>
              </a:lnSpc>
            </a:pPr>
            <a:endParaRPr lang="en-US" altLang="zh-CN" dirty="0">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 xmlns:a16="http://schemas.microsoft.com/office/drawing/2014/main" id="{A5BAE10A-3350-4B7E-911A-C3F90BC8BDED}"/>
              </a:ext>
            </a:extLst>
          </p:cNvPr>
          <p:cNvSpPr/>
          <p:nvPr/>
        </p:nvSpPr>
        <p:spPr>
          <a:xfrm>
            <a:off x="875252" y="1102002"/>
            <a:ext cx="4401423" cy="2246769"/>
          </a:xfrm>
          <a:prstGeom prst="rect">
            <a:avLst/>
          </a:prstGeom>
        </p:spPr>
        <p:txBody>
          <a:bodyPr wrap="square">
            <a:spAutoFit/>
          </a:bodyPr>
          <a:lstStyle/>
          <a:p>
            <a:pPr marL="342900" indent="-342900">
              <a:spcBef>
                <a:spcPts val="600"/>
              </a:spcBef>
              <a:buFont typeface="Wingdings" panose="05000000000000000000" pitchFamily="2" charset="2"/>
              <a:buChar char="p"/>
            </a:pPr>
            <a:r>
              <a:rPr lang="en-US" altLang="zh-CN" sz="2000" dirty="0">
                <a:latin typeface="Times New Roman" panose="02020603050405020304" pitchFamily="18" charset="0"/>
                <a:cs typeface="Times New Roman" panose="02020603050405020304" pitchFamily="18" charset="0"/>
              </a:rPr>
              <a:t>Energy at extraction: 6 GeV</a:t>
            </a:r>
          </a:p>
          <a:p>
            <a:pPr marL="342900" indent="-342900">
              <a:spcBef>
                <a:spcPts val="600"/>
              </a:spcBef>
              <a:buFont typeface="Wingdings" panose="05000000000000000000" pitchFamily="2" charset="2"/>
              <a:buChar char="p"/>
            </a:pPr>
            <a:r>
              <a:rPr lang="en-US" altLang="zh-CN" sz="2000" dirty="0">
                <a:latin typeface="Times New Roman" panose="02020603050405020304" pitchFamily="18" charset="0"/>
                <a:cs typeface="Times New Roman" panose="02020603050405020304" pitchFamily="18" charset="0"/>
              </a:rPr>
              <a:t>Emittance: &lt; 20 </a:t>
            </a:r>
            <a:r>
              <a:rPr lang="en-US" altLang="zh-CN" sz="2000" dirty="0" err="1">
                <a:latin typeface="Times New Roman" panose="02020603050405020304" pitchFamily="18" charset="0"/>
                <a:cs typeface="Times New Roman" panose="02020603050405020304" pitchFamily="18" charset="0"/>
              </a:rPr>
              <a:t>nm∙rad</a:t>
            </a:r>
            <a:endParaRPr lang="en-US" altLang="zh-CN" sz="2000" dirty="0">
              <a:latin typeface="Times New Roman" panose="02020603050405020304" pitchFamily="18" charset="0"/>
              <a:cs typeface="Times New Roman" panose="02020603050405020304" pitchFamily="18" charset="0"/>
            </a:endParaRPr>
          </a:p>
          <a:p>
            <a:pPr marL="342900" indent="-342900">
              <a:spcBef>
                <a:spcPts val="600"/>
              </a:spcBef>
              <a:buFont typeface="Wingdings" panose="05000000000000000000" pitchFamily="2" charset="2"/>
              <a:buChar char="p"/>
            </a:pPr>
            <a:r>
              <a:rPr lang="en-US" altLang="zh-CN" sz="2000" dirty="0">
                <a:latin typeface="Times New Roman" panose="02020603050405020304" pitchFamily="18" charset="0"/>
                <a:cs typeface="Times New Roman" panose="02020603050405020304" pitchFamily="18" charset="0"/>
              </a:rPr>
              <a:t>Bunch charge: &gt;5 nC</a:t>
            </a:r>
          </a:p>
          <a:p>
            <a:pPr marL="342900" indent="-342900">
              <a:spcBef>
                <a:spcPts val="600"/>
              </a:spcBef>
              <a:buFont typeface="Wingdings" panose="05000000000000000000" pitchFamily="2" charset="2"/>
              <a:buChar char="p"/>
            </a:pPr>
            <a:r>
              <a:rPr lang="en-US" altLang="zh-CN" sz="2000" dirty="0">
                <a:latin typeface="Times New Roman" panose="02020603050405020304" pitchFamily="18" charset="0"/>
                <a:cs typeface="Times New Roman" panose="02020603050405020304" pitchFamily="18" charset="0"/>
              </a:rPr>
              <a:t>High transmission rate</a:t>
            </a:r>
          </a:p>
          <a:p>
            <a:pPr marL="342900" indent="-342900">
              <a:spcBef>
                <a:spcPts val="600"/>
              </a:spcBef>
              <a:buFont typeface="Wingdings" panose="05000000000000000000" pitchFamily="2" charset="2"/>
              <a:buChar char="p"/>
            </a:pPr>
            <a:r>
              <a:rPr lang="en-US" altLang="zh-CN" sz="2000" dirty="0">
                <a:latin typeface="Times New Roman" panose="02020603050405020304" pitchFamily="18" charset="0"/>
                <a:cs typeface="Times New Roman" panose="02020603050405020304" pitchFamily="18" charset="0"/>
              </a:rPr>
              <a:t>Reliability: hardware based on mature and reliable technologies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a:extLst>
              <a:ext uri="{FF2B5EF4-FFF2-40B4-BE49-F238E27FC236}">
                <a16:creationId xmlns="" xmlns:a16="http://schemas.microsoft.com/office/drawing/2014/main" id="{E79C9FDA-6AC3-41E1-8CAB-D381C1E57B07}"/>
              </a:ext>
            </a:extLst>
          </p:cNvPr>
          <p:cNvPicPr>
            <a:picLocks noGrp="1" noChangeAspect="1"/>
          </p:cNvPicPr>
          <p:nvPr>
            <p:ph idx="1"/>
          </p:nvPr>
        </p:nvPicPr>
        <p:blipFill>
          <a:blip r:embed="rId2"/>
          <a:stretch>
            <a:fillRect/>
          </a:stretch>
        </p:blipFill>
        <p:spPr>
          <a:xfrm>
            <a:off x="479895" y="3227755"/>
            <a:ext cx="5214659" cy="2857903"/>
          </a:xfrm>
          <a:prstGeom prst="rect">
            <a:avLst/>
          </a:prstGeom>
        </p:spPr>
      </p:pic>
      <p:sp>
        <p:nvSpPr>
          <p:cNvPr id="3" name="标题 2">
            <a:extLst>
              <a:ext uri="{FF2B5EF4-FFF2-40B4-BE49-F238E27FC236}">
                <a16:creationId xmlns="" xmlns:a16="http://schemas.microsoft.com/office/drawing/2014/main" id="{403E39CA-C69D-42D6-9348-844075944671}"/>
              </a:ext>
            </a:extLst>
          </p:cNvPr>
          <p:cNvSpPr>
            <a:spLocks noGrp="1"/>
          </p:cNvSpPr>
          <p:nvPr>
            <p:ph type="title"/>
          </p:nvPr>
        </p:nvSpPr>
        <p:spPr/>
        <p:txBody>
          <a:bodyPr/>
          <a:lstStyle/>
          <a:p>
            <a:r>
              <a:rPr lang="en-US" altLang="zh-CN" dirty="0"/>
              <a:t>Design of booster </a:t>
            </a:r>
            <a:endParaRPr lang="zh-CN" altLang="en-US" dirty="0"/>
          </a:p>
        </p:txBody>
      </p:sp>
      <p:graphicFrame>
        <p:nvGraphicFramePr>
          <p:cNvPr id="7" name="内容占位符 3">
            <a:extLst>
              <a:ext uri="{FF2B5EF4-FFF2-40B4-BE49-F238E27FC236}">
                <a16:creationId xmlns="" xmlns:a16="http://schemas.microsoft.com/office/drawing/2014/main" id="{52105033-B921-420D-B126-141B3EA4360C}"/>
              </a:ext>
            </a:extLst>
          </p:cNvPr>
          <p:cNvGraphicFramePr>
            <a:graphicFrameLocks/>
          </p:cNvGraphicFramePr>
          <p:nvPr>
            <p:extLst>
              <p:ext uri="{D42A27DB-BD31-4B8C-83A1-F6EECF244321}">
                <p14:modId xmlns:p14="http://schemas.microsoft.com/office/powerpoint/2010/main" val="3958480745"/>
              </p:ext>
            </p:extLst>
          </p:nvPr>
        </p:nvGraphicFramePr>
        <p:xfrm>
          <a:off x="5911097" y="1159938"/>
          <a:ext cx="5677737" cy="4793967"/>
        </p:xfrm>
        <a:graphic>
          <a:graphicData uri="http://schemas.openxmlformats.org/drawingml/2006/table">
            <a:tbl>
              <a:tblPr>
                <a:tableStyleId>{5C22544A-7EE6-4342-B048-85BDC9FD1C3A}</a:tableStyleId>
              </a:tblPr>
              <a:tblGrid>
                <a:gridCol w="3907666">
                  <a:extLst>
                    <a:ext uri="{9D8B030D-6E8A-4147-A177-3AD203B41FA5}">
                      <a16:colId xmlns="" xmlns:a16="http://schemas.microsoft.com/office/drawing/2014/main" val="20000"/>
                    </a:ext>
                  </a:extLst>
                </a:gridCol>
                <a:gridCol w="1770071">
                  <a:extLst>
                    <a:ext uri="{9D8B030D-6E8A-4147-A177-3AD203B41FA5}">
                      <a16:colId xmlns="" xmlns:a16="http://schemas.microsoft.com/office/drawing/2014/main" val="20002"/>
                    </a:ext>
                  </a:extLst>
                </a:gridCol>
              </a:tblGrid>
              <a:tr h="239861">
                <a:tc>
                  <a:txBody>
                    <a:bodyPr/>
                    <a:lstStyle/>
                    <a:p>
                      <a:pPr algn="l">
                        <a:spcBef>
                          <a:spcPts val="300"/>
                        </a:spcBef>
                        <a:spcAft>
                          <a:spcPts val="300"/>
                        </a:spcAft>
                      </a:pPr>
                      <a:r>
                        <a:rPr lang="en-US" altLang="zh-CN" sz="1800" kern="800" dirty="0">
                          <a:effectLst/>
                          <a:latin typeface="Times New Roman" panose="02020603050405020304" pitchFamily="18" charset="0"/>
                          <a:cs typeface="Times New Roman" panose="02020603050405020304" pitchFamily="18" charset="0"/>
                        </a:rPr>
                        <a:t>parameters</a:t>
                      </a:r>
                      <a:endParaRPr lang="zh-CN" sz="1800" kern="100" dirty="0">
                        <a:effectLst/>
                        <a:latin typeface="Times New Roman" panose="02020603050405020304" pitchFamily="18" charset="0"/>
                        <a:ea typeface="宋体"/>
                        <a:cs typeface="Times New Roman" panose="02020603050405020304" pitchFamily="18" charset="0"/>
                      </a:endParaRPr>
                    </a:p>
                  </a:txBody>
                  <a:tcPr marL="67028" marR="67028" marT="9309" marB="0"/>
                </a:tc>
                <a:tc>
                  <a:txBody>
                    <a:bodyPr/>
                    <a:lstStyle/>
                    <a:p>
                      <a:pPr algn="l">
                        <a:spcBef>
                          <a:spcPts val="300"/>
                        </a:spcBef>
                        <a:spcAft>
                          <a:spcPts val="300"/>
                        </a:spcAft>
                      </a:pPr>
                      <a:r>
                        <a:rPr lang="en-US" altLang="zh-CN" sz="1800" kern="800" dirty="0">
                          <a:effectLst/>
                          <a:latin typeface="Times New Roman" panose="02020603050405020304" pitchFamily="18" charset="0"/>
                          <a:cs typeface="Times New Roman" panose="02020603050405020304" pitchFamily="18" charset="0"/>
                        </a:rPr>
                        <a:t>Final  lattice</a:t>
                      </a:r>
                      <a:endParaRPr lang="zh-CN" sz="1800" kern="100" dirty="0">
                        <a:effectLst/>
                        <a:latin typeface="Times New Roman" panose="02020603050405020304" pitchFamily="18" charset="0"/>
                        <a:ea typeface="宋体"/>
                        <a:cs typeface="Times New Roman" panose="02020603050405020304" pitchFamily="18" charset="0"/>
                      </a:endParaRPr>
                    </a:p>
                  </a:txBody>
                  <a:tcPr marL="67028" marR="67028" marT="9309" marB="0"/>
                </a:tc>
                <a:extLst>
                  <a:ext uri="{0D108BD9-81ED-4DB2-BD59-A6C34878D82A}">
                    <a16:rowId xmlns="" xmlns:a16="http://schemas.microsoft.com/office/drawing/2014/main" val="10000"/>
                  </a:ext>
                </a:extLst>
              </a:tr>
              <a:tr h="239861">
                <a:tc>
                  <a:txBody>
                    <a:bodyPr/>
                    <a:lstStyle/>
                    <a:p>
                      <a:pPr algn="l">
                        <a:spcAft>
                          <a:spcPts val="0"/>
                        </a:spcAft>
                      </a:pPr>
                      <a:r>
                        <a:rPr lang="en-GB" sz="1800" kern="100" dirty="0">
                          <a:effectLst/>
                          <a:latin typeface="Times New Roman" panose="02020603050405020304" pitchFamily="18" charset="0"/>
                          <a:cs typeface="Times New Roman" panose="02020603050405020304" pitchFamily="18" charset="0"/>
                        </a:rPr>
                        <a:t>Beam energy E</a:t>
                      </a:r>
                      <a:r>
                        <a:rPr lang="en-GB" sz="1800" kern="100" baseline="-25000" dirty="0">
                          <a:effectLst/>
                          <a:latin typeface="Times New Roman" panose="02020603050405020304" pitchFamily="18" charset="0"/>
                          <a:cs typeface="Times New Roman" panose="02020603050405020304" pitchFamily="18" charset="0"/>
                        </a:rPr>
                        <a:t>0</a:t>
                      </a:r>
                      <a:r>
                        <a:rPr lang="en-GB" sz="1800" kern="100" dirty="0">
                          <a:effectLst/>
                          <a:latin typeface="Times New Roman" panose="02020603050405020304" pitchFamily="18" charset="0"/>
                          <a:cs typeface="Times New Roman" panose="02020603050405020304" pitchFamily="18" charset="0"/>
                        </a:rPr>
                        <a:t> (</a:t>
                      </a:r>
                      <a:r>
                        <a:rPr lang="en-GB" sz="1800" kern="100" dirty="0" err="1">
                          <a:effectLst/>
                          <a:latin typeface="Times New Roman" panose="02020603050405020304" pitchFamily="18" charset="0"/>
                          <a:cs typeface="Times New Roman" panose="02020603050405020304" pitchFamily="18" charset="0"/>
                        </a:rPr>
                        <a:t>GeV</a:t>
                      </a:r>
                      <a:r>
                        <a:rPr lang="en-GB" sz="1800" kern="100" dirty="0">
                          <a:effectLst/>
                          <a:latin typeface="Times New Roman" panose="02020603050405020304" pitchFamily="18" charset="0"/>
                          <a:cs typeface="Times New Roman" panose="02020603050405020304" pitchFamily="18" charset="0"/>
                        </a:rPr>
                        <a:t>)</a:t>
                      </a:r>
                      <a:endParaRPr lang="zh-CN" sz="1800" kern="100" dirty="0">
                        <a:effectLst/>
                        <a:latin typeface="Times New Roman" panose="02020603050405020304" pitchFamily="18" charset="0"/>
                        <a:ea typeface="宋体"/>
                        <a:cs typeface="Times New Roman" panose="02020603050405020304" pitchFamily="18" charset="0"/>
                      </a:endParaRPr>
                    </a:p>
                  </a:txBody>
                  <a:tcPr marL="67028" marR="67028" marT="9309" marB="0"/>
                </a:tc>
                <a:tc>
                  <a:txBody>
                    <a:bodyPr/>
                    <a:lstStyle/>
                    <a:p>
                      <a:pPr algn="l">
                        <a:spcAft>
                          <a:spcPts val="0"/>
                        </a:spcAft>
                      </a:pPr>
                      <a:r>
                        <a:rPr lang="en-GB" sz="1800" kern="100" dirty="0">
                          <a:effectLst/>
                          <a:latin typeface="Times New Roman" panose="02020603050405020304" pitchFamily="18" charset="0"/>
                          <a:cs typeface="Times New Roman" panose="02020603050405020304" pitchFamily="18" charset="0"/>
                        </a:rPr>
                        <a:t>0.5--6</a:t>
                      </a:r>
                      <a:endParaRPr lang="zh-CN" sz="1800" kern="100" dirty="0">
                        <a:effectLst/>
                        <a:latin typeface="Times New Roman" panose="02020603050405020304" pitchFamily="18" charset="0"/>
                        <a:ea typeface="宋体"/>
                        <a:cs typeface="Times New Roman" panose="02020603050405020304" pitchFamily="18" charset="0"/>
                      </a:endParaRPr>
                    </a:p>
                  </a:txBody>
                  <a:tcPr marL="67028" marR="67028" marT="9309" marB="0"/>
                </a:tc>
                <a:extLst>
                  <a:ext uri="{0D108BD9-81ED-4DB2-BD59-A6C34878D82A}">
                    <a16:rowId xmlns="" xmlns:a16="http://schemas.microsoft.com/office/drawing/2014/main" val="10001"/>
                  </a:ext>
                </a:extLst>
              </a:tr>
              <a:tr h="239861">
                <a:tc>
                  <a:txBody>
                    <a:bodyPr/>
                    <a:lstStyle/>
                    <a:p>
                      <a:pPr algn="l">
                        <a:spcAft>
                          <a:spcPts val="0"/>
                        </a:spcAft>
                      </a:pPr>
                      <a:r>
                        <a:rPr lang="en-GB" sz="1800" b="0" kern="100" dirty="0">
                          <a:solidFill>
                            <a:srgbClr val="FF0000"/>
                          </a:solidFill>
                          <a:effectLst/>
                          <a:latin typeface="Times New Roman" panose="02020603050405020304" pitchFamily="18" charset="0"/>
                          <a:cs typeface="Times New Roman" panose="02020603050405020304" pitchFamily="18" charset="0"/>
                        </a:rPr>
                        <a:t>Circumference (m)</a:t>
                      </a:r>
                      <a:endParaRPr lang="zh-CN" sz="1800" b="0" kern="100" dirty="0">
                        <a:solidFill>
                          <a:srgbClr val="FF0000"/>
                        </a:solidFill>
                        <a:effectLst/>
                        <a:latin typeface="Times New Roman" panose="02020603050405020304" pitchFamily="18" charset="0"/>
                        <a:ea typeface="宋体"/>
                        <a:cs typeface="Times New Roman" panose="02020603050405020304" pitchFamily="18" charset="0"/>
                      </a:endParaRPr>
                    </a:p>
                  </a:txBody>
                  <a:tcPr marL="67028" marR="67028" marT="9309" marB="0"/>
                </a:tc>
                <a:tc>
                  <a:txBody>
                    <a:bodyPr/>
                    <a:lstStyle/>
                    <a:p>
                      <a:pPr algn="l">
                        <a:spcAft>
                          <a:spcPts val="0"/>
                        </a:spcAft>
                      </a:pPr>
                      <a:r>
                        <a:rPr lang="en-GB" sz="1800" b="0" kern="100" dirty="0">
                          <a:solidFill>
                            <a:srgbClr val="FF0000"/>
                          </a:solidFill>
                          <a:effectLst/>
                          <a:latin typeface="Times New Roman" panose="02020603050405020304" pitchFamily="18" charset="0"/>
                          <a:cs typeface="Times New Roman" panose="02020603050405020304" pitchFamily="18" charset="0"/>
                        </a:rPr>
                        <a:t>454.066</a:t>
                      </a:r>
                      <a:endParaRPr lang="zh-CN" sz="1800" b="0" kern="100" dirty="0">
                        <a:solidFill>
                          <a:srgbClr val="FF0000"/>
                        </a:solidFill>
                        <a:effectLst/>
                        <a:latin typeface="Times New Roman" panose="02020603050405020304" pitchFamily="18" charset="0"/>
                        <a:ea typeface="宋体"/>
                        <a:cs typeface="Times New Roman" panose="02020603050405020304" pitchFamily="18" charset="0"/>
                      </a:endParaRPr>
                    </a:p>
                  </a:txBody>
                  <a:tcPr marL="67028" marR="67028" marT="9309" marB="0"/>
                </a:tc>
                <a:extLst>
                  <a:ext uri="{0D108BD9-81ED-4DB2-BD59-A6C34878D82A}">
                    <a16:rowId xmlns="" xmlns:a16="http://schemas.microsoft.com/office/drawing/2014/main" val="10002"/>
                  </a:ext>
                </a:extLst>
              </a:tr>
              <a:tr h="304152">
                <a:tc>
                  <a:txBody>
                    <a:bodyPr/>
                    <a:lstStyle/>
                    <a:p>
                      <a:pPr algn="l">
                        <a:spcAft>
                          <a:spcPts val="0"/>
                        </a:spcAft>
                      </a:pPr>
                      <a:r>
                        <a:rPr lang="en-GB" sz="1800" kern="100" dirty="0">
                          <a:solidFill>
                            <a:srgbClr val="FF0000"/>
                          </a:solidFill>
                          <a:effectLst/>
                          <a:latin typeface="Times New Roman" panose="02020603050405020304" pitchFamily="18" charset="0"/>
                          <a:ea typeface="+mn-ea"/>
                          <a:cs typeface="Times New Roman" panose="02020603050405020304" pitchFamily="18" charset="0"/>
                        </a:rPr>
                        <a:t>Natural emittance@6GeV (nm)</a:t>
                      </a:r>
                      <a:endParaRPr lang="zh-CN" altLang="en-US" sz="1800" kern="100" dirty="0">
                        <a:solidFill>
                          <a:srgbClr val="FF0000"/>
                        </a:solidFill>
                        <a:effectLst/>
                        <a:latin typeface="Times New Roman" panose="02020603050405020304" pitchFamily="18" charset="0"/>
                        <a:ea typeface="+mn-ea"/>
                        <a:cs typeface="Times New Roman" panose="02020603050405020304" pitchFamily="18" charset="0"/>
                      </a:endParaRPr>
                    </a:p>
                  </a:txBody>
                  <a:tcPr marL="67028" marR="67028" marT="9309" marB="0"/>
                </a:tc>
                <a:tc>
                  <a:txBody>
                    <a:bodyPr/>
                    <a:lstStyle/>
                    <a:p>
                      <a:pPr algn="l">
                        <a:spcAft>
                          <a:spcPts val="0"/>
                        </a:spcAft>
                      </a:pPr>
                      <a:r>
                        <a:rPr lang="en-US" sz="1800" kern="100" dirty="0">
                          <a:solidFill>
                            <a:srgbClr val="FF0000"/>
                          </a:solidFill>
                          <a:effectLst/>
                          <a:latin typeface="Times New Roman" panose="02020603050405020304" pitchFamily="18" charset="0"/>
                          <a:ea typeface="+mn-ea"/>
                          <a:cs typeface="Times New Roman" panose="02020603050405020304" pitchFamily="18" charset="0"/>
                        </a:rPr>
                        <a:t>16.3</a:t>
                      </a:r>
                      <a:endParaRPr lang="zh-CN" altLang="en-US" sz="1800" kern="100" dirty="0">
                        <a:solidFill>
                          <a:srgbClr val="FF0000"/>
                        </a:solidFill>
                        <a:effectLst/>
                        <a:latin typeface="Times New Roman" panose="02020603050405020304" pitchFamily="18" charset="0"/>
                        <a:ea typeface="+mn-ea"/>
                        <a:cs typeface="Times New Roman" panose="02020603050405020304" pitchFamily="18" charset="0"/>
                      </a:endParaRPr>
                    </a:p>
                  </a:txBody>
                  <a:tcPr marL="67028" marR="67028" marT="9309" marB="0"/>
                </a:tc>
                <a:extLst>
                  <a:ext uri="{0D108BD9-81ED-4DB2-BD59-A6C34878D82A}">
                    <a16:rowId xmlns="" xmlns:a16="http://schemas.microsoft.com/office/drawing/2014/main" val="10003"/>
                  </a:ext>
                </a:extLst>
              </a:tr>
              <a:tr h="239861">
                <a:tc>
                  <a:txBody>
                    <a:bodyPr/>
                    <a:lstStyle/>
                    <a:p>
                      <a:pPr algn="l">
                        <a:spcAft>
                          <a:spcPts val="0"/>
                        </a:spcAft>
                      </a:pPr>
                      <a:r>
                        <a:rPr lang="en-GB" sz="1800" kern="100" dirty="0">
                          <a:solidFill>
                            <a:schemeClr val="dk1"/>
                          </a:solidFill>
                          <a:effectLst/>
                          <a:latin typeface="Times New Roman" panose="02020603050405020304" pitchFamily="18" charset="0"/>
                          <a:ea typeface="+mn-ea"/>
                          <a:cs typeface="Times New Roman" panose="02020603050405020304" pitchFamily="18" charset="0"/>
                        </a:rPr>
                        <a:t>tune(x/y)</a:t>
                      </a:r>
                      <a:endParaRPr lang="zh-CN" altLang="en-US" sz="1800" kern="100" dirty="0">
                        <a:solidFill>
                          <a:schemeClr val="dk1"/>
                        </a:solidFill>
                        <a:effectLst/>
                        <a:latin typeface="Times New Roman" panose="02020603050405020304" pitchFamily="18" charset="0"/>
                        <a:ea typeface="+mn-ea"/>
                        <a:cs typeface="Times New Roman" panose="02020603050405020304" pitchFamily="18" charset="0"/>
                      </a:endParaRPr>
                    </a:p>
                  </a:txBody>
                  <a:tcPr marL="67028" marR="67028" marT="9309" marB="0"/>
                </a:tc>
                <a:tc>
                  <a:txBody>
                    <a:bodyPr/>
                    <a:lstStyle/>
                    <a:p>
                      <a:pPr algn="l">
                        <a:spcAft>
                          <a:spcPts val="0"/>
                        </a:spcAft>
                      </a:pPr>
                      <a:r>
                        <a:rPr lang="en-US" altLang="zh-CN" sz="1800" kern="100" dirty="0">
                          <a:solidFill>
                            <a:schemeClr val="dk1"/>
                          </a:solidFill>
                          <a:effectLst/>
                          <a:latin typeface="Times New Roman" panose="02020603050405020304" pitchFamily="18" charset="0"/>
                          <a:ea typeface="+mn-ea"/>
                          <a:cs typeface="Times New Roman" panose="02020603050405020304" pitchFamily="18" charset="0"/>
                        </a:rPr>
                        <a:t>21.21/11.15</a:t>
                      </a:r>
                      <a:endParaRPr lang="zh-CN" altLang="en-US" sz="1800" kern="100" dirty="0">
                        <a:solidFill>
                          <a:schemeClr val="dk1"/>
                        </a:solidFill>
                        <a:effectLst/>
                        <a:latin typeface="Times New Roman" panose="02020603050405020304" pitchFamily="18" charset="0"/>
                        <a:ea typeface="+mn-ea"/>
                        <a:cs typeface="Times New Roman" panose="02020603050405020304" pitchFamily="18" charset="0"/>
                      </a:endParaRPr>
                    </a:p>
                  </a:txBody>
                  <a:tcPr marL="67028" marR="67028" marT="9309" marB="0"/>
                </a:tc>
                <a:extLst>
                  <a:ext uri="{0D108BD9-81ED-4DB2-BD59-A6C34878D82A}">
                    <a16:rowId xmlns="" xmlns:a16="http://schemas.microsoft.com/office/drawing/2014/main" val="10004"/>
                  </a:ext>
                </a:extLst>
              </a:tr>
              <a:tr h="239861">
                <a:tc>
                  <a:txBody>
                    <a:bodyPr/>
                    <a:lstStyle/>
                    <a:p>
                      <a:pPr algn="l">
                        <a:spcAft>
                          <a:spcPts val="0"/>
                        </a:spcAft>
                      </a:pPr>
                      <a:r>
                        <a:rPr lang="en-GB" sz="1800" kern="100" dirty="0">
                          <a:solidFill>
                            <a:schemeClr val="dk1"/>
                          </a:solidFill>
                          <a:effectLst/>
                          <a:latin typeface="Times New Roman" panose="02020603050405020304" pitchFamily="18" charset="0"/>
                          <a:ea typeface="+mn-ea"/>
                          <a:cs typeface="Times New Roman" panose="02020603050405020304" pitchFamily="18" charset="0"/>
                        </a:rPr>
                        <a:t>Natural chromaticity (x/y)</a:t>
                      </a:r>
                      <a:endParaRPr lang="zh-CN" altLang="en-US" sz="1800" kern="100" dirty="0">
                        <a:solidFill>
                          <a:schemeClr val="dk1"/>
                        </a:solidFill>
                        <a:effectLst/>
                        <a:latin typeface="Times New Roman" panose="02020603050405020304" pitchFamily="18" charset="0"/>
                        <a:ea typeface="+mn-ea"/>
                        <a:cs typeface="Times New Roman" panose="02020603050405020304" pitchFamily="18" charset="0"/>
                      </a:endParaRPr>
                    </a:p>
                  </a:txBody>
                  <a:tcPr marL="67028" marR="67028" marT="9309" marB="0"/>
                </a:tc>
                <a:tc>
                  <a:txBody>
                    <a:bodyPr/>
                    <a:lstStyle/>
                    <a:p>
                      <a:pPr algn="l">
                        <a:spcAft>
                          <a:spcPts val="0"/>
                        </a:spcAft>
                      </a:pPr>
                      <a:r>
                        <a:rPr lang="en-US" sz="1800" kern="100" dirty="0">
                          <a:solidFill>
                            <a:schemeClr val="dk1"/>
                          </a:solidFill>
                          <a:effectLst/>
                          <a:latin typeface="Times New Roman" panose="02020603050405020304" pitchFamily="18" charset="0"/>
                          <a:ea typeface="+mn-ea"/>
                          <a:cs typeface="Times New Roman" panose="02020603050405020304" pitchFamily="18" charset="0"/>
                        </a:rPr>
                        <a:t>-27.4/-18.7</a:t>
                      </a:r>
                    </a:p>
                  </a:txBody>
                  <a:tcPr marL="67028" marR="67028" marT="9309" marB="0"/>
                </a:tc>
                <a:extLst>
                  <a:ext uri="{0D108BD9-81ED-4DB2-BD59-A6C34878D82A}">
                    <a16:rowId xmlns="" xmlns:a16="http://schemas.microsoft.com/office/drawing/2014/main" val="10005"/>
                  </a:ext>
                </a:extLst>
              </a:tr>
              <a:tr h="239861">
                <a:tc>
                  <a:txBody>
                    <a:bodyPr/>
                    <a:lstStyle/>
                    <a:p>
                      <a:pPr algn="l">
                        <a:spcAft>
                          <a:spcPts val="0"/>
                        </a:spcAft>
                      </a:pPr>
                      <a:r>
                        <a:rPr lang="en-GB" sz="1800" kern="100" dirty="0">
                          <a:solidFill>
                            <a:schemeClr val="dk1"/>
                          </a:solidFill>
                          <a:effectLst/>
                          <a:latin typeface="Times New Roman" panose="02020603050405020304" pitchFamily="18" charset="0"/>
                          <a:ea typeface="+mn-ea"/>
                          <a:cs typeface="Times New Roman" panose="02020603050405020304" pitchFamily="18" charset="0"/>
                        </a:rPr>
                        <a:t>Corrected chromaticity (x/y)</a:t>
                      </a:r>
                      <a:endParaRPr lang="zh-CN" altLang="en-US" sz="1800" kern="100" dirty="0">
                        <a:solidFill>
                          <a:schemeClr val="dk1"/>
                        </a:solidFill>
                        <a:effectLst/>
                        <a:latin typeface="Times New Roman" panose="02020603050405020304" pitchFamily="18" charset="0"/>
                        <a:ea typeface="+mn-ea"/>
                        <a:cs typeface="Times New Roman" panose="02020603050405020304" pitchFamily="18" charset="0"/>
                      </a:endParaRPr>
                    </a:p>
                  </a:txBody>
                  <a:tcPr marL="67028" marR="67028" marT="9309" marB="0"/>
                </a:tc>
                <a:tc>
                  <a:txBody>
                    <a:bodyPr/>
                    <a:lstStyle/>
                    <a:p>
                      <a:pPr algn="l">
                        <a:spcAft>
                          <a:spcPts val="0"/>
                        </a:spcAft>
                      </a:pPr>
                      <a:r>
                        <a:rPr lang="en-US" sz="1800" kern="100" dirty="0">
                          <a:solidFill>
                            <a:schemeClr val="dk1"/>
                          </a:solidFill>
                          <a:effectLst/>
                          <a:latin typeface="Times New Roman" panose="02020603050405020304" pitchFamily="18" charset="0"/>
                          <a:ea typeface="+mn-ea"/>
                          <a:cs typeface="Times New Roman" panose="02020603050405020304" pitchFamily="18" charset="0"/>
                        </a:rPr>
                        <a:t>+2/+2</a:t>
                      </a:r>
                      <a:endParaRPr lang="zh-CN" altLang="en-US" sz="1800" kern="100" dirty="0">
                        <a:solidFill>
                          <a:schemeClr val="dk1"/>
                        </a:solidFill>
                        <a:effectLst/>
                        <a:latin typeface="Times New Roman" panose="02020603050405020304" pitchFamily="18" charset="0"/>
                        <a:ea typeface="+mn-ea"/>
                        <a:cs typeface="Times New Roman" panose="02020603050405020304" pitchFamily="18" charset="0"/>
                      </a:endParaRPr>
                    </a:p>
                  </a:txBody>
                  <a:tcPr marL="67028" marR="67028" marT="9309" marB="0"/>
                </a:tc>
                <a:extLst>
                  <a:ext uri="{0D108BD9-81ED-4DB2-BD59-A6C34878D82A}">
                    <a16:rowId xmlns="" xmlns:a16="http://schemas.microsoft.com/office/drawing/2014/main" val="10006"/>
                  </a:ext>
                </a:extLst>
              </a:tr>
              <a:tr h="239861">
                <a:tc>
                  <a:txBody>
                    <a:bodyPr/>
                    <a:lstStyle/>
                    <a:p>
                      <a:pPr algn="l">
                        <a:spcAft>
                          <a:spcPts val="0"/>
                        </a:spcAft>
                      </a:pPr>
                      <a:r>
                        <a:rPr lang="en-GB" sz="1800" kern="100" dirty="0">
                          <a:solidFill>
                            <a:schemeClr val="dk1"/>
                          </a:solidFill>
                          <a:effectLst/>
                          <a:latin typeface="Times New Roman" panose="02020603050405020304" pitchFamily="18" charset="0"/>
                          <a:ea typeface="+mn-ea"/>
                          <a:cs typeface="Times New Roman" panose="02020603050405020304" pitchFamily="18" charset="0"/>
                        </a:rPr>
                        <a:t>Momentum compaction </a:t>
                      </a:r>
                      <a:r>
                        <a:rPr lang="en-GB" sz="1800" kern="100" dirty="0" smtClean="0">
                          <a:solidFill>
                            <a:schemeClr val="dk1"/>
                          </a:solidFill>
                          <a:effectLst/>
                          <a:latin typeface="Times New Roman" panose="02020603050405020304" pitchFamily="18" charset="0"/>
                          <a:ea typeface="+mn-ea"/>
                          <a:cs typeface="Times New Roman" panose="02020603050405020304" pitchFamily="18" charset="0"/>
                        </a:rPr>
                        <a:t>factor</a:t>
                      </a:r>
                      <a:endParaRPr lang="zh-CN" altLang="en-US" sz="1800" kern="100" dirty="0">
                        <a:solidFill>
                          <a:schemeClr val="dk1"/>
                        </a:solidFill>
                        <a:effectLst/>
                        <a:latin typeface="Times New Roman" panose="02020603050405020304" pitchFamily="18" charset="0"/>
                        <a:ea typeface="+mn-ea"/>
                        <a:cs typeface="Times New Roman" panose="02020603050405020304" pitchFamily="18" charset="0"/>
                      </a:endParaRPr>
                    </a:p>
                  </a:txBody>
                  <a:tcPr marL="67028" marR="67028" marT="9309" marB="0"/>
                </a:tc>
                <a:tc>
                  <a:txBody>
                    <a:bodyPr/>
                    <a:lstStyle/>
                    <a:p>
                      <a:pPr algn="l">
                        <a:spcAft>
                          <a:spcPts val="0"/>
                        </a:spcAft>
                      </a:pPr>
                      <a:r>
                        <a:rPr lang="en-GB" sz="1800" kern="100" dirty="0">
                          <a:solidFill>
                            <a:schemeClr val="dk1"/>
                          </a:solidFill>
                          <a:effectLst/>
                          <a:latin typeface="Times New Roman" panose="02020603050405020304" pitchFamily="18" charset="0"/>
                          <a:ea typeface="+mn-ea"/>
                          <a:cs typeface="Times New Roman" panose="02020603050405020304" pitchFamily="18" charset="0"/>
                        </a:rPr>
                        <a:t>2.3×10</a:t>
                      </a:r>
                      <a:r>
                        <a:rPr lang="en-GB" sz="1800" kern="100" baseline="30000" dirty="0">
                          <a:solidFill>
                            <a:schemeClr val="dk1"/>
                          </a:solidFill>
                          <a:effectLst/>
                          <a:latin typeface="Times New Roman" panose="02020603050405020304" pitchFamily="18" charset="0"/>
                          <a:ea typeface="+mn-ea"/>
                          <a:cs typeface="Times New Roman" panose="02020603050405020304" pitchFamily="18" charset="0"/>
                        </a:rPr>
                        <a:t>-3</a:t>
                      </a:r>
                      <a:endParaRPr lang="zh-CN" altLang="en-US" sz="1800" kern="100" baseline="30000" dirty="0">
                        <a:solidFill>
                          <a:schemeClr val="dk1"/>
                        </a:solidFill>
                        <a:effectLst/>
                        <a:latin typeface="Times New Roman" panose="02020603050405020304" pitchFamily="18" charset="0"/>
                        <a:ea typeface="+mn-ea"/>
                        <a:cs typeface="Times New Roman" panose="02020603050405020304" pitchFamily="18" charset="0"/>
                      </a:endParaRPr>
                    </a:p>
                  </a:txBody>
                  <a:tcPr marL="67028" marR="67028" marT="9309" marB="0"/>
                </a:tc>
                <a:extLst>
                  <a:ext uri="{0D108BD9-81ED-4DB2-BD59-A6C34878D82A}">
                    <a16:rowId xmlns="" xmlns:a16="http://schemas.microsoft.com/office/drawing/2014/main" val="10008"/>
                  </a:ext>
                </a:extLst>
              </a:tr>
              <a:tr h="239861">
                <a:tc>
                  <a:txBody>
                    <a:bodyPr/>
                    <a:lstStyle/>
                    <a:p>
                      <a:pPr algn="l">
                        <a:spcAft>
                          <a:spcPts val="0"/>
                        </a:spcAft>
                      </a:pPr>
                      <a:r>
                        <a:rPr lang="en-GB" sz="1800" kern="100" dirty="0">
                          <a:solidFill>
                            <a:schemeClr val="dk1"/>
                          </a:solidFill>
                          <a:effectLst/>
                          <a:latin typeface="Times New Roman" panose="02020603050405020304" pitchFamily="18" charset="0"/>
                          <a:ea typeface="+mn-ea"/>
                          <a:cs typeface="Times New Roman" panose="02020603050405020304" pitchFamily="18" charset="0"/>
                        </a:rPr>
                        <a:t>Damping times (x/y/z)@6GeV (ms)</a:t>
                      </a:r>
                      <a:endParaRPr lang="zh-CN" altLang="en-US" sz="1800" kern="100" dirty="0">
                        <a:solidFill>
                          <a:schemeClr val="dk1"/>
                        </a:solidFill>
                        <a:effectLst/>
                        <a:latin typeface="Times New Roman" panose="02020603050405020304" pitchFamily="18" charset="0"/>
                        <a:ea typeface="+mn-ea"/>
                        <a:cs typeface="Times New Roman" panose="02020603050405020304" pitchFamily="18" charset="0"/>
                      </a:endParaRPr>
                    </a:p>
                  </a:txBody>
                  <a:tcPr marL="67028" marR="67028" marT="9309" marB="0"/>
                </a:tc>
                <a:tc>
                  <a:txBody>
                    <a:bodyPr/>
                    <a:lstStyle/>
                    <a:p>
                      <a:pPr algn="l">
                        <a:spcAft>
                          <a:spcPts val="0"/>
                        </a:spcAft>
                      </a:pPr>
                      <a:r>
                        <a:rPr lang="en-US" altLang="zh-CN" sz="1800" kern="100" dirty="0">
                          <a:solidFill>
                            <a:schemeClr val="dk1"/>
                          </a:solidFill>
                          <a:effectLst/>
                          <a:latin typeface="Times New Roman" panose="02020603050405020304" pitchFamily="18" charset="0"/>
                          <a:ea typeface="+mn-ea"/>
                          <a:cs typeface="Times New Roman" panose="02020603050405020304" pitchFamily="18" charset="0"/>
                        </a:rPr>
                        <a:t>4.7/4.7/2.3</a:t>
                      </a:r>
                      <a:endParaRPr lang="zh-CN" altLang="en-US" sz="1800" kern="100" dirty="0">
                        <a:solidFill>
                          <a:schemeClr val="dk1"/>
                        </a:solidFill>
                        <a:effectLst/>
                        <a:latin typeface="Times New Roman" panose="02020603050405020304" pitchFamily="18" charset="0"/>
                        <a:ea typeface="+mn-ea"/>
                        <a:cs typeface="Times New Roman" panose="02020603050405020304" pitchFamily="18" charset="0"/>
                      </a:endParaRPr>
                    </a:p>
                  </a:txBody>
                  <a:tcPr marL="67028" marR="67028" marT="9309" marB="0"/>
                </a:tc>
                <a:extLst>
                  <a:ext uri="{0D108BD9-81ED-4DB2-BD59-A6C34878D82A}">
                    <a16:rowId xmlns="" xmlns:a16="http://schemas.microsoft.com/office/drawing/2014/main" val="10009"/>
                  </a:ext>
                </a:extLst>
              </a:tr>
              <a:tr h="471850">
                <a:tc>
                  <a:txBody>
                    <a:bodyPr/>
                    <a:lstStyle/>
                    <a:p>
                      <a:pPr algn="l">
                        <a:spcAft>
                          <a:spcPts val="0"/>
                        </a:spcAft>
                      </a:pPr>
                      <a:r>
                        <a:rPr lang="en-GB" sz="1800" kern="100" dirty="0">
                          <a:solidFill>
                            <a:srgbClr val="FF0000"/>
                          </a:solidFill>
                          <a:effectLst/>
                          <a:latin typeface="Times New Roman" panose="02020603050405020304" pitchFamily="18" charset="0"/>
                          <a:ea typeface="+mn-ea"/>
                          <a:cs typeface="Times New Roman" panose="02020603050405020304" pitchFamily="18" charset="0"/>
                        </a:rPr>
                        <a:t>Energy loss per turn@6GeV, U0 (MeV)</a:t>
                      </a:r>
                      <a:endParaRPr lang="zh-CN" altLang="en-US" sz="1800" kern="100" dirty="0">
                        <a:solidFill>
                          <a:srgbClr val="FF0000"/>
                        </a:solidFill>
                        <a:effectLst/>
                        <a:latin typeface="Times New Roman" panose="02020603050405020304" pitchFamily="18" charset="0"/>
                        <a:ea typeface="+mn-ea"/>
                        <a:cs typeface="Times New Roman" panose="02020603050405020304" pitchFamily="18" charset="0"/>
                      </a:endParaRPr>
                    </a:p>
                  </a:txBody>
                  <a:tcPr marL="67028" marR="67028" marT="9309" marB="0"/>
                </a:tc>
                <a:tc>
                  <a:txBody>
                    <a:bodyPr/>
                    <a:lstStyle/>
                    <a:p>
                      <a:pPr algn="l">
                        <a:spcAft>
                          <a:spcPts val="0"/>
                        </a:spcAft>
                      </a:pPr>
                      <a:r>
                        <a:rPr lang="en-US" sz="1800" kern="100" dirty="0">
                          <a:solidFill>
                            <a:srgbClr val="FF0000"/>
                          </a:solidFill>
                          <a:effectLst/>
                          <a:latin typeface="Times New Roman" panose="02020603050405020304" pitchFamily="18" charset="0"/>
                          <a:ea typeface="+mn-ea"/>
                          <a:cs typeface="Times New Roman" panose="02020603050405020304" pitchFamily="18" charset="0"/>
                        </a:rPr>
                        <a:t>3.88</a:t>
                      </a:r>
                      <a:endParaRPr lang="zh-CN" altLang="en-US" sz="1800" kern="100" dirty="0">
                        <a:solidFill>
                          <a:srgbClr val="FF0000"/>
                        </a:solidFill>
                        <a:effectLst/>
                        <a:latin typeface="Times New Roman" panose="02020603050405020304" pitchFamily="18" charset="0"/>
                        <a:ea typeface="+mn-ea"/>
                        <a:cs typeface="Times New Roman" panose="02020603050405020304" pitchFamily="18" charset="0"/>
                      </a:endParaRPr>
                    </a:p>
                  </a:txBody>
                  <a:tcPr marL="67028" marR="67028" marT="9309" marB="0"/>
                </a:tc>
                <a:extLst>
                  <a:ext uri="{0D108BD9-81ED-4DB2-BD59-A6C34878D82A}">
                    <a16:rowId xmlns="" xmlns:a16="http://schemas.microsoft.com/office/drawing/2014/main" val="10010"/>
                  </a:ext>
                </a:extLst>
              </a:tr>
              <a:tr h="239861">
                <a:tc>
                  <a:txBody>
                    <a:bodyPr/>
                    <a:lstStyle/>
                    <a:p>
                      <a:pPr algn="l">
                        <a:spcAft>
                          <a:spcPts val="0"/>
                        </a:spcAft>
                      </a:pPr>
                      <a:r>
                        <a:rPr lang="en-GB" sz="1800" kern="100" dirty="0">
                          <a:effectLst/>
                          <a:latin typeface="Times New Roman" panose="02020603050405020304" pitchFamily="18" charset="0"/>
                          <a:cs typeface="Times New Roman" panose="02020603050405020304" pitchFamily="18" charset="0"/>
                        </a:rPr>
                        <a:t>Energy spread @</a:t>
                      </a:r>
                      <a:r>
                        <a:rPr lang="en-GB" sz="1800" kern="100" dirty="0" smtClean="0">
                          <a:effectLst/>
                          <a:latin typeface="Times New Roman" panose="02020603050405020304" pitchFamily="18" charset="0"/>
                          <a:cs typeface="Times New Roman" panose="02020603050405020304" pitchFamily="18" charset="0"/>
                        </a:rPr>
                        <a:t>6GeV</a:t>
                      </a:r>
                      <a:endParaRPr lang="zh-CN" sz="1800" kern="100" dirty="0">
                        <a:effectLst/>
                        <a:latin typeface="Times New Roman" panose="02020603050405020304" pitchFamily="18" charset="0"/>
                        <a:ea typeface="宋体"/>
                        <a:cs typeface="Times New Roman" panose="02020603050405020304" pitchFamily="18" charset="0"/>
                      </a:endParaRPr>
                    </a:p>
                  </a:txBody>
                  <a:tcPr marL="67028" marR="67028" marT="9309" marB="0"/>
                </a:tc>
                <a:tc>
                  <a:txBody>
                    <a:bodyPr/>
                    <a:lstStyle/>
                    <a:p>
                      <a:pPr algn="l">
                        <a:spcAft>
                          <a:spcPts val="0"/>
                        </a:spcAft>
                      </a:pPr>
                      <a:r>
                        <a:rPr lang="en-GB" sz="1800" kern="100" dirty="0">
                          <a:effectLst/>
                          <a:latin typeface="Times New Roman" panose="02020603050405020304" pitchFamily="18" charset="0"/>
                          <a:cs typeface="Times New Roman" panose="02020603050405020304" pitchFamily="18" charset="0"/>
                        </a:rPr>
                        <a:t>9.5×10</a:t>
                      </a:r>
                      <a:r>
                        <a:rPr lang="en-GB" sz="1800" kern="100" baseline="30000" dirty="0">
                          <a:effectLst/>
                          <a:latin typeface="Times New Roman" panose="02020603050405020304" pitchFamily="18" charset="0"/>
                          <a:cs typeface="Times New Roman" panose="02020603050405020304" pitchFamily="18" charset="0"/>
                        </a:rPr>
                        <a:t>-4</a:t>
                      </a:r>
                      <a:endParaRPr lang="zh-CN" sz="1800" kern="100" dirty="0">
                        <a:effectLst/>
                        <a:latin typeface="Times New Roman" panose="02020603050405020304" pitchFamily="18" charset="0"/>
                        <a:ea typeface="宋体"/>
                        <a:cs typeface="Times New Roman" panose="02020603050405020304" pitchFamily="18" charset="0"/>
                      </a:endParaRPr>
                    </a:p>
                  </a:txBody>
                  <a:tcPr marL="67028" marR="67028" marT="9309" marB="0"/>
                </a:tc>
                <a:extLst>
                  <a:ext uri="{0D108BD9-81ED-4DB2-BD59-A6C34878D82A}">
                    <a16:rowId xmlns="" xmlns:a16="http://schemas.microsoft.com/office/drawing/2014/main" val="10011"/>
                  </a:ext>
                </a:extLst>
              </a:tr>
              <a:tr h="239861">
                <a:tc>
                  <a:txBody>
                    <a:bodyPr/>
                    <a:lstStyle/>
                    <a:p>
                      <a:pPr algn="l">
                        <a:spcAft>
                          <a:spcPts val="0"/>
                        </a:spcAft>
                      </a:pPr>
                      <a:r>
                        <a:rPr lang="en-US" altLang="zh-CN" sz="1800" kern="100" dirty="0">
                          <a:effectLst/>
                          <a:latin typeface="Times New Roman" panose="02020603050405020304" pitchFamily="18" charset="0"/>
                          <a:ea typeface="宋体"/>
                          <a:cs typeface="Times New Roman" panose="02020603050405020304" pitchFamily="18" charset="0"/>
                        </a:rPr>
                        <a:t>RF frequency (MHz)</a:t>
                      </a:r>
                      <a:endParaRPr lang="zh-CN" sz="1800" kern="100" dirty="0">
                        <a:effectLst/>
                        <a:latin typeface="Times New Roman" panose="02020603050405020304" pitchFamily="18" charset="0"/>
                        <a:ea typeface="宋体"/>
                        <a:cs typeface="Times New Roman" panose="02020603050405020304" pitchFamily="18" charset="0"/>
                      </a:endParaRPr>
                    </a:p>
                  </a:txBody>
                  <a:tcPr marL="67028" marR="67028" marT="9309" marB="0"/>
                </a:tc>
                <a:tc>
                  <a:txBody>
                    <a:bodyPr/>
                    <a:lstStyle/>
                    <a:p>
                      <a:pPr algn="l">
                        <a:spcAft>
                          <a:spcPts val="0"/>
                        </a:spcAft>
                      </a:pPr>
                      <a:r>
                        <a:rPr lang="en-US" altLang="zh-CN" sz="1800" kern="100" dirty="0">
                          <a:effectLst/>
                          <a:latin typeface="Times New Roman" panose="02020603050405020304" pitchFamily="18" charset="0"/>
                          <a:ea typeface="宋体"/>
                          <a:cs typeface="Times New Roman" panose="02020603050405020304" pitchFamily="18" charset="0"/>
                        </a:rPr>
                        <a:t>499.8</a:t>
                      </a:r>
                      <a:endParaRPr lang="zh-CN" sz="1800" kern="100" dirty="0">
                        <a:effectLst/>
                        <a:latin typeface="Times New Roman" panose="02020603050405020304" pitchFamily="18" charset="0"/>
                        <a:ea typeface="宋体"/>
                        <a:cs typeface="Times New Roman" panose="02020603050405020304" pitchFamily="18" charset="0"/>
                      </a:endParaRPr>
                    </a:p>
                  </a:txBody>
                  <a:tcPr marL="67028" marR="67028" marT="9309" marB="0"/>
                </a:tc>
                <a:extLst>
                  <a:ext uri="{0D108BD9-81ED-4DB2-BD59-A6C34878D82A}">
                    <a16:rowId xmlns="" xmlns:a16="http://schemas.microsoft.com/office/drawing/2014/main" val="10012"/>
                  </a:ext>
                </a:extLst>
              </a:tr>
              <a:tr h="340097">
                <a:tc>
                  <a:txBody>
                    <a:bodyPr/>
                    <a:lstStyle/>
                    <a:p>
                      <a:pPr algn="l">
                        <a:spcAft>
                          <a:spcPts val="0"/>
                        </a:spcAft>
                      </a:pPr>
                      <a:r>
                        <a:rPr lang="en-US" altLang="zh-CN" sz="1800" kern="100" baseline="0" dirty="0">
                          <a:solidFill>
                            <a:srgbClr val="FF0000"/>
                          </a:solidFill>
                          <a:effectLst/>
                          <a:latin typeface="Times New Roman" panose="02020603050405020304" pitchFamily="18" charset="0"/>
                          <a:ea typeface="宋体"/>
                          <a:cs typeface="Times New Roman" panose="02020603050405020304" pitchFamily="18" charset="0"/>
                        </a:rPr>
                        <a:t>RF voltage@6GeV(MV)</a:t>
                      </a:r>
                      <a:endParaRPr lang="zh-CN" sz="1800" kern="100" dirty="0">
                        <a:solidFill>
                          <a:srgbClr val="FF0000"/>
                        </a:solidFill>
                        <a:effectLst/>
                        <a:latin typeface="Times New Roman" panose="02020603050405020304" pitchFamily="18" charset="0"/>
                        <a:ea typeface="宋体"/>
                        <a:cs typeface="Times New Roman" panose="02020603050405020304" pitchFamily="18" charset="0"/>
                      </a:endParaRPr>
                    </a:p>
                  </a:txBody>
                  <a:tcPr marL="67028" marR="67028" marT="9309" marB="0"/>
                </a:tc>
                <a:tc>
                  <a:txBody>
                    <a:bodyPr/>
                    <a:lstStyle/>
                    <a:p>
                      <a:pPr algn="l">
                        <a:spcAft>
                          <a:spcPts val="0"/>
                        </a:spcAft>
                      </a:pPr>
                      <a:r>
                        <a:rPr lang="en-US" altLang="zh-CN" sz="1800" kern="100" dirty="0">
                          <a:solidFill>
                            <a:srgbClr val="FF0000"/>
                          </a:solidFill>
                          <a:effectLst/>
                          <a:latin typeface="Times New Roman" panose="02020603050405020304" pitchFamily="18" charset="0"/>
                          <a:ea typeface="宋体"/>
                          <a:cs typeface="Times New Roman" panose="02020603050405020304" pitchFamily="18" charset="0"/>
                        </a:rPr>
                        <a:t>8</a:t>
                      </a:r>
                      <a:endParaRPr lang="zh-CN" sz="1800" kern="100" dirty="0">
                        <a:solidFill>
                          <a:srgbClr val="FF0000"/>
                        </a:solidFill>
                        <a:effectLst/>
                        <a:latin typeface="Times New Roman" panose="02020603050405020304" pitchFamily="18" charset="0"/>
                        <a:ea typeface="宋体"/>
                        <a:cs typeface="Times New Roman" panose="02020603050405020304" pitchFamily="18" charset="0"/>
                      </a:endParaRPr>
                    </a:p>
                  </a:txBody>
                  <a:tcPr marL="67028" marR="67028" marT="9309" marB="0"/>
                </a:tc>
                <a:extLst>
                  <a:ext uri="{0D108BD9-81ED-4DB2-BD59-A6C34878D82A}">
                    <a16:rowId xmlns="" xmlns:a16="http://schemas.microsoft.com/office/drawing/2014/main" val="10013"/>
                  </a:ext>
                </a:extLst>
              </a:tr>
              <a:tr h="4718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Times New Roman" panose="02020603050405020304" pitchFamily="18" charset="0"/>
                          <a:ea typeface="宋体"/>
                          <a:cs typeface="Times New Roman" panose="02020603050405020304" pitchFamily="18" charset="0"/>
                        </a:rPr>
                        <a:t>Bunch length</a:t>
                      </a:r>
                      <a:r>
                        <a:rPr lang="en-US" altLang="zh-CN" sz="1800" kern="100" baseline="0" dirty="0">
                          <a:effectLst/>
                          <a:latin typeface="Times New Roman" panose="02020603050405020304" pitchFamily="18" charset="0"/>
                          <a:ea typeface="宋体"/>
                          <a:cs typeface="Times New Roman" panose="02020603050405020304" pitchFamily="18" charset="0"/>
                        </a:rPr>
                        <a:t> w/ 8MV RF voltage@6GeV(mm)</a:t>
                      </a:r>
                      <a:endParaRPr lang="zh-CN" altLang="zh-CN" sz="1800" kern="100" dirty="0">
                        <a:effectLst/>
                        <a:latin typeface="Times New Roman" panose="02020603050405020304" pitchFamily="18" charset="0"/>
                        <a:ea typeface="宋体"/>
                        <a:cs typeface="Times New Roman" panose="02020603050405020304" pitchFamily="18" charset="0"/>
                      </a:endParaRPr>
                    </a:p>
                  </a:txBody>
                  <a:tcPr marL="67028" marR="67028" marT="9309" marB="0"/>
                </a:tc>
                <a:tc>
                  <a:txBody>
                    <a:bodyPr/>
                    <a:lstStyle/>
                    <a:p>
                      <a:pPr algn="l">
                        <a:spcAft>
                          <a:spcPts val="0"/>
                        </a:spcAft>
                      </a:pPr>
                      <a:r>
                        <a:rPr lang="en-US" altLang="zh-CN" sz="1800" kern="100" dirty="0">
                          <a:effectLst/>
                          <a:latin typeface="Times New Roman" panose="02020603050405020304" pitchFamily="18" charset="0"/>
                          <a:ea typeface="宋体"/>
                          <a:cs typeface="Times New Roman" panose="02020603050405020304" pitchFamily="18" charset="0"/>
                        </a:rPr>
                        <a:t>8.6</a:t>
                      </a:r>
                      <a:endParaRPr lang="zh-CN" sz="1800" kern="100" dirty="0">
                        <a:effectLst/>
                        <a:latin typeface="Times New Roman" panose="02020603050405020304" pitchFamily="18" charset="0"/>
                        <a:ea typeface="宋体"/>
                        <a:cs typeface="Times New Roman" panose="02020603050405020304" pitchFamily="18" charset="0"/>
                      </a:endParaRPr>
                    </a:p>
                  </a:txBody>
                  <a:tcPr marL="67028" marR="67028" marT="9309" marB="0"/>
                </a:tc>
                <a:extLst>
                  <a:ext uri="{0D108BD9-81ED-4DB2-BD59-A6C34878D82A}">
                    <a16:rowId xmlns="" xmlns:a16="http://schemas.microsoft.com/office/drawing/2014/main" val="10014"/>
                  </a:ext>
                </a:extLst>
              </a:tr>
              <a:tr h="239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Times New Roman" panose="02020603050405020304" pitchFamily="18" charset="0"/>
                          <a:ea typeface="宋体"/>
                          <a:cs typeface="Times New Roman" panose="02020603050405020304" pitchFamily="18" charset="0"/>
                        </a:rPr>
                        <a:t>Harmonic number</a:t>
                      </a:r>
                      <a:endParaRPr lang="zh-CN" altLang="zh-CN" sz="1800" kern="100" dirty="0">
                        <a:effectLst/>
                        <a:latin typeface="Times New Roman" panose="02020603050405020304" pitchFamily="18" charset="0"/>
                        <a:ea typeface="宋体"/>
                        <a:cs typeface="Times New Roman" panose="02020603050405020304" pitchFamily="18" charset="0"/>
                      </a:endParaRPr>
                    </a:p>
                  </a:txBody>
                  <a:tcPr marL="67028" marR="67028" marT="9309" marB="0"/>
                </a:tc>
                <a:tc>
                  <a:txBody>
                    <a:bodyPr/>
                    <a:lstStyle/>
                    <a:p>
                      <a:pPr algn="l">
                        <a:spcAft>
                          <a:spcPts val="0"/>
                        </a:spcAft>
                      </a:pPr>
                      <a:r>
                        <a:rPr lang="en-US" altLang="zh-CN" sz="1800" kern="100" dirty="0">
                          <a:effectLst/>
                          <a:latin typeface="Times New Roman" panose="02020603050405020304" pitchFamily="18" charset="0"/>
                          <a:ea typeface="宋体"/>
                          <a:cs typeface="Times New Roman" panose="02020603050405020304" pitchFamily="18" charset="0"/>
                        </a:rPr>
                        <a:t>757</a:t>
                      </a:r>
                      <a:endParaRPr lang="zh-CN" sz="1800" kern="100" dirty="0">
                        <a:effectLst/>
                        <a:latin typeface="Times New Roman" panose="02020603050405020304" pitchFamily="18" charset="0"/>
                        <a:ea typeface="宋体"/>
                        <a:cs typeface="Times New Roman" panose="02020603050405020304" pitchFamily="18" charset="0"/>
                      </a:endParaRPr>
                    </a:p>
                  </a:txBody>
                  <a:tcPr marL="67028" marR="67028" marT="9309" marB="0"/>
                </a:tc>
                <a:extLst>
                  <a:ext uri="{0D108BD9-81ED-4DB2-BD59-A6C34878D82A}">
                    <a16:rowId xmlns="" xmlns:a16="http://schemas.microsoft.com/office/drawing/2014/main" val="10016"/>
                  </a:ext>
                </a:extLst>
              </a:tr>
            </a:tbl>
          </a:graphicData>
        </a:graphic>
      </p:graphicFrame>
      <p:sp>
        <p:nvSpPr>
          <p:cNvPr id="8" name="文本框 7">
            <a:extLst>
              <a:ext uri="{FF2B5EF4-FFF2-40B4-BE49-F238E27FC236}">
                <a16:creationId xmlns="" xmlns:a16="http://schemas.microsoft.com/office/drawing/2014/main" id="{CD9EFC36-0F57-47A1-9920-5D6A07FF75D4}"/>
              </a:ext>
            </a:extLst>
          </p:cNvPr>
          <p:cNvSpPr txBox="1"/>
          <p:nvPr/>
        </p:nvSpPr>
        <p:spPr>
          <a:xfrm>
            <a:off x="263352" y="1052736"/>
            <a:ext cx="5760640" cy="2308324"/>
          </a:xfrm>
          <a:prstGeom prst="rect">
            <a:avLst/>
          </a:prstGeom>
          <a:noFill/>
        </p:spPr>
        <p:txBody>
          <a:bodyPr wrap="square" rtlCol="0">
            <a:spAutoFit/>
          </a:bodyPr>
          <a:lstStyle/>
          <a:p>
            <a:pPr marL="342900" indent="-342900">
              <a:buFont typeface="Wingdings" panose="05000000000000000000" pitchFamily="2" charset="2"/>
              <a:buChar char="ü"/>
            </a:pPr>
            <a:r>
              <a:rPr lang="en-US" altLang="zh-CN" sz="2400" dirty="0">
                <a:latin typeface="Times New Roman" panose="02020603050405020304" pitchFamily="18" charset="0"/>
                <a:cs typeface="Times New Roman" panose="02020603050405020304" pitchFamily="18" charset="0"/>
              </a:rPr>
              <a:t>Four-fold symmetric FODO lattice</a:t>
            </a:r>
          </a:p>
          <a:p>
            <a:pPr marL="342900" indent="-342900">
              <a:buFont typeface="Wingdings" panose="05000000000000000000" pitchFamily="2" charset="2"/>
              <a:buChar char="ü"/>
            </a:pPr>
            <a:r>
              <a:rPr lang="en-US" altLang="zh-CN" sz="2400" dirty="0">
                <a:latin typeface="Times New Roman" panose="02020603050405020304" pitchFamily="18" charset="0"/>
                <a:cs typeface="Times New Roman" panose="02020603050405020304" pitchFamily="18" charset="0"/>
              </a:rPr>
              <a:t>14 standard FODO cells and 2 match cells </a:t>
            </a:r>
          </a:p>
          <a:p>
            <a:pPr marL="342900" indent="-342900">
              <a:buFont typeface="Wingdings" panose="05000000000000000000" pitchFamily="2" charset="2"/>
              <a:buChar char="ü"/>
            </a:pPr>
            <a:r>
              <a:rPr lang="en-US" altLang="zh-CN" sz="2400" dirty="0">
                <a:latin typeface="Times New Roman" panose="02020603050405020304" pitchFamily="18" charset="0"/>
                <a:cs typeface="Times New Roman" panose="02020603050405020304" pitchFamily="18" charset="0"/>
              </a:rPr>
              <a:t>Dispersion free straight sections are used for RF cavity, inj. &amp; ext. systems</a:t>
            </a:r>
          </a:p>
          <a:p>
            <a:pPr marL="342900" indent="-342900">
              <a:buFont typeface="Wingdings" panose="05000000000000000000" pitchFamily="2" charset="2"/>
              <a:buChar char="ü"/>
            </a:pPr>
            <a:r>
              <a:rPr lang="en-US" altLang="zh-CN" sz="2400" dirty="0">
                <a:latin typeface="Times New Roman" panose="02020603050405020304" pitchFamily="18" charset="0"/>
                <a:cs typeface="Times New Roman" panose="02020603050405020304" pitchFamily="18" charset="0"/>
              </a:rPr>
              <a:t>A specially designed  π section is used for injection using 2 kickers</a:t>
            </a:r>
          </a:p>
        </p:txBody>
      </p:sp>
    </p:spTree>
    <p:extLst>
      <p:ext uri="{BB962C8B-B14F-4D97-AF65-F5344CB8AC3E}">
        <p14:creationId xmlns:p14="http://schemas.microsoft.com/office/powerpoint/2010/main" val="38564902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The energy ramping scheme</a:t>
            </a:r>
            <a:endParaRPr lang="zh-CN" altLang="en-US" dirty="0"/>
          </a:p>
        </p:txBody>
      </p:sp>
      <p:pic>
        <p:nvPicPr>
          <p:cNvPr id="4"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46915" y="1219804"/>
            <a:ext cx="3649176" cy="239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a:extLst>
              <a:ext uri="{FF2B5EF4-FFF2-40B4-BE49-F238E27FC236}">
                <a16:creationId xmlns="" xmlns:a16="http://schemas.microsoft.com/office/drawing/2014/main" id="{263135F2-12DF-4A32-8B0D-D2D617B9F1AA}"/>
              </a:ext>
            </a:extLst>
          </p:cNvPr>
          <p:cNvSpPr txBox="1"/>
          <p:nvPr/>
        </p:nvSpPr>
        <p:spPr>
          <a:xfrm>
            <a:off x="539692" y="1221602"/>
            <a:ext cx="6807223" cy="4416594"/>
          </a:xfrm>
          <a:prstGeom prst="rect">
            <a:avLst/>
          </a:prstGeom>
          <a:noFill/>
        </p:spPr>
        <p:txBody>
          <a:bodyPr wrap="square" rtlCol="0">
            <a:spAutoFit/>
          </a:bodyPr>
          <a:lstStyle/>
          <a:p>
            <a:pPr>
              <a:lnSpc>
                <a:spcPct val="110000"/>
              </a:lnSpc>
              <a:spcBef>
                <a:spcPts val="300"/>
              </a:spcBef>
              <a:buFont typeface="Wingdings" panose="05000000000000000000" pitchFamily="2" charset="2"/>
              <a:buChar char="p"/>
            </a:pPr>
            <a:r>
              <a:rPr lang="en-US" altLang="zh-CN" sz="2400" dirty="0">
                <a:latin typeface="Times New Roman" panose="02020603050405020304" pitchFamily="18" charset="0"/>
                <a:cs typeface="Times New Roman" panose="02020603050405020304" pitchFamily="18" charset="0"/>
              </a:rPr>
              <a:t>Flexible ramping scheme is used</a:t>
            </a:r>
          </a:p>
          <a:p>
            <a:pPr>
              <a:lnSpc>
                <a:spcPct val="110000"/>
              </a:lnSpc>
              <a:spcBef>
                <a:spcPts val="300"/>
              </a:spcBef>
              <a:buFont typeface="Wingdings" panose="05000000000000000000" pitchFamily="2" charset="2"/>
              <a:buChar char="p"/>
            </a:pPr>
            <a:r>
              <a:rPr lang="en-US" altLang="zh-CN" sz="2400" dirty="0">
                <a:latin typeface="Times New Roman" panose="02020603050405020304" pitchFamily="18" charset="0"/>
                <a:cs typeface="Times New Roman" panose="02020603050405020304" pitchFamily="18" charset="0"/>
              </a:rPr>
              <a:t>The ramping curve is defined by pre-determined tables, which can be generated and optimized online </a:t>
            </a:r>
          </a:p>
          <a:p>
            <a:pPr>
              <a:lnSpc>
                <a:spcPct val="110000"/>
              </a:lnSpc>
              <a:spcBef>
                <a:spcPts val="300"/>
              </a:spcBef>
              <a:buFont typeface="Wingdings" panose="05000000000000000000" pitchFamily="2" charset="2"/>
              <a:buChar char="p"/>
            </a:pPr>
            <a:r>
              <a:rPr lang="en-US" altLang="zh-CN" sz="2400" dirty="0">
                <a:latin typeface="Times New Roman" panose="02020603050405020304" pitchFamily="18" charset="0"/>
                <a:cs typeface="Times New Roman" panose="02020603050405020304" pitchFamily="18" charset="0"/>
              </a:rPr>
              <a:t>Injection and extraction energies  can be easily determined and changed </a:t>
            </a:r>
          </a:p>
          <a:p>
            <a:pPr marL="342900" indent="-342900">
              <a:buFont typeface="Wingdings" panose="05000000000000000000" pitchFamily="2" charset="2"/>
              <a:buChar char="ü"/>
            </a:pPr>
            <a:r>
              <a:rPr lang="en-US" altLang="zh-CN" sz="2400" dirty="0">
                <a:latin typeface="Times New Roman" panose="02020603050405020304" pitchFamily="18" charset="0"/>
                <a:cs typeface="Times New Roman" panose="02020603050405020304" pitchFamily="18" charset="0"/>
              </a:rPr>
              <a:t>match the energy with the storage ring</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The dipoles of booster is electromagnets, while the storage ring use permanent magnets</a:t>
            </a:r>
          </a:p>
          <a:p>
            <a:pPr marL="342900" indent="-342900">
              <a:buFont typeface="Wingdings" panose="05000000000000000000" pitchFamily="2" charset="2"/>
              <a:buChar char="ü"/>
            </a:pPr>
            <a:r>
              <a:rPr lang="en-US" altLang="zh-CN" sz="2400" dirty="0">
                <a:latin typeface="Times New Roman" panose="02020603050405020304" pitchFamily="18" charset="0"/>
                <a:cs typeface="Times New Roman" panose="02020603050405020304" pitchFamily="18" charset="0"/>
              </a:rPr>
              <a:t>The booster can operate like a</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storage ring at any energy  between 0.5-6GeV ,can be used for beam and accelerator physics experiments</a:t>
            </a:r>
          </a:p>
        </p:txBody>
      </p:sp>
      <p:pic>
        <p:nvPicPr>
          <p:cNvPr id="6" name="图片 5">
            <a:extLst>
              <a:ext uri="{FF2B5EF4-FFF2-40B4-BE49-F238E27FC236}">
                <a16:creationId xmlns="" xmlns:a16="http://schemas.microsoft.com/office/drawing/2014/main" id="{9605F853-EA72-49BF-B04A-8D5F885A5B89}"/>
              </a:ext>
            </a:extLst>
          </p:cNvPr>
          <p:cNvPicPr>
            <a:picLocks noChangeAspect="1"/>
          </p:cNvPicPr>
          <p:nvPr/>
        </p:nvPicPr>
        <p:blipFill>
          <a:blip r:embed="rId3"/>
          <a:stretch>
            <a:fillRect/>
          </a:stretch>
        </p:blipFill>
        <p:spPr>
          <a:xfrm>
            <a:off x="7346915" y="3911653"/>
            <a:ext cx="3649176" cy="2062673"/>
          </a:xfrm>
          <a:prstGeom prst="rect">
            <a:avLst/>
          </a:prstGeom>
        </p:spPr>
      </p:pic>
    </p:spTree>
    <p:extLst>
      <p:ext uri="{BB962C8B-B14F-4D97-AF65-F5344CB8AC3E}">
        <p14:creationId xmlns:p14="http://schemas.microsoft.com/office/powerpoint/2010/main" val="6195022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66C42961-AA51-4654-8363-51ED56E9C1A1}"/>
              </a:ext>
            </a:extLst>
          </p:cNvPr>
          <p:cNvPicPr>
            <a:picLocks noChangeAspect="1"/>
          </p:cNvPicPr>
          <p:nvPr/>
        </p:nvPicPr>
        <p:blipFill>
          <a:blip r:embed="rId3"/>
          <a:stretch>
            <a:fillRect/>
          </a:stretch>
        </p:blipFill>
        <p:spPr>
          <a:xfrm>
            <a:off x="7486353" y="922596"/>
            <a:ext cx="3667013" cy="2626850"/>
          </a:xfrm>
          <a:prstGeom prst="rect">
            <a:avLst/>
          </a:prstGeom>
        </p:spPr>
      </p:pic>
      <p:pic>
        <p:nvPicPr>
          <p:cNvPr id="6" name="图片 5">
            <a:extLst>
              <a:ext uri="{FF2B5EF4-FFF2-40B4-BE49-F238E27FC236}">
                <a16:creationId xmlns="" xmlns:a16="http://schemas.microsoft.com/office/drawing/2014/main" id="{E0FD93DA-4830-4A42-A68F-5740FBDFAB65}"/>
              </a:ext>
            </a:extLst>
          </p:cNvPr>
          <p:cNvPicPr>
            <a:picLocks noChangeAspect="1"/>
          </p:cNvPicPr>
          <p:nvPr/>
        </p:nvPicPr>
        <p:blipFill>
          <a:blip r:embed="rId4"/>
          <a:stretch>
            <a:fillRect/>
          </a:stretch>
        </p:blipFill>
        <p:spPr>
          <a:xfrm>
            <a:off x="7486353" y="3547837"/>
            <a:ext cx="4032205" cy="2889909"/>
          </a:xfrm>
          <a:prstGeom prst="rect">
            <a:avLst/>
          </a:prstGeom>
        </p:spPr>
      </p:pic>
      <p:sp>
        <p:nvSpPr>
          <p:cNvPr id="2" name="内容占位符 1">
            <a:extLst>
              <a:ext uri="{FF2B5EF4-FFF2-40B4-BE49-F238E27FC236}">
                <a16:creationId xmlns="" xmlns:a16="http://schemas.microsoft.com/office/drawing/2014/main" id="{F93E0692-B7D1-4569-9D1A-833D4549FAF4}"/>
              </a:ext>
            </a:extLst>
          </p:cNvPr>
          <p:cNvSpPr>
            <a:spLocks noGrp="1"/>
          </p:cNvSpPr>
          <p:nvPr>
            <p:ph idx="1"/>
          </p:nvPr>
        </p:nvSpPr>
        <p:spPr>
          <a:xfrm>
            <a:off x="613651" y="1002252"/>
            <a:ext cx="6671294" cy="5091170"/>
          </a:xfrm>
        </p:spPr>
        <p:txBody>
          <a:bodyPr>
            <a:normAutofit/>
          </a:bodyPr>
          <a:lstStyle/>
          <a:p>
            <a:pPr>
              <a:spcBef>
                <a:spcPts val="300"/>
              </a:spcBef>
              <a:buFont typeface="Wingdings" panose="05000000000000000000" pitchFamily="2" charset="2"/>
              <a:buChar char="ü"/>
            </a:pPr>
            <a:r>
              <a:rPr lang="en-US" altLang="zh-CN" sz="2000" b="1" dirty="0">
                <a:solidFill>
                  <a:schemeClr val="tx1"/>
                </a:solidFill>
                <a:latin typeface="Times New Roman" panose="02020603050405020304" pitchFamily="18" charset="0"/>
                <a:cs typeface="Times New Roman" panose="02020603050405020304" pitchFamily="18" charset="0"/>
              </a:rPr>
              <a:t>Simulation the transmission efficiency with errors and </a:t>
            </a:r>
            <a:r>
              <a:rPr lang="en-US" altLang="zh-CN" sz="2000" b="1" dirty="0" smtClean="0">
                <a:solidFill>
                  <a:schemeClr val="tx1"/>
                </a:solidFill>
                <a:latin typeface="Times New Roman" panose="02020603050405020304" pitchFamily="18" charset="0"/>
                <a:cs typeface="Times New Roman" panose="02020603050405020304" pitchFamily="18" charset="0"/>
              </a:rPr>
              <a:t>impedance</a:t>
            </a:r>
            <a:endParaRPr lang="en-US" altLang="zh-CN" sz="2000" b="1" dirty="0">
              <a:solidFill>
                <a:schemeClr val="tx1"/>
              </a:solidFill>
              <a:latin typeface="Times New Roman" panose="02020603050405020304" pitchFamily="18" charset="0"/>
              <a:cs typeface="Times New Roman" panose="02020603050405020304" pitchFamily="18" charset="0"/>
            </a:endParaRPr>
          </a:p>
          <a:p>
            <a:pPr lvl="1">
              <a:spcBef>
                <a:spcPts val="300"/>
              </a:spcBef>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Simulation results suggest that it is feasible to achieve a transmission efficiency of higher than 80% when injecting </a:t>
            </a:r>
            <a:r>
              <a:rPr lang="en-US" altLang="zh-CN" sz="2000" dirty="0" smtClean="0">
                <a:latin typeface="Times New Roman" panose="02020603050405020304" pitchFamily="18" charset="0"/>
                <a:cs typeface="Times New Roman" panose="02020603050405020304" pitchFamily="18" charset="0"/>
              </a:rPr>
              <a:t>a </a:t>
            </a:r>
            <a:r>
              <a:rPr lang="en-US" altLang="zh-CN" sz="2000" dirty="0">
                <a:latin typeface="Times New Roman" panose="02020603050405020304" pitchFamily="18" charset="0"/>
                <a:cs typeface="Times New Roman" panose="02020603050405020304" pitchFamily="18" charset="0"/>
              </a:rPr>
              <a:t>8 nC bunch to booster</a:t>
            </a:r>
          </a:p>
          <a:p>
            <a:pPr>
              <a:spcBef>
                <a:spcPts val="300"/>
              </a:spcBef>
              <a:buFont typeface="Wingdings" panose="05000000000000000000" pitchFamily="2" charset="2"/>
              <a:buChar char="ü"/>
            </a:pPr>
            <a:r>
              <a:rPr lang="en-US" altLang="zh-CN" sz="2000" b="1" dirty="0">
                <a:solidFill>
                  <a:schemeClr val="tx1"/>
                </a:solidFill>
                <a:latin typeface="Times New Roman" panose="02020603050405020304" pitchFamily="18" charset="0"/>
                <a:cs typeface="Times New Roman" panose="02020603050405020304" pitchFamily="18" charset="0"/>
              </a:rPr>
              <a:t>Improve transmission efficiency ways were studied</a:t>
            </a:r>
          </a:p>
          <a:p>
            <a:pPr lvl="1">
              <a:spcBef>
                <a:spcPts val="300"/>
              </a:spcBef>
              <a:buFont typeface="Arial" panose="020B0604020202020204" pitchFamily="34" charset="0"/>
              <a:buChar char="•"/>
            </a:pPr>
            <a:r>
              <a:rPr lang="en-US" altLang="zh-CN" sz="2000" dirty="0">
                <a:solidFill>
                  <a:schemeClr val="tx1"/>
                </a:solidFill>
                <a:latin typeface="Times New Roman" panose="02020603050405020304" pitchFamily="18" charset="0"/>
                <a:cs typeface="Times New Roman" panose="02020603050405020304" pitchFamily="18" charset="0"/>
              </a:rPr>
              <a:t>Reasonable chromaticity</a:t>
            </a:r>
          </a:p>
          <a:p>
            <a:pPr lvl="1">
              <a:spcBef>
                <a:spcPts val="300"/>
              </a:spcBef>
              <a:buFont typeface="Arial" panose="020B0604020202020204" pitchFamily="34" charset="0"/>
              <a:buChar char="•"/>
            </a:pPr>
            <a:r>
              <a:rPr lang="en-US" altLang="zh-CN" sz="2000" dirty="0">
                <a:solidFill>
                  <a:schemeClr val="tx1"/>
                </a:solidFill>
                <a:latin typeface="Times New Roman" panose="02020603050405020304" pitchFamily="18" charset="0"/>
                <a:cs typeface="Times New Roman" panose="02020603050405020304" pitchFamily="18" charset="0"/>
              </a:rPr>
              <a:t>Matched injection beam( optics, position, energy)</a:t>
            </a:r>
          </a:p>
          <a:p>
            <a:pPr lvl="1">
              <a:spcBef>
                <a:spcPts val="300"/>
              </a:spcBef>
              <a:buFont typeface="Arial" panose="020B0604020202020204" pitchFamily="34" charset="0"/>
              <a:buChar char="•"/>
            </a:pPr>
            <a:r>
              <a:rPr lang="en-US" altLang="zh-CN" sz="2000" dirty="0">
                <a:solidFill>
                  <a:schemeClr val="tx1"/>
                </a:solidFill>
                <a:latin typeface="Times New Roman" panose="02020603050405020304" pitchFamily="18" charset="0"/>
                <a:cs typeface="Times New Roman" panose="02020603050405020304" pitchFamily="18" charset="0"/>
              </a:rPr>
              <a:t>Reasonable RF voltage</a:t>
            </a:r>
          </a:p>
          <a:p>
            <a:pPr>
              <a:spcBef>
                <a:spcPts val="300"/>
              </a:spcBef>
              <a:buFont typeface="Wingdings" panose="05000000000000000000" pitchFamily="2" charset="2"/>
              <a:buChar char="ü"/>
            </a:pPr>
            <a:r>
              <a:rPr lang="en-US" altLang="zh-CN" sz="2000" b="1" dirty="0">
                <a:solidFill>
                  <a:schemeClr val="tx1"/>
                </a:solidFill>
                <a:latin typeface="Times New Roman" panose="02020603050405020304" pitchFamily="18" charset="0"/>
                <a:cs typeface="Times New Roman" panose="02020603050405020304" pitchFamily="18" charset="0"/>
              </a:rPr>
              <a:t>Coupled-bunch instabilities</a:t>
            </a:r>
          </a:p>
          <a:p>
            <a:pPr lvl="1">
              <a:spcBef>
                <a:spcPts val="300"/>
              </a:spcBef>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Through controlling the positions of the plug-in tuners and temperature of the cooling water, the resonant frequencies of HOMs can be varied differently</a:t>
            </a:r>
          </a:p>
        </p:txBody>
      </p:sp>
      <p:sp>
        <p:nvSpPr>
          <p:cNvPr id="3" name="标题 2">
            <a:extLst>
              <a:ext uri="{FF2B5EF4-FFF2-40B4-BE49-F238E27FC236}">
                <a16:creationId xmlns="" xmlns:a16="http://schemas.microsoft.com/office/drawing/2014/main" id="{1E977596-0806-4AFA-BA5A-0BF428B6A351}"/>
              </a:ext>
            </a:extLst>
          </p:cNvPr>
          <p:cNvSpPr>
            <a:spLocks noGrp="1"/>
          </p:cNvSpPr>
          <p:nvPr>
            <p:ph type="title"/>
          </p:nvPr>
        </p:nvSpPr>
        <p:spPr/>
        <p:txBody>
          <a:bodyPr/>
          <a:lstStyle/>
          <a:p>
            <a:r>
              <a:rPr lang="en-US" altLang="zh-CN" dirty="0"/>
              <a:t>Bunch charge related</a:t>
            </a:r>
            <a:endParaRPr lang="zh-CN" altLang="en-US" dirty="0"/>
          </a:p>
        </p:txBody>
      </p:sp>
      <p:pic>
        <p:nvPicPr>
          <p:cNvPr id="7" name="图片 6">
            <a:extLst>
              <a:ext uri="{FF2B5EF4-FFF2-40B4-BE49-F238E27FC236}">
                <a16:creationId xmlns="" xmlns:a16="http://schemas.microsoft.com/office/drawing/2014/main" id="{0FD8FB20-0969-4B34-AF3C-CD466BADA766}"/>
              </a:ext>
            </a:extLst>
          </p:cNvPr>
          <p:cNvPicPr>
            <a:picLocks noChangeAspect="1"/>
          </p:cNvPicPr>
          <p:nvPr/>
        </p:nvPicPr>
        <p:blipFill>
          <a:blip r:embed="rId5"/>
          <a:stretch>
            <a:fillRect/>
          </a:stretch>
        </p:blipFill>
        <p:spPr>
          <a:xfrm>
            <a:off x="1336173" y="5233758"/>
            <a:ext cx="3693028" cy="901984"/>
          </a:xfrm>
          <a:prstGeom prst="rect">
            <a:avLst/>
          </a:prstGeom>
        </p:spPr>
      </p:pic>
    </p:spTree>
    <p:extLst>
      <p:ext uri="{BB962C8B-B14F-4D97-AF65-F5344CB8AC3E}">
        <p14:creationId xmlns:p14="http://schemas.microsoft.com/office/powerpoint/2010/main" val="7904009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 xmlns:a16="http://schemas.microsoft.com/office/drawing/2014/main" id="{407BA506-1238-4F3A-9116-5506BB9598F6}"/>
              </a:ext>
            </a:extLst>
          </p:cNvPr>
          <p:cNvSpPr>
            <a:spLocks noGrp="1"/>
          </p:cNvSpPr>
          <p:nvPr>
            <p:ph sz="quarter" idx="10"/>
          </p:nvPr>
        </p:nvSpPr>
        <p:spPr>
          <a:xfrm>
            <a:off x="0" y="1329893"/>
            <a:ext cx="11157358" cy="1912071"/>
          </a:xfrm>
        </p:spPr>
        <p:txBody>
          <a:bodyPr>
            <a:normAutofit/>
          </a:bodyPr>
          <a:lstStyle/>
          <a:p>
            <a:r>
              <a:rPr lang="en-US" altLang="zh-CN" sz="4800" dirty="0"/>
              <a:t>Status of HEPS booster commissioning</a:t>
            </a:r>
            <a:endParaRPr lang="zh-CN" altLang="en-US" sz="2400" dirty="0"/>
          </a:p>
        </p:txBody>
      </p:sp>
      <p:sp>
        <p:nvSpPr>
          <p:cNvPr id="3" name="文本占位符 2">
            <a:extLst>
              <a:ext uri="{FF2B5EF4-FFF2-40B4-BE49-F238E27FC236}">
                <a16:creationId xmlns="" xmlns:a16="http://schemas.microsoft.com/office/drawing/2014/main" id="{9A566AB4-C8CA-4BCA-92A7-69E5137D6A27}"/>
              </a:ext>
            </a:extLst>
          </p:cNvPr>
          <p:cNvSpPr>
            <a:spLocks noGrp="1"/>
          </p:cNvSpPr>
          <p:nvPr>
            <p:ph type="body" sz="quarter" idx="11"/>
          </p:nvPr>
        </p:nvSpPr>
        <p:spPr/>
        <p:txBody>
          <a:bodyPr/>
          <a:lstStyle/>
          <a:p>
            <a:endParaRPr lang="zh-CN" altLang="en-US" dirty="0"/>
          </a:p>
        </p:txBody>
      </p:sp>
    </p:spTree>
    <p:extLst>
      <p:ext uri="{BB962C8B-B14F-4D97-AF65-F5344CB8AC3E}">
        <p14:creationId xmlns:p14="http://schemas.microsoft.com/office/powerpoint/2010/main" val="34301693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 xmlns:a16="http://schemas.microsoft.com/office/drawing/2014/main" id="{933790BE-3FC2-4801-93A2-5C7040572C7B}"/>
              </a:ext>
            </a:extLst>
          </p:cNvPr>
          <p:cNvSpPr>
            <a:spLocks noGrp="1"/>
          </p:cNvSpPr>
          <p:nvPr>
            <p:ph type="title"/>
          </p:nvPr>
        </p:nvSpPr>
        <p:spPr/>
        <p:txBody>
          <a:bodyPr/>
          <a:lstStyle/>
          <a:p>
            <a:r>
              <a:rPr lang="en-US" altLang="zh-CN" dirty="0"/>
              <a:t>Beam commissioning </a:t>
            </a:r>
            <a:endParaRPr lang="zh-CN" altLang="en-US" dirty="0"/>
          </a:p>
        </p:txBody>
      </p:sp>
      <p:pic>
        <p:nvPicPr>
          <p:cNvPr id="14" name="图片 13">
            <a:extLst>
              <a:ext uri="{FF2B5EF4-FFF2-40B4-BE49-F238E27FC236}">
                <a16:creationId xmlns="" xmlns:a16="http://schemas.microsoft.com/office/drawing/2014/main" id="{186096BF-DA04-4E20-87D5-90938BDC2FC3}"/>
              </a:ext>
            </a:extLst>
          </p:cNvPr>
          <p:cNvPicPr>
            <a:picLocks noChangeAspect="1"/>
          </p:cNvPicPr>
          <p:nvPr/>
        </p:nvPicPr>
        <p:blipFill rotWithShape="1">
          <a:blip r:embed="rId3"/>
          <a:srcRect l="866"/>
          <a:stretch/>
        </p:blipFill>
        <p:spPr>
          <a:xfrm>
            <a:off x="1133475" y="1114425"/>
            <a:ext cx="9263062" cy="4838700"/>
          </a:xfrm>
          <a:prstGeom prst="rect">
            <a:avLst/>
          </a:prstGeom>
        </p:spPr>
      </p:pic>
    </p:spTree>
    <p:extLst>
      <p:ext uri="{BB962C8B-B14F-4D97-AF65-F5344CB8AC3E}">
        <p14:creationId xmlns:p14="http://schemas.microsoft.com/office/powerpoint/2010/main" val="10619269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a:extLst>
              <a:ext uri="{FF2B5EF4-FFF2-40B4-BE49-F238E27FC236}">
                <a16:creationId xmlns="" xmlns:a16="http://schemas.microsoft.com/office/drawing/2014/main" id="{227D9FB7-6EC7-4E2F-B9EA-19FE0F0AF1A9}"/>
              </a:ext>
            </a:extLst>
          </p:cNvPr>
          <p:cNvSpPr>
            <a:spLocks noGrp="1"/>
          </p:cNvSpPr>
          <p:nvPr>
            <p:ph idx="1"/>
          </p:nvPr>
        </p:nvSpPr>
        <p:spPr>
          <a:xfrm>
            <a:off x="841751" y="1069506"/>
            <a:ext cx="5680056" cy="2582185"/>
          </a:xfrm>
        </p:spPr>
        <p:txBody>
          <a:bodyPr>
            <a:normAutofit/>
          </a:bodyPr>
          <a:lstStyle/>
          <a:p>
            <a:pPr>
              <a:spcBef>
                <a:spcPts val="600"/>
              </a:spcBef>
            </a:pPr>
            <a:r>
              <a:rPr lang="en-US" altLang="zh-CN" sz="2000" dirty="0">
                <a:solidFill>
                  <a:schemeClr val="tx1"/>
                </a:solidFill>
                <a:latin typeface="Times New Roman" panose="02020603050405020304" pitchFamily="18" charset="0"/>
                <a:cs typeface="Times New Roman" panose="02020603050405020304" pitchFamily="18" charset="0"/>
              </a:rPr>
              <a:t>25-7-2023, beam commissioning started</a:t>
            </a:r>
          </a:p>
          <a:p>
            <a:pPr>
              <a:spcBef>
                <a:spcPts val="600"/>
              </a:spcBef>
            </a:pPr>
            <a:r>
              <a:rPr lang="en-US" altLang="zh-CN" sz="2000" dirty="0">
                <a:solidFill>
                  <a:schemeClr val="tx1"/>
                </a:solidFill>
                <a:latin typeface="Times New Roman" panose="02020603050405020304" pitchFamily="18" charset="0"/>
                <a:cs typeface="Times New Roman" panose="02020603050405020304" pitchFamily="18" charset="0"/>
              </a:rPr>
              <a:t>28-7-2023, beam accumulated at 500MeV </a:t>
            </a:r>
          </a:p>
          <a:p>
            <a:pPr>
              <a:spcBef>
                <a:spcPts val="600"/>
              </a:spcBef>
            </a:pPr>
            <a:r>
              <a:rPr lang="en-US" altLang="zh-CN" sz="2000" dirty="0">
                <a:solidFill>
                  <a:schemeClr val="tx1"/>
                </a:solidFill>
                <a:latin typeface="Times New Roman" panose="02020603050405020304" pitchFamily="18" charset="0"/>
                <a:cs typeface="Times New Roman" panose="02020603050405020304" pitchFamily="18" charset="0"/>
              </a:rPr>
              <a:t>09-8-2023,   ramped to 6GeV</a:t>
            </a:r>
          </a:p>
          <a:p>
            <a:pPr>
              <a:spcBef>
                <a:spcPts val="600"/>
              </a:spcBef>
            </a:pPr>
            <a:r>
              <a:rPr lang="en-US" altLang="zh-CN" sz="2000" dirty="0">
                <a:solidFill>
                  <a:schemeClr val="tx1"/>
                </a:solidFill>
                <a:latin typeface="Times New Roman" panose="02020603050405020304" pitchFamily="18" charset="0"/>
                <a:cs typeface="Times New Roman" panose="02020603050405020304" pitchFamily="18" charset="0"/>
              </a:rPr>
              <a:t>06-11-2023, bunch charge &gt;5 nC reached</a:t>
            </a:r>
          </a:p>
          <a:p>
            <a:pPr>
              <a:spcBef>
                <a:spcPts val="600"/>
              </a:spcBef>
            </a:pPr>
            <a:r>
              <a:rPr lang="en-US" altLang="zh-CN" sz="2000" dirty="0">
                <a:solidFill>
                  <a:schemeClr val="tx1"/>
                </a:solidFill>
                <a:latin typeface="Times New Roman" panose="02020603050405020304" pitchFamily="18" charset="0"/>
                <a:cs typeface="Times New Roman" panose="02020603050405020304" pitchFamily="18" charset="0"/>
              </a:rPr>
              <a:t>17-11-2023, all the target values proposed by PDR has been reached</a:t>
            </a:r>
          </a:p>
        </p:txBody>
      </p:sp>
      <p:sp>
        <p:nvSpPr>
          <p:cNvPr id="4" name="标题 3">
            <a:extLst>
              <a:ext uri="{FF2B5EF4-FFF2-40B4-BE49-F238E27FC236}">
                <a16:creationId xmlns="" xmlns:a16="http://schemas.microsoft.com/office/drawing/2014/main" id="{D0AD112E-9370-4266-B3A2-9AB84C3304C4}"/>
              </a:ext>
            </a:extLst>
          </p:cNvPr>
          <p:cNvSpPr>
            <a:spLocks noGrp="1"/>
          </p:cNvSpPr>
          <p:nvPr>
            <p:ph type="title"/>
          </p:nvPr>
        </p:nvSpPr>
        <p:spPr/>
        <p:txBody>
          <a:bodyPr/>
          <a:lstStyle/>
          <a:p>
            <a:r>
              <a:rPr lang="en-US" altLang="zh-CN" dirty="0"/>
              <a:t>Milestones</a:t>
            </a:r>
            <a:endParaRPr lang="zh-CN" altLang="en-US" dirty="0"/>
          </a:p>
        </p:txBody>
      </p:sp>
      <p:pic>
        <p:nvPicPr>
          <p:cNvPr id="8" name="图片 7">
            <a:extLst>
              <a:ext uri="{FF2B5EF4-FFF2-40B4-BE49-F238E27FC236}">
                <a16:creationId xmlns="" xmlns:a16="http://schemas.microsoft.com/office/drawing/2014/main" id="{B0A2107C-B747-43AA-A299-4E55777099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3160" y="759522"/>
            <a:ext cx="4727739" cy="2582185"/>
          </a:xfrm>
          <a:prstGeom prst="rect">
            <a:avLst/>
          </a:prstGeom>
        </p:spPr>
      </p:pic>
      <p:pic>
        <p:nvPicPr>
          <p:cNvPr id="3" name="图片 2">
            <a:extLst>
              <a:ext uri="{FF2B5EF4-FFF2-40B4-BE49-F238E27FC236}">
                <a16:creationId xmlns="" xmlns:a16="http://schemas.microsoft.com/office/drawing/2014/main" id="{A9AE9AA0-9775-4AC5-85C8-6D941CA475C7}"/>
              </a:ext>
            </a:extLst>
          </p:cNvPr>
          <p:cNvPicPr>
            <a:picLocks noChangeAspect="1"/>
          </p:cNvPicPr>
          <p:nvPr/>
        </p:nvPicPr>
        <p:blipFill>
          <a:blip r:embed="rId4"/>
          <a:stretch>
            <a:fillRect/>
          </a:stretch>
        </p:blipFill>
        <p:spPr>
          <a:xfrm>
            <a:off x="6892254" y="3528714"/>
            <a:ext cx="3340415" cy="2602909"/>
          </a:xfrm>
          <a:prstGeom prst="rect">
            <a:avLst/>
          </a:prstGeom>
        </p:spPr>
      </p:pic>
      <p:pic>
        <p:nvPicPr>
          <p:cNvPr id="9" name="图片 8">
            <a:extLst>
              <a:ext uri="{FF2B5EF4-FFF2-40B4-BE49-F238E27FC236}">
                <a16:creationId xmlns="" xmlns:a16="http://schemas.microsoft.com/office/drawing/2014/main" id="{1FD69686-9B6F-4A05-AC89-0EA4BCA565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751" y="3528714"/>
            <a:ext cx="4664167" cy="2529613"/>
          </a:xfrm>
          <a:prstGeom prst="rect">
            <a:avLst/>
          </a:prstGeom>
        </p:spPr>
      </p:pic>
      <p:sp>
        <p:nvSpPr>
          <p:cNvPr id="11" name="文本框 10">
            <a:extLst>
              <a:ext uri="{FF2B5EF4-FFF2-40B4-BE49-F238E27FC236}">
                <a16:creationId xmlns="" xmlns:a16="http://schemas.microsoft.com/office/drawing/2014/main" id="{6DC5F9A2-2C00-4FD2-A36A-A05B74C797EE}"/>
              </a:ext>
            </a:extLst>
          </p:cNvPr>
          <p:cNvSpPr txBox="1"/>
          <p:nvPr/>
        </p:nvSpPr>
        <p:spPr>
          <a:xfrm>
            <a:off x="8301283" y="2325393"/>
            <a:ext cx="2277234" cy="461665"/>
          </a:xfrm>
          <a:prstGeom prst="rect">
            <a:avLst/>
          </a:prstGeom>
          <a:noFill/>
        </p:spPr>
        <p:txBody>
          <a:bodyPr wrap="square">
            <a:spAutoFit/>
          </a:bodyPr>
          <a:lstStyle/>
          <a:p>
            <a:r>
              <a:rPr lang="en-US" altLang="zh-CN" sz="2400" b="1" dirty="0">
                <a:solidFill>
                  <a:srgbClr val="FF0000"/>
                </a:solidFill>
              </a:rPr>
              <a:t>26-7-2023</a:t>
            </a:r>
            <a:endParaRPr lang="zh-CN" altLang="en-US" sz="2400" b="1" dirty="0">
              <a:solidFill>
                <a:srgbClr val="FF0000"/>
              </a:solidFill>
            </a:endParaRPr>
          </a:p>
        </p:txBody>
      </p:sp>
      <p:sp>
        <p:nvSpPr>
          <p:cNvPr id="12" name="文本框 11">
            <a:extLst>
              <a:ext uri="{FF2B5EF4-FFF2-40B4-BE49-F238E27FC236}">
                <a16:creationId xmlns="" xmlns:a16="http://schemas.microsoft.com/office/drawing/2014/main" id="{409BA378-C855-46D4-BB60-E09246B319CB}"/>
              </a:ext>
            </a:extLst>
          </p:cNvPr>
          <p:cNvSpPr txBox="1"/>
          <p:nvPr/>
        </p:nvSpPr>
        <p:spPr>
          <a:xfrm>
            <a:off x="8695680" y="5642297"/>
            <a:ext cx="2086480" cy="461665"/>
          </a:xfrm>
          <a:prstGeom prst="rect">
            <a:avLst/>
          </a:prstGeom>
          <a:noFill/>
        </p:spPr>
        <p:txBody>
          <a:bodyPr wrap="square">
            <a:spAutoFit/>
          </a:bodyPr>
          <a:lstStyle/>
          <a:p>
            <a:r>
              <a:rPr lang="en-US" altLang="zh-CN" sz="2400" b="1" dirty="0">
                <a:solidFill>
                  <a:srgbClr val="FF0000"/>
                </a:solidFill>
              </a:rPr>
              <a:t>28-7-2023</a:t>
            </a:r>
            <a:endParaRPr lang="zh-CN" altLang="en-US" sz="2400" b="1" dirty="0">
              <a:solidFill>
                <a:srgbClr val="FF0000"/>
              </a:solidFill>
            </a:endParaRPr>
          </a:p>
        </p:txBody>
      </p:sp>
      <p:sp>
        <p:nvSpPr>
          <p:cNvPr id="13" name="文本框 12">
            <a:extLst>
              <a:ext uri="{FF2B5EF4-FFF2-40B4-BE49-F238E27FC236}">
                <a16:creationId xmlns="" xmlns:a16="http://schemas.microsoft.com/office/drawing/2014/main" id="{33F87AC0-29F2-48C9-BE6E-DCB462EACEA0}"/>
              </a:ext>
            </a:extLst>
          </p:cNvPr>
          <p:cNvSpPr txBox="1"/>
          <p:nvPr/>
        </p:nvSpPr>
        <p:spPr>
          <a:xfrm>
            <a:off x="1264690" y="5569564"/>
            <a:ext cx="1401681" cy="461665"/>
          </a:xfrm>
          <a:prstGeom prst="rect">
            <a:avLst/>
          </a:prstGeom>
          <a:noFill/>
        </p:spPr>
        <p:txBody>
          <a:bodyPr wrap="square">
            <a:spAutoFit/>
          </a:bodyPr>
          <a:lstStyle/>
          <a:p>
            <a:r>
              <a:rPr lang="en-US" altLang="zh-CN" sz="2400" b="1" dirty="0">
                <a:solidFill>
                  <a:srgbClr val="FF0000"/>
                </a:solidFill>
              </a:rPr>
              <a:t>9-8-2023</a:t>
            </a:r>
            <a:endParaRPr lang="zh-CN" altLang="en-US" sz="2400" b="1" dirty="0">
              <a:solidFill>
                <a:srgbClr val="FF0000"/>
              </a:solidFill>
            </a:endParaRPr>
          </a:p>
        </p:txBody>
      </p:sp>
      <p:sp>
        <p:nvSpPr>
          <p:cNvPr id="18" name="箭头: 直角上 17">
            <a:extLst>
              <a:ext uri="{FF2B5EF4-FFF2-40B4-BE49-F238E27FC236}">
                <a16:creationId xmlns="" xmlns:a16="http://schemas.microsoft.com/office/drawing/2014/main" id="{5C306C1D-849A-428F-95BB-E4E05D520380}"/>
              </a:ext>
            </a:extLst>
          </p:cNvPr>
          <p:cNvSpPr/>
          <p:nvPr/>
        </p:nvSpPr>
        <p:spPr>
          <a:xfrm rot="16200000" flipH="1">
            <a:off x="9607787" y="3860414"/>
            <a:ext cx="1693080" cy="655666"/>
          </a:xfrm>
          <a:prstGeom prst="ben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 xmlns:a16="http://schemas.microsoft.com/office/drawing/2014/main" id="{79458F8F-7048-4739-9EDE-D2080A27A49B}"/>
              </a:ext>
            </a:extLst>
          </p:cNvPr>
          <p:cNvSpPr/>
          <p:nvPr/>
        </p:nvSpPr>
        <p:spPr>
          <a:xfrm rot="10800000">
            <a:off x="5685794" y="4291946"/>
            <a:ext cx="860612" cy="37651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072504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 xmlns:a16="http://schemas.microsoft.com/office/drawing/2014/main" id="{AC9BC336-E970-42DE-BAC2-FF0EEF1C423D}"/>
              </a:ext>
            </a:extLst>
          </p:cNvPr>
          <p:cNvSpPr>
            <a:spLocks noGrp="1"/>
          </p:cNvSpPr>
          <p:nvPr>
            <p:ph type="title"/>
          </p:nvPr>
        </p:nvSpPr>
        <p:spPr/>
        <p:txBody>
          <a:bodyPr/>
          <a:lstStyle/>
          <a:p>
            <a:r>
              <a:rPr lang="en-US" altLang="zh-CN" dirty="0"/>
              <a:t>Beam accumulation</a:t>
            </a:r>
          </a:p>
        </p:txBody>
      </p:sp>
      <p:sp>
        <p:nvSpPr>
          <p:cNvPr id="5" name="矩形 4">
            <a:extLst>
              <a:ext uri="{FF2B5EF4-FFF2-40B4-BE49-F238E27FC236}">
                <a16:creationId xmlns="" xmlns:a16="http://schemas.microsoft.com/office/drawing/2014/main" id="{79F8A9BE-2B20-4B3E-8AB5-AD33AE8BE18A}"/>
              </a:ext>
            </a:extLst>
          </p:cNvPr>
          <p:cNvSpPr/>
          <p:nvPr/>
        </p:nvSpPr>
        <p:spPr>
          <a:xfrm>
            <a:off x="780288" y="945382"/>
            <a:ext cx="6826647" cy="5016758"/>
          </a:xfrm>
          <a:prstGeom prst="rect">
            <a:avLst/>
          </a:prstGeom>
        </p:spPr>
        <p:txBody>
          <a:bodyPr wrap="square">
            <a:spAutoFit/>
          </a:bodyPr>
          <a:lstStyle/>
          <a:p>
            <a:pPr marL="285750" indent="-285750" algn="just">
              <a:spcBef>
                <a:spcPts val="600"/>
              </a:spcBef>
              <a:buFont typeface="Wingdings" panose="05000000000000000000" pitchFamily="2" charset="2"/>
              <a:buChar char="p"/>
            </a:pPr>
            <a:r>
              <a:rPr lang="en-US" altLang="zh-CN" sz="2000" dirty="0">
                <a:latin typeface="Times New Roman" panose="02020603050405020304" pitchFamily="18" charset="0"/>
                <a:cs typeface="Times New Roman" panose="02020603050405020304" pitchFamily="18" charset="0"/>
              </a:rPr>
              <a:t> 20 turns were achieved</a:t>
            </a:r>
          </a:p>
          <a:p>
            <a:pPr marL="342900" indent="-342900" algn="just">
              <a:spcBef>
                <a:spcPts val="600"/>
              </a:spcBef>
              <a:buFont typeface="Wingdings" panose="05000000000000000000" pitchFamily="2" charset="2"/>
              <a:buChar char="ü"/>
            </a:pPr>
            <a:r>
              <a:rPr lang="en-US" altLang="zh-CN" sz="2000" dirty="0">
                <a:latin typeface="Times New Roman" panose="02020603050405020304" pitchFamily="18" charset="0"/>
                <a:cs typeface="Times New Roman" panose="02020603050405020304" pitchFamily="18" charset="0"/>
              </a:rPr>
              <a:t>Optimize the trajectory and angle of the injected beam </a:t>
            </a:r>
          </a:p>
          <a:p>
            <a:pPr marL="342900" indent="-342900" algn="just">
              <a:spcBef>
                <a:spcPts val="600"/>
              </a:spcBef>
              <a:buFont typeface="Wingdings" panose="05000000000000000000" pitchFamily="2" charset="2"/>
              <a:buChar char="ü"/>
            </a:pPr>
            <a:r>
              <a:rPr lang="en-US" altLang="zh-CN" sz="2000" dirty="0">
                <a:latin typeface="Times New Roman" panose="02020603050405020304" pitchFamily="18" charset="0"/>
                <a:cs typeface="Times New Roman" panose="02020603050405020304" pitchFamily="18" charset="0"/>
              </a:rPr>
              <a:t>scanning the kicker strength </a:t>
            </a:r>
          </a:p>
          <a:p>
            <a:pPr marL="342900" indent="-342900" algn="just">
              <a:spcBef>
                <a:spcPts val="600"/>
              </a:spcBef>
              <a:buFont typeface="Wingdings" panose="05000000000000000000" pitchFamily="2" charset="2"/>
              <a:buChar char="ü"/>
            </a:pPr>
            <a:r>
              <a:rPr lang="en-US" altLang="zh-CN" sz="2000" dirty="0">
                <a:latin typeface="Times New Roman" panose="02020603050405020304" pitchFamily="18" charset="0"/>
                <a:cs typeface="Times New Roman" panose="02020603050405020304" pitchFamily="18" charset="0"/>
              </a:rPr>
              <a:t>fine-tuning the correctors’ strength near  injection point</a:t>
            </a:r>
          </a:p>
          <a:p>
            <a:pPr marL="342900" indent="-342900" algn="just">
              <a:spcBef>
                <a:spcPts val="600"/>
              </a:spcBef>
              <a:buFont typeface="Wingdings" panose="05000000000000000000" pitchFamily="2" charset="2"/>
              <a:buChar char="ü"/>
            </a:pPr>
            <a:r>
              <a:rPr lang="en-US" altLang="zh-CN" sz="2000" dirty="0">
                <a:latin typeface="Times New Roman" panose="02020603050405020304" pitchFamily="18" charset="0"/>
                <a:cs typeface="Times New Roman" panose="02020603050405020304" pitchFamily="18" charset="0"/>
              </a:rPr>
              <a:t>Little changed the quadrupoles’ strength</a:t>
            </a:r>
          </a:p>
          <a:p>
            <a:pPr algn="just">
              <a:spcBef>
                <a:spcPts val="600"/>
              </a:spcBef>
            </a:pPr>
            <a:r>
              <a:rPr lang="en-US" altLang="zh-CN" sz="2000" dirty="0" smtClean="0">
                <a:latin typeface="Times New Roman" panose="02020603050405020304" pitchFamily="18" charset="0"/>
                <a:cs typeface="Times New Roman" panose="02020603050405020304" pitchFamily="18" charset="0"/>
              </a:rPr>
              <a:t>X   the RF powered on with 4MV voltage ( mistake)</a:t>
            </a:r>
          </a:p>
          <a:p>
            <a:pPr marL="285750" indent="-285750" algn="just">
              <a:spcBef>
                <a:spcPts val="600"/>
              </a:spcBef>
              <a:buFont typeface="Wingdings" panose="05000000000000000000" pitchFamily="2" charset="2"/>
              <a:buChar char="p"/>
            </a:pPr>
            <a:r>
              <a:rPr lang="en-US" altLang="zh-CN" sz="2000" dirty="0" smtClean="0">
                <a:latin typeface="Times New Roman" panose="02020603050405020304" pitchFamily="18" charset="0"/>
                <a:cs typeface="Times New Roman" panose="02020603050405020304" pitchFamily="18" charset="0"/>
              </a:rPr>
              <a:t>The </a:t>
            </a:r>
            <a:r>
              <a:rPr lang="en-US" altLang="zh-CN" sz="2000" dirty="0">
                <a:latin typeface="Times New Roman" panose="02020603050405020304" pitchFamily="18" charset="0"/>
                <a:cs typeface="Times New Roman" panose="02020603050405020304" pitchFamily="18" charset="0"/>
              </a:rPr>
              <a:t>beam can stay more than 25 ms</a:t>
            </a:r>
          </a:p>
          <a:p>
            <a:pPr marL="342900" indent="-342900" algn="just">
              <a:spcBef>
                <a:spcPts val="600"/>
              </a:spcBef>
              <a:buFont typeface="Wingdings" panose="05000000000000000000" pitchFamily="2" charset="2"/>
              <a:buChar char="ü"/>
            </a:pPr>
            <a:r>
              <a:rPr lang="en-US" altLang="zh-CN" sz="2000" dirty="0">
                <a:latin typeface="Times New Roman" panose="02020603050405020304" pitchFamily="18" charset="0"/>
                <a:cs typeface="Times New Roman" panose="02020603050405020304" pitchFamily="18" charset="0"/>
              </a:rPr>
              <a:t>Tuned off the RF </a:t>
            </a:r>
          </a:p>
          <a:p>
            <a:pPr marL="342900" indent="-342900" algn="just">
              <a:spcBef>
                <a:spcPts val="600"/>
              </a:spcBef>
              <a:buFont typeface="Wingdings" panose="05000000000000000000" pitchFamily="2" charset="2"/>
              <a:buChar char="ü"/>
            </a:pPr>
            <a:r>
              <a:rPr lang="en-US" altLang="zh-CN" sz="2000" dirty="0">
                <a:latin typeface="Times New Roman" panose="02020603050405020304" pitchFamily="18" charset="0"/>
                <a:cs typeface="Times New Roman" panose="02020603050405020304" pitchFamily="18" charset="0"/>
              </a:rPr>
              <a:t>adjusting the set of injection energy in the booster</a:t>
            </a:r>
          </a:p>
          <a:p>
            <a:pPr marL="285750" indent="-285750" algn="just">
              <a:spcBef>
                <a:spcPts val="600"/>
              </a:spcBef>
              <a:buFont typeface="Wingdings" panose="05000000000000000000" pitchFamily="2" charset="2"/>
              <a:buChar char="p"/>
            </a:pPr>
            <a:r>
              <a:rPr lang="en-US" altLang="zh-CN" sz="2000" dirty="0">
                <a:latin typeface="Times New Roman" panose="02020603050405020304" pitchFamily="18" charset="0"/>
                <a:cs typeface="Times New Roman" panose="02020603050405020304" pitchFamily="18" charset="0"/>
              </a:rPr>
              <a:t>orbit was preliminary corrected </a:t>
            </a:r>
          </a:p>
          <a:p>
            <a:pPr algn="just">
              <a:spcBef>
                <a:spcPts val="600"/>
              </a:spcBef>
            </a:pPr>
            <a:r>
              <a:rPr lang="en-US" altLang="zh-CN" sz="2000" dirty="0">
                <a:latin typeface="Times New Roman" panose="02020603050405020304" pitchFamily="18" charset="0"/>
                <a:cs typeface="Times New Roman" panose="02020603050405020304" pitchFamily="18" charset="0"/>
              </a:rPr>
              <a:t>    Theoretical response matrix and TBT data </a:t>
            </a:r>
          </a:p>
          <a:p>
            <a:pPr marL="342900" indent="-342900" algn="just">
              <a:spcBef>
                <a:spcPts val="600"/>
              </a:spcBef>
              <a:buFont typeface="Wingdings" panose="05000000000000000000" pitchFamily="2" charset="2"/>
              <a:buChar char="p"/>
            </a:pPr>
            <a:r>
              <a:rPr lang="en-US" altLang="zh-CN" sz="2000" dirty="0">
                <a:latin typeface="Times New Roman" panose="02020603050405020304" pitchFamily="18" charset="0"/>
                <a:cs typeface="Times New Roman" panose="02020603050405020304" pitchFamily="18" charset="0"/>
              </a:rPr>
              <a:t>The sextupole was powered on and RF cavity were turned on</a:t>
            </a:r>
          </a:p>
          <a:p>
            <a:pPr marL="342900" indent="-342900" algn="just">
              <a:spcBef>
                <a:spcPts val="600"/>
              </a:spcBef>
              <a:buFont typeface="Wingdings" panose="05000000000000000000" pitchFamily="2" charset="2"/>
              <a:buChar char="p"/>
            </a:pPr>
            <a:r>
              <a:rPr lang="en-US" altLang="zh-CN" sz="2000" dirty="0">
                <a:latin typeface="Times New Roman" panose="02020603050405020304" pitchFamily="18" charset="0"/>
                <a:cs typeface="Times New Roman" panose="02020603050405020304" pitchFamily="18" charset="0"/>
              </a:rPr>
              <a:t>Beam accumulated after adjusting RF Phase and frequency</a:t>
            </a:r>
            <a:endParaRPr lang="zh-CN" altLang="en-US" sz="2000" dirty="0">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 xmlns:a16="http://schemas.microsoft.com/office/drawing/2014/main" id="{D4DA6D3C-0678-4059-B086-0730F0328712}"/>
              </a:ext>
            </a:extLst>
          </p:cNvPr>
          <p:cNvPicPr>
            <a:picLocks noChangeAspect="1"/>
          </p:cNvPicPr>
          <p:nvPr/>
        </p:nvPicPr>
        <p:blipFill>
          <a:blip r:embed="rId2"/>
          <a:stretch>
            <a:fillRect/>
          </a:stretch>
        </p:blipFill>
        <p:spPr>
          <a:xfrm>
            <a:off x="7484383" y="3066493"/>
            <a:ext cx="3929365" cy="2846125"/>
          </a:xfrm>
          <a:prstGeom prst="rect">
            <a:avLst/>
          </a:prstGeom>
        </p:spPr>
      </p:pic>
      <p:pic>
        <p:nvPicPr>
          <p:cNvPr id="12" name="图片 11">
            <a:extLst>
              <a:ext uri="{FF2B5EF4-FFF2-40B4-BE49-F238E27FC236}">
                <a16:creationId xmlns="" xmlns:a16="http://schemas.microsoft.com/office/drawing/2014/main" id="{3488E7F2-7D52-4452-8743-E7707B5E26F8}"/>
              </a:ext>
            </a:extLst>
          </p:cNvPr>
          <p:cNvPicPr>
            <a:picLocks noChangeAspect="1"/>
          </p:cNvPicPr>
          <p:nvPr/>
        </p:nvPicPr>
        <p:blipFill>
          <a:blip r:embed="rId3"/>
          <a:stretch>
            <a:fillRect/>
          </a:stretch>
        </p:blipFill>
        <p:spPr>
          <a:xfrm>
            <a:off x="7484383" y="712936"/>
            <a:ext cx="3927329" cy="2186128"/>
          </a:xfrm>
          <a:prstGeom prst="rect">
            <a:avLst/>
          </a:prstGeom>
        </p:spPr>
      </p:pic>
    </p:spTree>
    <p:extLst>
      <p:ext uri="{BB962C8B-B14F-4D97-AF65-F5344CB8AC3E}">
        <p14:creationId xmlns:p14="http://schemas.microsoft.com/office/powerpoint/2010/main" val="42467018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a:extLst>
              <a:ext uri="{FF2B5EF4-FFF2-40B4-BE49-F238E27FC236}">
                <a16:creationId xmlns="" xmlns:a16="http://schemas.microsoft.com/office/drawing/2014/main" id="{3CD671D9-39DB-407C-A844-8BF22A4D1853}"/>
              </a:ext>
            </a:extLst>
          </p:cNvPr>
          <p:cNvPicPr>
            <a:picLocks noGrp="1" noChangeAspect="1"/>
          </p:cNvPicPr>
          <p:nvPr>
            <p:ph idx="1"/>
          </p:nvPr>
        </p:nvPicPr>
        <p:blipFill>
          <a:blip r:embed="rId3"/>
          <a:stretch>
            <a:fillRect/>
          </a:stretch>
        </p:blipFill>
        <p:spPr>
          <a:xfrm>
            <a:off x="6993275" y="865481"/>
            <a:ext cx="3945969" cy="2811132"/>
          </a:xfrm>
          <a:prstGeom prst="rect">
            <a:avLst/>
          </a:prstGeom>
        </p:spPr>
      </p:pic>
      <p:sp>
        <p:nvSpPr>
          <p:cNvPr id="3" name="标题 2">
            <a:extLst>
              <a:ext uri="{FF2B5EF4-FFF2-40B4-BE49-F238E27FC236}">
                <a16:creationId xmlns="" xmlns:a16="http://schemas.microsoft.com/office/drawing/2014/main" id="{E175640A-3F76-44F9-B1C2-BE173C3760BC}"/>
              </a:ext>
            </a:extLst>
          </p:cNvPr>
          <p:cNvSpPr>
            <a:spLocks noGrp="1"/>
          </p:cNvSpPr>
          <p:nvPr>
            <p:ph type="title"/>
          </p:nvPr>
        </p:nvSpPr>
        <p:spPr>
          <a:xfrm>
            <a:off x="780288" y="149365"/>
            <a:ext cx="10718987" cy="663575"/>
          </a:xfrm>
        </p:spPr>
        <p:txBody>
          <a:bodyPr/>
          <a:lstStyle/>
          <a:p>
            <a:r>
              <a:rPr lang="en-US" altLang="zh-CN" dirty="0"/>
              <a:t> Energy</a:t>
            </a:r>
            <a:r>
              <a:rPr lang="zh-CN" altLang="en-US" dirty="0"/>
              <a:t> </a:t>
            </a:r>
            <a:r>
              <a:rPr lang="en-US" altLang="zh-CN" dirty="0"/>
              <a:t>ramping</a:t>
            </a:r>
            <a:endParaRPr lang="zh-CN" altLang="en-US" dirty="0"/>
          </a:p>
        </p:txBody>
      </p:sp>
      <p:sp>
        <p:nvSpPr>
          <p:cNvPr id="5" name="文本框 4">
            <a:extLst>
              <a:ext uri="{FF2B5EF4-FFF2-40B4-BE49-F238E27FC236}">
                <a16:creationId xmlns="" xmlns:a16="http://schemas.microsoft.com/office/drawing/2014/main" id="{2A7E9299-5C2A-4649-BA0E-1D80A1BBAF7D}"/>
              </a:ext>
            </a:extLst>
          </p:cNvPr>
          <p:cNvSpPr txBox="1"/>
          <p:nvPr/>
        </p:nvSpPr>
        <p:spPr>
          <a:xfrm>
            <a:off x="780288" y="812940"/>
            <a:ext cx="6635296" cy="5324535"/>
          </a:xfrm>
          <a:prstGeom prst="rect">
            <a:avLst/>
          </a:prstGeom>
          <a:noFill/>
        </p:spPr>
        <p:txBody>
          <a:bodyPr wrap="square" rtlCol="0">
            <a:spAutoFit/>
          </a:bodyPr>
          <a:lstStyle/>
          <a:p>
            <a:pPr marL="285750" indent="-285750">
              <a:buFont typeface="Wingdings" panose="05000000000000000000" pitchFamily="2" charset="2"/>
              <a:buChar char="l"/>
            </a:pPr>
            <a:r>
              <a:rPr lang="en-US" altLang="zh-CN" sz="2000" b="1" dirty="0">
                <a:latin typeface="+mj-lt"/>
              </a:rPr>
              <a:t>The</a:t>
            </a:r>
            <a:r>
              <a:rPr lang="zh-CN" altLang="en-US" sz="2000" b="1" dirty="0">
                <a:latin typeface="+mj-lt"/>
              </a:rPr>
              <a:t> </a:t>
            </a:r>
            <a:r>
              <a:rPr lang="en-US" altLang="zh-CN" sz="2000" b="1" dirty="0">
                <a:latin typeface="+mj-lt"/>
              </a:rPr>
              <a:t>match</a:t>
            </a:r>
            <a:r>
              <a:rPr lang="zh-CN" altLang="en-US" sz="2000" b="1" dirty="0">
                <a:latin typeface="+mj-lt"/>
              </a:rPr>
              <a:t> </a:t>
            </a:r>
            <a:r>
              <a:rPr lang="en-US" altLang="zh-CN" sz="2000" b="1" dirty="0">
                <a:latin typeface="+mj-lt"/>
              </a:rPr>
              <a:t>of</a:t>
            </a:r>
            <a:r>
              <a:rPr lang="zh-CN" altLang="en-US" sz="2000" b="1" dirty="0">
                <a:latin typeface="+mj-lt"/>
              </a:rPr>
              <a:t>  </a:t>
            </a:r>
            <a:r>
              <a:rPr lang="en-US" altLang="zh-CN" sz="2000" b="1" dirty="0">
                <a:latin typeface="+mj-lt"/>
              </a:rPr>
              <a:t>quadrupole</a:t>
            </a:r>
            <a:r>
              <a:rPr lang="zh-CN" altLang="en-US" sz="2000" b="1" dirty="0">
                <a:latin typeface="+mj-lt"/>
              </a:rPr>
              <a:t> </a:t>
            </a:r>
            <a:r>
              <a:rPr lang="en-US" altLang="zh-CN" sz="2000" b="1" dirty="0">
                <a:latin typeface="+mj-lt"/>
              </a:rPr>
              <a:t>to the</a:t>
            </a:r>
            <a:r>
              <a:rPr lang="zh-CN" altLang="en-US" sz="2000" b="1" dirty="0">
                <a:latin typeface="+mj-lt"/>
              </a:rPr>
              <a:t> </a:t>
            </a:r>
            <a:r>
              <a:rPr lang="en-US" altLang="zh-CN" sz="2000" b="1" dirty="0">
                <a:latin typeface="+mj-lt"/>
              </a:rPr>
              <a:t>dipole     </a:t>
            </a:r>
          </a:p>
          <a:p>
            <a:pPr marL="742950" lvl="1" indent="-285750">
              <a:buFont typeface="Wingdings" panose="05000000000000000000" pitchFamily="2" charset="2"/>
              <a:buChar char="ü"/>
            </a:pPr>
            <a:r>
              <a:rPr lang="en-US" altLang="zh-CN" sz="2000" dirty="0">
                <a:latin typeface="+mj-lt"/>
              </a:rPr>
              <a:t> The current starting point in the energy ramp-up curve is different from starting point for the magnetic field measurement.</a:t>
            </a:r>
          </a:p>
          <a:p>
            <a:pPr marL="742950" lvl="1" indent="-285750">
              <a:buFont typeface="Wingdings" panose="05000000000000000000" pitchFamily="2" charset="2"/>
              <a:buChar char="p"/>
            </a:pPr>
            <a:r>
              <a:rPr lang="en-US" altLang="zh-CN" sz="2000" dirty="0">
                <a:latin typeface="+mj-lt"/>
              </a:rPr>
              <a:t>change</a:t>
            </a:r>
            <a:r>
              <a:rPr lang="zh-CN" altLang="en-US" sz="2000" dirty="0">
                <a:latin typeface="+mj-lt"/>
              </a:rPr>
              <a:t> </a:t>
            </a:r>
            <a:r>
              <a:rPr lang="en-US" altLang="zh-CN" sz="2000" dirty="0">
                <a:latin typeface="+mj-lt"/>
              </a:rPr>
              <a:t>the</a:t>
            </a:r>
            <a:r>
              <a:rPr lang="zh-CN" altLang="en-US" sz="2000" dirty="0">
                <a:latin typeface="+mj-lt"/>
              </a:rPr>
              <a:t> </a:t>
            </a:r>
            <a:r>
              <a:rPr lang="en-US" altLang="zh-CN" sz="2000" dirty="0">
                <a:latin typeface="+mj-lt"/>
              </a:rPr>
              <a:t>starting point in the energy ramp-up curve same as the magnetic field measurement</a:t>
            </a:r>
          </a:p>
          <a:p>
            <a:pPr marL="742950" lvl="1" indent="-285750">
              <a:buFont typeface="Wingdings" panose="05000000000000000000" pitchFamily="2" charset="2"/>
              <a:buChar char="p"/>
            </a:pPr>
            <a:r>
              <a:rPr lang="en-US" altLang="zh-CN" sz="2000" dirty="0">
                <a:latin typeface="+mj-lt"/>
              </a:rPr>
              <a:t>Based on the physical quantities set at injection energy to generate the initial energy ramp-up curve </a:t>
            </a:r>
          </a:p>
          <a:p>
            <a:pPr marL="742950" lvl="1" indent="-285750">
              <a:buFont typeface="Wingdings" panose="05000000000000000000" pitchFamily="2" charset="2"/>
              <a:buChar char="ü"/>
            </a:pPr>
            <a:r>
              <a:rPr lang="en-US" altLang="zh-CN" sz="2000" dirty="0">
                <a:latin typeface="+mj-lt"/>
              </a:rPr>
              <a:t>The magnetic measurement method used for the dipole magnet cannot detect the residual magnetism</a:t>
            </a:r>
          </a:p>
          <a:p>
            <a:pPr marL="742950" lvl="1" indent="-285750">
              <a:buFont typeface="Wingdings" panose="05000000000000000000" pitchFamily="2" charset="2"/>
              <a:buChar char="p"/>
            </a:pPr>
            <a:r>
              <a:rPr lang="en-US" altLang="zh-CN" sz="2000" dirty="0">
                <a:latin typeface="+mj-lt"/>
              </a:rPr>
              <a:t>Calculate the residual magnetism in the dipole through measurement and add it to the excitation </a:t>
            </a:r>
            <a:r>
              <a:rPr lang="en-US" altLang="zh-CN" sz="2000" dirty="0" smtClean="0">
                <a:latin typeface="+mj-lt"/>
              </a:rPr>
              <a:t>curve</a:t>
            </a:r>
            <a:endParaRPr lang="en-US" altLang="zh-CN" sz="2000" dirty="0">
              <a:latin typeface="+mj-lt"/>
            </a:endParaRPr>
          </a:p>
          <a:p>
            <a:pPr marL="285750" indent="-285750">
              <a:buFont typeface="Wingdings" panose="05000000000000000000" pitchFamily="2" charset="2"/>
              <a:buChar char="l"/>
            </a:pPr>
            <a:r>
              <a:rPr lang="en-US" altLang="zh-CN" sz="2000" b="1" dirty="0">
                <a:latin typeface="+mj-lt"/>
              </a:rPr>
              <a:t>RF voltage ramping </a:t>
            </a:r>
            <a:endParaRPr lang="en-US" altLang="zh-CN" sz="2000" b="1" dirty="0" smtClean="0">
              <a:latin typeface="+mj-lt"/>
            </a:endParaRPr>
          </a:p>
          <a:p>
            <a:pPr marL="742950" lvl="1" indent="-285750">
              <a:buFont typeface="Wingdings" panose="05000000000000000000" pitchFamily="2" charset="2"/>
              <a:buChar char="p"/>
            </a:pPr>
            <a:r>
              <a:rPr lang="en-US" altLang="zh-CN" sz="2000" dirty="0">
                <a:latin typeface="+mj-lt"/>
              </a:rPr>
              <a:t>RF voltage set </a:t>
            </a:r>
            <a:r>
              <a:rPr lang="en-US" altLang="zh-CN" sz="2000" dirty="0" smtClean="0">
                <a:latin typeface="+mj-lt"/>
              </a:rPr>
              <a:t>as </a:t>
            </a:r>
            <a:r>
              <a:rPr lang="en-US" altLang="zh-CN" sz="2000" dirty="0">
                <a:latin typeface="+mj-lt"/>
              </a:rPr>
              <a:t>a c</a:t>
            </a:r>
            <a:r>
              <a:rPr lang="en-US" altLang="zh-CN" sz="2000" dirty="0" smtClean="0">
                <a:latin typeface="+mj-lt"/>
              </a:rPr>
              <a:t>onstant in </a:t>
            </a:r>
            <a:r>
              <a:rPr lang="en-US" altLang="zh-CN" sz="2000" dirty="0">
                <a:latin typeface="+mj-lt"/>
              </a:rPr>
              <a:t>the first </a:t>
            </a:r>
            <a:r>
              <a:rPr lang="en-US" altLang="zh-CN" sz="2000" dirty="0" smtClean="0">
                <a:latin typeface="+mj-lt"/>
              </a:rPr>
              <a:t>stage, Linear curve </a:t>
            </a:r>
            <a:r>
              <a:rPr lang="en-US" altLang="zh-CN" sz="2000" dirty="0">
                <a:latin typeface="+mj-lt"/>
              </a:rPr>
              <a:t>used in the second and third stage</a:t>
            </a:r>
          </a:p>
          <a:p>
            <a:pPr marL="742950" lvl="1" indent="-285750">
              <a:buFont typeface="Wingdings" panose="05000000000000000000" pitchFamily="2" charset="2"/>
              <a:buChar char="p"/>
            </a:pPr>
            <a:r>
              <a:rPr lang="en-US" altLang="zh-CN" sz="2000" dirty="0">
                <a:latin typeface="+mj-lt"/>
              </a:rPr>
              <a:t>3 RF cavities support  4.9MV </a:t>
            </a:r>
            <a:r>
              <a:rPr lang="en-US" altLang="zh-CN" sz="2000" dirty="0" smtClean="0">
                <a:latin typeface="+mj-lt"/>
              </a:rPr>
              <a:t>in </a:t>
            </a:r>
            <a:r>
              <a:rPr lang="en-US" altLang="zh-CN" sz="2000" dirty="0">
                <a:latin typeface="+mj-lt"/>
              </a:rPr>
              <a:t>the second stage</a:t>
            </a:r>
          </a:p>
          <a:p>
            <a:pPr marL="742950" lvl="1" indent="-285750">
              <a:buFont typeface="Wingdings" panose="05000000000000000000" pitchFamily="2" charset="2"/>
              <a:buChar char="p"/>
            </a:pPr>
            <a:r>
              <a:rPr lang="en-US" altLang="zh-CN" sz="2000" dirty="0" smtClean="0">
                <a:latin typeface="+mj-lt"/>
              </a:rPr>
              <a:t>5 RF </a:t>
            </a:r>
            <a:r>
              <a:rPr lang="en-US" altLang="zh-CN" sz="2000" dirty="0">
                <a:latin typeface="+mj-lt"/>
              </a:rPr>
              <a:t>cavities support  6MV </a:t>
            </a:r>
            <a:r>
              <a:rPr lang="en-US" altLang="zh-CN" sz="2000" dirty="0" smtClean="0">
                <a:latin typeface="+mj-lt"/>
              </a:rPr>
              <a:t>in </a:t>
            </a:r>
            <a:r>
              <a:rPr lang="en-US" altLang="zh-CN" sz="2000" dirty="0">
                <a:latin typeface="+mj-lt"/>
              </a:rPr>
              <a:t>the third stage</a:t>
            </a:r>
          </a:p>
        </p:txBody>
      </p:sp>
      <p:pic>
        <p:nvPicPr>
          <p:cNvPr id="6" name="图片 5">
            <a:extLst>
              <a:ext uri="{FF2B5EF4-FFF2-40B4-BE49-F238E27FC236}">
                <a16:creationId xmlns="" xmlns:a16="http://schemas.microsoft.com/office/drawing/2014/main" id="{9F234313-78BE-4A67-B220-E7C93EBFCB4D}"/>
              </a:ext>
            </a:extLst>
          </p:cNvPr>
          <p:cNvPicPr>
            <a:picLocks noChangeAspect="1"/>
          </p:cNvPicPr>
          <p:nvPr/>
        </p:nvPicPr>
        <p:blipFill>
          <a:blip r:embed="rId4"/>
          <a:stretch>
            <a:fillRect/>
          </a:stretch>
        </p:blipFill>
        <p:spPr>
          <a:xfrm>
            <a:off x="7415584" y="3676613"/>
            <a:ext cx="3523660" cy="2340707"/>
          </a:xfrm>
          <a:prstGeom prst="rect">
            <a:avLst/>
          </a:prstGeom>
        </p:spPr>
      </p:pic>
    </p:spTree>
    <p:extLst>
      <p:ext uri="{BB962C8B-B14F-4D97-AF65-F5344CB8AC3E}">
        <p14:creationId xmlns:p14="http://schemas.microsoft.com/office/powerpoint/2010/main" val="168502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 xmlns:a16="http://schemas.microsoft.com/office/drawing/2014/main" id="{9FBCCB80-F3EC-4284-90FF-0AA483610E47}"/>
              </a:ext>
            </a:extLst>
          </p:cNvPr>
          <p:cNvSpPr>
            <a:spLocks noGrp="1"/>
          </p:cNvSpPr>
          <p:nvPr>
            <p:ph type="title"/>
          </p:nvPr>
        </p:nvSpPr>
        <p:spPr/>
        <p:txBody>
          <a:bodyPr/>
          <a:lstStyle/>
          <a:p>
            <a:r>
              <a:rPr lang="en-US" altLang="zh-CN" dirty="0"/>
              <a:t>Optimize the transmission efficiency</a:t>
            </a:r>
            <a:endParaRPr lang="zh-CN" altLang="en-US" dirty="0"/>
          </a:p>
        </p:txBody>
      </p:sp>
      <p:sp>
        <p:nvSpPr>
          <p:cNvPr id="2" name="文本框 1">
            <a:extLst>
              <a:ext uri="{FF2B5EF4-FFF2-40B4-BE49-F238E27FC236}">
                <a16:creationId xmlns="" xmlns:a16="http://schemas.microsoft.com/office/drawing/2014/main" id="{9FDE4FA7-25A4-4E18-BF09-414196B3C37B}"/>
              </a:ext>
            </a:extLst>
          </p:cNvPr>
          <p:cNvSpPr txBox="1"/>
          <p:nvPr/>
        </p:nvSpPr>
        <p:spPr>
          <a:xfrm>
            <a:off x="780288" y="1125661"/>
            <a:ext cx="5763126" cy="2308324"/>
          </a:xfrm>
          <a:prstGeom prst="rect">
            <a:avLst/>
          </a:prstGeom>
          <a:noFill/>
        </p:spPr>
        <p:txBody>
          <a:bodyPr wrap="square" rtlCol="0">
            <a:spAutoFit/>
          </a:bodyPr>
          <a:lstStyle/>
          <a:p>
            <a:pPr marL="285750" indent="-285750">
              <a:buFont typeface="Wingdings" panose="05000000000000000000" pitchFamily="2" charset="2"/>
              <a:buChar char="l"/>
            </a:pPr>
            <a:r>
              <a:rPr lang="en-US" altLang="zh-CN" dirty="0">
                <a:latin typeface="+mj-lt"/>
              </a:rPr>
              <a:t>The beam loss mainly occurred below 1GeV, many efforts have been made </a:t>
            </a:r>
          </a:p>
          <a:p>
            <a:pPr marL="742950" lvl="1" indent="-285750">
              <a:buFont typeface="Wingdings" panose="05000000000000000000" pitchFamily="2" charset="2"/>
              <a:buChar char="ü"/>
            </a:pPr>
            <a:r>
              <a:rPr lang="en-US" altLang="zh-CN" dirty="0">
                <a:latin typeface="+mj-lt"/>
              </a:rPr>
              <a:t>The orbit at 500MeV is set as the reference orbit, and the orbits at other energy points are corrected to approach this reference orbit with LOCO</a:t>
            </a:r>
          </a:p>
          <a:p>
            <a:pPr lvl="1"/>
            <a:endParaRPr lang="en-US" altLang="zh-CN" dirty="0">
              <a:latin typeface="+mj-lt"/>
            </a:endParaRPr>
          </a:p>
          <a:p>
            <a:pPr marL="742950" lvl="1" indent="-285750">
              <a:buFont typeface="Wingdings" panose="05000000000000000000" pitchFamily="2" charset="2"/>
              <a:buChar char="ü"/>
            </a:pPr>
            <a:r>
              <a:rPr lang="en-US" altLang="zh-CN" dirty="0">
                <a:latin typeface="+mj-lt"/>
              </a:rPr>
              <a:t>Measuring and Adjusting the tune to ensure it does not cross dangerous resonance lines</a:t>
            </a:r>
            <a:endParaRPr lang="zh-CN" altLang="en-US" dirty="0">
              <a:latin typeface="+mj-lt"/>
            </a:endParaRPr>
          </a:p>
        </p:txBody>
      </p:sp>
      <p:pic>
        <p:nvPicPr>
          <p:cNvPr id="4" name="图片 3">
            <a:extLst>
              <a:ext uri="{FF2B5EF4-FFF2-40B4-BE49-F238E27FC236}">
                <a16:creationId xmlns="" xmlns:a16="http://schemas.microsoft.com/office/drawing/2014/main" id="{773B78A1-6B5C-4DBC-983F-3C32C500E73F}"/>
              </a:ext>
            </a:extLst>
          </p:cNvPr>
          <p:cNvPicPr>
            <a:picLocks noChangeAspect="1"/>
          </p:cNvPicPr>
          <p:nvPr/>
        </p:nvPicPr>
        <p:blipFill>
          <a:blip r:embed="rId2"/>
          <a:stretch>
            <a:fillRect/>
          </a:stretch>
        </p:blipFill>
        <p:spPr>
          <a:xfrm>
            <a:off x="6885566" y="1204209"/>
            <a:ext cx="3818786" cy="2178445"/>
          </a:xfrm>
          <a:prstGeom prst="rect">
            <a:avLst/>
          </a:prstGeom>
        </p:spPr>
      </p:pic>
      <p:pic>
        <p:nvPicPr>
          <p:cNvPr id="13" name="图片 12">
            <a:extLst>
              <a:ext uri="{FF2B5EF4-FFF2-40B4-BE49-F238E27FC236}">
                <a16:creationId xmlns="" xmlns:a16="http://schemas.microsoft.com/office/drawing/2014/main" id="{A14FE88E-D240-41EC-8F6F-C282D1EBAECE}"/>
              </a:ext>
            </a:extLst>
          </p:cNvPr>
          <p:cNvPicPr>
            <a:picLocks noChangeAspect="1"/>
          </p:cNvPicPr>
          <p:nvPr/>
        </p:nvPicPr>
        <p:blipFill>
          <a:blip r:embed="rId3"/>
          <a:stretch>
            <a:fillRect/>
          </a:stretch>
        </p:blipFill>
        <p:spPr>
          <a:xfrm>
            <a:off x="6946084" y="3512533"/>
            <a:ext cx="3942826" cy="2569485"/>
          </a:xfrm>
          <a:prstGeom prst="rect">
            <a:avLst/>
          </a:prstGeom>
        </p:spPr>
      </p:pic>
      <p:sp>
        <p:nvSpPr>
          <p:cNvPr id="14" name="文本框 13">
            <a:extLst>
              <a:ext uri="{FF2B5EF4-FFF2-40B4-BE49-F238E27FC236}">
                <a16:creationId xmlns="" xmlns:a16="http://schemas.microsoft.com/office/drawing/2014/main" id="{4052DB9C-9E04-4E9B-A039-BA6F4BFA0FDF}"/>
              </a:ext>
            </a:extLst>
          </p:cNvPr>
          <p:cNvSpPr txBox="1"/>
          <p:nvPr/>
        </p:nvSpPr>
        <p:spPr>
          <a:xfrm>
            <a:off x="780288" y="3512533"/>
            <a:ext cx="5872294" cy="646331"/>
          </a:xfrm>
          <a:prstGeom prst="rect">
            <a:avLst/>
          </a:prstGeom>
          <a:noFill/>
        </p:spPr>
        <p:txBody>
          <a:bodyPr wrap="square" rtlCol="0">
            <a:spAutoFit/>
          </a:bodyPr>
          <a:lstStyle/>
          <a:p>
            <a:pPr marL="285750" indent="-285750">
              <a:buFont typeface="Wingdings" panose="05000000000000000000" pitchFamily="2" charset="2"/>
              <a:buChar char="l"/>
            </a:pPr>
            <a:r>
              <a:rPr lang="en-US" altLang="zh-CN" dirty="0">
                <a:latin typeface="+mj-lt"/>
              </a:rPr>
              <a:t>The optics are corrected at 6GeV to control the  beta -beating</a:t>
            </a:r>
            <a:endParaRPr lang="zh-CN" altLang="en-US" dirty="0">
              <a:latin typeface="+mj-lt"/>
            </a:endParaRPr>
          </a:p>
        </p:txBody>
      </p:sp>
      <p:pic>
        <p:nvPicPr>
          <p:cNvPr id="20" name="图片 19">
            <a:extLst>
              <a:ext uri="{FF2B5EF4-FFF2-40B4-BE49-F238E27FC236}">
                <a16:creationId xmlns="" xmlns:a16="http://schemas.microsoft.com/office/drawing/2014/main" id="{E7DA4407-C481-4525-BB54-281B4631FA96}"/>
              </a:ext>
            </a:extLst>
          </p:cNvPr>
          <p:cNvPicPr>
            <a:picLocks noChangeAspect="1"/>
          </p:cNvPicPr>
          <p:nvPr/>
        </p:nvPicPr>
        <p:blipFill>
          <a:blip r:embed="rId4"/>
          <a:stretch>
            <a:fillRect/>
          </a:stretch>
        </p:blipFill>
        <p:spPr>
          <a:xfrm>
            <a:off x="1303090" y="4150832"/>
            <a:ext cx="2574502" cy="1995240"/>
          </a:xfrm>
          <a:prstGeom prst="rect">
            <a:avLst/>
          </a:prstGeom>
        </p:spPr>
      </p:pic>
      <p:pic>
        <p:nvPicPr>
          <p:cNvPr id="21" name="图片 20">
            <a:extLst>
              <a:ext uri="{FF2B5EF4-FFF2-40B4-BE49-F238E27FC236}">
                <a16:creationId xmlns="" xmlns:a16="http://schemas.microsoft.com/office/drawing/2014/main" id="{7BF9E129-49B1-4436-BA57-285AAB765F24}"/>
              </a:ext>
            </a:extLst>
          </p:cNvPr>
          <p:cNvPicPr>
            <a:picLocks noChangeAspect="1"/>
          </p:cNvPicPr>
          <p:nvPr/>
        </p:nvPicPr>
        <p:blipFill>
          <a:blip r:embed="rId5"/>
          <a:stretch>
            <a:fillRect/>
          </a:stretch>
        </p:blipFill>
        <p:spPr>
          <a:xfrm>
            <a:off x="4082778" y="4150832"/>
            <a:ext cx="2456901" cy="1926503"/>
          </a:xfrm>
          <a:prstGeom prst="rect">
            <a:avLst/>
          </a:prstGeom>
        </p:spPr>
      </p:pic>
    </p:spTree>
    <p:extLst>
      <p:ext uri="{BB962C8B-B14F-4D97-AF65-F5344CB8AC3E}">
        <p14:creationId xmlns:p14="http://schemas.microsoft.com/office/powerpoint/2010/main" val="18973066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 xmlns:a16="http://schemas.microsoft.com/office/drawing/2014/main" id="{BDAF75C0-8856-4A63-96EF-CD2FA6540B28}"/>
              </a:ext>
            </a:extLst>
          </p:cNvPr>
          <p:cNvSpPr>
            <a:spLocks noGrp="1"/>
          </p:cNvSpPr>
          <p:nvPr>
            <p:ph idx="1"/>
          </p:nvPr>
        </p:nvSpPr>
        <p:spPr>
          <a:xfrm>
            <a:off x="1090569" y="1236258"/>
            <a:ext cx="9731229" cy="4385484"/>
          </a:xfrm>
        </p:spPr>
        <p:txBody>
          <a:bodyPr/>
          <a:lstStyle/>
          <a:p>
            <a:r>
              <a:rPr lang="en-US" altLang="zh-CN" dirty="0"/>
              <a:t> </a:t>
            </a:r>
            <a:r>
              <a:rPr lang="en-US" altLang="zh-CN" dirty="0">
                <a:latin typeface="+mj-lt"/>
              </a:rPr>
              <a:t>Overview of the HEPS project</a:t>
            </a:r>
          </a:p>
          <a:p>
            <a:r>
              <a:rPr lang="en-US" altLang="zh-CN" dirty="0">
                <a:latin typeface="+mj-lt"/>
              </a:rPr>
              <a:t> Physical design of the HEPS booster</a:t>
            </a:r>
          </a:p>
          <a:p>
            <a:r>
              <a:rPr lang="en-US" altLang="zh-CN" dirty="0">
                <a:latin typeface="+mj-lt"/>
              </a:rPr>
              <a:t> Status of HEPS booster commissioning</a:t>
            </a:r>
          </a:p>
          <a:p>
            <a:r>
              <a:rPr lang="en-US" altLang="zh-CN" dirty="0">
                <a:latin typeface="+mj-lt"/>
              </a:rPr>
              <a:t> Summary </a:t>
            </a:r>
            <a:endParaRPr lang="zh-CN" altLang="en-US" dirty="0">
              <a:latin typeface="+mj-lt"/>
            </a:endParaRPr>
          </a:p>
        </p:txBody>
      </p:sp>
      <p:sp>
        <p:nvSpPr>
          <p:cNvPr id="3" name="标题 2">
            <a:extLst>
              <a:ext uri="{FF2B5EF4-FFF2-40B4-BE49-F238E27FC236}">
                <a16:creationId xmlns="" xmlns:a16="http://schemas.microsoft.com/office/drawing/2014/main" id="{AD23180B-CE13-4968-B333-98E5F61A06D1}"/>
              </a:ext>
            </a:extLst>
          </p:cNvPr>
          <p:cNvSpPr>
            <a:spLocks noGrp="1"/>
          </p:cNvSpPr>
          <p:nvPr>
            <p:ph type="title"/>
          </p:nvPr>
        </p:nvSpPr>
        <p:spPr/>
        <p:txBody>
          <a:bodyPr/>
          <a:lstStyle/>
          <a:p>
            <a:r>
              <a:rPr lang="en-US" altLang="zh-CN" dirty="0"/>
              <a:t>Outline</a:t>
            </a:r>
            <a:endParaRPr lang="zh-CN" altLang="en-US" dirty="0"/>
          </a:p>
        </p:txBody>
      </p:sp>
    </p:spTree>
    <p:extLst>
      <p:ext uri="{BB962C8B-B14F-4D97-AF65-F5344CB8AC3E}">
        <p14:creationId xmlns:p14="http://schemas.microsoft.com/office/powerpoint/2010/main" val="10161132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FCC3D90-821F-4EAA-8230-B3FDFE010696}"/>
              </a:ext>
            </a:extLst>
          </p:cNvPr>
          <p:cNvSpPr>
            <a:spLocks noGrp="1"/>
          </p:cNvSpPr>
          <p:nvPr>
            <p:ph type="title"/>
          </p:nvPr>
        </p:nvSpPr>
        <p:spPr/>
        <p:txBody>
          <a:bodyPr/>
          <a:lstStyle/>
          <a:p>
            <a:r>
              <a:rPr lang="en-US" altLang="zh-CN" dirty="0"/>
              <a:t>Beam performance</a:t>
            </a:r>
            <a:endParaRPr lang="en-US" dirty="0"/>
          </a:p>
        </p:txBody>
      </p:sp>
      <p:pic>
        <p:nvPicPr>
          <p:cNvPr id="13" name="图片 12">
            <a:extLst>
              <a:ext uri="{FF2B5EF4-FFF2-40B4-BE49-F238E27FC236}">
                <a16:creationId xmlns="" xmlns:a16="http://schemas.microsoft.com/office/drawing/2014/main" id="{A655A3AE-BBDF-4852-9272-25C590E7399B}"/>
              </a:ext>
            </a:extLst>
          </p:cNvPr>
          <p:cNvPicPr>
            <a:picLocks noChangeAspect="1"/>
          </p:cNvPicPr>
          <p:nvPr/>
        </p:nvPicPr>
        <p:blipFill>
          <a:blip r:embed="rId3"/>
          <a:stretch>
            <a:fillRect/>
          </a:stretch>
        </p:blipFill>
        <p:spPr>
          <a:xfrm>
            <a:off x="686771" y="992560"/>
            <a:ext cx="7179147" cy="3183994"/>
          </a:xfrm>
          <a:prstGeom prst="rect">
            <a:avLst/>
          </a:prstGeom>
        </p:spPr>
      </p:pic>
      <p:sp>
        <p:nvSpPr>
          <p:cNvPr id="15" name="文本框 14">
            <a:extLst>
              <a:ext uri="{FF2B5EF4-FFF2-40B4-BE49-F238E27FC236}">
                <a16:creationId xmlns="" xmlns:a16="http://schemas.microsoft.com/office/drawing/2014/main" id="{11B1032B-7253-4F3A-9BE8-7C162EA1FF85}"/>
              </a:ext>
            </a:extLst>
          </p:cNvPr>
          <p:cNvSpPr txBox="1"/>
          <p:nvPr/>
        </p:nvSpPr>
        <p:spPr>
          <a:xfrm>
            <a:off x="884196" y="4229547"/>
            <a:ext cx="11138085" cy="1569660"/>
          </a:xfrm>
          <a:prstGeom prst="rect">
            <a:avLst/>
          </a:prstGeom>
          <a:noFill/>
        </p:spPr>
        <p:txBody>
          <a:bodyPr wrap="square" rtlCol="0">
            <a:spAutoFit/>
          </a:bodyPr>
          <a:lstStyle/>
          <a:p>
            <a:pPr marL="285750" indent="-285750" algn="just">
              <a:buFont typeface="Wingdings" panose="05000000000000000000" pitchFamily="2" charset="2"/>
              <a:buChar char="p"/>
            </a:pPr>
            <a:r>
              <a:rPr lang="en-US" altLang="zh-CN" sz="2400" dirty="0">
                <a:latin typeface="+mj-lt"/>
              </a:rPr>
              <a:t>The measured value of the emittance (30.4nm)is much larger than the theoretical value(16.3nm)</a:t>
            </a:r>
          </a:p>
          <a:p>
            <a:pPr marL="342900" indent="-342900" algn="just">
              <a:buFont typeface="Wingdings" panose="05000000000000000000" pitchFamily="2" charset="2"/>
              <a:buChar char="ü"/>
            </a:pPr>
            <a:r>
              <a:rPr lang="en-US" altLang="zh-CN" sz="2400" dirty="0">
                <a:latin typeface="+mj-lt"/>
              </a:rPr>
              <a:t> Camera vibration and beam oscillations? The time dependence of the measured electron beam sizes has been investigated</a:t>
            </a:r>
          </a:p>
        </p:txBody>
      </p:sp>
      <p:pic>
        <p:nvPicPr>
          <p:cNvPr id="16" name="图片 15">
            <a:extLst>
              <a:ext uri="{FF2B5EF4-FFF2-40B4-BE49-F238E27FC236}">
                <a16:creationId xmlns="" xmlns:a16="http://schemas.microsoft.com/office/drawing/2014/main" id="{26946D5E-A781-4C72-97AC-846B6C127D99}"/>
              </a:ext>
            </a:extLst>
          </p:cNvPr>
          <p:cNvPicPr>
            <a:picLocks noChangeAspect="1"/>
          </p:cNvPicPr>
          <p:nvPr/>
        </p:nvPicPr>
        <p:blipFill>
          <a:blip r:embed="rId4"/>
          <a:stretch>
            <a:fillRect/>
          </a:stretch>
        </p:blipFill>
        <p:spPr>
          <a:xfrm>
            <a:off x="7865919" y="1137854"/>
            <a:ext cx="3886200" cy="3038699"/>
          </a:xfrm>
          <a:prstGeom prst="rect">
            <a:avLst/>
          </a:prstGeom>
        </p:spPr>
      </p:pic>
    </p:spTree>
    <p:extLst>
      <p:ext uri="{BB962C8B-B14F-4D97-AF65-F5344CB8AC3E}">
        <p14:creationId xmlns:p14="http://schemas.microsoft.com/office/powerpoint/2010/main" val="36724515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 xmlns:a16="http://schemas.microsoft.com/office/drawing/2014/main" id="{407BA506-1238-4F3A-9116-5506BB9598F6}"/>
              </a:ext>
            </a:extLst>
          </p:cNvPr>
          <p:cNvSpPr>
            <a:spLocks noGrp="1"/>
          </p:cNvSpPr>
          <p:nvPr>
            <p:ph sz="quarter" idx="10"/>
          </p:nvPr>
        </p:nvSpPr>
        <p:spPr>
          <a:xfrm>
            <a:off x="0" y="1329893"/>
            <a:ext cx="11157358" cy="1912071"/>
          </a:xfrm>
        </p:spPr>
        <p:txBody>
          <a:bodyPr>
            <a:normAutofit/>
          </a:bodyPr>
          <a:lstStyle/>
          <a:p>
            <a:r>
              <a:rPr lang="en-US" altLang="zh-CN" sz="4800" dirty="0"/>
              <a:t>Summary</a:t>
            </a:r>
            <a:endParaRPr lang="zh-CN" altLang="en-US" sz="2400" dirty="0"/>
          </a:p>
        </p:txBody>
      </p:sp>
      <p:sp>
        <p:nvSpPr>
          <p:cNvPr id="3" name="文本占位符 2">
            <a:extLst>
              <a:ext uri="{FF2B5EF4-FFF2-40B4-BE49-F238E27FC236}">
                <a16:creationId xmlns="" xmlns:a16="http://schemas.microsoft.com/office/drawing/2014/main" id="{9A566AB4-C8CA-4BCA-92A7-69E5137D6A27}"/>
              </a:ext>
            </a:extLst>
          </p:cNvPr>
          <p:cNvSpPr>
            <a:spLocks noGrp="1"/>
          </p:cNvSpPr>
          <p:nvPr>
            <p:ph type="body" sz="quarter" idx="11"/>
          </p:nvPr>
        </p:nvSpPr>
        <p:spPr/>
        <p:txBody>
          <a:bodyPr/>
          <a:lstStyle/>
          <a:p>
            <a:endParaRPr lang="zh-CN" altLang="en-US" dirty="0"/>
          </a:p>
        </p:txBody>
      </p:sp>
    </p:spTree>
    <p:extLst>
      <p:ext uri="{BB962C8B-B14F-4D97-AF65-F5344CB8AC3E}">
        <p14:creationId xmlns:p14="http://schemas.microsoft.com/office/powerpoint/2010/main" val="13704113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 xmlns:a16="http://schemas.microsoft.com/office/drawing/2014/main" id="{11A010AC-A6C6-49D8-A7C4-8EE0F64EC13B}"/>
              </a:ext>
            </a:extLst>
          </p:cNvPr>
          <p:cNvSpPr>
            <a:spLocks noGrp="1"/>
          </p:cNvSpPr>
          <p:nvPr>
            <p:ph idx="1"/>
          </p:nvPr>
        </p:nvSpPr>
        <p:spPr>
          <a:xfrm>
            <a:off x="485775" y="1026566"/>
            <a:ext cx="11706225" cy="5212309"/>
          </a:xfrm>
        </p:spPr>
        <p:txBody>
          <a:bodyPr>
            <a:normAutofit/>
          </a:bodyPr>
          <a:lstStyle/>
          <a:p>
            <a:r>
              <a:rPr lang="en-US" altLang="zh-CN" sz="2400" dirty="0">
                <a:solidFill>
                  <a:schemeClr val="tx1"/>
                </a:solidFill>
                <a:latin typeface="+mj-lt"/>
              </a:rPr>
              <a:t>The construction and beam commissioning of the HEPS booster have been completed basically on schedule </a:t>
            </a:r>
          </a:p>
          <a:p>
            <a:r>
              <a:rPr lang="en-US" altLang="zh-CN" sz="2400" dirty="0">
                <a:solidFill>
                  <a:schemeClr val="tx1"/>
                </a:solidFill>
                <a:latin typeface="+mj-lt"/>
              </a:rPr>
              <a:t>Due to the installation of the equipment in the BR and RB, the beam commissioning in the HEPS booster are stopped</a:t>
            </a:r>
          </a:p>
          <a:p>
            <a:r>
              <a:rPr lang="en-US" altLang="zh-CN" sz="2400" dirty="0">
                <a:solidFill>
                  <a:schemeClr val="tx1"/>
                </a:solidFill>
                <a:latin typeface="+mj-lt"/>
              </a:rPr>
              <a:t> The next step will involve the extraction commissioning of the booster and providing stable beam for commissioning the storage ring</a:t>
            </a:r>
          </a:p>
          <a:p>
            <a:r>
              <a:rPr lang="en-US" altLang="zh-CN" sz="2400" dirty="0">
                <a:solidFill>
                  <a:schemeClr val="tx1"/>
                </a:solidFill>
                <a:latin typeface="+mj-lt"/>
              </a:rPr>
              <a:t>Once the storage ring reaches its design specifications and have the conditions for extraction to the booster, the booster high-energy accumulation commissioning will be started</a:t>
            </a:r>
          </a:p>
          <a:p>
            <a:r>
              <a:rPr lang="en-US" altLang="zh-CN" sz="2400" dirty="0">
                <a:solidFill>
                  <a:schemeClr val="tx1"/>
                </a:solidFill>
                <a:latin typeface="+mj-lt"/>
              </a:rPr>
              <a:t>There are also many beam-related physical phenomena that require in-depth research, such as the emittance measurement, IBS,</a:t>
            </a:r>
            <a:r>
              <a:rPr lang="zh-CN" altLang="en-US" sz="2400" dirty="0">
                <a:solidFill>
                  <a:schemeClr val="tx1"/>
                </a:solidFill>
                <a:latin typeface="+mj-lt"/>
              </a:rPr>
              <a:t> </a:t>
            </a:r>
            <a:r>
              <a:rPr lang="en-US" altLang="zh-CN" sz="2400" dirty="0">
                <a:solidFill>
                  <a:schemeClr val="tx1"/>
                </a:solidFill>
                <a:latin typeface="+mj-lt"/>
              </a:rPr>
              <a:t>tune in the ramping process, eddy current effects,  ……</a:t>
            </a:r>
          </a:p>
        </p:txBody>
      </p:sp>
      <p:sp>
        <p:nvSpPr>
          <p:cNvPr id="3" name="标题 2">
            <a:extLst>
              <a:ext uri="{FF2B5EF4-FFF2-40B4-BE49-F238E27FC236}">
                <a16:creationId xmlns="" xmlns:a16="http://schemas.microsoft.com/office/drawing/2014/main" id="{142307B4-E5D8-45C6-BB5E-9BC8670C2A0D}"/>
              </a:ext>
            </a:extLst>
          </p:cNvPr>
          <p:cNvSpPr>
            <a:spLocks noGrp="1"/>
          </p:cNvSpPr>
          <p:nvPr>
            <p:ph type="title"/>
          </p:nvPr>
        </p:nvSpPr>
        <p:spPr/>
        <p:txBody>
          <a:bodyPr/>
          <a:lstStyle/>
          <a:p>
            <a:r>
              <a:rPr lang="en-US" altLang="zh-CN" dirty="0"/>
              <a:t>Summary </a:t>
            </a:r>
            <a:endParaRPr lang="zh-CN" altLang="en-US" dirty="0"/>
          </a:p>
        </p:txBody>
      </p:sp>
    </p:spTree>
    <p:extLst>
      <p:ext uri="{BB962C8B-B14F-4D97-AF65-F5344CB8AC3E}">
        <p14:creationId xmlns:p14="http://schemas.microsoft.com/office/powerpoint/2010/main" val="5984736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 xmlns:a16="http://schemas.microsoft.com/office/drawing/2014/main" id="{927CDDA9-1463-4869-B63A-0AADCBD42288}"/>
              </a:ext>
            </a:extLst>
          </p:cNvPr>
          <p:cNvSpPr>
            <a:spLocks noGrp="1"/>
          </p:cNvSpPr>
          <p:nvPr>
            <p:ph idx="1"/>
          </p:nvPr>
        </p:nvSpPr>
        <p:spPr/>
        <p:txBody>
          <a:bodyPr/>
          <a:lstStyle/>
          <a:p>
            <a:pPr marL="0" indent="0" algn="ctr">
              <a:buNone/>
            </a:pPr>
            <a:endParaRPr lang="en-US" altLang="zh-CN" sz="6600" i="1" dirty="0">
              <a:latin typeface="+mj-lt"/>
            </a:endParaRPr>
          </a:p>
          <a:p>
            <a:pPr marL="0" indent="0" algn="ctr">
              <a:buNone/>
            </a:pPr>
            <a:r>
              <a:rPr lang="en-US" altLang="zh-CN" sz="6600" i="1" dirty="0">
                <a:latin typeface="+mj-lt"/>
              </a:rPr>
              <a:t>Thanks for your attention! </a:t>
            </a:r>
          </a:p>
          <a:p>
            <a:pPr marL="0" indent="0">
              <a:buNone/>
            </a:pPr>
            <a:endParaRPr lang="zh-CN" altLang="en-US" dirty="0"/>
          </a:p>
        </p:txBody>
      </p:sp>
      <p:sp>
        <p:nvSpPr>
          <p:cNvPr id="3" name="标题 2">
            <a:extLst>
              <a:ext uri="{FF2B5EF4-FFF2-40B4-BE49-F238E27FC236}">
                <a16:creationId xmlns="" xmlns:a16="http://schemas.microsoft.com/office/drawing/2014/main" id="{77A4EF2A-EB7F-48CC-BE8B-53368453ABB5}"/>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42317281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 xmlns:a16="http://schemas.microsoft.com/office/drawing/2014/main" id="{7C382313-7714-4AA8-9AA1-C35A11CDB04C}"/>
              </a:ext>
            </a:extLst>
          </p:cNvPr>
          <p:cNvSpPr/>
          <p:nvPr/>
        </p:nvSpPr>
        <p:spPr>
          <a:xfrm>
            <a:off x="2448146" y="5594271"/>
            <a:ext cx="116541" cy="52798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 xmlns:a16="http://schemas.microsoft.com/office/drawing/2014/main" id="{8ABFBC0B-7E22-4870-8202-7C5289F09DD0}"/>
              </a:ext>
            </a:extLst>
          </p:cNvPr>
          <p:cNvSpPr/>
          <p:nvPr/>
        </p:nvSpPr>
        <p:spPr>
          <a:xfrm>
            <a:off x="6208232" y="5576796"/>
            <a:ext cx="116541" cy="52798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a:extLst>
              <a:ext uri="{FF2B5EF4-FFF2-40B4-BE49-F238E27FC236}">
                <a16:creationId xmlns="" xmlns:a16="http://schemas.microsoft.com/office/drawing/2014/main" id="{93967786-712C-4530-B7E9-122786DA2254}"/>
              </a:ext>
            </a:extLst>
          </p:cNvPr>
          <p:cNvSpPr>
            <a:spLocks noGrp="1"/>
          </p:cNvSpPr>
          <p:nvPr>
            <p:ph type="title"/>
          </p:nvPr>
        </p:nvSpPr>
        <p:spPr/>
        <p:txBody>
          <a:bodyPr/>
          <a:lstStyle/>
          <a:p>
            <a:r>
              <a:rPr lang="en-US" altLang="zh-CN" dirty="0"/>
              <a:t>LB commissioning</a:t>
            </a:r>
            <a:endParaRPr lang="zh-CN" altLang="en-US" dirty="0"/>
          </a:p>
        </p:txBody>
      </p:sp>
      <p:pic>
        <p:nvPicPr>
          <p:cNvPr id="12" name="Picture 2">
            <a:extLst>
              <a:ext uri="{FF2B5EF4-FFF2-40B4-BE49-F238E27FC236}">
                <a16:creationId xmlns="" xmlns:a16="http://schemas.microsoft.com/office/drawing/2014/main" id="{89821D1F-A39E-4E4F-B71B-AF6AD178C4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851" t="23705" r="4322" b="20355"/>
          <a:stretch/>
        </p:blipFill>
        <p:spPr bwMode="auto">
          <a:xfrm>
            <a:off x="4457671" y="3021384"/>
            <a:ext cx="3052195" cy="27199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 xmlns:a16="http://schemas.microsoft.com/office/drawing/2014/main" id="{A2F0921F-23E4-4412-B7D5-E5E9748350F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72" t="4302" r="5910" b="11703"/>
          <a:stretch/>
        </p:blipFill>
        <p:spPr bwMode="auto">
          <a:xfrm>
            <a:off x="894149" y="3343044"/>
            <a:ext cx="3158939" cy="2453052"/>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a:extLst>
              <a:ext uri="{FF2B5EF4-FFF2-40B4-BE49-F238E27FC236}">
                <a16:creationId xmlns="" xmlns:a16="http://schemas.microsoft.com/office/drawing/2014/main" id="{64CBBE34-71DB-4FE5-84BE-29627733CB99}"/>
              </a:ext>
            </a:extLst>
          </p:cNvPr>
          <p:cNvPicPr/>
          <p:nvPr/>
        </p:nvPicPr>
        <p:blipFill rotWithShape="1">
          <a:blip r:embed="rId4" cstate="print">
            <a:extLst>
              <a:ext uri="{28A0092B-C50C-407E-A947-70E740481C1C}">
                <a14:useLocalDpi xmlns:a14="http://schemas.microsoft.com/office/drawing/2010/main" val="0"/>
              </a:ext>
            </a:extLst>
          </a:blip>
          <a:srcRect t="20662"/>
          <a:stretch/>
        </p:blipFill>
        <p:spPr bwMode="auto">
          <a:xfrm>
            <a:off x="7790508" y="3206170"/>
            <a:ext cx="3708767" cy="2607790"/>
          </a:xfrm>
          <a:prstGeom prst="rect">
            <a:avLst/>
          </a:prstGeom>
          <a:noFill/>
          <a:ln>
            <a:noFill/>
          </a:ln>
        </p:spPr>
      </p:pic>
      <p:sp>
        <p:nvSpPr>
          <p:cNvPr id="8" name="箭头: 直角上 7">
            <a:extLst>
              <a:ext uri="{FF2B5EF4-FFF2-40B4-BE49-F238E27FC236}">
                <a16:creationId xmlns="" xmlns:a16="http://schemas.microsoft.com/office/drawing/2014/main" id="{0A042E78-B891-4615-B944-ACC04351CDA2}"/>
              </a:ext>
            </a:extLst>
          </p:cNvPr>
          <p:cNvSpPr/>
          <p:nvPr/>
        </p:nvSpPr>
        <p:spPr>
          <a:xfrm>
            <a:off x="2448146" y="5652130"/>
            <a:ext cx="7611240" cy="527983"/>
          </a:xfrm>
          <a:prstGeom prst="ben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 xmlns:a16="http://schemas.microsoft.com/office/drawing/2014/main" id="{A1FA56EA-623F-4C8A-9241-A0247DACA67D}"/>
              </a:ext>
            </a:extLst>
          </p:cNvPr>
          <p:cNvSpPr txBox="1"/>
          <p:nvPr/>
        </p:nvSpPr>
        <p:spPr>
          <a:xfrm>
            <a:off x="984795" y="1229524"/>
            <a:ext cx="3472876" cy="2308324"/>
          </a:xfrm>
          <a:prstGeom prst="rect">
            <a:avLst/>
          </a:prstGeom>
          <a:noFill/>
        </p:spPr>
        <p:txBody>
          <a:bodyPr wrap="square" rtlCol="0">
            <a:spAutoFit/>
          </a:bodyPr>
          <a:lstStyle/>
          <a:p>
            <a:pPr marL="800100" lvl="1" indent="-342900">
              <a:buFont typeface="Wingdings" panose="05000000000000000000" pitchFamily="2" charset="2"/>
              <a:buChar char="ü"/>
            </a:pPr>
            <a:r>
              <a:rPr lang="en-US" altLang="zh-CN" sz="2400" dirty="0">
                <a:latin typeface="+mj-lt"/>
              </a:rPr>
              <a:t>8 BPM</a:t>
            </a:r>
          </a:p>
          <a:p>
            <a:pPr marL="800100" lvl="1" indent="-342900">
              <a:buFont typeface="Wingdings" panose="05000000000000000000" pitchFamily="2" charset="2"/>
              <a:buChar char="ü"/>
            </a:pPr>
            <a:r>
              <a:rPr lang="en-US" altLang="zh-CN" sz="2400" dirty="0">
                <a:latin typeface="+mj-lt"/>
              </a:rPr>
              <a:t>2 ICT</a:t>
            </a:r>
          </a:p>
          <a:p>
            <a:pPr marL="800100" lvl="1" indent="-342900">
              <a:buFont typeface="Wingdings" panose="05000000000000000000" pitchFamily="2" charset="2"/>
              <a:buChar char="ü"/>
            </a:pPr>
            <a:r>
              <a:rPr lang="en-US" altLang="zh-CN" sz="2400" dirty="0">
                <a:latin typeface="+mj-lt"/>
              </a:rPr>
              <a:t>2 PR</a:t>
            </a:r>
          </a:p>
          <a:p>
            <a:pPr marL="800100" lvl="1" indent="-342900">
              <a:buFont typeface="Wingdings" panose="05000000000000000000" pitchFamily="2" charset="2"/>
              <a:buChar char="ü"/>
            </a:pPr>
            <a:r>
              <a:rPr lang="en-US" altLang="zh-CN" sz="2400" dirty="0">
                <a:latin typeface="+mj-lt"/>
              </a:rPr>
              <a:t>6 HC</a:t>
            </a:r>
          </a:p>
          <a:p>
            <a:pPr marL="800100" lvl="1" indent="-342900">
              <a:buFont typeface="Wingdings" panose="05000000000000000000" pitchFamily="2" charset="2"/>
              <a:buChar char="ü"/>
            </a:pPr>
            <a:r>
              <a:rPr lang="en-US" altLang="zh-CN" sz="2400" dirty="0">
                <a:latin typeface="+mj-lt"/>
              </a:rPr>
              <a:t>6 VC</a:t>
            </a:r>
          </a:p>
          <a:p>
            <a:pPr marL="800100" lvl="1" indent="-342900">
              <a:buFont typeface="Wingdings" panose="05000000000000000000" pitchFamily="2" charset="2"/>
              <a:buChar char="ü"/>
            </a:pPr>
            <a:endParaRPr lang="zh-CN" altLang="en-US" sz="2400" dirty="0">
              <a:latin typeface="+mj-lt"/>
            </a:endParaRPr>
          </a:p>
        </p:txBody>
      </p:sp>
      <p:pic>
        <p:nvPicPr>
          <p:cNvPr id="4" name="图片 3">
            <a:extLst>
              <a:ext uri="{FF2B5EF4-FFF2-40B4-BE49-F238E27FC236}">
                <a16:creationId xmlns="" xmlns:a16="http://schemas.microsoft.com/office/drawing/2014/main" id="{28BACA76-45E9-4032-9DEC-463B2FB92D2B}"/>
              </a:ext>
            </a:extLst>
          </p:cNvPr>
          <p:cNvPicPr>
            <a:picLocks noChangeAspect="1"/>
          </p:cNvPicPr>
          <p:nvPr/>
        </p:nvPicPr>
        <p:blipFill>
          <a:blip r:embed="rId5"/>
          <a:stretch>
            <a:fillRect/>
          </a:stretch>
        </p:blipFill>
        <p:spPr>
          <a:xfrm>
            <a:off x="3396540" y="1061142"/>
            <a:ext cx="7611241" cy="1977344"/>
          </a:xfrm>
          <a:prstGeom prst="rect">
            <a:avLst/>
          </a:prstGeom>
        </p:spPr>
      </p:pic>
    </p:spTree>
    <p:extLst>
      <p:ext uri="{BB962C8B-B14F-4D97-AF65-F5344CB8AC3E}">
        <p14:creationId xmlns:p14="http://schemas.microsoft.com/office/powerpoint/2010/main" val="1706002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 xmlns:a16="http://schemas.microsoft.com/office/drawing/2014/main" id="{407BA506-1238-4F3A-9116-5506BB9598F6}"/>
              </a:ext>
            </a:extLst>
          </p:cNvPr>
          <p:cNvSpPr>
            <a:spLocks noGrp="1"/>
          </p:cNvSpPr>
          <p:nvPr>
            <p:ph sz="quarter" idx="10"/>
          </p:nvPr>
        </p:nvSpPr>
        <p:spPr/>
        <p:txBody>
          <a:bodyPr>
            <a:normAutofit/>
          </a:bodyPr>
          <a:lstStyle/>
          <a:p>
            <a:r>
              <a:rPr lang="en-US" altLang="zh-CN" sz="4800" dirty="0"/>
              <a:t>Overview of the HEPS project</a:t>
            </a:r>
            <a:endParaRPr lang="zh-CN" altLang="en-US" sz="3600" dirty="0"/>
          </a:p>
        </p:txBody>
      </p:sp>
      <p:sp>
        <p:nvSpPr>
          <p:cNvPr id="3" name="文本占位符 2">
            <a:extLst>
              <a:ext uri="{FF2B5EF4-FFF2-40B4-BE49-F238E27FC236}">
                <a16:creationId xmlns="" xmlns:a16="http://schemas.microsoft.com/office/drawing/2014/main" id="{9A566AB4-C8CA-4BCA-92A7-69E5137D6A27}"/>
              </a:ext>
            </a:extLst>
          </p:cNvPr>
          <p:cNvSpPr>
            <a:spLocks noGrp="1"/>
          </p:cNvSpPr>
          <p:nvPr>
            <p:ph type="body" sz="quarter" idx="11"/>
          </p:nvPr>
        </p:nvSpPr>
        <p:spPr/>
        <p:txBody>
          <a:bodyPr/>
          <a:lstStyle/>
          <a:p>
            <a:endParaRPr lang="zh-CN" altLang="en-US" dirty="0"/>
          </a:p>
        </p:txBody>
      </p:sp>
    </p:spTree>
    <p:extLst>
      <p:ext uri="{BB962C8B-B14F-4D97-AF65-F5344CB8AC3E}">
        <p14:creationId xmlns:p14="http://schemas.microsoft.com/office/powerpoint/2010/main" val="4926045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23393" y="1052739"/>
            <a:ext cx="11061943" cy="5062772"/>
          </a:xfrm>
        </p:spPr>
        <p:txBody>
          <a:bodyPr>
            <a:normAutofit/>
          </a:bodyPr>
          <a:lstStyle/>
          <a:p>
            <a:pPr>
              <a:spcBef>
                <a:spcPts val="800"/>
              </a:spcBef>
            </a:pPr>
            <a:r>
              <a:rPr lang="en-US" altLang="zh-CN" sz="2400" dirty="0">
                <a:latin typeface="Times New Roman" panose="02020603050405020304" pitchFamily="18" charset="0"/>
                <a:cs typeface="Times New Roman" panose="02020603050405020304" pitchFamily="18" charset="0"/>
              </a:rPr>
              <a:t>HEPS is a 4th generation, 6 GeV ultra-low emittance synchrotron light source, under construction in Beijing, China. </a:t>
            </a:r>
          </a:p>
          <a:p>
            <a:pPr>
              <a:spcBef>
                <a:spcPts val="800"/>
              </a:spcBef>
            </a:pPr>
            <a:r>
              <a:rPr lang="en-US" altLang="zh-CN" sz="2400" dirty="0">
                <a:latin typeface="Times New Roman" panose="02020603050405020304" pitchFamily="18" charset="0"/>
                <a:cs typeface="Times New Roman" panose="02020603050405020304" pitchFamily="18" charset="0"/>
              </a:rPr>
              <a:t>It is located in Huairou District, about 80 kilometers away from the IHEP</a:t>
            </a:r>
            <a:endParaRPr lang="zh-CN" altLang="en-US" sz="2400" dirty="0">
              <a:latin typeface="Times New Roman" panose="02020603050405020304" pitchFamily="18" charset="0"/>
              <a:cs typeface="Times New Roman" panose="02020603050405020304" pitchFamily="18" charset="0"/>
            </a:endParaRPr>
          </a:p>
        </p:txBody>
      </p:sp>
      <p:sp>
        <p:nvSpPr>
          <p:cNvPr id="3" name="标题 2"/>
          <p:cNvSpPr>
            <a:spLocks noGrp="1"/>
          </p:cNvSpPr>
          <p:nvPr>
            <p:ph type="title"/>
          </p:nvPr>
        </p:nvSpPr>
        <p:spPr/>
        <p:txBody>
          <a:bodyPr/>
          <a:lstStyle/>
          <a:p>
            <a:r>
              <a:rPr lang="en-US" altLang="zh-CN" dirty="0"/>
              <a:t>High Energy Photon Source (HEPS) </a:t>
            </a:r>
            <a:endParaRPr lang="zh-CN" alt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664" y="2526423"/>
            <a:ext cx="6148107" cy="327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内容占位符 7">
            <a:extLst>
              <a:ext uri="{FF2B5EF4-FFF2-40B4-BE49-F238E27FC236}">
                <a16:creationId xmlns="" xmlns:a16="http://schemas.microsoft.com/office/drawing/2014/main" id="{7EA442E6-88F0-43B3-90D8-CE12866C8775}"/>
              </a:ext>
            </a:extLst>
          </p:cNvPr>
          <p:cNvGraphicFramePr>
            <a:graphicFrameLocks/>
          </p:cNvGraphicFramePr>
          <p:nvPr>
            <p:extLst>
              <p:ext uri="{D42A27DB-BD31-4B8C-83A1-F6EECF244321}">
                <p14:modId xmlns:p14="http://schemas.microsoft.com/office/powerpoint/2010/main" val="218083185"/>
              </p:ext>
            </p:extLst>
          </p:nvPr>
        </p:nvGraphicFramePr>
        <p:xfrm>
          <a:off x="6771500" y="2526423"/>
          <a:ext cx="4882393" cy="3278835"/>
        </p:xfrm>
        <a:graphic>
          <a:graphicData uri="http://schemas.openxmlformats.org/drawingml/2006/table">
            <a:tbl>
              <a:tblPr firstRow="1" bandRow="1"/>
              <a:tblGrid>
                <a:gridCol w="1929469">
                  <a:extLst>
                    <a:ext uri="{9D8B030D-6E8A-4147-A177-3AD203B41FA5}">
                      <a16:colId xmlns="" xmlns:a16="http://schemas.microsoft.com/office/drawing/2014/main" val="20000"/>
                    </a:ext>
                  </a:extLst>
                </a:gridCol>
                <a:gridCol w="1747394">
                  <a:extLst>
                    <a:ext uri="{9D8B030D-6E8A-4147-A177-3AD203B41FA5}">
                      <a16:colId xmlns="" xmlns:a16="http://schemas.microsoft.com/office/drawing/2014/main" val="20001"/>
                    </a:ext>
                  </a:extLst>
                </a:gridCol>
                <a:gridCol w="1205530">
                  <a:extLst>
                    <a:ext uri="{9D8B030D-6E8A-4147-A177-3AD203B41FA5}">
                      <a16:colId xmlns="" xmlns:a16="http://schemas.microsoft.com/office/drawing/2014/main" val="20002"/>
                    </a:ext>
                  </a:extLst>
                </a:gridCol>
              </a:tblGrid>
              <a:tr h="422028">
                <a:tc>
                  <a:txBody>
                    <a:bodyPr/>
                    <a:lstStyle>
                      <a:lvl1pPr marL="0" algn="l" defTabSz="914400" rtl="0" eaLnBrk="1" latinLnBrk="0" hangingPunct="1">
                        <a:defRPr sz="1800" b="1" kern="1200">
                          <a:solidFill>
                            <a:schemeClr val="lt1"/>
                          </a:solidFill>
                          <a:latin typeface="Calibri" panose="020F0502020204030204"/>
                          <a:ea typeface=""/>
                          <a:cs typeface=""/>
                        </a:defRPr>
                      </a:lvl1pPr>
                      <a:lvl2pPr marL="457200" algn="l" defTabSz="914400" rtl="0" eaLnBrk="1" latinLnBrk="0" hangingPunct="1">
                        <a:defRPr sz="1800" b="1" kern="1200">
                          <a:solidFill>
                            <a:schemeClr val="lt1"/>
                          </a:solidFill>
                          <a:latin typeface="Calibri" panose="020F0502020204030204"/>
                          <a:ea typeface=""/>
                          <a:cs typeface=""/>
                        </a:defRPr>
                      </a:lvl2pPr>
                      <a:lvl3pPr marL="914400" algn="l" defTabSz="914400" rtl="0" eaLnBrk="1" latinLnBrk="0" hangingPunct="1">
                        <a:defRPr sz="1800" b="1" kern="1200">
                          <a:solidFill>
                            <a:schemeClr val="lt1"/>
                          </a:solidFill>
                          <a:latin typeface="Calibri" panose="020F0502020204030204"/>
                          <a:ea typeface=""/>
                          <a:cs typeface=""/>
                        </a:defRPr>
                      </a:lvl3pPr>
                      <a:lvl4pPr marL="1371600" algn="l" defTabSz="914400" rtl="0" eaLnBrk="1" latinLnBrk="0" hangingPunct="1">
                        <a:defRPr sz="1800" b="1" kern="1200">
                          <a:solidFill>
                            <a:schemeClr val="lt1"/>
                          </a:solidFill>
                          <a:latin typeface="Calibri" panose="020F0502020204030204"/>
                          <a:ea typeface=""/>
                          <a:cs typeface=""/>
                        </a:defRPr>
                      </a:lvl4pPr>
                      <a:lvl5pPr marL="1828800" algn="l" defTabSz="914400" rtl="0" eaLnBrk="1" latinLnBrk="0" hangingPunct="1">
                        <a:defRPr sz="1800" b="1" kern="1200">
                          <a:solidFill>
                            <a:schemeClr val="lt1"/>
                          </a:solidFill>
                          <a:latin typeface="Calibri" panose="020F0502020204030204"/>
                          <a:ea typeface=""/>
                          <a:cs typeface=""/>
                        </a:defRPr>
                      </a:lvl5pPr>
                      <a:lvl6pPr marL="2286000" algn="l" defTabSz="914400" rtl="0" eaLnBrk="1" latinLnBrk="0" hangingPunct="1">
                        <a:defRPr sz="1800" b="1" kern="1200">
                          <a:solidFill>
                            <a:schemeClr val="lt1"/>
                          </a:solidFill>
                          <a:latin typeface="Calibri" panose="020F0502020204030204"/>
                          <a:ea typeface=""/>
                          <a:cs typeface=""/>
                        </a:defRPr>
                      </a:lvl6pPr>
                      <a:lvl7pPr marL="2743200" algn="l" defTabSz="914400" rtl="0" eaLnBrk="1" latinLnBrk="0" hangingPunct="1">
                        <a:defRPr sz="1800" b="1" kern="1200">
                          <a:solidFill>
                            <a:schemeClr val="lt1"/>
                          </a:solidFill>
                          <a:latin typeface="Calibri" panose="020F0502020204030204"/>
                          <a:ea typeface=""/>
                          <a:cs typeface=""/>
                        </a:defRPr>
                      </a:lvl7pPr>
                      <a:lvl8pPr marL="3200400" algn="l" defTabSz="914400" rtl="0" eaLnBrk="1" latinLnBrk="0" hangingPunct="1">
                        <a:defRPr sz="1800" b="1" kern="1200">
                          <a:solidFill>
                            <a:schemeClr val="lt1"/>
                          </a:solidFill>
                          <a:latin typeface="Calibri" panose="020F0502020204030204"/>
                          <a:ea typeface=""/>
                          <a:cs typeface=""/>
                        </a:defRPr>
                      </a:lvl8pPr>
                      <a:lvl9pPr marL="3657600" algn="l" defTabSz="914400" rtl="0" eaLnBrk="1" latinLnBrk="0" hangingPunct="1">
                        <a:defRPr sz="1800" b="1" kern="1200">
                          <a:solidFill>
                            <a:schemeClr val="lt1"/>
                          </a:solidFill>
                          <a:latin typeface="Calibri" panose="020F0502020204030204"/>
                          <a:ea typeface=""/>
                          <a:cs typeface=""/>
                        </a:defRPr>
                      </a:lvl9pPr>
                    </a:lstStyle>
                    <a:p>
                      <a:pPr algn="ctr"/>
                      <a:r>
                        <a:rPr lang="en-US" altLang="zh-CN" sz="1600" b="0" dirty="0">
                          <a:solidFill>
                            <a:srgbClr val="FFFF00"/>
                          </a:solidFill>
                          <a:latin typeface="+mj-lt"/>
                        </a:rPr>
                        <a:t>Main parameters</a:t>
                      </a:r>
                      <a:endParaRPr lang="zh-CN" altLang="en-US" sz="1600" b="0" dirty="0">
                        <a:solidFill>
                          <a:srgbClr val="FFFF00"/>
                        </a:solidFill>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ea typeface=""/>
                          <a:cs typeface=""/>
                        </a:defRPr>
                      </a:lvl1pPr>
                      <a:lvl2pPr marL="457200" algn="l" defTabSz="914400" rtl="0" eaLnBrk="1" latinLnBrk="0" hangingPunct="1">
                        <a:defRPr sz="1800" b="1" kern="1200">
                          <a:solidFill>
                            <a:schemeClr val="lt1"/>
                          </a:solidFill>
                          <a:latin typeface="Calibri" panose="020F0502020204030204"/>
                          <a:ea typeface=""/>
                          <a:cs typeface=""/>
                        </a:defRPr>
                      </a:lvl2pPr>
                      <a:lvl3pPr marL="914400" algn="l" defTabSz="914400" rtl="0" eaLnBrk="1" latinLnBrk="0" hangingPunct="1">
                        <a:defRPr sz="1800" b="1" kern="1200">
                          <a:solidFill>
                            <a:schemeClr val="lt1"/>
                          </a:solidFill>
                          <a:latin typeface="Calibri" panose="020F0502020204030204"/>
                          <a:ea typeface=""/>
                          <a:cs typeface=""/>
                        </a:defRPr>
                      </a:lvl3pPr>
                      <a:lvl4pPr marL="1371600" algn="l" defTabSz="914400" rtl="0" eaLnBrk="1" latinLnBrk="0" hangingPunct="1">
                        <a:defRPr sz="1800" b="1" kern="1200">
                          <a:solidFill>
                            <a:schemeClr val="lt1"/>
                          </a:solidFill>
                          <a:latin typeface="Calibri" panose="020F0502020204030204"/>
                          <a:ea typeface=""/>
                          <a:cs typeface=""/>
                        </a:defRPr>
                      </a:lvl4pPr>
                      <a:lvl5pPr marL="1828800" algn="l" defTabSz="914400" rtl="0" eaLnBrk="1" latinLnBrk="0" hangingPunct="1">
                        <a:defRPr sz="1800" b="1" kern="1200">
                          <a:solidFill>
                            <a:schemeClr val="lt1"/>
                          </a:solidFill>
                          <a:latin typeface="Calibri" panose="020F0502020204030204"/>
                          <a:ea typeface=""/>
                          <a:cs typeface=""/>
                        </a:defRPr>
                      </a:lvl5pPr>
                      <a:lvl6pPr marL="2286000" algn="l" defTabSz="914400" rtl="0" eaLnBrk="1" latinLnBrk="0" hangingPunct="1">
                        <a:defRPr sz="1800" b="1" kern="1200">
                          <a:solidFill>
                            <a:schemeClr val="lt1"/>
                          </a:solidFill>
                          <a:latin typeface="Calibri" panose="020F0502020204030204"/>
                          <a:ea typeface=""/>
                          <a:cs typeface=""/>
                        </a:defRPr>
                      </a:lvl6pPr>
                      <a:lvl7pPr marL="2743200" algn="l" defTabSz="914400" rtl="0" eaLnBrk="1" latinLnBrk="0" hangingPunct="1">
                        <a:defRPr sz="1800" b="1" kern="1200">
                          <a:solidFill>
                            <a:schemeClr val="lt1"/>
                          </a:solidFill>
                          <a:latin typeface="Calibri" panose="020F0502020204030204"/>
                          <a:ea typeface=""/>
                          <a:cs typeface=""/>
                        </a:defRPr>
                      </a:lvl7pPr>
                      <a:lvl8pPr marL="3200400" algn="l" defTabSz="914400" rtl="0" eaLnBrk="1" latinLnBrk="0" hangingPunct="1">
                        <a:defRPr sz="1800" b="1" kern="1200">
                          <a:solidFill>
                            <a:schemeClr val="lt1"/>
                          </a:solidFill>
                          <a:latin typeface="Calibri" panose="020F0502020204030204"/>
                          <a:ea typeface=""/>
                          <a:cs typeface=""/>
                        </a:defRPr>
                      </a:lvl8pPr>
                      <a:lvl9pPr marL="3657600" algn="l" defTabSz="914400" rtl="0" eaLnBrk="1" latinLnBrk="0" hangingPunct="1">
                        <a:defRPr sz="1800" b="1" kern="1200">
                          <a:solidFill>
                            <a:schemeClr val="lt1"/>
                          </a:solidFill>
                          <a:latin typeface="Calibri" panose="020F0502020204030204"/>
                          <a:ea typeface=""/>
                          <a:cs typeface=""/>
                        </a:defRPr>
                      </a:lvl9pPr>
                    </a:lstStyle>
                    <a:p>
                      <a:pPr algn="ctr"/>
                      <a:r>
                        <a:rPr lang="en-US" altLang="zh-CN" sz="1600" b="0" dirty="0">
                          <a:solidFill>
                            <a:srgbClr val="FFFF00"/>
                          </a:solidFill>
                          <a:latin typeface="+mj-lt"/>
                        </a:rPr>
                        <a:t>Unit</a:t>
                      </a:r>
                      <a:endParaRPr lang="zh-CN" altLang="en-US" sz="1600" b="0" dirty="0">
                        <a:solidFill>
                          <a:srgbClr val="FFFF00"/>
                        </a:solidFill>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ea typeface=""/>
                          <a:cs typeface=""/>
                        </a:defRPr>
                      </a:lvl1pPr>
                      <a:lvl2pPr marL="457200" algn="l" defTabSz="914400" rtl="0" eaLnBrk="1" latinLnBrk="0" hangingPunct="1">
                        <a:defRPr sz="1800" b="1" kern="1200">
                          <a:solidFill>
                            <a:schemeClr val="lt1"/>
                          </a:solidFill>
                          <a:latin typeface="Calibri" panose="020F0502020204030204"/>
                          <a:ea typeface=""/>
                          <a:cs typeface=""/>
                        </a:defRPr>
                      </a:lvl2pPr>
                      <a:lvl3pPr marL="914400" algn="l" defTabSz="914400" rtl="0" eaLnBrk="1" latinLnBrk="0" hangingPunct="1">
                        <a:defRPr sz="1800" b="1" kern="1200">
                          <a:solidFill>
                            <a:schemeClr val="lt1"/>
                          </a:solidFill>
                          <a:latin typeface="Calibri" panose="020F0502020204030204"/>
                          <a:ea typeface=""/>
                          <a:cs typeface=""/>
                        </a:defRPr>
                      </a:lvl3pPr>
                      <a:lvl4pPr marL="1371600" algn="l" defTabSz="914400" rtl="0" eaLnBrk="1" latinLnBrk="0" hangingPunct="1">
                        <a:defRPr sz="1800" b="1" kern="1200">
                          <a:solidFill>
                            <a:schemeClr val="lt1"/>
                          </a:solidFill>
                          <a:latin typeface="Calibri" panose="020F0502020204030204"/>
                          <a:ea typeface=""/>
                          <a:cs typeface=""/>
                        </a:defRPr>
                      </a:lvl4pPr>
                      <a:lvl5pPr marL="1828800" algn="l" defTabSz="914400" rtl="0" eaLnBrk="1" latinLnBrk="0" hangingPunct="1">
                        <a:defRPr sz="1800" b="1" kern="1200">
                          <a:solidFill>
                            <a:schemeClr val="lt1"/>
                          </a:solidFill>
                          <a:latin typeface="Calibri" panose="020F0502020204030204"/>
                          <a:ea typeface=""/>
                          <a:cs typeface=""/>
                        </a:defRPr>
                      </a:lvl5pPr>
                      <a:lvl6pPr marL="2286000" algn="l" defTabSz="914400" rtl="0" eaLnBrk="1" latinLnBrk="0" hangingPunct="1">
                        <a:defRPr sz="1800" b="1" kern="1200">
                          <a:solidFill>
                            <a:schemeClr val="lt1"/>
                          </a:solidFill>
                          <a:latin typeface="Calibri" panose="020F0502020204030204"/>
                          <a:ea typeface=""/>
                          <a:cs typeface=""/>
                        </a:defRPr>
                      </a:lvl6pPr>
                      <a:lvl7pPr marL="2743200" algn="l" defTabSz="914400" rtl="0" eaLnBrk="1" latinLnBrk="0" hangingPunct="1">
                        <a:defRPr sz="1800" b="1" kern="1200">
                          <a:solidFill>
                            <a:schemeClr val="lt1"/>
                          </a:solidFill>
                          <a:latin typeface="Calibri" panose="020F0502020204030204"/>
                          <a:ea typeface=""/>
                          <a:cs typeface=""/>
                        </a:defRPr>
                      </a:lvl7pPr>
                      <a:lvl8pPr marL="3200400" algn="l" defTabSz="914400" rtl="0" eaLnBrk="1" latinLnBrk="0" hangingPunct="1">
                        <a:defRPr sz="1800" b="1" kern="1200">
                          <a:solidFill>
                            <a:schemeClr val="lt1"/>
                          </a:solidFill>
                          <a:latin typeface="Calibri" panose="020F0502020204030204"/>
                          <a:ea typeface=""/>
                          <a:cs typeface=""/>
                        </a:defRPr>
                      </a:lvl8pPr>
                      <a:lvl9pPr marL="3657600" algn="l" defTabSz="914400" rtl="0" eaLnBrk="1" latinLnBrk="0" hangingPunct="1">
                        <a:defRPr sz="1800" b="1" kern="1200">
                          <a:solidFill>
                            <a:schemeClr val="lt1"/>
                          </a:solidFill>
                          <a:latin typeface="Calibri" panose="020F0502020204030204"/>
                          <a:ea typeface=""/>
                          <a:cs typeface=""/>
                        </a:defRPr>
                      </a:lvl9pPr>
                    </a:lstStyle>
                    <a:p>
                      <a:pPr algn="ctr"/>
                      <a:r>
                        <a:rPr lang="en-US" altLang="zh-CN" sz="1600" b="0" dirty="0">
                          <a:solidFill>
                            <a:srgbClr val="FFFF00"/>
                          </a:solidFill>
                          <a:latin typeface="+mj-lt"/>
                        </a:rPr>
                        <a:t>Value</a:t>
                      </a:r>
                      <a:endParaRPr lang="zh-CN" altLang="en-US" sz="1600" b="0" dirty="0">
                        <a:solidFill>
                          <a:srgbClr val="FFFF00"/>
                        </a:solidFill>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 xmlns:a16="http://schemas.microsoft.com/office/drawing/2014/main" val="10000"/>
                  </a:ext>
                </a:extLst>
              </a:tr>
              <a:tr h="422028">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r>
                        <a:rPr lang="en-US" altLang="zh-CN" sz="1600" dirty="0">
                          <a:latin typeface="+mj-lt"/>
                        </a:rPr>
                        <a:t>Beam</a:t>
                      </a:r>
                      <a:r>
                        <a:rPr lang="en-US" altLang="zh-CN" sz="1600" baseline="0" dirty="0">
                          <a:latin typeface="+mj-lt"/>
                        </a:rPr>
                        <a:t> energy</a:t>
                      </a:r>
                      <a:endParaRPr lang="zh-CN" altLang="en-US" sz="1600" dirty="0">
                        <a:latin typeface="+mj-lt"/>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a:r>
                        <a:rPr lang="en-US" altLang="zh-CN" sz="1600" dirty="0">
                          <a:latin typeface="+mj-lt"/>
                        </a:rPr>
                        <a:t>GeV</a:t>
                      </a:r>
                      <a:endParaRPr lang="zh-CN" altLang="en-US" sz="1600" dirty="0">
                        <a:latin typeface="+mj-lt"/>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r>
                        <a:rPr lang="en-US" altLang="zh-CN" sz="1600" dirty="0">
                          <a:latin typeface="+mj-lt"/>
                        </a:rPr>
                        <a:t>6</a:t>
                      </a:r>
                      <a:endParaRPr lang="zh-CN" altLang="en-US" sz="1600" dirty="0">
                        <a:latin typeface="+mj-lt"/>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 xmlns:a16="http://schemas.microsoft.com/office/drawing/2014/main" val="10001"/>
                  </a:ext>
                </a:extLst>
              </a:tr>
              <a:tr h="422028">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r>
                        <a:rPr lang="en-US" altLang="zh-CN" sz="1600" dirty="0">
                          <a:latin typeface="+mj-lt"/>
                        </a:rPr>
                        <a:t>Circumference</a:t>
                      </a:r>
                      <a:endParaRPr lang="zh-CN" altLang="en-US" sz="16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a:r>
                        <a:rPr lang="en-US" altLang="zh-CN" sz="1600" dirty="0">
                          <a:latin typeface="+mj-lt"/>
                        </a:rPr>
                        <a:t>m</a:t>
                      </a:r>
                      <a:endParaRPr lang="zh-CN" altLang="en-US" sz="16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r>
                        <a:rPr lang="en-US" altLang="zh-CN" sz="1600" dirty="0">
                          <a:latin typeface="+mj-lt"/>
                        </a:rPr>
                        <a:t>1360.4</a:t>
                      </a:r>
                      <a:endParaRPr lang="zh-CN" altLang="en-US" sz="16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 xmlns:a16="http://schemas.microsoft.com/office/drawing/2014/main" val="10002"/>
                  </a:ext>
                </a:extLst>
              </a:tr>
              <a:tr h="422028">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r>
                        <a:rPr lang="en-US" altLang="zh-CN" sz="1600" dirty="0">
                          <a:latin typeface="+mj-lt"/>
                        </a:rPr>
                        <a:t>Emittance</a:t>
                      </a:r>
                      <a:endParaRPr lang="zh-CN" altLang="en-US" sz="16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a:r>
                        <a:rPr lang="en-US" altLang="zh-CN" sz="1600" dirty="0" err="1">
                          <a:latin typeface="+mj-lt"/>
                        </a:rPr>
                        <a:t>pm∙rad</a:t>
                      </a:r>
                      <a:endParaRPr lang="zh-CN" altLang="en-US" sz="16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r>
                        <a:rPr lang="en-US" altLang="zh-CN" sz="1600" dirty="0">
                          <a:latin typeface="+mj-lt"/>
                        </a:rPr>
                        <a:t>&lt; 60</a:t>
                      </a:r>
                      <a:endParaRPr lang="zh-CN" altLang="en-US" sz="16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 xmlns:a16="http://schemas.microsoft.com/office/drawing/2014/main" val="10003"/>
                  </a:ext>
                </a:extLst>
              </a:tr>
              <a:tr h="746667">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r>
                        <a:rPr lang="en-US" altLang="zh-CN" sz="1600" dirty="0">
                          <a:latin typeface="+mj-lt"/>
                        </a:rPr>
                        <a:t>Brightness</a:t>
                      </a:r>
                      <a:endParaRPr lang="zh-CN" altLang="en-US" sz="1600" dirty="0">
                        <a:latin typeface="+mj-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a:r>
                        <a:rPr lang="en-US" altLang="zh-CN" sz="1600" dirty="0" err="1">
                          <a:latin typeface="+mj-lt"/>
                        </a:rPr>
                        <a:t>phs</a:t>
                      </a:r>
                      <a:r>
                        <a:rPr lang="en-US" altLang="zh-CN" sz="1600" dirty="0">
                          <a:latin typeface="+mj-lt"/>
                        </a:rPr>
                        <a:t>/s/mm</a:t>
                      </a:r>
                      <a:r>
                        <a:rPr lang="en-US" altLang="zh-CN" sz="1600" baseline="30000" dirty="0">
                          <a:latin typeface="+mj-lt"/>
                        </a:rPr>
                        <a:t>2</a:t>
                      </a:r>
                      <a:r>
                        <a:rPr lang="en-US" altLang="zh-CN" sz="1600" dirty="0">
                          <a:latin typeface="+mj-lt"/>
                        </a:rPr>
                        <a:t>/mrad</a:t>
                      </a:r>
                      <a:r>
                        <a:rPr lang="en-US" altLang="zh-CN" sz="1600" baseline="30000" dirty="0">
                          <a:latin typeface="+mj-lt"/>
                        </a:rPr>
                        <a:t>2</a:t>
                      </a:r>
                      <a:r>
                        <a:rPr lang="en-US" altLang="zh-CN" sz="1600" dirty="0">
                          <a:latin typeface="+mj-lt"/>
                        </a:rPr>
                        <a:t>/0.1%BW</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r>
                        <a:rPr lang="en-US" altLang="zh-CN" sz="1600" dirty="0">
                          <a:latin typeface="+mj-lt"/>
                        </a:rPr>
                        <a:t>&gt;10</a:t>
                      </a:r>
                      <a:r>
                        <a:rPr lang="en-US" altLang="zh-CN" sz="1600" baseline="30000" dirty="0">
                          <a:latin typeface="+mj-lt"/>
                        </a:rPr>
                        <a:t>22</a:t>
                      </a:r>
                      <a:endParaRPr lang="zh-CN" altLang="en-US" sz="1600" baseline="30000" dirty="0">
                        <a:latin typeface="+mj-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 xmlns:a16="http://schemas.microsoft.com/office/drawing/2014/main" val="10004"/>
                  </a:ext>
                </a:extLst>
              </a:tr>
              <a:tr h="422028">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r>
                        <a:rPr lang="en-US" altLang="zh-CN" sz="1600" dirty="0">
                          <a:latin typeface="+mj-lt"/>
                        </a:rPr>
                        <a:t>Beam current</a:t>
                      </a:r>
                      <a:endParaRPr lang="zh-CN" altLang="en-US" sz="16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a:r>
                        <a:rPr lang="en-US" altLang="zh-CN" sz="1600" dirty="0">
                          <a:latin typeface="+mj-lt"/>
                        </a:rPr>
                        <a:t>mA</a:t>
                      </a:r>
                      <a:endParaRPr lang="zh-CN" altLang="en-US" sz="16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r>
                        <a:rPr lang="en-US" altLang="zh-CN" sz="1600" dirty="0">
                          <a:latin typeface="+mj-lt"/>
                          <a:sym typeface="Symbol" panose="05050102010706020507" pitchFamily="18" charset="2"/>
                        </a:rPr>
                        <a:t>200</a:t>
                      </a:r>
                      <a:endParaRPr lang="zh-CN" altLang="en-US" sz="16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 xmlns:a16="http://schemas.microsoft.com/office/drawing/2014/main" val="10005"/>
                  </a:ext>
                </a:extLst>
              </a:tr>
              <a:tr h="422028">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r>
                        <a:rPr lang="en-US" altLang="zh-CN" sz="1600" dirty="0">
                          <a:latin typeface="+mj-lt"/>
                        </a:rPr>
                        <a:t>Injection</a:t>
                      </a:r>
                      <a:endParaRPr lang="zh-CN" altLang="en-US" sz="16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a:endParaRPr lang="zh-CN" altLang="en-US" sz="16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r>
                        <a:rPr lang="en-US" altLang="zh-CN" sz="1600" dirty="0">
                          <a:latin typeface="+mj-lt"/>
                        </a:rPr>
                        <a:t>Top-up</a:t>
                      </a:r>
                      <a:endParaRPr lang="zh-CN" altLang="en-US" sz="16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3527864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 xmlns:a16="http://schemas.microsoft.com/office/drawing/2014/main" id="{241C9894-4C50-4D62-BF76-C7DEA2852D7D}"/>
              </a:ext>
            </a:extLst>
          </p:cNvPr>
          <p:cNvSpPr>
            <a:spLocks noGrp="1"/>
          </p:cNvSpPr>
          <p:nvPr>
            <p:ph idx="1"/>
          </p:nvPr>
        </p:nvSpPr>
        <p:spPr>
          <a:xfrm>
            <a:off x="780288" y="924204"/>
            <a:ext cx="10718987" cy="5327112"/>
          </a:xfrm>
        </p:spPr>
        <p:txBody>
          <a:bodyPr>
            <a:normAutofit fontScale="92500"/>
          </a:bodyPr>
          <a:lstStyle/>
          <a:p>
            <a:r>
              <a:rPr lang="en-US" altLang="zh-CN" sz="2400" b="1" dirty="0">
                <a:solidFill>
                  <a:schemeClr val="tx1"/>
                </a:solidFill>
                <a:latin typeface="Times New Roman" panose="02020603050405020304" pitchFamily="18" charset="0"/>
                <a:cs typeface="Times New Roman" panose="02020603050405020304" pitchFamily="18" charset="0"/>
              </a:rPr>
              <a:t>2010-the R&amp;D of HEPS proposed to the government</a:t>
            </a:r>
          </a:p>
          <a:p>
            <a:r>
              <a:rPr lang="en-US" altLang="zh-CN" sz="2400" b="1" dirty="0">
                <a:solidFill>
                  <a:schemeClr val="tx1"/>
                </a:solidFill>
                <a:latin typeface="Times New Roman" panose="02020603050405020304" pitchFamily="18" charset="0"/>
                <a:cs typeface="Times New Roman" panose="02020603050405020304" pitchFamily="18" charset="0"/>
              </a:rPr>
              <a:t>Apr. 2016- Sept. 2018-HEPS-TF project</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smtClean="0">
                <a:solidFill>
                  <a:schemeClr val="tx1"/>
                </a:solidFill>
                <a:latin typeface="Times New Roman" panose="02020603050405020304" pitchFamily="18" charset="0"/>
                <a:cs typeface="Times New Roman" panose="02020603050405020304" pitchFamily="18" charset="0"/>
              </a:rPr>
              <a:t>(verify </a:t>
            </a:r>
            <a:r>
              <a:rPr lang="en-US" altLang="zh-CN" sz="2400" dirty="0">
                <a:solidFill>
                  <a:schemeClr val="tx1"/>
                </a:solidFill>
                <a:latin typeface="Times New Roman" panose="02020603050405020304" pitchFamily="18" charset="0"/>
                <a:cs typeface="Times New Roman" panose="02020603050405020304" pitchFamily="18" charset="0"/>
              </a:rPr>
              <a:t>the feasibility of some key equipment </a:t>
            </a:r>
            <a:r>
              <a:rPr lang="en-US" altLang="zh-CN" sz="2400" dirty="0" smtClean="0">
                <a:solidFill>
                  <a:schemeClr val="tx1"/>
                </a:solidFill>
                <a:latin typeface="Times New Roman" panose="02020603050405020304" pitchFamily="18" charset="0"/>
                <a:cs typeface="Times New Roman" panose="02020603050405020304" pitchFamily="18" charset="0"/>
              </a:rPr>
              <a:t>)</a:t>
            </a:r>
            <a:endParaRPr lang="en-US" altLang="zh-CN" sz="2400" dirty="0">
              <a:solidFill>
                <a:schemeClr val="tx1"/>
              </a:solidFill>
              <a:latin typeface="Times New Roman" panose="02020603050405020304" pitchFamily="18" charset="0"/>
              <a:cs typeface="Times New Roman" panose="02020603050405020304" pitchFamily="18" charset="0"/>
            </a:endParaRPr>
          </a:p>
          <a:p>
            <a:r>
              <a:rPr lang="en-US" altLang="zh-CN" sz="2400" b="1" dirty="0">
                <a:solidFill>
                  <a:schemeClr val="tx1"/>
                </a:solidFill>
                <a:latin typeface="Times New Roman" panose="02020603050405020304" pitchFamily="18" charset="0"/>
                <a:cs typeface="Times New Roman" panose="02020603050405020304" pitchFamily="18" charset="0"/>
              </a:rPr>
              <a:t>Jun.2019- HEPS construction started</a:t>
            </a:r>
          </a:p>
          <a:p>
            <a:r>
              <a:rPr lang="en-US" altLang="zh-CN" sz="2400" dirty="0">
                <a:solidFill>
                  <a:schemeClr val="tx1"/>
                </a:solidFill>
                <a:latin typeface="Times New Roman" panose="02020603050405020304" pitchFamily="18" charset="0"/>
                <a:cs typeface="Times New Roman" panose="02020603050405020304" pitchFamily="18" charset="0"/>
              </a:rPr>
              <a:t>Jun.2021- Installation of the first equipment of Linac</a:t>
            </a:r>
          </a:p>
          <a:p>
            <a:r>
              <a:rPr lang="en-US" altLang="zh-CN" sz="2400" dirty="0">
                <a:solidFill>
                  <a:schemeClr val="tx1"/>
                </a:solidFill>
                <a:latin typeface="Times New Roman" panose="02020603050405020304" pitchFamily="18" charset="0"/>
                <a:cs typeface="Times New Roman" panose="02020603050405020304" pitchFamily="18" charset="0"/>
              </a:rPr>
              <a:t>Jan.2023- The entire vacuum connection of booster completed</a:t>
            </a:r>
          </a:p>
          <a:p>
            <a:r>
              <a:rPr lang="en-US" altLang="zh-CN" sz="2400" dirty="0">
                <a:solidFill>
                  <a:schemeClr val="tx1"/>
                </a:solidFill>
                <a:latin typeface="Times New Roman" panose="02020603050405020304" pitchFamily="18" charset="0"/>
                <a:cs typeface="Times New Roman" panose="02020603050405020304" pitchFamily="18" charset="0"/>
              </a:rPr>
              <a:t>Feb.2023- The installation work of storage ring tunnel equipment started</a:t>
            </a:r>
          </a:p>
          <a:p>
            <a:r>
              <a:rPr lang="en-US" altLang="zh-CN" sz="2400" b="1" dirty="0">
                <a:solidFill>
                  <a:schemeClr val="tx1"/>
                </a:solidFill>
                <a:latin typeface="Times New Roman" panose="02020603050405020304" pitchFamily="18" charset="0"/>
                <a:cs typeface="Times New Roman" panose="02020603050405020304" pitchFamily="18" charset="0"/>
              </a:rPr>
              <a:t>Mar. 2023- Obtained permit of  radiation protection , started </a:t>
            </a:r>
            <a:r>
              <a:rPr lang="en-US" altLang="zh-CN" sz="2400" b="1" dirty="0" smtClean="0">
                <a:solidFill>
                  <a:schemeClr val="tx1"/>
                </a:solidFill>
                <a:latin typeface="Times New Roman" panose="02020603050405020304" pitchFamily="18" charset="0"/>
                <a:cs typeface="Times New Roman" panose="02020603050405020304" pitchFamily="18" charset="0"/>
              </a:rPr>
              <a:t>commissioning </a:t>
            </a:r>
            <a:r>
              <a:rPr lang="en-US" altLang="zh-CN" sz="2400" b="1" dirty="0">
                <a:solidFill>
                  <a:schemeClr val="tx1"/>
                </a:solidFill>
                <a:latin typeface="Times New Roman" panose="02020603050405020304" pitchFamily="18" charset="0"/>
                <a:cs typeface="Times New Roman" panose="02020603050405020304" pitchFamily="18" charset="0"/>
              </a:rPr>
              <a:t>of Linac</a:t>
            </a:r>
          </a:p>
          <a:p>
            <a:r>
              <a:rPr lang="en-US" altLang="zh-CN" sz="2400" dirty="0">
                <a:solidFill>
                  <a:schemeClr val="tx1"/>
                </a:solidFill>
                <a:latin typeface="Times New Roman" panose="02020603050405020304" pitchFamily="18" charset="0"/>
                <a:cs typeface="Times New Roman" panose="02020603050405020304" pitchFamily="18" charset="0"/>
              </a:rPr>
              <a:t>5th Jun. 2023- completed acceptance of Linac</a:t>
            </a:r>
          </a:p>
          <a:p>
            <a:r>
              <a:rPr lang="en-US" altLang="zh-CN" sz="2400" dirty="0">
                <a:solidFill>
                  <a:schemeClr val="tx1"/>
                </a:solidFill>
                <a:latin typeface="Times New Roman" panose="02020603050405020304" pitchFamily="18" charset="0"/>
                <a:cs typeface="Times New Roman" panose="02020603050405020304" pitchFamily="18" charset="0"/>
              </a:rPr>
              <a:t> 25th Jul. 2023- started beam commissioning of the booster</a:t>
            </a:r>
          </a:p>
          <a:p>
            <a:r>
              <a:rPr lang="en-US" altLang="zh-CN" sz="2400" b="1" dirty="0">
                <a:solidFill>
                  <a:schemeClr val="tx1"/>
                </a:solidFill>
                <a:latin typeface="Times New Roman" panose="02020603050405020304" pitchFamily="18" charset="0"/>
                <a:cs typeface="Times New Roman" panose="02020603050405020304" pitchFamily="18" charset="0"/>
              </a:rPr>
              <a:t>17th Nov.2023- completed acceptance of </a:t>
            </a:r>
            <a:r>
              <a:rPr lang="en-US" altLang="zh-CN" sz="2400" b="1" dirty="0" smtClean="0">
                <a:solidFill>
                  <a:schemeClr val="tx1"/>
                </a:solidFill>
                <a:latin typeface="Times New Roman" panose="02020603050405020304" pitchFamily="18" charset="0"/>
                <a:cs typeface="Times New Roman" panose="02020603050405020304" pitchFamily="18" charset="0"/>
              </a:rPr>
              <a:t>booster</a:t>
            </a:r>
          </a:p>
          <a:p>
            <a:r>
              <a:rPr lang="en-US" altLang="zh-CN" sz="2400" b="1" dirty="0" smtClean="0">
                <a:solidFill>
                  <a:schemeClr val="tx1"/>
                </a:solidFill>
                <a:latin typeface="Times New Roman" panose="02020603050405020304" pitchFamily="18" charset="0"/>
                <a:cs typeface="Times New Roman" panose="02020603050405020304" pitchFamily="18" charset="0"/>
              </a:rPr>
              <a:t>The beam commissioning of SR is planned </a:t>
            </a:r>
            <a:r>
              <a:rPr lang="en-US" altLang="zh-CN" sz="2400" b="1" dirty="0" smtClean="0">
                <a:solidFill>
                  <a:schemeClr val="tx1"/>
                </a:solidFill>
                <a:latin typeface="Times New Roman" panose="02020603050405020304" pitchFamily="18" charset="0"/>
                <a:cs typeface="Times New Roman" panose="02020603050405020304" pitchFamily="18" charset="0"/>
              </a:rPr>
              <a:t>start in July,2024</a:t>
            </a:r>
            <a:endParaRPr lang="zh-CN" altLang="en-US" sz="2400" b="1" dirty="0">
              <a:solidFill>
                <a:schemeClr val="tx1"/>
              </a:solidFill>
              <a:latin typeface="Times New Roman" panose="02020603050405020304" pitchFamily="18" charset="0"/>
              <a:cs typeface="Times New Roman" panose="02020603050405020304" pitchFamily="18" charset="0"/>
            </a:endParaRPr>
          </a:p>
        </p:txBody>
      </p:sp>
      <p:sp>
        <p:nvSpPr>
          <p:cNvPr id="3" name="标题 2">
            <a:extLst>
              <a:ext uri="{FF2B5EF4-FFF2-40B4-BE49-F238E27FC236}">
                <a16:creationId xmlns="" xmlns:a16="http://schemas.microsoft.com/office/drawing/2014/main" id="{285D75C7-64D8-4F53-84FD-CA4599C429A5}"/>
              </a:ext>
            </a:extLst>
          </p:cNvPr>
          <p:cNvSpPr>
            <a:spLocks noGrp="1"/>
          </p:cNvSpPr>
          <p:nvPr>
            <p:ph type="title"/>
          </p:nvPr>
        </p:nvSpPr>
        <p:spPr/>
        <p:txBody>
          <a:bodyPr/>
          <a:lstStyle/>
          <a:p>
            <a:r>
              <a:rPr lang="en-US" altLang="zh-CN" dirty="0"/>
              <a:t>Timelines of</a:t>
            </a:r>
            <a:r>
              <a:rPr lang="zh-CN" altLang="en-US" dirty="0"/>
              <a:t> </a:t>
            </a:r>
            <a:r>
              <a:rPr lang="en-US" altLang="zh-CN" dirty="0"/>
              <a:t>HEPS</a:t>
            </a:r>
            <a:r>
              <a:rPr lang="zh-CN" altLang="en-US" dirty="0"/>
              <a:t> </a:t>
            </a:r>
            <a:r>
              <a:rPr lang="en-US" altLang="zh-CN" dirty="0"/>
              <a:t>construction</a:t>
            </a:r>
            <a:endParaRPr lang="zh-CN" altLang="en-US" dirty="0"/>
          </a:p>
        </p:txBody>
      </p:sp>
    </p:spTree>
    <p:extLst>
      <p:ext uri="{BB962C8B-B14F-4D97-AF65-F5344CB8AC3E}">
        <p14:creationId xmlns:p14="http://schemas.microsoft.com/office/powerpoint/2010/main" val="27604683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 xmlns:a16="http://schemas.microsoft.com/office/drawing/2014/main" id="{77FCE8AB-F25D-4CF7-8E4F-626804D42834}"/>
              </a:ext>
            </a:extLst>
          </p:cNvPr>
          <p:cNvPicPr>
            <a:picLocks noChangeAspect="1"/>
          </p:cNvPicPr>
          <p:nvPr/>
        </p:nvPicPr>
        <p:blipFill rotWithShape="1">
          <a:blip r:embed="rId3"/>
          <a:srcRect r="7765"/>
          <a:stretch/>
        </p:blipFill>
        <p:spPr>
          <a:xfrm>
            <a:off x="534488" y="3391116"/>
            <a:ext cx="3113240" cy="2787972"/>
          </a:xfrm>
          <a:prstGeom prst="rect">
            <a:avLst/>
          </a:prstGeom>
        </p:spPr>
      </p:pic>
      <p:sp>
        <p:nvSpPr>
          <p:cNvPr id="3" name="Title 2">
            <a:extLst>
              <a:ext uri="{FF2B5EF4-FFF2-40B4-BE49-F238E27FC236}">
                <a16:creationId xmlns="" xmlns:a16="http://schemas.microsoft.com/office/drawing/2014/main" id="{8619DE85-C303-D64B-821C-649857B7543E}"/>
              </a:ext>
            </a:extLst>
          </p:cNvPr>
          <p:cNvSpPr>
            <a:spLocks noGrp="1"/>
          </p:cNvSpPr>
          <p:nvPr>
            <p:ph type="title"/>
          </p:nvPr>
        </p:nvSpPr>
        <p:spPr/>
        <p:txBody>
          <a:bodyPr/>
          <a:lstStyle/>
          <a:p>
            <a:r>
              <a:rPr lang="en-US" dirty="0"/>
              <a:t>Final lattice design of the SR</a:t>
            </a:r>
          </a:p>
        </p:txBody>
      </p:sp>
      <p:sp>
        <p:nvSpPr>
          <p:cNvPr id="11" name="TextBox 10">
            <a:extLst>
              <a:ext uri="{FF2B5EF4-FFF2-40B4-BE49-F238E27FC236}">
                <a16:creationId xmlns="" xmlns:a16="http://schemas.microsoft.com/office/drawing/2014/main" id="{27153873-83E7-3640-8F0F-377B2C9D24A0}"/>
              </a:ext>
            </a:extLst>
          </p:cNvPr>
          <p:cNvSpPr txBox="1"/>
          <p:nvPr/>
        </p:nvSpPr>
        <p:spPr>
          <a:xfrm>
            <a:off x="383761" y="5900553"/>
            <a:ext cx="11424478" cy="307777"/>
          </a:xfrm>
          <a:prstGeom prst="rect">
            <a:avLst/>
          </a:prstGeom>
          <a:noFill/>
        </p:spPr>
        <p:txBody>
          <a:bodyPr wrap="square" rtlCol="0">
            <a:spAutoFit/>
          </a:bodyPr>
          <a:lstStyle/>
          <a:p>
            <a:r>
              <a:rPr lang="zh-CN" altLang="en-US" sz="1400" dirty="0">
                <a:solidFill>
                  <a:srgbClr val="00B050"/>
                </a:solidFill>
              </a:rPr>
              <a:t> </a:t>
            </a:r>
            <a:r>
              <a:rPr lang="en-US" altLang="zh-CN" sz="1400" dirty="0">
                <a:solidFill>
                  <a:srgbClr val="00B050"/>
                </a:solidFill>
              </a:rPr>
              <a:t>Y. Jiao, et al., RDTM (2020)</a:t>
            </a:r>
            <a:endParaRPr lang="en-US" sz="1400" dirty="0">
              <a:solidFill>
                <a:srgbClr val="00B050"/>
              </a:solidFill>
            </a:endParaRPr>
          </a:p>
        </p:txBody>
      </p:sp>
      <p:graphicFrame>
        <p:nvGraphicFramePr>
          <p:cNvPr id="4" name="表格 3">
            <a:extLst>
              <a:ext uri="{FF2B5EF4-FFF2-40B4-BE49-F238E27FC236}">
                <a16:creationId xmlns="" xmlns:a16="http://schemas.microsoft.com/office/drawing/2014/main" id="{98641482-F401-45C6-905E-531DFDD6BBDE}"/>
              </a:ext>
            </a:extLst>
          </p:cNvPr>
          <p:cNvGraphicFramePr>
            <a:graphicFrameLocks noGrp="1"/>
          </p:cNvGraphicFramePr>
          <p:nvPr>
            <p:extLst>
              <p:ext uri="{D42A27DB-BD31-4B8C-83A1-F6EECF244321}">
                <p14:modId xmlns:p14="http://schemas.microsoft.com/office/powerpoint/2010/main" val="2425831853"/>
              </p:ext>
            </p:extLst>
          </p:nvPr>
        </p:nvGraphicFramePr>
        <p:xfrm>
          <a:off x="6911695" y="896523"/>
          <a:ext cx="4896544" cy="5282565"/>
        </p:xfrm>
        <a:graphic>
          <a:graphicData uri="http://schemas.openxmlformats.org/drawingml/2006/table">
            <a:tbl>
              <a:tblPr>
                <a:tableStyleId>{5C22544A-7EE6-4342-B048-85BDC9FD1C3A}</a:tableStyleId>
              </a:tblPr>
              <a:tblGrid>
                <a:gridCol w="3332245">
                  <a:extLst>
                    <a:ext uri="{9D8B030D-6E8A-4147-A177-3AD203B41FA5}">
                      <a16:colId xmlns="" xmlns:a16="http://schemas.microsoft.com/office/drawing/2014/main" val="1470819527"/>
                    </a:ext>
                  </a:extLst>
                </a:gridCol>
                <a:gridCol w="1564299">
                  <a:extLst>
                    <a:ext uri="{9D8B030D-6E8A-4147-A177-3AD203B41FA5}">
                      <a16:colId xmlns="" xmlns:a16="http://schemas.microsoft.com/office/drawing/2014/main" val="239884237"/>
                    </a:ext>
                  </a:extLst>
                </a:gridCol>
              </a:tblGrid>
              <a:tr h="0">
                <a:tc>
                  <a:txBody>
                    <a:bodyPr/>
                    <a:lstStyle/>
                    <a:p>
                      <a:pPr algn="l">
                        <a:spcBef>
                          <a:spcPts val="300"/>
                        </a:spcBef>
                        <a:spcAft>
                          <a:spcPts val="300"/>
                        </a:spcAft>
                      </a:pPr>
                      <a:r>
                        <a:rPr lang="en-GB" sz="1600" kern="800" dirty="0">
                          <a:effectLst/>
                          <a:latin typeface="Times New Roman" panose="02020603050405020304" pitchFamily="18" charset="0"/>
                          <a:cs typeface="Times New Roman" panose="02020603050405020304" pitchFamily="18" charset="0"/>
                        </a:rPr>
                        <a:t>Parameters</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tc>
                  <a:txBody>
                    <a:bodyPr/>
                    <a:lstStyle/>
                    <a:p>
                      <a:pPr algn="l">
                        <a:spcBef>
                          <a:spcPts val="300"/>
                        </a:spcBef>
                        <a:spcAft>
                          <a:spcPts val="300"/>
                        </a:spcAft>
                      </a:pPr>
                      <a:r>
                        <a:rPr lang="en-US" sz="1600" kern="0">
                          <a:effectLst/>
                          <a:latin typeface="Times New Roman" panose="02020603050405020304" pitchFamily="18" charset="0"/>
                          <a:cs typeface="Times New Roman" panose="02020603050405020304" pitchFamily="18" charset="0"/>
                        </a:rPr>
                        <a:t>Values</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extLst>
                  <a:ext uri="{0D108BD9-81ED-4DB2-BD59-A6C34878D82A}">
                    <a16:rowId xmlns="" xmlns:a16="http://schemas.microsoft.com/office/drawing/2014/main" val="3843148709"/>
                  </a:ext>
                </a:extLst>
              </a:tr>
              <a:tr h="0">
                <a:tc>
                  <a:txBody>
                    <a:bodyPr/>
                    <a:lstStyle/>
                    <a:p>
                      <a:pPr algn="l">
                        <a:spcAft>
                          <a:spcPts val="0"/>
                        </a:spcAft>
                      </a:pPr>
                      <a:r>
                        <a:rPr lang="en-GB" sz="1600" kern="100" dirty="0">
                          <a:solidFill>
                            <a:srgbClr val="FF0000"/>
                          </a:solidFill>
                          <a:effectLst/>
                          <a:latin typeface="Times New Roman" panose="02020603050405020304" pitchFamily="18" charset="0"/>
                          <a:cs typeface="Times New Roman" panose="02020603050405020304" pitchFamily="18" charset="0"/>
                        </a:rPr>
                        <a:t>Beam energy E</a:t>
                      </a:r>
                      <a:r>
                        <a:rPr lang="en-GB" sz="1600" kern="100" baseline="-25000" dirty="0">
                          <a:solidFill>
                            <a:srgbClr val="FF0000"/>
                          </a:solidFill>
                          <a:effectLst/>
                          <a:latin typeface="Times New Roman" panose="02020603050405020304" pitchFamily="18" charset="0"/>
                          <a:cs typeface="Times New Roman" panose="02020603050405020304" pitchFamily="18" charset="0"/>
                        </a:rPr>
                        <a:t>0</a:t>
                      </a:r>
                      <a:r>
                        <a:rPr lang="en-GB" sz="1600" kern="100" dirty="0">
                          <a:solidFill>
                            <a:srgbClr val="FF0000"/>
                          </a:solidFill>
                          <a:effectLst/>
                          <a:latin typeface="Times New Roman" panose="02020603050405020304" pitchFamily="18" charset="0"/>
                          <a:cs typeface="Times New Roman" panose="02020603050405020304" pitchFamily="18" charset="0"/>
                        </a:rPr>
                        <a:t> (GeV)</a:t>
                      </a:r>
                      <a:endParaRPr lang="zh-CN" sz="16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tc>
                  <a:txBody>
                    <a:bodyPr/>
                    <a:lstStyle/>
                    <a:p>
                      <a:pPr algn="l">
                        <a:spcAft>
                          <a:spcPts val="0"/>
                        </a:spcAft>
                      </a:pPr>
                      <a:r>
                        <a:rPr lang="en-GB" sz="1600" kern="100" dirty="0">
                          <a:solidFill>
                            <a:srgbClr val="FF0000"/>
                          </a:solidFill>
                          <a:effectLst/>
                          <a:latin typeface="Times New Roman" panose="02020603050405020304" pitchFamily="18" charset="0"/>
                          <a:cs typeface="Times New Roman" panose="02020603050405020304" pitchFamily="18" charset="0"/>
                        </a:rPr>
                        <a:t>6 </a:t>
                      </a:r>
                      <a:endParaRPr lang="zh-CN" sz="16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extLst>
                  <a:ext uri="{0D108BD9-81ED-4DB2-BD59-A6C34878D82A}">
                    <a16:rowId xmlns="" xmlns:a16="http://schemas.microsoft.com/office/drawing/2014/main" val="3037187259"/>
                  </a:ext>
                </a:extLst>
              </a:tr>
              <a:tr h="0">
                <a:tc>
                  <a:txBody>
                    <a:bodyPr/>
                    <a:lstStyle/>
                    <a:p>
                      <a:pPr algn="l">
                        <a:spcAft>
                          <a:spcPts val="0"/>
                        </a:spcAft>
                      </a:pPr>
                      <a:r>
                        <a:rPr lang="en-GB" sz="1600" kern="100" dirty="0">
                          <a:solidFill>
                            <a:srgbClr val="FF0000"/>
                          </a:solidFill>
                          <a:effectLst/>
                          <a:latin typeface="Times New Roman" panose="02020603050405020304" pitchFamily="18" charset="0"/>
                          <a:cs typeface="Times New Roman" panose="02020603050405020304" pitchFamily="18" charset="0"/>
                        </a:rPr>
                        <a:t>Beam current I</a:t>
                      </a:r>
                      <a:r>
                        <a:rPr lang="en-GB" sz="1600" kern="100" baseline="-25000" dirty="0">
                          <a:solidFill>
                            <a:srgbClr val="FF0000"/>
                          </a:solidFill>
                          <a:effectLst/>
                          <a:latin typeface="Times New Roman" panose="02020603050405020304" pitchFamily="18" charset="0"/>
                          <a:cs typeface="Times New Roman" panose="02020603050405020304" pitchFamily="18" charset="0"/>
                        </a:rPr>
                        <a:t>0</a:t>
                      </a:r>
                      <a:r>
                        <a:rPr lang="en-GB" sz="1600" kern="100" dirty="0">
                          <a:solidFill>
                            <a:srgbClr val="FF0000"/>
                          </a:solidFill>
                          <a:effectLst/>
                          <a:latin typeface="Times New Roman" panose="02020603050405020304" pitchFamily="18" charset="0"/>
                          <a:cs typeface="Times New Roman" panose="02020603050405020304" pitchFamily="18" charset="0"/>
                        </a:rPr>
                        <a:t> (mA)</a:t>
                      </a:r>
                      <a:endParaRPr lang="zh-CN" sz="16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tc>
                  <a:txBody>
                    <a:bodyPr/>
                    <a:lstStyle/>
                    <a:p>
                      <a:pPr algn="l">
                        <a:spcAft>
                          <a:spcPts val="0"/>
                        </a:spcAft>
                      </a:pPr>
                      <a:r>
                        <a:rPr lang="en-GB" sz="1600" kern="100">
                          <a:solidFill>
                            <a:srgbClr val="FF0000"/>
                          </a:solidFill>
                          <a:effectLst/>
                          <a:latin typeface="Times New Roman" panose="02020603050405020304" pitchFamily="18" charset="0"/>
                          <a:cs typeface="Times New Roman" panose="02020603050405020304" pitchFamily="18" charset="0"/>
                        </a:rPr>
                        <a:t>200</a:t>
                      </a:r>
                      <a:endParaRPr lang="zh-CN" sz="1600"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extLst>
                  <a:ext uri="{0D108BD9-81ED-4DB2-BD59-A6C34878D82A}">
                    <a16:rowId xmlns="" xmlns:a16="http://schemas.microsoft.com/office/drawing/2014/main" val="3448355643"/>
                  </a:ext>
                </a:extLst>
              </a:tr>
              <a:tr h="0">
                <a:tc>
                  <a:txBody>
                    <a:bodyPr/>
                    <a:lstStyle/>
                    <a:p>
                      <a:pPr algn="l">
                        <a:spcAft>
                          <a:spcPts val="0"/>
                        </a:spcAft>
                      </a:pPr>
                      <a:r>
                        <a:rPr lang="en-GB" sz="1600" kern="100" dirty="0">
                          <a:solidFill>
                            <a:srgbClr val="FF0000"/>
                          </a:solidFill>
                          <a:effectLst/>
                          <a:latin typeface="Times New Roman" panose="02020603050405020304" pitchFamily="18" charset="0"/>
                          <a:cs typeface="Times New Roman" panose="02020603050405020304" pitchFamily="18" charset="0"/>
                        </a:rPr>
                        <a:t>Circumference (m)</a:t>
                      </a:r>
                      <a:endParaRPr lang="zh-CN" sz="16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tc>
                  <a:txBody>
                    <a:bodyPr/>
                    <a:lstStyle/>
                    <a:p>
                      <a:pPr algn="l">
                        <a:spcAft>
                          <a:spcPts val="0"/>
                        </a:spcAft>
                      </a:pPr>
                      <a:r>
                        <a:rPr lang="en-GB" sz="1600" kern="100" dirty="0">
                          <a:solidFill>
                            <a:srgbClr val="FF0000"/>
                          </a:solidFill>
                          <a:effectLst/>
                          <a:latin typeface="Times New Roman" panose="02020603050405020304" pitchFamily="18" charset="0"/>
                          <a:cs typeface="Times New Roman" panose="02020603050405020304" pitchFamily="18" charset="0"/>
                        </a:rPr>
                        <a:t>1360.4</a:t>
                      </a:r>
                      <a:endParaRPr lang="zh-CN" sz="16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extLst>
                  <a:ext uri="{0D108BD9-81ED-4DB2-BD59-A6C34878D82A}">
                    <a16:rowId xmlns="" xmlns:a16="http://schemas.microsoft.com/office/drawing/2014/main" val="1061805190"/>
                  </a:ext>
                </a:extLst>
              </a:tr>
              <a:tr h="0">
                <a:tc>
                  <a:txBody>
                    <a:bodyPr/>
                    <a:lstStyle/>
                    <a:p>
                      <a:pPr algn="l">
                        <a:spcAft>
                          <a:spcPts val="0"/>
                        </a:spcAft>
                      </a:pPr>
                      <a:r>
                        <a:rPr lang="en-GB" sz="1600" kern="100" dirty="0">
                          <a:effectLst/>
                          <a:latin typeface="Times New Roman" panose="02020603050405020304" pitchFamily="18" charset="0"/>
                          <a:cs typeface="Times New Roman" panose="02020603050405020304" pitchFamily="18" charset="0"/>
                        </a:rPr>
                        <a:t>Horizontal damping partition number \</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tc>
                  <a:txBody>
                    <a:bodyPr/>
                    <a:lstStyle/>
                    <a:p>
                      <a:pPr algn="l">
                        <a:spcAft>
                          <a:spcPts val="0"/>
                        </a:spcAft>
                      </a:pPr>
                      <a:r>
                        <a:rPr lang="en-US" sz="1600" kern="100" dirty="0">
                          <a:effectLst/>
                          <a:latin typeface="Times New Roman" panose="02020603050405020304" pitchFamily="18" charset="0"/>
                          <a:cs typeface="Times New Roman" panose="02020603050405020304" pitchFamily="18" charset="0"/>
                        </a:rPr>
                        <a:t>1.90/1/1.10</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extLst>
                  <a:ext uri="{0D108BD9-81ED-4DB2-BD59-A6C34878D82A}">
                    <a16:rowId xmlns="" xmlns:a16="http://schemas.microsoft.com/office/drawing/2014/main" val="3367783380"/>
                  </a:ext>
                </a:extLst>
              </a:tr>
              <a:tr h="0">
                <a:tc>
                  <a:txBody>
                    <a:bodyPr/>
                    <a:lstStyle/>
                    <a:p>
                      <a:pPr algn="l">
                        <a:spcAft>
                          <a:spcPts val="0"/>
                        </a:spcAft>
                      </a:pPr>
                      <a:r>
                        <a:rPr lang="en-GB" sz="1600" kern="100" dirty="0">
                          <a:solidFill>
                            <a:srgbClr val="FF0000"/>
                          </a:solidFill>
                          <a:effectLst/>
                          <a:latin typeface="Times New Roman" panose="02020603050405020304" pitchFamily="18" charset="0"/>
                          <a:cs typeface="Times New Roman" panose="02020603050405020304" pitchFamily="18" charset="0"/>
                        </a:rPr>
                        <a:t>Horizontal natural emittance (pm</a:t>
                      </a:r>
                      <a:r>
                        <a:rPr lang="en-US" sz="1600" kern="100" dirty="0">
                          <a:solidFill>
                            <a:srgbClr val="FF0000"/>
                          </a:solidFill>
                          <a:effectLst/>
                          <a:latin typeface="Times New Roman" panose="02020603050405020304" pitchFamily="18" charset="0"/>
                          <a:cs typeface="Times New Roman" panose="02020603050405020304" pitchFamily="18" charset="0"/>
                          <a:sym typeface="Symbol" panose="05050102010706020507" pitchFamily="18" charset="2"/>
                        </a:rPr>
                        <a:t></a:t>
                      </a:r>
                      <a:r>
                        <a:rPr lang="en-US" sz="1600" kern="100" dirty="0">
                          <a:solidFill>
                            <a:srgbClr val="FF0000"/>
                          </a:solidFill>
                          <a:effectLst/>
                          <a:latin typeface="Times New Roman" panose="02020603050405020304" pitchFamily="18" charset="0"/>
                          <a:cs typeface="Times New Roman" panose="02020603050405020304" pitchFamily="18" charset="0"/>
                        </a:rPr>
                        <a:t>rad</a:t>
                      </a:r>
                      <a:r>
                        <a:rPr lang="en-GB" sz="1600" kern="100" dirty="0">
                          <a:solidFill>
                            <a:srgbClr val="FF0000"/>
                          </a:solidFill>
                          <a:effectLst/>
                          <a:latin typeface="Times New Roman" panose="02020603050405020304" pitchFamily="18" charset="0"/>
                          <a:cs typeface="Times New Roman" panose="02020603050405020304" pitchFamily="18" charset="0"/>
                        </a:rPr>
                        <a:t>)</a:t>
                      </a:r>
                      <a:endParaRPr lang="zh-CN" sz="16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tc>
                  <a:txBody>
                    <a:bodyPr/>
                    <a:lstStyle/>
                    <a:p>
                      <a:pPr algn="l">
                        <a:spcAft>
                          <a:spcPts val="0"/>
                        </a:spcAft>
                      </a:pPr>
                      <a:r>
                        <a:rPr lang="en-US" sz="1600" kern="100" dirty="0">
                          <a:solidFill>
                            <a:srgbClr val="FF0000"/>
                          </a:solidFill>
                          <a:effectLst/>
                          <a:latin typeface="Times New Roman" panose="02020603050405020304" pitchFamily="18" charset="0"/>
                          <a:cs typeface="Times New Roman" panose="02020603050405020304" pitchFamily="18" charset="0"/>
                        </a:rPr>
                        <a:t>34.8</a:t>
                      </a:r>
                      <a:endParaRPr lang="zh-CN" sz="16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extLst>
                  <a:ext uri="{0D108BD9-81ED-4DB2-BD59-A6C34878D82A}">
                    <a16:rowId xmlns="" xmlns:a16="http://schemas.microsoft.com/office/drawing/2014/main" val="4162113809"/>
                  </a:ext>
                </a:extLst>
              </a:tr>
              <a:tr h="0">
                <a:tc>
                  <a:txBody>
                    <a:bodyPr/>
                    <a:lstStyle/>
                    <a:p>
                      <a:pPr algn="l">
                        <a:spcAft>
                          <a:spcPts val="0"/>
                        </a:spcAft>
                      </a:pPr>
                      <a:r>
                        <a:rPr lang="en-GB" sz="1600" kern="100" dirty="0">
                          <a:effectLst/>
                          <a:latin typeface="Times New Roman" panose="02020603050405020304" pitchFamily="18" charset="0"/>
                          <a:cs typeface="Times New Roman" panose="02020603050405020304" pitchFamily="18" charset="0"/>
                        </a:rPr>
                        <a:t>Working point (x/y)</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tc>
                  <a:txBody>
                    <a:bodyPr/>
                    <a:lstStyle/>
                    <a:p>
                      <a:pPr algn="l">
                        <a:spcAft>
                          <a:spcPts val="0"/>
                        </a:spcAft>
                      </a:pPr>
                      <a:r>
                        <a:rPr lang="en-US" sz="1600" kern="100">
                          <a:effectLst/>
                          <a:latin typeface="Times New Roman" panose="02020603050405020304" pitchFamily="18" charset="0"/>
                          <a:cs typeface="Times New Roman" panose="02020603050405020304" pitchFamily="18" charset="0"/>
                        </a:rPr>
                        <a:t>115.15/104.29</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extLst>
                  <a:ext uri="{0D108BD9-81ED-4DB2-BD59-A6C34878D82A}">
                    <a16:rowId xmlns="" xmlns:a16="http://schemas.microsoft.com/office/drawing/2014/main" val="1417900875"/>
                  </a:ext>
                </a:extLst>
              </a:tr>
              <a:tr h="0">
                <a:tc>
                  <a:txBody>
                    <a:bodyPr/>
                    <a:lstStyle/>
                    <a:p>
                      <a:pPr algn="l">
                        <a:spcAft>
                          <a:spcPts val="0"/>
                        </a:spcAft>
                      </a:pPr>
                      <a:r>
                        <a:rPr lang="en-GB" sz="1600" kern="100" dirty="0">
                          <a:effectLst/>
                          <a:latin typeface="Times New Roman" panose="02020603050405020304" pitchFamily="18" charset="0"/>
                          <a:cs typeface="Times New Roman" panose="02020603050405020304" pitchFamily="18" charset="0"/>
                        </a:rPr>
                        <a:t>Natural chromaticity (x/y)</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tc>
                  <a:txBody>
                    <a:bodyPr/>
                    <a:lstStyle/>
                    <a:p>
                      <a:pPr algn="l">
                        <a:spcAft>
                          <a:spcPts val="0"/>
                        </a:spcAft>
                      </a:pPr>
                      <a:r>
                        <a:rPr lang="en-US" sz="1600" kern="100">
                          <a:effectLst/>
                          <a:latin typeface="Times New Roman" panose="02020603050405020304" pitchFamily="18" charset="0"/>
                          <a:cs typeface="Times New Roman" panose="02020603050405020304" pitchFamily="18" charset="0"/>
                        </a:rPr>
                        <a:t>-209/-233</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extLst>
                  <a:ext uri="{0D108BD9-81ED-4DB2-BD59-A6C34878D82A}">
                    <a16:rowId xmlns="" xmlns:a16="http://schemas.microsoft.com/office/drawing/2014/main" val="100433385"/>
                  </a:ext>
                </a:extLst>
              </a:tr>
              <a:tr h="0">
                <a:tc>
                  <a:txBody>
                    <a:bodyPr/>
                    <a:lstStyle/>
                    <a:p>
                      <a:pPr algn="l">
                        <a:spcAft>
                          <a:spcPts val="0"/>
                        </a:spcAft>
                      </a:pPr>
                      <a:r>
                        <a:rPr lang="en-GB" sz="1600" kern="100" dirty="0">
                          <a:solidFill>
                            <a:srgbClr val="FF0000"/>
                          </a:solidFill>
                          <a:effectLst/>
                          <a:latin typeface="Times New Roman" panose="02020603050405020304" pitchFamily="18" charset="0"/>
                          <a:cs typeface="Times New Roman" panose="02020603050405020304" pitchFamily="18" charset="0"/>
                        </a:rPr>
                        <a:t>Corrected chromaticity (x/y)</a:t>
                      </a:r>
                      <a:endParaRPr lang="zh-CN" sz="16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tc>
                  <a:txBody>
                    <a:bodyPr/>
                    <a:lstStyle/>
                    <a:p>
                      <a:pPr algn="l">
                        <a:spcAft>
                          <a:spcPts val="0"/>
                        </a:spcAft>
                      </a:pPr>
                      <a:r>
                        <a:rPr lang="en-US" sz="1600" kern="100" dirty="0">
                          <a:solidFill>
                            <a:srgbClr val="FF0000"/>
                          </a:solidFill>
                          <a:effectLst/>
                          <a:latin typeface="Times New Roman" panose="02020603050405020304" pitchFamily="18" charset="0"/>
                          <a:cs typeface="Times New Roman" panose="02020603050405020304" pitchFamily="18" charset="0"/>
                        </a:rPr>
                        <a:t>+5/+5</a:t>
                      </a:r>
                      <a:endParaRPr lang="zh-CN" sz="16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extLst>
                  <a:ext uri="{0D108BD9-81ED-4DB2-BD59-A6C34878D82A}">
                    <a16:rowId xmlns="" xmlns:a16="http://schemas.microsoft.com/office/drawing/2014/main" val="1589245101"/>
                  </a:ext>
                </a:extLst>
              </a:tr>
              <a:tr h="0">
                <a:tc>
                  <a:txBody>
                    <a:bodyPr/>
                    <a:lstStyle/>
                    <a:p>
                      <a:pPr algn="l">
                        <a:spcAft>
                          <a:spcPts val="0"/>
                        </a:spcAft>
                      </a:pPr>
                      <a:r>
                        <a:rPr lang="en-US" sz="1600" kern="100" dirty="0">
                          <a:effectLst/>
                          <a:latin typeface="Times New Roman" panose="02020603050405020304" pitchFamily="18" charset="0"/>
                          <a:cs typeface="Times New Roman" panose="02020603050405020304" pitchFamily="18" charset="0"/>
                        </a:rPr>
                        <a:t>Number/length of high-beta sections (—/m)</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tc>
                  <a:txBody>
                    <a:bodyPr/>
                    <a:lstStyle/>
                    <a:p>
                      <a:pPr algn="l">
                        <a:spcAft>
                          <a:spcPts val="0"/>
                        </a:spcAft>
                      </a:pPr>
                      <a:r>
                        <a:rPr lang="en-US" sz="1600" kern="100">
                          <a:effectLst/>
                          <a:latin typeface="Times New Roman" panose="02020603050405020304" pitchFamily="18" charset="0"/>
                          <a:cs typeface="Times New Roman" panose="02020603050405020304" pitchFamily="18" charset="0"/>
                        </a:rPr>
                        <a:t>24/6.086</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extLst>
                  <a:ext uri="{0D108BD9-81ED-4DB2-BD59-A6C34878D82A}">
                    <a16:rowId xmlns="" xmlns:a16="http://schemas.microsoft.com/office/drawing/2014/main" val="1313080695"/>
                  </a:ext>
                </a:extLst>
              </a:tr>
              <a:tr h="0">
                <a:tc>
                  <a:txBody>
                    <a:bodyPr/>
                    <a:lstStyle/>
                    <a:p>
                      <a:pPr algn="l">
                        <a:spcAft>
                          <a:spcPts val="0"/>
                        </a:spcAft>
                      </a:pPr>
                      <a:r>
                        <a:rPr lang="en-GB" sz="1600" kern="100" dirty="0">
                          <a:effectLst/>
                          <a:latin typeface="Times New Roman" panose="02020603050405020304" pitchFamily="18" charset="0"/>
                          <a:cs typeface="Times New Roman" panose="02020603050405020304" pitchFamily="18" charset="0"/>
                        </a:rPr>
                        <a:t>Beta functions at the </a:t>
                      </a:r>
                      <a:r>
                        <a:rPr lang="en-GB" sz="1600" kern="100" dirty="0" err="1">
                          <a:effectLst/>
                          <a:latin typeface="Times New Roman" panose="02020603050405020304" pitchFamily="18" charset="0"/>
                          <a:cs typeface="Times New Roman" panose="02020603050405020304" pitchFamily="18" charset="0"/>
                        </a:rPr>
                        <a:t>center</a:t>
                      </a:r>
                      <a:r>
                        <a:rPr lang="en-GB" sz="1600" kern="100" dirty="0">
                          <a:effectLst/>
                          <a:latin typeface="Times New Roman" panose="02020603050405020304" pitchFamily="18" charset="0"/>
                          <a:cs typeface="Times New Roman" panose="02020603050405020304" pitchFamily="18" charset="0"/>
                        </a:rPr>
                        <a:t> of </a:t>
                      </a:r>
                      <a:r>
                        <a:rPr lang="en-US" sz="1600" kern="100" dirty="0">
                          <a:effectLst/>
                          <a:latin typeface="Times New Roman" panose="02020603050405020304" pitchFamily="18" charset="0"/>
                          <a:cs typeface="Times New Roman" panose="02020603050405020304" pitchFamily="18" charset="0"/>
                        </a:rPr>
                        <a:t>high-beta </a:t>
                      </a:r>
                      <a:r>
                        <a:rPr lang="en-GB" sz="1600" kern="100" dirty="0">
                          <a:effectLst/>
                          <a:latin typeface="Times New Roman" panose="02020603050405020304" pitchFamily="18" charset="0"/>
                          <a:cs typeface="Times New Roman" panose="02020603050405020304" pitchFamily="18" charset="0"/>
                        </a:rPr>
                        <a:t>sections (x/y) (m)</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tc>
                  <a:txBody>
                    <a:bodyPr/>
                    <a:lstStyle/>
                    <a:p>
                      <a:pPr algn="l">
                        <a:spcAft>
                          <a:spcPts val="0"/>
                        </a:spcAft>
                      </a:pPr>
                      <a:r>
                        <a:rPr lang="en-US" sz="1600" kern="100">
                          <a:effectLst/>
                          <a:latin typeface="Times New Roman" panose="02020603050405020304" pitchFamily="18" charset="0"/>
                          <a:cs typeface="Times New Roman" panose="02020603050405020304" pitchFamily="18" charset="0"/>
                        </a:rPr>
                        <a:t>8.18/5.0</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extLst>
                  <a:ext uri="{0D108BD9-81ED-4DB2-BD59-A6C34878D82A}">
                    <a16:rowId xmlns="" xmlns:a16="http://schemas.microsoft.com/office/drawing/2014/main" val="3434177107"/>
                  </a:ext>
                </a:extLst>
              </a:tr>
              <a:tr h="0">
                <a:tc>
                  <a:txBody>
                    <a:bodyPr/>
                    <a:lstStyle/>
                    <a:p>
                      <a:pPr algn="l">
                        <a:spcAft>
                          <a:spcPts val="0"/>
                        </a:spcAft>
                      </a:pPr>
                      <a:r>
                        <a:rPr lang="en-US" sz="1600" kern="100" dirty="0">
                          <a:effectLst/>
                          <a:latin typeface="Times New Roman" panose="02020603050405020304" pitchFamily="18" charset="0"/>
                          <a:cs typeface="Times New Roman" panose="02020603050405020304" pitchFamily="18" charset="0"/>
                        </a:rPr>
                        <a:t>Number/length of low-beta sections (—/m)</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tc>
                  <a:txBody>
                    <a:bodyPr/>
                    <a:lstStyle/>
                    <a:p>
                      <a:pPr algn="l">
                        <a:spcAft>
                          <a:spcPts val="0"/>
                        </a:spcAft>
                      </a:pPr>
                      <a:r>
                        <a:rPr lang="en-US" sz="1600" kern="100">
                          <a:effectLst/>
                          <a:latin typeface="Times New Roman" panose="02020603050405020304" pitchFamily="18" charset="0"/>
                          <a:cs typeface="Times New Roman" panose="02020603050405020304" pitchFamily="18" charset="0"/>
                        </a:rPr>
                        <a:t>24/6.086</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extLst>
                  <a:ext uri="{0D108BD9-81ED-4DB2-BD59-A6C34878D82A}">
                    <a16:rowId xmlns="" xmlns:a16="http://schemas.microsoft.com/office/drawing/2014/main" val="604735447"/>
                  </a:ext>
                </a:extLst>
              </a:tr>
              <a:tr h="0">
                <a:tc>
                  <a:txBody>
                    <a:bodyPr/>
                    <a:lstStyle/>
                    <a:p>
                      <a:pPr algn="l">
                        <a:spcAft>
                          <a:spcPts val="0"/>
                        </a:spcAft>
                      </a:pPr>
                      <a:r>
                        <a:rPr lang="en-GB" sz="1600" kern="100" dirty="0">
                          <a:effectLst/>
                          <a:latin typeface="Times New Roman" panose="02020603050405020304" pitchFamily="18" charset="0"/>
                          <a:cs typeface="Times New Roman" panose="02020603050405020304" pitchFamily="18" charset="0"/>
                        </a:rPr>
                        <a:t>Beta functions at the </a:t>
                      </a:r>
                      <a:r>
                        <a:rPr lang="en-GB" sz="1600" kern="100" dirty="0" err="1">
                          <a:effectLst/>
                          <a:latin typeface="Times New Roman" panose="02020603050405020304" pitchFamily="18" charset="0"/>
                          <a:cs typeface="Times New Roman" panose="02020603050405020304" pitchFamily="18" charset="0"/>
                        </a:rPr>
                        <a:t>center</a:t>
                      </a:r>
                      <a:r>
                        <a:rPr lang="en-GB" sz="1600" kern="100" dirty="0">
                          <a:effectLst/>
                          <a:latin typeface="Times New Roman" panose="02020603050405020304" pitchFamily="18" charset="0"/>
                          <a:cs typeface="Times New Roman" panose="02020603050405020304" pitchFamily="18" charset="0"/>
                        </a:rPr>
                        <a:t> of low</a:t>
                      </a:r>
                      <a:r>
                        <a:rPr lang="en-US" sz="1600" kern="100" dirty="0">
                          <a:effectLst/>
                          <a:latin typeface="Times New Roman" panose="02020603050405020304" pitchFamily="18" charset="0"/>
                          <a:cs typeface="Times New Roman" panose="02020603050405020304" pitchFamily="18" charset="0"/>
                        </a:rPr>
                        <a:t>-beta </a:t>
                      </a:r>
                      <a:r>
                        <a:rPr lang="en-GB" sz="1600" kern="100" dirty="0">
                          <a:effectLst/>
                          <a:latin typeface="Times New Roman" panose="02020603050405020304" pitchFamily="18" charset="0"/>
                          <a:cs typeface="Times New Roman" panose="02020603050405020304" pitchFamily="18" charset="0"/>
                        </a:rPr>
                        <a:t>sections (x/y) (m)</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tc>
                  <a:txBody>
                    <a:bodyPr/>
                    <a:lstStyle/>
                    <a:p>
                      <a:pPr algn="l">
                        <a:spcAft>
                          <a:spcPts val="0"/>
                        </a:spcAft>
                      </a:pPr>
                      <a:r>
                        <a:rPr lang="en-US" sz="1600" kern="100" dirty="0">
                          <a:effectLst/>
                          <a:latin typeface="Times New Roman" panose="02020603050405020304" pitchFamily="18" charset="0"/>
                          <a:cs typeface="Times New Roman" panose="02020603050405020304" pitchFamily="18" charset="0"/>
                        </a:rPr>
                        <a:t>2.56/2.31</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extLst>
                  <a:ext uri="{0D108BD9-81ED-4DB2-BD59-A6C34878D82A}">
                    <a16:rowId xmlns="" xmlns:a16="http://schemas.microsoft.com/office/drawing/2014/main" val="2575219348"/>
                  </a:ext>
                </a:extLst>
              </a:tr>
              <a:tr h="0">
                <a:tc>
                  <a:txBody>
                    <a:bodyPr/>
                    <a:lstStyle/>
                    <a:p>
                      <a:pPr algn="l">
                        <a:spcAft>
                          <a:spcPts val="0"/>
                        </a:spcAft>
                      </a:pPr>
                      <a:r>
                        <a:rPr lang="en-GB" sz="1600" b="0" kern="100" dirty="0">
                          <a:solidFill>
                            <a:schemeClr val="tx1"/>
                          </a:solidFill>
                          <a:effectLst/>
                          <a:latin typeface="Times New Roman" panose="02020603050405020304" pitchFamily="18" charset="0"/>
                          <a:cs typeface="Times New Roman" panose="02020603050405020304" pitchFamily="18" charset="0"/>
                        </a:rPr>
                        <a:t>Momentum compaction </a:t>
                      </a:r>
                      <a:r>
                        <a:rPr lang="en-GB" sz="1600" b="0" kern="100" dirty="0" smtClean="0">
                          <a:solidFill>
                            <a:schemeClr val="tx1"/>
                          </a:solidFill>
                          <a:effectLst/>
                          <a:latin typeface="Times New Roman" panose="02020603050405020304" pitchFamily="18" charset="0"/>
                          <a:cs typeface="Times New Roman" panose="02020603050405020304" pitchFamily="18" charset="0"/>
                        </a:rPr>
                        <a:t>factor</a:t>
                      </a:r>
                      <a:endParaRPr lang="zh-CN" sz="16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tc>
                  <a:txBody>
                    <a:bodyPr/>
                    <a:lstStyle/>
                    <a:p>
                      <a:pPr algn="l">
                        <a:spcAft>
                          <a:spcPts val="0"/>
                        </a:spcAft>
                      </a:pPr>
                      <a:r>
                        <a:rPr lang="en-GB" sz="1600" b="0" kern="100" dirty="0">
                          <a:solidFill>
                            <a:schemeClr val="tx1"/>
                          </a:solidFill>
                          <a:effectLst/>
                          <a:latin typeface="Times New Roman" panose="02020603050405020304" pitchFamily="18" charset="0"/>
                          <a:cs typeface="Times New Roman" panose="02020603050405020304" pitchFamily="18" charset="0"/>
                        </a:rPr>
                        <a:t>1.83×10</a:t>
                      </a:r>
                      <a:r>
                        <a:rPr lang="en-GB" sz="1600" b="0" kern="100" baseline="30000" dirty="0">
                          <a:solidFill>
                            <a:schemeClr val="tx1"/>
                          </a:solidFill>
                          <a:effectLst/>
                          <a:latin typeface="Times New Roman" panose="02020603050405020304" pitchFamily="18" charset="0"/>
                          <a:cs typeface="Times New Roman" panose="02020603050405020304" pitchFamily="18" charset="0"/>
                        </a:rPr>
                        <a:t>-5</a:t>
                      </a:r>
                      <a:endParaRPr lang="zh-CN" sz="16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extLst>
                  <a:ext uri="{0D108BD9-81ED-4DB2-BD59-A6C34878D82A}">
                    <a16:rowId xmlns="" xmlns:a16="http://schemas.microsoft.com/office/drawing/2014/main" val="3179991597"/>
                  </a:ext>
                </a:extLst>
              </a:tr>
              <a:tr h="0">
                <a:tc>
                  <a:txBody>
                    <a:bodyPr/>
                    <a:lstStyle/>
                    <a:p>
                      <a:pPr algn="l">
                        <a:spcAft>
                          <a:spcPts val="0"/>
                        </a:spcAft>
                      </a:pPr>
                      <a:r>
                        <a:rPr lang="en-GB" sz="1600" kern="100">
                          <a:effectLst/>
                          <a:latin typeface="Times New Roman" panose="02020603050405020304" pitchFamily="18" charset="0"/>
                          <a:cs typeface="Times New Roman" panose="02020603050405020304" pitchFamily="18" charset="0"/>
                        </a:rPr>
                        <a:t>Damping times (x/y/z) (ms)</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tc>
                  <a:txBody>
                    <a:bodyPr/>
                    <a:lstStyle/>
                    <a:p>
                      <a:pPr algn="l">
                        <a:spcAft>
                          <a:spcPts val="0"/>
                        </a:spcAft>
                      </a:pPr>
                      <a:r>
                        <a:rPr lang="en-US" sz="1600" kern="100" dirty="0">
                          <a:effectLst/>
                          <a:latin typeface="Times New Roman" panose="02020603050405020304" pitchFamily="18" charset="0"/>
                          <a:cs typeface="Times New Roman" panose="02020603050405020304" pitchFamily="18" charset="0"/>
                        </a:rPr>
                        <a:t>10.8/20.6/18.7</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extLst>
                  <a:ext uri="{0D108BD9-81ED-4DB2-BD59-A6C34878D82A}">
                    <a16:rowId xmlns="" xmlns:a16="http://schemas.microsoft.com/office/drawing/2014/main" val="35327429"/>
                  </a:ext>
                </a:extLst>
              </a:tr>
              <a:tr h="0">
                <a:tc>
                  <a:txBody>
                    <a:bodyPr/>
                    <a:lstStyle/>
                    <a:p>
                      <a:pPr algn="l">
                        <a:spcAft>
                          <a:spcPts val="0"/>
                        </a:spcAft>
                      </a:pPr>
                      <a:r>
                        <a:rPr lang="en-GB" sz="1600" kern="100" dirty="0">
                          <a:effectLst/>
                          <a:latin typeface="Times New Roman" panose="02020603050405020304" pitchFamily="18" charset="0"/>
                          <a:cs typeface="Times New Roman" panose="02020603050405020304" pitchFamily="18" charset="0"/>
                        </a:rPr>
                        <a:t>Energy loss per turn, U</a:t>
                      </a:r>
                      <a:r>
                        <a:rPr lang="en-GB" sz="1600" kern="100" baseline="-25000" dirty="0">
                          <a:effectLst/>
                          <a:latin typeface="Times New Roman" panose="02020603050405020304" pitchFamily="18" charset="0"/>
                          <a:cs typeface="Times New Roman" panose="02020603050405020304" pitchFamily="18" charset="0"/>
                        </a:rPr>
                        <a:t>0 </a:t>
                      </a:r>
                      <a:r>
                        <a:rPr lang="en-GB" sz="1600" kern="100" dirty="0">
                          <a:effectLst/>
                          <a:latin typeface="Times New Roman" panose="02020603050405020304" pitchFamily="18" charset="0"/>
                          <a:cs typeface="Times New Roman" panose="02020603050405020304" pitchFamily="18" charset="0"/>
                        </a:rPr>
                        <a:t>(MeV)</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tc>
                  <a:txBody>
                    <a:bodyPr/>
                    <a:lstStyle/>
                    <a:p>
                      <a:pPr algn="l">
                        <a:spcAft>
                          <a:spcPts val="0"/>
                        </a:spcAft>
                      </a:pPr>
                      <a:r>
                        <a:rPr lang="en-US" sz="1600" kern="100" dirty="0">
                          <a:effectLst/>
                          <a:latin typeface="Times New Roman" panose="02020603050405020304" pitchFamily="18" charset="0"/>
                          <a:cs typeface="Times New Roman" panose="02020603050405020304" pitchFamily="18" charset="0"/>
                        </a:rPr>
                        <a:t>2.64</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extLst>
                  <a:ext uri="{0D108BD9-81ED-4DB2-BD59-A6C34878D82A}">
                    <a16:rowId xmlns="" xmlns:a16="http://schemas.microsoft.com/office/drawing/2014/main" val="4272822343"/>
                  </a:ext>
                </a:extLst>
              </a:tr>
              <a:tr h="130810">
                <a:tc>
                  <a:txBody>
                    <a:bodyPr/>
                    <a:lstStyle/>
                    <a:p>
                      <a:pPr algn="l">
                        <a:spcAft>
                          <a:spcPts val="0"/>
                        </a:spcAft>
                      </a:pPr>
                      <a:r>
                        <a:rPr lang="en-GB" sz="1600" kern="100" dirty="0">
                          <a:effectLst/>
                          <a:latin typeface="Times New Roman" panose="02020603050405020304" pitchFamily="18" charset="0"/>
                          <a:cs typeface="Times New Roman" panose="02020603050405020304" pitchFamily="18" charset="0"/>
                        </a:rPr>
                        <a:t>Energy spread </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tc>
                  <a:txBody>
                    <a:bodyPr/>
                    <a:lstStyle/>
                    <a:p>
                      <a:pPr algn="l">
                        <a:spcAft>
                          <a:spcPts val="0"/>
                        </a:spcAft>
                      </a:pPr>
                      <a:r>
                        <a:rPr lang="en-GB" sz="1600" kern="100" dirty="0">
                          <a:effectLst/>
                          <a:latin typeface="Times New Roman" panose="02020603050405020304" pitchFamily="18" charset="0"/>
                          <a:cs typeface="Times New Roman" panose="02020603050405020304" pitchFamily="18" charset="0"/>
                        </a:rPr>
                        <a:t>1.0×10</a:t>
                      </a:r>
                      <a:r>
                        <a:rPr lang="en-GB" sz="1600" kern="100" baseline="30000" dirty="0">
                          <a:effectLst/>
                          <a:latin typeface="Times New Roman" panose="02020603050405020304" pitchFamily="18" charset="0"/>
                          <a:cs typeface="Times New Roman" panose="02020603050405020304" pitchFamily="18" charset="0"/>
                        </a:rPr>
                        <a:t>-3</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9525" marB="0"/>
                </a:tc>
                <a:extLst>
                  <a:ext uri="{0D108BD9-81ED-4DB2-BD59-A6C34878D82A}">
                    <a16:rowId xmlns="" xmlns:a16="http://schemas.microsoft.com/office/drawing/2014/main" val="927611326"/>
                  </a:ext>
                </a:extLst>
              </a:tr>
            </a:tbl>
          </a:graphicData>
        </a:graphic>
      </p:graphicFrame>
      <p:pic>
        <p:nvPicPr>
          <p:cNvPr id="13" name="图片 6" descr="说明: E:\work\BAPS_design\HEPS物理系统\optics\final_lattice文章_201910\figures\V3.0_optical parameters-1.png">
            <a:extLst>
              <a:ext uri="{FF2B5EF4-FFF2-40B4-BE49-F238E27FC236}">
                <a16:creationId xmlns="" xmlns:a16="http://schemas.microsoft.com/office/drawing/2014/main" id="{CDD1C018-AFA8-4ED9-A060-8B4DA794D3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99" r="8126"/>
          <a:stretch/>
        </p:blipFill>
        <p:spPr bwMode="auto">
          <a:xfrm>
            <a:off x="471324" y="896523"/>
            <a:ext cx="5973835" cy="2354587"/>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 xmlns:a16="http://schemas.microsoft.com/office/drawing/2014/main" id="{22CF2921-1A0E-4602-BA9A-ECA4C3EC65D8}"/>
              </a:ext>
            </a:extLst>
          </p:cNvPr>
          <p:cNvPicPr>
            <a:picLocks noChangeAspect="1"/>
          </p:cNvPicPr>
          <p:nvPr/>
        </p:nvPicPr>
        <p:blipFill>
          <a:blip r:embed="rId5"/>
          <a:stretch>
            <a:fillRect/>
          </a:stretch>
        </p:blipFill>
        <p:spPr>
          <a:xfrm>
            <a:off x="3830298" y="3287354"/>
            <a:ext cx="3010201" cy="1143018"/>
          </a:xfrm>
          <a:prstGeom prst="rect">
            <a:avLst/>
          </a:prstGeom>
        </p:spPr>
      </p:pic>
      <p:sp>
        <p:nvSpPr>
          <p:cNvPr id="7" name="矩形 6">
            <a:extLst>
              <a:ext uri="{FF2B5EF4-FFF2-40B4-BE49-F238E27FC236}">
                <a16:creationId xmlns="" xmlns:a16="http://schemas.microsoft.com/office/drawing/2014/main" id="{D6F8400B-E752-45B0-B7E2-1F08335B7EE1}"/>
              </a:ext>
            </a:extLst>
          </p:cNvPr>
          <p:cNvSpPr/>
          <p:nvPr/>
        </p:nvSpPr>
        <p:spPr>
          <a:xfrm>
            <a:off x="4910680" y="2384403"/>
            <a:ext cx="327170" cy="33572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箭头连接符 8">
            <a:extLst>
              <a:ext uri="{FF2B5EF4-FFF2-40B4-BE49-F238E27FC236}">
                <a16:creationId xmlns="" xmlns:a16="http://schemas.microsoft.com/office/drawing/2014/main" id="{845D560F-76C9-446B-8743-619AD0B170D0}"/>
              </a:ext>
            </a:extLst>
          </p:cNvPr>
          <p:cNvCxnSpPr>
            <a:cxnSpLocks/>
          </p:cNvCxnSpPr>
          <p:nvPr/>
        </p:nvCxnSpPr>
        <p:spPr>
          <a:xfrm>
            <a:off x="5201175" y="2743200"/>
            <a:ext cx="73350" cy="507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 xmlns:a16="http://schemas.microsoft.com/office/drawing/2014/main" id="{8D6A48B1-11CF-4BF5-B6A7-14B98663EC61}"/>
              </a:ext>
            </a:extLst>
          </p:cNvPr>
          <p:cNvSpPr txBox="1"/>
          <p:nvPr/>
        </p:nvSpPr>
        <p:spPr>
          <a:xfrm>
            <a:off x="3640822" y="4496157"/>
            <a:ext cx="3235275" cy="1323439"/>
          </a:xfrm>
          <a:prstGeom prst="rect">
            <a:avLst/>
          </a:prstGeom>
          <a:noFill/>
          <a:ln>
            <a:solidFill>
              <a:schemeClr val="tx1"/>
            </a:solidFill>
          </a:ln>
        </p:spPr>
        <p:txBody>
          <a:bodyPr wrap="square" rtlCol="0">
            <a:spAutoFit/>
          </a:bodyPr>
          <a:lstStyle/>
          <a:p>
            <a:pPr marL="285750" indent="-285750" algn="just">
              <a:buFont typeface="Wingdings" panose="05000000000000000000" pitchFamily="2" charset="2"/>
              <a:buChar char="p"/>
            </a:pPr>
            <a:r>
              <a:rPr lang="en-US" altLang="zh-CN" sz="1600" dirty="0">
                <a:latin typeface="+mj-lt"/>
              </a:rPr>
              <a:t>Two families of anti-bends</a:t>
            </a:r>
          </a:p>
          <a:p>
            <a:pPr marL="285750" indent="-285750" algn="just">
              <a:buFont typeface="Wingdings" panose="05000000000000000000" pitchFamily="2" charset="2"/>
              <a:buChar char="p"/>
            </a:pPr>
            <a:r>
              <a:rPr lang="en-US" altLang="zh-CN" sz="1600" dirty="0">
                <a:latin typeface="+mj-lt"/>
              </a:rPr>
              <a:t>Super bend in the central unit cell for bending magnet beam lines</a:t>
            </a:r>
          </a:p>
          <a:p>
            <a:pPr marL="285750" indent="-285750" algn="just">
              <a:buFont typeface="Wingdings" panose="05000000000000000000" pitchFamily="2" charset="2"/>
              <a:buChar char="p"/>
            </a:pPr>
            <a:r>
              <a:rPr lang="en-US" altLang="zh-CN" sz="1600" dirty="0">
                <a:latin typeface="+mj-lt"/>
              </a:rPr>
              <a:t>One more family of quads in the central unit cell</a:t>
            </a:r>
            <a:endParaRPr lang="zh-CN" altLang="en-US" sz="1600" dirty="0">
              <a:latin typeface="+mj-lt"/>
            </a:endParaRPr>
          </a:p>
        </p:txBody>
      </p:sp>
    </p:spTree>
    <p:extLst>
      <p:ext uri="{BB962C8B-B14F-4D97-AF65-F5344CB8AC3E}">
        <p14:creationId xmlns:p14="http://schemas.microsoft.com/office/powerpoint/2010/main" val="1409835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 xmlns:a16="http://schemas.microsoft.com/office/drawing/2014/main" id="{E87F0F99-7E10-4FE0-94E5-8DF4429CABC5}"/>
              </a:ext>
            </a:extLst>
          </p:cNvPr>
          <p:cNvSpPr>
            <a:spLocks noGrp="1"/>
          </p:cNvSpPr>
          <p:nvPr>
            <p:ph idx="1"/>
          </p:nvPr>
        </p:nvSpPr>
        <p:spPr>
          <a:xfrm>
            <a:off x="780288" y="1026566"/>
            <a:ext cx="10930743" cy="5063841"/>
          </a:xfrm>
        </p:spPr>
        <p:txBody>
          <a:bodyPr>
            <a:normAutofit/>
          </a:bodyPr>
          <a:lstStyle/>
          <a:p>
            <a:pPr>
              <a:spcBef>
                <a:spcPts val="600"/>
              </a:spcBef>
            </a:pPr>
            <a:r>
              <a:rPr lang="en-US" altLang="zh-CN" sz="2000" kern="0" dirty="0">
                <a:solidFill>
                  <a:schemeClr val="tx1"/>
                </a:solidFill>
                <a:latin typeface="Times New Roman" panose="02020603050405020304" pitchFamily="18" charset="0"/>
                <a:ea typeface="楷体" panose="02010609060101010101" pitchFamily="49" charset="-122"/>
              </a:rPr>
              <a:t>Injection</a:t>
            </a:r>
          </a:p>
          <a:p>
            <a:pPr lvl="1">
              <a:spcBef>
                <a:spcPts val="600"/>
              </a:spcBef>
              <a:buFont typeface="Wingdings" panose="05000000000000000000" pitchFamily="2" charset="2"/>
              <a:buChar char="p"/>
            </a:pPr>
            <a:r>
              <a:rPr lang="en-US" altLang="zh-CN" sz="1800" kern="0" dirty="0">
                <a:solidFill>
                  <a:schemeClr val="tx1"/>
                </a:solidFill>
                <a:latin typeface="Times New Roman" panose="02020603050405020304" pitchFamily="18" charset="0"/>
                <a:ea typeface="楷体" panose="02010609060101010101" pitchFamily="49" charset="-122"/>
              </a:rPr>
              <a:t> </a:t>
            </a:r>
            <a:r>
              <a:rPr lang="en-US" altLang="zh-CN" sz="1800" kern="0" dirty="0">
                <a:latin typeface="Times New Roman" panose="02020603050405020304" pitchFamily="18" charset="0"/>
                <a:ea typeface="楷体" panose="02010609060101010101" pitchFamily="49" charset="-122"/>
              </a:rPr>
              <a:t>On-axis swap-out injection</a:t>
            </a:r>
            <a:r>
              <a:rPr lang="zh-CN" altLang="en-US" sz="1800" kern="0" dirty="0">
                <a:latin typeface="Times New Roman" panose="02020603050405020304" pitchFamily="18" charset="0"/>
                <a:ea typeface="楷体" panose="02010609060101010101" pitchFamily="49" charset="-122"/>
              </a:rPr>
              <a:t> </a:t>
            </a:r>
            <a:r>
              <a:rPr lang="en-US" altLang="zh-CN" sz="1800" kern="0" dirty="0">
                <a:latin typeface="Times New Roman" panose="02020603050405020304" pitchFamily="18" charset="0"/>
                <a:ea typeface="楷体" panose="02010609060101010101" pitchFamily="49" charset="-122"/>
              </a:rPr>
              <a:t>as</a:t>
            </a:r>
            <a:r>
              <a:rPr lang="zh-CN" altLang="en-US" sz="1800" kern="0" dirty="0">
                <a:latin typeface="Times New Roman" panose="02020603050405020304" pitchFamily="18" charset="0"/>
                <a:ea typeface="楷体" panose="02010609060101010101" pitchFamily="49" charset="-122"/>
              </a:rPr>
              <a:t> </a:t>
            </a:r>
            <a:r>
              <a:rPr lang="en-US" altLang="zh-CN" sz="1800" kern="0" dirty="0">
                <a:latin typeface="Times New Roman" panose="02020603050405020304" pitchFamily="18" charset="0"/>
                <a:ea typeface="楷体" panose="02010609060101010101" pitchFamily="49" charset="-122"/>
              </a:rPr>
              <a:t>the</a:t>
            </a:r>
            <a:r>
              <a:rPr lang="zh-CN" altLang="en-US" sz="1800" kern="0" dirty="0">
                <a:latin typeface="Times New Roman" panose="02020603050405020304" pitchFamily="18" charset="0"/>
                <a:ea typeface="楷体" panose="02010609060101010101" pitchFamily="49" charset="-122"/>
              </a:rPr>
              <a:t> </a:t>
            </a:r>
            <a:r>
              <a:rPr lang="en-US" altLang="zh-CN" sz="1800" kern="0" dirty="0">
                <a:latin typeface="Times New Roman" panose="02020603050405020304" pitchFamily="18" charset="0"/>
                <a:ea typeface="楷体" panose="02010609060101010101" pitchFamily="49" charset="-122"/>
              </a:rPr>
              <a:t>baseline</a:t>
            </a:r>
            <a:r>
              <a:rPr lang="zh-CN" altLang="en-US" sz="1800" kern="0" dirty="0">
                <a:latin typeface="Times New Roman" panose="02020603050405020304" pitchFamily="18" charset="0"/>
                <a:ea typeface="楷体" panose="02010609060101010101" pitchFamily="49" charset="-122"/>
              </a:rPr>
              <a:t> </a:t>
            </a:r>
            <a:r>
              <a:rPr lang="en-US" altLang="zh-CN" sz="1800" kern="0" dirty="0">
                <a:latin typeface="Times New Roman" panose="02020603050405020304" pitchFamily="18" charset="0"/>
                <a:ea typeface="楷体" panose="02010609060101010101" pitchFamily="49" charset="-122"/>
              </a:rPr>
              <a:t>scheme.</a:t>
            </a:r>
          </a:p>
          <a:p>
            <a:pPr lvl="1">
              <a:spcBef>
                <a:spcPts val="600"/>
              </a:spcBef>
              <a:buFont typeface="Wingdings" panose="05000000000000000000" pitchFamily="2" charset="2"/>
              <a:buChar char="p"/>
            </a:pPr>
            <a:r>
              <a:rPr lang="en-US" altLang="zh-CN" sz="1800" kern="0" dirty="0">
                <a:latin typeface="Times New Roman" panose="02020603050405020304" pitchFamily="18" charset="0"/>
                <a:ea typeface="楷体" panose="02010609060101010101" pitchFamily="49" charset="-122"/>
              </a:rPr>
              <a:t> Injected </a:t>
            </a:r>
            <a:r>
              <a:rPr lang="en-US" altLang="zh-CN" sz="1800" kern="0" dirty="0">
                <a:solidFill>
                  <a:schemeClr val="tx1"/>
                </a:solidFill>
                <a:latin typeface="Times New Roman" panose="02020603050405020304" pitchFamily="18" charset="0"/>
                <a:ea typeface="楷体" panose="02010609060101010101" pitchFamily="49" charset="-122"/>
              </a:rPr>
              <a:t>in the vertical plane with  1 LSM+1kicker (pulse&lt;10 ns )</a:t>
            </a:r>
          </a:p>
          <a:p>
            <a:pPr>
              <a:spcBef>
                <a:spcPts val="600"/>
              </a:spcBef>
            </a:pPr>
            <a:r>
              <a:rPr lang="en-US" altLang="zh-CN" sz="2000" kern="0" dirty="0">
                <a:solidFill>
                  <a:schemeClr val="tx1"/>
                </a:solidFill>
                <a:latin typeface="Times New Roman" panose="02020603050405020304" pitchFamily="18" charset="0"/>
                <a:ea typeface="楷体" panose="02010609060101010101" pitchFamily="49" charset="-122"/>
              </a:rPr>
              <a:t>RF system </a:t>
            </a:r>
          </a:p>
          <a:p>
            <a:pPr lvl="1">
              <a:spcBef>
                <a:spcPts val="600"/>
              </a:spcBef>
              <a:buFont typeface="Wingdings" panose="05000000000000000000" pitchFamily="2" charset="2"/>
              <a:buChar char="p"/>
            </a:pPr>
            <a:r>
              <a:rPr lang="en-US" altLang="zh-CN" sz="1800" kern="0" dirty="0">
                <a:latin typeface="Times New Roman" panose="02020603050405020304" pitchFamily="18" charset="0"/>
                <a:ea typeface="楷体" panose="02010609060101010101" pitchFamily="49" charset="-122"/>
              </a:rPr>
              <a:t>  5 fundamental RF cavities at 166.6 MHz</a:t>
            </a:r>
          </a:p>
          <a:p>
            <a:pPr lvl="1">
              <a:spcBef>
                <a:spcPts val="600"/>
              </a:spcBef>
              <a:buFont typeface="Wingdings" panose="05000000000000000000" pitchFamily="2" charset="2"/>
              <a:buChar char="p"/>
            </a:pPr>
            <a:r>
              <a:rPr lang="en-US" altLang="zh-CN" sz="1800" kern="0" dirty="0">
                <a:latin typeface="Times New Roman" panose="02020603050405020304" pitchFamily="18" charset="0"/>
                <a:ea typeface="楷体" panose="02010609060101010101" pitchFamily="49" charset="-122"/>
              </a:rPr>
              <a:t>  2 active harmonic RF cavities at 499.8 MHz (which keep on feasibility study of  longitudinal accumulation injection in the future)</a:t>
            </a:r>
            <a:endParaRPr lang="en-US" altLang="zh-CN" sz="1800" kern="0" baseline="30000" dirty="0">
              <a:latin typeface="Times New Roman" panose="02020603050405020304" pitchFamily="18" charset="0"/>
              <a:ea typeface="楷体" panose="02010609060101010101" pitchFamily="49" charset="-122"/>
            </a:endParaRPr>
          </a:p>
          <a:p>
            <a:pPr>
              <a:spcBef>
                <a:spcPts val="600"/>
              </a:spcBef>
            </a:pPr>
            <a:r>
              <a:rPr lang="en-US" altLang="zh-CN" sz="2000" kern="0" dirty="0">
                <a:solidFill>
                  <a:schemeClr val="tx1"/>
                </a:solidFill>
                <a:latin typeface="Times New Roman" panose="02020603050405020304" pitchFamily="18" charset="0"/>
                <a:ea typeface="楷体" panose="02010609060101010101" pitchFamily="49" charset="-122"/>
              </a:rPr>
              <a:t>Filling Mode</a:t>
            </a:r>
            <a:endParaRPr lang="en-US" altLang="zh-CN" sz="1800" kern="0" dirty="0">
              <a:solidFill>
                <a:schemeClr val="tx1"/>
              </a:solidFill>
              <a:latin typeface="Times New Roman" panose="02020603050405020304" pitchFamily="18" charset="0"/>
              <a:ea typeface="楷体" panose="02010609060101010101" pitchFamily="49" charset="-122"/>
            </a:endParaRPr>
          </a:p>
          <a:p>
            <a:pPr lvl="1">
              <a:spcBef>
                <a:spcPts val="600"/>
              </a:spcBef>
              <a:buFont typeface="Wingdings" panose="05000000000000000000" pitchFamily="2" charset="2"/>
              <a:buChar char="p"/>
            </a:pPr>
            <a:r>
              <a:rPr lang="en-US" altLang="zh-CN" sz="1800" kern="0" dirty="0">
                <a:latin typeface="Times New Roman" panose="02020603050405020304" pitchFamily="18" charset="0"/>
                <a:ea typeface="楷体" panose="02010609060101010101" pitchFamily="49" charset="-122"/>
              </a:rPr>
              <a:t> High Brilliant Mode: 680 buckets are filled, 200mA, 1.33nC/bunch</a:t>
            </a:r>
          </a:p>
          <a:p>
            <a:pPr lvl="1">
              <a:spcBef>
                <a:spcPts val="600"/>
              </a:spcBef>
              <a:buFont typeface="Wingdings" panose="05000000000000000000" pitchFamily="2" charset="2"/>
              <a:buChar char="p"/>
            </a:pPr>
            <a:r>
              <a:rPr lang="en-US" altLang="zh-CN" sz="1800" kern="0" dirty="0">
                <a:latin typeface="Times New Roman" panose="02020603050405020304" pitchFamily="18" charset="0"/>
                <a:ea typeface="楷体" panose="02010609060101010101" pitchFamily="49" charset="-122"/>
              </a:rPr>
              <a:t>High bunch charge mode: 63 buckets are filled, 200mA, </a:t>
            </a:r>
            <a:r>
              <a:rPr lang="en-US" altLang="zh-CN" sz="1800" kern="0" dirty="0">
                <a:solidFill>
                  <a:srgbClr val="FF0000"/>
                </a:solidFill>
                <a:latin typeface="Times New Roman" panose="02020603050405020304" pitchFamily="18" charset="0"/>
                <a:ea typeface="楷体" panose="02010609060101010101" pitchFamily="49" charset="-122"/>
              </a:rPr>
              <a:t>14.4nC/bunch </a:t>
            </a:r>
          </a:p>
          <a:p>
            <a:pPr>
              <a:spcBef>
                <a:spcPts val="600"/>
              </a:spcBef>
            </a:pPr>
            <a:r>
              <a:rPr lang="en-US" altLang="zh-CN" sz="2000" kern="0" dirty="0">
                <a:solidFill>
                  <a:schemeClr val="tx1"/>
                </a:solidFill>
                <a:latin typeface="Times New Roman" panose="02020603050405020304" pitchFamily="18" charset="0"/>
                <a:ea typeface="楷体" panose="02010609060101010101" pitchFamily="49" charset="-122"/>
              </a:rPr>
              <a:t>Main challenges to the injector</a:t>
            </a:r>
          </a:p>
          <a:p>
            <a:pPr marL="0" indent="0">
              <a:spcBef>
                <a:spcPts val="600"/>
              </a:spcBef>
              <a:buNone/>
            </a:pPr>
            <a:r>
              <a:rPr lang="en-US" altLang="zh-CN" sz="2000" kern="0" dirty="0">
                <a:solidFill>
                  <a:schemeClr val="tx1"/>
                </a:solidFill>
                <a:latin typeface="Times New Roman" panose="02020603050405020304" pitchFamily="18" charset="0"/>
                <a:ea typeface="楷体" panose="02010609060101010101" pitchFamily="49" charset="-122"/>
              </a:rPr>
              <a:t>        If without  accumulation :</a:t>
            </a:r>
          </a:p>
          <a:p>
            <a:pPr lvl="1">
              <a:spcBef>
                <a:spcPts val="600"/>
              </a:spcBef>
              <a:buFont typeface="Wingdings" panose="05000000000000000000" pitchFamily="2" charset="2"/>
              <a:buChar char="p"/>
            </a:pPr>
            <a:r>
              <a:rPr lang="en-US" altLang="zh-CN" sz="1800" kern="0" dirty="0">
                <a:latin typeface="Times New Roman" panose="02020603050405020304" pitchFamily="18" charset="0"/>
                <a:ea typeface="楷体" panose="02010609060101010101" pitchFamily="49" charset="-122"/>
              </a:rPr>
              <a:t>How does the Linac provide such a high bunch charge? ( super KEKB , BEPC  10nC/pulse )</a:t>
            </a:r>
          </a:p>
          <a:p>
            <a:pPr lvl="1">
              <a:spcBef>
                <a:spcPts val="600"/>
              </a:spcBef>
              <a:buFont typeface="Wingdings" panose="05000000000000000000" pitchFamily="2" charset="2"/>
              <a:buChar char="p"/>
            </a:pPr>
            <a:r>
              <a:rPr lang="en-US" altLang="zh-CN" sz="1800" kern="0" dirty="0">
                <a:latin typeface="Times New Roman" panose="02020603050405020304" pitchFamily="18" charset="0"/>
                <a:ea typeface="楷体" panose="02010609060101010101" pitchFamily="49" charset="-122"/>
              </a:rPr>
              <a:t>How does the booster accept such a bunch with small beam loss?( beam collective effects at injection energy)</a:t>
            </a:r>
            <a:endParaRPr lang="en-US" altLang="zh-CN" sz="1200" kern="0" dirty="0">
              <a:solidFill>
                <a:schemeClr val="tx1"/>
              </a:solidFill>
              <a:latin typeface="Times New Roman" panose="02020603050405020304" pitchFamily="18" charset="0"/>
              <a:ea typeface="楷体" panose="02010609060101010101" pitchFamily="49" charset="-122"/>
            </a:endParaRPr>
          </a:p>
          <a:p>
            <a:pPr marL="502920" lvl="1" indent="0">
              <a:spcBef>
                <a:spcPts val="600"/>
              </a:spcBef>
              <a:buNone/>
            </a:pPr>
            <a:endParaRPr lang="en-US" altLang="zh-CN" sz="1800" kern="0" dirty="0">
              <a:solidFill>
                <a:srgbClr val="FF0000"/>
              </a:solidFill>
              <a:latin typeface="Times New Roman" panose="02020603050405020304" pitchFamily="18" charset="0"/>
              <a:ea typeface="楷体" panose="02010609060101010101" pitchFamily="49" charset="-122"/>
            </a:endParaRPr>
          </a:p>
        </p:txBody>
      </p:sp>
      <p:sp>
        <p:nvSpPr>
          <p:cNvPr id="3" name="标题 2">
            <a:extLst>
              <a:ext uri="{FF2B5EF4-FFF2-40B4-BE49-F238E27FC236}">
                <a16:creationId xmlns="" xmlns:a16="http://schemas.microsoft.com/office/drawing/2014/main" id="{79B6A723-F044-4DBA-90CA-EB99BE17AB6D}"/>
              </a:ext>
            </a:extLst>
          </p:cNvPr>
          <p:cNvSpPr>
            <a:spLocks noGrp="1"/>
          </p:cNvSpPr>
          <p:nvPr>
            <p:ph type="title"/>
          </p:nvPr>
        </p:nvSpPr>
        <p:spPr/>
        <p:txBody>
          <a:bodyPr/>
          <a:lstStyle/>
          <a:p>
            <a:r>
              <a:rPr lang="en-US" altLang="zh-CN" dirty="0"/>
              <a:t>The operation mode of HEPS storage ring</a:t>
            </a:r>
            <a:endParaRPr lang="zh-CN" altLang="en-US" dirty="0"/>
          </a:p>
        </p:txBody>
      </p:sp>
    </p:spTree>
    <p:extLst>
      <p:ext uri="{BB962C8B-B14F-4D97-AF65-F5344CB8AC3E}">
        <p14:creationId xmlns:p14="http://schemas.microsoft.com/office/powerpoint/2010/main" val="23905744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 xmlns:a16="http://schemas.microsoft.com/office/drawing/2014/main" id="{515876EA-CF0D-471E-B6AC-E1FABF018B17}"/>
              </a:ext>
            </a:extLst>
          </p:cNvPr>
          <p:cNvSpPr>
            <a:spLocks noGrp="1"/>
          </p:cNvSpPr>
          <p:nvPr>
            <p:ph idx="1"/>
          </p:nvPr>
        </p:nvSpPr>
        <p:spPr>
          <a:xfrm>
            <a:off x="736506" y="1092527"/>
            <a:ext cx="6939421" cy="4502930"/>
          </a:xfrm>
        </p:spPr>
        <p:txBody>
          <a:bodyPr>
            <a:normAutofit/>
          </a:bodyPr>
          <a:lstStyle/>
          <a:p>
            <a:r>
              <a:rPr lang="en-US" altLang="zh-CN" sz="2800" dirty="0">
                <a:latin typeface="+mj-lt"/>
              </a:rPr>
              <a:t>On-axis swap-out injection</a:t>
            </a:r>
          </a:p>
          <a:p>
            <a:pPr lvl="1">
              <a:lnSpc>
                <a:spcPct val="110000"/>
              </a:lnSpc>
              <a:spcBef>
                <a:spcPts val="600"/>
              </a:spcBef>
              <a:buFont typeface="Wingdings" panose="05000000000000000000" pitchFamily="2" charset="2"/>
              <a:buChar char="p"/>
            </a:pPr>
            <a:r>
              <a:rPr lang="en-US" altLang="zh-CN" sz="2000" kern="0" dirty="0">
                <a:latin typeface="+mj-lt"/>
                <a:ea typeface="楷体" panose="02010609060101010101" pitchFamily="49" charset="-122"/>
              </a:rPr>
              <a:t>APS-U</a:t>
            </a:r>
            <a:r>
              <a:rPr lang="en-US" altLang="zh-CN" sz="2000" kern="0" baseline="30000" dirty="0">
                <a:latin typeface="+mj-lt"/>
                <a:ea typeface="楷体" panose="02010609060101010101" pitchFamily="49" charset="-122"/>
              </a:rPr>
              <a:t>[1] </a:t>
            </a:r>
            <a:r>
              <a:rPr lang="zh-CN" altLang="en-US" sz="2000" kern="0" dirty="0">
                <a:latin typeface="+mj-lt"/>
                <a:ea typeface="楷体" panose="02010609060101010101" pitchFamily="49" charset="-122"/>
              </a:rPr>
              <a:t>：</a:t>
            </a:r>
            <a:r>
              <a:rPr lang="en-US" altLang="zh-CN" sz="2000" kern="0" dirty="0">
                <a:latin typeface="+mj-lt"/>
                <a:ea typeface="楷体" panose="02010609060101010101" pitchFamily="49" charset="-122"/>
              </a:rPr>
              <a:t>Linac + AR + booster + SR </a:t>
            </a:r>
          </a:p>
          <a:p>
            <a:pPr lvl="1">
              <a:lnSpc>
                <a:spcPct val="110000"/>
              </a:lnSpc>
              <a:spcBef>
                <a:spcPts val="600"/>
              </a:spcBef>
              <a:buFont typeface="Wingdings" panose="05000000000000000000" pitchFamily="2" charset="2"/>
              <a:buChar char="p"/>
            </a:pPr>
            <a:r>
              <a:rPr lang="en-US" altLang="zh-CN" sz="2000" kern="0" dirty="0">
                <a:latin typeface="+mj-lt"/>
                <a:ea typeface="楷体" panose="02010609060101010101" pitchFamily="49" charset="-122"/>
              </a:rPr>
              <a:t>ALS-U</a:t>
            </a:r>
            <a:r>
              <a:rPr lang="en-US" altLang="zh-CN" sz="2000" kern="0" baseline="30000" dirty="0">
                <a:latin typeface="+mj-lt"/>
                <a:ea typeface="楷体" panose="02010609060101010101" pitchFamily="49" charset="-122"/>
              </a:rPr>
              <a:t>[2] </a:t>
            </a:r>
            <a:r>
              <a:rPr lang="zh-CN" altLang="en-US" sz="2000" kern="0" dirty="0">
                <a:latin typeface="+mj-lt"/>
                <a:ea typeface="楷体" panose="02010609060101010101" pitchFamily="49" charset="-122"/>
              </a:rPr>
              <a:t>：</a:t>
            </a:r>
            <a:r>
              <a:rPr lang="en-US" altLang="zh-CN" sz="2000" kern="0" dirty="0">
                <a:latin typeface="+mj-lt"/>
                <a:ea typeface="楷体" panose="02010609060101010101" pitchFamily="49" charset="-122"/>
              </a:rPr>
              <a:t>Linac + booster + AR + SR </a:t>
            </a:r>
          </a:p>
          <a:p>
            <a:pPr lvl="1">
              <a:lnSpc>
                <a:spcPct val="110000"/>
              </a:lnSpc>
              <a:spcBef>
                <a:spcPts val="600"/>
              </a:spcBef>
              <a:buFont typeface="Wingdings" panose="05000000000000000000" pitchFamily="2" charset="2"/>
              <a:buChar char="p"/>
            </a:pPr>
            <a:r>
              <a:rPr lang="en-US" altLang="zh-CN" sz="2000" kern="0" dirty="0">
                <a:latin typeface="+mj-lt"/>
                <a:ea typeface="楷体" panose="02010609060101010101" pitchFamily="49" charset="-122"/>
              </a:rPr>
              <a:t>HEPS</a:t>
            </a:r>
            <a:r>
              <a:rPr lang="zh-CN" altLang="en-US" sz="2000" kern="0" dirty="0">
                <a:latin typeface="+mj-lt"/>
                <a:ea typeface="楷体" panose="02010609060101010101" pitchFamily="49" charset="-122"/>
              </a:rPr>
              <a:t>：</a:t>
            </a:r>
            <a:r>
              <a:rPr lang="en-US" altLang="zh-CN" sz="2000" kern="0" dirty="0">
                <a:latin typeface="+mj-lt"/>
                <a:ea typeface="楷体" panose="02010609060101010101" pitchFamily="49" charset="-122"/>
              </a:rPr>
              <a:t>Linac + booster (high energy accumulation) + SR</a:t>
            </a:r>
          </a:p>
          <a:p>
            <a:r>
              <a:rPr lang="en-US" altLang="zh-CN" sz="2800" dirty="0">
                <a:latin typeface="+mj-lt"/>
              </a:rPr>
              <a:t>Booster high energy accumulation scheme</a:t>
            </a:r>
          </a:p>
          <a:p>
            <a:pPr lvl="1">
              <a:buFont typeface="Wingdings" panose="05000000000000000000" pitchFamily="2" charset="2"/>
              <a:buChar char="p"/>
            </a:pPr>
            <a:r>
              <a:rPr lang="en-US" altLang="zh-CN" sz="2000" kern="0" dirty="0">
                <a:latin typeface="+mj-lt"/>
                <a:ea typeface="楷体" panose="02010609060101010101" pitchFamily="49" charset="-122"/>
              </a:rPr>
              <a:t>Adding a transport line from the storage ring to the booster</a:t>
            </a:r>
          </a:p>
          <a:p>
            <a:pPr lvl="1">
              <a:buFont typeface="Wingdings" panose="05000000000000000000" pitchFamily="2" charset="2"/>
              <a:buChar char="p"/>
            </a:pPr>
            <a:r>
              <a:rPr lang="en-US" altLang="zh-CN" sz="2000" kern="0" dirty="0">
                <a:latin typeface="+mj-lt"/>
                <a:ea typeface="楷体" panose="02010609060101010101" pitchFamily="49" charset="-122"/>
              </a:rPr>
              <a:t>Enhancing the booster with a high-energy injection system</a:t>
            </a:r>
          </a:p>
          <a:p>
            <a:pPr lvl="1">
              <a:buFont typeface="Wingdings" panose="05000000000000000000" pitchFamily="2" charset="2"/>
              <a:buChar char="p"/>
            </a:pPr>
            <a:r>
              <a:rPr lang="en-US" altLang="zh-CN" sz="2000" dirty="0">
                <a:latin typeface="+mj-lt"/>
              </a:rPr>
              <a:t>The beam should stay in the extraction energy more than 3 damping times</a:t>
            </a:r>
          </a:p>
          <a:p>
            <a:pPr lvl="1">
              <a:buFont typeface="Wingdings" panose="05000000000000000000" pitchFamily="2" charset="2"/>
              <a:buChar char="p"/>
            </a:pPr>
            <a:r>
              <a:rPr lang="en-US" altLang="zh-CN" sz="2000" dirty="0">
                <a:latin typeface="+mj-lt"/>
              </a:rPr>
              <a:t>Strict circumference design, precise timing </a:t>
            </a:r>
            <a:r>
              <a:rPr lang="en-US" altLang="zh-CN" sz="2000" kern="0" dirty="0">
                <a:latin typeface="+mj-lt"/>
                <a:ea typeface="楷体" panose="02010609060101010101" pitchFamily="49" charset="-122"/>
              </a:rPr>
              <a:t>control</a:t>
            </a:r>
            <a:endParaRPr lang="zh-CN" altLang="en-US" sz="2000" kern="0" dirty="0">
              <a:latin typeface="+mj-lt"/>
              <a:ea typeface="楷体" panose="02010609060101010101" pitchFamily="49" charset="-122"/>
            </a:endParaRPr>
          </a:p>
        </p:txBody>
      </p:sp>
      <p:sp>
        <p:nvSpPr>
          <p:cNvPr id="3" name="标题 2">
            <a:extLst>
              <a:ext uri="{FF2B5EF4-FFF2-40B4-BE49-F238E27FC236}">
                <a16:creationId xmlns="" xmlns:a16="http://schemas.microsoft.com/office/drawing/2014/main" id="{22CC32A6-A56C-4E7A-A881-074C1555C499}"/>
              </a:ext>
            </a:extLst>
          </p:cNvPr>
          <p:cNvSpPr>
            <a:spLocks noGrp="1"/>
          </p:cNvSpPr>
          <p:nvPr>
            <p:ph type="title"/>
          </p:nvPr>
        </p:nvSpPr>
        <p:spPr/>
        <p:txBody>
          <a:bodyPr/>
          <a:lstStyle/>
          <a:p>
            <a:r>
              <a:rPr lang="en-US" altLang="zh-CN" dirty="0"/>
              <a:t>Booster high energy accumulation scheme</a:t>
            </a:r>
            <a:endParaRPr lang="zh-CN" altLang="en-US" dirty="0"/>
          </a:p>
        </p:txBody>
      </p:sp>
      <p:pic>
        <p:nvPicPr>
          <p:cNvPr id="4" name="图片 3">
            <a:extLst>
              <a:ext uri="{FF2B5EF4-FFF2-40B4-BE49-F238E27FC236}">
                <a16:creationId xmlns="" xmlns:a16="http://schemas.microsoft.com/office/drawing/2014/main" id="{2E8F4B55-27B3-4622-815F-5BE33C3A2215}"/>
              </a:ext>
            </a:extLst>
          </p:cNvPr>
          <p:cNvPicPr>
            <a:picLocks noChangeAspect="1"/>
          </p:cNvPicPr>
          <p:nvPr/>
        </p:nvPicPr>
        <p:blipFill>
          <a:blip r:embed="rId3"/>
          <a:stretch>
            <a:fillRect/>
          </a:stretch>
        </p:blipFill>
        <p:spPr>
          <a:xfrm>
            <a:off x="7741274" y="1092527"/>
            <a:ext cx="4269423" cy="2614707"/>
          </a:xfrm>
          <a:prstGeom prst="rect">
            <a:avLst/>
          </a:prstGeom>
        </p:spPr>
      </p:pic>
      <p:sp>
        <p:nvSpPr>
          <p:cNvPr id="6" name="文本框 5">
            <a:extLst>
              <a:ext uri="{FF2B5EF4-FFF2-40B4-BE49-F238E27FC236}">
                <a16:creationId xmlns="" xmlns:a16="http://schemas.microsoft.com/office/drawing/2014/main" id="{EDC18A9E-1800-4743-BE1D-11F096103FA8}"/>
              </a:ext>
            </a:extLst>
          </p:cNvPr>
          <p:cNvSpPr txBox="1"/>
          <p:nvPr/>
        </p:nvSpPr>
        <p:spPr>
          <a:xfrm>
            <a:off x="780288" y="5654542"/>
            <a:ext cx="8008155" cy="861774"/>
          </a:xfrm>
          <a:prstGeom prst="rect">
            <a:avLst/>
          </a:prstGeom>
          <a:noFill/>
        </p:spPr>
        <p:txBody>
          <a:bodyPr wrap="square" rtlCol="0">
            <a:spAutoFit/>
          </a:bodyPr>
          <a:lstStyle/>
          <a:p>
            <a:r>
              <a:rPr lang="en-US" altLang="zh-CN" sz="1600" dirty="0">
                <a:solidFill>
                  <a:schemeClr val="accent1">
                    <a:lumMod val="60000"/>
                    <a:lumOff val="40000"/>
                  </a:schemeClr>
                </a:solidFill>
              </a:rPr>
              <a:t>Ref:[1] </a:t>
            </a:r>
            <a:r>
              <a:rPr lang="en-US" altLang="zh-CN" sz="1600" dirty="0">
                <a:solidFill>
                  <a:schemeClr val="accent1">
                    <a:lumMod val="60000"/>
                    <a:lumOff val="40000"/>
                  </a:schemeClr>
                </a:solidFill>
                <a:ea typeface="黑体" panose="02010609060101010101" pitchFamily="49" charset="-122"/>
              </a:rPr>
              <a:t>Advanced Photon Source Upgrade Project, Preliminary Design Report</a:t>
            </a:r>
          </a:p>
          <a:p>
            <a:r>
              <a:rPr lang="en-US" altLang="zh-CN" sz="1600" dirty="0">
                <a:solidFill>
                  <a:schemeClr val="accent1">
                    <a:lumMod val="60000"/>
                    <a:lumOff val="40000"/>
                  </a:schemeClr>
                </a:solidFill>
                <a:ea typeface="黑体" panose="02010609060101010101" pitchFamily="49" charset="-122"/>
              </a:rPr>
              <a:t>       [2]</a:t>
            </a:r>
            <a:r>
              <a:rPr lang="en-US" altLang="zh-CN" sz="1600" i="1" dirty="0">
                <a:solidFill>
                  <a:schemeClr val="accent1">
                    <a:lumMod val="60000"/>
                    <a:lumOff val="40000"/>
                  </a:schemeClr>
                </a:solidFill>
              </a:rPr>
              <a:t> </a:t>
            </a:r>
            <a:r>
              <a:rPr lang="en-US" altLang="zh-CN" sz="1600" i="1" dirty="0" err="1">
                <a:solidFill>
                  <a:schemeClr val="accent1">
                    <a:lumMod val="60000"/>
                    <a:lumOff val="40000"/>
                  </a:schemeClr>
                </a:solidFill>
              </a:rPr>
              <a:t>S.DeSantis,et</a:t>
            </a:r>
            <a:r>
              <a:rPr lang="en-US" altLang="zh-CN" sz="1600" i="1" dirty="0">
                <a:solidFill>
                  <a:schemeClr val="accent1">
                    <a:lumMod val="60000"/>
                    <a:lumOff val="40000"/>
                  </a:schemeClr>
                </a:solidFill>
              </a:rPr>
              <a:t> al. </a:t>
            </a:r>
            <a:r>
              <a:rPr lang="en-US" altLang="zh-CN" sz="1600" dirty="0">
                <a:solidFill>
                  <a:schemeClr val="accent1">
                    <a:lumMod val="60000"/>
                    <a:lumOff val="40000"/>
                  </a:schemeClr>
                </a:solidFill>
                <a:ea typeface="黑体" panose="02010609060101010101" pitchFamily="49" charset="-122"/>
              </a:rPr>
              <a:t>Progress on the Injection/Extraction Kicker for the ALS-U</a:t>
            </a:r>
            <a:endParaRPr lang="zh-CN" altLang="en-US" sz="1600" dirty="0">
              <a:solidFill>
                <a:schemeClr val="accent1">
                  <a:lumMod val="60000"/>
                  <a:lumOff val="40000"/>
                </a:schemeClr>
              </a:solidFill>
              <a:ea typeface="黑体" panose="02010609060101010101" pitchFamily="49" charset="-122"/>
            </a:endParaRPr>
          </a:p>
          <a:p>
            <a:endParaRPr lang="zh-CN" altLang="en-US" dirty="0"/>
          </a:p>
        </p:txBody>
      </p:sp>
      <p:pic>
        <p:nvPicPr>
          <p:cNvPr id="7" name="图片 6">
            <a:extLst>
              <a:ext uri="{FF2B5EF4-FFF2-40B4-BE49-F238E27FC236}">
                <a16:creationId xmlns="" xmlns:a16="http://schemas.microsoft.com/office/drawing/2014/main" id="{004B0696-074B-492C-83D5-6C193274C0DA}"/>
              </a:ext>
            </a:extLst>
          </p:cNvPr>
          <p:cNvPicPr>
            <a:picLocks noChangeAspect="1"/>
          </p:cNvPicPr>
          <p:nvPr/>
        </p:nvPicPr>
        <p:blipFill>
          <a:blip r:embed="rId4"/>
          <a:stretch>
            <a:fillRect/>
          </a:stretch>
        </p:blipFill>
        <p:spPr>
          <a:xfrm>
            <a:off x="7799997" y="3942669"/>
            <a:ext cx="3758001" cy="2058151"/>
          </a:xfrm>
          <a:prstGeom prst="rect">
            <a:avLst/>
          </a:prstGeom>
        </p:spPr>
      </p:pic>
    </p:spTree>
    <p:extLst>
      <p:ext uri="{BB962C8B-B14F-4D97-AF65-F5344CB8AC3E}">
        <p14:creationId xmlns:p14="http://schemas.microsoft.com/office/powerpoint/2010/main" val="14807676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 xmlns:a16="http://schemas.microsoft.com/office/drawing/2014/main" id="{407BA506-1238-4F3A-9116-5506BB9598F6}"/>
              </a:ext>
            </a:extLst>
          </p:cNvPr>
          <p:cNvSpPr>
            <a:spLocks noGrp="1"/>
          </p:cNvSpPr>
          <p:nvPr>
            <p:ph sz="quarter" idx="10"/>
          </p:nvPr>
        </p:nvSpPr>
        <p:spPr>
          <a:xfrm>
            <a:off x="0" y="1329893"/>
            <a:ext cx="11157358" cy="1912071"/>
          </a:xfrm>
        </p:spPr>
        <p:txBody>
          <a:bodyPr>
            <a:normAutofit/>
          </a:bodyPr>
          <a:lstStyle/>
          <a:p>
            <a:r>
              <a:rPr lang="en-US" altLang="zh-CN" sz="5400" dirty="0"/>
              <a:t>Physical design of the HEPS booster</a:t>
            </a:r>
            <a:endParaRPr lang="zh-CN" altLang="en-US" sz="2800" dirty="0"/>
          </a:p>
        </p:txBody>
      </p:sp>
      <p:sp>
        <p:nvSpPr>
          <p:cNvPr id="3" name="文本占位符 2">
            <a:extLst>
              <a:ext uri="{FF2B5EF4-FFF2-40B4-BE49-F238E27FC236}">
                <a16:creationId xmlns="" xmlns:a16="http://schemas.microsoft.com/office/drawing/2014/main" id="{9A566AB4-C8CA-4BCA-92A7-69E5137D6A27}"/>
              </a:ext>
            </a:extLst>
          </p:cNvPr>
          <p:cNvSpPr>
            <a:spLocks noGrp="1"/>
          </p:cNvSpPr>
          <p:nvPr>
            <p:ph type="body" sz="quarter" idx="11"/>
          </p:nvPr>
        </p:nvSpPr>
        <p:spPr/>
        <p:txBody>
          <a:bodyPr/>
          <a:lstStyle/>
          <a:p>
            <a:endParaRPr lang="zh-CN" altLang="en-US" dirty="0"/>
          </a:p>
        </p:txBody>
      </p:sp>
    </p:spTree>
    <p:extLst>
      <p:ext uri="{BB962C8B-B14F-4D97-AF65-F5344CB8AC3E}">
        <p14:creationId xmlns:p14="http://schemas.microsoft.com/office/powerpoint/2010/main" val="1952458995"/>
      </p:ext>
    </p:extLst>
  </p:cSld>
  <p:clrMapOvr>
    <a:masterClrMapping/>
  </p:clrMapOvr>
  <p:timing>
    <p:tnLst>
      <p:par>
        <p:cTn id="1" dur="indefinite" restart="never" nodeType="tmRoot"/>
      </p:par>
    </p:tnLst>
  </p:timing>
</p:sld>
</file>

<file path=ppt/theme/theme1.xml><?xml version="1.0" encoding="utf-8"?>
<a:theme xmlns:a="http://schemas.openxmlformats.org/drawingml/2006/main" name="HEPS-PPT主题-V5-蓝色">
  <a:themeElements>
    <a:clrScheme name="框架">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HEPSTF">
      <a:majorFont>
        <a:latin typeface="Times New Roman"/>
        <a:ea typeface="微软雅黑"/>
        <a:cs typeface=""/>
      </a:majorFont>
      <a:minorFont>
        <a:latin typeface="Calibri"/>
        <a:ea typeface="微软雅黑"/>
        <a:cs typeface=""/>
      </a:minorFont>
    </a:fontScheme>
    <a:fmtScheme name="框架">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HEPS-PPT主题-V5-蓝色" id="{6C636641-4C2C-4680-9355-58EDE5677CA7}" vid="{4E11FAF6-8F1B-49B9-8FA3-DD707ABD7909}"/>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HEPS-PPT主题-V5-蓝色</Template>
  <TotalTime>11873</TotalTime>
  <Words>1952</Words>
  <Application>Microsoft Office PowerPoint</Application>
  <PresentationFormat>宽屏</PresentationFormat>
  <Paragraphs>270</Paragraphs>
  <Slides>24</Slides>
  <Notes>13</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24</vt:i4>
      </vt:variant>
    </vt:vector>
  </HeadingPairs>
  <TitlesOfParts>
    <vt:vector size="36" baseType="lpstr">
      <vt:lpstr>等线</vt:lpstr>
      <vt:lpstr>黑体</vt:lpstr>
      <vt:lpstr>楷体</vt:lpstr>
      <vt:lpstr>宋体</vt:lpstr>
      <vt:lpstr>微软雅黑</vt:lpstr>
      <vt:lpstr>Arial</vt:lpstr>
      <vt:lpstr>Calibri</vt:lpstr>
      <vt:lpstr>Symbol</vt:lpstr>
      <vt:lpstr>Times New Roman</vt:lpstr>
      <vt:lpstr>Wingdings</vt:lpstr>
      <vt:lpstr>Wingdings 2</vt:lpstr>
      <vt:lpstr>HEPS-PPT主题-V5-蓝色</vt:lpstr>
      <vt:lpstr>Status of the HEPS booster commissioning</vt:lpstr>
      <vt:lpstr>Outline</vt:lpstr>
      <vt:lpstr>PowerPoint 演示文稿</vt:lpstr>
      <vt:lpstr>High Energy Photon Source (HEPS) </vt:lpstr>
      <vt:lpstr>Timelines of HEPS construction</vt:lpstr>
      <vt:lpstr>Final lattice design of the SR</vt:lpstr>
      <vt:lpstr>The operation mode of HEPS storage ring</vt:lpstr>
      <vt:lpstr>Booster high energy accumulation scheme</vt:lpstr>
      <vt:lpstr>PowerPoint 演示文稿</vt:lpstr>
      <vt:lpstr>Requirements and design considerations</vt:lpstr>
      <vt:lpstr>Design of booster </vt:lpstr>
      <vt:lpstr>The energy ramping scheme</vt:lpstr>
      <vt:lpstr>Bunch charge related</vt:lpstr>
      <vt:lpstr>PowerPoint 演示文稿</vt:lpstr>
      <vt:lpstr>Beam commissioning </vt:lpstr>
      <vt:lpstr>Milestones</vt:lpstr>
      <vt:lpstr>Beam accumulation</vt:lpstr>
      <vt:lpstr> Energy ramping</vt:lpstr>
      <vt:lpstr>Optimize the transmission efficiency</vt:lpstr>
      <vt:lpstr>Beam performance</vt:lpstr>
      <vt:lpstr>PowerPoint 演示文稿</vt:lpstr>
      <vt:lpstr>Summary </vt:lpstr>
      <vt:lpstr>PowerPoint 演示文稿</vt:lpstr>
      <vt:lpstr>LB commissioning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苑梦尧</dc:creator>
  <cp:lastModifiedBy>pengym@ihep.ac.cn</cp:lastModifiedBy>
  <cp:revision>110</cp:revision>
  <dcterms:created xsi:type="dcterms:W3CDTF">2023-03-22T12:32:58Z</dcterms:created>
  <dcterms:modified xsi:type="dcterms:W3CDTF">2024-03-07T02:34:09Z</dcterms:modified>
</cp:coreProperties>
</file>