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sldIdLst>
    <p:sldId id="284" r:id="rId2"/>
    <p:sldId id="1193" r:id="rId3"/>
    <p:sldId id="314" r:id="rId4"/>
    <p:sldId id="309" r:id="rId5"/>
    <p:sldId id="1194" r:id="rId6"/>
    <p:sldId id="1195" r:id="rId7"/>
    <p:sldId id="541" r:id="rId8"/>
    <p:sldId id="1200" r:id="rId9"/>
    <p:sldId id="333" r:id="rId10"/>
    <p:sldId id="313" r:id="rId11"/>
    <p:sldId id="1197" r:id="rId12"/>
    <p:sldId id="305" r:id="rId13"/>
    <p:sldId id="288" r:id="rId14"/>
    <p:sldId id="329" r:id="rId15"/>
    <p:sldId id="1199" r:id="rId16"/>
    <p:sldId id="1196" r:id="rId17"/>
    <p:sldId id="342" r:id="rId18"/>
    <p:sldId id="572" r:id="rId19"/>
    <p:sldId id="1198" r:id="rId20"/>
    <p:sldId id="300" r:id="rId21"/>
    <p:sldId id="1191" r:id="rId22"/>
    <p:sldId id="1774" r:id="rId23"/>
    <p:sldId id="1192" r:id="rId24"/>
    <p:sldId id="391" r:id="rId25"/>
    <p:sldId id="1189" r:id="rId26"/>
    <p:sldId id="1119" r:id="rId27"/>
    <p:sldId id="786" r:id="rId28"/>
    <p:sldId id="1773" r:id="rId29"/>
    <p:sldId id="265" r:id="rId30"/>
    <p:sldId id="396" r:id="rId31"/>
    <p:sldId id="357" r:id="rId32"/>
    <p:sldId id="31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9AD"/>
    <a:srgbClr val="313335"/>
    <a:srgbClr val="E04E39"/>
    <a:srgbClr val="F3FAFC"/>
    <a:srgbClr val="D4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19" autoAdjust="0"/>
    <p:restoredTop sz="88340"/>
  </p:normalViewPr>
  <p:slideViewPr>
    <p:cSldViewPr snapToGrid="0">
      <p:cViewPr varScale="1">
        <p:scale>
          <a:sx n="111" d="100"/>
          <a:sy n="111" d="100"/>
        </p:scale>
        <p:origin x="1200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A0534-6773-4D68-BA8A-72BB06AF036F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503A-5755-4576-9242-BA5F6B9F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16436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0A9096-0CE4-6149-8EF4-F1850849A7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7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32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79996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503A-5755-4576-9242-BA5F6B9F3B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94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39008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D503A-5755-4576-9242-BA5F6B9F3B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3" name="Google Shape;3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2345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1442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503A-5755-4576-9242-BA5F6B9F3B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62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0A9096-0CE4-6149-8EF4-F1850849A7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95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0A9096-0CE4-6149-8EF4-F1850849A7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3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4522" y="0"/>
            <a:ext cx="1472184" cy="6858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3539" y="2007247"/>
            <a:ext cx="6931152" cy="1600200"/>
          </a:xfr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686" y="4015047"/>
            <a:ext cx="1234786" cy="2585259"/>
          </a:xfrm>
        </p:spPr>
        <p:txBody>
          <a:bodyPr anchor="b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393539" y="3804237"/>
            <a:ext cx="2593467" cy="523220"/>
          </a:xfrm>
        </p:spPr>
        <p:txBody>
          <a:bodyPr wrap="none">
            <a:sp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3393539" y="4257607"/>
            <a:ext cx="1136850" cy="430887"/>
          </a:xfrm>
        </p:spPr>
        <p:txBody>
          <a:bodyPr wrap="none">
            <a:spAutoFit/>
          </a:bodyPr>
          <a:lstStyle>
            <a:lvl1pPr marL="0" indent="0">
              <a:buNone/>
              <a:defRPr sz="2200" b="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93539" y="4616902"/>
            <a:ext cx="2999219" cy="430887"/>
          </a:xfrm>
        </p:spPr>
        <p:txBody>
          <a:bodyPr wrap="none">
            <a:spAutoFit/>
          </a:bodyPr>
          <a:lstStyle>
            <a:lvl1pPr marL="0" indent="0">
              <a:buNone/>
              <a:defRPr sz="2200" b="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Affiliation / Group Name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3393539" y="5915626"/>
            <a:ext cx="625684" cy="369332"/>
          </a:xfrm>
        </p:spPr>
        <p:txBody>
          <a:bodyPr wrap="none">
            <a:spAutoFit/>
          </a:bodyPr>
          <a:lstStyle>
            <a:lvl1pPr marL="0" indent="0">
              <a:buNone/>
              <a:defRPr sz="1800" b="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4521" y="248781"/>
            <a:ext cx="1465201" cy="2522347"/>
            <a:chOff x="-4521" y="248781"/>
            <a:chExt cx="1465201" cy="25223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21357"/>
            <a:stretch/>
          </p:blipFill>
          <p:spPr>
            <a:xfrm>
              <a:off x="139781" y="248781"/>
              <a:ext cx="1176597" cy="49936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521" y="1645973"/>
              <a:ext cx="1465201" cy="112515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879" y="950013"/>
              <a:ext cx="914400" cy="695960"/>
            </a:xfrm>
            <a:prstGeom prst="rect">
              <a:avLst/>
            </a:prstGeom>
          </p:spPr>
        </p:pic>
      </p:grp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E27558B-B723-F549-8445-DD1A528AC8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92199" y="6230974"/>
            <a:ext cx="1280928" cy="369332"/>
          </a:xfrm>
        </p:spPr>
        <p:txBody>
          <a:bodyPr wrap="none">
            <a:spAutoFit/>
          </a:bodyPr>
          <a:lstStyle>
            <a:lvl1pPr marL="0" indent="0" algn="r">
              <a:buNone/>
              <a:defRPr sz="1800" b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Talk #/code</a:t>
            </a:r>
          </a:p>
        </p:txBody>
      </p:sp>
    </p:spTree>
    <p:extLst>
      <p:ext uri="{BB962C8B-B14F-4D97-AF65-F5344CB8AC3E}">
        <p14:creationId xmlns:p14="http://schemas.microsoft.com/office/powerpoint/2010/main" val="173790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9274" y="246888"/>
            <a:ext cx="11197192" cy="1143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Insert slide title in sentence case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3827" y="6442071"/>
            <a:ext cx="536273" cy="369334"/>
          </a:xfrm>
          <a:noFill/>
        </p:spPr>
        <p:txBody>
          <a:bodyPr tIns="45720" bIns="91440" anchor="ctr" anchorCtr="0"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fld id="{E452C9B3-7572-4512-AD9D-AB04FCD14D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36301" y="6426832"/>
            <a:ext cx="4076693" cy="369332"/>
          </a:xfrm>
          <a:noFill/>
        </p:spPr>
        <p:txBody>
          <a:bodyPr wrap="none" tIns="91440" bIns="91440" anchor="ctr" anchorCtr="0">
            <a:sp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750839" y="6427436"/>
            <a:ext cx="0" cy="4297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 userDrawn="1"/>
        </p:nvGrpSpPr>
        <p:grpSpPr>
          <a:xfrm>
            <a:off x="146393" y="6427760"/>
            <a:ext cx="3097062" cy="429768"/>
            <a:chOff x="146393" y="6427760"/>
            <a:chExt cx="3097062" cy="429768"/>
          </a:xfrm>
        </p:grpSpPr>
        <p:cxnSp>
          <p:nvCxnSpPr>
            <p:cNvPr id="16" name="Straight Connector 15"/>
            <p:cNvCxnSpPr/>
            <p:nvPr userDrawn="1"/>
          </p:nvCxnSpPr>
          <p:spPr>
            <a:xfrm>
              <a:off x="2112930" y="6427760"/>
              <a:ext cx="0" cy="4297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7732" y="6439133"/>
              <a:ext cx="985723" cy="30175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93" y="6439133"/>
              <a:ext cx="1842124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000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3827" y="6442071"/>
            <a:ext cx="536273" cy="369334"/>
          </a:xfrm>
          <a:noFill/>
        </p:spPr>
        <p:txBody>
          <a:bodyPr tIns="45720" bIns="91440" anchor="ctr" anchorCtr="0"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fld id="{E452C9B3-7572-4512-AD9D-AB04FCD14D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36301" y="6426832"/>
            <a:ext cx="4076693" cy="369332"/>
          </a:xfrm>
          <a:noFill/>
        </p:spPr>
        <p:txBody>
          <a:bodyPr wrap="none" tIns="91440" bIns="91440" anchor="ctr" anchorCtr="0">
            <a:sp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750839" y="6427436"/>
            <a:ext cx="0" cy="4297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 userDrawn="1"/>
        </p:nvGrpSpPr>
        <p:grpSpPr>
          <a:xfrm>
            <a:off x="146393" y="6427760"/>
            <a:ext cx="3097062" cy="429768"/>
            <a:chOff x="146393" y="6427760"/>
            <a:chExt cx="3097062" cy="429768"/>
          </a:xfrm>
        </p:grpSpPr>
        <p:cxnSp>
          <p:nvCxnSpPr>
            <p:cNvPr id="15" name="Straight Connector 14"/>
            <p:cNvCxnSpPr/>
            <p:nvPr userDrawn="1"/>
          </p:nvCxnSpPr>
          <p:spPr>
            <a:xfrm>
              <a:off x="2112930" y="6427760"/>
              <a:ext cx="0" cy="4297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7732" y="6439133"/>
              <a:ext cx="985723" cy="30175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93" y="6439133"/>
              <a:ext cx="1842124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75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iFAST Injector Workshop | Christoph Steier, ALS-U Injectors | March 7, 2024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71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ith Graphi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274" y="1545336"/>
            <a:ext cx="11197192" cy="4626864"/>
          </a:xfrm>
          <a:noFill/>
        </p:spPr>
        <p:txBody>
          <a:bodyPr/>
          <a:lstStyle>
            <a:lvl1pPr indent="-274320">
              <a:defRPr>
                <a:solidFill>
                  <a:schemeClr val="bg2"/>
                </a:solidFill>
              </a:defRPr>
            </a:lvl1pPr>
            <a:lvl2pPr marL="685800" indent="-274320">
              <a:buFont typeface="Calibri" panose="020F0502020204030204" pitchFamily="34" charset="0"/>
              <a:buChar char="–"/>
              <a:defRPr>
                <a:solidFill>
                  <a:schemeClr val="bg2"/>
                </a:solidFill>
              </a:defRPr>
            </a:lvl2pPr>
            <a:lvl3pPr marL="1143000" indent="-274320">
              <a:buFont typeface="Calibri" panose="020F0502020204030204" pitchFamily="34" charset="0"/>
              <a:buChar char="–"/>
              <a:defRPr>
                <a:solidFill>
                  <a:schemeClr val="bg2"/>
                </a:solidFill>
              </a:defRPr>
            </a:lvl3pPr>
            <a:lvl4pPr marL="1600200" indent="-274320">
              <a:buFont typeface="Calibri" panose="020F0502020204030204" pitchFamily="34" charset="0"/>
              <a:buChar char="–"/>
              <a:defRPr>
                <a:solidFill>
                  <a:schemeClr val="bg2"/>
                </a:solidFill>
              </a:defRPr>
            </a:lvl4pPr>
            <a:lvl5pPr marL="2057400" indent="-274320">
              <a:buFont typeface="Calibri" panose="020F0502020204030204" pitchFamily="34" charset="0"/>
              <a:buChar char="–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274" y="246888"/>
            <a:ext cx="11197192" cy="1143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Insert slide title in sentence case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3827" y="6442071"/>
            <a:ext cx="536273" cy="369334"/>
          </a:xfrm>
          <a:noFill/>
        </p:spPr>
        <p:txBody>
          <a:bodyPr tIns="45720" bIns="91440" anchor="ctr" anchorCtr="0"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fld id="{E452C9B3-7572-4512-AD9D-AB04FCD14D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04625" y="6426832"/>
            <a:ext cx="4108369" cy="369332"/>
          </a:xfrm>
          <a:noFill/>
        </p:spPr>
        <p:txBody>
          <a:bodyPr wrap="none" tIns="91440" bIns="91440" anchor="ctr" anchorCtr="0">
            <a:sp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750839" y="6427436"/>
            <a:ext cx="0" cy="4297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 userDrawn="1"/>
        </p:nvGrpSpPr>
        <p:grpSpPr>
          <a:xfrm>
            <a:off x="146393" y="6427760"/>
            <a:ext cx="3097062" cy="429768"/>
            <a:chOff x="146393" y="6427760"/>
            <a:chExt cx="3097062" cy="429768"/>
          </a:xfrm>
        </p:grpSpPr>
        <p:cxnSp>
          <p:nvCxnSpPr>
            <p:cNvPr id="17" name="Straight Connector 16"/>
            <p:cNvCxnSpPr/>
            <p:nvPr userDrawn="1"/>
          </p:nvCxnSpPr>
          <p:spPr>
            <a:xfrm>
              <a:off x="2112930" y="6427760"/>
              <a:ext cx="0" cy="4297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7732" y="6439133"/>
              <a:ext cx="985723" cy="3017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93" y="6439133"/>
              <a:ext cx="1842124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45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274" y="1545336"/>
            <a:ext cx="11197192" cy="4626864"/>
          </a:xfrm>
        </p:spPr>
        <p:txBody>
          <a:bodyPr/>
          <a:lstStyle>
            <a:lvl1pPr indent="-274320">
              <a:defRPr>
                <a:solidFill>
                  <a:schemeClr val="bg2"/>
                </a:solidFill>
              </a:defRPr>
            </a:lvl1pPr>
            <a:lvl2pPr marL="685800" indent="-274320">
              <a:buFont typeface="Calibri" panose="020F0502020204030204" pitchFamily="34" charset="0"/>
              <a:buChar char="–"/>
              <a:defRPr>
                <a:solidFill>
                  <a:schemeClr val="bg2"/>
                </a:solidFill>
              </a:defRPr>
            </a:lvl2pPr>
            <a:lvl3pPr marL="1143000" indent="-274320">
              <a:buFont typeface="Calibri" panose="020F0502020204030204" pitchFamily="34" charset="0"/>
              <a:buChar char="–"/>
              <a:defRPr>
                <a:solidFill>
                  <a:schemeClr val="bg2"/>
                </a:solidFill>
              </a:defRPr>
            </a:lvl3pPr>
            <a:lvl4pPr marL="1600200" indent="-274320">
              <a:buFont typeface="Calibri" panose="020F0502020204030204" pitchFamily="34" charset="0"/>
              <a:buChar char="–"/>
              <a:defRPr>
                <a:solidFill>
                  <a:schemeClr val="bg2"/>
                </a:solidFill>
              </a:defRPr>
            </a:lvl4pPr>
            <a:lvl5pPr marL="2057400" indent="-274320">
              <a:buFont typeface="Calibri" panose="020F0502020204030204" pitchFamily="34" charset="0"/>
              <a:buChar char="–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9274" y="246888"/>
            <a:ext cx="11197192" cy="1143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Insert slide title in sentence case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3827" y="6442071"/>
            <a:ext cx="536273" cy="369334"/>
          </a:xfrm>
          <a:noFill/>
        </p:spPr>
        <p:txBody>
          <a:bodyPr tIns="45720" bIns="91440" anchor="ctr" anchorCtr="0"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fld id="{E452C9B3-7572-4512-AD9D-AB04FCD14D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36301" y="6426832"/>
            <a:ext cx="4076693" cy="369332"/>
          </a:xfrm>
          <a:noFill/>
        </p:spPr>
        <p:txBody>
          <a:bodyPr wrap="none" tIns="91440" bIns="91440" anchor="ctr" anchorCtr="0">
            <a:sp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750839" y="6427436"/>
            <a:ext cx="0" cy="4297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 userDrawn="1"/>
        </p:nvGrpSpPr>
        <p:grpSpPr>
          <a:xfrm>
            <a:off x="146393" y="6427760"/>
            <a:ext cx="3097062" cy="429768"/>
            <a:chOff x="146393" y="6427760"/>
            <a:chExt cx="3097062" cy="429768"/>
          </a:xfrm>
        </p:grpSpPr>
        <p:cxnSp>
          <p:nvCxnSpPr>
            <p:cNvPr id="16" name="Straight Connector 15"/>
            <p:cNvCxnSpPr/>
            <p:nvPr userDrawn="1"/>
          </p:nvCxnSpPr>
          <p:spPr>
            <a:xfrm>
              <a:off x="2112930" y="6427760"/>
              <a:ext cx="0" cy="4297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7732" y="6439133"/>
              <a:ext cx="985723" cy="30175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93" y="6439133"/>
              <a:ext cx="1842124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9964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5295" y="2213396"/>
            <a:ext cx="7294306" cy="167255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Insert section heading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0" y="4038600"/>
            <a:ext cx="8229601" cy="19665"/>
          </a:xfrm>
          <a:prstGeom prst="line">
            <a:avLst/>
          </a:prstGeom>
          <a:ln w="76200">
            <a:gradFill flip="none" rotWithShape="1">
              <a:gsLst>
                <a:gs pos="74000">
                  <a:schemeClr val="accent1">
                    <a:lumMod val="40000"/>
                    <a:lumOff val="60000"/>
                  </a:schemeClr>
                </a:gs>
                <a:gs pos="100000">
                  <a:srgbClr val="F3FAFC"/>
                </a:gs>
                <a:gs pos="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59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274" y="1545336"/>
            <a:ext cx="5520526" cy="46268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5336"/>
            <a:ext cx="5524266" cy="46268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9274" y="246888"/>
            <a:ext cx="11197192" cy="1143000"/>
          </a:xfrm>
        </p:spPr>
        <p:txBody>
          <a:bodyPr anchor="t"/>
          <a:lstStyle>
            <a:lvl1pPr>
              <a:defRPr baseline="0"/>
            </a:lvl1pPr>
          </a:lstStyle>
          <a:p>
            <a:r>
              <a:rPr lang="en-US" dirty="0"/>
              <a:t>Insert slide title in sentence case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3827" y="6442071"/>
            <a:ext cx="536273" cy="369334"/>
          </a:xfrm>
          <a:noFill/>
        </p:spPr>
        <p:txBody>
          <a:bodyPr tIns="45720" bIns="91440" anchor="ctr" anchorCtr="0"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fld id="{E452C9B3-7572-4512-AD9D-AB04FCD14D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36301" y="6426832"/>
            <a:ext cx="4076693" cy="369332"/>
          </a:xfrm>
          <a:noFill/>
        </p:spPr>
        <p:txBody>
          <a:bodyPr wrap="none" tIns="91440" bIns="91440" anchor="ctr" anchorCtr="0">
            <a:sp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1750839" y="6427436"/>
            <a:ext cx="0" cy="4297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 userDrawn="1"/>
        </p:nvGrpSpPr>
        <p:grpSpPr>
          <a:xfrm>
            <a:off x="146393" y="6427760"/>
            <a:ext cx="3097062" cy="429768"/>
            <a:chOff x="146393" y="6427760"/>
            <a:chExt cx="3097062" cy="429768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2112930" y="6427760"/>
              <a:ext cx="0" cy="4297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7732" y="6439133"/>
              <a:ext cx="985723" cy="30175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93" y="6439133"/>
              <a:ext cx="1842124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9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274" y="1545336"/>
            <a:ext cx="5520526" cy="46268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5336"/>
            <a:ext cx="5524266" cy="46268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9274" y="246888"/>
            <a:ext cx="11197192" cy="1143000"/>
          </a:xfrm>
        </p:spPr>
        <p:txBody>
          <a:bodyPr anchor="t"/>
          <a:lstStyle>
            <a:lvl1pPr>
              <a:defRPr baseline="0"/>
            </a:lvl1pPr>
          </a:lstStyle>
          <a:p>
            <a:r>
              <a:rPr lang="en-US" dirty="0"/>
              <a:t>Insert slide title in sentence case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3827" y="6442071"/>
            <a:ext cx="536273" cy="369334"/>
          </a:xfrm>
          <a:noFill/>
        </p:spPr>
        <p:txBody>
          <a:bodyPr tIns="45720" bIns="91440" anchor="ctr" anchorCtr="0"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fld id="{E452C9B3-7572-4512-AD9D-AB04FCD14D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36301" y="6426832"/>
            <a:ext cx="4076693" cy="369332"/>
          </a:xfrm>
          <a:noFill/>
        </p:spPr>
        <p:txBody>
          <a:bodyPr wrap="none" tIns="91440" bIns="91440" anchor="ctr" anchorCtr="0">
            <a:sp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1750839" y="6427436"/>
            <a:ext cx="0" cy="4297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 userDrawn="1"/>
        </p:nvGrpSpPr>
        <p:grpSpPr>
          <a:xfrm>
            <a:off x="146393" y="6427760"/>
            <a:ext cx="3097062" cy="429768"/>
            <a:chOff x="146393" y="6427760"/>
            <a:chExt cx="3097062" cy="429768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2112930" y="6427760"/>
              <a:ext cx="0" cy="4297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7732" y="6439133"/>
              <a:ext cx="985723" cy="30175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93" y="6439133"/>
              <a:ext cx="1842124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45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274" y="1545336"/>
            <a:ext cx="5520526" cy="46268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174858" y="1545335"/>
            <a:ext cx="5521608" cy="41148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74859" y="5722938"/>
            <a:ext cx="5521607" cy="594042"/>
          </a:xfrm>
        </p:spPr>
        <p:txBody>
          <a:bodyPr>
            <a:normAutofit/>
          </a:bodyPr>
          <a:lstStyle>
            <a:lvl1pPr marL="0" indent="0">
              <a:buNone/>
              <a:defRPr sz="1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caption.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99274" y="246888"/>
            <a:ext cx="11197192" cy="1143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Insert slide title in sentence case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3827" y="6442071"/>
            <a:ext cx="536273" cy="369334"/>
          </a:xfrm>
          <a:noFill/>
        </p:spPr>
        <p:txBody>
          <a:bodyPr tIns="45720" bIns="91440" anchor="ctr" anchorCtr="0"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fld id="{E452C9B3-7572-4512-AD9D-AB04FCD14D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36301" y="6426832"/>
            <a:ext cx="4076693" cy="369332"/>
          </a:xfrm>
          <a:noFill/>
        </p:spPr>
        <p:txBody>
          <a:bodyPr wrap="none" tIns="91440" bIns="91440" anchor="ctr" anchorCtr="0">
            <a:sp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750839" y="6427436"/>
            <a:ext cx="0" cy="4297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146393" y="6427760"/>
            <a:ext cx="3097062" cy="429768"/>
            <a:chOff x="146393" y="6427760"/>
            <a:chExt cx="3097062" cy="429768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2112930" y="6427760"/>
              <a:ext cx="0" cy="4297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7732" y="6439133"/>
              <a:ext cx="985723" cy="30175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93" y="6439133"/>
              <a:ext cx="1842124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986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274" y="1545336"/>
            <a:ext cx="5498301" cy="614025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274" y="2232660"/>
            <a:ext cx="5498301" cy="39570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45336"/>
            <a:ext cx="5524266" cy="614025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32660"/>
            <a:ext cx="5524266" cy="39570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99274" y="246888"/>
            <a:ext cx="11197192" cy="1143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Insert slide title in sentence case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3827" y="6442071"/>
            <a:ext cx="536273" cy="369334"/>
          </a:xfrm>
          <a:noFill/>
        </p:spPr>
        <p:txBody>
          <a:bodyPr tIns="45720" bIns="91440" anchor="ctr" anchorCtr="0"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fld id="{E452C9B3-7572-4512-AD9D-AB04FCD14D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36301" y="6426832"/>
            <a:ext cx="4076693" cy="369332"/>
          </a:xfrm>
          <a:noFill/>
        </p:spPr>
        <p:txBody>
          <a:bodyPr wrap="none" tIns="91440" bIns="91440" anchor="ctr" anchorCtr="0">
            <a:sp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750839" y="6427436"/>
            <a:ext cx="0" cy="4297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146393" y="6427760"/>
            <a:ext cx="3097062" cy="429768"/>
            <a:chOff x="146393" y="6427760"/>
            <a:chExt cx="3097062" cy="429768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2112930" y="6427760"/>
              <a:ext cx="0" cy="4297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7732" y="6439133"/>
              <a:ext cx="985723" cy="30175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93" y="6439133"/>
              <a:ext cx="1842124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86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No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274" y="1545336"/>
            <a:ext cx="5498301" cy="614025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274" y="2232660"/>
            <a:ext cx="5498301" cy="39570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45336"/>
            <a:ext cx="5524266" cy="614025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32660"/>
            <a:ext cx="5524266" cy="39570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99274" y="246888"/>
            <a:ext cx="11197192" cy="1143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Insert slide title in sentence case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3827" y="6442071"/>
            <a:ext cx="536273" cy="369334"/>
          </a:xfrm>
          <a:noFill/>
        </p:spPr>
        <p:txBody>
          <a:bodyPr tIns="45720" bIns="91440" anchor="ctr" anchorCtr="0"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fld id="{E452C9B3-7572-4512-AD9D-AB04FCD14D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36301" y="6426832"/>
            <a:ext cx="4076693" cy="369332"/>
          </a:xfrm>
          <a:noFill/>
        </p:spPr>
        <p:txBody>
          <a:bodyPr wrap="none" tIns="91440" bIns="91440" anchor="ctr" anchorCtr="0">
            <a:sp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750839" y="6427436"/>
            <a:ext cx="0" cy="4297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146393" y="6427760"/>
            <a:ext cx="3097062" cy="429768"/>
            <a:chOff x="146393" y="6427760"/>
            <a:chExt cx="3097062" cy="429768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2112930" y="6427760"/>
              <a:ext cx="0" cy="4297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7732" y="6439133"/>
              <a:ext cx="985723" cy="30175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93" y="6439133"/>
              <a:ext cx="1842124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9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9274" y="245807"/>
            <a:ext cx="1119719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274" y="1546860"/>
            <a:ext cx="11197192" cy="4630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452C9B3-7572-4512-AD9D-AB04FCD14D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4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10" r:id="rId2"/>
    <p:sldLayoutId id="2147483720" r:id="rId3"/>
    <p:sldLayoutId id="2147483711" r:id="rId4"/>
    <p:sldLayoutId id="2147483712" r:id="rId5"/>
    <p:sldLayoutId id="2147483726" r:id="rId6"/>
    <p:sldLayoutId id="2147483722" r:id="rId7"/>
    <p:sldLayoutId id="2147483713" r:id="rId8"/>
    <p:sldLayoutId id="2147483725" r:id="rId9"/>
    <p:sldLayoutId id="2147483714" r:id="rId10"/>
    <p:sldLayoutId id="2147483721" r:id="rId11"/>
    <p:sldLayoutId id="2147483727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7432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32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28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24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22.emf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63.emf"/><Relationship Id="rId10" Type="http://schemas.microsoft.com/office/2007/relationships/hdphoto" Target="../media/hdphoto5.wdp"/><Relationship Id="rId4" Type="http://schemas.openxmlformats.org/officeDocument/2006/relationships/image" Target="../media/image62.emf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image" Target="../media/image72.emf"/><Relationship Id="rId3" Type="http://schemas.openxmlformats.org/officeDocument/2006/relationships/image" Target="../media/image67.jp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2.emf"/><Relationship Id="rId4" Type="http://schemas.openxmlformats.org/officeDocument/2006/relationships/image" Target="../media/image68.jp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5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emf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8145-400B-F341-876D-670CAA0DF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3539" y="2007247"/>
            <a:ext cx="8232404" cy="1600200"/>
          </a:xfrm>
        </p:spPr>
        <p:txBody>
          <a:bodyPr/>
          <a:lstStyle/>
          <a:p>
            <a:r>
              <a:rPr lang="en-US" sz="4800" dirty="0"/>
              <a:t>ALS-U Injector(s)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C7F557-F0CD-BD4C-9A9B-71EC9BCC5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F3DF6-EA8D-F340-AF34-AAEBB56987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3539" y="3804237"/>
            <a:ext cx="2572435" cy="523220"/>
          </a:xfrm>
        </p:spPr>
        <p:txBody>
          <a:bodyPr/>
          <a:lstStyle/>
          <a:p>
            <a:r>
              <a:rPr lang="en-US" dirty="0"/>
              <a:t>Christoph </a:t>
            </a:r>
            <a:r>
              <a:rPr lang="en-US" dirty="0" err="1"/>
              <a:t>Steier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A3C4F-243B-884B-901E-47F3C480CE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3539" y="4257607"/>
            <a:ext cx="6509924" cy="430887"/>
          </a:xfrm>
        </p:spPr>
        <p:txBody>
          <a:bodyPr/>
          <a:lstStyle/>
          <a:p>
            <a:r>
              <a:rPr lang="en-US" dirty="0"/>
              <a:t>ALS-U Accelerator Physics and Commissioning Manager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4D7500-0362-DA4F-9D82-9B57F169DC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3539" y="6230974"/>
            <a:ext cx="3927742" cy="369332"/>
          </a:xfrm>
        </p:spPr>
        <p:txBody>
          <a:bodyPr/>
          <a:lstStyle/>
          <a:p>
            <a:r>
              <a:rPr lang="en-US" dirty="0" err="1"/>
              <a:t>iFAST</a:t>
            </a:r>
            <a:r>
              <a:rPr lang="en-US" dirty="0"/>
              <a:t> Injector Workshop, March 7,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707B36-9C46-2F5B-F9CB-7CDCE147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800" y="6203180"/>
            <a:ext cx="1150938" cy="6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006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ALS-U Operation/Fill Modes</a:t>
            </a:r>
          </a:p>
        </p:txBody>
      </p:sp>
      <p:sp>
        <p:nvSpPr>
          <p:cNvPr id="5" name="Content Placeholder 12"/>
          <p:cNvSpPr txBox="1">
            <a:spLocks/>
          </p:cNvSpPr>
          <p:nvPr/>
        </p:nvSpPr>
        <p:spPr>
          <a:xfrm>
            <a:off x="218210" y="1038448"/>
            <a:ext cx="6226406" cy="5449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Advantages of bunch train swap-out with recovery</a:t>
            </a:r>
          </a:p>
          <a:p>
            <a:pPr lvl="1"/>
            <a:r>
              <a:rPr lang="en-US" sz="1600" dirty="0"/>
              <a:t>minimizes number of lost/dumped electrons</a:t>
            </a:r>
          </a:p>
          <a:p>
            <a:pPr lvl="1"/>
            <a:r>
              <a:rPr lang="en-US" sz="1600" dirty="0"/>
              <a:t>reduces demands on injector</a:t>
            </a:r>
          </a:p>
          <a:p>
            <a:pPr lvl="1"/>
            <a:r>
              <a:rPr lang="en-US" sz="1600" dirty="0"/>
              <a:t>made swap-out-kicker development easier </a:t>
            </a:r>
          </a:p>
          <a:p>
            <a:r>
              <a:rPr lang="en-US" sz="2000" dirty="0"/>
              <a:t>ALS-U expected lifetime ~1 h @ 500 mA</a:t>
            </a:r>
          </a:p>
          <a:p>
            <a:pPr lvl="1"/>
            <a:r>
              <a:rPr lang="en-US" sz="1400" dirty="0"/>
              <a:t>Need to replace 0.09 </a:t>
            </a:r>
            <a:r>
              <a:rPr lang="en-US" sz="1400" dirty="0" err="1"/>
              <a:t>nC</a:t>
            </a:r>
            <a:r>
              <a:rPr lang="en-US" sz="1400" dirty="0"/>
              <a:t>/s</a:t>
            </a:r>
          </a:p>
          <a:p>
            <a:pPr lvl="1"/>
            <a:r>
              <a:rPr lang="en-US" sz="1400" dirty="0"/>
              <a:t>Booster routinely delivers 1 </a:t>
            </a:r>
            <a:r>
              <a:rPr lang="en-US" sz="1400" dirty="0" err="1"/>
              <a:t>nC</a:t>
            </a:r>
            <a:r>
              <a:rPr lang="en-US" sz="1400" dirty="0"/>
              <a:t>/s</a:t>
            </a:r>
          </a:p>
          <a:p>
            <a:r>
              <a:rPr lang="en-US" sz="2000" dirty="0"/>
              <a:t>Planned Swap-out Timing:</a:t>
            </a:r>
          </a:p>
          <a:p>
            <a:pPr lvl="1"/>
            <a:r>
              <a:rPr lang="en-US" sz="1600" dirty="0"/>
              <a:t>Between SR swap-out injections the AR train is filled from the BR in Top-Off mode. </a:t>
            </a:r>
          </a:p>
          <a:p>
            <a:pPr lvl="1"/>
            <a:r>
              <a:rPr lang="en-US" sz="1600" dirty="0"/>
              <a:t>AR injection between 1 and 4 BR bunches per shot, at up to 1Hz. </a:t>
            </a:r>
          </a:p>
          <a:p>
            <a:pPr lvl="1"/>
            <a:r>
              <a:rPr lang="en-US" sz="1700" dirty="0"/>
              <a:t>Do not need to top-off every bunch in single swap-out, could spread over multiple swap-out cycles if necessary</a:t>
            </a:r>
          </a:p>
          <a:p>
            <a:r>
              <a:rPr lang="en-US" sz="2000" dirty="0"/>
              <a:t>To achieve 1% current stability, swap-out would need to happen every 36 seconds (500 mA)</a:t>
            </a:r>
          </a:p>
          <a:p>
            <a:pPr lvl="1"/>
            <a:r>
              <a:rPr lang="en-US" sz="1600" dirty="0"/>
              <a:t>User experience at ALS shows ALS minimum of 12 seconds between injections is acceptable</a:t>
            </a:r>
          </a:p>
          <a:p>
            <a:r>
              <a:rPr lang="en-US" sz="2000" dirty="0"/>
              <a:t>Can maintain bunch-to-bunch current variation around 10%, similar to ALS</a:t>
            </a:r>
          </a:p>
          <a:p>
            <a:endParaRPr lang="en-US" sz="2100" dirty="0"/>
          </a:p>
          <a:p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83DE7F28-A4F4-244B-B2ED-1C6E3487F37A}"/>
              </a:ext>
            </a:extLst>
          </p:cNvPr>
          <p:cNvSpPr txBox="1">
            <a:spLocks/>
          </p:cNvSpPr>
          <p:nvPr/>
        </p:nvSpPr>
        <p:spPr>
          <a:xfrm>
            <a:off x="5486400" y="3245004"/>
            <a:ext cx="6589853" cy="338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11" name="Content Placeholder 9" descr="ALS-U Top Off Beam Current.png">
            <a:extLst>
              <a:ext uri="{FF2B5EF4-FFF2-40B4-BE49-F238E27FC236}">
                <a16:creationId xmlns:a16="http://schemas.microsoft.com/office/drawing/2014/main" id="{153FFC83-D0C6-2D49-917C-53D4E99575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4" b="-492"/>
          <a:stretch/>
        </p:blipFill>
        <p:spPr>
          <a:xfrm>
            <a:off x="6889327" y="3658886"/>
            <a:ext cx="4561376" cy="2656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B75EB5-6C4C-D039-C588-E5D7A6F1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E1AED8-DFCD-58CE-9D66-BA35BFCAC57E}"/>
              </a:ext>
            </a:extLst>
          </p:cNvPr>
          <p:cNvGrpSpPr/>
          <p:nvPr/>
        </p:nvGrpSpPr>
        <p:grpSpPr>
          <a:xfrm>
            <a:off x="6486306" y="757240"/>
            <a:ext cx="5743794" cy="2790263"/>
            <a:chOff x="-343213" y="2539687"/>
            <a:chExt cx="5743794" cy="27902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CCAE85-2B27-BBF5-50E2-8A5B86261D57}"/>
                </a:ext>
              </a:extLst>
            </p:cNvPr>
            <p:cNvGrpSpPr>
              <a:grpSpLocks/>
            </p:cNvGrpSpPr>
            <p:nvPr/>
          </p:nvGrpSpPr>
          <p:grpSpPr>
            <a:xfrm>
              <a:off x="0" y="3126611"/>
              <a:ext cx="4710583" cy="1804981"/>
              <a:chOff x="0" y="2522153"/>
              <a:chExt cx="9144000" cy="342413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A3EC132-2422-E64B-1403-56A6F4A57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2522153"/>
                <a:ext cx="9144000" cy="3424136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5E702DA-4693-15D5-17F6-F85AE7BB383F}"/>
                  </a:ext>
                </a:extLst>
              </p:cNvPr>
              <p:cNvSpPr/>
              <p:nvPr/>
            </p:nvSpPr>
            <p:spPr>
              <a:xfrm rot="19827727">
                <a:off x="8190485" y="4075336"/>
                <a:ext cx="242047" cy="134471"/>
              </a:xfrm>
              <a:prstGeom prst="ellipse">
                <a:avLst/>
              </a:prstGeom>
              <a:solidFill>
                <a:srgbClr val="041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276975A-7E45-8009-83D2-22375F8EAE21}"/>
                  </a:ext>
                </a:extLst>
              </p:cNvPr>
              <p:cNvSpPr/>
              <p:nvPr/>
            </p:nvSpPr>
            <p:spPr>
              <a:xfrm rot="19808785">
                <a:off x="8871805" y="3690254"/>
                <a:ext cx="242047" cy="134471"/>
              </a:xfrm>
              <a:prstGeom prst="ellipse">
                <a:avLst/>
              </a:prstGeom>
              <a:solidFill>
                <a:srgbClr val="041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EE126CA-9214-9E54-A566-F2902838A659}"/>
                  </a:ext>
                </a:extLst>
              </p:cNvPr>
              <p:cNvSpPr/>
              <p:nvPr/>
            </p:nvSpPr>
            <p:spPr>
              <a:xfrm rot="20552325">
                <a:off x="7559703" y="4403460"/>
                <a:ext cx="242047" cy="134471"/>
              </a:xfrm>
              <a:prstGeom prst="ellipse">
                <a:avLst/>
              </a:prstGeom>
              <a:solidFill>
                <a:srgbClr val="041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40E656D-3D0B-71F7-80E8-3C19C0ED5710}"/>
                  </a:ext>
                </a:extLst>
              </p:cNvPr>
              <p:cNvSpPr/>
              <p:nvPr/>
            </p:nvSpPr>
            <p:spPr>
              <a:xfrm rot="21061542">
                <a:off x="6717020" y="4631768"/>
                <a:ext cx="242047" cy="134471"/>
              </a:xfrm>
              <a:prstGeom prst="ellipse">
                <a:avLst/>
              </a:prstGeom>
              <a:solidFill>
                <a:srgbClr val="041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1F23092-3BAB-3DB0-2EE5-63612C75087B}"/>
                  </a:ext>
                </a:extLst>
              </p:cNvPr>
              <p:cNvSpPr/>
              <p:nvPr/>
            </p:nvSpPr>
            <p:spPr>
              <a:xfrm>
                <a:off x="5663850" y="4750204"/>
                <a:ext cx="242047" cy="134471"/>
              </a:xfrm>
              <a:prstGeom prst="ellipse">
                <a:avLst/>
              </a:prstGeom>
              <a:solidFill>
                <a:srgbClr val="041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BA83730-E039-C36A-A8EA-10CD4683C30B}"/>
                  </a:ext>
                </a:extLst>
              </p:cNvPr>
              <p:cNvSpPr/>
              <p:nvPr/>
            </p:nvSpPr>
            <p:spPr>
              <a:xfrm>
                <a:off x="4478298" y="4753595"/>
                <a:ext cx="242047" cy="134471"/>
              </a:xfrm>
              <a:prstGeom prst="ellipse">
                <a:avLst/>
              </a:prstGeom>
              <a:solidFill>
                <a:srgbClr val="041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304805C-1A39-1445-4BC5-3D93564962B7}"/>
                  </a:ext>
                </a:extLst>
              </p:cNvPr>
              <p:cNvSpPr/>
              <p:nvPr/>
            </p:nvSpPr>
            <p:spPr>
              <a:xfrm rot="1859509">
                <a:off x="1559858" y="3527681"/>
                <a:ext cx="242047" cy="134471"/>
              </a:xfrm>
              <a:prstGeom prst="ellipse">
                <a:avLst/>
              </a:prstGeom>
              <a:solidFill>
                <a:srgbClr val="041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6A4E231-4640-880A-71C2-FDD3A5FE04AE}"/>
                  </a:ext>
                </a:extLst>
              </p:cNvPr>
              <p:cNvSpPr/>
              <p:nvPr/>
            </p:nvSpPr>
            <p:spPr>
              <a:xfrm rot="1955990">
                <a:off x="2277036" y="4075337"/>
                <a:ext cx="242047" cy="134471"/>
              </a:xfrm>
              <a:prstGeom prst="ellipse">
                <a:avLst/>
              </a:prstGeom>
              <a:solidFill>
                <a:srgbClr val="041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B48B801-5126-7B4F-C55F-6A7B4173ED36}"/>
                  </a:ext>
                </a:extLst>
              </p:cNvPr>
              <p:cNvSpPr/>
              <p:nvPr/>
            </p:nvSpPr>
            <p:spPr>
              <a:xfrm rot="1044207">
                <a:off x="2830206" y="4431148"/>
                <a:ext cx="242047" cy="134471"/>
              </a:xfrm>
              <a:prstGeom prst="ellipse">
                <a:avLst/>
              </a:prstGeom>
              <a:solidFill>
                <a:srgbClr val="041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5535E88-6034-FBE6-51CE-B5A1543B2C1F}"/>
                  </a:ext>
                </a:extLst>
              </p:cNvPr>
              <p:cNvSpPr/>
              <p:nvPr/>
            </p:nvSpPr>
            <p:spPr>
              <a:xfrm rot="353369">
                <a:off x="3582720" y="4640730"/>
                <a:ext cx="242047" cy="134471"/>
              </a:xfrm>
              <a:prstGeom prst="ellipse">
                <a:avLst/>
              </a:prstGeom>
              <a:solidFill>
                <a:srgbClr val="041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BB7A95E-FB12-08B1-CD9A-4EE00506B58D}"/>
                  </a:ext>
                </a:extLst>
              </p:cNvPr>
              <p:cNvSpPr/>
              <p:nvPr/>
            </p:nvSpPr>
            <p:spPr>
              <a:xfrm rot="1877898">
                <a:off x="126131" y="3451375"/>
                <a:ext cx="242047" cy="1344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30622A8-DBEC-F4D9-8D2B-C160ABFB16C3}"/>
                  </a:ext>
                </a:extLst>
              </p:cNvPr>
              <p:cNvSpPr/>
              <p:nvPr/>
            </p:nvSpPr>
            <p:spPr>
              <a:xfrm rot="19808785">
                <a:off x="8594938" y="3094853"/>
                <a:ext cx="242047" cy="1344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75C2659-B9D3-4B65-4A90-30712FF73783}"/>
                  </a:ext>
                </a:extLst>
              </p:cNvPr>
              <p:cNvSpPr/>
              <p:nvPr/>
            </p:nvSpPr>
            <p:spPr>
              <a:xfrm rot="19349884">
                <a:off x="7902429" y="3620742"/>
                <a:ext cx="242047" cy="1344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CB6EF8E-B92D-7E2C-C5B9-694E0A4866B7}"/>
                  </a:ext>
                </a:extLst>
              </p:cNvPr>
              <p:cNvSpPr/>
              <p:nvPr/>
            </p:nvSpPr>
            <p:spPr>
              <a:xfrm rot="1137490">
                <a:off x="1764940" y="4309314"/>
                <a:ext cx="242047" cy="1344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16EAFB8-DFCD-F6CF-0A34-C0B4C0DCD4EF}"/>
                  </a:ext>
                </a:extLst>
              </p:cNvPr>
              <p:cNvSpPr/>
              <p:nvPr/>
            </p:nvSpPr>
            <p:spPr>
              <a:xfrm rot="814621">
                <a:off x="2542763" y="4589834"/>
                <a:ext cx="242047" cy="1344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407B263-2C1D-40BA-EF96-3AA273495E73}"/>
                  </a:ext>
                </a:extLst>
              </p:cNvPr>
              <p:cNvSpPr/>
              <p:nvPr/>
            </p:nvSpPr>
            <p:spPr>
              <a:xfrm>
                <a:off x="3359172" y="4754935"/>
                <a:ext cx="242047" cy="1344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AC93DF2-A369-8534-AD9A-67576AEF0AEA}"/>
                  </a:ext>
                </a:extLst>
              </p:cNvPr>
              <p:cNvSpPr/>
              <p:nvPr/>
            </p:nvSpPr>
            <p:spPr>
              <a:xfrm rot="21289834">
                <a:off x="4137941" y="4799705"/>
                <a:ext cx="242047" cy="1344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2D88A60-85E2-82B5-B3E8-BFDAC129DCEA}"/>
                  </a:ext>
                </a:extLst>
              </p:cNvPr>
              <p:cNvSpPr/>
              <p:nvPr/>
            </p:nvSpPr>
            <p:spPr>
              <a:xfrm rot="21222709">
                <a:off x="5337443" y="4747459"/>
                <a:ext cx="242047" cy="1344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84B51E2-307C-88D0-B68A-02C3D8EADD53}"/>
                  </a:ext>
                </a:extLst>
              </p:cNvPr>
              <p:cNvSpPr/>
              <p:nvPr/>
            </p:nvSpPr>
            <p:spPr>
              <a:xfrm rot="20619327">
                <a:off x="6453407" y="4549706"/>
                <a:ext cx="242047" cy="1344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08953F0-4216-0F59-B570-7FC2E8CFA50D}"/>
                  </a:ext>
                </a:extLst>
              </p:cNvPr>
              <p:cNvSpPr/>
              <p:nvPr/>
            </p:nvSpPr>
            <p:spPr>
              <a:xfrm rot="19808785">
                <a:off x="7275656" y="4166985"/>
                <a:ext cx="242047" cy="1344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71AC8AD-70C3-891D-0028-0AE492C73271}"/>
                  </a:ext>
                </a:extLst>
              </p:cNvPr>
              <p:cNvSpPr/>
              <p:nvPr/>
            </p:nvSpPr>
            <p:spPr>
              <a:xfrm rot="1600928">
                <a:off x="951747" y="3902991"/>
                <a:ext cx="242047" cy="1344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5F155C3-5548-B5C0-210D-635B86B30A4D}"/>
                  </a:ext>
                </a:extLst>
              </p:cNvPr>
              <p:cNvSpPr/>
              <p:nvPr/>
            </p:nvSpPr>
            <p:spPr>
              <a:xfrm rot="1648937">
                <a:off x="783930" y="3121744"/>
                <a:ext cx="242047" cy="134471"/>
              </a:xfrm>
              <a:prstGeom prst="ellipse">
                <a:avLst/>
              </a:prstGeom>
              <a:solidFill>
                <a:srgbClr val="041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136D44-8641-D3F6-3F1D-1094B6DECA23}"/>
                </a:ext>
              </a:extLst>
            </p:cNvPr>
            <p:cNvGrpSpPr>
              <a:grpSpLocks/>
            </p:cNvGrpSpPr>
            <p:nvPr/>
          </p:nvGrpSpPr>
          <p:grpSpPr>
            <a:xfrm>
              <a:off x="3075708" y="2539687"/>
              <a:ext cx="2065469" cy="830997"/>
              <a:chOff x="1105472" y="353755"/>
              <a:chExt cx="4009410" cy="157643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120B22A-8E16-2960-E95B-CA118867F0D5}"/>
                  </a:ext>
                </a:extLst>
              </p:cNvPr>
              <p:cNvSpPr/>
              <p:nvPr/>
            </p:nvSpPr>
            <p:spPr>
              <a:xfrm>
                <a:off x="1105472" y="1183575"/>
                <a:ext cx="242047" cy="13447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059D84-4809-8DAF-33E2-8F9F3EF4FD58}"/>
                  </a:ext>
                </a:extLst>
              </p:cNvPr>
              <p:cNvSpPr txBox="1"/>
              <p:nvPr/>
            </p:nvSpPr>
            <p:spPr>
              <a:xfrm>
                <a:off x="1277641" y="353755"/>
                <a:ext cx="3837241" cy="157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Storage-ring bunches transferred to accumulator</a:t>
                </a:r>
              </a:p>
              <a:p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Accumulator bunches transferred to storage ring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F9DA405-7007-A9F1-A3CA-70464A0358CD}"/>
                  </a:ext>
                </a:extLst>
              </p:cNvPr>
              <p:cNvSpPr/>
              <p:nvPr/>
            </p:nvSpPr>
            <p:spPr>
              <a:xfrm>
                <a:off x="1105472" y="595273"/>
                <a:ext cx="242047" cy="134470"/>
              </a:xfrm>
              <a:prstGeom prst="ellipse">
                <a:avLst/>
              </a:prstGeom>
              <a:solidFill>
                <a:srgbClr val="041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297880-ABF6-5D09-2D99-C48ED5D4ED61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2662425"/>
              <a:ext cx="2578098" cy="67436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B5421C-B4E3-8912-6C63-76C3D566F4B6}"/>
                </a:ext>
              </a:extLst>
            </p:cNvPr>
            <p:cNvSpPr txBox="1">
              <a:spLocks/>
            </p:cNvSpPr>
            <p:nvPr/>
          </p:nvSpPr>
          <p:spPr>
            <a:xfrm>
              <a:off x="3955429" y="4590896"/>
              <a:ext cx="1445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ALS storage ring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537048-EBF7-7D78-AB8D-F1FB5B50A3C9}"/>
                </a:ext>
              </a:extLst>
            </p:cNvPr>
            <p:cNvSpPr txBox="1">
              <a:spLocks/>
            </p:cNvSpPr>
            <p:nvPr/>
          </p:nvSpPr>
          <p:spPr>
            <a:xfrm>
              <a:off x="-343213" y="4806730"/>
              <a:ext cx="150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accumulator ring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80C709-6572-498B-1833-9BD5E210494C}"/>
                </a:ext>
              </a:extLst>
            </p:cNvPr>
            <p:cNvSpPr txBox="1">
              <a:spLocks/>
            </p:cNvSpPr>
            <p:nvPr/>
          </p:nvSpPr>
          <p:spPr>
            <a:xfrm>
              <a:off x="2006736" y="3396559"/>
              <a:ext cx="81908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Fast kicker magnets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AC1687F-81DF-427C-71B3-059AA75861B6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07929" y="4020792"/>
              <a:ext cx="446477" cy="785938"/>
            </a:xfrm>
            <a:prstGeom prst="straightConnector1">
              <a:avLst/>
            </a:prstGeom>
            <a:ln w="127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C8D2207-15D6-2E39-125A-86A38D8A2991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089101" y="4245416"/>
              <a:ext cx="588904" cy="345480"/>
            </a:xfrm>
            <a:prstGeom prst="straightConnector1">
              <a:avLst/>
            </a:prstGeom>
            <a:ln w="127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09D48F7-90EC-296E-D8AB-CC71FF17379E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2825820" y="3573264"/>
              <a:ext cx="1378545" cy="31044"/>
            </a:xfrm>
            <a:prstGeom prst="straightConnector1">
              <a:avLst/>
            </a:prstGeom>
            <a:ln w="127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A621340-D559-3905-7870-83B4580371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465" y="3547856"/>
              <a:ext cx="1433135" cy="2424"/>
            </a:xfrm>
            <a:prstGeom prst="straightConnector1">
              <a:avLst/>
            </a:prstGeom>
            <a:ln w="127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B5B6A1D-92D4-B6DE-8D02-38E55EA12FB4}"/>
                </a:ext>
              </a:extLst>
            </p:cNvPr>
            <p:cNvCxnSpPr>
              <a:cxnSpLocks/>
            </p:cNvCxnSpPr>
            <p:nvPr/>
          </p:nvCxnSpPr>
          <p:spPr>
            <a:xfrm>
              <a:off x="2394112" y="3803841"/>
              <a:ext cx="195805" cy="514997"/>
            </a:xfrm>
            <a:prstGeom prst="straightConnector1">
              <a:avLst/>
            </a:prstGeom>
            <a:ln w="127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464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0A31AD-03EC-B26B-83D0-0D0EAEAC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Accumulator and Booster modifications</a:t>
            </a:r>
          </a:p>
        </p:txBody>
      </p:sp>
    </p:spTree>
    <p:extLst>
      <p:ext uri="{BB962C8B-B14F-4D97-AF65-F5344CB8AC3E}">
        <p14:creationId xmlns:p14="http://schemas.microsoft.com/office/powerpoint/2010/main" val="303596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04946" y="846969"/>
                <a:ext cx="7175866" cy="583966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1.8 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 sz="2000" dirty="0"/>
                  <a:t> emittance for ~100% injection efficiency into the SR</a:t>
                </a:r>
              </a:p>
              <a:p>
                <a:r>
                  <a:rPr lang="en-US" sz="2000" dirty="0"/>
                  <a:t>&lt;50 mA average current beam (1/11 of SR)</a:t>
                </a:r>
              </a:p>
              <a:p>
                <a:pPr lvl="1"/>
                <a:r>
                  <a:rPr lang="en-US" sz="1800" dirty="0"/>
                  <a:t>1 train of 25 or 26-bunches</a:t>
                </a:r>
              </a:p>
              <a:p>
                <a:r>
                  <a:rPr lang="en-US" sz="2000" dirty="0"/>
                  <a:t>Enables swap-out every ~30 s</a:t>
                </a:r>
              </a:p>
              <a:p>
                <a:pPr lvl="1"/>
                <a:r>
                  <a:rPr lang="en-US" sz="1800" dirty="0"/>
                  <a:t>Modest lifetime requirement for accumulator</a:t>
                </a:r>
              </a:p>
              <a:p>
                <a:r>
                  <a:rPr lang="en-US" sz="2000" dirty="0"/>
                  <a:t>Top-off injection to replenish SR train in between swap outs</a:t>
                </a:r>
              </a:p>
              <a:p>
                <a:pPr lvl="1"/>
                <a:r>
                  <a:rPr lang="en-US" sz="2000" dirty="0"/>
                  <a:t>Accept (relatively large) beam from existing ALS gun/</a:t>
                </a:r>
                <a:r>
                  <a:rPr lang="en-US" sz="2000" dirty="0" err="1"/>
                  <a:t>Linac</a:t>
                </a:r>
                <a:r>
                  <a:rPr lang="en-US" sz="2000" dirty="0"/>
                  <a:t>/booster  </a:t>
                </a:r>
              </a:p>
              <a:p>
                <a:pPr lvl="1"/>
                <a:r>
                  <a:rPr lang="en-US" sz="2000" dirty="0"/>
                  <a:t>&gt;95% injection efficiency (from booster) </a:t>
                </a:r>
              </a:p>
              <a:p>
                <a:r>
                  <a:rPr lang="en-US" sz="2000" dirty="0"/>
                  <a:t>Fit into ALS tunnel against inner shielding wall, leave serviceable corridor between AR and SR</a:t>
                </a:r>
                <a:endParaRPr lang="en-US" sz="1800" dirty="0"/>
              </a:p>
              <a:p>
                <a:r>
                  <a:rPr lang="en-US" sz="2000" dirty="0"/>
                  <a:t>Small AR magnet apertures to minimize magnet size, weight </a:t>
                </a:r>
              </a:p>
              <a:p>
                <a:r>
                  <a:rPr lang="en-US" sz="2000" dirty="0"/>
                  <a:t>AR has same rf frequency  as the SR</a:t>
                </a:r>
              </a:p>
              <a:p>
                <a:pPr lvl="1"/>
                <a:r>
                  <a:rPr lang="en-US" sz="1800" dirty="0"/>
                  <a:t>AR circumference is “quantized”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1800" b="0" i="1">
                            <a:latin typeface="Cambria Math"/>
                          </a:rPr>
                          <m:t>𝐴𝑅</m:t>
                        </m:r>
                      </m:sub>
                    </m:sSub>
                    <m:r>
                      <a:rPr lang="en-US" sz="1800" b="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</a:rPr>
                          <m:t>304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</a:rPr>
                          <m:t>328</m:t>
                        </m:r>
                      </m:den>
                    </m:f>
                    <m:r>
                      <a:rPr lang="en-US" sz="1800" b="0" i="1"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1800" b="0" i="1">
                            <a:latin typeface="Cambria Math"/>
                          </a:rPr>
                          <m:t>𝑆𝑅</m:t>
                        </m:r>
                      </m:sub>
                    </m:sSub>
                  </m:oMath>
                </a14:m>
                <a:endParaRPr lang="en-US" sz="18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946" y="846969"/>
                <a:ext cx="7175866" cy="5839660"/>
              </a:xfrm>
              <a:blipFill>
                <a:blip r:embed="rId2"/>
                <a:stretch>
                  <a:fillRect l="-708" t="-651" r="-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0374" y="119888"/>
            <a:ext cx="11197192" cy="1143000"/>
          </a:xfrm>
        </p:spPr>
        <p:txBody>
          <a:bodyPr>
            <a:normAutofit/>
          </a:bodyPr>
          <a:lstStyle/>
          <a:p>
            <a:r>
              <a:rPr lang="en-US" dirty="0"/>
              <a:t>AR Parameters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nl-NL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6CA96-4E1B-4E9A-A2E1-675EFC57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DED2F2-E063-C147-8045-0D8DA5380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566" y="79853"/>
            <a:ext cx="4017428" cy="3075411"/>
          </a:xfrm>
          <a:prstGeom prst="rect">
            <a:avLst/>
          </a:prstGeom>
        </p:spPr>
      </p:pic>
      <p:pic>
        <p:nvPicPr>
          <p:cNvPr id="7" name="Picture 6" descr="A machine inside a factory&#10;&#10;Description automatically generated">
            <a:extLst>
              <a:ext uri="{FF2B5EF4-FFF2-40B4-BE49-F238E27FC236}">
                <a16:creationId xmlns:a16="http://schemas.microsoft.com/office/drawing/2014/main" id="{D97D493D-8A4F-1DA0-9588-6D5584C977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566" y="3241430"/>
            <a:ext cx="4017428" cy="30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6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0484" y="1125809"/>
            <a:ext cx="5025226" cy="517929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Scaled-down and optimized version of ALS TBA (circumference ~14m shorter)</a:t>
            </a:r>
          </a:p>
          <a:p>
            <a:pPr lvl="1"/>
            <a:r>
              <a:rPr lang="en-US" dirty="0"/>
              <a:t>12 sectors</a:t>
            </a:r>
          </a:p>
          <a:p>
            <a:r>
              <a:rPr lang="en-US" dirty="0"/>
              <a:t>Lattice optimization done w/ genetic algorithm (MOGA)</a:t>
            </a:r>
          </a:p>
          <a:p>
            <a:pPr lvl="1"/>
            <a:r>
              <a:rPr lang="en-US" dirty="0"/>
              <a:t>1.8 nm emittance</a:t>
            </a:r>
          </a:p>
          <a:p>
            <a:pPr lvl="1"/>
            <a:r>
              <a:rPr lang="en-US" dirty="0"/>
              <a:t>Finite dispersion in straights</a:t>
            </a:r>
          </a:p>
          <a:p>
            <a:r>
              <a:rPr lang="en-US" dirty="0"/>
              <a:t>Straight magnetic-axis, combined-function bends</a:t>
            </a:r>
          </a:p>
          <a:p>
            <a:r>
              <a:rPr lang="en-US" dirty="0"/>
              <a:t>Magnet apertures significantly narrower than in ALS</a:t>
            </a:r>
          </a:p>
          <a:p>
            <a:pPr lvl="1"/>
            <a:r>
              <a:rPr lang="en-US" dirty="0"/>
              <a:t>Optimizing weight, power consumption and cost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6074" y="172720"/>
            <a:ext cx="11641926" cy="629412"/>
          </a:xfrm>
        </p:spPr>
        <p:txBody>
          <a:bodyPr>
            <a:noAutofit/>
          </a:bodyPr>
          <a:lstStyle/>
          <a:p>
            <a:r>
              <a:rPr lang="en-US" sz="3600" dirty="0"/>
              <a:t>Accumulator uses Triple-Bend-Achromat lattice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nl-NL"/>
              <a:t>iFAST Injector Workshop | Christoph Steier, ALS-U Injectors | March 7, 2024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/>
              <p:cNvSpPr txBox="1">
                <a:spLocks/>
              </p:cNvSpPr>
              <p:nvPr/>
            </p:nvSpPr>
            <p:spPr>
              <a:xfrm>
                <a:off x="6350721" y="4125977"/>
                <a:ext cx="4826000" cy="232410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74320" indent="-27432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–"/>
                  <a:defRPr sz="32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–"/>
                  <a:defRPr sz="28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–"/>
                  <a:defRPr sz="24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7432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–"/>
                  <a:defRPr sz="20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3 Bends (combined function, defocusing gradient)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3×2</m:t>
                    </m:r>
                  </m:oMath>
                </a14:m>
                <a:r>
                  <a:rPr lang="en-US" dirty="0"/>
                  <a:t> Quadrupoles  (QF,QFA, QD)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4×2 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Sextupoles</a:t>
                </a:r>
                <a:r>
                  <a:rPr lang="en-US" dirty="0"/>
                  <a:t> (w/ correctors)</a:t>
                </a:r>
              </a:p>
              <a:p>
                <a:pPr lvl="1"/>
                <a:r>
                  <a:rPr lang="en-US" dirty="0"/>
                  <a:t>1 skew-quad corrector</a:t>
                </a:r>
              </a:p>
              <a:p>
                <a:pPr lvl="1"/>
                <a:r>
                  <a:rPr lang="en-US" dirty="0"/>
                  <a:t>6 dipole correctors (two of them fast)</a:t>
                </a:r>
              </a:p>
              <a:p>
                <a:r>
                  <a:rPr lang="en-US" dirty="0"/>
                  <a:t>6 BPMs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7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721" y="4125977"/>
                <a:ext cx="4826000" cy="2324100"/>
              </a:xfrm>
              <a:prstGeom prst="rect">
                <a:avLst/>
              </a:prstGeom>
              <a:blipFill>
                <a:blip r:embed="rId6"/>
                <a:stretch>
                  <a:fillRect l="-1050" t="-3804" b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3D4BA-8E86-4340-9A11-C542473B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083DB8-E159-8249-A4E1-890EDE6750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709" y="865866"/>
            <a:ext cx="6386253" cy="3084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01984-1C43-DA08-313D-DD4C4BC2F7ED}"/>
              </a:ext>
            </a:extLst>
          </p:cNvPr>
          <p:cNvSpPr txBox="1"/>
          <p:nvPr/>
        </p:nvSpPr>
        <p:spPr>
          <a:xfrm>
            <a:off x="11291099" y="3950847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C. Sun</a:t>
            </a:r>
          </a:p>
        </p:txBody>
      </p:sp>
    </p:spTree>
    <p:extLst>
      <p:ext uri="{BB962C8B-B14F-4D97-AF65-F5344CB8AC3E}">
        <p14:creationId xmlns:p14="http://schemas.microsoft.com/office/powerpoint/2010/main" val="540298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13081" y="1147359"/>
            <a:ext cx="6263640" cy="3798867"/>
          </a:xfrm>
        </p:spPr>
        <p:txBody>
          <a:bodyPr>
            <a:normAutofit/>
          </a:bodyPr>
          <a:lstStyle/>
          <a:p>
            <a:r>
              <a:rPr lang="en-US" sz="1800" dirty="0"/>
              <a:t>Error Sources considered (using simulated commissioning toolkit – SC):</a:t>
            </a:r>
          </a:p>
          <a:p>
            <a:pPr lvl="1"/>
            <a:r>
              <a:rPr lang="en-US" sz="1800" dirty="0"/>
              <a:t>Systematic multipoles errors</a:t>
            </a:r>
          </a:p>
          <a:p>
            <a:pPr lvl="1"/>
            <a:r>
              <a:rPr lang="en-US" sz="1800" dirty="0"/>
              <a:t>Random multipole errors</a:t>
            </a:r>
          </a:p>
          <a:p>
            <a:pPr lvl="1"/>
            <a:r>
              <a:rPr lang="en-US" sz="1800" dirty="0"/>
              <a:t>Mechanical, assembly imperfections </a:t>
            </a:r>
          </a:p>
          <a:p>
            <a:pPr lvl="1"/>
            <a:r>
              <a:rPr lang="en-US" sz="1800" dirty="0"/>
              <a:t>Magnet misalignments</a:t>
            </a:r>
          </a:p>
          <a:p>
            <a:r>
              <a:rPr lang="en-US" sz="1800" dirty="0"/>
              <a:t>Achieve dynamic and momentum aperture close to physical apertures – predict rapid commissioning</a:t>
            </a:r>
          </a:p>
          <a:p>
            <a:r>
              <a:rPr lang="en-US" sz="1800" dirty="0"/>
              <a:t>Impact of differential circumference variations (AR/SR) is small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nl-NL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430081" y="189185"/>
            <a:ext cx="11761919" cy="10563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Extensive simulations determined magnet and other error tolerances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70C8EE-08C0-4319-A67E-775096B7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C9B7B-1662-C245-B082-11057B76B2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" y="1147359"/>
            <a:ext cx="3739896" cy="5138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04CD94-8185-CB4B-B5A8-89CA22435D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959" y="4668640"/>
            <a:ext cx="4126922" cy="1739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E793D-0F99-CE45-B140-0881AFD45502}"/>
              </a:ext>
            </a:extLst>
          </p:cNvPr>
          <p:cNvSpPr txBox="1"/>
          <p:nvPr/>
        </p:nvSpPr>
        <p:spPr>
          <a:xfrm>
            <a:off x="9848088" y="4809072"/>
            <a:ext cx="2013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Dynamic Momentum Aperture with errors is larger than RF acceptance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EA2CB-969D-A1B3-C717-08D46E8C672E}"/>
              </a:ext>
            </a:extLst>
          </p:cNvPr>
          <p:cNvSpPr txBox="1"/>
          <p:nvPr/>
        </p:nvSpPr>
        <p:spPr>
          <a:xfrm>
            <a:off x="3480944" y="6116471"/>
            <a:ext cx="928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T. </a:t>
            </a:r>
            <a:r>
              <a:rPr lang="en-US" sz="1600" dirty="0" err="1">
                <a:solidFill>
                  <a:schemeClr val="bg2"/>
                </a:solidFill>
              </a:rPr>
              <a:t>Hellert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11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6FD67A-AB54-D3C1-5F85-203ACF5E6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877" y="1115568"/>
            <a:ext cx="5520526" cy="4626864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Linac+Booster</a:t>
            </a:r>
            <a:r>
              <a:rPr lang="en-US" dirty="0"/>
              <a:t> have previously been refurbished</a:t>
            </a:r>
          </a:p>
          <a:p>
            <a:pPr lvl="1"/>
            <a:r>
              <a:rPr lang="en-US" dirty="0"/>
              <a:t>Power supplies, controls, timing, vacuum instrumentation, …</a:t>
            </a:r>
          </a:p>
          <a:p>
            <a:r>
              <a:rPr lang="en-US" dirty="0"/>
              <a:t>Accumulator (with bunch train recovery) relaxes requirements on injector</a:t>
            </a:r>
          </a:p>
          <a:p>
            <a:r>
              <a:rPr lang="en-US" dirty="0"/>
              <a:t>Charge and emittance from Booster sufficient for ALS-U</a:t>
            </a:r>
          </a:p>
          <a:p>
            <a:r>
              <a:rPr lang="en-US" dirty="0"/>
              <a:t>ALS-U upgrades are limited to expanding booster energy to 2.0 GeV</a:t>
            </a:r>
          </a:p>
          <a:p>
            <a:pPr lvl="1"/>
            <a:r>
              <a:rPr lang="en-US" dirty="0"/>
              <a:t>Dipole power supply</a:t>
            </a:r>
          </a:p>
          <a:p>
            <a:pPr lvl="1"/>
            <a:r>
              <a:rPr lang="en-US" dirty="0"/>
              <a:t>RF cavity power coupler</a:t>
            </a:r>
          </a:p>
          <a:p>
            <a:pPr lvl="1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1C48E3-0C33-0DCB-4871-DD69CE9B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Upgrades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9064C-CE73-C188-85FF-7493ECF2A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BB02C-ECC0-9AF1-8EAD-3DBD5F0CE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7DE16E-9BC2-513C-8399-538FD14E74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2" y="818388"/>
            <a:ext cx="5904063" cy="1401383"/>
          </a:xfrm>
          <a:prstGeom prst="rect">
            <a:avLst/>
          </a:prstGeom>
        </p:spPr>
      </p:pic>
      <p:pic>
        <p:nvPicPr>
          <p:cNvPr id="11" name="Picture 10" descr="A large white boxes in a warehouse&#10;&#10;Description automatically generated">
            <a:extLst>
              <a:ext uri="{FF2B5EF4-FFF2-40B4-BE49-F238E27FC236}">
                <a16:creationId xmlns:a16="http://schemas.microsoft.com/office/drawing/2014/main" id="{6D912AC7-E7AD-32D0-696E-DCFEED7A12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21948" y="2868373"/>
            <a:ext cx="3947791" cy="2960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F02924-277D-EB28-FAAA-F8FC56285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982" y="2334755"/>
            <a:ext cx="3355671" cy="1988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329CD2-DF95-6145-6C0A-F8191A38FE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719" y="4330922"/>
            <a:ext cx="2841165" cy="21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26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84E014D-22D4-1CBE-C228-91EBACF7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results</a:t>
            </a:r>
          </a:p>
        </p:txBody>
      </p:sp>
    </p:spTree>
    <p:extLst>
      <p:ext uri="{BB962C8B-B14F-4D97-AF65-F5344CB8AC3E}">
        <p14:creationId xmlns:p14="http://schemas.microsoft.com/office/powerpoint/2010/main" val="2680454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1"/>
          <p:cNvSpPr txBox="1">
            <a:spLocks noGrp="1"/>
          </p:cNvSpPr>
          <p:nvPr>
            <p:ph type="title"/>
          </p:nvPr>
        </p:nvSpPr>
        <p:spPr>
          <a:xfrm>
            <a:off x="515802" y="431166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en-US" sz="3600" dirty="0"/>
              <a:t>Swap-out kicker concept was demonstrated at ALS with beam, full-scale prototype is currently in fabrication</a:t>
            </a:r>
            <a:endParaRPr sz="3600" dirty="0"/>
          </a:p>
        </p:txBody>
      </p:sp>
      <p:sp>
        <p:nvSpPr>
          <p:cNvPr id="367" name="Google Shape;367;p11"/>
          <p:cNvSpPr txBox="1">
            <a:spLocks noGrp="1"/>
          </p:cNvSpPr>
          <p:nvPr>
            <p:ph type="sldNum" idx="12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68" name="Google Shape;368;p11"/>
          <p:cNvSpPr txBox="1">
            <a:spLocks noGrp="1"/>
          </p:cNvSpPr>
          <p:nvPr>
            <p:ph type="ftr" idx="11"/>
          </p:nvPr>
        </p:nvSpPr>
        <p:spPr>
          <a:xfrm>
            <a:off x="6642101" y="6426832"/>
            <a:ext cx="50708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iFAST</a:t>
            </a:r>
            <a:r>
              <a:rPr lang="en-US" dirty="0"/>
              <a:t> Injector Workshop | Christoph </a:t>
            </a:r>
            <a:r>
              <a:rPr lang="en-US" dirty="0" err="1"/>
              <a:t>Steier</a:t>
            </a:r>
            <a:r>
              <a:rPr lang="en-US" dirty="0"/>
              <a:t>, ALS-U Injectors | March 7, 2024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57" y="1981431"/>
            <a:ext cx="4562060" cy="1630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11" y="3668392"/>
            <a:ext cx="4412380" cy="2758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89331" y="2469929"/>
            <a:ext cx="4410266" cy="3503543"/>
          </a:xfrm>
          <a:prstGeom prst="rect">
            <a:avLst/>
          </a:prstGeom>
        </p:spPr>
      </p:pic>
      <p:pic>
        <p:nvPicPr>
          <p:cNvPr id="11" name="Google Shape;330;p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51" y="3699481"/>
            <a:ext cx="1131598" cy="11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896" y="1981432"/>
            <a:ext cx="2429995" cy="1718049"/>
          </a:xfrm>
          <a:prstGeom prst="rect">
            <a:avLst/>
          </a:prstGeom>
        </p:spPr>
      </p:pic>
      <p:pic>
        <p:nvPicPr>
          <p:cNvPr id="12" name="Google Shape;307;p15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9011" y="1981431"/>
            <a:ext cx="3353352" cy="44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7857" y="1981431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2m long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519FAE-578F-F162-034D-D43F0496445B}"/>
              </a:ext>
            </a:extLst>
          </p:cNvPr>
          <p:cNvSpPr txBox="1"/>
          <p:nvPr/>
        </p:nvSpPr>
        <p:spPr>
          <a:xfrm>
            <a:off x="10015291" y="1564794"/>
            <a:ext cx="1157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W. Waldron</a:t>
            </a:r>
          </a:p>
        </p:txBody>
      </p:sp>
    </p:spTree>
    <p:extLst>
      <p:ext uri="{BB962C8B-B14F-4D97-AF65-F5344CB8AC3E}">
        <p14:creationId xmlns:p14="http://schemas.microsoft.com/office/powerpoint/2010/main" val="3761996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752600" y="1157476"/>
            <a:ext cx="4259304" cy="1312542"/>
            <a:chOff x="4798970" y="1409878"/>
            <a:chExt cx="4259304" cy="1312542"/>
          </a:xfrm>
        </p:grpSpPr>
        <p:pic>
          <p:nvPicPr>
            <p:cNvPr id="11" name="Picture 10" descr="Injection_SwapOut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8677" y="1478805"/>
              <a:ext cx="3976723" cy="1169527"/>
            </a:xfrm>
            <a:prstGeom prst="rect">
              <a:avLst/>
            </a:prstGeom>
          </p:spPr>
        </p:pic>
        <p:sp>
          <p:nvSpPr>
            <p:cNvPr id="25" name="Rectangle 24"/>
            <p:cNvSpPr>
              <a:spLocks/>
            </p:cNvSpPr>
            <p:nvPr/>
          </p:nvSpPr>
          <p:spPr bwMode="auto">
            <a:xfrm>
              <a:off x="5041114" y="1602857"/>
              <a:ext cx="698351" cy="12937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 bwMode="auto">
            <a:xfrm>
              <a:off x="5129146" y="2021245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 bwMode="auto">
            <a:xfrm>
              <a:off x="4938677" y="2498472"/>
              <a:ext cx="819283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4868504" y="1488381"/>
              <a:ext cx="10130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366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Stored Beam</a:t>
              </a:r>
            </a:p>
          </p:txBody>
        </p:sp>
        <p:sp>
          <p:nvSpPr>
            <p:cNvPr id="31" name="TextBox 30"/>
            <p:cNvSpPr txBox="1">
              <a:spLocks/>
            </p:cNvSpPr>
            <p:nvPr/>
          </p:nvSpPr>
          <p:spPr>
            <a:xfrm>
              <a:off x="4798970" y="2476199"/>
              <a:ext cx="1205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Injected Beam</a:t>
              </a:r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 bwMode="auto">
            <a:xfrm>
              <a:off x="8429460" y="2095136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Rectangle 34"/>
            <p:cNvSpPr>
              <a:spLocks/>
            </p:cNvSpPr>
            <p:nvPr/>
          </p:nvSpPr>
          <p:spPr bwMode="auto">
            <a:xfrm>
              <a:off x="6789200" y="1440685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TextBox 33"/>
            <p:cNvSpPr txBox="1">
              <a:spLocks/>
            </p:cNvSpPr>
            <p:nvPr/>
          </p:nvSpPr>
          <p:spPr>
            <a:xfrm>
              <a:off x="6656578" y="1409878"/>
              <a:ext cx="10130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3366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Fast Kicker</a:t>
              </a:r>
            </a:p>
          </p:txBody>
        </p:sp>
      </p:grpSp>
      <p:sp>
        <p:nvSpPr>
          <p:cNvPr id="28" name="TextBox 27"/>
          <p:cNvSpPr txBox="1">
            <a:spLocks/>
          </p:cNvSpPr>
          <p:nvPr/>
        </p:nvSpPr>
        <p:spPr>
          <a:xfrm>
            <a:off x="2532091" y="609601"/>
            <a:ext cx="3213910" cy="507755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1600" b="1" dirty="0">
                <a:solidFill>
                  <a:srgbClr val="B1B3B3">
                    <a:lumMod val="2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On-axis swap-out injection</a:t>
            </a:r>
          </a:p>
          <a:p>
            <a:pPr algn="ctr"/>
            <a:r>
              <a:rPr lang="en-US" sz="1050" dirty="0">
                <a:solidFill>
                  <a:srgbClr val="B1B3B3">
                    <a:lumMod val="2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(initially proposed by M. Borland)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650494" y="1423759"/>
            <a:ext cx="2370937" cy="1063740"/>
            <a:chOff x="6674534" y="1881011"/>
            <a:chExt cx="2370937" cy="1063740"/>
          </a:xfrm>
        </p:grpSpPr>
        <p:sp>
          <p:nvSpPr>
            <p:cNvPr id="30" name="TextBox 29"/>
            <p:cNvSpPr txBox="1">
              <a:spLocks/>
            </p:cNvSpPr>
            <p:nvPr/>
          </p:nvSpPr>
          <p:spPr>
            <a:xfrm>
              <a:off x="6674534" y="2513864"/>
              <a:ext cx="19776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B1B3B3">
                      <a:lumMod val="25000"/>
                    </a:srgb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can use smaller</a:t>
              </a:r>
            </a:p>
            <a:p>
              <a:pPr algn="ctr"/>
              <a:r>
                <a:rPr lang="en-US" sz="1100" dirty="0">
                  <a:solidFill>
                    <a:srgbClr val="B1B3B3">
                      <a:lumMod val="25000"/>
                    </a:srgb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apertures</a:t>
              </a: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8243558" y="2021916"/>
              <a:ext cx="801913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8243558" y="1881011"/>
              <a:ext cx="801913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19100" y="35457"/>
            <a:ext cx="11159813" cy="1143000"/>
          </a:xfrm>
        </p:spPr>
        <p:txBody>
          <a:bodyPr/>
          <a:lstStyle/>
          <a:p>
            <a:r>
              <a:rPr lang="en-US" sz="3200" dirty="0"/>
              <a:t>R&amp;D pulser and </a:t>
            </a:r>
            <a:r>
              <a:rPr lang="en-US" sz="3200" dirty="0" err="1"/>
              <a:t>stripline</a:t>
            </a:r>
            <a:r>
              <a:rPr lang="en-US" sz="3200" dirty="0"/>
              <a:t> kicker beam tested over full year in ALS</a:t>
            </a:r>
          </a:p>
        </p:txBody>
      </p:sp>
      <p:pic>
        <p:nvPicPr>
          <p:cNvPr id="36" name="Picture 35" descr="IMG_0977.jpg">
            <a:extLst>
              <a:ext uri="{FF2B5EF4-FFF2-40B4-BE49-F238E27FC236}">
                <a16:creationId xmlns:a16="http://schemas.microsoft.com/office/drawing/2014/main" id="{30FE18A0-95EC-2F4E-BF1C-5D821FB6AB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924" y="631143"/>
            <a:ext cx="2743200" cy="205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AE561-2581-5246-BB89-F7BEAA877E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813" y="639570"/>
            <a:ext cx="1183600" cy="205824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405FD0-6DF4-1C41-A47A-3AEDE55BB91A}"/>
              </a:ext>
            </a:extLst>
          </p:cNvPr>
          <p:cNvSpPr/>
          <p:nvPr/>
        </p:nvSpPr>
        <p:spPr>
          <a:xfrm>
            <a:off x="3429001" y="1117355"/>
            <a:ext cx="1280829" cy="65148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27B7662-A6CE-744C-B7CA-B9C46B649E58}"/>
              </a:ext>
            </a:extLst>
          </p:cNvPr>
          <p:cNvSpPr/>
          <p:nvPr/>
        </p:nvSpPr>
        <p:spPr>
          <a:xfrm>
            <a:off x="6872572" y="1066800"/>
            <a:ext cx="2426553" cy="92371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00366FCC-DD9D-7448-86A9-6EFFAEBB8806}"/>
              </a:ext>
            </a:extLst>
          </p:cNvPr>
          <p:cNvCxnSpPr>
            <a:cxnSpLocks/>
          </p:cNvCxnSpPr>
          <p:nvPr/>
        </p:nvCxnSpPr>
        <p:spPr>
          <a:xfrm flipV="1">
            <a:off x="4709830" y="1226403"/>
            <a:ext cx="2376771" cy="197356"/>
          </a:xfrm>
          <a:prstGeom prst="curvedConnector3">
            <a:avLst>
              <a:gd name="adj1" fmla="val 15440"/>
            </a:avLst>
          </a:prstGeom>
          <a:ln w="5715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78D3EED-4D1C-D041-B609-48B77A2505FF}"/>
              </a:ext>
            </a:extLst>
          </p:cNvPr>
          <p:cNvSpPr txBox="1"/>
          <p:nvPr/>
        </p:nvSpPr>
        <p:spPr>
          <a:xfrm>
            <a:off x="7790493" y="2960828"/>
            <a:ext cx="4114800" cy="3217279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marL="0"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Successful swap-out technology demonstration on ALS:</a:t>
            </a:r>
          </a:p>
          <a:p>
            <a:pPr lvl="1" indent="-27408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6 mm full (vertical) gap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stripline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kicker installed in ALS in 2017</a:t>
            </a:r>
          </a:p>
          <a:p>
            <a:pPr lvl="2" indent="-27408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 user operations for several years</a:t>
            </a:r>
          </a:p>
          <a:p>
            <a:pPr lvl="1" indent="-27408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Verified impedance and thermal design</a:t>
            </a:r>
          </a:p>
          <a:p>
            <a:pPr lvl="1" indent="-27408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Kicked single bunch, mapping the time structure and reproducibility of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pulser</a:t>
            </a:r>
            <a:endParaRPr lang="en-US" sz="1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615" lvl="1" indent="-34261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5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DFA1346-C916-9742-B493-CB5722FE72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919" y="4118056"/>
            <a:ext cx="3603788" cy="2255304"/>
          </a:xfrm>
          <a:prstGeom prst="rect">
            <a:avLst/>
          </a:prstGeom>
        </p:spPr>
      </p:pic>
      <p:sp>
        <p:nvSpPr>
          <p:cNvPr id="54" name="Bent-Up Arrow 53">
            <a:extLst>
              <a:ext uri="{FF2B5EF4-FFF2-40B4-BE49-F238E27FC236}">
                <a16:creationId xmlns:a16="http://schemas.microsoft.com/office/drawing/2014/main" id="{191C453A-CE43-F04F-9E38-551C90FDE3E0}"/>
              </a:ext>
            </a:extLst>
          </p:cNvPr>
          <p:cNvSpPr/>
          <p:nvPr/>
        </p:nvSpPr>
        <p:spPr>
          <a:xfrm rot="5400000">
            <a:off x="568900" y="5389662"/>
            <a:ext cx="914400" cy="847411"/>
          </a:xfrm>
          <a:prstGeom prst="bentUpArrow">
            <a:avLst/>
          </a:prstGeom>
          <a:solidFill>
            <a:schemeClr val="tx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BBE41A-4FCD-3E4B-B860-EF09DBB43AC5}"/>
              </a:ext>
            </a:extLst>
          </p:cNvPr>
          <p:cNvSpPr txBox="1"/>
          <p:nvPr/>
        </p:nvSpPr>
        <p:spPr>
          <a:xfrm>
            <a:off x="1709132" y="2902661"/>
            <a:ext cx="516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In house design for kicker and </a:t>
            </a:r>
            <a:r>
              <a:rPr lang="en-US" dirty="0" err="1">
                <a:solidFill>
                  <a:schemeClr val="tx2"/>
                </a:solidFill>
                <a:latin typeface="Calibri"/>
                <a:cs typeface="Calibri"/>
              </a:rPr>
              <a:t>pulser</a:t>
            </a:r>
            <a:endParaRPr lang="en-US" dirty="0">
              <a:solidFill>
                <a:schemeClr val="tx2"/>
              </a:solidFill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Beam based characterization of rise/fall-time and reproducibility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2" name="Picture 2" descr="https://lh5.googleusercontent.com/OGl4BjjVhh9Z_0ZgEmio-Mdoz8MNYDdc1qPQbLbg_qXthquX8arWZ3v445EzYEz5k8sXE53Ls9FInCik2-iP8dZ-CNEFnXrGVw7GNsJrO6seERiEtUZSwKUdESLDV1ruNZQ7WLeJ">
            <a:extLst>
              <a:ext uri="{FF2B5EF4-FFF2-40B4-BE49-F238E27FC236}">
                <a16:creationId xmlns:a16="http://schemas.microsoft.com/office/drawing/2014/main" id="{0A950C82-47DB-505E-FC7F-E3555B449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357" y="2487499"/>
            <a:ext cx="1336080" cy="261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709C50A5-457B-F252-118B-F33D55E3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177" y="4097373"/>
            <a:ext cx="2999914" cy="225530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06D24D-1FAC-7087-D3BF-6F3E4AC8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5767A-3164-46C1-E4E5-4A8A9C68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86016-900E-B12F-B4C3-72BF06E098A8}"/>
              </a:ext>
            </a:extLst>
          </p:cNvPr>
          <p:cNvSpPr txBox="1"/>
          <p:nvPr/>
        </p:nvSpPr>
        <p:spPr>
          <a:xfrm>
            <a:off x="154189" y="2076793"/>
            <a:ext cx="1157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W. Waldron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3A3F6-7A04-57E5-BD19-F83272B37017}"/>
              </a:ext>
            </a:extLst>
          </p:cNvPr>
          <p:cNvSpPr txBox="1"/>
          <p:nvPr/>
        </p:nvSpPr>
        <p:spPr>
          <a:xfrm>
            <a:off x="10647079" y="754826"/>
            <a:ext cx="1466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C. Swenson, C. Pappas, S. De </a:t>
            </a:r>
            <a:r>
              <a:rPr lang="en-US" sz="1600" dirty="0" err="1">
                <a:solidFill>
                  <a:schemeClr val="bg2"/>
                </a:solidFill>
              </a:rPr>
              <a:t>Santis</a:t>
            </a:r>
            <a:r>
              <a:rPr lang="en-US" sz="1600" dirty="0">
                <a:solidFill>
                  <a:schemeClr val="bg2"/>
                </a:solidFill>
              </a:rPr>
              <a:t>, C. </a:t>
            </a:r>
            <a:r>
              <a:rPr lang="en-US" sz="1600" dirty="0" err="1">
                <a:solidFill>
                  <a:schemeClr val="bg2"/>
                </a:solidFill>
              </a:rPr>
              <a:t>Steier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17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DAB8B3-6242-CDB1-3F42-EAB17FE2E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Accumulator progress</a:t>
            </a:r>
          </a:p>
        </p:txBody>
      </p:sp>
    </p:spTree>
    <p:extLst>
      <p:ext uri="{BB962C8B-B14F-4D97-AF65-F5344CB8AC3E}">
        <p14:creationId xmlns:p14="http://schemas.microsoft.com/office/powerpoint/2010/main" val="67215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9C08AC-9E57-2767-0315-A47454A2E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353" y="1389888"/>
            <a:ext cx="5520526" cy="46268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Introduction: ALS-U</a:t>
            </a:r>
          </a:p>
          <a:p>
            <a:r>
              <a:rPr lang="en-US" dirty="0"/>
              <a:t>Swap-Out Injection</a:t>
            </a:r>
          </a:p>
          <a:p>
            <a:r>
              <a:rPr lang="en-US" dirty="0"/>
              <a:t>New accumulator + booster modifications</a:t>
            </a:r>
          </a:p>
          <a:p>
            <a:r>
              <a:rPr lang="en-US" dirty="0"/>
              <a:t>R&amp;D results on injection elements for swap-out</a:t>
            </a:r>
          </a:p>
          <a:p>
            <a:r>
              <a:rPr lang="en-US" dirty="0"/>
              <a:t>Accumulator status (installation in progress)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C8EF5F-1947-1CEB-7245-ED7D69CFF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A8377-CA64-54FF-3273-6B33F0441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F7665-11C1-3BC9-2562-22D9C5E1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36E6AF9-AE33-E682-4087-81454381A1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879" y="685800"/>
            <a:ext cx="6147109" cy="3498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515C5F-829B-0C6E-25FA-E55F0C3D0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513" y="4394105"/>
            <a:ext cx="5789761" cy="17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38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A77B4D-BDC2-4784-A6E5-9D2B5E761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10" y="663733"/>
            <a:ext cx="7908018" cy="3564719"/>
          </a:xfrm>
        </p:spPr>
        <p:txBody>
          <a:bodyPr>
            <a:normAutofit lnSpcReduction="10000"/>
          </a:bodyPr>
          <a:lstStyle/>
          <a:p>
            <a:pPr>
              <a:buSzPct val="100000"/>
            </a:pPr>
            <a:r>
              <a:rPr lang="en-US" sz="2000" dirty="0"/>
              <a:t>Design work is complete, integration and installation plan are mature</a:t>
            </a:r>
          </a:p>
          <a:p>
            <a:pPr>
              <a:buSzPct val="100000"/>
            </a:pPr>
            <a:r>
              <a:rPr lang="en-US" sz="2000" dirty="0"/>
              <a:t>Received majority of mechanical hardware (for example vacuum, magnets,  supports fully received)</a:t>
            </a:r>
          </a:p>
          <a:p>
            <a:pPr>
              <a:buSzPct val="100000"/>
            </a:pPr>
            <a:r>
              <a:rPr lang="en-US" sz="2000" dirty="0"/>
              <a:t>Prestaging output close to target rate, handoffs to removal and installation work well, good collaboration for installation support</a:t>
            </a:r>
          </a:p>
          <a:p>
            <a:pPr>
              <a:buSzPct val="100000"/>
            </a:pPr>
            <a:r>
              <a:rPr lang="en-US" sz="2000" dirty="0"/>
              <a:t>Starting electrical installations (rack baseplates, RF HPA); AR AC distribution was previously installed</a:t>
            </a:r>
          </a:p>
          <a:p>
            <a:pPr>
              <a:buSzPct val="100000"/>
            </a:pPr>
            <a:r>
              <a:rPr lang="en-US" sz="2000" dirty="0"/>
              <a:t>Completed full project cycle: Design, Integration, Manufacturing, Testing, Assembly, Installation Support -&gt; basis of SR plan</a:t>
            </a:r>
          </a:p>
          <a:p>
            <a:pPr>
              <a:buSzPct val="100000"/>
            </a:pPr>
            <a:r>
              <a:rPr lang="en-US" sz="2000" dirty="0"/>
              <a:t>Integrated testing and commissioning planned for 2025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7E4D52-F04C-D20E-D299-10FFDB59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9" y="97121"/>
            <a:ext cx="11197192" cy="1143000"/>
          </a:xfrm>
        </p:spPr>
        <p:txBody>
          <a:bodyPr>
            <a:noAutofit/>
          </a:bodyPr>
          <a:lstStyle/>
          <a:p>
            <a:r>
              <a:rPr lang="en-US" sz="3600" dirty="0"/>
              <a:t>Accumulator Manufacturing and Installation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23AD5-58E4-571B-2D98-2F1C27D57C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62" y="4380303"/>
            <a:ext cx="6947991" cy="213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1307EC-9E63-F5A0-B77C-4FBE4BF572F8}"/>
              </a:ext>
            </a:extLst>
          </p:cNvPr>
          <p:cNvSpPr txBox="1"/>
          <p:nvPr/>
        </p:nvSpPr>
        <p:spPr>
          <a:xfrm>
            <a:off x="1500024" y="5796600"/>
            <a:ext cx="58362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Accumulator rafts, dipoles, vacuum chambers, and straight: installed several full sectors and started vacuum integration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063EBBF-8F66-DF12-5741-99BC81CA29F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6096001" y="6426832"/>
            <a:ext cx="5616994" cy="369332"/>
          </a:xfrm>
        </p:spPr>
        <p:txBody>
          <a:bodyPr/>
          <a:lstStyle/>
          <a:p>
            <a:r>
              <a:rPr lang="en-US" dirty="0" err="1"/>
              <a:t>iFAST</a:t>
            </a:r>
            <a:r>
              <a:rPr lang="en-US" dirty="0"/>
              <a:t> Injector Workshop | Christoph </a:t>
            </a:r>
            <a:r>
              <a:rPr lang="en-US" dirty="0" err="1"/>
              <a:t>Steier</a:t>
            </a:r>
            <a:r>
              <a:rPr lang="en-US" dirty="0"/>
              <a:t>, ALS-U Injectors | March 7, 2024</a:t>
            </a:r>
          </a:p>
        </p:txBody>
      </p:sp>
      <p:pic>
        <p:nvPicPr>
          <p:cNvPr id="10" name="image22.png">
            <a:extLst>
              <a:ext uri="{FF2B5EF4-FFF2-40B4-BE49-F238E27FC236}">
                <a16:creationId xmlns:a16="http://schemas.microsoft.com/office/drawing/2014/main" id="{E9CD0FCA-7359-DA04-E370-DD115385B3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5387" y="624865"/>
            <a:ext cx="2254226" cy="1695239"/>
          </a:xfrm>
          <a:prstGeom prst="rect">
            <a:avLst/>
          </a:prstGeom>
          <a:ln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D698A6-C87A-188C-68D3-81627BAE50FA}"/>
              </a:ext>
            </a:extLst>
          </p:cNvPr>
          <p:cNvSpPr txBox="1"/>
          <p:nvPr/>
        </p:nvSpPr>
        <p:spPr>
          <a:xfrm>
            <a:off x="8172733" y="1725789"/>
            <a:ext cx="20800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Electronics racks at off-site storage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FA14039-EA0D-EAE1-5FBB-F9C38F3938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17588" y="1643915"/>
            <a:ext cx="3288735" cy="119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2711C3-7AC5-B864-BBEF-92710F2D0D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494" y="2390652"/>
            <a:ext cx="2022605" cy="16660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AA5830-6353-B6DC-6C52-8C9D1BEB26F3}"/>
              </a:ext>
            </a:extLst>
          </p:cNvPr>
          <p:cNvSpPr txBox="1"/>
          <p:nvPr/>
        </p:nvSpPr>
        <p:spPr>
          <a:xfrm>
            <a:off x="8192453" y="3721730"/>
            <a:ext cx="20800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MPS chassis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95776-56E9-95EB-95FF-C322C4FC42F0}"/>
              </a:ext>
            </a:extLst>
          </p:cNvPr>
          <p:cNvSpPr txBox="1"/>
          <p:nvPr/>
        </p:nvSpPr>
        <p:spPr>
          <a:xfrm>
            <a:off x="10626179" y="668621"/>
            <a:ext cx="1071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 Rack</a:t>
            </a:r>
          </a:p>
        </p:txBody>
      </p:sp>
      <p:pic>
        <p:nvPicPr>
          <p:cNvPr id="18" name="Google Shape;278;p32">
            <a:extLst>
              <a:ext uri="{FF2B5EF4-FFF2-40B4-BE49-F238E27FC236}">
                <a16:creationId xmlns:a16="http://schemas.microsoft.com/office/drawing/2014/main" id="{F5851CDE-6C2B-00D4-7F3D-63F30D0A0689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3643" y="4163082"/>
            <a:ext cx="2254226" cy="2134853"/>
          </a:xfrm>
          <a:prstGeom prst="rect">
            <a:avLst/>
          </a:prstGeom>
          <a:noFill/>
          <a:ln w="9525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8651C3-9225-3C50-848E-1A1748FC267C}"/>
              </a:ext>
            </a:extLst>
          </p:cNvPr>
          <p:cNvSpPr txBox="1"/>
          <p:nvPr/>
        </p:nvSpPr>
        <p:spPr>
          <a:xfrm>
            <a:off x="9881870" y="5931760"/>
            <a:ext cx="20800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HPA</a:t>
            </a:r>
          </a:p>
        </p:txBody>
      </p:sp>
      <p:pic>
        <p:nvPicPr>
          <p:cNvPr id="20" name="Google Shape;268;p31">
            <a:extLst>
              <a:ext uri="{FF2B5EF4-FFF2-40B4-BE49-F238E27FC236}">
                <a16:creationId xmlns:a16="http://schemas.microsoft.com/office/drawing/2014/main" id="{4F90A1B2-30FF-1AEB-5E58-403CC2F53A8B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8690" y="4185564"/>
            <a:ext cx="1865957" cy="1653531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F19D31-964A-7AB2-56BB-C5793CE8A5BF}"/>
              </a:ext>
            </a:extLst>
          </p:cNvPr>
          <p:cNvSpPr txBox="1"/>
          <p:nvPr/>
        </p:nvSpPr>
        <p:spPr>
          <a:xfrm>
            <a:off x="7808689" y="5939705"/>
            <a:ext cx="18659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Cavities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BFE47-7F53-449F-03EB-D820ED4265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92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575B6F-48F4-2144-89DC-DDC348FC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4" y="1115568"/>
            <a:ext cx="11197192" cy="46268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ALS-U will reach diffraction limit for soft x-rays (69 pm emittance)</a:t>
            </a:r>
          </a:p>
          <a:p>
            <a:r>
              <a:rPr lang="en-US" dirty="0"/>
              <a:t>Lattice optimization aided by choice of on-axis swap-out injection</a:t>
            </a:r>
          </a:p>
          <a:p>
            <a:r>
              <a:rPr lang="en-US" dirty="0"/>
              <a:t>Swap-out needed injector upgrades – optimum choice was full energy accumulator with bunch train swap-out</a:t>
            </a:r>
          </a:p>
          <a:p>
            <a:r>
              <a:rPr lang="en-US" dirty="0"/>
              <a:t>Accumulator manufacturing and installation is well advanced, commissioning in 2025</a:t>
            </a:r>
          </a:p>
          <a:p>
            <a:r>
              <a:rPr lang="en-US" dirty="0"/>
              <a:t>ALS-U upgrade will be complete afterwards during one year </a:t>
            </a:r>
            <a:r>
              <a:rPr lang="en-US" dirty="0" err="1"/>
              <a:t>darktime</a:t>
            </a:r>
            <a:r>
              <a:rPr lang="en-US" dirty="0"/>
              <a:t> starting in 2026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6E2971-C9D6-D946-82A6-C455331EA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B492F-6075-5947-9EA4-83E7979C5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048E9-F958-E040-184A-BEF36E185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3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0E1EAE-BCFF-2E53-6B75-1633B1D51B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ALS-U is very large project, but for the topics of this talk:</a:t>
            </a:r>
          </a:p>
          <a:p>
            <a:r>
              <a:rPr lang="en-US" dirty="0"/>
              <a:t>Leads for swap-out R&amp;D:</a:t>
            </a:r>
          </a:p>
          <a:p>
            <a:pPr lvl="1"/>
            <a:r>
              <a:rPr lang="en-US" dirty="0"/>
              <a:t>Will Waldron, Stefano de </a:t>
            </a:r>
            <a:r>
              <a:rPr lang="en-US" dirty="0" err="1"/>
              <a:t>Santis</a:t>
            </a:r>
            <a:r>
              <a:rPr lang="en-US" dirty="0"/>
              <a:t>, Chuck Swenson, Christoph </a:t>
            </a:r>
            <a:r>
              <a:rPr lang="en-US" dirty="0" err="1"/>
              <a:t>Steier</a:t>
            </a:r>
            <a:endParaRPr lang="en-US" dirty="0"/>
          </a:p>
          <a:p>
            <a:r>
              <a:rPr lang="en-US" dirty="0"/>
              <a:t>Accumulator Design:</a:t>
            </a:r>
          </a:p>
          <a:p>
            <a:pPr lvl="1"/>
            <a:r>
              <a:rPr lang="en-US" dirty="0"/>
              <a:t>Physics Lead(s): Marco </a:t>
            </a:r>
            <a:r>
              <a:rPr lang="en-US" dirty="0" err="1"/>
              <a:t>Venturini</a:t>
            </a:r>
            <a:r>
              <a:rPr lang="en-US" dirty="0"/>
              <a:t>, Christoph </a:t>
            </a:r>
            <a:r>
              <a:rPr lang="en-US" dirty="0" err="1"/>
              <a:t>Steier</a:t>
            </a:r>
            <a:endParaRPr lang="en-US" dirty="0"/>
          </a:p>
          <a:p>
            <a:pPr lvl="1"/>
            <a:r>
              <a:rPr lang="en-US" dirty="0"/>
              <a:t>Mechanical: Steve </a:t>
            </a:r>
            <a:r>
              <a:rPr lang="en-US" dirty="0" err="1"/>
              <a:t>Virostek</a:t>
            </a:r>
            <a:endParaRPr lang="en-US" dirty="0"/>
          </a:p>
          <a:p>
            <a:pPr lvl="1"/>
            <a:r>
              <a:rPr lang="en-US" dirty="0"/>
              <a:t>Electrical: Will Waldron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86F752-63BD-70B9-67DA-C29932F2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8CC6E-EBD4-BF5C-647D-551F5DB1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B2AF2-AAAF-52FA-2BEA-90EEEF8F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21622FB-1442-2F96-0A7B-73FACB2F6B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56" y="1544638"/>
            <a:ext cx="4914350" cy="462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1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08E9E8-F58A-E4FB-8ECB-CAA0EA0E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006719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68" y="1099226"/>
            <a:ext cx="5689572" cy="501175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Clr>
                <a:schemeClr val="tx2"/>
              </a:buClr>
            </a:pPr>
            <a:r>
              <a:rPr lang="en-US" b="1" dirty="0">
                <a:solidFill>
                  <a:schemeClr val="tx2"/>
                </a:solidFill>
              </a:rPr>
              <a:t>Soft x-ray light</a:t>
            </a:r>
            <a:r>
              <a:rPr lang="en-US" dirty="0">
                <a:solidFill>
                  <a:schemeClr val="tx2"/>
                </a:solidFill>
              </a:rPr>
              <a:t>, which has the appropriate energy to interact strongly with the electrons that determine the </a:t>
            </a:r>
            <a:r>
              <a:rPr lang="en-US" i="1" dirty="0">
                <a:solidFill>
                  <a:schemeClr val="tx2"/>
                </a:solidFill>
              </a:rPr>
              <a:t>chemical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i="1" dirty="0">
                <a:solidFill>
                  <a:schemeClr val="tx2"/>
                </a:solidFill>
              </a:rPr>
              <a:t>electronic</a:t>
            </a:r>
            <a:r>
              <a:rPr lang="en-US" dirty="0">
                <a:solidFill>
                  <a:schemeClr val="tx2"/>
                </a:solidFill>
              </a:rPr>
              <a:t>, and </a:t>
            </a:r>
            <a:r>
              <a:rPr lang="en-US" i="1" dirty="0">
                <a:solidFill>
                  <a:schemeClr val="tx2"/>
                </a:solidFill>
              </a:rPr>
              <a:t>magnetic</a:t>
            </a:r>
            <a:r>
              <a:rPr lang="en-US" dirty="0">
                <a:solidFill>
                  <a:schemeClr val="tx2"/>
                </a:solidFill>
              </a:rPr>
              <a:t> properties of materials, and</a:t>
            </a:r>
          </a:p>
          <a:p>
            <a:pPr marL="61912" lvl="1" indent="0">
              <a:buClr>
                <a:schemeClr val="tx2"/>
              </a:buClr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chemeClr val="tx2"/>
                </a:solidFill>
              </a:rPr>
              <a:t>High coherent flux delivered in a nearly continuous wave</a:t>
            </a:r>
            <a:r>
              <a:rPr lang="en-US" dirty="0">
                <a:solidFill>
                  <a:schemeClr val="tx2"/>
                </a:solidFill>
              </a:rPr>
              <a:t>, which is necessary to resolve </a:t>
            </a:r>
            <a:r>
              <a:rPr lang="en-US" i="1" dirty="0">
                <a:solidFill>
                  <a:schemeClr val="tx2"/>
                </a:solidFill>
              </a:rPr>
              <a:t>nanometer-scale </a:t>
            </a:r>
            <a:r>
              <a:rPr lang="en-US" dirty="0">
                <a:solidFill>
                  <a:schemeClr val="tx2"/>
                </a:solidFill>
              </a:rPr>
              <a:t>features and interactions and which allows </a:t>
            </a:r>
            <a:r>
              <a:rPr lang="en-US" i="1" dirty="0">
                <a:solidFill>
                  <a:schemeClr val="tx2"/>
                </a:solidFill>
              </a:rPr>
              <a:t>real-time observation </a:t>
            </a:r>
            <a:r>
              <a:rPr lang="en-US" dirty="0">
                <a:solidFill>
                  <a:schemeClr val="tx2"/>
                </a:solidFill>
              </a:rPr>
              <a:t>of chemical processes as they evolve and materials as they function.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Case for ALS-U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95986" y="6442071"/>
            <a:ext cx="4076693" cy="369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 cap="all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iFAST</a:t>
            </a:r>
            <a:r>
              <a:rPr lang="en-US" dirty="0"/>
              <a:t> Injector Workshop | Christoph </a:t>
            </a:r>
            <a:r>
              <a:rPr lang="en-US" dirty="0" err="1"/>
              <a:t>Steier</a:t>
            </a:r>
            <a:r>
              <a:rPr lang="en-US" dirty="0"/>
              <a:t>, ALS-U Injectors | March 7, 2024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8EFF3A-9903-FC4F-99F2-8A79E0BD1D4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38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120790" y="31514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20790" y="31514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8092303" y="2896673"/>
            <a:ext cx="992686" cy="11712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66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18" descr="ALSU_twiss_109nm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283" y="623040"/>
            <a:ext cx="3586006" cy="1989156"/>
          </a:xfrm>
          <a:prstGeom prst="rect">
            <a:avLst/>
          </a:prstGeom>
        </p:spPr>
      </p:pic>
      <p:sp>
        <p:nvSpPr>
          <p:cNvPr id="22" name="Title 8"/>
          <p:cNvSpPr txBox="1">
            <a:spLocks/>
          </p:cNvSpPr>
          <p:nvPr/>
        </p:nvSpPr>
        <p:spPr bwMode="auto">
          <a:xfrm>
            <a:off x="255182" y="90230"/>
            <a:ext cx="92503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  <a:latin typeface="Arial"/>
                <a:ea typeface="ＭＳ Ｐゴシック"/>
                <a:cs typeface="ＭＳ Ｐゴシック"/>
              </a:rPr>
              <a:t>Baseline is mature and stable, and reaches soft x-ray diffraction limit up to 1.5 keV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3ABCC8E-2680-4644-8C81-6F29E081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DDAAF6-9097-194A-9A32-CCA31B4301B6}"/>
              </a:ext>
            </a:extLst>
          </p:cNvPr>
          <p:cNvSpPr txBox="1"/>
          <p:nvPr/>
        </p:nvSpPr>
        <p:spPr>
          <a:xfrm>
            <a:off x="242017" y="1233230"/>
            <a:ext cx="8072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Major design choices have remained throughout R&amp;D and design phases – 9 bend achromat, bunch trains swap out, accumulator, </a:t>
            </a:r>
            <a:r>
              <a:rPr lang="en-US" sz="2000" dirty="0" err="1">
                <a:solidFill>
                  <a:schemeClr val="bg2"/>
                </a:solidFill>
              </a:rPr>
              <a:t>HBends</a:t>
            </a: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798EFA5-7AEE-8D46-9EFA-AE34C3D011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017" y="1968031"/>
            <a:ext cx="7817887" cy="4455571"/>
          </a:xfrm>
          <a:prstGeom prst="rect">
            <a:avLst/>
          </a:prstGeom>
        </p:spPr>
      </p:pic>
      <p:pic>
        <p:nvPicPr>
          <p:cNvPr id="30" name="Picture 2" descr="https://lh6.googleusercontent.com/tXhBfsG2R_C6bzL-MrSdrZnhWawmTlv4cj5v4YsBxuq31ZuSITU_yLX0i-SFs2vPs7HWTKNZAj3sfwcWKp023SfwGMEi1dsgGba1qHz3lbxBBPbFjn8a7JfgxQEwsYjBwU3DcBC3">
            <a:extLst>
              <a:ext uri="{FF2B5EF4-FFF2-40B4-BE49-F238E27FC236}">
                <a16:creationId xmlns:a16="http://schemas.microsoft.com/office/drawing/2014/main" id="{89AAB495-FF69-BD42-9D63-8EFF2CCF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4016" y="4957870"/>
            <a:ext cx="1902795" cy="138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1D4D474-32EF-0645-ADD7-9F9F6BE03C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4943" y="2816430"/>
            <a:ext cx="4016375" cy="1990494"/>
          </a:xfrm>
          <a:prstGeom prst="rect">
            <a:avLst/>
          </a:prstGeom>
        </p:spPr>
      </p:pic>
      <p:pic>
        <p:nvPicPr>
          <p:cNvPr id="72" name="Picture 71" descr="https://lh3.googleusercontent.com/iXU-hZ5DY_hiUeqP-HP68rtjFhx6XVA2p_a6qUiHHlPQYP47DE2lz7RJmPv1AiAEyROItCS61iDnsYFgEHTys7O7zcQrv6co1JeKFqNr9ThiUUK6fAMcmqPTLz3eoWpUB3bCXaiV6nKLVnP1bjOmvdhOIvSmjsAlg-aMCLNInIkFr_LN3VcvMCUg0m87_PgHok4polNefzTqHSiLqGvIWR5IfOCi-oz_OOVpTW9Fr8504cf0GLfG5UMph4LmI4Bb8z24FhdQo1e77aFL2putVjFFZZDip83gNpLkqEYVtQvGovt5lUCJJRxlRoOtPSnHyBk35Rv5i9h2OTNj1fcMgQPqw6Pt91PQFHvhjiHUFwGhFqcUgjcwX7Z5xatHSS69bOCOXxInSyqonrAchHJXOTd6Ah3Q1iyBwRxBQa33-ORUecDOL6TXcSf1xLFFCaI_7M4f_622DYkkyLSgqpUKyraqScrzXD6INUkpasf2PS9jW2IofjVfU9QV5qdhzUrvgxwljxoOr4hCL4He9DAHrx7iMzpDzWR_wkg2ApLTlu6-X63pWWZ4B0SEZMeaW8UXrAmUT0Zs-mxhOikWmmRRv6c1QjH2LD_9USL65aY5dw=w1798-h1011-no">
            <a:extLst>
              <a:ext uri="{FF2B5EF4-FFF2-40B4-BE49-F238E27FC236}">
                <a16:creationId xmlns:a16="http://schemas.microsoft.com/office/drawing/2014/main" id="{D442E452-2242-F848-BC62-36F59056D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8766636" y="5218626"/>
            <a:ext cx="1477741" cy="86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3273588-CEB6-7348-9E96-1B8AD3CE22FF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6139432" y="2074128"/>
            <a:ext cx="2246285" cy="145491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EF29E6D8-C9A1-774E-B9D9-08531AA59D76}"/>
              </a:ext>
            </a:extLst>
          </p:cNvPr>
          <p:cNvSpPr/>
          <p:nvPr/>
        </p:nvSpPr>
        <p:spPr>
          <a:xfrm rot="18258481">
            <a:off x="5921476" y="3370978"/>
            <a:ext cx="278780" cy="546409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651670-8761-9148-A3F5-DD29351C0F51}"/>
              </a:ext>
            </a:extLst>
          </p:cNvPr>
          <p:cNvSpPr/>
          <p:nvPr/>
        </p:nvSpPr>
        <p:spPr>
          <a:xfrm rot="20019666">
            <a:off x="6256212" y="3800948"/>
            <a:ext cx="231669" cy="478383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77E32D-F782-BC4D-8F67-C484471B9E26}"/>
              </a:ext>
            </a:extLst>
          </p:cNvPr>
          <p:cNvCxnSpPr>
            <a:cxnSpLocks/>
            <a:stCxn id="18" idx="6"/>
          </p:cNvCxnSpPr>
          <p:nvPr/>
        </p:nvCxnSpPr>
        <p:spPr>
          <a:xfrm flipV="1">
            <a:off x="6475856" y="3771157"/>
            <a:ext cx="1866583" cy="21759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C950F2A-00E6-3746-A392-EB748FEFAD1B}"/>
              </a:ext>
            </a:extLst>
          </p:cNvPr>
          <p:cNvSpPr/>
          <p:nvPr/>
        </p:nvSpPr>
        <p:spPr>
          <a:xfrm rot="16482235">
            <a:off x="3834810" y="5274530"/>
            <a:ext cx="231669" cy="287817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93A930-5275-084E-AC4F-D7AF05B71913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4094068" y="5430239"/>
            <a:ext cx="6169948" cy="38999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042DC69-5406-C044-82FD-E8F5577CC561}"/>
              </a:ext>
            </a:extLst>
          </p:cNvPr>
          <p:cNvSpPr/>
          <p:nvPr/>
        </p:nvSpPr>
        <p:spPr>
          <a:xfrm rot="16482235">
            <a:off x="6180796" y="4645011"/>
            <a:ext cx="292205" cy="27488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9B57F-E9E6-9B42-889D-120B7DD95A4B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6463876" y="4793721"/>
            <a:ext cx="2609576" cy="59261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A4C4E09-516A-134F-9B19-E173B9217645}"/>
              </a:ext>
            </a:extLst>
          </p:cNvPr>
          <p:cNvSpPr/>
          <p:nvPr/>
        </p:nvSpPr>
        <p:spPr>
          <a:xfrm rot="16482235">
            <a:off x="3941618" y="3037409"/>
            <a:ext cx="292205" cy="27488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FBE5E9E-81C1-1843-B4C8-7BD73CA497B1}"/>
              </a:ext>
            </a:extLst>
          </p:cNvPr>
          <p:cNvCxnSpPr>
            <a:cxnSpLocks/>
            <a:stCxn id="32" idx="4"/>
          </p:cNvCxnSpPr>
          <p:nvPr/>
        </p:nvCxnSpPr>
        <p:spPr>
          <a:xfrm>
            <a:off x="4224698" y="3186119"/>
            <a:ext cx="4848754" cy="210184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13EB5BB-EE7C-9B4A-826C-B5E240B0C8C5}"/>
              </a:ext>
            </a:extLst>
          </p:cNvPr>
          <p:cNvSpPr txBox="1"/>
          <p:nvPr/>
        </p:nvSpPr>
        <p:spPr>
          <a:xfrm>
            <a:off x="9048524" y="4497715"/>
            <a:ext cx="305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Bunch train swap-out using demonstrated kicker/</a:t>
            </a:r>
            <a:r>
              <a:rPr lang="en-US" sz="1200" dirty="0" err="1">
                <a:solidFill>
                  <a:schemeClr val="tx2"/>
                </a:solidFill>
              </a:rPr>
              <a:t>pulser</a:t>
            </a:r>
            <a:r>
              <a:rPr lang="en-US" sz="1200" dirty="0">
                <a:solidFill>
                  <a:schemeClr val="tx2"/>
                </a:solidFill>
              </a:rPr>
              <a:t> technology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CF4672-127C-0D40-A615-F7A67C97F927}"/>
              </a:ext>
            </a:extLst>
          </p:cNvPr>
          <p:cNvSpPr txBox="1"/>
          <p:nvPr/>
        </p:nvSpPr>
        <p:spPr>
          <a:xfrm>
            <a:off x="8176035" y="5795354"/>
            <a:ext cx="9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Small aperture NEG coating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2D9D2A-2600-3346-A836-2E358E9C7DB8}"/>
              </a:ext>
            </a:extLst>
          </p:cNvPr>
          <p:cNvSpPr txBox="1"/>
          <p:nvPr/>
        </p:nvSpPr>
        <p:spPr>
          <a:xfrm>
            <a:off x="10078279" y="6238007"/>
            <a:ext cx="2039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High Field PM bend magnets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CC9A-D078-8E84-1F67-DAD1F4E38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4" grpId="0" animBg="1"/>
      <p:bldP spid="28" grpId="0" animBg="1"/>
      <p:bldP spid="32" grpId="0" animBg="1"/>
      <p:bldP spid="26" grpId="0"/>
      <p:bldP spid="27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73134" y="1091626"/>
            <a:ext cx="4264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2"/>
                </a:solidFill>
                <a:latin typeface="Arial"/>
                <a:ea typeface="ＭＳ Ｐゴシック" charset="0"/>
                <a:cs typeface="Avenir Next Demi Bold"/>
              </a:rPr>
              <a:t>ALS-U: nine-bend achromat with </a:t>
            </a:r>
            <a:br>
              <a:rPr lang="en-US" sz="1600" b="1" dirty="0">
                <a:solidFill>
                  <a:schemeClr val="bg2"/>
                </a:solidFill>
                <a:latin typeface="Arial"/>
                <a:ea typeface="ＭＳ Ｐゴシック" charset="0"/>
                <a:cs typeface="Avenir Next Demi Bold"/>
              </a:rPr>
            </a:br>
            <a:r>
              <a:rPr lang="en-US" sz="1600" b="1" dirty="0">
                <a:solidFill>
                  <a:schemeClr val="bg2"/>
                </a:solidFill>
                <a:latin typeface="Arial"/>
                <a:ea typeface="ＭＳ Ｐゴシック" charset="0"/>
                <a:cs typeface="Avenir Next Demi Bold"/>
              </a:rPr>
              <a:t>reverse bends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6926" y="1234073"/>
            <a:ext cx="3464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2"/>
                </a:solidFill>
                <a:latin typeface="Arial"/>
                <a:ea typeface="ＭＳ Ｐゴシック" charset="0"/>
                <a:cs typeface="Avenir Next Demi Bold"/>
              </a:rPr>
              <a:t>ALS today: triple-bend achromat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929125" y="1946340"/>
            <a:ext cx="501271" cy="367654"/>
          </a:xfrm>
          <a:prstGeom prst="rightArrow">
            <a:avLst/>
          </a:prstGeom>
          <a:solidFill>
            <a:srgbClr val="008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7" name="Picture 6" descr="SR_5-6-NEW_01-22.6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34112" r="2464" b="39411"/>
          <a:stretch/>
        </p:blipFill>
        <p:spPr>
          <a:xfrm>
            <a:off x="2268163" y="1691965"/>
            <a:ext cx="3336224" cy="841718"/>
          </a:xfrm>
          <a:prstGeom prst="rect">
            <a:avLst/>
          </a:prstGeom>
        </p:spPr>
      </p:pic>
      <p:pic>
        <p:nvPicPr>
          <p:cNvPr id="8" name="Picture 7" descr="SR_5-6-NEW_01-22.6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36386" r="2605" b="38924"/>
          <a:stretch/>
        </p:blipFill>
        <p:spPr>
          <a:xfrm>
            <a:off x="6675213" y="1701784"/>
            <a:ext cx="3345500" cy="769235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873485" y="4679788"/>
          <a:ext cx="3405187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03400" imgH="215900" progId="Equation.3">
                  <p:embed/>
                </p:oleObj>
              </mc:Choice>
              <mc:Fallback>
                <p:oleObj name="Equation" r:id="rId5" imgW="1803400" imgH="21590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3485" y="4679788"/>
                        <a:ext cx="3405187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 bwMode="auto">
          <a:xfrm>
            <a:off x="2409657" y="4630574"/>
            <a:ext cx="771025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pitchFamily="84" charset="-128"/>
              <a:cs typeface="ＭＳ Ｐゴシック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105650" y="4699001"/>
          <a:ext cx="3221038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12900" imgH="215900" progId="Equation.3">
                  <p:embed/>
                </p:oleObj>
              </mc:Choice>
              <mc:Fallback>
                <p:oleObj name="Equation" r:id="rId7" imgW="1612900" imgH="2159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05650" y="4699001"/>
                        <a:ext cx="3221038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120790" y="31514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20790" y="31514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296878" y="4544083"/>
          <a:ext cx="164306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16000" imgH="444500" progId="Equation.3">
                  <p:embed/>
                </p:oleObj>
              </mc:Choice>
              <mc:Fallback>
                <p:oleObj name="Equation" r:id="rId11" imgW="1016000" imgH="4445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96878" y="4544083"/>
                        <a:ext cx="1643062" cy="74930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8092303" y="2896673"/>
            <a:ext cx="992686" cy="11712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66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ALS_twiss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64" y="2562645"/>
            <a:ext cx="3533795" cy="1960194"/>
          </a:xfrm>
          <a:prstGeom prst="rect">
            <a:avLst/>
          </a:prstGeom>
        </p:spPr>
      </p:pic>
      <p:pic>
        <p:nvPicPr>
          <p:cNvPr id="19" name="Picture 18" descr="ALSU_twiss_109nm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13" y="2533683"/>
            <a:ext cx="3586006" cy="1989156"/>
          </a:xfrm>
          <a:prstGeom prst="rect">
            <a:avLst/>
          </a:prstGeom>
        </p:spPr>
      </p:pic>
      <p:sp>
        <p:nvSpPr>
          <p:cNvPr id="22" name="Title 8"/>
          <p:cNvSpPr txBox="1">
            <a:spLocks/>
          </p:cNvSpPr>
          <p:nvPr/>
        </p:nvSpPr>
        <p:spPr bwMode="auto">
          <a:xfrm>
            <a:off x="255182" y="90230"/>
            <a:ext cx="92503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  <a:latin typeface="Arial"/>
                <a:ea typeface="ＭＳ Ｐゴシック"/>
                <a:cs typeface="ＭＳ Ｐゴシック"/>
              </a:rPr>
              <a:t>Nine-bend achromat lattice reaches the soft </a:t>
            </a:r>
            <a:br>
              <a:rPr lang="en-US" b="1" dirty="0">
                <a:solidFill>
                  <a:schemeClr val="tx2"/>
                </a:solidFill>
                <a:latin typeface="Arial"/>
                <a:ea typeface="ＭＳ Ｐゴシック"/>
                <a:cs typeface="ＭＳ Ｐゴシック"/>
              </a:rPr>
            </a:br>
            <a:r>
              <a:rPr lang="en-US" b="1" dirty="0">
                <a:solidFill>
                  <a:schemeClr val="tx2"/>
                </a:solidFill>
                <a:latin typeface="Arial"/>
                <a:ea typeface="ＭＳ Ｐゴシック"/>
                <a:cs typeface="ＭＳ Ｐゴシック"/>
              </a:rPr>
              <a:t>x-ray diffraction limit up to 1.5 keV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372" y="5354592"/>
            <a:ext cx="6440837" cy="766369"/>
          </a:xfrm>
          <a:solidFill>
            <a:schemeClr val="tx2"/>
          </a:solidFill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Large increase in coherent fraction due to lower emittance and smaller </a:t>
            </a:r>
            <a:r>
              <a:rPr lang="en-US" sz="2000" b="1" dirty="0">
                <a:solidFill>
                  <a:schemeClr val="bg1"/>
                </a:solidFill>
                <a:latin typeface="Symbol" charset="2"/>
                <a:cs typeface="Symbol" charset="2"/>
              </a:rPr>
              <a:t>b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-functions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5CE8B8-3D6A-F341-986B-5F3AD72FA8C2}"/>
              </a:ext>
            </a:extLst>
          </p:cNvPr>
          <p:cNvSpPr txBox="1"/>
          <p:nvPr/>
        </p:nvSpPr>
        <p:spPr>
          <a:xfrm>
            <a:off x="7610406" y="4670744"/>
            <a:ext cx="46679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Times" pitchFamily="2" charset="0"/>
                <a:cs typeface="Calibri"/>
              </a:rPr>
              <a:t>75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7391401" y="4670743"/>
            <a:ext cx="700903" cy="4158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pitchFamily="84" charset="-128"/>
              <a:cs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D31C57-840D-0C4C-9D56-A5E8947C5A1E}"/>
              </a:ext>
            </a:extLst>
          </p:cNvPr>
          <p:cNvSpPr/>
          <p:nvPr/>
        </p:nvSpPr>
        <p:spPr>
          <a:xfrm>
            <a:off x="3533037" y="4771886"/>
            <a:ext cx="91440" cy="228600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26D7F5-0484-0E4B-8815-4869BA7E4754}"/>
              </a:ext>
            </a:extLst>
          </p:cNvPr>
          <p:cNvSpPr/>
          <p:nvPr/>
        </p:nvSpPr>
        <p:spPr>
          <a:xfrm>
            <a:off x="8450764" y="4771886"/>
            <a:ext cx="91440" cy="228600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3ABCC8E-2680-4644-8C81-6F29E081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93574DB-9002-CC4A-9992-CEF14508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73134" y="1219200"/>
            <a:ext cx="4264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52A48"/>
                </a:solidFill>
                <a:latin typeface="Arial"/>
                <a:ea typeface="ＭＳ Ｐゴシック" charset="0"/>
                <a:cs typeface="Avenir Next Demi Bold"/>
              </a:rPr>
              <a:t>High Field </a:t>
            </a:r>
            <a:r>
              <a:rPr lang="en-US" sz="1600" b="1">
                <a:solidFill>
                  <a:srgbClr val="052A48"/>
                </a:solidFill>
                <a:latin typeface="Arial"/>
                <a:ea typeface="ＭＳ Ｐゴシック" charset="0"/>
                <a:cs typeface="Avenir Next Demi Bold"/>
              </a:rPr>
              <a:t>Bend Magnets</a:t>
            </a:r>
            <a:endParaRPr lang="en-US" sz="1600" b="1" dirty="0">
              <a:solidFill>
                <a:srgbClr val="052A48"/>
              </a:solidFill>
              <a:latin typeface="Arial"/>
              <a:ea typeface="ＭＳ Ｐゴシック" charset="0"/>
              <a:cs typeface="Avenir Next Demi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6863" y="1234073"/>
            <a:ext cx="1664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333333"/>
                </a:solidFill>
                <a:latin typeface="Arial"/>
                <a:ea typeface="ＭＳ Ｐゴシック" charset="0"/>
                <a:cs typeface="Avenir Next Demi Bold"/>
              </a:rPr>
              <a:t>Reverse Bends</a:t>
            </a:r>
          </a:p>
        </p:txBody>
      </p:sp>
      <p:pic>
        <p:nvPicPr>
          <p:cNvPr id="8" name="Picture 7" descr="SR_5-6-NEW_01-22.6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36386" r="2605" b="38924"/>
          <a:stretch/>
        </p:blipFill>
        <p:spPr>
          <a:xfrm>
            <a:off x="2133600" y="1664727"/>
            <a:ext cx="3345500" cy="769235"/>
          </a:xfrm>
          <a:prstGeom prst="rect">
            <a:avLst/>
          </a:prstGeom>
        </p:spPr>
      </p:pic>
      <p:sp>
        <p:nvSpPr>
          <p:cNvPr id="22" name="Title 8"/>
          <p:cNvSpPr txBox="1">
            <a:spLocks/>
          </p:cNvSpPr>
          <p:nvPr/>
        </p:nvSpPr>
        <p:spPr bwMode="auto">
          <a:xfrm>
            <a:off x="318978" y="111495"/>
            <a:ext cx="93991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  <a:latin typeface="Arial"/>
                <a:ea typeface="ＭＳ Ｐゴシック"/>
                <a:cs typeface="ＭＳ Ｐゴシック"/>
              </a:rPr>
              <a:t>Performance enhancing lattice features: Reverse bends &amp; high-field bend magnets</a:t>
            </a:r>
          </a:p>
        </p:txBody>
      </p:sp>
      <p:pic>
        <p:nvPicPr>
          <p:cNvPr id="25" name="Picture 24" descr="SR_5-6-NEW_01-22.62.jpg">
            <a:extLst>
              <a:ext uri="{FF2B5EF4-FFF2-40B4-BE49-F238E27FC236}">
                <a16:creationId xmlns:a16="http://schemas.microsoft.com/office/drawing/2014/main" id="{2DF43E81-1BFB-3B4D-911D-C6603F8E8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36386" r="2605" b="38924"/>
          <a:stretch/>
        </p:blipFill>
        <p:spPr>
          <a:xfrm>
            <a:off x="6675213" y="1669166"/>
            <a:ext cx="3345500" cy="7692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4C3FAF-5C58-D745-9D7C-92DA08FF1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1" y="3296616"/>
            <a:ext cx="3822267" cy="11229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D0B7BA-5DFB-064C-800B-8961AC546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3274490"/>
            <a:ext cx="3746500" cy="114511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C4C2186-016B-494C-949C-118AE55D054B}"/>
              </a:ext>
            </a:extLst>
          </p:cNvPr>
          <p:cNvCxnSpPr>
            <a:cxnSpLocks/>
          </p:cNvCxnSpPr>
          <p:nvPr/>
        </p:nvCxnSpPr>
        <p:spPr>
          <a:xfrm flipV="1">
            <a:off x="2987040" y="3033377"/>
            <a:ext cx="0" cy="31942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ight Arrow 40">
            <a:extLst>
              <a:ext uri="{FF2B5EF4-FFF2-40B4-BE49-F238E27FC236}">
                <a16:creationId xmlns:a16="http://schemas.microsoft.com/office/drawing/2014/main" id="{A209BF1E-3798-754D-A361-899972BEB483}"/>
              </a:ext>
            </a:extLst>
          </p:cNvPr>
          <p:cNvSpPr/>
          <p:nvPr/>
        </p:nvSpPr>
        <p:spPr>
          <a:xfrm rot="5400000">
            <a:off x="8068451" y="2689737"/>
            <a:ext cx="501271" cy="367654"/>
          </a:xfrm>
          <a:prstGeom prst="rightArrow">
            <a:avLst/>
          </a:prstGeom>
          <a:solidFill>
            <a:srgbClr val="008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E48D37-AD3F-9C4D-9588-1407D81F9C99}"/>
              </a:ext>
            </a:extLst>
          </p:cNvPr>
          <p:cNvSpPr txBox="1"/>
          <p:nvPr/>
        </p:nvSpPr>
        <p:spPr>
          <a:xfrm>
            <a:off x="7162800" y="2694823"/>
            <a:ext cx="4264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52A48"/>
                </a:solidFill>
                <a:latin typeface="Arial"/>
                <a:ea typeface="ＭＳ Ｐゴシック" charset="0"/>
                <a:cs typeface="Avenir Next Demi Bold"/>
              </a:rPr>
              <a:t>3 of 12 Sectors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936C0C2C-2F8D-624F-BBE7-6F393E4009F0}"/>
              </a:ext>
            </a:extLst>
          </p:cNvPr>
          <p:cNvSpPr/>
          <p:nvPr/>
        </p:nvSpPr>
        <p:spPr>
          <a:xfrm rot="5400000">
            <a:off x="8068451" y="4594737"/>
            <a:ext cx="501271" cy="367654"/>
          </a:xfrm>
          <a:prstGeom prst="rightArrow">
            <a:avLst/>
          </a:prstGeom>
          <a:solidFill>
            <a:srgbClr val="008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7BF9D2-2DF8-CF44-A84E-CC2B4DE69C03}"/>
              </a:ext>
            </a:extLst>
          </p:cNvPr>
          <p:cNvSpPr txBox="1"/>
          <p:nvPr/>
        </p:nvSpPr>
        <p:spPr>
          <a:xfrm>
            <a:off x="8915401" y="4596237"/>
            <a:ext cx="1842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52A48"/>
                </a:solidFill>
                <a:latin typeface="Arial"/>
                <a:ea typeface="ＭＳ Ｐゴシック" charset="0"/>
                <a:cs typeface="Avenir Next Demi Bold"/>
              </a:rPr>
              <a:t> 2 magnets each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DB37A26-3489-F54A-B799-7F33AF48FC28}"/>
              </a:ext>
            </a:extLst>
          </p:cNvPr>
          <p:cNvSpPr/>
          <p:nvPr/>
        </p:nvSpPr>
        <p:spPr>
          <a:xfrm rot="5400000">
            <a:off x="8480938" y="4594737"/>
            <a:ext cx="501271" cy="367654"/>
          </a:xfrm>
          <a:prstGeom prst="rightArrow">
            <a:avLst/>
          </a:prstGeom>
          <a:solidFill>
            <a:srgbClr val="008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EB7B09-9AAA-A045-8D5B-CF8AB158652C}"/>
              </a:ext>
            </a:extLst>
          </p:cNvPr>
          <p:cNvSpPr txBox="1"/>
          <p:nvPr/>
        </p:nvSpPr>
        <p:spPr>
          <a:xfrm>
            <a:off x="1905000" y="2514601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52A48"/>
                </a:solidFill>
                <a:latin typeface="Arial"/>
                <a:ea typeface="ＭＳ Ｐゴシック" charset="0"/>
                <a:cs typeface="Avenir Next Demi Bold"/>
              </a:rPr>
              <a:t>10 focusing quadrupoles per sector radially offset (~1 mm)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1FFB2809-9B62-F54D-91E9-F0DCB7546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9" y="4527928"/>
            <a:ext cx="5690325" cy="1898904"/>
          </a:xfrm>
        </p:spPr>
        <p:txBody>
          <a:bodyPr>
            <a:normAutofit/>
          </a:bodyPr>
          <a:lstStyle/>
          <a:p>
            <a:r>
              <a:rPr lang="en-US" sz="2000" dirty="0"/>
              <a:t>Reverse bends further reduce emittance</a:t>
            </a:r>
          </a:p>
          <a:p>
            <a:pPr lvl="1"/>
            <a:r>
              <a:rPr lang="en-US" sz="1800" dirty="0"/>
              <a:t>~1 mm offset of 10 QF per sector</a:t>
            </a:r>
          </a:p>
          <a:p>
            <a:r>
              <a:rPr lang="en-US" sz="2000" dirty="0"/>
              <a:t>High Field Bend Magnets allow generation of hard x-rays on intermediate energy ring</a:t>
            </a:r>
          </a:p>
          <a:p>
            <a:pPr lvl="1"/>
            <a:r>
              <a:rPr lang="en-US" sz="1800" dirty="0"/>
              <a:t>3.2 T Permanent Magnet dipoles 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858FA74-87CC-7141-9BF0-41950916D977}"/>
              </a:ext>
            </a:extLst>
          </p:cNvPr>
          <p:cNvCxnSpPr>
            <a:cxnSpLocks/>
          </p:cNvCxnSpPr>
          <p:nvPr/>
        </p:nvCxnSpPr>
        <p:spPr>
          <a:xfrm flipV="1">
            <a:off x="3124200" y="3033376"/>
            <a:ext cx="0" cy="31942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7716BFB-39DF-864D-94CB-F5625602944A}"/>
              </a:ext>
            </a:extLst>
          </p:cNvPr>
          <p:cNvCxnSpPr>
            <a:cxnSpLocks/>
          </p:cNvCxnSpPr>
          <p:nvPr/>
        </p:nvCxnSpPr>
        <p:spPr>
          <a:xfrm flipV="1">
            <a:off x="3343656" y="3033376"/>
            <a:ext cx="0" cy="31942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FB881ED-E0AC-D94E-AA3D-B3AB2499303E}"/>
              </a:ext>
            </a:extLst>
          </p:cNvPr>
          <p:cNvCxnSpPr>
            <a:cxnSpLocks/>
          </p:cNvCxnSpPr>
          <p:nvPr/>
        </p:nvCxnSpPr>
        <p:spPr>
          <a:xfrm flipV="1">
            <a:off x="3553968" y="3033376"/>
            <a:ext cx="0" cy="31942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B630F10-F73A-C849-A1D4-3886FFEF7E65}"/>
              </a:ext>
            </a:extLst>
          </p:cNvPr>
          <p:cNvCxnSpPr>
            <a:cxnSpLocks/>
          </p:cNvCxnSpPr>
          <p:nvPr/>
        </p:nvCxnSpPr>
        <p:spPr>
          <a:xfrm flipV="1">
            <a:off x="3773424" y="3033376"/>
            <a:ext cx="0" cy="31942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165B6F9-5282-8348-AA2D-AC2D8636D614}"/>
              </a:ext>
            </a:extLst>
          </p:cNvPr>
          <p:cNvCxnSpPr>
            <a:cxnSpLocks/>
          </p:cNvCxnSpPr>
          <p:nvPr/>
        </p:nvCxnSpPr>
        <p:spPr>
          <a:xfrm flipV="1">
            <a:off x="3962400" y="3033376"/>
            <a:ext cx="0" cy="31942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40260E4-B6D7-EC4C-942E-24067661615C}"/>
              </a:ext>
            </a:extLst>
          </p:cNvPr>
          <p:cNvCxnSpPr>
            <a:cxnSpLocks/>
          </p:cNvCxnSpPr>
          <p:nvPr/>
        </p:nvCxnSpPr>
        <p:spPr>
          <a:xfrm flipV="1">
            <a:off x="4184904" y="3033376"/>
            <a:ext cx="0" cy="31942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0E42B51-65DD-514F-BB2C-38FD21084D03}"/>
              </a:ext>
            </a:extLst>
          </p:cNvPr>
          <p:cNvCxnSpPr>
            <a:cxnSpLocks/>
          </p:cNvCxnSpPr>
          <p:nvPr/>
        </p:nvCxnSpPr>
        <p:spPr>
          <a:xfrm flipV="1">
            <a:off x="4395216" y="3033376"/>
            <a:ext cx="0" cy="31942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80347C0-3843-D444-84AA-3A4D7CB1C410}"/>
              </a:ext>
            </a:extLst>
          </p:cNvPr>
          <p:cNvCxnSpPr>
            <a:cxnSpLocks/>
          </p:cNvCxnSpPr>
          <p:nvPr/>
        </p:nvCxnSpPr>
        <p:spPr>
          <a:xfrm flipV="1">
            <a:off x="4614672" y="3033376"/>
            <a:ext cx="0" cy="31942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2C250DE-5AF9-0B40-82C0-BE20723BD2E9}"/>
              </a:ext>
            </a:extLst>
          </p:cNvPr>
          <p:cNvCxnSpPr>
            <a:cxnSpLocks/>
          </p:cNvCxnSpPr>
          <p:nvPr/>
        </p:nvCxnSpPr>
        <p:spPr>
          <a:xfrm flipV="1">
            <a:off x="4733544" y="3033376"/>
            <a:ext cx="0" cy="31942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F6F370-4215-C742-A03A-B19CDA05A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0CEC16-B028-8B4C-8076-8B199CA3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73887560-8ED0-D949-9E6B-032057DB0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702" y="5128651"/>
            <a:ext cx="966967" cy="120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E7824CF1-3FE4-3148-9442-D4D1C930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9" y="5111428"/>
            <a:ext cx="1411371" cy="122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281701-AF51-0B49-8789-7A31C442B94E}"/>
              </a:ext>
            </a:extLst>
          </p:cNvPr>
          <p:cNvSpPr txBox="1"/>
          <p:nvPr/>
        </p:nvSpPr>
        <p:spPr>
          <a:xfrm>
            <a:off x="7903770" y="3222471"/>
            <a:ext cx="811441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  <a:latin typeface="+mj-lt"/>
              </a:rPr>
              <a:t>high field bend</a:t>
            </a:r>
          </a:p>
        </p:txBody>
      </p:sp>
    </p:spTree>
    <p:extLst>
      <p:ext uri="{BB962C8B-B14F-4D97-AF65-F5344CB8AC3E}">
        <p14:creationId xmlns:p14="http://schemas.microsoft.com/office/powerpoint/2010/main" val="3208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9274" y="246888"/>
            <a:ext cx="11692726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ALS-U Integrated CAD model includes all mechanical scope of Project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6B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iFAST Injector Workshop | Christoph Steier, ALS-U Injectors | March 7, 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BA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8388"/>
            <a:ext cx="12192000" cy="55460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8470F1-8728-59E7-0CD6-6A53D1D91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479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EC9BBB-40C1-4987-A7E1-EE7C1FEBE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04" y="11430"/>
            <a:ext cx="1119719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Injection / Extraction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34C25-C1D1-4B21-92E4-FE1D644F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53DAC-CBF8-4C42-809B-6168DA722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F0EA10E-900C-40F4-B169-8D832983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10" y="582930"/>
            <a:ext cx="8372118" cy="569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2348A40F-D82E-4424-8D04-8403FE2F7BB7}"/>
              </a:ext>
            </a:extLst>
          </p:cNvPr>
          <p:cNvSpPr/>
          <p:nvPr/>
        </p:nvSpPr>
        <p:spPr>
          <a:xfrm>
            <a:off x="3330800" y="544118"/>
            <a:ext cx="380010" cy="1929740"/>
          </a:xfrm>
          <a:prstGeom prst="leftBrace">
            <a:avLst/>
          </a:prstGeom>
          <a:ln w="254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556BD7F-EE72-4A32-A500-BB86CEC59B78}"/>
              </a:ext>
            </a:extLst>
          </p:cNvPr>
          <p:cNvSpPr/>
          <p:nvPr/>
        </p:nvSpPr>
        <p:spPr>
          <a:xfrm>
            <a:off x="3330800" y="2899391"/>
            <a:ext cx="380010" cy="3304210"/>
          </a:xfrm>
          <a:prstGeom prst="leftBrace">
            <a:avLst/>
          </a:prstGeom>
          <a:ln w="254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B60073-4F00-4D2B-819D-602B63496A32}"/>
              </a:ext>
            </a:extLst>
          </p:cNvPr>
          <p:cNvSpPr txBox="1"/>
          <p:nvPr/>
        </p:nvSpPr>
        <p:spPr>
          <a:xfrm>
            <a:off x="605024" y="1067779"/>
            <a:ext cx="28696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                     AR </a:t>
            </a:r>
          </a:p>
          <a:p>
            <a:r>
              <a:rPr lang="en-US" sz="2800" dirty="0">
                <a:solidFill>
                  <a:schemeClr val="bg2"/>
                </a:solidFill>
              </a:rPr>
              <a:t>(commissioning)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D70AF6-9A8C-44BA-8866-C8C4EB5E9A41}"/>
              </a:ext>
            </a:extLst>
          </p:cNvPr>
          <p:cNvSpPr txBox="1"/>
          <p:nvPr/>
        </p:nvSpPr>
        <p:spPr>
          <a:xfrm>
            <a:off x="2647600" y="4289886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SR</a:t>
            </a:r>
          </a:p>
        </p:txBody>
      </p:sp>
    </p:spTree>
    <p:extLst>
      <p:ext uri="{BB962C8B-B14F-4D97-AF65-F5344CB8AC3E}">
        <p14:creationId xmlns:p14="http://schemas.microsoft.com/office/powerpoint/2010/main" val="357141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136E9D76-4190-DB4D-8E28-369E44078092}"/>
              </a:ext>
            </a:extLst>
          </p:cNvPr>
          <p:cNvSpPr/>
          <p:nvPr/>
        </p:nvSpPr>
        <p:spPr>
          <a:xfrm>
            <a:off x="499275" y="1142793"/>
            <a:ext cx="5840439" cy="5534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ALS-U will deliver a world-leading light source that provides users with bright, high-coherent-flux soft x-rays</a:t>
            </a:r>
          </a:p>
          <a:p>
            <a:endParaRPr lang="en-US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4450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3200" b="1" dirty="0">
                <a:solidFill>
                  <a:srgbClr val="006B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High-level Goals:</a:t>
            </a:r>
          </a:p>
          <a:p>
            <a:pPr marL="354013" lvl="1" indent="-231775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133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lvl="1" indent="-2317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 an increase in brightness and coherent flux of soft x-rays (@1 keV) of at least 2 orders of magnitude beyond today’s ALS capabilities</a:t>
            </a:r>
          </a:p>
          <a:p>
            <a:pPr marL="354013" lvl="1" indent="-231775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133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lvl="1" indent="-2317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a set of experimental capabilities that will enable leadership in soft x-ray science </a:t>
            </a:r>
          </a:p>
          <a:p>
            <a:pPr marL="354013" lvl="1" indent="-231775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133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lvl="1" indent="-2317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infrared and hard x-ray capabilities comparable to present-day ALS</a:t>
            </a:r>
          </a:p>
          <a:p>
            <a:endParaRPr lang="en-US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BDCE01-8119-8A45-AC29-DE1F8947F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ALS-U Project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15ADFF-7A1A-9245-8792-EAB7A6077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nl-NL"/>
              <a:t>iFAST Injector Workshop | Christoph Steier, ALS-U Injectors | March 7, 2024</a:t>
            </a:r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E98141B-E8EB-3249-B2B1-D2706BD8EC15}"/>
              </a:ext>
            </a:extLst>
          </p:cNvPr>
          <p:cNvGrpSpPr/>
          <p:nvPr/>
        </p:nvGrpSpPr>
        <p:grpSpPr>
          <a:xfrm>
            <a:off x="9162691" y="909704"/>
            <a:ext cx="2970621" cy="4895460"/>
            <a:chOff x="8493651" y="1008862"/>
            <a:chExt cx="2525845" cy="4663986"/>
          </a:xfrm>
        </p:grpSpPr>
        <p:pic>
          <p:nvPicPr>
            <p:cNvPr id="74" name="Picture 73" descr="beamspot_als.pdf">
              <a:extLst>
                <a:ext uri="{FF2B5EF4-FFF2-40B4-BE49-F238E27FC236}">
                  <a16:creationId xmlns:a16="http://schemas.microsoft.com/office/drawing/2014/main" id="{F7428C46-478D-BD4A-A1B1-404AEC148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4616" y="1314860"/>
              <a:ext cx="2521821" cy="1891367"/>
            </a:xfrm>
            <a:prstGeom prst="rect">
              <a:avLst/>
            </a:prstGeom>
          </p:spPr>
        </p:pic>
        <p:sp>
          <p:nvSpPr>
            <p:cNvPr id="75" name="Right Arrow 74">
              <a:extLst>
                <a:ext uri="{FF2B5EF4-FFF2-40B4-BE49-F238E27FC236}">
                  <a16:creationId xmlns:a16="http://schemas.microsoft.com/office/drawing/2014/main" id="{919D8B2F-5175-5043-B42C-93512DF2CAF8}"/>
                </a:ext>
              </a:extLst>
            </p:cNvPr>
            <p:cNvSpPr/>
            <p:nvPr/>
          </p:nvSpPr>
          <p:spPr>
            <a:xfrm rot="5400000">
              <a:off x="9554131" y="3353430"/>
              <a:ext cx="533400" cy="304800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pic>
          <p:nvPicPr>
            <p:cNvPr id="77" name="Picture 76" descr="beamspot_alsu.pdf">
              <a:extLst>
                <a:ext uri="{FF2B5EF4-FFF2-40B4-BE49-F238E27FC236}">
                  <a16:creationId xmlns:a16="http://schemas.microsoft.com/office/drawing/2014/main" id="{2E66923C-260F-5C41-A1ED-4CD54AA06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3651" y="3780040"/>
              <a:ext cx="2523744" cy="1892808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EA689D9-AC10-5A4E-B035-0932BA1A57CD}"/>
                </a:ext>
              </a:extLst>
            </p:cNvPr>
            <p:cNvSpPr txBox="1"/>
            <p:nvPr/>
          </p:nvSpPr>
          <p:spPr>
            <a:xfrm>
              <a:off x="9156411" y="1482263"/>
              <a:ext cx="1291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dirty="0">
                  <a:solidFill>
                    <a:srgbClr val="FFFFFF"/>
                  </a:solidFill>
                  <a:latin typeface="Calibri"/>
                  <a:cs typeface="Calibri"/>
                </a:rPr>
                <a:t>Today’s ALS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06C515E-CCF5-C841-B586-2AAF73D33C10}"/>
                </a:ext>
              </a:extLst>
            </p:cNvPr>
            <p:cNvSpPr txBox="1"/>
            <p:nvPr/>
          </p:nvSpPr>
          <p:spPr>
            <a:xfrm>
              <a:off x="9196857" y="3943410"/>
              <a:ext cx="1194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dirty="0">
                  <a:solidFill>
                    <a:srgbClr val="FFFFFF"/>
                  </a:solidFill>
                  <a:latin typeface="Calibri"/>
                  <a:cs typeface="Calibri"/>
                </a:rPr>
                <a:t>Future ALS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86B4C47-AE14-A24D-BA99-7442E072E1EC}"/>
                </a:ext>
              </a:extLst>
            </p:cNvPr>
            <p:cNvSpPr txBox="1"/>
            <p:nvPr/>
          </p:nvSpPr>
          <p:spPr>
            <a:xfrm>
              <a:off x="8495752" y="1008862"/>
              <a:ext cx="2523744" cy="3518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b="1" dirty="0">
                  <a:solidFill>
                    <a:srgbClr val="006BA6"/>
                  </a:solidFill>
                  <a:latin typeface="Calibri"/>
                  <a:cs typeface="Calibri"/>
                </a:rPr>
                <a:t>Electron Beam Profile</a:t>
              </a:r>
            </a:p>
          </p:txBody>
        </p:sp>
      </p:grpSp>
      <p:sp>
        <p:nvSpPr>
          <p:cNvPr id="16" name="Right Arrow 15">
            <a:extLst>
              <a:ext uri="{FF2B5EF4-FFF2-40B4-BE49-F238E27FC236}">
                <a16:creationId xmlns:a16="http://schemas.microsoft.com/office/drawing/2014/main" id="{919D8B2F-5175-5043-B42C-93512DF2CAF8}"/>
              </a:ext>
            </a:extLst>
          </p:cNvPr>
          <p:cNvSpPr/>
          <p:nvPr/>
        </p:nvSpPr>
        <p:spPr>
          <a:xfrm rot="5400000">
            <a:off x="7595187" y="3351362"/>
            <a:ext cx="559873" cy="35847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1967" y="832760"/>
            <a:ext cx="76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3BA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7607" y="5821469"/>
            <a:ext cx="76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9BA</a:t>
            </a:r>
          </a:p>
        </p:txBody>
      </p:sp>
      <p:pic>
        <p:nvPicPr>
          <p:cNvPr id="5" name="Google Shape;162;p4" descr="Fig 3.2.1.C_20160307.png">
            <a:extLst>
              <a:ext uri="{FF2B5EF4-FFF2-40B4-BE49-F238E27FC236}">
                <a16:creationId xmlns:a16="http://schemas.microsoft.com/office/drawing/2014/main" id="{8C807D89-A88F-45E8-6808-7690C1E805E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2117" y="1316752"/>
            <a:ext cx="2078820" cy="181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1;p4">
            <a:extLst>
              <a:ext uri="{FF2B5EF4-FFF2-40B4-BE49-F238E27FC236}">
                <a16:creationId xmlns:a16="http://schemas.microsoft.com/office/drawing/2014/main" id="{0B44A144-21EA-7D12-8728-6717DA126E0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367" y="3893402"/>
            <a:ext cx="2184104" cy="19004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3D15A-0DE3-DD18-BF39-F3AD181D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31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027E11-2428-4F83-8A89-9B9CFFA07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09" y="3006174"/>
            <a:ext cx="9011908" cy="3305636"/>
          </a:xfr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D28C4A-6B22-436E-A171-349B097C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02" y="64008"/>
            <a:ext cx="1119719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Injection from the Booster (top-off) is  based on a three pulsed-dipole kicker (3DK) scheme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A7952A-83F9-4999-827E-F35A6B69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nl-NL"/>
              <a:t>iFAST Injector Workshop | Christoph Steier, ALS-U Injectors | March 7, 2024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B6452D-46AC-44BB-A5B6-836D207C6B8A}"/>
              </a:ext>
            </a:extLst>
          </p:cNvPr>
          <p:cNvGrpSpPr/>
          <p:nvPr/>
        </p:nvGrpSpPr>
        <p:grpSpPr>
          <a:xfrm>
            <a:off x="2654152" y="2591646"/>
            <a:ext cx="6047232" cy="414528"/>
            <a:chOff x="3499104" y="2950464"/>
            <a:chExt cx="6047232" cy="41452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BBEA23D-040C-4095-B294-C940D13D3B6E}"/>
                </a:ext>
              </a:extLst>
            </p:cNvPr>
            <p:cNvCxnSpPr>
              <a:cxnSpLocks/>
            </p:cNvCxnSpPr>
            <p:nvPr/>
          </p:nvCxnSpPr>
          <p:spPr>
            <a:xfrm>
              <a:off x="6254496" y="3364992"/>
              <a:ext cx="755904" cy="0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538C053-0BD5-4324-ADC0-3D06C9662CDC}"/>
                </a:ext>
              </a:extLst>
            </p:cNvPr>
            <p:cNvCxnSpPr>
              <a:cxnSpLocks/>
            </p:cNvCxnSpPr>
            <p:nvPr/>
          </p:nvCxnSpPr>
          <p:spPr>
            <a:xfrm>
              <a:off x="4395216" y="3358896"/>
              <a:ext cx="755904" cy="0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CF32804-237B-4CA2-9B00-4D7CECF718F4}"/>
                </a:ext>
              </a:extLst>
            </p:cNvPr>
            <p:cNvCxnSpPr>
              <a:cxnSpLocks/>
            </p:cNvCxnSpPr>
            <p:nvPr/>
          </p:nvCxnSpPr>
          <p:spPr>
            <a:xfrm>
              <a:off x="7863840" y="3364992"/>
              <a:ext cx="755904" cy="0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7213B8-86CF-4792-B9F5-ABFEAAB21AA5}"/>
                </a:ext>
              </a:extLst>
            </p:cNvPr>
            <p:cNvSpPr txBox="1"/>
            <p:nvPr/>
          </p:nvSpPr>
          <p:spPr>
            <a:xfrm>
              <a:off x="3499104" y="2950464"/>
              <a:ext cx="2389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/>
                  </a:solidFill>
                </a:rPr>
                <a:t>Sector-12 straight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11F7B6-94A1-4124-AAF8-2C25DE49DCAD}"/>
                </a:ext>
              </a:extLst>
            </p:cNvPr>
            <p:cNvSpPr txBox="1"/>
            <p:nvPr/>
          </p:nvSpPr>
          <p:spPr>
            <a:xfrm>
              <a:off x="5407152" y="2956560"/>
              <a:ext cx="2389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/>
                  </a:solidFill>
                </a:rPr>
                <a:t>Sector-1 straight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038C09-7401-40E3-9E19-9830412D32D8}"/>
                </a:ext>
              </a:extLst>
            </p:cNvPr>
            <p:cNvSpPr txBox="1"/>
            <p:nvPr/>
          </p:nvSpPr>
          <p:spPr>
            <a:xfrm>
              <a:off x="7156704" y="2962656"/>
              <a:ext cx="2389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/>
                  </a:solidFill>
                </a:rPr>
                <a:t>Sector-2 straight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44B0583-180F-4555-BA7F-7675887A7A35}"/>
              </a:ext>
            </a:extLst>
          </p:cNvPr>
          <p:cNvSpPr txBox="1"/>
          <p:nvPr/>
        </p:nvSpPr>
        <p:spPr>
          <a:xfrm>
            <a:off x="2312775" y="4493461"/>
            <a:ext cx="1524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stored beam</a:t>
            </a:r>
            <a:endPara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67FA7B-74B0-4EB0-8B84-F94E23674ACF}"/>
              </a:ext>
            </a:extLst>
          </p:cNvPr>
          <p:cNvSpPr txBox="1"/>
          <p:nvPr/>
        </p:nvSpPr>
        <p:spPr>
          <a:xfrm rot="20651717">
            <a:off x="6010035" y="3231726"/>
            <a:ext cx="341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Injected beam (from booster)</a:t>
            </a:r>
            <a:endPara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34BF38-3753-4330-B55A-EEF1370DA935}"/>
              </a:ext>
            </a:extLst>
          </p:cNvPr>
          <p:cNvGrpSpPr/>
          <p:nvPr/>
        </p:nvGrpSpPr>
        <p:grpSpPr>
          <a:xfrm>
            <a:off x="3013816" y="4690812"/>
            <a:ext cx="6368670" cy="863406"/>
            <a:chOff x="3858768" y="5049630"/>
            <a:chExt cx="6368670" cy="8634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37F593F-B12E-47F9-AF2B-AE2E747629F8}"/>
                </a:ext>
              </a:extLst>
            </p:cNvPr>
            <p:cNvGrpSpPr/>
            <p:nvPr/>
          </p:nvGrpSpPr>
          <p:grpSpPr>
            <a:xfrm>
              <a:off x="5888736" y="5122782"/>
              <a:ext cx="4338702" cy="790254"/>
              <a:chOff x="5888736" y="5122782"/>
              <a:chExt cx="4338702" cy="79025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78EEE3-DA41-4E69-945B-F3D59FDCD76D}"/>
                  </a:ext>
                </a:extLst>
              </p:cNvPr>
              <p:cNvSpPr txBox="1"/>
              <p:nvPr/>
            </p:nvSpPr>
            <p:spPr>
              <a:xfrm>
                <a:off x="8802624" y="5354430"/>
                <a:ext cx="1424814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2"/>
                    </a:solidFill>
                  </a:rPr>
                  <a:t>Main kicker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0885441-3BC7-40C7-8725-3A5D434A9A8E}"/>
                  </a:ext>
                </a:extLst>
              </p:cNvPr>
              <p:cNvCxnSpPr/>
              <p:nvPr/>
            </p:nvCxnSpPr>
            <p:spPr>
              <a:xfrm flipH="1" flipV="1">
                <a:off x="8473440" y="5134974"/>
                <a:ext cx="341376" cy="250234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4F4C939-C190-4916-8DC3-6B21291062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12992" y="5122782"/>
                <a:ext cx="170688" cy="390144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3A8F47-E30A-4BC9-B06F-84F577A2987A}"/>
                  </a:ext>
                </a:extLst>
              </p:cNvPr>
              <p:cNvSpPr txBox="1"/>
              <p:nvPr/>
            </p:nvSpPr>
            <p:spPr>
              <a:xfrm>
                <a:off x="5888736" y="5512926"/>
                <a:ext cx="1678408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2"/>
                    </a:solidFill>
                  </a:rPr>
                  <a:t>2</a:t>
                </a:r>
                <a:r>
                  <a:rPr lang="en-US" sz="2000" b="1" baseline="30000" dirty="0">
                    <a:solidFill>
                      <a:schemeClr val="accent2"/>
                    </a:solidFill>
                  </a:rPr>
                  <a:t>nd</a:t>
                </a:r>
                <a:r>
                  <a:rPr lang="en-US" sz="2000" b="1" dirty="0">
                    <a:solidFill>
                      <a:schemeClr val="accent2"/>
                    </a:solidFill>
                  </a:rPr>
                  <a:t>  pre-kicker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AFB6A6A-2108-4D5E-89AB-3BC29C69F815}"/>
                </a:ext>
              </a:extLst>
            </p:cNvPr>
            <p:cNvGrpSpPr/>
            <p:nvPr/>
          </p:nvGrpSpPr>
          <p:grpSpPr>
            <a:xfrm>
              <a:off x="3858768" y="5049630"/>
              <a:ext cx="1621982" cy="711006"/>
              <a:chOff x="3858768" y="5049630"/>
              <a:chExt cx="1621982" cy="711006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67C870D-7568-4C22-A7D8-86524DB532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92752" y="5049630"/>
                <a:ext cx="384048" cy="329482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3CB93C6-B19B-423A-B82A-82BDBD100FA1}"/>
                  </a:ext>
                </a:extLst>
              </p:cNvPr>
              <p:cNvSpPr txBox="1"/>
              <p:nvPr/>
            </p:nvSpPr>
            <p:spPr>
              <a:xfrm>
                <a:off x="3858768" y="5360526"/>
                <a:ext cx="1621982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2"/>
                    </a:solidFill>
                  </a:rPr>
                  <a:t>1</a:t>
                </a:r>
                <a:r>
                  <a:rPr lang="en-US" sz="2000" b="1" baseline="30000" dirty="0">
                    <a:solidFill>
                      <a:schemeClr val="accent2"/>
                    </a:solidFill>
                  </a:rPr>
                  <a:t>st</a:t>
                </a:r>
                <a:r>
                  <a:rPr lang="en-US" sz="2000" b="1" dirty="0">
                    <a:solidFill>
                      <a:schemeClr val="accent2"/>
                    </a:solidFill>
                  </a:rPr>
                  <a:t> pre-kicker</a:t>
                </a:r>
              </a:p>
            </p:txBody>
          </p:sp>
        </p:grpSp>
      </p:grp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672FDB35-6658-4534-B6A9-42FBFD9BCD8E}"/>
              </a:ext>
            </a:extLst>
          </p:cNvPr>
          <p:cNvSpPr txBox="1">
            <a:spLocks/>
          </p:cNvSpPr>
          <p:nvPr/>
        </p:nvSpPr>
        <p:spPr>
          <a:xfrm>
            <a:off x="170688" y="1350262"/>
            <a:ext cx="11862816" cy="18443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Kickers are placed in three separate sectors (12, 1, and 2)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pre-kickers only affect the stored beam. The main kicker  deflects both stored and injected beam. </a:t>
            </a:r>
          </a:p>
          <a:p>
            <a:pPr lvl="1"/>
            <a:r>
              <a:rPr lang="en-US" dirty="0"/>
              <a:t>Pulsed thin + thick septum in sector 1 straight</a:t>
            </a:r>
          </a:p>
          <a:p>
            <a:r>
              <a:rPr lang="en-US" dirty="0"/>
              <a:t>For best injection efficiency  the stored beam is left with a small, finite oscillation-amplitude past the main kicker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6D5C22-B4B9-4C25-8F44-555125A36D4E}"/>
              </a:ext>
            </a:extLst>
          </p:cNvPr>
          <p:cNvSpPr txBox="1"/>
          <p:nvPr/>
        </p:nvSpPr>
        <p:spPr>
          <a:xfrm rot="5400000">
            <a:off x="5356859" y="3456606"/>
            <a:ext cx="99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SEPTUM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009F890-E3CF-45A7-A41F-721E7A6F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35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53B8D8-8A43-4D30-AF33-93BDC669B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452" y="2433128"/>
            <a:ext cx="5025400" cy="382945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3DK optimally set (by scan) based on lattice error realization</a:t>
            </a:r>
          </a:p>
          <a:p>
            <a:pPr lvl="1"/>
            <a:r>
              <a:rPr lang="en-US" dirty="0"/>
              <a:t>No losses on the stored beam</a:t>
            </a:r>
          </a:p>
          <a:p>
            <a:r>
              <a:rPr lang="en-US" dirty="0"/>
              <a:t>These simulation do not include 3-4% possible  additional  degradation  due to collective effects</a:t>
            </a:r>
          </a:p>
          <a:p>
            <a:pPr lvl="1"/>
            <a:r>
              <a:rPr lang="en-US" dirty="0"/>
              <a:t>Likely to be less once wakes are included in full 3DK setting optimization </a:t>
            </a:r>
          </a:p>
          <a:p>
            <a:r>
              <a:rPr lang="en-US" dirty="0"/>
              <a:t>With additional losses through BTA (BTA magnet errors, beam jitter) injection efficiency estimated  to above 90% for the largest majority of error realizations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915C01-DBE6-41F9-A807-6B626EAD7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06" y="56491"/>
            <a:ext cx="12085677" cy="645064"/>
          </a:xfrm>
        </p:spPr>
        <p:txBody>
          <a:bodyPr>
            <a:noAutofit/>
          </a:bodyPr>
          <a:lstStyle/>
          <a:p>
            <a:r>
              <a:rPr lang="en-US" sz="3200" dirty="0"/>
              <a:t>Simulations show injection efficiency &gt; 95%  over all lattice error realizations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C1C16-E0D9-42C6-B71C-3A249AB82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nl-NL"/>
              <a:t>iFAST Injector Workshop | Christoph Steier, ALS-U Injectors | March 7,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A6DD0F-6A5D-4BF5-BB53-B3E484601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7" y="1720740"/>
            <a:ext cx="5330198" cy="50256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7F397-A328-448F-8807-0E282D4BA7EA}"/>
              </a:ext>
            </a:extLst>
          </p:cNvPr>
          <p:cNvSpPr txBox="1"/>
          <p:nvPr/>
        </p:nvSpPr>
        <p:spPr>
          <a:xfrm>
            <a:off x="106326" y="925032"/>
            <a:ext cx="6306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tolerance to thin-septum leakage fields</a:t>
            </a:r>
          </a:p>
          <a:p>
            <a:pPr algn="ctr"/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 top of all other error sources)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CA71E2-9A3D-4BC9-A78F-D880313A4065}"/>
              </a:ext>
            </a:extLst>
          </p:cNvPr>
          <p:cNvSpPr txBox="1"/>
          <p:nvPr/>
        </p:nvSpPr>
        <p:spPr>
          <a:xfrm>
            <a:off x="3413051" y="5348172"/>
            <a:ext cx="201471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specified tolerance </a:t>
            </a:r>
          </a:p>
          <a:p>
            <a:r>
              <a:rPr lang="en-US" dirty="0">
                <a:solidFill>
                  <a:schemeClr val="tx2"/>
                </a:solidFill>
              </a:rPr>
              <a:t>for leakage fields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BE6FE7-22A2-464A-9AD6-412E829B833B}"/>
              </a:ext>
            </a:extLst>
          </p:cNvPr>
          <p:cNvCxnSpPr/>
          <p:nvPr/>
        </p:nvCxnSpPr>
        <p:spPr>
          <a:xfrm flipH="1" flipV="1">
            <a:off x="3094074" y="5263116"/>
            <a:ext cx="361507" cy="28707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79D0D-D0EB-47A7-9909-B25512A8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941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LSHAPE_TB_00000000000000000000000000000000_ScaleContainer">
            <a:extLst>
              <a:ext uri="{FF2B5EF4-FFF2-40B4-BE49-F238E27FC236}">
                <a16:creationId xmlns:a16="http://schemas.microsoft.com/office/drawing/2014/main" id="{BF3815F7-AE07-A245-8460-C47AB2563E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95865" y="5811985"/>
            <a:ext cx="11114457" cy="351560"/>
          </a:xfrm>
          <a:prstGeom prst="rect">
            <a:avLst/>
          </a:prstGeom>
          <a:gradFill flip="none" rotWithShape="1">
            <a:gsLst>
              <a:gs pos="0">
                <a:srgbClr val="B2381C"/>
              </a:gs>
              <a:gs pos="100000">
                <a:srgbClr val="B2381C"/>
              </a:gs>
              <a:gs pos="50000">
                <a:srgbClr val="F24C26"/>
              </a:gs>
              <a:gs pos="100000">
                <a:srgbClr val="FFFFFF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TLSHAPE_M_474d297198d5425c9487e9abdc401d8d_Title">
            <a:extLst>
              <a:ext uri="{FF2B5EF4-FFF2-40B4-BE49-F238E27FC236}">
                <a16:creationId xmlns:a16="http://schemas.microsoft.com/office/drawing/2014/main" id="{56823CBA-5FA3-E249-94D4-232D7961022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203200" y="5180737"/>
            <a:ext cx="2015067" cy="2462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600" b="1" spc="-8" dirty="0">
                <a:solidFill>
                  <a:schemeClr val="bg2"/>
                </a:solidFill>
                <a:latin typeface="Calibri" panose="020F0502020204030204" pitchFamily="34" charset="0"/>
              </a:rPr>
              <a:t>CD-0</a:t>
            </a:r>
          </a:p>
        </p:txBody>
      </p:sp>
      <p:sp>
        <p:nvSpPr>
          <p:cNvPr id="20" name="OTLSHAPE_M_474d297198d5425c9487e9abdc401d8d_Date">
            <a:extLst>
              <a:ext uri="{FF2B5EF4-FFF2-40B4-BE49-F238E27FC236}">
                <a16:creationId xmlns:a16="http://schemas.microsoft.com/office/drawing/2014/main" id="{C79436F8-958B-D14F-AAD6-3BCAB9358B9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05243" y="5389460"/>
            <a:ext cx="795867" cy="2051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333" spc="-8" dirty="0">
                <a:solidFill>
                  <a:schemeClr val="bg2"/>
                </a:solidFill>
                <a:latin typeface="Calibri" panose="020F0502020204030204" pitchFamily="34" charset="0"/>
              </a:rPr>
              <a:t>9/2016</a:t>
            </a:r>
          </a:p>
        </p:txBody>
      </p:sp>
      <p:sp>
        <p:nvSpPr>
          <p:cNvPr id="21" name="OTLSHAPE_M_474d297198d5425c9487e9abdc401d8d_Shape">
            <a:extLst>
              <a:ext uri="{FF2B5EF4-FFF2-40B4-BE49-F238E27FC236}">
                <a16:creationId xmlns:a16="http://schemas.microsoft.com/office/drawing/2014/main" id="{F3291CE6-F4BF-B343-B37D-0E61AEDB6F7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07333" y="5739172"/>
            <a:ext cx="203200" cy="177800"/>
          </a:xfrm>
          <a:prstGeom prst="chevron">
            <a:avLst>
              <a:gd name="adj" fmla="val 30000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22" name="OTLSHAPE_M_474d297198d5425c9487e9abdc401d8d_Connector1">
            <a:extLst>
              <a:ext uri="{FF2B5EF4-FFF2-40B4-BE49-F238E27FC236}">
                <a16:creationId xmlns:a16="http://schemas.microsoft.com/office/drawing/2014/main" id="{01D0C991-4DDC-D643-BB82-93384E424F74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812800" y="5560402"/>
            <a:ext cx="0" cy="178771"/>
          </a:xfrm>
          <a:prstGeom prst="line">
            <a:avLst/>
          </a:prstGeom>
          <a:ln w="9525" cap="flat" cmpd="sng" algn="ctr">
            <a:solidFill>
              <a:schemeClr val="accent5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TLSHAPE_M_474d297198d5425c9487e9abdc401d8d_Title">
            <a:extLst>
              <a:ext uri="{FF2B5EF4-FFF2-40B4-BE49-F238E27FC236}">
                <a16:creationId xmlns:a16="http://schemas.microsoft.com/office/drawing/2014/main" id="{9599A76D-F221-5049-9F1E-E3191ECEDAA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30400" y="5157754"/>
            <a:ext cx="2015067" cy="2462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600" b="1" spc="-8" dirty="0">
                <a:solidFill>
                  <a:schemeClr val="bg2"/>
                </a:solidFill>
                <a:latin typeface="Calibri" panose="020F0502020204030204" pitchFamily="34" charset="0"/>
              </a:rPr>
              <a:t>CD-1</a:t>
            </a:r>
          </a:p>
        </p:txBody>
      </p:sp>
      <p:sp>
        <p:nvSpPr>
          <p:cNvPr id="37" name="OTLSHAPE_M_474d297198d5425c9487e9abdc401d8d_Date">
            <a:extLst>
              <a:ext uri="{FF2B5EF4-FFF2-40B4-BE49-F238E27FC236}">
                <a16:creationId xmlns:a16="http://schemas.microsoft.com/office/drawing/2014/main" id="{08636030-5F73-C040-AC19-4DD3DAF9328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540000" y="5366476"/>
            <a:ext cx="795867" cy="2051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333" spc="-8" dirty="0">
                <a:solidFill>
                  <a:schemeClr val="bg2"/>
                </a:solidFill>
                <a:latin typeface="Calibri" panose="020F0502020204030204" pitchFamily="34" charset="0"/>
              </a:rPr>
              <a:t>9/2018</a:t>
            </a:r>
          </a:p>
        </p:txBody>
      </p:sp>
      <p:sp>
        <p:nvSpPr>
          <p:cNvPr id="38" name="OTLSHAPE_M_474d297198d5425c9487e9abdc401d8d_Shape">
            <a:extLst>
              <a:ext uri="{FF2B5EF4-FFF2-40B4-BE49-F238E27FC236}">
                <a16:creationId xmlns:a16="http://schemas.microsoft.com/office/drawing/2014/main" id="{A2189D61-6797-604B-8750-11AA6839D20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840933" y="5716189"/>
            <a:ext cx="203200" cy="177800"/>
          </a:xfrm>
          <a:prstGeom prst="chevron">
            <a:avLst>
              <a:gd name="adj" fmla="val 30000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39" name="OTLSHAPE_M_474d297198d5425c9487e9abdc401d8d_Connector1">
            <a:extLst>
              <a:ext uri="{FF2B5EF4-FFF2-40B4-BE49-F238E27FC236}">
                <a16:creationId xmlns:a16="http://schemas.microsoft.com/office/drawing/2014/main" id="{90ED39C0-1614-8E41-A8EF-DC239C07B11D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2946400" y="5523563"/>
            <a:ext cx="0" cy="178771"/>
          </a:xfrm>
          <a:prstGeom prst="line">
            <a:avLst/>
          </a:prstGeom>
          <a:ln w="9525" cap="flat" cmpd="sng" algn="ctr">
            <a:solidFill>
              <a:schemeClr val="accent5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TLSHAPE_M_474d297198d5425c9487e9abdc401d8d_Title">
            <a:extLst>
              <a:ext uri="{FF2B5EF4-FFF2-40B4-BE49-F238E27FC236}">
                <a16:creationId xmlns:a16="http://schemas.microsoft.com/office/drawing/2014/main" id="{63509DC3-93E7-3E4A-B01B-ACBB18E1821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431575" y="5157754"/>
            <a:ext cx="2015067" cy="2462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600" b="1" spc="-8" dirty="0">
                <a:solidFill>
                  <a:schemeClr val="bg2"/>
                </a:solidFill>
                <a:latin typeface="Calibri" panose="020F0502020204030204" pitchFamily="34" charset="0"/>
              </a:rPr>
              <a:t>CD-3A</a:t>
            </a:r>
          </a:p>
        </p:txBody>
      </p:sp>
      <p:sp>
        <p:nvSpPr>
          <p:cNvPr id="41" name="OTLSHAPE_M_474d297198d5425c9487e9abdc401d8d_Date">
            <a:extLst>
              <a:ext uri="{FF2B5EF4-FFF2-40B4-BE49-F238E27FC236}">
                <a16:creationId xmlns:a16="http://schemas.microsoft.com/office/drawing/2014/main" id="{7B815A8A-AFE8-B343-B9A5-D76EC3C8B5C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044329" y="5366476"/>
            <a:ext cx="795867" cy="2051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333" spc="-8" dirty="0">
                <a:solidFill>
                  <a:schemeClr val="bg2"/>
                </a:solidFill>
                <a:latin typeface="Calibri" panose="020F0502020204030204" pitchFamily="34" charset="0"/>
              </a:rPr>
              <a:t>12/2019</a:t>
            </a:r>
          </a:p>
        </p:txBody>
      </p:sp>
      <p:sp>
        <p:nvSpPr>
          <p:cNvPr id="42" name="OTLSHAPE_M_474d297198d5425c9487e9abdc401d8d_Shape">
            <a:extLst>
              <a:ext uri="{FF2B5EF4-FFF2-40B4-BE49-F238E27FC236}">
                <a16:creationId xmlns:a16="http://schemas.microsoft.com/office/drawing/2014/main" id="{1EC02C21-D097-534B-A7AD-8A1C0854A37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299241" y="5716189"/>
            <a:ext cx="203200" cy="177800"/>
          </a:xfrm>
          <a:prstGeom prst="chevron">
            <a:avLst>
              <a:gd name="adj" fmla="val 30000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43" name="OTLSHAPE_M_474d297198d5425c9487e9abdc401d8d_Connector1">
            <a:extLst>
              <a:ext uri="{FF2B5EF4-FFF2-40B4-BE49-F238E27FC236}">
                <a16:creationId xmlns:a16="http://schemas.microsoft.com/office/drawing/2014/main" id="{872B77E0-7399-9E48-B690-A52FC394CC38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4404708" y="5523563"/>
            <a:ext cx="0" cy="178771"/>
          </a:xfrm>
          <a:prstGeom prst="line">
            <a:avLst/>
          </a:prstGeom>
          <a:ln w="9525" cap="flat" cmpd="sng" algn="ctr">
            <a:solidFill>
              <a:schemeClr val="accent5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TLSHAPE_M_474d297198d5425c9487e9abdc401d8d_Title">
            <a:extLst>
              <a:ext uri="{FF2B5EF4-FFF2-40B4-BE49-F238E27FC236}">
                <a16:creationId xmlns:a16="http://schemas.microsoft.com/office/drawing/2014/main" id="{7DBA7A7A-4BAD-6E4D-A649-6E51E05A1B1E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736579" y="5157754"/>
            <a:ext cx="2015067" cy="2462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600" b="1" spc="-8" dirty="0">
                <a:solidFill>
                  <a:schemeClr val="bg2"/>
                </a:solidFill>
                <a:latin typeface="Calibri" panose="020F0502020204030204" pitchFamily="34" charset="0"/>
              </a:rPr>
              <a:t>CD-2</a:t>
            </a:r>
          </a:p>
        </p:txBody>
      </p:sp>
      <p:sp>
        <p:nvSpPr>
          <p:cNvPr id="45" name="OTLSHAPE_M_474d297198d5425c9487e9abdc401d8d_Date">
            <a:extLst>
              <a:ext uri="{FF2B5EF4-FFF2-40B4-BE49-F238E27FC236}">
                <a16:creationId xmlns:a16="http://schemas.microsoft.com/office/drawing/2014/main" id="{EAAA7C54-A4A1-1B4D-89D5-7FC9018710AE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345022" y="5366476"/>
            <a:ext cx="795867" cy="2051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333" spc="-8" dirty="0">
                <a:solidFill>
                  <a:schemeClr val="bg2"/>
                </a:solidFill>
                <a:latin typeface="Calibri" panose="020F0502020204030204" pitchFamily="34" charset="0"/>
              </a:rPr>
              <a:t>4/2021</a:t>
            </a:r>
          </a:p>
        </p:txBody>
      </p:sp>
      <p:sp>
        <p:nvSpPr>
          <p:cNvPr id="46" name="OTLSHAPE_M_474d297198d5425c9487e9abdc401d8d_Shape">
            <a:extLst>
              <a:ext uri="{FF2B5EF4-FFF2-40B4-BE49-F238E27FC236}">
                <a16:creationId xmlns:a16="http://schemas.microsoft.com/office/drawing/2014/main" id="{26CCD5AE-BC2A-C24F-967B-16D3ACAFC48F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5647113" y="5716189"/>
            <a:ext cx="203200" cy="177800"/>
          </a:xfrm>
          <a:prstGeom prst="chevron">
            <a:avLst>
              <a:gd name="adj" fmla="val 30000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47" name="OTLSHAPE_M_474d297198d5425c9487e9abdc401d8d_Connector1">
            <a:extLst>
              <a:ext uri="{FF2B5EF4-FFF2-40B4-BE49-F238E27FC236}">
                <a16:creationId xmlns:a16="http://schemas.microsoft.com/office/drawing/2014/main" id="{4CBD6FA7-5DB6-DA41-8DB9-0E735BF5EAA9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>
            <a:off x="5752579" y="5523563"/>
            <a:ext cx="0" cy="178771"/>
          </a:xfrm>
          <a:prstGeom prst="line">
            <a:avLst/>
          </a:prstGeom>
          <a:ln w="9525" cap="flat" cmpd="sng" algn="ctr">
            <a:solidFill>
              <a:schemeClr val="accent5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TLSHAPE_M_474d297198d5425c9487e9abdc401d8d_Title">
            <a:extLst>
              <a:ext uri="{FF2B5EF4-FFF2-40B4-BE49-F238E27FC236}">
                <a16:creationId xmlns:a16="http://schemas.microsoft.com/office/drawing/2014/main" id="{F8C2872F-31C3-9345-8751-E582FA429AB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6645715" y="5177898"/>
            <a:ext cx="2015067" cy="2462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600" b="1" spc="-8" dirty="0">
                <a:solidFill>
                  <a:schemeClr val="bg2"/>
                </a:solidFill>
                <a:latin typeface="Calibri" panose="020F0502020204030204" pitchFamily="34" charset="0"/>
              </a:rPr>
              <a:t>CD-3</a:t>
            </a:r>
          </a:p>
        </p:txBody>
      </p:sp>
      <p:sp>
        <p:nvSpPr>
          <p:cNvPr id="59" name="OTLSHAPE_M_474d297198d5425c9487e9abdc401d8d_Date">
            <a:extLst>
              <a:ext uri="{FF2B5EF4-FFF2-40B4-BE49-F238E27FC236}">
                <a16:creationId xmlns:a16="http://schemas.microsoft.com/office/drawing/2014/main" id="{AC673FE9-EBF7-5641-B05C-265812F42BC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267487" y="5387356"/>
            <a:ext cx="795867" cy="2051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333" spc="-8" dirty="0">
                <a:solidFill>
                  <a:schemeClr val="bg2"/>
                </a:solidFill>
                <a:latin typeface="Calibri" panose="020F0502020204030204" pitchFamily="34" charset="0"/>
              </a:rPr>
              <a:t>FY23</a:t>
            </a:r>
          </a:p>
        </p:txBody>
      </p:sp>
      <p:sp>
        <p:nvSpPr>
          <p:cNvPr id="60" name="OTLSHAPE_M_474d297198d5425c9487e9abdc401d8d_Shape">
            <a:extLst>
              <a:ext uri="{FF2B5EF4-FFF2-40B4-BE49-F238E27FC236}">
                <a16:creationId xmlns:a16="http://schemas.microsoft.com/office/drawing/2014/main" id="{33214A80-3015-4540-8998-717E68A58D63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644996" y="5735929"/>
            <a:ext cx="203200" cy="177800"/>
          </a:xfrm>
          <a:prstGeom prst="chevron">
            <a:avLst>
              <a:gd name="adj" fmla="val 30000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61" name="OTLSHAPE_M_474d297198d5425c9487e9abdc401d8d_Connector1">
            <a:extLst>
              <a:ext uri="{FF2B5EF4-FFF2-40B4-BE49-F238E27FC236}">
                <a16:creationId xmlns:a16="http://schemas.microsoft.com/office/drawing/2014/main" id="{B42230A0-72C0-8445-B448-001DA46A31F8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>
            <a:off x="7715930" y="5544313"/>
            <a:ext cx="0" cy="178771"/>
          </a:xfrm>
          <a:prstGeom prst="line">
            <a:avLst/>
          </a:prstGeom>
          <a:ln w="9525" cap="flat" cmpd="sng" algn="ctr">
            <a:solidFill>
              <a:schemeClr val="accent5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TLSHAPE_M_474d297198d5425c9487e9abdc401d8d_Title">
            <a:extLst>
              <a:ext uri="{FF2B5EF4-FFF2-40B4-BE49-F238E27FC236}">
                <a16:creationId xmlns:a16="http://schemas.microsoft.com/office/drawing/2014/main" id="{A978EFD5-5158-E24F-B248-01C363167F7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10407783" y="5147205"/>
            <a:ext cx="2015067" cy="2462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600" b="1" spc="-8" dirty="0">
                <a:solidFill>
                  <a:schemeClr val="bg2"/>
                </a:solidFill>
                <a:latin typeface="Calibri" panose="020F0502020204030204" pitchFamily="34" charset="0"/>
              </a:rPr>
              <a:t>CD-4 (Early Finish)</a:t>
            </a:r>
          </a:p>
        </p:txBody>
      </p:sp>
      <p:sp>
        <p:nvSpPr>
          <p:cNvPr id="66" name="OTLSHAPE_M_474d297198d5425c9487e9abdc401d8d_Date">
            <a:extLst>
              <a:ext uri="{FF2B5EF4-FFF2-40B4-BE49-F238E27FC236}">
                <a16:creationId xmlns:a16="http://schemas.microsoft.com/office/drawing/2014/main" id="{865BDC0F-9451-B046-AF7F-179C1481E1AB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11270667" y="5370988"/>
            <a:ext cx="795867" cy="2051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333" spc="-8" dirty="0">
                <a:solidFill>
                  <a:schemeClr val="bg2"/>
                </a:solidFill>
                <a:latin typeface="Calibri" panose="020F0502020204030204" pitchFamily="34" charset="0"/>
              </a:rPr>
              <a:t>FY28</a:t>
            </a:r>
          </a:p>
        </p:txBody>
      </p:sp>
      <p:sp>
        <p:nvSpPr>
          <p:cNvPr id="67" name="OTLSHAPE_M_474d297198d5425c9487e9abdc401d8d_Shape">
            <a:extLst>
              <a:ext uri="{FF2B5EF4-FFF2-40B4-BE49-F238E27FC236}">
                <a16:creationId xmlns:a16="http://schemas.microsoft.com/office/drawing/2014/main" id="{382524DB-7D31-8B47-9A83-B5B9FF54487C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11540882" y="5723084"/>
            <a:ext cx="203200" cy="177800"/>
          </a:xfrm>
          <a:prstGeom prst="chevron">
            <a:avLst>
              <a:gd name="adj" fmla="val 30000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68" name="OTLSHAPE_M_474d297198d5425c9487e9abdc401d8d_Connector1">
            <a:extLst>
              <a:ext uri="{FF2B5EF4-FFF2-40B4-BE49-F238E27FC236}">
                <a16:creationId xmlns:a16="http://schemas.microsoft.com/office/drawing/2014/main" id="{063303F6-D763-CD4D-A2DD-DB6A870993F5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>
          <a:xfrm>
            <a:off x="11647551" y="5546547"/>
            <a:ext cx="0" cy="178771"/>
          </a:xfrm>
          <a:prstGeom prst="line">
            <a:avLst/>
          </a:prstGeom>
          <a:ln w="9525" cap="flat" cmpd="sng" algn="ctr">
            <a:solidFill>
              <a:schemeClr val="accent5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CF6492-5DC8-AE4D-90BA-2E2B2443D447}"/>
              </a:ext>
            </a:extLst>
          </p:cNvPr>
          <p:cNvCxnSpPr>
            <a:cxnSpLocks/>
          </p:cNvCxnSpPr>
          <p:nvPr/>
        </p:nvCxnSpPr>
        <p:spPr>
          <a:xfrm flipV="1">
            <a:off x="2964721" y="5816461"/>
            <a:ext cx="191584" cy="320259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6F803F-6758-7342-BE3D-DAA076028127}"/>
              </a:ext>
            </a:extLst>
          </p:cNvPr>
          <p:cNvCxnSpPr>
            <a:cxnSpLocks/>
          </p:cNvCxnSpPr>
          <p:nvPr/>
        </p:nvCxnSpPr>
        <p:spPr>
          <a:xfrm flipV="1">
            <a:off x="5213291" y="5834406"/>
            <a:ext cx="163101" cy="329139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4F4819-5719-7948-A4E4-5F3CB1151475}"/>
              </a:ext>
            </a:extLst>
          </p:cNvPr>
          <p:cNvCxnSpPr>
            <a:cxnSpLocks/>
          </p:cNvCxnSpPr>
          <p:nvPr/>
        </p:nvCxnSpPr>
        <p:spPr>
          <a:xfrm flipV="1">
            <a:off x="4096951" y="5802285"/>
            <a:ext cx="198847" cy="361261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AC5FDA7-2565-CA43-B1C8-70D9FEAA8ACB}"/>
              </a:ext>
            </a:extLst>
          </p:cNvPr>
          <p:cNvCxnSpPr>
            <a:cxnSpLocks/>
          </p:cNvCxnSpPr>
          <p:nvPr/>
        </p:nvCxnSpPr>
        <p:spPr>
          <a:xfrm flipV="1">
            <a:off x="6323404" y="5805390"/>
            <a:ext cx="163101" cy="329139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F711F8-BF88-8D42-AC88-D658DF4F37E3}"/>
              </a:ext>
            </a:extLst>
          </p:cNvPr>
          <p:cNvCxnSpPr>
            <a:cxnSpLocks/>
          </p:cNvCxnSpPr>
          <p:nvPr/>
        </p:nvCxnSpPr>
        <p:spPr>
          <a:xfrm flipV="1">
            <a:off x="7502943" y="5818505"/>
            <a:ext cx="163101" cy="329139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AC2703-7EDE-7D42-8B0C-D5360025894B}"/>
              </a:ext>
            </a:extLst>
          </p:cNvPr>
          <p:cNvCxnSpPr>
            <a:cxnSpLocks/>
          </p:cNvCxnSpPr>
          <p:nvPr/>
        </p:nvCxnSpPr>
        <p:spPr>
          <a:xfrm flipV="1">
            <a:off x="8583759" y="5804274"/>
            <a:ext cx="153843" cy="332543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9CF6492-5DC8-AE4D-90BA-2E2B2443D447}"/>
              </a:ext>
            </a:extLst>
          </p:cNvPr>
          <p:cNvCxnSpPr>
            <a:cxnSpLocks/>
          </p:cNvCxnSpPr>
          <p:nvPr/>
        </p:nvCxnSpPr>
        <p:spPr>
          <a:xfrm flipV="1">
            <a:off x="1828801" y="5813326"/>
            <a:ext cx="191584" cy="320259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CF6492-5DC8-AE4D-90BA-2E2B2443D447}"/>
              </a:ext>
            </a:extLst>
          </p:cNvPr>
          <p:cNvCxnSpPr>
            <a:cxnSpLocks/>
          </p:cNvCxnSpPr>
          <p:nvPr/>
        </p:nvCxnSpPr>
        <p:spPr>
          <a:xfrm flipV="1">
            <a:off x="811260" y="5804630"/>
            <a:ext cx="215688" cy="320259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91BEB5-853B-DA48-A15B-9B44FC04A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534" y="1145461"/>
            <a:ext cx="5520526" cy="4626864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6B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Scope:</a:t>
            </a:r>
          </a:p>
          <a:p>
            <a:pPr marL="354013" lvl="0" indent="-217488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2-GeV, high-brightness storage ring fed by a new full-energy accumulator ring and transfer lines in the existing ALS storage-ring tunnel</a:t>
            </a:r>
          </a:p>
          <a:p>
            <a:pPr marL="354013" lvl="0" indent="-217488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new full-length undulators</a:t>
            </a:r>
          </a:p>
          <a:p>
            <a:pPr marL="354013" lvl="0" indent="-217488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Suite of 2 new and 2 upgraded world-leading undulator beamlines</a:t>
            </a:r>
          </a:p>
          <a:p>
            <a:pPr marL="354013" lvl="0" indent="-217488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High-field bends and realignment of bend-magnet beamlines</a:t>
            </a:r>
          </a:p>
          <a:p>
            <a:pPr marL="354013" lvl="0" indent="-217488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Seismic and shielding upgrades of SR tunnel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EEE67F-03F6-7948-B161-F84949EA7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3404" y="350188"/>
            <a:ext cx="5524266" cy="4626864"/>
          </a:xfrm>
        </p:spPr>
        <p:txBody>
          <a:bodyPr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6B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Cost:</a:t>
            </a:r>
          </a:p>
          <a:p>
            <a:pPr marL="354013" lvl="0" indent="-217488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TPC of $590M (CD-2 approval 4/2021)</a:t>
            </a:r>
          </a:p>
          <a:p>
            <a:pPr marL="0" lvl="0" indent="0">
              <a:spcBef>
                <a:spcPts val="8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rgbClr val="006B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Schedule:</a:t>
            </a:r>
          </a:p>
          <a:p>
            <a:pPr marL="354013" indent="-217488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CD-3A approved 12/2019 for the early installation and commissioning of the accumulator ring and BTA prior to dark time</a:t>
            </a:r>
          </a:p>
          <a:p>
            <a:pPr marL="354013" indent="-217488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CD-2 approved 4/2021</a:t>
            </a:r>
          </a:p>
          <a:p>
            <a:pPr marL="354013" indent="-217488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CD-3 approved 11/2022</a:t>
            </a:r>
          </a:p>
          <a:p>
            <a:pPr marL="354013" indent="-217488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 commissioning starts late 2025</a:t>
            </a:r>
          </a:p>
          <a:p>
            <a:pPr marL="354013" indent="-217488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 Period is FY26 (start 6/2026)</a:t>
            </a:r>
          </a:p>
          <a:p>
            <a:pPr marL="354013" indent="-217488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finish is early FY28 , &gt;1 year of float to late finish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BDCE01-8119-8A45-AC29-DE1F8947F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ALS-U Summary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10EB2-B4A3-EB4B-B996-7E6EA428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49" name="Parallelogram 48">
            <a:extLst>
              <a:ext uri="{FF2B5EF4-FFF2-40B4-BE49-F238E27FC236}">
                <a16:creationId xmlns:a16="http://schemas.microsoft.com/office/drawing/2014/main" id="{52B1E46B-AD3C-0A47-B81C-076BF11FA0B6}"/>
              </a:ext>
            </a:extLst>
          </p:cNvPr>
          <p:cNvSpPr/>
          <p:nvPr/>
        </p:nvSpPr>
        <p:spPr>
          <a:xfrm>
            <a:off x="10339004" y="5733732"/>
            <a:ext cx="1295430" cy="530485"/>
          </a:xfrm>
          <a:prstGeom prst="parallelogram">
            <a:avLst>
              <a:gd name="adj" fmla="val 47032"/>
            </a:avLst>
          </a:prstGeom>
          <a:solidFill>
            <a:schemeClr val="tx1">
              <a:lumMod val="65000"/>
              <a:lumOff val="3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>
                <a:solidFill>
                  <a:schemeClr val="bg1"/>
                </a:solidFill>
                <a:cs typeface="Calibri"/>
              </a:rPr>
              <a:t>dark </a:t>
            </a:r>
          </a:p>
          <a:p>
            <a:pPr algn="ctr">
              <a:lnSpc>
                <a:spcPct val="70000"/>
              </a:lnSpc>
            </a:pPr>
            <a:r>
              <a:rPr lang="en-US" dirty="0">
                <a:solidFill>
                  <a:schemeClr val="bg1"/>
                </a:solidFill>
                <a:cs typeface="Calibri"/>
              </a:rPr>
              <a:t>time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CEC933A-7504-F843-894F-CFFC26CEB647}"/>
              </a:ext>
            </a:extLst>
          </p:cNvPr>
          <p:cNvCxnSpPr>
            <a:cxnSpLocks/>
          </p:cNvCxnSpPr>
          <p:nvPr/>
        </p:nvCxnSpPr>
        <p:spPr>
          <a:xfrm flipV="1">
            <a:off x="8952170" y="5772325"/>
            <a:ext cx="190709" cy="36126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TLSHAPE_M_474d297198d5425c9487e9abdc401d8d_Date">
            <a:extLst>
              <a:ext uri="{FF2B5EF4-FFF2-40B4-BE49-F238E27FC236}">
                <a16:creationId xmlns:a16="http://schemas.microsoft.com/office/drawing/2014/main" id="{3BA030CA-606E-ED49-93B7-9D7E608587B5}"/>
              </a:ext>
            </a:extLst>
          </p:cNvPr>
          <p:cNvSpPr txBox="1">
            <a:spLocks/>
          </p:cNvSpPr>
          <p:nvPr/>
        </p:nvSpPr>
        <p:spPr>
          <a:xfrm>
            <a:off x="8649161" y="6306723"/>
            <a:ext cx="596900" cy="2154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400" spc="-6" dirty="0">
                <a:solidFill>
                  <a:schemeClr val="accent3"/>
                </a:solidFill>
                <a:uFillTx/>
                <a:latin typeface="Calibri" panose="020F0502020204030204" pitchFamily="34" charset="0"/>
              </a:rPr>
              <a:t>Today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1BB4B67-320F-5944-AE99-D336B9D92AE0}"/>
              </a:ext>
            </a:extLst>
          </p:cNvPr>
          <p:cNvCxnSpPr>
            <a:cxnSpLocks/>
          </p:cNvCxnSpPr>
          <p:nvPr/>
        </p:nvCxnSpPr>
        <p:spPr>
          <a:xfrm flipV="1">
            <a:off x="9664020" y="5816643"/>
            <a:ext cx="153843" cy="332543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07941D-A413-BDE4-CCED-A20DF236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422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D1903DF-A349-9144-ABDF-F2E11D4D27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080" y="101555"/>
            <a:ext cx="7817887" cy="44555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ALS-U Scope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51" name="TextBox 50"/>
          <p:cNvSpPr txBox="1">
            <a:spLocks/>
          </p:cNvSpPr>
          <p:nvPr/>
        </p:nvSpPr>
        <p:spPr>
          <a:xfrm>
            <a:off x="7390966" y="2252340"/>
            <a:ext cx="7528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uFillTx/>
                <a:latin typeface="+mj-lt"/>
                <a:ea typeface="Arial Narrow" charset="0"/>
                <a:cs typeface="Arial Narrow" charset="0"/>
              </a:rPr>
              <a:t>Linac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  <a:uFillTx/>
                <a:latin typeface="+mj-lt"/>
                <a:ea typeface="Arial Narrow" charset="0"/>
                <a:cs typeface="Arial Narrow" charset="0"/>
              </a:rPr>
              <a:t>(existing)</a:t>
            </a:r>
          </a:p>
        </p:txBody>
      </p:sp>
      <p:sp>
        <p:nvSpPr>
          <p:cNvPr id="52" name="TextBox 51"/>
          <p:cNvSpPr txBox="1">
            <a:spLocks/>
          </p:cNvSpPr>
          <p:nvPr/>
        </p:nvSpPr>
        <p:spPr>
          <a:xfrm>
            <a:off x="7633916" y="1617290"/>
            <a:ext cx="1110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uFillTx/>
                <a:latin typeface="+mj-lt"/>
                <a:ea typeface="Arial Narrow" charset="0"/>
                <a:cs typeface="Arial Narrow" charset="0"/>
              </a:rPr>
              <a:t>Booster Ring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uFillTx/>
                <a:latin typeface="+mj-lt"/>
                <a:ea typeface="Arial Narrow" charset="0"/>
                <a:cs typeface="Arial Narrow" charset="0"/>
              </a:rPr>
              <a:t>(existing)</a:t>
            </a:r>
          </a:p>
        </p:txBody>
      </p:sp>
      <p:sp>
        <p:nvSpPr>
          <p:cNvPr id="53" name="TextBox 52"/>
          <p:cNvSpPr txBox="1">
            <a:spLocks/>
          </p:cNvSpPr>
          <p:nvPr/>
        </p:nvSpPr>
        <p:spPr>
          <a:xfrm>
            <a:off x="10942574" y="1701905"/>
            <a:ext cx="1575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  <a:latin typeface="+mj-lt"/>
                <a:ea typeface="Arial Narrow" charset="0"/>
                <a:cs typeface="Calibri" panose="020F0502020204030204" pitchFamily="34" charset="0"/>
              </a:rPr>
              <a:t>ATS and STA </a:t>
            </a:r>
          </a:p>
          <a:p>
            <a:pPr algn="r"/>
            <a:r>
              <a:rPr lang="en-US" sz="2000" b="1" dirty="0">
                <a:solidFill>
                  <a:srgbClr val="C00000"/>
                </a:solidFill>
                <a:latin typeface="+mj-lt"/>
                <a:ea typeface="Arial Narrow" charset="0"/>
                <a:cs typeface="Calibri" panose="020F0502020204030204" pitchFamily="34" charset="0"/>
              </a:rPr>
              <a:t>t</a:t>
            </a:r>
            <a:r>
              <a:rPr lang="en-US" sz="2000" b="1" dirty="0">
                <a:solidFill>
                  <a:srgbClr val="C00000"/>
                </a:solidFill>
                <a:uFillTx/>
                <a:latin typeface="+mj-lt"/>
                <a:ea typeface="Arial Narrow" charset="0"/>
                <a:cs typeface="Calibri" panose="020F0502020204030204" pitchFamily="34" charset="0"/>
              </a:rPr>
              <a:t>ransfer lines</a:t>
            </a:r>
          </a:p>
        </p:txBody>
      </p:sp>
      <p:cxnSp>
        <p:nvCxnSpPr>
          <p:cNvPr id="54" name="Straight Arrow Connector 53"/>
          <p:cNvCxnSpPr>
            <a:cxnSpLocks/>
          </p:cNvCxnSpPr>
          <p:nvPr/>
        </p:nvCxnSpPr>
        <p:spPr>
          <a:xfrm flipH="1">
            <a:off x="10335508" y="2161925"/>
            <a:ext cx="550189" cy="167415"/>
          </a:xfrm>
          <a:prstGeom prst="straightConnector1">
            <a:avLst/>
          </a:prstGeom>
          <a:ln w="19050" cap="rnd">
            <a:solidFill>
              <a:srgbClr val="C00000"/>
            </a:solidFill>
            <a:tailEnd type="triangle" w="med" len="lg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cxnSpLocks/>
          </p:cNvCxnSpPr>
          <p:nvPr/>
        </p:nvCxnSpPr>
        <p:spPr>
          <a:xfrm flipV="1">
            <a:off x="5755349" y="3260631"/>
            <a:ext cx="780490" cy="491516"/>
          </a:xfrm>
          <a:prstGeom prst="straightConnector1">
            <a:avLst/>
          </a:prstGeom>
          <a:ln w="19050" cap="rnd">
            <a:solidFill>
              <a:srgbClr val="C00000"/>
            </a:solidFill>
            <a:tailEnd type="triangle" w="med" len="lg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/>
          </p:cNvCxnSpPr>
          <p:nvPr/>
        </p:nvCxnSpPr>
        <p:spPr>
          <a:xfrm>
            <a:off x="5444975" y="789361"/>
            <a:ext cx="620749" cy="1843191"/>
          </a:xfrm>
          <a:prstGeom prst="straightConnector1">
            <a:avLst/>
          </a:prstGeom>
          <a:ln w="19050" cap="rnd">
            <a:solidFill>
              <a:srgbClr val="C00000"/>
            </a:solidFill>
            <a:tailEnd type="triangle" w="med" len="lg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>
            <a:spLocks/>
          </p:cNvSpPr>
          <p:nvPr/>
        </p:nvSpPr>
        <p:spPr>
          <a:xfrm>
            <a:off x="4189940" y="3753364"/>
            <a:ext cx="388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chemeClr val="bg2">
                  <a:lumMod val="75000"/>
                </a:schemeClr>
              </a:buClr>
            </a:pPr>
            <a:r>
              <a:rPr lang="en-US" sz="1400" dirty="0">
                <a:solidFill>
                  <a:srgbClr val="C00000"/>
                </a:solidFill>
                <a:uFillTx/>
                <a:latin typeface="+mj-lt"/>
                <a:cs typeface="Calibri" panose="020F0502020204030204" pitchFamily="34" charset="0"/>
              </a:rPr>
              <a:t>New 2.0 GeV 9BA storage ring in existing cave optimized for low emittance and high soft x-ray brightness and coherent flux</a:t>
            </a:r>
          </a:p>
        </p:txBody>
      </p:sp>
      <p:sp>
        <p:nvSpPr>
          <p:cNvPr id="58" name="Rectangle 57"/>
          <p:cNvSpPr>
            <a:spLocks/>
          </p:cNvSpPr>
          <p:nvPr/>
        </p:nvSpPr>
        <p:spPr>
          <a:xfrm>
            <a:off x="3886661" y="190262"/>
            <a:ext cx="3492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chemeClr val="bg2">
                  <a:lumMod val="75000"/>
                </a:schemeClr>
              </a:buClr>
            </a:pPr>
            <a:r>
              <a:rPr lang="en-US" sz="1400" dirty="0">
                <a:solidFill>
                  <a:srgbClr val="C00000"/>
                </a:solidFill>
                <a:uFillTx/>
                <a:latin typeface="+mj-lt"/>
                <a:cs typeface="Calibri" panose="020F0502020204030204" pitchFamily="34" charset="0"/>
              </a:rPr>
              <a:t>New 2.0 GeV Accumulator </a:t>
            </a:r>
            <a:r>
              <a:rPr lang="en-US" sz="14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R</a:t>
            </a:r>
            <a:r>
              <a:rPr lang="en-US" sz="1400" dirty="0">
                <a:solidFill>
                  <a:srgbClr val="C00000"/>
                </a:solidFill>
                <a:uFillTx/>
                <a:latin typeface="+mj-lt"/>
                <a:cs typeface="Calibri" panose="020F0502020204030204" pitchFamily="34" charset="0"/>
              </a:rPr>
              <a:t>ing for full energy swap-out injection and </a:t>
            </a:r>
            <a:r>
              <a:rPr lang="en-US" sz="14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bunch train recovery</a:t>
            </a:r>
            <a:endParaRPr lang="en-US" sz="1400" dirty="0">
              <a:solidFill>
                <a:srgbClr val="C00000"/>
              </a:solidFill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9" name="Rectangle 58"/>
          <p:cNvSpPr>
            <a:spLocks/>
          </p:cNvSpPr>
          <p:nvPr/>
        </p:nvSpPr>
        <p:spPr>
          <a:xfrm>
            <a:off x="6958207" y="114383"/>
            <a:ext cx="3649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2930" lvl="1">
              <a:spcBef>
                <a:spcPts val="0"/>
              </a:spcBef>
              <a:buClr>
                <a:srgbClr val="63666A">
                  <a:lumMod val="75000"/>
                </a:srgbClr>
              </a:buClr>
            </a:pPr>
            <a:r>
              <a:rPr lang="en-US" sz="1400" dirty="0">
                <a:solidFill>
                  <a:srgbClr val="C00000"/>
                </a:solidFill>
                <a:uFillTx/>
                <a:latin typeface="+mj-lt"/>
                <a:cs typeface="Calibri" panose="020F0502020204030204" pitchFamily="34" charset="0"/>
              </a:rPr>
              <a:t>New full-length </a:t>
            </a:r>
            <a:r>
              <a:rPr lang="en-US" sz="1400" dirty="0" err="1">
                <a:solidFill>
                  <a:srgbClr val="C00000"/>
                </a:solidFill>
                <a:uFillTx/>
                <a:latin typeface="+mj-lt"/>
                <a:cs typeface="Calibri" panose="020F0502020204030204" pitchFamily="34" charset="0"/>
              </a:rPr>
              <a:t>undulators</a:t>
            </a:r>
            <a:r>
              <a:rPr lang="en-US" sz="1400" dirty="0">
                <a:solidFill>
                  <a:srgbClr val="C00000"/>
                </a:solidFill>
                <a:uFillTx/>
                <a:latin typeface="+mj-lt"/>
                <a:cs typeface="Calibri" panose="020F0502020204030204" pitchFamily="34" charset="0"/>
              </a:rPr>
              <a:t> optimized for high coherent flux</a:t>
            </a:r>
          </a:p>
        </p:txBody>
      </p:sp>
      <p:cxnSp>
        <p:nvCxnSpPr>
          <p:cNvPr id="60" name="Straight Arrow Connector 59"/>
          <p:cNvCxnSpPr>
            <a:cxnSpLocks/>
          </p:cNvCxnSpPr>
          <p:nvPr/>
        </p:nvCxnSpPr>
        <p:spPr>
          <a:xfrm flipH="1">
            <a:off x="6404883" y="584821"/>
            <a:ext cx="1899682" cy="1181446"/>
          </a:xfrm>
          <a:prstGeom prst="straightConnector1">
            <a:avLst/>
          </a:prstGeom>
          <a:ln w="19050" cap="rnd">
            <a:solidFill>
              <a:srgbClr val="C00000"/>
            </a:solidFill>
            <a:tailEnd type="triangle" w="med" len="lg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cxnSpLocks/>
          </p:cNvCxnSpPr>
          <p:nvPr/>
        </p:nvCxnSpPr>
        <p:spPr>
          <a:xfrm flipH="1">
            <a:off x="8189164" y="592569"/>
            <a:ext cx="213771" cy="608699"/>
          </a:xfrm>
          <a:prstGeom prst="straightConnector1">
            <a:avLst/>
          </a:prstGeom>
          <a:ln w="19050" cap="rnd">
            <a:solidFill>
              <a:srgbClr val="C00000"/>
            </a:solidFill>
            <a:tailEnd type="triangle" w="med" len="lg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>
            <a:spLocks/>
          </p:cNvSpPr>
          <p:nvPr/>
        </p:nvSpPr>
        <p:spPr>
          <a:xfrm>
            <a:off x="5242621" y="375214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tx2"/>
              </a:solidFill>
              <a:uFillTx/>
              <a:latin typeface="Calibri"/>
              <a:cs typeface="Calibri"/>
            </a:endParaRPr>
          </a:p>
        </p:txBody>
      </p:sp>
      <p:sp>
        <p:nvSpPr>
          <p:cNvPr id="63" name="Rectangle 62"/>
          <p:cNvSpPr>
            <a:spLocks/>
          </p:cNvSpPr>
          <p:nvPr/>
        </p:nvSpPr>
        <p:spPr>
          <a:xfrm>
            <a:off x="286527" y="1102895"/>
            <a:ext cx="3186188" cy="342402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E04E3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82880" rIns="91440" bIns="182880" numCol="1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algn="ctr"/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Accumulator Ring is being </a:t>
            </a:r>
            <a:r>
              <a:rPr lang="en-US" sz="2000" b="1" dirty="0">
                <a:solidFill>
                  <a:srgbClr val="0070C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installed and will be commissioned early in order to minimize the risk and duration of one-year dark period; Storage Ring, ATS+STA will be installed during dark period</a:t>
            </a:r>
          </a:p>
        </p:txBody>
      </p:sp>
      <p:cxnSp>
        <p:nvCxnSpPr>
          <p:cNvPr id="64" name="Straight Arrow Connector 63"/>
          <p:cNvCxnSpPr>
            <a:cxnSpLocks/>
          </p:cNvCxnSpPr>
          <p:nvPr/>
        </p:nvCxnSpPr>
        <p:spPr>
          <a:xfrm flipH="1" flipV="1">
            <a:off x="9810373" y="1738570"/>
            <a:ext cx="1075324" cy="198544"/>
          </a:xfrm>
          <a:prstGeom prst="straightConnector1">
            <a:avLst/>
          </a:prstGeom>
          <a:ln w="19050" cap="rnd">
            <a:solidFill>
              <a:srgbClr val="C00000"/>
            </a:solidFill>
            <a:tailEnd type="triangle" w="med" len="lg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>
            <a:spLocks/>
          </p:cNvSpPr>
          <p:nvPr/>
        </p:nvSpPr>
        <p:spPr>
          <a:xfrm>
            <a:off x="8488837" y="2126953"/>
            <a:ext cx="1440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+mj-lt"/>
                <a:ea typeface="Arial Narrow" charset="0"/>
                <a:cs typeface="Calibri" panose="020F0502020204030204" pitchFamily="34" charset="0"/>
              </a:rPr>
              <a:t>BTA injection </a:t>
            </a:r>
            <a:r>
              <a:rPr lang="en-US" sz="1400" dirty="0">
                <a:solidFill>
                  <a:srgbClr val="C00000"/>
                </a:solidFill>
                <a:uFillTx/>
                <a:latin typeface="+mj-lt"/>
                <a:ea typeface="Arial Narrow" charset="0"/>
                <a:cs typeface="Calibri" panose="020F0502020204030204" pitchFamily="34" charset="0"/>
              </a:rPr>
              <a:t>line</a:t>
            </a:r>
          </a:p>
        </p:txBody>
      </p:sp>
      <p:cxnSp>
        <p:nvCxnSpPr>
          <p:cNvPr id="66" name="Straight Arrow Connector 65"/>
          <p:cNvCxnSpPr>
            <a:cxnSpLocks/>
            <a:stCxn id="65" idx="0"/>
          </p:cNvCxnSpPr>
          <p:nvPr/>
        </p:nvCxnSpPr>
        <p:spPr>
          <a:xfrm flipV="1">
            <a:off x="9209227" y="1984744"/>
            <a:ext cx="852677" cy="142209"/>
          </a:xfrm>
          <a:prstGeom prst="straightConnector1">
            <a:avLst/>
          </a:prstGeom>
          <a:ln w="19050" cap="rnd">
            <a:solidFill>
              <a:srgbClr val="C00000"/>
            </a:solidFill>
            <a:tailEnd type="triangle" w="med" len="lg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EF6C0E-8EA5-4997-98BE-557DBB38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C5C28-3BC0-8936-0538-85E184F051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58" y="4759025"/>
            <a:ext cx="5335929" cy="1638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60265-62FC-543A-4738-7A96A19A3E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204" y="4642876"/>
            <a:ext cx="5559391" cy="1845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309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5F9D398-DDA0-8004-527D-6FD1CC7EE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327" y="4171426"/>
            <a:ext cx="7791286" cy="259994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9 Bend achromat lattice with reverse bends and high field </a:t>
            </a:r>
            <a:r>
              <a:rPr lang="en-US" dirty="0" err="1"/>
              <a:t>Hbends</a:t>
            </a:r>
            <a:r>
              <a:rPr lang="en-US" dirty="0"/>
              <a:t> in 3 sectors for hard x-rays</a:t>
            </a:r>
          </a:p>
          <a:p>
            <a:r>
              <a:rPr lang="en-US" dirty="0"/>
              <a:t>Small, optimized beta functions in straights</a:t>
            </a:r>
          </a:p>
          <a:p>
            <a:r>
              <a:rPr lang="en-US" dirty="0"/>
              <a:t>~2.5% dynamic momentum aperture in arcs</a:t>
            </a:r>
          </a:p>
          <a:p>
            <a:r>
              <a:rPr lang="en-US" dirty="0"/>
              <a:t>On-axis injection (swap-out) needed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91" y="122658"/>
            <a:ext cx="11197192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More than two order of magnitude brightness improvement, </a:t>
            </a:r>
            <a:br>
              <a:rPr lang="en-US" sz="3200" dirty="0"/>
            </a:br>
            <a:r>
              <a:rPr lang="en-US" sz="3200" dirty="0"/>
              <a:t>69 pm emittance, diffraction limited to ~ 1.5 keV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AC5CB6-31B0-9B9F-A4BF-9629E6FF7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83CC6B-5134-7D43-BF52-8104D5E77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564808"/>
              </p:ext>
            </p:extLst>
          </p:nvPr>
        </p:nvGraphicFramePr>
        <p:xfrm>
          <a:off x="8630326" y="2718335"/>
          <a:ext cx="3183722" cy="28740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7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6406">
                  <a:extLst>
                    <a:ext uri="{9D8B030D-6E8A-4147-A177-3AD203B41FA5}">
                      <a16:colId xmlns:a16="http://schemas.microsoft.com/office/drawing/2014/main" val="3967677271"/>
                    </a:ext>
                  </a:extLst>
                </a:gridCol>
              </a:tblGrid>
              <a:tr h="256810">
                <a:tc>
                  <a:txBody>
                    <a:bodyPr/>
                    <a:lstStyle/>
                    <a:p>
                      <a:r>
                        <a:rPr lang="en-US" sz="1200" dirty="0"/>
                        <a:t>Storage 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810">
                <a:tc>
                  <a:txBody>
                    <a:bodyPr/>
                    <a:lstStyle/>
                    <a:p>
                      <a:r>
                        <a:rPr lang="en-US" sz="1200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2.0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810">
                <a:tc>
                  <a:txBody>
                    <a:bodyPr/>
                    <a:lstStyle/>
                    <a:p>
                      <a:r>
                        <a:rPr lang="en-US" sz="1200" dirty="0" err="1"/>
                        <a:t>ε</a:t>
                      </a:r>
                      <a:r>
                        <a:rPr lang="en-US" sz="1200" baseline="-25000" dirty="0" err="1"/>
                        <a:t>x</a:t>
                      </a:r>
                      <a:r>
                        <a:rPr lang="en-US" sz="1200" baseline="-25000" dirty="0"/>
                        <a:t>  </a:t>
                      </a:r>
                      <a:r>
                        <a:rPr lang="en-US" sz="1200" dirty="0"/>
                        <a:t>(full coupling)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69 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810">
                <a:tc>
                  <a:txBody>
                    <a:bodyPr/>
                    <a:lstStyle/>
                    <a:p>
                      <a:r>
                        <a:rPr lang="en-US" sz="1200" dirty="0" err="1"/>
                        <a:t>ε</a:t>
                      </a:r>
                      <a:r>
                        <a:rPr lang="en-US" sz="1200" baseline="-25000" dirty="0" err="1"/>
                        <a:t>y</a:t>
                      </a:r>
                      <a:r>
                        <a:rPr lang="en-US" sz="1200" baseline="-25000" dirty="0"/>
                        <a:t> </a:t>
                      </a:r>
                      <a:r>
                        <a:rPr lang="en-US" sz="1200" dirty="0"/>
                        <a:t>(full coupling)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69 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810">
                <a:tc>
                  <a:txBody>
                    <a:bodyPr/>
                    <a:lstStyle/>
                    <a:p>
                      <a:r>
                        <a:rPr lang="en-US" sz="1200" dirty="0" err="1"/>
                        <a:t>Δp</a:t>
                      </a:r>
                      <a:r>
                        <a:rPr lang="en-US" sz="1200" dirty="0"/>
                        <a:t>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0.98 x</a:t>
                      </a:r>
                      <a:r>
                        <a:rPr lang="en-US" sz="1200" baseline="0" dirty="0"/>
                        <a:t> 10</a:t>
                      </a:r>
                      <a:r>
                        <a:rPr lang="en-US" sz="1200" baseline="30000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810">
                <a:tc>
                  <a:txBody>
                    <a:bodyPr/>
                    <a:lstStyle/>
                    <a:p>
                      <a:r>
                        <a:rPr lang="en-US" sz="1200" dirty="0" err="1"/>
                        <a:t>σ</a:t>
                      </a:r>
                      <a:r>
                        <a:rPr lang="en-US" sz="1200" baseline="-25000" dirty="0" err="1"/>
                        <a:t>x</a:t>
                      </a:r>
                      <a:r>
                        <a:rPr lang="en-US" sz="1200" baseline="-25000" dirty="0"/>
                        <a:t>/y</a:t>
                      </a:r>
                      <a:r>
                        <a:rPr lang="en-US" sz="1200" dirty="0"/>
                        <a:t> @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 </a:t>
                      </a:r>
                      <a:r>
                        <a:rPr lang="en-US" sz="1200" baseline="0" dirty="0" err="1"/>
                        <a:t>μm</a:t>
                      </a:r>
                      <a:r>
                        <a:rPr lang="en-US" sz="1200" baseline="0" dirty="0"/>
                        <a:t>/14 </a:t>
                      </a:r>
                      <a:r>
                        <a:rPr lang="en-US" sz="1200" baseline="0" dirty="0" err="1"/>
                        <a:t>μm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4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σ</a:t>
                      </a:r>
                      <a:r>
                        <a:rPr lang="en-US" sz="1200" baseline="-25000" dirty="0" err="1"/>
                        <a:t>x</a:t>
                      </a:r>
                      <a:r>
                        <a:rPr lang="en-US" sz="1200" baseline="-25000" dirty="0"/>
                        <a:t>/y</a:t>
                      </a:r>
                      <a:r>
                        <a:rPr lang="en-US" sz="1200" dirty="0"/>
                        <a:t> @ Bend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aseline="0" dirty="0" err="1"/>
                        <a:t>μm</a:t>
                      </a:r>
                      <a:r>
                        <a:rPr lang="en-US" sz="1200" baseline="0" dirty="0"/>
                        <a:t>/10 </a:t>
                      </a:r>
                      <a:r>
                        <a:rPr lang="en-US" sz="1200" baseline="0" dirty="0" err="1"/>
                        <a:t>μm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950">
                <a:tc>
                  <a:txBody>
                    <a:bodyPr/>
                    <a:lstStyle/>
                    <a:p>
                      <a:r>
                        <a:rPr lang="en-US" sz="1200" dirty="0"/>
                        <a:t>Bunch Length (FWHM)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110 </a:t>
                      </a:r>
                      <a:r>
                        <a:rPr lang="en-US" sz="1200" dirty="0" err="1"/>
                        <a:t>ps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810">
                <a:tc>
                  <a:txBody>
                    <a:bodyPr/>
                    <a:lstStyle/>
                    <a:p>
                      <a:r>
                        <a:rPr lang="en-US" sz="1200" dirty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810">
                <a:tc>
                  <a:txBody>
                    <a:bodyPr/>
                    <a:lstStyle/>
                    <a:p>
                      <a:r>
                        <a:rPr lang="en-US" sz="1200" dirty="0"/>
                        <a:t>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~1 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8542504" y="5518741"/>
            <a:ext cx="38609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485900" algn="r"/>
                <a:tab pos="1600200" algn="l"/>
              </a:tabLst>
            </a:pPr>
            <a:r>
              <a:rPr lang="en-US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b="1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Improvements: </a:t>
            </a:r>
            <a:r>
              <a:rPr lang="en-US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Emittance, undulator length, undulator </a:t>
            </a:r>
            <a:r>
              <a:rPr lang="en-US" dirty="0" err="1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technology+gap</a:t>
            </a:r>
            <a:r>
              <a:rPr lang="en-US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, smaller β</a:t>
            </a:r>
            <a:r>
              <a:rPr lang="en-US" baseline="-250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x: </a:t>
            </a:r>
            <a:r>
              <a:rPr lang="en-US" b="1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Overall: &gt;100x @ 1 </a:t>
            </a:r>
            <a:r>
              <a:rPr lang="en-US" b="1" dirty="0" err="1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keV</a:t>
            </a:r>
            <a:endParaRPr lang="en-US" b="1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90E6901D-6076-967C-E168-608E2C2DC4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0" y="1197123"/>
            <a:ext cx="5022479" cy="2599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76980F-2980-71E7-56C5-74326B9DA5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740" y="1132120"/>
            <a:ext cx="3570764" cy="2778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9A125-C4E2-C4B3-1D98-2DF40DCA8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325" y="624524"/>
            <a:ext cx="3488128" cy="2050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D4870B-C17C-9B16-B644-FCB649576ACF}"/>
              </a:ext>
            </a:extLst>
          </p:cNvPr>
          <p:cNvSpPr txBox="1"/>
          <p:nvPr/>
        </p:nvSpPr>
        <p:spPr>
          <a:xfrm>
            <a:off x="4226996" y="3640186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C. Sun</a:t>
            </a:r>
          </a:p>
        </p:txBody>
      </p:sp>
    </p:spTree>
    <p:extLst>
      <p:ext uri="{BB962C8B-B14F-4D97-AF65-F5344CB8AC3E}">
        <p14:creationId xmlns:p14="http://schemas.microsoft.com/office/powerpoint/2010/main" val="1365305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305DE3-7088-135F-1B97-0C498F35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Swap-Out Injection</a:t>
            </a:r>
          </a:p>
        </p:txBody>
      </p:sp>
    </p:spTree>
    <p:extLst>
      <p:ext uri="{BB962C8B-B14F-4D97-AF65-F5344CB8AC3E}">
        <p14:creationId xmlns:p14="http://schemas.microsoft.com/office/powerpoint/2010/main" val="3011070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246;p20">
            <a:extLst>
              <a:ext uri="{FF2B5EF4-FFF2-40B4-BE49-F238E27FC236}">
                <a16:creationId xmlns:a16="http://schemas.microsoft.com/office/drawing/2014/main" id="{2F4A5A74-E73F-704E-88EE-5C0EDE7991F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604" y="5082955"/>
            <a:ext cx="1240465" cy="12678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/>
          <p:cNvGrpSpPr/>
          <p:nvPr/>
        </p:nvGrpSpPr>
        <p:grpSpPr>
          <a:xfrm>
            <a:off x="7194837" y="990600"/>
            <a:ext cx="4259304" cy="1312542"/>
            <a:chOff x="4798970" y="1409878"/>
            <a:chExt cx="4259304" cy="1312542"/>
          </a:xfrm>
        </p:grpSpPr>
        <p:pic>
          <p:nvPicPr>
            <p:cNvPr id="11" name="Picture 10" descr="Injection_SwapOut.ep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8677" y="1478805"/>
              <a:ext cx="3976723" cy="1169527"/>
            </a:xfrm>
            <a:prstGeom prst="rect">
              <a:avLst/>
            </a:prstGeom>
          </p:spPr>
        </p:pic>
        <p:sp>
          <p:nvSpPr>
            <p:cNvPr id="25" name="Rectangle 24"/>
            <p:cNvSpPr>
              <a:spLocks/>
            </p:cNvSpPr>
            <p:nvPr/>
          </p:nvSpPr>
          <p:spPr bwMode="auto">
            <a:xfrm>
              <a:off x="5041114" y="1602857"/>
              <a:ext cx="698351" cy="12937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 bwMode="auto">
            <a:xfrm>
              <a:off x="5129146" y="2021245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 bwMode="auto">
            <a:xfrm>
              <a:off x="4938677" y="2498472"/>
              <a:ext cx="819283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4868504" y="1488381"/>
              <a:ext cx="10130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366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Stored Beam</a:t>
              </a:r>
            </a:p>
          </p:txBody>
        </p:sp>
        <p:sp>
          <p:nvSpPr>
            <p:cNvPr id="31" name="TextBox 30"/>
            <p:cNvSpPr txBox="1">
              <a:spLocks/>
            </p:cNvSpPr>
            <p:nvPr/>
          </p:nvSpPr>
          <p:spPr>
            <a:xfrm>
              <a:off x="4798970" y="2476199"/>
              <a:ext cx="1205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Injected Beam</a:t>
              </a:r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 bwMode="auto">
            <a:xfrm>
              <a:off x="8429460" y="2095136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Rectangle 34"/>
            <p:cNvSpPr>
              <a:spLocks/>
            </p:cNvSpPr>
            <p:nvPr/>
          </p:nvSpPr>
          <p:spPr bwMode="auto">
            <a:xfrm>
              <a:off x="6789200" y="1440685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TextBox 33"/>
            <p:cNvSpPr txBox="1">
              <a:spLocks/>
            </p:cNvSpPr>
            <p:nvPr/>
          </p:nvSpPr>
          <p:spPr>
            <a:xfrm>
              <a:off x="6656578" y="1409878"/>
              <a:ext cx="10130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3366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Fast Kicker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6776" y="994695"/>
            <a:ext cx="4411892" cy="1726076"/>
            <a:chOff x="-1" y="1306672"/>
            <a:chExt cx="4411892" cy="1726076"/>
          </a:xfrm>
        </p:grpSpPr>
        <p:grpSp>
          <p:nvGrpSpPr>
            <p:cNvPr id="7" name="Group 6"/>
            <p:cNvGrpSpPr/>
            <p:nvPr/>
          </p:nvGrpSpPr>
          <p:grpSpPr>
            <a:xfrm>
              <a:off x="323756" y="1306672"/>
              <a:ext cx="4088135" cy="1719348"/>
              <a:chOff x="2524441" y="587397"/>
              <a:chExt cx="6197960" cy="1928000"/>
            </a:xfrm>
          </p:grpSpPr>
          <p:pic>
            <p:nvPicPr>
              <p:cNvPr id="8" name="Picture 7" descr="Injection_SmallBeam-2.eps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4441" y="664667"/>
                <a:ext cx="6197960" cy="1850730"/>
              </a:xfrm>
              <a:prstGeom prst="rect">
                <a:avLst/>
              </a:prstGeom>
            </p:spPr>
          </p:pic>
          <p:sp>
            <p:nvSpPr>
              <p:cNvPr id="9" name="Rectangle 8"/>
              <p:cNvSpPr>
                <a:spLocks/>
              </p:cNvSpPr>
              <p:nvPr/>
            </p:nvSpPr>
            <p:spPr>
              <a:xfrm>
                <a:off x="3569443" y="587397"/>
                <a:ext cx="2891310" cy="19558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0" name="Rectangle 9"/>
              <p:cNvSpPr>
                <a:spLocks/>
              </p:cNvSpPr>
              <p:nvPr/>
            </p:nvSpPr>
            <p:spPr>
              <a:xfrm>
                <a:off x="3569443" y="1898852"/>
                <a:ext cx="875407" cy="19558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</p:grpSp>
        <p:sp>
          <p:nvSpPr>
            <p:cNvPr id="3" name="Rectangle 2"/>
            <p:cNvSpPr>
              <a:spLocks/>
            </p:cNvSpPr>
            <p:nvPr/>
          </p:nvSpPr>
          <p:spPr bwMode="auto">
            <a:xfrm>
              <a:off x="252758" y="1559791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" name="TextBox 1"/>
            <p:cNvSpPr txBox="1">
              <a:spLocks/>
            </p:cNvSpPr>
            <p:nvPr/>
          </p:nvSpPr>
          <p:spPr>
            <a:xfrm>
              <a:off x="-1" y="1502246"/>
              <a:ext cx="10130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366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Stored Beam</a:t>
              </a:r>
            </a:p>
          </p:txBody>
        </p:sp>
        <p:sp>
          <p:nvSpPr>
            <p:cNvPr id="23" name="Rectangle 22"/>
            <p:cNvSpPr>
              <a:spLocks/>
            </p:cNvSpPr>
            <p:nvPr/>
          </p:nvSpPr>
          <p:spPr bwMode="auto">
            <a:xfrm>
              <a:off x="781213" y="2884966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" name="TextBox 31"/>
            <p:cNvSpPr txBox="1">
              <a:spLocks/>
            </p:cNvSpPr>
            <p:nvPr/>
          </p:nvSpPr>
          <p:spPr>
            <a:xfrm>
              <a:off x="582245" y="2674177"/>
              <a:ext cx="1205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Injected Beam</a:t>
              </a:r>
            </a:p>
          </p:txBody>
        </p:sp>
      </p:grpSp>
      <p:sp>
        <p:nvSpPr>
          <p:cNvPr id="42" name="TextBox 41"/>
          <p:cNvSpPr txBox="1">
            <a:spLocks/>
          </p:cNvSpPr>
          <p:nvPr/>
        </p:nvSpPr>
        <p:spPr>
          <a:xfrm>
            <a:off x="2498196" y="3087516"/>
            <a:ext cx="8779120" cy="1503668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marL="0"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Swap-out enables:</a:t>
            </a:r>
          </a:p>
          <a:p>
            <a:pPr lvl="1" indent="-27408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lattices with smaller dynamic apertures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higher brightness</a:t>
            </a:r>
          </a:p>
          <a:p>
            <a:pPr lvl="1" indent="-27408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Small round apertures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 i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mproved undulator performance</a:t>
            </a:r>
          </a:p>
          <a:p>
            <a:pPr marL="342615" lvl="1" indent="-34261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Box 19"/>
          <p:cNvSpPr txBox="1">
            <a:spLocks/>
          </p:cNvSpPr>
          <p:nvPr/>
        </p:nvSpPr>
        <p:spPr>
          <a:xfrm>
            <a:off x="1128849" y="609601"/>
            <a:ext cx="3411350" cy="338477"/>
          </a:xfrm>
          <a:prstGeom prst="rect">
            <a:avLst/>
          </a:prstGeom>
          <a:noFill/>
        </p:spPr>
        <p:txBody>
          <a:bodyPr wrap="none" lIns="91360" tIns="45682" rIns="91360" bIns="45682" rtlCol="0">
            <a:spAutoFit/>
          </a:bodyPr>
          <a:lstStyle/>
          <a:p>
            <a:r>
              <a:rPr lang="en-US" sz="1600" b="1" dirty="0">
                <a:solidFill>
                  <a:srgbClr val="B1B3B3">
                    <a:lumMod val="2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Off-axis injection + accumulation</a:t>
            </a:r>
          </a:p>
        </p:txBody>
      </p:sp>
      <p:sp>
        <p:nvSpPr>
          <p:cNvPr id="28" name="TextBox 27"/>
          <p:cNvSpPr txBox="1">
            <a:spLocks/>
          </p:cNvSpPr>
          <p:nvPr/>
        </p:nvSpPr>
        <p:spPr>
          <a:xfrm>
            <a:off x="7974328" y="609601"/>
            <a:ext cx="3213910" cy="507755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1600" b="1" dirty="0">
                <a:solidFill>
                  <a:srgbClr val="B1B3B3">
                    <a:lumMod val="2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On-axis swap-out injection</a:t>
            </a:r>
          </a:p>
          <a:p>
            <a:pPr algn="ctr"/>
            <a:r>
              <a:rPr lang="en-US" sz="1050" dirty="0">
                <a:solidFill>
                  <a:srgbClr val="B1B3B3">
                    <a:lumMod val="2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(initially proposed by M. Borland)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86137" y="1161288"/>
            <a:ext cx="1612537" cy="1242425"/>
            <a:chOff x="2799354" y="1464606"/>
            <a:chExt cx="1612537" cy="1242425"/>
          </a:xfrm>
        </p:grpSpPr>
        <p:sp>
          <p:nvSpPr>
            <p:cNvPr id="21" name="TextBox 20"/>
            <p:cNvSpPr txBox="1">
              <a:spLocks/>
            </p:cNvSpPr>
            <p:nvPr/>
          </p:nvSpPr>
          <p:spPr>
            <a:xfrm>
              <a:off x="2898111" y="2183811"/>
              <a:ext cx="1337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B1B3B3">
                      <a:lumMod val="25000"/>
                    </a:srgb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requires larger</a:t>
              </a:r>
            </a:p>
            <a:p>
              <a:pPr algn="ctr"/>
              <a:r>
                <a:rPr lang="en-US" sz="1400" dirty="0">
                  <a:solidFill>
                    <a:srgbClr val="B1B3B3">
                      <a:lumMod val="25000"/>
                    </a:srgb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apertures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799354" y="1464606"/>
              <a:ext cx="1612537" cy="540057"/>
              <a:chOff x="2799354" y="1464606"/>
              <a:chExt cx="1612537" cy="540057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2799354" y="1464606"/>
                <a:ext cx="1612537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2805031" y="2004663"/>
                <a:ext cx="1606860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7" name="Group 16"/>
          <p:cNvGrpSpPr/>
          <p:nvPr/>
        </p:nvGrpSpPr>
        <p:grpSpPr>
          <a:xfrm>
            <a:off x="9092731" y="1256883"/>
            <a:ext cx="2370937" cy="1156073"/>
            <a:chOff x="6674534" y="1881011"/>
            <a:chExt cx="2370937" cy="1156073"/>
          </a:xfrm>
        </p:grpSpPr>
        <p:sp>
          <p:nvSpPr>
            <p:cNvPr id="30" name="TextBox 29"/>
            <p:cNvSpPr txBox="1">
              <a:spLocks/>
            </p:cNvSpPr>
            <p:nvPr/>
          </p:nvSpPr>
          <p:spPr>
            <a:xfrm>
              <a:off x="6674534" y="2513864"/>
              <a:ext cx="19776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B1B3B3">
                      <a:lumMod val="25000"/>
                    </a:srgb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can use smaller</a:t>
              </a:r>
            </a:p>
            <a:p>
              <a:pPr algn="ctr"/>
              <a:r>
                <a:rPr lang="en-US" sz="1400" dirty="0">
                  <a:solidFill>
                    <a:srgbClr val="B1B3B3">
                      <a:lumMod val="25000"/>
                    </a:srgb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apertures</a:t>
              </a: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8243558" y="2021916"/>
              <a:ext cx="801913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8243558" y="1881011"/>
              <a:ext cx="801913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822420" y="17060"/>
            <a:ext cx="11197192" cy="1143000"/>
          </a:xfrm>
        </p:spPr>
        <p:txBody>
          <a:bodyPr/>
          <a:lstStyle/>
          <a:p>
            <a:r>
              <a:rPr lang="en-US" sz="3200" dirty="0"/>
              <a:t>Performance enabling ALS-U feature </a:t>
            </a:r>
            <a:r>
              <a:rPr lang="mr-IN" sz="3200" dirty="0"/>
              <a:t>–</a:t>
            </a:r>
            <a:r>
              <a:rPr lang="en-US" sz="3200" dirty="0"/>
              <a:t> Bunch train swap-out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E55BF1E-F50E-AF4D-8B53-ABC45A2D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11F9D-5B87-DF48-AC70-6B4052C13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pic>
        <p:nvPicPr>
          <p:cNvPr id="57" name="Picture 56" descr="beamspot_alsu.pdf">
            <a:extLst>
              <a:ext uri="{FF2B5EF4-FFF2-40B4-BE49-F238E27FC236}">
                <a16:creationId xmlns:a16="http://schemas.microsoft.com/office/drawing/2014/main" id="{91570C7F-49DD-BB49-BAF9-51B5E1CE98F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234" y="4964118"/>
            <a:ext cx="1897394" cy="1423046"/>
          </a:xfrm>
          <a:prstGeom prst="rect">
            <a:avLst/>
          </a:prstGeom>
        </p:spPr>
      </p:pic>
      <p:sp>
        <p:nvSpPr>
          <p:cNvPr id="5" name="Bent-Up Arrow 4">
            <a:extLst>
              <a:ext uri="{FF2B5EF4-FFF2-40B4-BE49-F238E27FC236}">
                <a16:creationId xmlns:a16="http://schemas.microsoft.com/office/drawing/2014/main" id="{C044ACF2-682D-D748-A2CA-51F50B76B09B}"/>
              </a:ext>
            </a:extLst>
          </p:cNvPr>
          <p:cNvSpPr/>
          <p:nvPr/>
        </p:nvSpPr>
        <p:spPr>
          <a:xfrm rot="5400000">
            <a:off x="1329402" y="4846135"/>
            <a:ext cx="499989" cy="1132257"/>
          </a:xfrm>
          <a:prstGeom prst="bentUpArrow">
            <a:avLst/>
          </a:prstGeom>
          <a:solidFill>
            <a:schemeClr val="tx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Bent-Up Arrow 57">
            <a:extLst>
              <a:ext uri="{FF2B5EF4-FFF2-40B4-BE49-F238E27FC236}">
                <a16:creationId xmlns:a16="http://schemas.microsoft.com/office/drawing/2014/main" id="{D1547832-0755-7546-B1BC-7AB690AF7153}"/>
              </a:ext>
            </a:extLst>
          </p:cNvPr>
          <p:cNvSpPr/>
          <p:nvPr/>
        </p:nvSpPr>
        <p:spPr>
          <a:xfrm rot="5400000">
            <a:off x="4697532" y="4797194"/>
            <a:ext cx="556858" cy="1173277"/>
          </a:xfrm>
          <a:prstGeom prst="bentUpArrow">
            <a:avLst>
              <a:gd name="adj1" fmla="val 25000"/>
              <a:gd name="adj2" fmla="val 26710"/>
              <a:gd name="adj3" fmla="val 25000"/>
            </a:avLst>
          </a:prstGeom>
          <a:solidFill>
            <a:schemeClr val="tx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11ED1F5-93A2-5A41-A52D-56EED01EE243}"/>
              </a:ext>
            </a:extLst>
          </p:cNvPr>
          <p:cNvSpPr/>
          <p:nvPr/>
        </p:nvSpPr>
        <p:spPr>
          <a:xfrm>
            <a:off x="4135577" y="5638801"/>
            <a:ext cx="16121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Allows for </a:t>
            </a:r>
            <a:r>
              <a:rPr lang="en-US" sz="1400" b="1" dirty="0">
                <a:solidFill>
                  <a:schemeClr val="bg2"/>
                </a:solidFill>
              </a:rPr>
              <a:t>small (~6mm) round</a:t>
            </a:r>
            <a:r>
              <a:rPr lang="en-US" sz="1400" dirty="0">
                <a:solidFill>
                  <a:schemeClr val="bg2"/>
                </a:solidFill>
              </a:rPr>
              <a:t> apertures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DD7A0E3-285A-6E45-98E2-D3798432A46C}"/>
              </a:ext>
            </a:extLst>
          </p:cNvPr>
          <p:cNvSpPr/>
          <p:nvPr/>
        </p:nvSpPr>
        <p:spPr>
          <a:xfrm>
            <a:off x="10544879" y="5524373"/>
            <a:ext cx="1384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charset="0"/>
                <a:ea typeface="ＭＳ Ｐゴシック" charset="0"/>
                <a:cs typeface="ＭＳ Ｐゴシック" charset="0"/>
              </a:rPr>
              <a:t>Delta/Apple-X undulator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11FAA76-D6F9-B34B-B538-50FDD96C0775}"/>
              </a:ext>
            </a:extLst>
          </p:cNvPr>
          <p:cNvSpPr/>
          <p:nvPr/>
        </p:nvSpPr>
        <p:spPr>
          <a:xfrm>
            <a:off x="6887756" y="5650175"/>
            <a:ext cx="21135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Permits higher performance polarizing undulators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EF13971-5BBD-F74C-92AE-F2643E8F408C}"/>
              </a:ext>
            </a:extLst>
          </p:cNvPr>
          <p:cNvSpPr/>
          <p:nvPr/>
        </p:nvSpPr>
        <p:spPr>
          <a:xfrm>
            <a:off x="7194837" y="5375770"/>
            <a:ext cx="1547819" cy="286488"/>
          </a:xfrm>
          <a:prstGeom prst="rightArrow">
            <a:avLst/>
          </a:prstGeom>
          <a:solidFill>
            <a:schemeClr val="tx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972C327-6E4A-BC42-9DD9-9353CED273B9}"/>
              </a:ext>
            </a:extLst>
          </p:cNvPr>
          <p:cNvSpPr/>
          <p:nvPr/>
        </p:nvSpPr>
        <p:spPr>
          <a:xfrm>
            <a:off x="358967" y="5692695"/>
            <a:ext cx="21526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Allows lattices with stronger focusing + higher brightness</a:t>
            </a:r>
          </a:p>
        </p:txBody>
      </p:sp>
      <p:pic>
        <p:nvPicPr>
          <p:cNvPr id="94" name="Picture 93" descr="https://lh3.googleusercontent.com/iXU-hZ5DY_hiUeqP-HP68rtjFhx6XVA2p_a6qUiHHlPQYP47DE2lz7RJmPv1AiAEyROItCS61iDnsYFgEHTys7O7zcQrv6co1JeKFqNr9ThiUUK6fAMcmqPTLz3eoWpUB3bCXaiV6nKLVnP1bjOmvdhOIvSmjsAlg-aMCLNInIkFr_LN3VcvMCUg0m87_PgHok4polNefzTqHSiLqGvIWR5IfOCi-oz_OOVpTW9Fr8504cf0GLfG5UMph4LmI4Bb8z24FhdQo1e77aFL2putVjFFZZDip83gNpLkqEYVtQvGovt5lUCJJRxlRoOtPSnHyBk35Rv5i9h2OTNj1fcMgQPqw6Pt91PQFHvhjiHUFwGhFqcUgjcwX7Z5xatHSS69bOCOXxInSyqonrAchHJXOTd6Ah3Q1iyBwRxBQa33-ORUecDOL6TXcSf1xLFFCaI_7M4f_622DYkkyLSgqpUKyraqScrzXD6INUkpasf2PS9jW2IofjVfU9QV5qdhzUrvgxwljxoOr4hCL4He9DAHrx7iMzpDzWR_wkg2ApLTlu6-X63pWWZ4B0SEZMeaW8UXrAmUT0Zs-mxhOikWmmRRv6c1QjH2LD_9USL65aY5dw=w1798-h1011-no">
            <a:extLst>
              <a:ext uri="{FF2B5EF4-FFF2-40B4-BE49-F238E27FC236}">
                <a16:creationId xmlns:a16="http://schemas.microsoft.com/office/drawing/2014/main" id="{A977B434-952A-C54C-AF21-ACDFFF63B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440951" y="5368510"/>
            <a:ext cx="1477741" cy="86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6B86DEE-87D1-4725-F362-2E9E5554DB51}"/>
              </a:ext>
            </a:extLst>
          </p:cNvPr>
          <p:cNvSpPr txBox="1"/>
          <p:nvPr/>
        </p:nvSpPr>
        <p:spPr>
          <a:xfrm>
            <a:off x="5616910" y="6539435"/>
            <a:ext cx="1125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S. </a:t>
            </a:r>
            <a:r>
              <a:rPr lang="en-US" sz="1600" dirty="0" err="1">
                <a:solidFill>
                  <a:schemeClr val="bg2"/>
                </a:solidFill>
              </a:rPr>
              <a:t>Omolayo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6F227A-AD45-8F02-B969-D328D7B72C63}"/>
              </a:ext>
            </a:extLst>
          </p:cNvPr>
          <p:cNvSpPr txBox="1"/>
          <p:nvPr/>
        </p:nvSpPr>
        <p:spPr>
          <a:xfrm>
            <a:off x="10825327" y="5970597"/>
            <a:ext cx="959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E. Wallen</a:t>
            </a:r>
          </a:p>
        </p:txBody>
      </p:sp>
    </p:spTree>
    <p:extLst>
      <p:ext uri="{BB962C8B-B14F-4D97-AF65-F5344CB8AC3E}">
        <p14:creationId xmlns:p14="http://schemas.microsoft.com/office/powerpoint/2010/main" val="23680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" grpId="0" animBg="1"/>
      <p:bldP spid="58" grpId="0" animBg="1"/>
      <p:bldP spid="59" grpId="0"/>
      <p:bldP spid="61" grpId="0"/>
      <p:bldP spid="63" grpId="0"/>
      <p:bldP spid="6" grpId="0" animBg="1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F02760-5EB1-893F-A701-97142CCF9C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Hard requirements:</a:t>
            </a:r>
          </a:p>
          <a:p>
            <a:pPr lvl="1"/>
            <a:r>
              <a:rPr lang="en-US" dirty="0"/>
              <a:t>Sufficient charge per bunch</a:t>
            </a:r>
          </a:p>
          <a:p>
            <a:pPr lvl="1"/>
            <a:r>
              <a:rPr lang="en-US" dirty="0"/>
              <a:t>Sufficiently small emittance</a:t>
            </a:r>
          </a:p>
          <a:p>
            <a:pPr lvl="1"/>
            <a:r>
              <a:rPr lang="en-US" dirty="0"/>
              <a:t>Stable pulse to pulse (charge, position, angle, energy, …)</a:t>
            </a:r>
          </a:p>
          <a:p>
            <a:r>
              <a:rPr lang="en-US" dirty="0"/>
              <a:t>Desired</a:t>
            </a:r>
          </a:p>
          <a:p>
            <a:pPr lvl="1"/>
            <a:r>
              <a:rPr lang="en-US" dirty="0"/>
              <a:t>Cost + space optimized</a:t>
            </a:r>
          </a:p>
          <a:p>
            <a:pPr lvl="1"/>
            <a:r>
              <a:rPr lang="en-US" dirty="0"/>
              <a:t>Minimized beam losses – ALARA</a:t>
            </a:r>
          </a:p>
          <a:p>
            <a:pPr lvl="1"/>
            <a:r>
              <a:rPr lang="en-US" dirty="0"/>
              <a:t>Minimum perturbations on user photon beams - transients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6D8A19-802E-C9D3-3A8C-C97F4452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Requirements for Swap-Out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94220-CC77-5512-43EC-A78B6B45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8BF48-BACF-AD01-32BE-37F004B5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0BF93F-01EA-BFFC-9D37-C413726F41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0" y="1146378"/>
            <a:ext cx="5524500" cy="2282622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1C405DB-6AA7-982D-C7E9-43B33E6AF618}"/>
              </a:ext>
            </a:extLst>
          </p:cNvPr>
          <p:cNvSpPr txBox="1">
            <a:spLocks/>
          </p:cNvSpPr>
          <p:nvPr/>
        </p:nvSpPr>
        <p:spPr>
          <a:xfrm>
            <a:off x="6441437" y="3556316"/>
            <a:ext cx="5520526" cy="27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For ALS, booster is fairly small – hard to achieve sufficiently small emittance</a:t>
            </a:r>
          </a:p>
          <a:p>
            <a:r>
              <a:rPr lang="en-US" sz="2400" dirty="0"/>
              <a:t>Booster also makes charge recovery from SR difficult</a:t>
            </a:r>
          </a:p>
          <a:p>
            <a:r>
              <a:rPr lang="en-US" sz="2400" dirty="0"/>
              <a:t>Accumulator ring comes with inherent stability of a storage ring</a:t>
            </a:r>
          </a:p>
          <a:p>
            <a:r>
              <a:rPr lang="en-US" sz="2400" dirty="0"/>
              <a:t>Selected full energy accumulator with bunch-train swap out</a:t>
            </a:r>
          </a:p>
        </p:txBody>
      </p:sp>
    </p:spTree>
    <p:extLst>
      <p:ext uri="{BB962C8B-B14F-4D97-AF65-F5344CB8AC3E}">
        <p14:creationId xmlns:p14="http://schemas.microsoft.com/office/powerpoint/2010/main" val="212885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B2853D-397A-1B49-94CA-5795E4AFD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Accumulator location in SR tunnel is optimal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581" y="854867"/>
                <a:ext cx="4645315" cy="5316583"/>
              </a:xfrm>
            </p:spPr>
            <p:txBody>
              <a:bodyPr>
                <a:normAutofit/>
              </a:bodyPr>
              <a:lstStyle/>
              <a:p>
                <a:r>
                  <a:rPr lang="en-US" sz="2400" b="1" dirty="0"/>
                  <a:t>Advantages:</a:t>
                </a:r>
              </a:p>
              <a:p>
                <a:pPr lvl="1"/>
                <a:r>
                  <a:rPr lang="en-US" sz="2000" dirty="0"/>
                  <a:t>Easing lattice design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0 </m:t>
                        </m:r>
                      </m:sub>
                    </m:sSub>
                    <m:r>
                      <m:rPr>
                        <m:nor/>
                      </m:rPr>
                      <a:rPr lang="en-US" sz="2000"/>
                      <m:t>≲</m:t>
                    </m:r>
                    <m:r>
                      <a:rPr lang="en-US" sz="2000" i="1">
                        <a:latin typeface="Cambria Math"/>
                      </a:rPr>
                      <m:t> 2</m:t>
                    </m:r>
                    <m:r>
                      <a:rPr lang="en-US" sz="2000" i="1">
                        <a:latin typeface="Cambria Math"/>
                      </a:rPr>
                      <m:t>𝑛𝑚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lvl="1"/>
                <a:r>
                  <a:rPr lang="en-US" sz="2000" dirty="0"/>
                  <a:t>Much shorter transfer lines from/to Storage Ring  </a:t>
                </a:r>
              </a:p>
              <a:p>
                <a:pPr lvl="1"/>
                <a:r>
                  <a:rPr lang="en-US" sz="2000" dirty="0"/>
                  <a:t>Minimal alteration of floor plan and shielding</a:t>
                </a:r>
              </a:p>
              <a:p>
                <a:pPr lvl="2"/>
                <a:r>
                  <a:rPr lang="en-US" sz="1600" dirty="0"/>
                  <a:t>Evaluated access issues with building code official and fire marshal</a:t>
                </a:r>
              </a:p>
              <a:p>
                <a:pPr lvl="2"/>
                <a:r>
                  <a:rPr lang="en-US" sz="1600" dirty="0"/>
                  <a:t>Finished study of seismic issue.</a:t>
                </a:r>
                <a:endParaRPr lang="en-US" sz="2000" dirty="0"/>
              </a:p>
              <a:p>
                <a:r>
                  <a:rPr lang="en-US" sz="2400" b="1" dirty="0"/>
                  <a:t>Potential Challenges:</a:t>
                </a:r>
              </a:p>
              <a:p>
                <a:pPr lvl="1"/>
                <a:r>
                  <a:rPr lang="en-US" sz="2000" dirty="0"/>
                  <a:t>Somewhat crowded tunnel space</a:t>
                </a:r>
              </a:p>
              <a:p>
                <a:pPr lvl="1"/>
                <a:r>
                  <a:rPr lang="en-US" sz="2000" dirty="0"/>
                  <a:t>Supports are non-trivial</a:t>
                </a:r>
              </a:p>
              <a:p>
                <a:pPr lvl="2"/>
                <a:r>
                  <a:rPr lang="en-US" sz="1600" dirty="0"/>
                  <a:t>Both challenges were overcome in ALS-U design and accumulator construction</a:t>
                </a:r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1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81" y="854867"/>
                <a:ext cx="4645315" cy="5316583"/>
              </a:xfrm>
              <a:blipFill>
                <a:blip r:embed="rId2"/>
                <a:stretch>
                  <a:fillRect l="-1635" t="-955" r="-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C590BC-56D9-DD47-B4DE-0AF6D79E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iFAST Injector Workshop | Christoph Steier, ALS-U Injectors |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9B0B96-25A4-F448-836E-5D1535B6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2" descr="C:\Users\spvirostek\Desktop\AR+SR.PNG">
            <a:extLst>
              <a:ext uri="{FF2B5EF4-FFF2-40B4-BE49-F238E27FC236}">
                <a16:creationId xmlns:a16="http://schemas.microsoft.com/office/drawing/2014/main" id="{6ED659C7-4593-8840-9467-80A875FCE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9092" y="799589"/>
            <a:ext cx="4748811" cy="235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ACEDFD-C904-644F-9293-AE5BD83CA7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4082" y="3424242"/>
            <a:ext cx="4530475" cy="1353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11C12-A776-A749-ACF0-BFB99AC07F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477" y="4884230"/>
            <a:ext cx="4453234" cy="121800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778858" y="854867"/>
            <a:ext cx="7169462" cy="5605604"/>
            <a:chOff x="3634200" y="1905000"/>
            <a:chExt cx="5516498" cy="4114800"/>
          </a:xfrm>
        </p:grpSpPr>
        <p:pic>
          <p:nvPicPr>
            <p:cNvPr id="7" name="Picture 2" descr="C:\Workspace\Documents\ALS-AP_Notes\Presentations\5Jan_2016\FloorPlan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36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4200" y="1905000"/>
              <a:ext cx="5516498" cy="411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ross 7"/>
            <p:cNvSpPr>
              <a:spLocks noChangeAspect="1"/>
            </p:cNvSpPr>
            <p:nvPr/>
          </p:nvSpPr>
          <p:spPr>
            <a:xfrm rot="19079675">
              <a:off x="7517866" y="5003266"/>
              <a:ext cx="243840" cy="243840"/>
            </a:xfrm>
            <a:prstGeom prst="plus">
              <a:avLst>
                <a:gd name="adj" fmla="val 40306"/>
              </a:avLst>
            </a:prstGeom>
            <a:solidFill>
              <a:srgbClr val="FFC000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876800" y="2438400"/>
              <a:ext cx="2971800" cy="29718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6858000" y="5206775"/>
              <a:ext cx="614989" cy="127225"/>
            </a:xfrm>
            <a:prstGeom prst="line">
              <a:avLst/>
            </a:prstGeom>
            <a:ln w="76200">
              <a:solidFill>
                <a:srgbClr val="FFC000"/>
              </a:solidFill>
              <a:headEnd type="triangl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696200" y="4343400"/>
              <a:ext cx="115772" cy="609600"/>
            </a:xfrm>
            <a:prstGeom prst="line">
              <a:avLst/>
            </a:prstGeom>
            <a:ln w="76200">
              <a:solidFill>
                <a:srgbClr val="FFC000"/>
              </a:solidFill>
              <a:headEnd type="triangl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360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ALS Color Scheme">
      <a:dk1>
        <a:srgbClr val="003859"/>
      </a:dk1>
      <a:lt1>
        <a:srgbClr val="FFFFFF"/>
      </a:lt1>
      <a:dk2>
        <a:srgbClr val="006BA6"/>
      </a:dk2>
      <a:lt2>
        <a:srgbClr val="313335"/>
      </a:lt2>
      <a:accent1>
        <a:srgbClr val="E04E38"/>
      </a:accent1>
      <a:accent2>
        <a:srgbClr val="EAAA00"/>
      </a:accent2>
      <a:accent3>
        <a:srgbClr val="74AA50"/>
      </a:accent3>
      <a:accent4>
        <a:srgbClr val="00B5E2"/>
      </a:accent4>
      <a:accent5>
        <a:srgbClr val="5D4777"/>
      </a:accent5>
      <a:accent6>
        <a:srgbClr val="007681"/>
      </a:accent6>
      <a:hlink>
        <a:srgbClr val="D57800"/>
      </a:hlink>
      <a:folHlink>
        <a:srgbClr val="672D4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LS-U Template 2019 Widescreen CD-3A Director's Review" id="{4FE36D6D-F119-E146-86C4-252CD3449B2B}" vid="{FE165395-DE5D-B346-AB6A-5EB13D6C1F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10049</TotalTime>
  <Words>2541</Words>
  <Application>Microsoft Macintosh PowerPoint</Application>
  <PresentationFormat>Widescreen</PresentationFormat>
  <Paragraphs>376</Paragraphs>
  <Slides>32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 Math</vt:lpstr>
      <vt:lpstr>Symbol</vt:lpstr>
      <vt:lpstr>Times</vt:lpstr>
      <vt:lpstr>Office Theme</vt:lpstr>
      <vt:lpstr>Equation</vt:lpstr>
      <vt:lpstr>ALS-U Injector(s)</vt:lpstr>
      <vt:lpstr>Outline</vt:lpstr>
      <vt:lpstr>ALS-U Project</vt:lpstr>
      <vt:lpstr>ALS-U Scope</vt:lpstr>
      <vt:lpstr>More than two order of magnitude brightness improvement,  69 pm emittance, diffraction limited to ~ 1.5 keV</vt:lpstr>
      <vt:lpstr>Swap-Out Injection</vt:lpstr>
      <vt:lpstr>Performance enabling ALS-U feature – Bunch train swap-out</vt:lpstr>
      <vt:lpstr>Injector Requirements for Swap-Out</vt:lpstr>
      <vt:lpstr>Accumulator location in SR tunnel is optimal solution</vt:lpstr>
      <vt:lpstr>ALS-U Operation/Fill Modes</vt:lpstr>
      <vt:lpstr>New Accumulator and Booster modifications</vt:lpstr>
      <vt:lpstr>AR Parameters</vt:lpstr>
      <vt:lpstr>Accumulator uses Triple-Bend-Achromat lattice</vt:lpstr>
      <vt:lpstr>PowerPoint Presentation</vt:lpstr>
      <vt:lpstr>Booster Upgrades</vt:lpstr>
      <vt:lpstr>R&amp;D results</vt:lpstr>
      <vt:lpstr>Swap-out kicker concept was demonstrated at ALS with beam, full-scale prototype is currently in fabrication</vt:lpstr>
      <vt:lpstr>R&amp;D pulser and stripline kicker beam tested over full year in ALS</vt:lpstr>
      <vt:lpstr>Accumulator progress</vt:lpstr>
      <vt:lpstr>Accumulator Manufacturing and Installation</vt:lpstr>
      <vt:lpstr>Summary</vt:lpstr>
      <vt:lpstr>Acknowledgements</vt:lpstr>
      <vt:lpstr>Backup Slides</vt:lpstr>
      <vt:lpstr>Science Case for ALS-U</vt:lpstr>
      <vt:lpstr>PowerPoint Presentation</vt:lpstr>
      <vt:lpstr>PowerPoint Presentation</vt:lpstr>
      <vt:lpstr>PowerPoint Presentation</vt:lpstr>
      <vt:lpstr>ALS-U Integrated CAD model includes all mechanical scope of Project</vt:lpstr>
      <vt:lpstr>Injection / Extraction </vt:lpstr>
      <vt:lpstr>Injection from the Booster (top-off) is  based on a three pulsed-dipole kicker (3DK) scheme</vt:lpstr>
      <vt:lpstr>Simulations show injection efficiency &gt; 95%  over all lattice error realizations </vt:lpstr>
      <vt:lpstr>ALS-U 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 Vacuum FDR Intro</dc:title>
  <dc:subject/>
  <dc:creator>Christoph Steier</dc:creator>
  <cp:keywords/>
  <dc:description/>
  <cp:lastModifiedBy>Christoph Steier</cp:lastModifiedBy>
  <cp:revision>234</cp:revision>
  <dcterms:created xsi:type="dcterms:W3CDTF">2019-07-10T20:00:05Z</dcterms:created>
  <dcterms:modified xsi:type="dcterms:W3CDTF">2024-03-07T15:01:34Z</dcterms:modified>
  <cp:category/>
</cp:coreProperties>
</file>