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5"/>
    <p:sldMasterId id="2147484311" r:id="rId6"/>
  </p:sldMasterIdLst>
  <p:notesMasterIdLst>
    <p:notesMasterId r:id="rId35"/>
  </p:notesMasterIdLst>
  <p:handoutMasterIdLst>
    <p:handoutMasterId r:id="rId36"/>
  </p:handoutMasterIdLst>
  <p:sldIdLst>
    <p:sldId id="257" r:id="rId7"/>
    <p:sldId id="550" r:id="rId8"/>
    <p:sldId id="598" r:id="rId9"/>
    <p:sldId id="599" r:id="rId10"/>
    <p:sldId id="574" r:id="rId11"/>
    <p:sldId id="575" r:id="rId12"/>
    <p:sldId id="576" r:id="rId13"/>
    <p:sldId id="573" r:id="rId14"/>
    <p:sldId id="583" r:id="rId15"/>
    <p:sldId id="264" r:id="rId16"/>
    <p:sldId id="589" r:id="rId17"/>
    <p:sldId id="591" r:id="rId18"/>
    <p:sldId id="593" r:id="rId19"/>
    <p:sldId id="578" r:id="rId20"/>
    <p:sldId id="585" r:id="rId21"/>
    <p:sldId id="600" r:id="rId22"/>
    <p:sldId id="596" r:id="rId23"/>
    <p:sldId id="601" r:id="rId24"/>
    <p:sldId id="597" r:id="rId25"/>
    <p:sldId id="590" r:id="rId26"/>
    <p:sldId id="580" r:id="rId27"/>
    <p:sldId id="581" r:id="rId28"/>
    <p:sldId id="592" r:id="rId29"/>
    <p:sldId id="302" r:id="rId30"/>
    <p:sldId id="595" r:id="rId31"/>
    <p:sldId id="587" r:id="rId32"/>
    <p:sldId id="579" r:id="rId33"/>
    <p:sldId id="283" r:id="rId3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oples-Evans, Elmie A." initials="PEA" lastIdx="1" clrIdx="0"/>
  <p:cmAuthor id="2" name="Peoples-Evans, Elmie A." initials="PEEA" lastIdx="5" clrIdx="1">
    <p:extLst>
      <p:ext uri="{19B8F6BF-5375-455C-9EA6-DF929625EA0E}">
        <p15:presenceInfo xmlns:p15="http://schemas.microsoft.com/office/powerpoint/2012/main" userId="S::epeoplesevans@anl.gov::1988d244-3ff6-4450-a319-b53a415f38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1AC9"/>
    <a:srgbClr val="920204"/>
    <a:srgbClr val="094875"/>
    <a:srgbClr val="17375E"/>
    <a:srgbClr val="558ED5"/>
    <a:srgbClr val="005C98"/>
    <a:srgbClr val="4E7601"/>
    <a:srgbClr val="760001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89388" autoAdjust="0"/>
  </p:normalViewPr>
  <p:slideViewPr>
    <p:cSldViewPr snapToGrid="0">
      <p:cViewPr>
        <p:scale>
          <a:sx n="75" d="100"/>
          <a:sy n="75" d="100"/>
        </p:scale>
        <p:origin x="1128" y="26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200"/>
            </a:lvl1pPr>
          </a:lstStyle>
          <a:p>
            <a:fld id="{B691EE03-8B86-4483-A61E-7F251E4A648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/>
            </a:lvl1pPr>
          </a:lstStyle>
          <a:p>
            <a:fld id="{1AF9D93D-2DCD-4941-9148-539F4B11DA5A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075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0183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3288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6394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5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66423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7" y="2"/>
            <a:ext cx="301917" cy="47219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1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8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5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3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16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62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67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64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2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94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5258527" y="0"/>
            <a:ext cx="4022537" cy="349011"/>
          </a:xfrm>
          <a:prstGeom prst="rect">
            <a:avLst/>
          </a:prstGeom>
          <a:noFill/>
          <a:ln>
            <a:noFill/>
          </a:ln>
        </p:spPr>
        <p:txBody>
          <a:bodyPr lIns="92298" tIns="45969" rIns="92298" bIns="45969"/>
          <a:lstStyle/>
          <a:p>
            <a:pPr algn="r">
              <a:lnSpc>
                <a:spcPct val="100000"/>
              </a:lnSpc>
            </a:pPr>
            <a:fld id="{06858F1A-DB8C-46D1-A816-E6BC8E67CF22}" type="datetime1">
              <a:rPr lang="en-U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3/6/2024</a:t>
            </a:fld>
            <a:endParaRPr lang="en-US" sz="11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6" name="TextShape 2"/>
          <p:cNvSpPr txBox="1"/>
          <p:nvPr/>
        </p:nvSpPr>
        <p:spPr>
          <a:xfrm>
            <a:off x="0" y="6634435"/>
            <a:ext cx="4022537" cy="349011"/>
          </a:xfrm>
          <a:prstGeom prst="rect">
            <a:avLst/>
          </a:prstGeom>
          <a:noFill/>
          <a:ln>
            <a:noFill/>
          </a:ln>
        </p:spPr>
        <p:txBody>
          <a:bodyPr lIns="92298" tIns="45969" rIns="92298" bIns="45969" anchor="b"/>
          <a:lstStyle/>
          <a:p>
            <a:pPr>
              <a:lnSpc>
                <a:spcPct val="100000"/>
              </a:lnSpc>
            </a:pPr>
            <a:r>
              <a:rPr lang="en-U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Go to ”Insert (View) | Header and Footer" to add your organization, sponsor, meeting name here; then, click "Apply to All"</a:t>
            </a:r>
            <a:endParaRPr lang="en-US" sz="11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7" name="TextShape 3"/>
          <p:cNvSpPr txBox="1"/>
          <p:nvPr/>
        </p:nvSpPr>
        <p:spPr>
          <a:xfrm>
            <a:off x="5258527" y="6634435"/>
            <a:ext cx="4022537" cy="349011"/>
          </a:xfrm>
          <a:prstGeom prst="rect">
            <a:avLst/>
          </a:prstGeom>
          <a:noFill/>
          <a:ln>
            <a:noFill/>
          </a:ln>
        </p:spPr>
        <p:txBody>
          <a:bodyPr lIns="92298" tIns="45969" rIns="92298" bIns="45969" anchor="b"/>
          <a:lstStyle/>
          <a:p>
            <a:pPr algn="r">
              <a:lnSpc>
                <a:spcPct val="100000"/>
              </a:lnSpc>
            </a:pPr>
            <a:fld id="{26EACA92-45CF-4F5C-812A-98D65EE0FB2A}" type="slidenum">
              <a:rPr lang="en-US" sz="11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21</a:t>
            </a:fld>
            <a:endParaRPr lang="en-US" sz="11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8" name="PlaceHolder 4"/>
          <p:cNvSpPr>
            <a:spLocks noGrp="1"/>
          </p:cNvSpPr>
          <p:nvPr>
            <p:ph type="body"/>
          </p:nvPr>
        </p:nvSpPr>
        <p:spPr>
          <a:xfrm>
            <a:off x="990087" y="3426620"/>
            <a:ext cx="7921763" cy="3245837"/>
          </a:xfrm>
          <a:prstGeom prst="rect">
            <a:avLst/>
          </a:prstGeom>
        </p:spPr>
        <p:txBody>
          <a:bodyPr lIns="92298" tIns="45969" rIns="92298" bIns="45969" anchor="ctr"/>
          <a:lstStyle/>
          <a:p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737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21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56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75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0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4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97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6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0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17300" y="6471466"/>
            <a:ext cx="6096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1" y="6455188"/>
            <a:ext cx="9098844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J. Calvey, I.FAST Injector Workshop, March 7, 2024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895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573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192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48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859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719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82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J. Calvey, I.FAST Injector Workshop, March 7, 2024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64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44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32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50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26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J. Calvey, I.FAST Injector Workshop, March 7,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3889" r:id="rId2"/>
    <p:sldLayoutId id="2147484064" r:id="rId3"/>
    <p:sldLayoutId id="2147484309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0"/>
            <a:ext cx="322920" cy="6857280"/>
          </a:xfrm>
          <a:prstGeom prst="rect">
            <a:avLst/>
          </a:prstGeom>
          <a:solidFill>
            <a:srgbClr val="094875"/>
          </a:solidFill>
          <a:ln>
            <a:solidFill>
              <a:srgbClr val="00304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5" name="Picture 6"/>
          <p:cNvPicPr/>
          <p:nvPr/>
        </p:nvPicPr>
        <p:blipFill>
          <a:blip r:embed="rId14"/>
          <a:stretch/>
        </p:blipFill>
        <p:spPr>
          <a:xfrm>
            <a:off x="542520" y="6412680"/>
            <a:ext cx="1108800" cy="334440"/>
          </a:xfrm>
          <a:prstGeom prst="rect">
            <a:avLst/>
          </a:prstGeom>
          <a:ln>
            <a:noFill/>
          </a:ln>
        </p:spPr>
      </p:pic>
      <p:sp>
        <p:nvSpPr>
          <p:cNvPr id="21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433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27546" y="1552915"/>
            <a:ext cx="7605171" cy="2733587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Upgrade of the APS-U Booster </a:t>
            </a:r>
            <a:b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High-charge Bunches </a:t>
            </a:r>
            <a:b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</a:b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Frequency </a:t>
            </a:r>
            <a:r>
              <a:rPr lang="en-US" sz="3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  <a:r>
              <a:rPr lang="en-US" sz="3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weep</a:t>
            </a:r>
            <a:endParaRPr lang="en-US" sz="3200" b="0" strike="noStrike" spc="-1" dirty="0">
              <a:solidFill>
                <a:srgbClr val="47484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319" y="4320542"/>
            <a:ext cx="78849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Joseph Calvey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Physicist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I.FAST Workshop 2024 on Injectors for Storage Ring Based Light Sources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March 7, 2024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B07D6D-D471-6D44-539B-D1595F9C7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2717" y="1563922"/>
            <a:ext cx="4259283" cy="274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2"/>
          <p:cNvPicPr/>
          <p:nvPr/>
        </p:nvPicPr>
        <p:blipFill>
          <a:blip r:embed="rId2"/>
          <a:stretch/>
        </p:blipFill>
        <p:spPr>
          <a:xfrm>
            <a:off x="7590240" y="91080"/>
            <a:ext cx="4388760" cy="3385080"/>
          </a:xfrm>
          <a:prstGeom prst="rect">
            <a:avLst/>
          </a:prstGeom>
          <a:ln>
            <a:noFill/>
          </a:ln>
        </p:spPr>
      </p:pic>
      <p:pic>
        <p:nvPicPr>
          <p:cNvPr id="427" name="Picture 303"/>
          <p:cNvPicPr/>
          <p:nvPr/>
        </p:nvPicPr>
        <p:blipFill>
          <a:blip r:embed="rId3"/>
          <a:stretch/>
        </p:blipFill>
        <p:spPr>
          <a:xfrm>
            <a:off x="9496440" y="3225960"/>
            <a:ext cx="2559960" cy="1867680"/>
          </a:xfrm>
          <a:prstGeom prst="rect">
            <a:avLst/>
          </a:prstGeom>
          <a:ln>
            <a:noFill/>
          </a:ln>
        </p:spPr>
      </p:pic>
      <p:pic>
        <p:nvPicPr>
          <p:cNvPr id="428" name="Picture 305"/>
          <p:cNvPicPr/>
          <p:nvPr/>
        </p:nvPicPr>
        <p:blipFill>
          <a:blip r:embed="rId4"/>
          <a:stretch/>
        </p:blipFill>
        <p:spPr>
          <a:xfrm>
            <a:off x="9496440" y="4899240"/>
            <a:ext cx="2559960" cy="1867680"/>
          </a:xfrm>
          <a:prstGeom prst="rect">
            <a:avLst/>
          </a:prstGeom>
          <a:ln>
            <a:noFill/>
          </a:ln>
        </p:spPr>
      </p:pic>
      <p:sp>
        <p:nvSpPr>
          <p:cNvPr id="429" name="CustomShape 1"/>
          <p:cNvSpPr/>
          <p:nvPr/>
        </p:nvSpPr>
        <p:spPr>
          <a:xfrm>
            <a:off x="609480" y="0"/>
            <a:ext cx="6476760" cy="82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" normalizeH="0" baseline="0" noProof="0">
                <a:ln>
                  <a:noFill/>
                </a:ln>
                <a:solidFill>
                  <a:srgbClr val="004165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Comprehensive injection model</a:t>
            </a:r>
            <a:endParaRPr kumimoji="0" lang="en-US" sz="3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CustomShape 2"/>
          <p:cNvSpPr/>
          <p:nvPr/>
        </p:nvSpPr>
        <p:spPr>
          <a:xfrm>
            <a:off x="11582280" y="6513480"/>
            <a:ext cx="608760" cy="18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27FB4-FE09-4EAD-81A1-CECA4FB5C688}" type="slidenum">
              <a:rPr kumimoji="0" lang="en-US" sz="10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1" name="Picture 300"/>
          <p:cNvPicPr/>
          <p:nvPr/>
        </p:nvPicPr>
        <p:blipFill>
          <a:blip r:embed="rId5"/>
          <a:srcRect b="5363"/>
          <a:stretch/>
        </p:blipFill>
        <p:spPr>
          <a:xfrm>
            <a:off x="2946240" y="4055040"/>
            <a:ext cx="3840120" cy="2802960"/>
          </a:xfrm>
          <a:prstGeom prst="rect">
            <a:avLst/>
          </a:prstGeom>
          <a:ln>
            <a:noFill/>
          </a:ln>
        </p:spPr>
      </p:pic>
      <p:sp>
        <p:nvSpPr>
          <p:cNvPr id="432" name="Line 3"/>
          <p:cNvSpPr/>
          <p:nvPr/>
        </p:nvSpPr>
        <p:spPr>
          <a:xfrm>
            <a:off x="3552120" y="5373960"/>
            <a:ext cx="2651760" cy="360"/>
          </a:xfrm>
          <a:prstGeom prst="line">
            <a:avLst/>
          </a:prstGeom>
          <a:ln w="18360" cap="rnd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3" name="Picture 302"/>
          <p:cNvPicPr/>
          <p:nvPr/>
        </p:nvPicPr>
        <p:blipFill>
          <a:blip r:embed="rId6"/>
          <a:stretch/>
        </p:blipFill>
        <p:spPr>
          <a:xfrm>
            <a:off x="6836400" y="3225960"/>
            <a:ext cx="2559960" cy="1868040"/>
          </a:xfrm>
          <a:prstGeom prst="rect">
            <a:avLst/>
          </a:prstGeom>
          <a:ln>
            <a:noFill/>
          </a:ln>
        </p:spPr>
      </p:pic>
      <p:sp>
        <p:nvSpPr>
          <p:cNvPr id="434" name="CustomShape 4"/>
          <p:cNvSpPr/>
          <p:nvPr/>
        </p:nvSpPr>
        <p:spPr>
          <a:xfrm>
            <a:off x="548640" y="822960"/>
            <a:ext cx="6941160" cy="311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81160" marR="0" lvl="0" indent="-280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1F497D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Using 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orbel"/>
                <a:ea typeface="DejaVu Sans"/>
              </a:rPr>
              <a:t>elegant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[1], tracked 3000 booster turns (3.5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ms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), where most losses occur.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1160" marR="0" lvl="0" indent="-280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1F497D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Model includes momentum offset (-0.6%), transverse and longitudinal impedance [2], beam loading in rf cavities, and incoming beam parameters (e.g., beam size and bunch length vs charge) derived from measurements.</a:t>
            </a:r>
          </a:p>
          <a:p>
            <a:pPr marL="281160" marR="0" lvl="0" indent="-280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1F497D"/>
              </a:buClr>
              <a:buSzTx/>
              <a:buFont typeface="Wingdings" charset="2"/>
              <a:buChar char=""/>
              <a:tabLst/>
              <a:defRPr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Good agreement with measured efficiency.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1160" marR="0" lvl="0" indent="-280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1F497D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Main source of losses: PAR bunch length, beam loading.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1160" marR="0" lvl="0" indent="-280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  <a:buClr>
                <a:srgbClr val="1F497D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Efficiency can be improved with shorter bunch length      (PAR improvements) and detuning cavities</a:t>
            </a:r>
            <a:r>
              <a:rPr kumimoji="0" lang="en-US" sz="2000" b="0" i="0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 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5" name="Picture 304"/>
          <p:cNvPicPr/>
          <p:nvPr/>
        </p:nvPicPr>
        <p:blipFill>
          <a:blip r:embed="rId7"/>
          <a:stretch/>
        </p:blipFill>
        <p:spPr>
          <a:xfrm>
            <a:off x="6838920" y="4898880"/>
            <a:ext cx="2559960" cy="1868040"/>
          </a:xfrm>
          <a:prstGeom prst="rect">
            <a:avLst/>
          </a:prstGeom>
          <a:ln>
            <a:noFill/>
          </a:ln>
        </p:spPr>
      </p:pic>
      <p:sp>
        <p:nvSpPr>
          <p:cNvPr id="436" name="CustomShape 5"/>
          <p:cNvSpPr/>
          <p:nvPr/>
        </p:nvSpPr>
        <p:spPr>
          <a:xfrm>
            <a:off x="506700" y="4632420"/>
            <a:ext cx="2228040" cy="164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7160" marR="0" lvl="0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[1] M. Borland. ANL/APS LS-287, (2000).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Y. Wang et al. </a:t>
            </a:r>
            <a:r>
              <a:rPr kumimoji="0" lang="en-US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Proc. of PAC 2007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, 3444–3446 (2007).</a:t>
            </a: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7160" marR="0" lvl="0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[2] R. R. Lindberg et al. </a:t>
            </a:r>
            <a:r>
              <a:rPr kumimoji="0" lang="en-US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Proc. IPAC 2015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. TUPJE078.</a:t>
            </a:r>
          </a:p>
          <a:p>
            <a:pPr marL="227160" marR="0" lvl="0" indent="-226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[3]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] J. Calvey et al</a:t>
            </a:r>
            <a:r>
              <a:rPr lang="en-US" sz="1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., Proc. IPAC21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pp. 197-199</a:t>
            </a: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7" name="Picture 13"/>
          <p:cNvPicPr/>
          <p:nvPr/>
        </p:nvPicPr>
        <p:blipFill>
          <a:blip r:embed="rId8"/>
          <a:stretch/>
        </p:blipFill>
        <p:spPr>
          <a:xfrm>
            <a:off x="542520" y="6412680"/>
            <a:ext cx="1109160" cy="33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407894-5D63-6C95-BD29-59D0A5A3845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68639" y="744807"/>
            <a:ext cx="4771098" cy="3343637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PAR longitudinal instability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1" y="1106315"/>
            <a:ext cx="6781662" cy="4987365"/>
          </a:xfrm>
        </p:spPr>
        <p:txBody>
          <a:bodyPr/>
          <a:lstStyle/>
          <a:p>
            <a:r>
              <a:rPr lang="en-US" sz="2000" dirty="0"/>
              <a:t>Large bunch length blowup vs charge, caused by potential well distortion and microwave instability</a:t>
            </a:r>
            <a:r>
              <a:rPr lang="en-US" sz="2000" baseline="30000" dirty="0"/>
              <a:t>1</a:t>
            </a:r>
          </a:p>
          <a:p>
            <a:r>
              <a:rPr lang="en-US" sz="2000" dirty="0"/>
              <a:t>Limiting factor for high charge booster injection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Simulate with elegant</a:t>
            </a:r>
            <a:r>
              <a:rPr lang="en-US" sz="2000" baseline="30000" dirty="0"/>
              <a:t>3,4</a:t>
            </a:r>
            <a:r>
              <a:rPr lang="en-US" sz="2000" dirty="0"/>
              <a:t>.  Model includes longitudinal impedance</a:t>
            </a:r>
            <a:r>
              <a:rPr lang="en-US" sz="2000" baseline="30000" dirty="0"/>
              <a:t>5</a:t>
            </a:r>
            <a:r>
              <a:rPr lang="en-US" sz="2000" dirty="0"/>
              <a:t> and beam loading in the rf cavities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Simulated bunch length agrees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000" dirty="0"/>
              <a:t>    well with measurement (but a bit lower)</a:t>
            </a:r>
            <a:r>
              <a:rPr lang="en-US" sz="2000" baseline="30000" dirty="0"/>
              <a:t>6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Installed new kicker chambers with patterned Ti coating for reduced impedance</a:t>
            </a:r>
          </a:p>
          <a:p>
            <a:pPr marL="0" indent="0">
              <a:spcAft>
                <a:spcPts val="0"/>
              </a:spcAft>
              <a:buNone/>
            </a:pPr>
            <a:endParaRPr lang="en-US" sz="2000" dirty="0"/>
          </a:p>
        </p:txBody>
      </p:sp>
      <p:sp>
        <p:nvSpPr>
          <p:cNvPr id="4" name="TextShape 4">
            <a:extLst>
              <a:ext uri="{FF2B5EF4-FFF2-40B4-BE49-F238E27FC236}">
                <a16:creationId xmlns:a16="http://schemas.microsoft.com/office/drawing/2014/main" id="{773BEF74-A203-55D4-1ADE-CA65E022BDEE}"/>
              </a:ext>
            </a:extLst>
          </p:cNvPr>
          <p:cNvSpPr txBox="1"/>
          <p:nvPr/>
        </p:nvSpPr>
        <p:spPr>
          <a:xfrm>
            <a:off x="388080" y="4766320"/>
            <a:ext cx="6003360" cy="1218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[1] K. C. </a:t>
            </a:r>
            <a:r>
              <a:rPr lang="en-US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Harkay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al., Proc. NAPAC’19, pp. 151–154.</a:t>
            </a:r>
          </a:p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[2] J. Calvey et al., Proc. IPAC’21, pp. 197–200.</a:t>
            </a:r>
          </a:p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[3] M. Borland, Rep. LS-287, APS, Sep. 2000.</a:t>
            </a:r>
          </a:p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[4] Y. Wang and M. Borland, Proc. AAC 877, p. 241, 2006.</a:t>
            </a:r>
          </a:p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[5]  C. Yao et al., Proc. NAPAC’19, pp. 140--143.</a:t>
            </a:r>
          </a:p>
          <a:p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[6] J. Calvey, Proc. NAPAC’22, pp. 859 – 862.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Picture 8" descr="A close up of a car logo&#10;&#10;Description automatically generated with medium confidence">
            <a:extLst>
              <a:ext uri="{FF2B5EF4-FFF2-40B4-BE49-F238E27FC236}">
                <a16:creationId xmlns:a16="http://schemas.microsoft.com/office/drawing/2014/main" id="{678302AA-0A8C-9934-8168-FE6663376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79"/>
          <a:stretch/>
        </p:blipFill>
        <p:spPr>
          <a:xfrm flipV="1">
            <a:off x="8919328" y="3872169"/>
            <a:ext cx="2368875" cy="1552128"/>
          </a:xfrm>
          <a:prstGeom prst="rect">
            <a:avLst/>
          </a:prstGeom>
        </p:spPr>
      </p:pic>
      <p:pic>
        <p:nvPicPr>
          <p:cNvPr id="11" name="Picture Placeholder 17">
            <a:extLst>
              <a:ext uri="{FF2B5EF4-FFF2-40B4-BE49-F238E27FC236}">
                <a16:creationId xmlns:a16="http://schemas.microsoft.com/office/drawing/2014/main" id="{7A02A384-B75E-40EF-8F68-58BD6C200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164" y="5203764"/>
            <a:ext cx="3774464" cy="11639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D075CF-363C-3099-B303-3888A94F31B6}"/>
              </a:ext>
            </a:extLst>
          </p:cNvPr>
          <p:cNvSpPr txBox="1"/>
          <p:nvPr/>
        </p:nvSpPr>
        <p:spPr>
          <a:xfrm>
            <a:off x="7474651" y="3873486"/>
            <a:ext cx="1442683" cy="1330278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wrap="square" anchor="ctr">
            <a:noAutofit/>
          </a:bodyPr>
          <a:lstStyle>
            <a:defPPr>
              <a:defRPr lang="en-US"/>
            </a:defPPr>
            <a:lvl1pPr>
              <a:defRPr sz="105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 kicker chamber with innovative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coating</a:t>
            </a:r>
          </a:p>
        </p:txBody>
      </p:sp>
    </p:spTree>
    <p:extLst>
      <p:ext uri="{BB962C8B-B14F-4D97-AF65-F5344CB8AC3E}">
        <p14:creationId xmlns:p14="http://schemas.microsoft.com/office/powerpoint/2010/main" val="186460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56B4C2-813C-2CE7-EE40-779D3BAC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56" y="3558196"/>
            <a:ext cx="4846644" cy="3271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45591-7120-F23F-AE53-FB8DCB4EF2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273304" y="3446178"/>
            <a:ext cx="4850710" cy="339937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83163"/>
            <a:ext cx="8983060" cy="577921"/>
          </a:xfrm>
        </p:spPr>
        <p:txBody>
          <a:bodyPr/>
          <a:lstStyle/>
          <a:p>
            <a:r>
              <a:rPr lang="en-US" sz="3200" dirty="0"/>
              <a:t>Shorter bunch length with new RF12 amplifier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0401" y="6508630"/>
            <a:ext cx="9098844" cy="215436"/>
          </a:xfrm>
        </p:spPr>
        <p:txBody>
          <a:bodyPr/>
          <a:lstStyle/>
          <a:p>
            <a:r>
              <a:rPr lang="en-US" dirty="0"/>
              <a:t>J. Calvey, I.FAST Injector Workshop, March 7,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891714"/>
            <a:ext cx="9136830" cy="5332596"/>
          </a:xfrm>
        </p:spPr>
        <p:txBody>
          <a:bodyPr/>
          <a:lstStyle/>
          <a:p>
            <a:r>
              <a:rPr lang="en-US" sz="2000" dirty="0"/>
              <a:t>10-kW harmonic rf solid-state amplifier (SSA) installed and operating reliably</a:t>
            </a:r>
          </a:p>
          <a:p>
            <a:r>
              <a:rPr lang="en-US" sz="2000" dirty="0"/>
              <a:t>Shorter bunch length even above microwave instability at ~10 </a:t>
            </a:r>
            <a:r>
              <a:rPr lang="en-US" sz="2000" dirty="0" err="1"/>
              <a:t>nC</a:t>
            </a:r>
            <a:r>
              <a:rPr lang="en-US" sz="2000" dirty="0"/>
              <a:t>.</a:t>
            </a:r>
          </a:p>
          <a:p>
            <a:r>
              <a:rPr lang="en-US" sz="2000" dirty="0"/>
              <a:t>Further optimization is planned to achieve higher bunch charge.</a:t>
            </a:r>
          </a:p>
          <a:p>
            <a:r>
              <a:rPr lang="en-US" sz="2000" dirty="0"/>
              <a:t>Further studies with &gt;425 MeV and injecting into booster also planned.</a:t>
            </a:r>
          </a:p>
          <a:p>
            <a:r>
              <a:rPr lang="en-US" sz="2000" dirty="0"/>
              <a:t>Simulations predict bunch length can be kept below 600ps up to 19 </a:t>
            </a:r>
            <a:r>
              <a:rPr lang="en-US" sz="2000" dirty="0" err="1"/>
              <a:t>nC</a:t>
            </a:r>
            <a:r>
              <a:rPr lang="en-US" sz="2000" dirty="0"/>
              <a:t> with high voltage and higher energy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5C9654AD-1911-F3AA-D6FB-3C69CD42D227}"/>
              </a:ext>
            </a:extLst>
          </p:cNvPr>
          <p:cNvPicPr/>
          <p:nvPr/>
        </p:nvPicPr>
        <p:blipFill>
          <a:blip r:embed="rId5"/>
          <a:srcRect r="8940" b="6394"/>
          <a:stretch/>
        </p:blipFill>
        <p:spPr>
          <a:xfrm>
            <a:off x="9592660" y="18390"/>
            <a:ext cx="2570171" cy="3522568"/>
          </a:xfrm>
          <a:prstGeom prst="rect">
            <a:avLst/>
          </a:prstGeom>
          <a:ln>
            <a:noFill/>
          </a:ln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FE99A88A-F41F-0DE0-01DA-46818E66020F}"/>
              </a:ext>
            </a:extLst>
          </p:cNvPr>
          <p:cNvSpPr/>
          <p:nvPr/>
        </p:nvSpPr>
        <p:spPr>
          <a:xfrm>
            <a:off x="9659769" y="2999393"/>
            <a:ext cx="2702260" cy="3774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10-kW SSA    3-kW tube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61817826-F0C1-F1B5-04E2-66A738D96600}"/>
              </a:ext>
            </a:extLst>
          </p:cNvPr>
          <p:cNvSpPr/>
          <p:nvPr/>
        </p:nvSpPr>
        <p:spPr>
          <a:xfrm>
            <a:off x="9896760" y="5187600"/>
            <a:ext cx="1919880" cy="7290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K. </a:t>
            </a:r>
            <a:r>
              <a:rPr kumimoji="0" lang="en-US" sz="14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Harkay</a:t>
            </a:r>
            <a:r>
              <a:rPr kumimoji="0" lang="en-US" sz="1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et al., Proc. NAPAC’22, TUPA23.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210CC-DB8B-A372-A781-0215AC1D7C98}"/>
              </a:ext>
            </a:extLst>
          </p:cNvPr>
          <p:cNvSpPr txBox="1"/>
          <p:nvPr/>
        </p:nvSpPr>
        <p:spPr>
          <a:xfrm>
            <a:off x="1270660" y="3966358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Measurement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3BA829-3B8B-A012-4BC5-813EFD3B9E71}"/>
              </a:ext>
            </a:extLst>
          </p:cNvPr>
          <p:cNvSpPr txBox="1"/>
          <p:nvPr/>
        </p:nvSpPr>
        <p:spPr>
          <a:xfrm>
            <a:off x="7360986" y="5547268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67806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B3B844B-4EBE-359F-6CD6-BF8CDC435D0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225440" y="0"/>
            <a:ext cx="4966560" cy="3788229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328303-1CE9-E603-DAF7-0A99EDA9DAE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225440" y="3254200"/>
            <a:ext cx="4966560" cy="348048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7287490" cy="577921"/>
          </a:xfrm>
        </p:spPr>
        <p:txBody>
          <a:bodyPr/>
          <a:lstStyle/>
          <a:p>
            <a:r>
              <a:rPr lang="en-US" sz="3200" dirty="0"/>
              <a:t>Injector charge stability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1" y="1106315"/>
            <a:ext cx="6798780" cy="4987365"/>
          </a:xfrm>
        </p:spPr>
        <p:txBody>
          <a:bodyPr/>
          <a:lstStyle/>
          <a:p>
            <a:r>
              <a:rPr lang="en-US" sz="2400" dirty="0"/>
              <a:t>APS-U requires 5% rms charge stability from the injectors</a:t>
            </a:r>
          </a:p>
          <a:p>
            <a:r>
              <a:rPr lang="en-US" sz="2400" dirty="0"/>
              <a:t>APS-U will require frequent injection: 9 – 30 sec</a:t>
            </a:r>
          </a:p>
          <a:p>
            <a:r>
              <a:rPr lang="en-US" dirty="0"/>
              <a:t>Injector charge stability over several hours studied with 2 – 10 </a:t>
            </a:r>
            <a:r>
              <a:rPr lang="en-US" dirty="0" err="1"/>
              <a:t>nC</a:t>
            </a:r>
            <a:endParaRPr lang="en-US" dirty="0"/>
          </a:p>
          <a:p>
            <a:r>
              <a:rPr lang="en-US" dirty="0"/>
              <a:t>Continuous and intermittent injection</a:t>
            </a:r>
          </a:p>
          <a:p>
            <a:r>
              <a:rPr lang="en-US" sz="2400" dirty="0"/>
              <a:t>Most cases have ≥ 90% efficiency, &lt; 5% rms charge stability</a:t>
            </a:r>
          </a:p>
          <a:p>
            <a:r>
              <a:rPr lang="en-US" sz="2400" dirty="0"/>
              <a:t>Diagnose cases with low stability/efficiency by monitoring </a:t>
            </a:r>
            <a:r>
              <a:rPr lang="en-US" dirty="0"/>
              <a:t>relevant process variables, looking for correlations with booster charge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20216A-B953-FB44-AAA6-E0D80CDA5D0D}"/>
              </a:ext>
            </a:extLst>
          </p:cNvPr>
          <p:cNvSpPr txBox="1"/>
          <p:nvPr/>
        </p:nvSpPr>
        <p:spPr>
          <a:xfrm>
            <a:off x="8235538" y="195349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Continuous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DB6F8-3E78-1909-B72A-135ECA054F50}"/>
              </a:ext>
            </a:extLst>
          </p:cNvPr>
          <p:cNvSpPr txBox="1"/>
          <p:nvPr/>
        </p:nvSpPr>
        <p:spPr>
          <a:xfrm>
            <a:off x="8067305" y="418458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Intermittent</a:t>
            </a:r>
          </a:p>
        </p:txBody>
      </p:sp>
    </p:spTree>
    <p:extLst>
      <p:ext uri="{BB962C8B-B14F-4D97-AF65-F5344CB8AC3E}">
        <p14:creationId xmlns:p14="http://schemas.microsoft.com/office/powerpoint/2010/main" val="663639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1551C-BB6A-D565-CA02-2E0F1C5E8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099" y="804963"/>
            <a:ext cx="2758679" cy="205757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619C216-FE61-E6E9-AC94-ECA94857E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01" y="2645804"/>
            <a:ext cx="8460131" cy="395019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Injection/extraction timing &amp; synchronization (IETS)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963809"/>
            <a:ext cx="9536737" cy="4987365"/>
          </a:xfrm>
        </p:spPr>
        <p:txBody>
          <a:bodyPr/>
          <a:lstStyle/>
          <a:p>
            <a:r>
              <a:rPr lang="en-US" sz="2000" dirty="0"/>
              <a:t>APS-U storage ring (SR) will have higher frequency than old one</a:t>
            </a:r>
          </a:p>
          <a:p>
            <a:r>
              <a:rPr lang="en-US" sz="2000" dirty="0"/>
              <a:t>SR, booster, and PAR rf frequencies will be decoupled</a:t>
            </a:r>
          </a:p>
          <a:p>
            <a:r>
              <a:rPr lang="en-US" sz="2000" dirty="0"/>
              <a:t>Booster frequency can be adjusted along the energy ramp</a:t>
            </a:r>
          </a:p>
          <a:p>
            <a:pPr lvl="1"/>
            <a:r>
              <a:rPr lang="en-US" sz="1800" dirty="0"/>
              <a:t>Bucket targeting with frequency bump- changes time beam spends in the booster</a:t>
            </a:r>
          </a:p>
          <a:p>
            <a:pPr lvl="1"/>
            <a:r>
              <a:rPr lang="en-US" sz="1800" dirty="0"/>
              <a:t>Overall frequency ramp - optimize both injection efficiency and extracted emittance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F79D6-AB89-12E2-F704-926C597E6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28" y="2851228"/>
            <a:ext cx="2475818" cy="3964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8FD12-E7E1-F066-4FEF-ACFE0AF2B3AF}"/>
              </a:ext>
            </a:extLst>
          </p:cNvPr>
          <p:cNvSpPr txBox="1"/>
          <p:nvPr/>
        </p:nvSpPr>
        <p:spPr>
          <a:xfrm>
            <a:off x="2919233" y="6393625"/>
            <a:ext cx="1609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U. </a:t>
            </a:r>
            <a:r>
              <a:rPr lang="en-US" sz="1200" dirty="0" err="1"/>
              <a:t>Wienands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934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8B11CF5-143A-19CA-273E-EC47E2D3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276" y="67992"/>
            <a:ext cx="9232724" cy="658635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6479968" cy="577921"/>
          </a:xfrm>
        </p:spPr>
        <p:txBody>
          <a:bodyPr/>
          <a:lstStyle/>
          <a:p>
            <a:r>
              <a:rPr lang="en-US" sz="3200" dirty="0"/>
              <a:t>Targeting bumps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880681"/>
            <a:ext cx="7031044" cy="4987365"/>
          </a:xfrm>
        </p:spPr>
        <p:txBody>
          <a:bodyPr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 position in dispersive BPM</a:t>
            </a:r>
          </a:p>
          <a:p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Positive frequency bump -&gt; negative X bump</a:t>
            </a: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Bump height different for each shot</a:t>
            </a:r>
          </a:p>
          <a:p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Arial"/>
              </a:rPr>
              <a:t>Instability seen for negative frequency bump from crossing cavity resonance</a:t>
            </a: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Confirmed that bumps put the beam in the right SR bucket</a:t>
            </a:r>
          </a:p>
          <a:p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9037E8-A475-C2F4-4229-584F93FB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93" y="4278925"/>
            <a:ext cx="2716491" cy="17087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0792C-ED4B-4D27-B9B4-21899793148F}"/>
              </a:ext>
            </a:extLst>
          </p:cNvPr>
          <p:cNvSpPr txBox="1"/>
          <p:nvPr/>
        </p:nvSpPr>
        <p:spPr>
          <a:xfrm>
            <a:off x="426193" y="3972298"/>
            <a:ext cx="2716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Ring filled with IETS system </a:t>
            </a:r>
          </a:p>
        </p:txBody>
      </p:sp>
    </p:spTree>
    <p:extLst>
      <p:ext uri="{BB962C8B-B14F-4D97-AF65-F5344CB8AC3E}">
        <p14:creationId xmlns:p14="http://schemas.microsoft.com/office/powerpoint/2010/main" val="2984833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B02D4B-78F5-4322-CFA0-1960F1ED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864" y="3968246"/>
            <a:ext cx="4121253" cy="2889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9E2F2-820B-D3AD-9916-5F8B3770D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643" y="115240"/>
            <a:ext cx="5167793" cy="645828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6479968" cy="577921"/>
          </a:xfrm>
        </p:spPr>
        <p:txBody>
          <a:bodyPr/>
          <a:lstStyle/>
          <a:p>
            <a:r>
              <a:rPr lang="en-US" sz="3200" dirty="0"/>
              <a:t>Frequency ramp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975684"/>
            <a:ext cx="6377901" cy="4987365"/>
          </a:xfrm>
        </p:spPr>
        <p:txBody>
          <a:bodyPr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Want good booster injection efficiency (85+%) up to 20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nC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/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Favors on-momentum injection.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Small emittance (preferably &lt; 60 nm) at extraction</a:t>
            </a:r>
          </a:p>
          <a:p>
            <a:pPr lvl="1"/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Favors off-momentum extraction.</a:t>
            </a:r>
          </a:p>
          <a:p>
            <a:r>
              <a:rPr lang="en-US" sz="1800" spc="-1" dirty="0">
                <a:uFill>
                  <a:solidFill>
                    <a:srgbClr val="FFFFFF"/>
                  </a:solidFill>
                </a:uFill>
                <a:latin typeface="Arial"/>
              </a:rPr>
              <a:t>Achieve both with a frequency ramp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Each ramp shown has a different initial momentum offset, but a final offset of -0.8%.</a:t>
            </a:r>
          </a:p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Negative momentum sweep → positive frequency sweep</a:t>
            </a:r>
          </a:p>
          <a:p>
            <a:r>
              <a:rPr lang="en-US" sz="1800" spc="-1" dirty="0">
                <a:uFill>
                  <a:solidFill>
                    <a:srgbClr val="FFFFFF"/>
                  </a:solidFill>
                </a:uFill>
                <a:latin typeface="Arial"/>
              </a:rPr>
              <a:t>Results in large detuning at extraction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64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02C2AA-A482-E5BA-1EB8-286B3DE8D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819" y="3600778"/>
            <a:ext cx="3968840" cy="307874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Achieving higher charge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11163868" cy="4987365"/>
          </a:xfrm>
        </p:spPr>
        <p:txBody>
          <a:bodyPr/>
          <a:lstStyle/>
          <a:p>
            <a:r>
              <a:rPr lang="en-US" sz="2400" dirty="0"/>
              <a:t>High power couplers (HPCs) needed in the booster cavities to needed to handle high equivalent power at extraction</a:t>
            </a:r>
          </a:p>
          <a:p>
            <a:r>
              <a:rPr lang="en-US" dirty="0"/>
              <a:t>Total detuning = (detuning at injection) + (frequency ramp)</a:t>
            </a:r>
          </a:p>
          <a:p>
            <a:r>
              <a:rPr lang="en-US" dirty="0"/>
              <a:t>Over-couple the cavities to reduce beam loading and P</a:t>
            </a:r>
            <a:r>
              <a:rPr lang="en-US" baseline="-25000" dirty="0"/>
              <a:t>eq</a:t>
            </a:r>
          </a:p>
          <a:p>
            <a:r>
              <a:rPr lang="en-US" dirty="0"/>
              <a:t>Simulations showed good injection efficiency up to 20 </a:t>
            </a:r>
            <a:r>
              <a:rPr lang="en-US" dirty="0" err="1"/>
              <a:t>nC</a:t>
            </a:r>
            <a:r>
              <a:rPr lang="en-US" dirty="0"/>
              <a:t> with this scheme</a:t>
            </a:r>
          </a:p>
          <a:p>
            <a:r>
              <a:rPr lang="en-US" dirty="0"/>
              <a:t>HPC prototype was designed, installed and tested in the booster</a:t>
            </a:r>
          </a:p>
          <a:p>
            <a:pPr lvl="1"/>
            <a:r>
              <a:rPr lang="en-US" dirty="0"/>
              <a:t>Rated for 500 kW, planned to run at 300 kW.</a:t>
            </a:r>
          </a:p>
          <a:p>
            <a:pPr lvl="1"/>
            <a:r>
              <a:rPr lang="en-US" dirty="0"/>
              <a:t>No operational issues.</a:t>
            </a:r>
          </a:p>
          <a:p>
            <a:pPr lvl="1"/>
            <a:r>
              <a:rPr lang="en-US" dirty="0"/>
              <a:t>Design had undesirable water-vacuum joints, </a:t>
            </a:r>
          </a:p>
          <a:p>
            <a:pPr marL="274638" lvl="1" indent="0">
              <a:buNone/>
            </a:pPr>
            <a:r>
              <a:rPr lang="en-US" dirty="0"/>
              <a:t>    had to be modified.</a:t>
            </a:r>
          </a:p>
          <a:p>
            <a:pPr lvl="1"/>
            <a:r>
              <a:rPr lang="en-US" dirty="0"/>
              <a:t>HPC project was descoped by APS-U project.</a:t>
            </a:r>
          </a:p>
          <a:p>
            <a:pPr lvl="1">
              <a:spcAft>
                <a:spcPts val="0"/>
              </a:spcAft>
            </a:pPr>
            <a:r>
              <a:rPr lang="en-US" dirty="0"/>
              <a:t>Renewed interest recently, working with CERN </a:t>
            </a:r>
          </a:p>
          <a:p>
            <a:pPr marL="274638" lvl="1" indent="0">
              <a:spcAft>
                <a:spcPts val="0"/>
              </a:spcAft>
              <a:buNone/>
            </a:pPr>
            <a:r>
              <a:rPr lang="en-US" dirty="0"/>
              <a:t>    on a new 500 kW design.</a:t>
            </a:r>
          </a:p>
          <a:p>
            <a:endParaRPr lang="en-US" dirty="0"/>
          </a:p>
          <a:p>
            <a:endParaRPr lang="en-US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FF46B-31B2-845C-1A1E-A0DF3A76F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681" y="1621212"/>
            <a:ext cx="3090272" cy="109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5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4B3FBEB-FECF-3E5C-8745-EE4FDF9B4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78"/>
          <a:stretch/>
        </p:blipFill>
        <p:spPr>
          <a:xfrm>
            <a:off x="7202385" y="3331450"/>
            <a:ext cx="4888675" cy="34731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7323116" cy="577921"/>
          </a:xfrm>
        </p:spPr>
        <p:txBody>
          <a:bodyPr/>
          <a:lstStyle/>
          <a:p>
            <a:r>
              <a:rPr lang="en-US" sz="3200" dirty="0"/>
              <a:t>Injector re-commissioning: </a:t>
            </a:r>
            <a:br>
              <a:rPr lang="en-US" sz="3200" dirty="0"/>
            </a:br>
            <a:r>
              <a:rPr lang="en-US" sz="3200" dirty="0" err="1"/>
              <a:t>linac</a:t>
            </a:r>
            <a:r>
              <a:rPr lang="en-US" sz="3200" dirty="0"/>
              <a:t> and PAR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6662909" cy="4987365"/>
          </a:xfrm>
        </p:spPr>
        <p:txBody>
          <a:bodyPr/>
          <a:lstStyle/>
          <a:p>
            <a:r>
              <a:rPr lang="en-US" sz="2400" dirty="0" err="1"/>
              <a:t>Linac</a:t>
            </a:r>
            <a:r>
              <a:rPr lang="en-US" sz="2400" dirty="0"/>
              <a:t> and PAR restarted last fall</a:t>
            </a:r>
          </a:p>
          <a:p>
            <a:r>
              <a:rPr lang="en-US" dirty="0" err="1"/>
              <a:t>Linac</a:t>
            </a:r>
            <a:r>
              <a:rPr lang="en-US" dirty="0"/>
              <a:t> upgrades</a:t>
            </a:r>
          </a:p>
          <a:p>
            <a:pPr lvl="1"/>
            <a:r>
              <a:rPr lang="en-US" dirty="0"/>
              <a:t>New timing system</a:t>
            </a:r>
          </a:p>
          <a:p>
            <a:pPr lvl="1">
              <a:spcAft>
                <a:spcPts val="0"/>
              </a:spcAft>
            </a:pPr>
            <a:r>
              <a:rPr lang="en-US" dirty="0"/>
              <a:t>Higher power (50 MW) klystron </a:t>
            </a:r>
          </a:p>
          <a:p>
            <a:pPr marL="274638" lvl="1" indent="0">
              <a:spcAft>
                <a:spcPts val="0"/>
              </a:spcAft>
              <a:buNone/>
            </a:pPr>
            <a:r>
              <a:rPr lang="en-US" dirty="0"/>
              <a:t>    in 1/3 stations</a:t>
            </a:r>
          </a:p>
          <a:p>
            <a:pPr lvl="1"/>
            <a:r>
              <a:rPr lang="en-US" dirty="0"/>
              <a:t>New thermionic RF guns</a:t>
            </a:r>
          </a:p>
          <a:p>
            <a:pPr lvl="1"/>
            <a:r>
              <a:rPr lang="en-US" dirty="0"/>
              <a:t>Faster corrector power supplies</a:t>
            </a:r>
          </a:p>
          <a:p>
            <a:pPr lvl="1"/>
            <a:r>
              <a:rPr lang="en-US" dirty="0"/>
              <a:t>Recovered 1 </a:t>
            </a:r>
            <a:r>
              <a:rPr lang="en-US" dirty="0" err="1"/>
              <a:t>nC</a:t>
            </a:r>
            <a:r>
              <a:rPr lang="en-US" dirty="0"/>
              <a:t>/pulse, good PAR injection efficiency</a:t>
            </a:r>
          </a:p>
          <a:p>
            <a:r>
              <a:rPr lang="en-US" sz="2400" dirty="0"/>
              <a:t>New kicker chambers in PAR</a:t>
            </a:r>
          </a:p>
          <a:p>
            <a:r>
              <a:rPr lang="en-US" dirty="0"/>
              <a:t>PAR vacuum initially very poor, limited fundamental RF gap voltage</a:t>
            </a:r>
          </a:p>
          <a:p>
            <a:pPr lvl="1"/>
            <a:r>
              <a:rPr lang="en-US" dirty="0"/>
              <a:t>Slowly improving with beam scrubbing</a:t>
            </a:r>
          </a:p>
          <a:p>
            <a:pPr marL="274638" lvl="1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0F5998-6DC8-38B9-CCF4-3866F17D44E9}"/>
              </a:ext>
            </a:extLst>
          </p:cNvPr>
          <p:cNvGrpSpPr/>
          <p:nvPr/>
        </p:nvGrpSpPr>
        <p:grpSpPr>
          <a:xfrm>
            <a:off x="8133147" y="-252241"/>
            <a:ext cx="3753138" cy="3625683"/>
            <a:chOff x="4877466" y="965726"/>
            <a:chExt cx="3893714" cy="37614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44A69F-6C80-FAD6-A85B-DD6590AE3E65}"/>
                </a:ext>
              </a:extLst>
            </p:cNvPr>
            <p:cNvGrpSpPr/>
            <p:nvPr/>
          </p:nvGrpSpPr>
          <p:grpSpPr>
            <a:xfrm>
              <a:off x="6569524" y="965726"/>
              <a:ext cx="2201653" cy="1914602"/>
              <a:chOff x="6717171" y="1376687"/>
              <a:chExt cx="5029052" cy="412716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3F08B23-A5C7-2432-ADD0-74C5BA5F9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17171" y="1376687"/>
                <a:ext cx="5029052" cy="41271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F1EC35-C7E6-3B14-AC76-017806B5C260}"/>
                  </a:ext>
                </a:extLst>
              </p:cNvPr>
              <p:cNvSpPr txBox="1"/>
              <p:nvPr/>
            </p:nvSpPr>
            <p:spPr>
              <a:xfrm>
                <a:off x="7389612" y="4382695"/>
                <a:ext cx="2402089" cy="687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/>
                <a:r>
                  <a:rPr lang="en-US" sz="900" dirty="0" err="1">
                    <a:solidFill>
                      <a:srgbClr val="000000"/>
                    </a:solidFill>
                    <a:latin typeface="Arial"/>
                  </a:rPr>
                  <a:t>Radiabeam</a:t>
                </a:r>
                <a:r>
                  <a:rPr lang="en-US" sz="900" dirty="0">
                    <a:solidFill>
                      <a:srgbClr val="000000"/>
                    </a:solidFill>
                    <a:latin typeface="Arial"/>
                  </a:rPr>
                  <a:t> Gun</a:t>
                </a:r>
              </a:p>
              <a:p>
                <a:pPr defTabSz="685800"/>
                <a:r>
                  <a:rPr lang="en-US" sz="900" dirty="0">
                    <a:solidFill>
                      <a:srgbClr val="000000"/>
                    </a:solidFill>
                    <a:latin typeface="Arial"/>
                  </a:rPr>
                  <a:t>Version 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926CD-BAF9-CB8D-6666-AB4E4A88397D}"/>
                </a:ext>
              </a:extLst>
            </p:cNvPr>
            <p:cNvGrpSpPr/>
            <p:nvPr/>
          </p:nvGrpSpPr>
          <p:grpSpPr>
            <a:xfrm>
              <a:off x="4877466" y="1456507"/>
              <a:ext cx="1692059" cy="3267170"/>
              <a:chOff x="4893833" y="1020114"/>
              <a:chExt cx="1692059" cy="3267170"/>
            </a:xfrm>
          </p:grpSpPr>
          <p:pic>
            <p:nvPicPr>
              <p:cNvPr id="13" name="Screen Shot 2023-07-18 at 5.26.27 PM.png" descr="Screen Shot 2023-07-18 at 5.26.27 PM.png">
                <a:extLst>
                  <a:ext uri="{FF2B5EF4-FFF2-40B4-BE49-F238E27FC236}">
                    <a16:creationId xmlns:a16="http://schemas.microsoft.com/office/drawing/2014/main" id="{70118567-31E0-55DC-C29F-710E16A2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93833" y="1020114"/>
                <a:ext cx="1692059" cy="326717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533975-5720-3FB3-9D5D-BA6019458E8B}"/>
                  </a:ext>
                </a:extLst>
              </p:cNvPr>
              <p:cNvSpPr txBox="1"/>
              <p:nvPr/>
            </p:nvSpPr>
            <p:spPr>
              <a:xfrm>
                <a:off x="4893833" y="3897203"/>
                <a:ext cx="1692059" cy="39007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anchor="ctr">
                <a:noAutofit/>
              </a:bodyPr>
              <a:lstStyle>
                <a:defPPr>
                  <a:defRPr lang="en-US"/>
                </a:defPPr>
                <a:lvl1pPr>
                  <a:defRPr sz="1050" b="1">
                    <a:solidFill>
                      <a:schemeClr val="bg1"/>
                    </a:solidFill>
                  </a:defRPr>
                </a:lvl1pPr>
              </a:lstStyle>
              <a:p>
                <a:pPr defTabSz="914378"/>
                <a:r>
                  <a:rPr lang="en-US" dirty="0">
                    <a:solidFill>
                      <a:srgbClr val="FFFFFF"/>
                    </a:solidFill>
                    <a:latin typeface="Arial"/>
                  </a:rPr>
                  <a:t>Libera DLLRF at K2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33B829-A4C9-680D-385B-709155681600}"/>
                </a:ext>
              </a:extLst>
            </p:cNvPr>
            <p:cNvGrpSpPr/>
            <p:nvPr/>
          </p:nvGrpSpPr>
          <p:grpSpPr>
            <a:xfrm>
              <a:off x="6601245" y="2949282"/>
              <a:ext cx="2169935" cy="1777929"/>
              <a:chOff x="6790129" y="2949282"/>
              <a:chExt cx="2169935" cy="1777929"/>
            </a:xfrm>
          </p:grpSpPr>
          <p:pic>
            <p:nvPicPr>
              <p:cNvPr id="11" name="Picture 2" descr="A picture containing text, indoor&#10;&#10;Description automatically generated">
                <a:extLst>
                  <a:ext uri="{FF2B5EF4-FFF2-40B4-BE49-F238E27FC236}">
                    <a16:creationId xmlns:a16="http://schemas.microsoft.com/office/drawing/2014/main" id="{212849B8-C4F0-BE6F-52D5-DE086D19AA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0129" y="2949282"/>
                <a:ext cx="2169935" cy="1774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725A90-7C30-FA1F-9871-2C2152FCDB35}"/>
                  </a:ext>
                </a:extLst>
              </p:cNvPr>
              <p:cNvSpPr txBox="1"/>
              <p:nvPr/>
            </p:nvSpPr>
            <p:spPr>
              <a:xfrm>
                <a:off x="6790130" y="4333597"/>
                <a:ext cx="2169932" cy="393614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anchor="ctr">
                <a:noAutofit/>
              </a:bodyPr>
              <a:lstStyle>
                <a:defPPr>
                  <a:defRPr lang="en-US"/>
                </a:defPPr>
                <a:lvl1pPr>
                  <a:defRPr sz="1050" b="1">
                    <a:solidFill>
                      <a:schemeClr val="bg1"/>
                    </a:solidFill>
                  </a:defRPr>
                </a:lvl1pPr>
              </a:lstStyle>
              <a:p>
                <a:pPr defTabSz="914378"/>
                <a:r>
                  <a:rPr lang="en-US" dirty="0">
                    <a:solidFill>
                      <a:srgbClr val="FFFFFF"/>
                    </a:solidFill>
                    <a:latin typeface="Arial"/>
                  </a:rPr>
                  <a:t>50-MW K2 klystron and modulator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AAE1C04-413C-E277-C03E-401807805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742" y="1659702"/>
            <a:ext cx="3121628" cy="160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0BFD828-343B-DFA0-2F97-2EE5AB8AF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69" y="2236653"/>
            <a:ext cx="5991268" cy="461541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Injector re-commissioning: booster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11529749" cy="4987365"/>
          </a:xfrm>
        </p:spPr>
        <p:txBody>
          <a:bodyPr/>
          <a:lstStyle/>
          <a:p>
            <a:r>
              <a:rPr lang="en-US" sz="2000" dirty="0"/>
              <a:t>Booster re-started in February</a:t>
            </a:r>
          </a:p>
          <a:p>
            <a:r>
              <a:rPr lang="en-US" sz="2000" dirty="0"/>
              <a:t>Demonstrated injection and acceleration to 6 GeV</a:t>
            </a:r>
          </a:p>
          <a:p>
            <a:pPr lvl="1"/>
            <a:r>
              <a:rPr lang="en-US" sz="1800" dirty="0"/>
              <a:t>Tuned for good injection efficiency, charge stability</a:t>
            </a:r>
          </a:p>
          <a:p>
            <a:pPr lvl="1"/>
            <a:r>
              <a:rPr lang="en-US" sz="1800" dirty="0"/>
              <a:t>Ran with IETS frequency bumps and ramps</a:t>
            </a:r>
          </a:p>
          <a:p>
            <a:pPr lvl="1"/>
            <a:r>
              <a:rPr lang="en-US" sz="1800" dirty="0"/>
              <a:t>High charge: 9 </a:t>
            </a:r>
            <a:r>
              <a:rPr lang="en-US" sz="1800" dirty="0" err="1"/>
              <a:t>nC</a:t>
            </a:r>
            <a:r>
              <a:rPr lang="en-US" sz="1800" dirty="0"/>
              <a:t> with frequency ramps, </a:t>
            </a:r>
          </a:p>
          <a:p>
            <a:pPr marL="274638" lvl="1" indent="0">
              <a:buNone/>
            </a:pPr>
            <a:r>
              <a:rPr lang="en-US" sz="1800" dirty="0"/>
              <a:t>    12 </a:t>
            </a:r>
            <a:r>
              <a:rPr lang="en-US" sz="1800" dirty="0" err="1"/>
              <a:t>nC</a:t>
            </a:r>
            <a:r>
              <a:rPr lang="en-US" sz="1800" dirty="0"/>
              <a:t> without</a:t>
            </a:r>
          </a:p>
          <a:p>
            <a:r>
              <a:rPr lang="en-US" sz="2000" dirty="0"/>
              <a:t>Demonstrated booster extraction to BTS dump</a:t>
            </a:r>
          </a:p>
          <a:p>
            <a:pPr marL="274638" lvl="1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9D0BD-6DA7-9413-D3DA-CB1B307FFD18}"/>
              </a:ext>
            </a:extLst>
          </p:cNvPr>
          <p:cNvSpPr txBox="1"/>
          <p:nvPr/>
        </p:nvSpPr>
        <p:spPr>
          <a:xfrm>
            <a:off x="11288559" y="2020653"/>
            <a:ext cx="969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Injected charge</a:t>
            </a:r>
          </a:p>
        </p:txBody>
      </p:sp>
      <p:pic>
        <p:nvPicPr>
          <p:cNvPr id="5" name="Picture 4" descr="A picture containing text, tiled&#10;&#10;Description automatically generated">
            <a:extLst>
              <a:ext uri="{FF2B5EF4-FFF2-40B4-BE49-F238E27FC236}">
                <a16:creationId xmlns:a16="http://schemas.microsoft.com/office/drawing/2014/main" id="{C8B60E50-2A52-29E9-DDD0-DDEC37B05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33" y="3680491"/>
            <a:ext cx="4228768" cy="3171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7CCF6-3B85-EC60-AA4B-BE3E1EE05F4B}"/>
              </a:ext>
            </a:extLst>
          </p:cNvPr>
          <p:cNvSpPr txBox="1"/>
          <p:nvPr/>
        </p:nvSpPr>
        <p:spPr>
          <a:xfrm>
            <a:off x="4536764" y="5170350"/>
            <a:ext cx="155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image on BTS dump flag</a:t>
            </a:r>
          </a:p>
        </p:txBody>
      </p:sp>
    </p:spTree>
    <p:extLst>
      <p:ext uri="{BB962C8B-B14F-4D97-AF65-F5344CB8AC3E}">
        <p14:creationId xmlns:p14="http://schemas.microsoft.com/office/powerpoint/2010/main" val="4631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6660" y="935317"/>
            <a:ext cx="11600240" cy="5360980"/>
          </a:xfrm>
          <a:noFill/>
        </p:spPr>
        <p:txBody>
          <a:bodyPr/>
          <a:lstStyle/>
          <a:p>
            <a:r>
              <a:rPr lang="en-US" sz="2800" dirty="0"/>
              <a:t>APS-Upgrade introduction</a:t>
            </a:r>
          </a:p>
          <a:p>
            <a:r>
              <a:rPr lang="en-US" sz="2800" dirty="0"/>
              <a:t>Particle accumulator ring (PAR) and Booster status</a:t>
            </a:r>
          </a:p>
          <a:p>
            <a:r>
              <a:rPr lang="en-US" sz="2800" dirty="0"/>
              <a:t>High charge issues:</a:t>
            </a:r>
          </a:p>
          <a:p>
            <a:pPr lvl="1"/>
            <a:r>
              <a:rPr lang="en-US" sz="2400" dirty="0"/>
              <a:t>Booster injection efficiency</a:t>
            </a:r>
          </a:p>
          <a:p>
            <a:pPr lvl="1"/>
            <a:r>
              <a:rPr lang="en-US" sz="2400" dirty="0"/>
              <a:t>PAR longitudinal instability</a:t>
            </a:r>
          </a:p>
          <a:p>
            <a:r>
              <a:rPr lang="en-US" sz="2800" dirty="0"/>
              <a:t>Injector charge stability</a:t>
            </a:r>
          </a:p>
          <a:p>
            <a:r>
              <a:rPr lang="en-US" sz="2800" dirty="0"/>
              <a:t>Injection / extraction timing and synchronization system</a:t>
            </a:r>
          </a:p>
          <a:p>
            <a:r>
              <a:rPr lang="en-US" sz="2800" dirty="0"/>
              <a:t>Plan for achieving higher charge</a:t>
            </a:r>
          </a:p>
          <a:p>
            <a:r>
              <a:rPr lang="en-US" sz="2800" dirty="0"/>
              <a:t>Injector commissioning status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76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Conclusions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11529749" cy="4987365"/>
          </a:xfrm>
        </p:spPr>
        <p:txBody>
          <a:bodyPr/>
          <a:lstStyle/>
          <a:p>
            <a:r>
              <a:rPr lang="en-US" sz="2400" dirty="0"/>
              <a:t>Upgrades and intensive studies have raised the APS injector charge limit from ~4nC to 12 </a:t>
            </a:r>
            <a:r>
              <a:rPr lang="en-US" sz="2400" dirty="0" err="1"/>
              <a:t>nC</a:t>
            </a:r>
            <a:endParaRPr lang="en-US" sz="2400" dirty="0"/>
          </a:p>
          <a:p>
            <a:r>
              <a:rPr lang="en-US" dirty="0"/>
              <a:t>Injector charge stability has been characterized up to 10 </a:t>
            </a:r>
            <a:r>
              <a:rPr lang="en-US" dirty="0" err="1"/>
              <a:t>nC</a:t>
            </a:r>
            <a:endParaRPr lang="en-US" dirty="0"/>
          </a:p>
          <a:p>
            <a:r>
              <a:rPr lang="en-US" dirty="0"/>
              <a:t>Booster is run with separate, variable rf source</a:t>
            </a:r>
          </a:p>
          <a:p>
            <a:pPr lvl="1"/>
            <a:r>
              <a:rPr lang="en-US" dirty="0"/>
              <a:t>Frequency bumps for bucket targeting</a:t>
            </a:r>
          </a:p>
          <a:p>
            <a:pPr lvl="1"/>
            <a:r>
              <a:rPr lang="en-US" dirty="0"/>
              <a:t>Overall frequency ramp for optimizing injection/extraction</a:t>
            </a:r>
          </a:p>
          <a:p>
            <a:r>
              <a:rPr lang="en-US" dirty="0"/>
              <a:t>To achieve higher charge:</a:t>
            </a:r>
          </a:p>
          <a:p>
            <a:pPr lvl="1"/>
            <a:r>
              <a:rPr lang="en-US" dirty="0"/>
              <a:t>Finish commissioning new RF12 amplifier, for shorter PAR bunch length</a:t>
            </a:r>
          </a:p>
          <a:p>
            <a:pPr lvl="1"/>
            <a:r>
              <a:rPr lang="en-US" dirty="0"/>
              <a:t>Raise </a:t>
            </a:r>
            <a:r>
              <a:rPr lang="en-US" dirty="0" err="1"/>
              <a:t>linac</a:t>
            </a:r>
            <a:r>
              <a:rPr lang="en-US" dirty="0"/>
              <a:t> energy, for more stable PAR beam</a:t>
            </a:r>
          </a:p>
          <a:p>
            <a:pPr lvl="1"/>
            <a:r>
              <a:rPr lang="en-US" dirty="0"/>
              <a:t>Install high power couplers in the booster cavities, to allow for large detuning and over-coupling </a:t>
            </a:r>
          </a:p>
          <a:p>
            <a:r>
              <a:rPr lang="en-US" dirty="0"/>
              <a:t>Injector re-commissioning is essentially complete</a:t>
            </a:r>
          </a:p>
          <a:p>
            <a:r>
              <a:rPr lang="en-US" dirty="0"/>
              <a:t>APS-U storage ring commissioning starting soon!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98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1714380" y="276363"/>
            <a:ext cx="9144000" cy="71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Acknowledgements: Injector Working Group</a:t>
            </a:r>
            <a:endParaRPr lang="en-US" sz="32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2"/>
          <p:cNvSpPr/>
          <p:nvPr/>
        </p:nvSpPr>
        <p:spPr>
          <a:xfrm>
            <a:off x="548640" y="1042416"/>
            <a:ext cx="10868760" cy="44652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K. Harkay – PAR Machine Manager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MS PGothic"/>
            </a:endParaRP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G.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Fystro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– Injector Chief of Operations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spcAft>
                <a:spcPts val="1800"/>
              </a:spcAft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M. Borland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J.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Dooling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L. Emery, D. Hui, N.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Kuklev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R. Lindberg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I.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Lobach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A. Lumpkin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B. Micklich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4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    A. Nassiri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V. Sajaev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1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N. Sereno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Yine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Sun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Yipeng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 Sun, A. Xiao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6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U. Wienands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4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K. Wootton,              B-x. Yang, C-Y. Yao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; A. Blednykh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5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; J. Steinmann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6</a:t>
            </a:r>
          </a:p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I. Abid, R.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Agner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N. Arnold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K. Belcher, T.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Berenc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D.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Bromberek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A. Brill, G. Bruno, H. Bui, J. Carter,     C.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Doose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S. Farrell, R. Flood, T.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Fors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A. Goel, M. Henry, E. Heyeck, A. Hillman, R. Hong, D. Horan,      R. Keane, R. Laird, F. Lenkszus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T. Madden, L. Morrison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S.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Pasky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A.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Pietryla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T.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Puttkammer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             F. Rafael</a:t>
            </a:r>
            <a:r>
              <a:rPr lang="en-US" sz="18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4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P. Rossi, H. Shang, S.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Shoaf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T. Smith, R.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Soliday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J. Stevens, J.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Vacca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G.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Waldschmidt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      J. Wang</a:t>
            </a:r>
            <a:r>
              <a:rPr lang="en-US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3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F.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Westferro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, S. Xiang,  S. Xu, Y. Yang, W. Yoder, B. Berg</a:t>
            </a:r>
          </a:p>
          <a:p>
            <a:pPr>
              <a:lnSpc>
                <a:spcPct val="100000"/>
              </a:lnSpc>
              <a:spcAft>
                <a:spcPts val="601"/>
              </a:spcAft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3"/>
          <p:cNvSpPr txBox="1"/>
          <p:nvPr/>
        </p:nvSpPr>
        <p:spPr>
          <a:xfrm>
            <a:off x="11417400" y="648900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lIns="0" rIns="0" bIns="0" anchor="b"/>
          <a:lstStyle/>
          <a:p>
            <a:pPr algn="ctr">
              <a:lnSpc>
                <a:spcPct val="100000"/>
              </a:lnSpc>
            </a:pPr>
            <a:fld id="{CACC9613-A533-4ADE-A53E-21ED0BE1C8A8}" type="slidenum"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21</a:t>
            </a:fld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8" name="CustomShape 4"/>
          <p:cNvSpPr/>
          <p:nvPr/>
        </p:nvSpPr>
        <p:spPr>
          <a:xfrm>
            <a:off x="534720" y="5915878"/>
            <a:ext cx="1112256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90520" indent="-290160">
              <a:lnSpc>
                <a:spcPct val="100000"/>
              </a:lnSpc>
              <a:spcBef>
                <a:spcPts val="601"/>
              </a:spcBef>
            </a:pPr>
            <a:r>
              <a:rPr lang="en-US" sz="14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1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Associate Division Director; </a:t>
            </a:r>
            <a:r>
              <a:rPr lang="en-US" sz="14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2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 Argonne Associate or Retired; </a:t>
            </a:r>
            <a:r>
              <a:rPr lang="en-US" sz="14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3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Group leader; </a:t>
            </a:r>
            <a:r>
              <a:rPr lang="en-US" sz="14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4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APS-U; </a:t>
            </a:r>
            <a:r>
              <a:rPr lang="en-US" sz="1400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5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BNL; </a:t>
            </a:r>
            <a:r>
              <a:rPr lang="en-US" sz="14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6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 Formerly at ANL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52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62C633-68BF-680C-3425-6B0363C47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latin typeface="Arial"/>
              </a:rPr>
              <a:pPr/>
              <a:t>22</a:t>
            </a:fld>
            <a:endParaRPr lang="en-US" dirty="0">
              <a:latin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13AD9-1284-A612-387B-BD8C521D39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A473E-3144-0C59-5E3A-2D20F95FD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9A8B5-5FC7-534E-1A89-6A0855518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8AD7C5-1D88-4375-45BC-5901C2B2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71D42A-844A-3966-E3B6-177E2309B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Backup slides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11529749" cy="498736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470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icture 681"/>
          <p:cNvPicPr/>
          <p:nvPr/>
        </p:nvPicPr>
        <p:blipFill>
          <a:blip r:embed="rId2"/>
          <a:stretch/>
        </p:blipFill>
        <p:spPr>
          <a:xfrm>
            <a:off x="7117200" y="15840"/>
            <a:ext cx="5086800" cy="3918600"/>
          </a:xfrm>
          <a:prstGeom prst="rect">
            <a:avLst/>
          </a:prstGeom>
          <a:ln>
            <a:noFill/>
          </a:ln>
        </p:spPr>
      </p:pic>
      <p:pic>
        <p:nvPicPr>
          <p:cNvPr id="683" name="Picture 682"/>
          <p:cNvPicPr/>
          <p:nvPr/>
        </p:nvPicPr>
        <p:blipFill>
          <a:blip r:embed="rId3"/>
          <a:stretch/>
        </p:blipFill>
        <p:spPr>
          <a:xfrm>
            <a:off x="7308720" y="3358440"/>
            <a:ext cx="4537080" cy="3499200"/>
          </a:xfrm>
          <a:prstGeom prst="rect">
            <a:avLst/>
          </a:prstGeom>
          <a:ln>
            <a:noFill/>
          </a:ln>
        </p:spPr>
      </p:pic>
      <p:sp>
        <p:nvSpPr>
          <p:cNvPr id="684" name="TextShape 1"/>
          <p:cNvSpPr txBox="1"/>
          <p:nvPr/>
        </p:nvSpPr>
        <p:spPr>
          <a:xfrm>
            <a:off x="609480" y="179640"/>
            <a:ext cx="7226640" cy="67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416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Identifying source of bad </a:t>
            </a:r>
            <a:br/>
            <a:r>
              <a:rPr lang="en-US" sz="3200" b="1" strike="noStrike" spc="-1">
                <a:solidFill>
                  <a:srgbClr val="00416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efficiency / stability</a:t>
            </a:r>
            <a:endParaRPr lang="en-US" sz="3200" b="0" strike="noStrike" spc="-1">
              <a:solidFill>
                <a:srgbClr val="47484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5" name="TextShape 2"/>
          <p:cNvSpPr txBox="1"/>
          <p:nvPr/>
        </p:nvSpPr>
        <p:spPr>
          <a:xfrm>
            <a:off x="503640" y="1211400"/>
            <a:ext cx="6612120" cy="5450040"/>
          </a:xfrm>
          <a:prstGeom prst="rect">
            <a:avLst/>
          </a:prstGeom>
          <a:noFill/>
          <a:ln>
            <a:noFill/>
          </a:ln>
        </p:spPr>
        <p:txBody>
          <a:bodyPr lIns="0" tIns="0" rIns="0"/>
          <a:lstStyle/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Ex: 4 nC, 80% efficiency, 7.5% rms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Monitor relevant process variables (PVs) at a 2 Hz rate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Look for correlation between booster charge and each PV 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Clearly related to injection kicker voltage</a:t>
            </a:r>
          </a:p>
          <a:p>
            <a:pPr marL="864000" lvl="1" indent="-324000">
              <a:spcBef>
                <a:spcPts val="28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Process for correcting booster injection trajectory was misbehaving</a:t>
            </a:r>
          </a:p>
          <a:p>
            <a:pPr marL="864000" lvl="1" indent="-324000">
              <a:spcBef>
                <a:spcPts val="28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Has since been improved, works well consistently</a:t>
            </a:r>
            <a:r>
              <a:rPr lang="en-US" sz="2600" b="0" strike="noStrike" spc="-1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6" name="TextShape 3"/>
          <p:cNvSpPr txBox="1"/>
          <p:nvPr/>
        </p:nvSpPr>
        <p:spPr>
          <a:xfrm>
            <a:off x="11417400" y="647136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lIns="0" rIns="0" bIns="0" anchor="b"/>
          <a:lstStyle/>
          <a:p>
            <a:pPr algn="ctr">
              <a:lnSpc>
                <a:spcPct val="100000"/>
              </a:lnSpc>
            </a:pPr>
            <a:fld id="{96537C73-936E-482E-ABFE-0BB2180D1433}" type="slidenum">
              <a:rPr lang="en-US" sz="10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24</a:t>
            </a:fld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87" name="TextShape 4"/>
          <p:cNvSpPr txBox="1"/>
          <p:nvPr/>
        </p:nvSpPr>
        <p:spPr>
          <a:xfrm>
            <a:off x="902520" y="6090840"/>
            <a:ext cx="6517080" cy="427320"/>
          </a:xfrm>
          <a:prstGeom prst="rect">
            <a:avLst/>
          </a:prstGeom>
          <a:noFill/>
          <a:ln w="36720">
            <a:noFill/>
          </a:ln>
        </p:spPr>
      </p:sp>
      <p:sp>
        <p:nvSpPr>
          <p:cNvPr id="688" name="TextShape 5"/>
          <p:cNvSpPr txBox="1"/>
          <p:nvPr/>
        </p:nvSpPr>
        <p:spPr>
          <a:xfrm>
            <a:off x="702000" y="6028200"/>
            <a:ext cx="6604560" cy="316080"/>
          </a:xfrm>
          <a:prstGeom prst="rect">
            <a:avLst/>
          </a:prstGeom>
          <a:noFill/>
          <a:ln w="36720"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[1] C. Yao et al., Proc. IPAC’21, pp. 449–450.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B85175-B542-3120-2D24-D12AE5B6A4C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891298" y="64060"/>
            <a:ext cx="5310000" cy="3721320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7FA71-6BC0-E627-C281-FB5E6DD77CE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009378" y="3235660"/>
            <a:ext cx="5163840" cy="361872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7287490" cy="577921"/>
          </a:xfrm>
        </p:spPr>
        <p:txBody>
          <a:bodyPr/>
          <a:lstStyle/>
          <a:p>
            <a:r>
              <a:rPr lang="en-US" sz="3200" dirty="0"/>
              <a:t>Time to stabilize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1" y="1106315"/>
            <a:ext cx="6582717" cy="4987365"/>
          </a:xfrm>
        </p:spPr>
        <p:txBody>
          <a:bodyPr/>
          <a:lstStyle/>
          <a:p>
            <a:r>
              <a:rPr lang="en-US" sz="2400" dirty="0"/>
              <a:t>After beam is enabled, how many shots does it take to get stable beam through the injector?</a:t>
            </a:r>
          </a:p>
          <a:p>
            <a:r>
              <a:rPr lang="en-US" sz="2400" dirty="0"/>
              <a:t>Special PVs developed to track a bunch through the injector chain</a:t>
            </a:r>
          </a:p>
          <a:p>
            <a:r>
              <a:rPr lang="en-US" sz="2400" dirty="0"/>
              <a:t>Study injector issues on a shot-by-shot basis</a:t>
            </a:r>
          </a:p>
          <a:p>
            <a:r>
              <a:rPr lang="en-US" sz="2400" dirty="0"/>
              <a:t>Look at many (~100) cycles, take average and standard deviation</a:t>
            </a:r>
          </a:p>
          <a:p>
            <a:r>
              <a:rPr lang="en-US" dirty="0"/>
              <a:t>Time to stabilize</a:t>
            </a:r>
            <a:endParaRPr lang="en-US" sz="2400" dirty="0"/>
          </a:p>
          <a:p>
            <a:pPr lvl="1"/>
            <a:r>
              <a:rPr lang="en-US" dirty="0"/>
              <a:t>2 </a:t>
            </a:r>
            <a:r>
              <a:rPr lang="en-US" dirty="0" err="1"/>
              <a:t>nC</a:t>
            </a:r>
            <a:r>
              <a:rPr lang="en-US" dirty="0"/>
              <a:t>: 1 shot (0.5 sec) for PTB, 4 for BTS</a:t>
            </a:r>
          </a:p>
          <a:p>
            <a:pPr lvl="1"/>
            <a:r>
              <a:rPr lang="en-US" dirty="0"/>
              <a:t>5 </a:t>
            </a:r>
            <a:r>
              <a:rPr lang="en-US" dirty="0" err="1"/>
              <a:t>nC</a:t>
            </a:r>
            <a:r>
              <a:rPr lang="en-US" dirty="0"/>
              <a:t>: 1 shot for PTB, 6-8 for BTS (3-4 sec)</a:t>
            </a:r>
          </a:p>
          <a:p>
            <a:pPr lvl="1"/>
            <a:r>
              <a:rPr lang="en-US" dirty="0"/>
              <a:t>High charge: 9+ seconds</a:t>
            </a:r>
          </a:p>
          <a:p>
            <a:r>
              <a:rPr lang="en-US" dirty="0"/>
              <a:t>Fix by locking booster cavity tuners in place.  After this, 3-4 sec for stable high charge beam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8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D62791-4BDD-55B3-4A31-7D14A29D8F5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6661" y="3689301"/>
            <a:ext cx="3559508" cy="2745461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46B4A9-AF27-42ED-7311-2E77C4FBDA5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86738" y="98821"/>
            <a:ext cx="4605261" cy="342815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84D9F-9874-A457-A3C7-4491EF6FB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025" y="3307279"/>
            <a:ext cx="4605260" cy="355072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7049983" cy="577921"/>
          </a:xfrm>
        </p:spPr>
        <p:txBody>
          <a:bodyPr/>
          <a:lstStyle/>
          <a:p>
            <a:r>
              <a:rPr lang="en-US" sz="3200" dirty="0"/>
              <a:t>High charge with IETS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1" y="1070687"/>
            <a:ext cx="6710410" cy="4987365"/>
          </a:xfrm>
        </p:spPr>
        <p:txBody>
          <a:bodyPr/>
          <a:lstStyle/>
          <a:p>
            <a:r>
              <a:rPr lang="en-US" sz="2400" dirty="0"/>
              <a:t>Achieved 12nC with frequency bumps only, 10.5nC with </a:t>
            </a:r>
            <a:r>
              <a:rPr lang="en-US" sz="2400" dirty="0" err="1"/>
              <a:t>bumps+ramp</a:t>
            </a:r>
            <a:endParaRPr lang="en-US" sz="2400" dirty="0"/>
          </a:p>
          <a:p>
            <a:r>
              <a:rPr lang="en-US" sz="2400" dirty="0"/>
              <a:t>With frequency ramp, need to detune cavities to prevent charge loss</a:t>
            </a:r>
          </a:p>
          <a:p>
            <a:r>
              <a:rPr lang="en-US" dirty="0"/>
              <a:t>Current monitor wavy because it is not (yet) synchronized to new booster rf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FD2DC-E73E-5899-88E7-E4FC9932F611}"/>
              </a:ext>
            </a:extLst>
          </p:cNvPr>
          <p:cNvSpPr txBox="1"/>
          <p:nvPr/>
        </p:nvSpPr>
        <p:spPr>
          <a:xfrm>
            <a:off x="8977744" y="1175657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Bump only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585E8-30FF-1332-668C-CBDDCBAE375C}"/>
              </a:ext>
            </a:extLst>
          </p:cNvPr>
          <p:cNvSpPr txBox="1"/>
          <p:nvPr/>
        </p:nvSpPr>
        <p:spPr>
          <a:xfrm>
            <a:off x="9085197" y="3721852"/>
            <a:ext cx="176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+ bump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2A3FA4-D7B5-4E78-0004-6D9CEFDD080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3910291" y="3721704"/>
            <a:ext cx="3601780" cy="2778092"/>
          </a:xfrm>
          <a:prstGeom prst="rect">
            <a:avLst/>
          </a:prstGeom>
          <a:ln>
            <a:noFill/>
          </a:ln>
        </p:spPr>
      </p:pic>
      <p:sp>
        <p:nvSpPr>
          <p:cNvPr id="12" name="TextShape 4">
            <a:extLst>
              <a:ext uri="{FF2B5EF4-FFF2-40B4-BE49-F238E27FC236}">
                <a16:creationId xmlns:a16="http://schemas.microsoft.com/office/drawing/2014/main" id="{CA22D719-446F-2FDC-A9EC-B42B60FBFFBC}"/>
              </a:ext>
            </a:extLst>
          </p:cNvPr>
          <p:cNvSpPr txBox="1"/>
          <p:nvPr/>
        </p:nvSpPr>
        <p:spPr>
          <a:xfrm>
            <a:off x="1567498" y="4091184"/>
            <a:ext cx="1472585" cy="4096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detuning</a:t>
            </a:r>
          </a:p>
        </p:txBody>
      </p:sp>
      <p:sp>
        <p:nvSpPr>
          <p:cNvPr id="13" name="TextShape 4">
            <a:extLst>
              <a:ext uri="{FF2B5EF4-FFF2-40B4-BE49-F238E27FC236}">
                <a16:creationId xmlns:a16="http://schemas.microsoft.com/office/drawing/2014/main" id="{F338F4A4-B4A7-F54E-F181-756B04AF36D6}"/>
              </a:ext>
            </a:extLst>
          </p:cNvPr>
          <p:cNvSpPr txBox="1"/>
          <p:nvPr/>
        </p:nvSpPr>
        <p:spPr>
          <a:xfrm>
            <a:off x="4969366" y="4321870"/>
            <a:ext cx="1472585" cy="40961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Detuning</a:t>
            </a:r>
          </a:p>
        </p:txBody>
      </p:sp>
    </p:spTree>
    <p:extLst>
      <p:ext uri="{BB962C8B-B14F-4D97-AF65-F5344CB8AC3E}">
        <p14:creationId xmlns:p14="http://schemas.microsoft.com/office/powerpoint/2010/main" val="3468965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8C5A61-16A8-0BAE-9F91-955BFEDAF35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16240" y="43560"/>
            <a:ext cx="4478760" cy="345492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FF9C42-0F8A-6AEC-298D-A2720DD1DD5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741517" y="3351455"/>
            <a:ext cx="4408920" cy="340056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5660570" cy="577921"/>
          </a:xfrm>
        </p:spPr>
        <p:txBody>
          <a:bodyPr/>
          <a:lstStyle/>
          <a:p>
            <a:r>
              <a:rPr lang="en-US" sz="3200" dirty="0"/>
              <a:t>Booster injection efficiency vs rf parameters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7363553" cy="4987365"/>
          </a:xfrm>
        </p:spPr>
        <p:txBody>
          <a:bodyPr/>
          <a:lstStyle/>
          <a:p>
            <a:r>
              <a:rPr lang="en-US" sz="2400" dirty="0"/>
              <a:t>Simulations with 20 </a:t>
            </a:r>
            <a:r>
              <a:rPr lang="en-US" sz="2400" dirty="0" err="1"/>
              <a:t>nC</a:t>
            </a:r>
            <a:r>
              <a:rPr lang="en-US" sz="2400" dirty="0"/>
              <a:t>, 600 </a:t>
            </a:r>
            <a:r>
              <a:rPr lang="en-US" sz="2400" dirty="0" err="1"/>
              <a:t>ps</a:t>
            </a:r>
            <a:r>
              <a:rPr lang="en-US" sz="2400" dirty="0"/>
              <a:t> bunch length</a:t>
            </a:r>
          </a:p>
          <a:p>
            <a:r>
              <a:rPr lang="en-US" sz="2400" dirty="0"/>
              <a:t>Injecting off momentum reduces injection efficiency</a:t>
            </a:r>
          </a:p>
          <a:p>
            <a:r>
              <a:rPr lang="en-US" sz="2400" dirty="0"/>
              <a:t>Detuning the cavity reduces beam loading, increases efficiency</a:t>
            </a:r>
          </a:p>
          <a:p>
            <a:r>
              <a:rPr lang="en-US" sz="2400" dirty="0"/>
              <a:t>Over-coupling reduces sensitivity to detuning</a:t>
            </a:r>
          </a:p>
          <a:p>
            <a:r>
              <a:rPr lang="en-US" dirty="0"/>
              <a:t>Scheme is flexible, provides range of possible options</a:t>
            </a:r>
            <a:endParaRPr lang="en-US" sz="2400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FD550-D6B4-C354-33C6-54AD7982324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444693" y="4561805"/>
            <a:ext cx="3651307" cy="1788007"/>
          </a:xfrm>
          <a:prstGeom prst="rect">
            <a:avLst/>
          </a:prstGeom>
          <a:ln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51D23ADE-273F-31B4-A4DC-839AB7197784}"/>
              </a:ext>
            </a:extLst>
          </p:cNvPr>
          <p:cNvSpPr txBox="1"/>
          <p:nvPr/>
        </p:nvSpPr>
        <p:spPr>
          <a:xfrm>
            <a:off x="2811086" y="4294805"/>
            <a:ext cx="2918520" cy="1102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-0.8% extraction offset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410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609480" y="-360"/>
            <a:ext cx="11163600" cy="67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4165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Development plans for post-commissioning APS-U needs</a:t>
            </a:r>
            <a:endParaRPr lang="en-US" sz="3200" b="0" strike="noStrike" spc="-1">
              <a:solidFill>
                <a:srgbClr val="47484A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TextShape 2"/>
          <p:cNvSpPr txBox="1"/>
          <p:nvPr/>
        </p:nvSpPr>
        <p:spPr>
          <a:xfrm>
            <a:off x="597960" y="775440"/>
            <a:ext cx="11093760" cy="4987080"/>
          </a:xfrm>
          <a:prstGeom prst="rect">
            <a:avLst/>
          </a:prstGeom>
          <a:noFill/>
          <a:ln>
            <a:noFill/>
          </a:ln>
        </p:spPr>
        <p:txBody>
          <a:bodyPr lIns="0" tIns="0" rIns="0"/>
          <a:lstStyle/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Booster digital LLRF system (started, but deferred)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spcBef>
                <a:spcPts val="28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Needed to measure/maintain constant detuning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spcBef>
                <a:spcPts val="28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Option for direct feedback and/or feedforward  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More synchronized PVs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Booster photon diagnostics: </a:t>
            </a: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glidcop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mirrors for other photon ports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Injector current monitor upgrades, using BTS BESOCM electronics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power couplers for high charge operation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Re-deploying old SR DCCT in the booster</a:t>
            </a:r>
          </a:p>
          <a:p>
            <a:pPr marL="432000" indent="-324000"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 term: </a:t>
            </a:r>
          </a:p>
          <a:p>
            <a:pPr marL="864000" lvl="1" indent="-324000">
              <a:spcBef>
                <a:spcPts val="28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Upgraded ramping power supplies for the booster</a:t>
            </a:r>
          </a:p>
          <a:p>
            <a:pPr marL="864000" lvl="1" indent="-324000">
              <a:spcBef>
                <a:spcPts val="28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Comb filter LLRF feedback could allow for positive detuning</a:t>
            </a:r>
          </a:p>
        </p:txBody>
      </p:sp>
      <p:sp>
        <p:nvSpPr>
          <p:cNvPr id="533" name="TextShape 3"/>
          <p:cNvSpPr txBox="1"/>
          <p:nvPr/>
        </p:nvSpPr>
        <p:spPr>
          <a:xfrm>
            <a:off x="11417400" y="6471360"/>
            <a:ext cx="609120" cy="182520"/>
          </a:xfrm>
          <a:prstGeom prst="rect">
            <a:avLst/>
          </a:prstGeom>
          <a:noFill/>
          <a:ln>
            <a:noFill/>
          </a:ln>
        </p:spPr>
        <p:txBody>
          <a:bodyPr lIns="0" rIns="0" bIns="0" anchor="b"/>
          <a:lstStyle/>
          <a:p>
            <a:pPr algn="ctr">
              <a:lnSpc>
                <a:spcPct val="100000"/>
              </a:lnSpc>
            </a:pPr>
            <a:fld id="{1CA735AA-65E1-46C2-8F15-5C2A2AEF6203}" type="slidenum">
              <a:rPr lang="en-US" sz="1000" b="0" strike="noStrike" spc="-1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28</a:t>
            </a:fld>
            <a:endParaRPr lang="en-US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5835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DCB98A-4712-5919-6FA7-88B544D3AD5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718962" y="800719"/>
            <a:ext cx="4676238" cy="3557526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62E137-7658-3759-ABAD-2A3BF8E32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35" y="4268148"/>
            <a:ext cx="3842652" cy="225159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81F878-4219-9B0F-66C2-3F7E6FE35D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67" y="4125570"/>
            <a:ext cx="5365437" cy="273243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Photon Source Upgrade</a:t>
            </a:r>
            <a:r>
              <a:rPr lang="en-US" baseline="30000" dirty="0"/>
              <a:t>1</a:t>
            </a:r>
            <a:r>
              <a:rPr lang="en-US" dirty="0"/>
              <a:t> (APS-U)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6660" y="935317"/>
            <a:ext cx="7601058" cy="5360980"/>
          </a:xfrm>
          <a:noFill/>
        </p:spPr>
        <p:txBody>
          <a:bodyPr/>
          <a:lstStyle/>
          <a:p>
            <a:r>
              <a:rPr lang="en-US" sz="2100" dirty="0"/>
              <a:t>New storage ring: 42-pm emittance @ 6 GeV, 200 mA</a:t>
            </a:r>
          </a:p>
          <a:p>
            <a:r>
              <a:rPr lang="en-US" sz="2100" dirty="0"/>
              <a:t>Seven-bend hybrid </a:t>
            </a:r>
            <a:r>
              <a:rPr lang="en-US" sz="2100" dirty="0" err="1"/>
              <a:t>multibend</a:t>
            </a:r>
            <a:r>
              <a:rPr lang="en-US" sz="2100" dirty="0"/>
              <a:t> achromat</a:t>
            </a:r>
            <a:r>
              <a:rPr lang="en-US" sz="2100" baseline="30000" dirty="0"/>
              <a:t>2</a:t>
            </a:r>
            <a:r>
              <a:rPr lang="en-US" sz="2100" dirty="0"/>
              <a:t> (MBA) with reverse bending magnets</a:t>
            </a:r>
          </a:p>
          <a:p>
            <a:r>
              <a:rPr lang="en-US" sz="2100" dirty="0"/>
              <a:t>New and updated insertion devices, including superconducting undulators (SCUs)</a:t>
            </a:r>
          </a:p>
          <a:p>
            <a:r>
              <a:rPr lang="en-US" sz="2100" dirty="0"/>
              <a:t>Combined result in brightness increases of up to 500x</a:t>
            </a:r>
          </a:p>
          <a:p>
            <a:r>
              <a:rPr lang="en-US" sz="2100" dirty="0"/>
              <a:t>Two operational modes: 48 and 324 bunches</a:t>
            </a:r>
          </a:p>
          <a:p>
            <a:r>
              <a:rPr lang="en-US" sz="2100" b="1" dirty="0"/>
              <a:t>Uses swap-out injection: full bunch replacement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extShape 5">
            <a:extLst>
              <a:ext uri="{FF2B5EF4-FFF2-40B4-BE49-F238E27FC236}">
                <a16:creationId xmlns:a16="http://schemas.microsoft.com/office/drawing/2014/main" id="{725D567D-C1AD-685C-0AFB-CB2D16765B68}"/>
              </a:ext>
            </a:extLst>
          </p:cNvPr>
          <p:cNvSpPr txBox="1"/>
          <p:nvPr/>
        </p:nvSpPr>
        <p:spPr>
          <a:xfrm>
            <a:off x="5595204" y="4268148"/>
            <a:ext cx="2533456" cy="99079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[1] https://aps.anl.gov/APS-Upgrade/Documents</a:t>
            </a:r>
          </a:p>
          <a:p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[2] L. </a:t>
            </a:r>
            <a:r>
              <a:rPr lang="en-US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Farvacque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al., PAC-2013, pp. 79–81.</a:t>
            </a:r>
          </a:p>
        </p:txBody>
      </p:sp>
    </p:spTree>
    <p:extLst>
      <p:ext uri="{BB962C8B-B14F-4D97-AF65-F5344CB8AC3E}">
        <p14:creationId xmlns:p14="http://schemas.microsoft.com/office/powerpoint/2010/main" val="928256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MS PGothic"/>
              </a:rPr>
              <a:t>APS → APS-U injector chain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20560" y="1008673"/>
            <a:ext cx="6106340" cy="3422927"/>
          </a:xfrm>
          <a:noFill/>
        </p:spPr>
        <p:txBody>
          <a:bodyPr/>
          <a:lstStyle/>
          <a:p>
            <a:r>
              <a:rPr lang="en-US" sz="2100" dirty="0"/>
              <a:t>For the APS-Upgrade, it was decided to leave the present APS injector chain in place and make individual improvements where needed. </a:t>
            </a:r>
          </a:p>
          <a:p>
            <a:r>
              <a:rPr lang="en-US" sz="2100" dirty="0"/>
              <a:t>Challenges include:</a:t>
            </a:r>
          </a:p>
          <a:p>
            <a:pPr lvl="1"/>
            <a:r>
              <a:rPr lang="en-US" sz="1800" dirty="0"/>
              <a:t>Operating the booster synchrotron and storage ring at different rf frequencies</a:t>
            </a:r>
          </a:p>
          <a:p>
            <a:pPr lvl="1"/>
            <a:r>
              <a:rPr lang="en-US" sz="1800" dirty="0"/>
              <a:t>Much higher charge per bunch (up to 17 </a:t>
            </a:r>
            <a:r>
              <a:rPr lang="en-US" sz="1800" dirty="0" err="1"/>
              <a:t>nC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Stricter requirement for charge stability (±5% rms)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52">
            <a:extLst>
              <a:ext uri="{FF2B5EF4-FFF2-40B4-BE49-F238E27FC236}">
                <a16:creationId xmlns:a16="http://schemas.microsoft.com/office/drawing/2014/main" id="{782742E7-CD41-D232-4DFE-85AFB041BBE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385120" y="4778280"/>
            <a:ext cx="3676320" cy="1342800"/>
          </a:xfrm>
          <a:prstGeom prst="rect">
            <a:avLst/>
          </a:prstGeom>
          <a:ln>
            <a:noFill/>
          </a:ln>
        </p:spPr>
      </p:pic>
      <p:sp>
        <p:nvSpPr>
          <p:cNvPr id="5" name="CustomShape 2">
            <a:extLst>
              <a:ext uri="{FF2B5EF4-FFF2-40B4-BE49-F238E27FC236}">
                <a16:creationId xmlns:a16="http://schemas.microsoft.com/office/drawing/2014/main" id="{166CDB94-346B-9E5F-A5C0-4BD06F00B748}"/>
              </a:ext>
            </a:extLst>
          </p:cNvPr>
          <p:cNvSpPr/>
          <p:nvPr/>
        </p:nvSpPr>
        <p:spPr>
          <a:xfrm>
            <a:off x="492840" y="5074560"/>
            <a:ext cx="4885920" cy="1188720"/>
          </a:xfrm>
          <a:prstGeom prst="rect">
            <a:avLst/>
          </a:prstGeom>
          <a:noFill/>
          <a:ln w="936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Particle accumulator ring (PAR) (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425 → </a:t>
            </a: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450+ MeV)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Single bunch; 2 → 1-Hz rep rate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Captures linac pulses in RF1 (9.8 MHz); compresses damped beam in RF12 (117 MHz)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B22B0800-4F91-641B-EACC-0C18D2A51101}"/>
              </a:ext>
            </a:extLst>
          </p:cNvPr>
          <p:cNvSpPr/>
          <p:nvPr/>
        </p:nvSpPr>
        <p:spPr>
          <a:xfrm>
            <a:off x="2186640" y="2440800"/>
            <a:ext cx="2518920" cy="1782360"/>
          </a:xfrm>
          <a:prstGeom prst="rect">
            <a:avLst/>
          </a:prstGeom>
          <a:noFill/>
          <a:ln w="936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Booster (7 → 6 GeV)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2→ 1 Hz rep rate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Magnet ramp linear; RF ramp ~E</a:t>
            </a:r>
            <a:r>
              <a:rPr lang="en-US" sz="14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4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(352 MHz)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Momentum offset -0.6% → variable</a:t>
            </a: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Charge: 1-3 </a:t>
            </a: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→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 2-17 </a:t>
            </a:r>
            <a:r>
              <a:rPr lang="en-US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nC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950BB210-FA2F-6254-C168-DA6DD8DFB223}"/>
              </a:ext>
            </a:extLst>
          </p:cNvPr>
          <p:cNvSpPr/>
          <p:nvPr/>
        </p:nvSpPr>
        <p:spPr>
          <a:xfrm>
            <a:off x="2259720" y="1613520"/>
            <a:ext cx="2377800" cy="720360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Booster-to-storage ring transport line (BTS)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E1612BC5-2637-A321-819A-928FD60CE795}"/>
              </a:ext>
            </a:extLst>
          </p:cNvPr>
          <p:cNvSpPr/>
          <p:nvPr/>
        </p:nvSpPr>
        <p:spPr>
          <a:xfrm>
            <a:off x="5809320" y="5042520"/>
            <a:ext cx="2496600" cy="1255320"/>
          </a:xfrm>
          <a:prstGeom prst="rect">
            <a:avLst/>
          </a:prstGeom>
          <a:noFill/>
          <a:ln w="9360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Linac (425 → 450+ MeV)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1 nC/pulse; 30 Hz rep rate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31840" indent="-231480">
              <a:lnSpc>
                <a:spcPct val="100000"/>
              </a:lnSpc>
              <a:spcBef>
                <a:spcPts val="300"/>
              </a:spcBef>
              <a:buClr>
                <a:srgbClr val="1F497D"/>
              </a:buClr>
              <a:buFont typeface="Wingdings" charset="2"/>
              <a:buChar char=""/>
            </a:pP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MS PGothic"/>
              </a:rPr>
              <a:t>Thermionic RF guns: RG1, RG2 (1 hot spare)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6">
            <a:extLst>
              <a:ext uri="{FF2B5EF4-FFF2-40B4-BE49-F238E27FC236}">
                <a16:creationId xmlns:a16="http://schemas.microsoft.com/office/drawing/2014/main" id="{4A509111-5D0A-1AEA-31D3-56BFEDEDAD84}"/>
              </a:ext>
            </a:extLst>
          </p:cNvPr>
          <p:cNvSpPr/>
          <p:nvPr/>
        </p:nvSpPr>
        <p:spPr>
          <a:xfrm>
            <a:off x="2990160" y="4638600"/>
            <a:ext cx="1943640" cy="321120"/>
          </a:xfrm>
          <a:custGeom>
            <a:avLst/>
            <a:gdLst/>
            <a:ahLst/>
            <a:cxnLst/>
            <a:rect l="l" t="t" r="r" b="b"/>
            <a:pathLst>
              <a:path w="1944356" h="321547">
                <a:moveTo>
                  <a:pt x="0" y="0"/>
                </a:moveTo>
                <a:lnTo>
                  <a:pt x="1291213" y="5024"/>
                </a:lnTo>
                <a:cubicBezTo>
                  <a:pt x="1292888" y="110532"/>
                  <a:pt x="1294562" y="216039"/>
                  <a:pt x="1296237" y="321547"/>
                </a:cubicBezTo>
                <a:lnTo>
                  <a:pt x="1663002" y="321547"/>
                </a:lnTo>
                <a:lnTo>
                  <a:pt x="1793630" y="190919"/>
                </a:lnTo>
                <a:lnTo>
                  <a:pt x="1793630" y="20097"/>
                </a:lnTo>
                <a:lnTo>
                  <a:pt x="1944356" y="20097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7">
            <a:extLst>
              <a:ext uri="{FF2B5EF4-FFF2-40B4-BE49-F238E27FC236}">
                <a16:creationId xmlns:a16="http://schemas.microsoft.com/office/drawing/2014/main" id="{5FB6C68C-B93C-A864-5072-DB2968699A2F}"/>
              </a:ext>
            </a:extLst>
          </p:cNvPr>
          <p:cNvSpPr/>
          <p:nvPr/>
        </p:nvSpPr>
        <p:spPr>
          <a:xfrm>
            <a:off x="4825080" y="4654440"/>
            <a:ext cx="635040" cy="87840"/>
          </a:xfrm>
          <a:custGeom>
            <a:avLst/>
            <a:gdLst/>
            <a:ahLst/>
            <a:cxnLst/>
            <a:rect l="l" t="t" r="r" b="b"/>
            <a:pathLst>
              <a:path w="635306" h="88135">
                <a:moveTo>
                  <a:pt x="0" y="88135"/>
                </a:moveTo>
                <a:lnTo>
                  <a:pt x="168925" y="84463"/>
                </a:lnTo>
                <a:lnTo>
                  <a:pt x="165253" y="0"/>
                </a:lnTo>
                <a:lnTo>
                  <a:pt x="635306" y="3672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1CD35C8D-3CC1-3785-43B1-637146F0C1BF}"/>
              </a:ext>
            </a:extLst>
          </p:cNvPr>
          <p:cNvSpPr/>
          <p:nvPr/>
        </p:nvSpPr>
        <p:spPr>
          <a:xfrm>
            <a:off x="4455000" y="4406400"/>
            <a:ext cx="1009440" cy="34920"/>
          </a:xfrm>
          <a:custGeom>
            <a:avLst/>
            <a:gdLst/>
            <a:ahLst/>
            <a:cxnLst/>
            <a:rect l="l" t="t" r="r" b="b"/>
            <a:pathLst>
              <a:path w="1009860" h="35170">
                <a:moveTo>
                  <a:pt x="0" y="20097"/>
                </a:moveTo>
                <a:lnTo>
                  <a:pt x="552660" y="30145"/>
                </a:lnTo>
                <a:lnTo>
                  <a:pt x="552660" y="5024"/>
                </a:lnTo>
                <a:lnTo>
                  <a:pt x="813917" y="0"/>
                </a:lnTo>
                <a:lnTo>
                  <a:pt x="808893" y="30145"/>
                </a:lnTo>
                <a:lnTo>
                  <a:pt x="1009860" y="35170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9">
            <a:extLst>
              <a:ext uri="{FF2B5EF4-FFF2-40B4-BE49-F238E27FC236}">
                <a16:creationId xmlns:a16="http://schemas.microsoft.com/office/drawing/2014/main" id="{D3CE6967-B6B5-15CD-990C-C5D49680309B}"/>
              </a:ext>
            </a:extLst>
          </p:cNvPr>
          <p:cNvSpPr/>
          <p:nvPr/>
        </p:nvSpPr>
        <p:spPr>
          <a:xfrm>
            <a:off x="2128320" y="1243080"/>
            <a:ext cx="3337920" cy="414360"/>
          </a:xfrm>
          <a:custGeom>
            <a:avLst/>
            <a:gdLst/>
            <a:ahLst/>
            <a:cxnLst/>
            <a:rect l="l" t="t" r="r" b="b"/>
            <a:pathLst>
              <a:path w="3338623" h="414670">
                <a:moveTo>
                  <a:pt x="0" y="170121"/>
                </a:moveTo>
                <a:lnTo>
                  <a:pt x="154172" y="132907"/>
                </a:lnTo>
                <a:lnTo>
                  <a:pt x="287079" y="106325"/>
                </a:lnTo>
                <a:lnTo>
                  <a:pt x="457200" y="74428"/>
                </a:lnTo>
                <a:lnTo>
                  <a:pt x="637954" y="47846"/>
                </a:lnTo>
                <a:lnTo>
                  <a:pt x="877186" y="26581"/>
                </a:lnTo>
                <a:lnTo>
                  <a:pt x="1073889" y="5316"/>
                </a:lnTo>
                <a:lnTo>
                  <a:pt x="1265275" y="5316"/>
                </a:lnTo>
                <a:lnTo>
                  <a:pt x="1472610" y="0"/>
                </a:lnTo>
                <a:lnTo>
                  <a:pt x="1733107" y="21265"/>
                </a:lnTo>
                <a:lnTo>
                  <a:pt x="1956391" y="42530"/>
                </a:lnTo>
                <a:lnTo>
                  <a:pt x="2057400" y="53163"/>
                </a:lnTo>
                <a:lnTo>
                  <a:pt x="2057400" y="116958"/>
                </a:lnTo>
                <a:lnTo>
                  <a:pt x="2525233" y="148856"/>
                </a:lnTo>
                <a:lnTo>
                  <a:pt x="2626242" y="159488"/>
                </a:lnTo>
                <a:lnTo>
                  <a:pt x="3009014" y="281763"/>
                </a:lnTo>
                <a:lnTo>
                  <a:pt x="3338623" y="414670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0">
            <a:extLst>
              <a:ext uri="{FF2B5EF4-FFF2-40B4-BE49-F238E27FC236}">
                <a16:creationId xmlns:a16="http://schemas.microsoft.com/office/drawing/2014/main" id="{B523B2EA-EF79-6619-1E74-60D0B9E22A38}"/>
              </a:ext>
            </a:extLst>
          </p:cNvPr>
          <p:cNvSpPr/>
          <p:nvPr/>
        </p:nvSpPr>
        <p:spPr>
          <a:xfrm>
            <a:off x="1834920" y="1112040"/>
            <a:ext cx="3728520" cy="429840"/>
          </a:xfrm>
          <a:custGeom>
            <a:avLst/>
            <a:gdLst/>
            <a:ahLst/>
            <a:cxnLst/>
            <a:rect l="l" t="t" r="r" b="b"/>
            <a:pathLst>
              <a:path w="3729318" h="430306">
                <a:moveTo>
                  <a:pt x="0" y="239059"/>
                </a:moveTo>
                <a:lnTo>
                  <a:pt x="215153" y="161365"/>
                </a:lnTo>
                <a:lnTo>
                  <a:pt x="227106" y="197224"/>
                </a:lnTo>
                <a:lnTo>
                  <a:pt x="621553" y="53789"/>
                </a:lnTo>
                <a:lnTo>
                  <a:pt x="645459" y="107577"/>
                </a:lnTo>
                <a:lnTo>
                  <a:pt x="1057836" y="0"/>
                </a:lnTo>
                <a:lnTo>
                  <a:pt x="1075765" y="23906"/>
                </a:lnTo>
                <a:lnTo>
                  <a:pt x="1314824" y="11953"/>
                </a:lnTo>
                <a:lnTo>
                  <a:pt x="1524000" y="0"/>
                </a:lnTo>
                <a:lnTo>
                  <a:pt x="1727200" y="0"/>
                </a:lnTo>
                <a:lnTo>
                  <a:pt x="1882588" y="5977"/>
                </a:lnTo>
                <a:lnTo>
                  <a:pt x="2037977" y="17930"/>
                </a:lnTo>
                <a:lnTo>
                  <a:pt x="2181412" y="29883"/>
                </a:lnTo>
                <a:lnTo>
                  <a:pt x="2306918" y="47812"/>
                </a:lnTo>
                <a:lnTo>
                  <a:pt x="2504141" y="71718"/>
                </a:lnTo>
                <a:lnTo>
                  <a:pt x="2653553" y="107577"/>
                </a:lnTo>
                <a:lnTo>
                  <a:pt x="2832847" y="143436"/>
                </a:lnTo>
                <a:lnTo>
                  <a:pt x="3036047" y="197224"/>
                </a:lnTo>
                <a:lnTo>
                  <a:pt x="3245224" y="256989"/>
                </a:lnTo>
                <a:lnTo>
                  <a:pt x="3424518" y="316753"/>
                </a:lnTo>
                <a:lnTo>
                  <a:pt x="3591859" y="376518"/>
                </a:lnTo>
                <a:lnTo>
                  <a:pt x="3729318" y="430306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1">
            <a:extLst>
              <a:ext uri="{FF2B5EF4-FFF2-40B4-BE49-F238E27FC236}">
                <a16:creationId xmlns:a16="http://schemas.microsoft.com/office/drawing/2014/main" id="{BDDFBF78-1E6A-89EE-C0F9-763F6B922902}"/>
              </a:ext>
            </a:extLst>
          </p:cNvPr>
          <p:cNvSpPr/>
          <p:nvPr/>
        </p:nvSpPr>
        <p:spPr>
          <a:xfrm>
            <a:off x="4460400" y="1449000"/>
            <a:ext cx="1002600" cy="2981880"/>
          </a:xfrm>
          <a:custGeom>
            <a:avLst/>
            <a:gdLst/>
            <a:ahLst/>
            <a:cxnLst/>
            <a:rect l="l" t="t" r="r" b="b"/>
            <a:pathLst>
              <a:path w="1003111" h="2982036">
                <a:moveTo>
                  <a:pt x="436729" y="0"/>
                </a:moveTo>
                <a:lnTo>
                  <a:pt x="388962" y="232012"/>
                </a:lnTo>
                <a:lnTo>
                  <a:pt x="504968" y="320722"/>
                </a:lnTo>
                <a:lnTo>
                  <a:pt x="668741" y="511791"/>
                </a:lnTo>
                <a:lnTo>
                  <a:pt x="777923" y="675564"/>
                </a:lnTo>
                <a:lnTo>
                  <a:pt x="873457" y="873457"/>
                </a:lnTo>
                <a:lnTo>
                  <a:pt x="962168" y="1166883"/>
                </a:lnTo>
                <a:lnTo>
                  <a:pt x="1003111" y="1412543"/>
                </a:lnTo>
                <a:lnTo>
                  <a:pt x="996287" y="1671851"/>
                </a:lnTo>
                <a:lnTo>
                  <a:pt x="941696" y="1944806"/>
                </a:lnTo>
                <a:lnTo>
                  <a:pt x="859809" y="2183642"/>
                </a:lnTo>
                <a:lnTo>
                  <a:pt x="743803" y="2388358"/>
                </a:lnTo>
                <a:lnTo>
                  <a:pt x="600502" y="2565779"/>
                </a:lnTo>
                <a:lnTo>
                  <a:pt x="409433" y="2743200"/>
                </a:lnTo>
                <a:lnTo>
                  <a:pt x="238836" y="2866030"/>
                </a:lnTo>
                <a:lnTo>
                  <a:pt x="81887" y="2947916"/>
                </a:lnTo>
                <a:lnTo>
                  <a:pt x="0" y="2982036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2">
            <a:extLst>
              <a:ext uri="{FF2B5EF4-FFF2-40B4-BE49-F238E27FC236}">
                <a16:creationId xmlns:a16="http://schemas.microsoft.com/office/drawing/2014/main" id="{B2A40345-D467-5501-3D80-3F379479FDEB}"/>
              </a:ext>
            </a:extLst>
          </p:cNvPr>
          <p:cNvSpPr/>
          <p:nvPr/>
        </p:nvSpPr>
        <p:spPr>
          <a:xfrm>
            <a:off x="1410480" y="1694520"/>
            <a:ext cx="1084680" cy="2777400"/>
          </a:xfrm>
          <a:custGeom>
            <a:avLst/>
            <a:gdLst/>
            <a:ahLst/>
            <a:cxnLst/>
            <a:rect l="l" t="t" r="r" b="b"/>
            <a:pathLst>
              <a:path w="1084997" h="2777320">
                <a:moveTo>
                  <a:pt x="1084997" y="2777320"/>
                </a:moveTo>
                <a:lnTo>
                  <a:pt x="859809" y="2668138"/>
                </a:lnTo>
                <a:lnTo>
                  <a:pt x="661916" y="2558956"/>
                </a:lnTo>
                <a:lnTo>
                  <a:pt x="477671" y="2388359"/>
                </a:lnTo>
                <a:lnTo>
                  <a:pt x="327546" y="2204114"/>
                </a:lnTo>
                <a:lnTo>
                  <a:pt x="191068" y="1999398"/>
                </a:lnTo>
                <a:lnTo>
                  <a:pt x="88710" y="1767386"/>
                </a:lnTo>
                <a:lnTo>
                  <a:pt x="27295" y="1535374"/>
                </a:lnTo>
                <a:lnTo>
                  <a:pt x="0" y="1289714"/>
                </a:lnTo>
                <a:lnTo>
                  <a:pt x="13648" y="1057702"/>
                </a:lnTo>
                <a:lnTo>
                  <a:pt x="61415" y="791571"/>
                </a:lnTo>
                <a:lnTo>
                  <a:pt x="191068" y="511792"/>
                </a:lnTo>
                <a:lnTo>
                  <a:pt x="218364" y="436729"/>
                </a:lnTo>
                <a:lnTo>
                  <a:pt x="54591" y="0"/>
                </a:lnTo>
                <a:lnTo>
                  <a:pt x="54591" y="6824"/>
                </a:lnTo>
                <a:lnTo>
                  <a:pt x="54591" y="20472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8FD9F235-88E7-392E-7ADC-073350656F65}"/>
              </a:ext>
            </a:extLst>
          </p:cNvPr>
          <p:cNvSpPr/>
          <p:nvPr/>
        </p:nvSpPr>
        <p:spPr>
          <a:xfrm>
            <a:off x="1704600" y="4548240"/>
            <a:ext cx="2559960" cy="360"/>
          </a:xfrm>
          <a:prstGeom prst="line">
            <a:avLst/>
          </a:prstGeom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4">
            <a:extLst>
              <a:ext uri="{FF2B5EF4-FFF2-40B4-BE49-F238E27FC236}">
                <a16:creationId xmlns:a16="http://schemas.microsoft.com/office/drawing/2014/main" id="{BBD6AA1A-8439-3919-33B9-60CCB406181F}"/>
              </a:ext>
            </a:extLst>
          </p:cNvPr>
          <p:cNvSpPr/>
          <p:nvPr/>
        </p:nvSpPr>
        <p:spPr>
          <a:xfrm>
            <a:off x="4249440" y="4548960"/>
            <a:ext cx="201600" cy="52920"/>
          </a:xfrm>
          <a:custGeom>
            <a:avLst/>
            <a:gdLst/>
            <a:ahLst/>
            <a:cxnLst/>
            <a:rect l="l" t="t" r="r" b="b"/>
            <a:pathLst>
              <a:path w="202018" h="53163">
                <a:moveTo>
                  <a:pt x="0" y="0"/>
                </a:moveTo>
                <a:lnTo>
                  <a:pt x="202018" y="53163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5">
            <a:extLst>
              <a:ext uri="{FF2B5EF4-FFF2-40B4-BE49-F238E27FC236}">
                <a16:creationId xmlns:a16="http://schemas.microsoft.com/office/drawing/2014/main" id="{FE108DE6-F32F-70EB-2A66-CA7746C3106D}"/>
              </a:ext>
            </a:extLst>
          </p:cNvPr>
          <p:cNvSpPr/>
          <p:nvPr/>
        </p:nvSpPr>
        <p:spPr>
          <a:xfrm flipH="1">
            <a:off x="4626720" y="4548240"/>
            <a:ext cx="201600" cy="52920"/>
          </a:xfrm>
          <a:custGeom>
            <a:avLst/>
            <a:gdLst/>
            <a:ahLst/>
            <a:cxnLst/>
            <a:rect l="l" t="t" r="r" b="b"/>
            <a:pathLst>
              <a:path w="202018" h="53163">
                <a:moveTo>
                  <a:pt x="0" y="0"/>
                </a:moveTo>
                <a:lnTo>
                  <a:pt x="202018" y="53163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16">
            <a:extLst>
              <a:ext uri="{FF2B5EF4-FFF2-40B4-BE49-F238E27FC236}">
                <a16:creationId xmlns:a16="http://schemas.microsoft.com/office/drawing/2014/main" id="{4477641D-8CD8-8D6A-D8A7-8C1330707A76}"/>
              </a:ext>
            </a:extLst>
          </p:cNvPr>
          <p:cNvSpPr/>
          <p:nvPr/>
        </p:nvSpPr>
        <p:spPr>
          <a:xfrm>
            <a:off x="3914280" y="4493160"/>
            <a:ext cx="201600" cy="52920"/>
          </a:xfrm>
          <a:custGeom>
            <a:avLst/>
            <a:gdLst/>
            <a:ahLst/>
            <a:cxnLst/>
            <a:rect l="l" t="t" r="r" b="b"/>
            <a:pathLst>
              <a:path w="202018" h="53163">
                <a:moveTo>
                  <a:pt x="0" y="0"/>
                </a:moveTo>
                <a:lnTo>
                  <a:pt x="202018" y="53163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Line 17">
            <a:extLst>
              <a:ext uri="{FF2B5EF4-FFF2-40B4-BE49-F238E27FC236}">
                <a16:creationId xmlns:a16="http://schemas.microsoft.com/office/drawing/2014/main" id="{C2751708-5E01-973A-2A4D-4418090FF884}"/>
              </a:ext>
            </a:extLst>
          </p:cNvPr>
          <p:cNvSpPr/>
          <p:nvPr/>
        </p:nvSpPr>
        <p:spPr>
          <a:xfrm>
            <a:off x="4260600" y="4549320"/>
            <a:ext cx="548640" cy="360"/>
          </a:xfrm>
          <a:prstGeom prst="line">
            <a:avLst/>
          </a:prstGeom>
          <a:ln w="9360" cap="rnd">
            <a:solidFill>
              <a:srgbClr val="47484A"/>
            </a:solidFill>
            <a:custDash>
              <a:ds d="500000" sp="4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CustomShape 18">
            <a:extLst>
              <a:ext uri="{FF2B5EF4-FFF2-40B4-BE49-F238E27FC236}">
                <a16:creationId xmlns:a16="http://schemas.microsoft.com/office/drawing/2014/main" id="{151252A5-167D-A153-9A99-FF4FD16629C8}"/>
              </a:ext>
            </a:extLst>
          </p:cNvPr>
          <p:cNvSpPr/>
          <p:nvPr/>
        </p:nvSpPr>
        <p:spPr>
          <a:xfrm>
            <a:off x="4354920" y="4581720"/>
            <a:ext cx="365400" cy="273960"/>
          </a:xfrm>
          <a:prstGeom prst="ellipse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9">
            <a:extLst>
              <a:ext uri="{FF2B5EF4-FFF2-40B4-BE49-F238E27FC236}">
                <a16:creationId xmlns:a16="http://schemas.microsoft.com/office/drawing/2014/main" id="{459FCBE1-73E7-1942-D48B-984A420092FA}"/>
              </a:ext>
            </a:extLst>
          </p:cNvPr>
          <p:cNvSpPr/>
          <p:nvPr/>
        </p:nvSpPr>
        <p:spPr>
          <a:xfrm>
            <a:off x="1497960" y="1368720"/>
            <a:ext cx="3885480" cy="3147120"/>
          </a:xfrm>
          <a:custGeom>
            <a:avLst/>
            <a:gdLst/>
            <a:ahLst/>
            <a:cxnLst/>
            <a:rect l="l" t="t" r="r" b="b"/>
            <a:pathLst>
              <a:path w="3886200" h="3147277">
                <a:moveTo>
                  <a:pt x="0" y="1592246"/>
                </a:moveTo>
                <a:cubicBezTo>
                  <a:pt x="0" y="1067706"/>
                  <a:pt x="449970" y="-5297"/>
                  <a:pt x="1836775" y="19"/>
                </a:cubicBezTo>
                <a:cubicBezTo>
                  <a:pt x="3223580" y="5335"/>
                  <a:pt x="3886200" y="645354"/>
                  <a:pt x="3886200" y="1592246"/>
                </a:cubicBezTo>
                <a:cubicBezTo>
                  <a:pt x="3886200" y="2539138"/>
                  <a:pt x="3329905" y="3141941"/>
                  <a:pt x="1836775" y="3147257"/>
                </a:cubicBezTo>
                <a:cubicBezTo>
                  <a:pt x="343645" y="3152573"/>
                  <a:pt x="0" y="2116786"/>
                  <a:pt x="0" y="1592246"/>
                </a:cubicBezTo>
                <a:close/>
              </a:path>
            </a:pathLst>
          </a:custGeom>
          <a:noFill/>
          <a:ln w="2844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CustomShape 20">
            <a:extLst>
              <a:ext uri="{FF2B5EF4-FFF2-40B4-BE49-F238E27FC236}">
                <a16:creationId xmlns:a16="http://schemas.microsoft.com/office/drawing/2014/main" id="{1C50F6E0-A85F-B52C-1D4E-3CEADBCC399B}"/>
              </a:ext>
            </a:extLst>
          </p:cNvPr>
          <p:cNvSpPr/>
          <p:nvPr/>
        </p:nvSpPr>
        <p:spPr>
          <a:xfrm>
            <a:off x="3574080" y="1323360"/>
            <a:ext cx="1339200" cy="63360"/>
          </a:xfrm>
          <a:custGeom>
            <a:avLst/>
            <a:gdLst/>
            <a:ahLst/>
            <a:cxnLst/>
            <a:rect l="l" t="t" r="r" b="b"/>
            <a:pathLst>
              <a:path w="1339702" h="63795">
                <a:moveTo>
                  <a:pt x="0" y="47846"/>
                </a:moveTo>
                <a:lnTo>
                  <a:pt x="542261" y="0"/>
                </a:lnTo>
                <a:lnTo>
                  <a:pt x="866554" y="15949"/>
                </a:lnTo>
                <a:lnTo>
                  <a:pt x="1339702" y="63795"/>
                </a:lnTo>
              </a:path>
            </a:pathLst>
          </a:custGeom>
          <a:noFill/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CustomShape 21">
            <a:extLst>
              <a:ext uri="{FF2B5EF4-FFF2-40B4-BE49-F238E27FC236}">
                <a16:creationId xmlns:a16="http://schemas.microsoft.com/office/drawing/2014/main" id="{0A85D74A-1014-572F-E047-EEFC7855E372}"/>
              </a:ext>
            </a:extLst>
          </p:cNvPr>
          <p:cNvSpPr/>
          <p:nvPr/>
        </p:nvSpPr>
        <p:spPr>
          <a:xfrm>
            <a:off x="3119760" y="1177920"/>
            <a:ext cx="2169000" cy="328320"/>
          </a:xfrm>
          <a:custGeom>
            <a:avLst/>
            <a:gdLst/>
            <a:ahLst/>
            <a:cxnLst/>
            <a:rect l="l" t="t" r="r" b="b"/>
            <a:pathLst>
              <a:path w="2169459" h="328706">
                <a:moveTo>
                  <a:pt x="0" y="5977"/>
                </a:moveTo>
                <a:lnTo>
                  <a:pt x="197224" y="0"/>
                </a:lnTo>
                <a:lnTo>
                  <a:pt x="460189" y="0"/>
                </a:lnTo>
                <a:lnTo>
                  <a:pt x="669365" y="5977"/>
                </a:lnTo>
                <a:lnTo>
                  <a:pt x="848659" y="23906"/>
                </a:lnTo>
                <a:lnTo>
                  <a:pt x="1039906" y="47812"/>
                </a:lnTo>
                <a:lnTo>
                  <a:pt x="1225177" y="77694"/>
                </a:lnTo>
                <a:lnTo>
                  <a:pt x="1440330" y="113553"/>
                </a:lnTo>
                <a:lnTo>
                  <a:pt x="1559859" y="143435"/>
                </a:lnTo>
                <a:lnTo>
                  <a:pt x="1798918" y="203200"/>
                </a:lnTo>
                <a:lnTo>
                  <a:pt x="1900518" y="233082"/>
                </a:lnTo>
                <a:lnTo>
                  <a:pt x="2043953" y="286871"/>
                </a:lnTo>
                <a:lnTo>
                  <a:pt x="2169459" y="328706"/>
                </a:lnTo>
              </a:path>
            </a:pathLst>
          </a:custGeom>
          <a:noFill/>
          <a:ln w="9360">
            <a:solidFill>
              <a:srgbClr val="ECAA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CustomShape 22">
            <a:extLst>
              <a:ext uri="{FF2B5EF4-FFF2-40B4-BE49-F238E27FC236}">
                <a16:creationId xmlns:a16="http://schemas.microsoft.com/office/drawing/2014/main" id="{0823B7D1-1A4B-4E82-3D7F-FA5B4B8E80B6}"/>
              </a:ext>
            </a:extLst>
          </p:cNvPr>
          <p:cNvSpPr/>
          <p:nvPr/>
        </p:nvSpPr>
        <p:spPr>
          <a:xfrm>
            <a:off x="4821480" y="4494960"/>
            <a:ext cx="2301840" cy="61920"/>
          </a:xfrm>
          <a:custGeom>
            <a:avLst/>
            <a:gdLst/>
            <a:ahLst/>
            <a:cxnLst/>
            <a:rect l="l" t="t" r="r" b="b"/>
            <a:pathLst>
              <a:path w="2302526" h="62429">
                <a:moveTo>
                  <a:pt x="0" y="55084"/>
                </a:moveTo>
                <a:lnTo>
                  <a:pt x="1046603" y="58756"/>
                </a:lnTo>
                <a:lnTo>
                  <a:pt x="1079653" y="0"/>
                </a:lnTo>
                <a:lnTo>
                  <a:pt x="1134738" y="3672"/>
                </a:lnTo>
                <a:lnTo>
                  <a:pt x="1182478" y="62429"/>
                </a:lnTo>
                <a:lnTo>
                  <a:pt x="2302526" y="58756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CustomShape 23">
            <a:extLst>
              <a:ext uri="{FF2B5EF4-FFF2-40B4-BE49-F238E27FC236}">
                <a16:creationId xmlns:a16="http://schemas.microsoft.com/office/drawing/2014/main" id="{60C2A3C0-6E6E-B9A8-4945-2480F6B578A5}"/>
              </a:ext>
            </a:extLst>
          </p:cNvPr>
          <p:cNvSpPr/>
          <p:nvPr/>
        </p:nvSpPr>
        <p:spPr>
          <a:xfrm>
            <a:off x="7109640" y="4504320"/>
            <a:ext cx="91080" cy="91080"/>
          </a:xfrm>
          <a:prstGeom prst="rect">
            <a:avLst/>
          </a:prstGeom>
          <a:solidFill>
            <a:srgbClr val="00609C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" name="CustomShape 24">
            <a:extLst>
              <a:ext uri="{FF2B5EF4-FFF2-40B4-BE49-F238E27FC236}">
                <a16:creationId xmlns:a16="http://schemas.microsoft.com/office/drawing/2014/main" id="{3308AD72-8E2E-C773-5988-C705774EEF60}"/>
              </a:ext>
            </a:extLst>
          </p:cNvPr>
          <p:cNvSpPr/>
          <p:nvPr/>
        </p:nvSpPr>
        <p:spPr>
          <a:xfrm rot="19499400">
            <a:off x="6377760" y="4375440"/>
            <a:ext cx="91080" cy="91080"/>
          </a:xfrm>
          <a:prstGeom prst="rect">
            <a:avLst/>
          </a:prstGeom>
          <a:solidFill>
            <a:srgbClr val="00609C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" name="CustomShape 25">
            <a:extLst>
              <a:ext uri="{FF2B5EF4-FFF2-40B4-BE49-F238E27FC236}">
                <a16:creationId xmlns:a16="http://schemas.microsoft.com/office/drawing/2014/main" id="{7EEA985F-4DDB-F9E6-465E-6F17CB20C624}"/>
              </a:ext>
            </a:extLst>
          </p:cNvPr>
          <p:cNvSpPr/>
          <p:nvPr/>
        </p:nvSpPr>
        <p:spPr>
          <a:xfrm>
            <a:off x="6447960" y="4461840"/>
            <a:ext cx="153720" cy="157680"/>
          </a:xfrm>
          <a:custGeom>
            <a:avLst/>
            <a:gdLst/>
            <a:ahLst/>
            <a:cxnLst/>
            <a:rect l="l" t="t" r="r" b="b"/>
            <a:pathLst>
              <a:path w="154236" h="157908">
                <a:moveTo>
                  <a:pt x="0" y="0"/>
                </a:moveTo>
                <a:lnTo>
                  <a:pt x="106496" y="150564"/>
                </a:lnTo>
                <a:lnTo>
                  <a:pt x="135874" y="157908"/>
                </a:lnTo>
                <a:lnTo>
                  <a:pt x="154236" y="143219"/>
                </a:lnTo>
                <a:lnTo>
                  <a:pt x="150563" y="106496"/>
                </a:lnTo>
                <a:lnTo>
                  <a:pt x="113840" y="95479"/>
                </a:lnTo>
                <a:lnTo>
                  <a:pt x="95479" y="91807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26">
            <a:extLst>
              <a:ext uri="{FF2B5EF4-FFF2-40B4-BE49-F238E27FC236}">
                <a16:creationId xmlns:a16="http://schemas.microsoft.com/office/drawing/2014/main" id="{FDBF45A8-AA31-EA54-5CA4-CC76C405A734}"/>
              </a:ext>
            </a:extLst>
          </p:cNvPr>
          <p:cNvSpPr/>
          <p:nvPr/>
        </p:nvSpPr>
        <p:spPr>
          <a:xfrm>
            <a:off x="6585840" y="4463640"/>
            <a:ext cx="153720" cy="157680"/>
          </a:xfrm>
          <a:custGeom>
            <a:avLst/>
            <a:gdLst/>
            <a:ahLst/>
            <a:cxnLst/>
            <a:rect l="l" t="t" r="r" b="b"/>
            <a:pathLst>
              <a:path w="154236" h="157908">
                <a:moveTo>
                  <a:pt x="0" y="0"/>
                </a:moveTo>
                <a:lnTo>
                  <a:pt x="106496" y="150564"/>
                </a:lnTo>
                <a:lnTo>
                  <a:pt x="135874" y="157908"/>
                </a:lnTo>
                <a:lnTo>
                  <a:pt x="154236" y="143219"/>
                </a:lnTo>
                <a:lnTo>
                  <a:pt x="150563" y="106496"/>
                </a:lnTo>
                <a:lnTo>
                  <a:pt x="113840" y="95479"/>
                </a:lnTo>
                <a:lnTo>
                  <a:pt x="95479" y="91807"/>
                </a:lnTo>
              </a:path>
            </a:pathLst>
          </a:custGeom>
          <a:noFill/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27">
            <a:extLst>
              <a:ext uri="{FF2B5EF4-FFF2-40B4-BE49-F238E27FC236}">
                <a16:creationId xmlns:a16="http://schemas.microsoft.com/office/drawing/2014/main" id="{23EA8FA7-510E-9BEB-CC96-B57B3DB2BC54}"/>
              </a:ext>
            </a:extLst>
          </p:cNvPr>
          <p:cNvSpPr/>
          <p:nvPr/>
        </p:nvSpPr>
        <p:spPr>
          <a:xfrm rot="19499400">
            <a:off x="6521040" y="4378320"/>
            <a:ext cx="91080" cy="91080"/>
          </a:xfrm>
          <a:prstGeom prst="rect">
            <a:avLst/>
          </a:prstGeom>
          <a:solidFill>
            <a:srgbClr val="00609C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CustomShape 28">
            <a:extLst>
              <a:ext uri="{FF2B5EF4-FFF2-40B4-BE49-F238E27FC236}">
                <a16:creationId xmlns:a16="http://schemas.microsoft.com/office/drawing/2014/main" id="{5AE08AD4-2C68-31DA-9F94-832BBC4E4A89}"/>
              </a:ext>
            </a:extLst>
          </p:cNvPr>
          <p:cNvSpPr/>
          <p:nvPr/>
        </p:nvSpPr>
        <p:spPr>
          <a:xfrm>
            <a:off x="6812640" y="4517280"/>
            <a:ext cx="228240" cy="72720"/>
          </a:xfrm>
          <a:prstGeom prst="rect">
            <a:avLst/>
          </a:prstGeom>
          <a:solidFill>
            <a:srgbClr val="00B8FF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CustomShape 29">
            <a:extLst>
              <a:ext uri="{FF2B5EF4-FFF2-40B4-BE49-F238E27FC236}">
                <a16:creationId xmlns:a16="http://schemas.microsoft.com/office/drawing/2014/main" id="{088A9EF9-C9D4-FD51-C4E3-253C0B36B567}"/>
              </a:ext>
            </a:extLst>
          </p:cNvPr>
          <p:cNvSpPr/>
          <p:nvPr/>
        </p:nvSpPr>
        <p:spPr>
          <a:xfrm>
            <a:off x="6052680" y="4519080"/>
            <a:ext cx="228240" cy="72720"/>
          </a:xfrm>
          <a:prstGeom prst="rect">
            <a:avLst/>
          </a:prstGeom>
          <a:solidFill>
            <a:srgbClr val="00B8FF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30">
            <a:extLst>
              <a:ext uri="{FF2B5EF4-FFF2-40B4-BE49-F238E27FC236}">
                <a16:creationId xmlns:a16="http://schemas.microsoft.com/office/drawing/2014/main" id="{9C1CD014-6817-C19D-CCDE-F5C8062922AA}"/>
              </a:ext>
            </a:extLst>
          </p:cNvPr>
          <p:cNvSpPr/>
          <p:nvPr/>
        </p:nvSpPr>
        <p:spPr>
          <a:xfrm>
            <a:off x="5580720" y="4515480"/>
            <a:ext cx="228240" cy="72720"/>
          </a:xfrm>
          <a:prstGeom prst="rect">
            <a:avLst/>
          </a:prstGeom>
          <a:solidFill>
            <a:srgbClr val="00B8FF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CustomShape 31">
            <a:extLst>
              <a:ext uri="{FF2B5EF4-FFF2-40B4-BE49-F238E27FC236}">
                <a16:creationId xmlns:a16="http://schemas.microsoft.com/office/drawing/2014/main" id="{BD97D7DB-DD4A-3B6A-F174-4E2C3AF7FF09}"/>
              </a:ext>
            </a:extLst>
          </p:cNvPr>
          <p:cNvSpPr/>
          <p:nvPr/>
        </p:nvSpPr>
        <p:spPr>
          <a:xfrm>
            <a:off x="5280840" y="4513680"/>
            <a:ext cx="228240" cy="72720"/>
          </a:xfrm>
          <a:prstGeom prst="rect">
            <a:avLst/>
          </a:prstGeom>
          <a:solidFill>
            <a:srgbClr val="00B8FF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32">
            <a:extLst>
              <a:ext uri="{FF2B5EF4-FFF2-40B4-BE49-F238E27FC236}">
                <a16:creationId xmlns:a16="http://schemas.microsoft.com/office/drawing/2014/main" id="{4B327238-78FE-CF52-F444-9370ECDB41B8}"/>
              </a:ext>
            </a:extLst>
          </p:cNvPr>
          <p:cNvSpPr/>
          <p:nvPr/>
        </p:nvSpPr>
        <p:spPr>
          <a:xfrm>
            <a:off x="6224400" y="4582080"/>
            <a:ext cx="145548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100" b="0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RG2 RG1         PCG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3328D7F8-D942-F849-2987-A70865405AF3}"/>
              </a:ext>
            </a:extLst>
          </p:cNvPr>
          <p:cNvSpPr/>
          <p:nvPr/>
        </p:nvSpPr>
        <p:spPr>
          <a:xfrm flipV="1">
            <a:off x="4705920" y="2961360"/>
            <a:ext cx="677880" cy="369720"/>
          </a:xfrm>
          <a:prstGeom prst="line">
            <a:avLst/>
          </a:prstGeom>
          <a:ln w="936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Line 34">
            <a:extLst>
              <a:ext uri="{FF2B5EF4-FFF2-40B4-BE49-F238E27FC236}">
                <a16:creationId xmlns:a16="http://schemas.microsoft.com/office/drawing/2014/main" id="{C0EA7F32-7A68-03FC-8992-D9ED29F5E904}"/>
              </a:ext>
            </a:extLst>
          </p:cNvPr>
          <p:cNvSpPr/>
          <p:nvPr/>
        </p:nvSpPr>
        <p:spPr>
          <a:xfrm flipV="1">
            <a:off x="3816720" y="1330920"/>
            <a:ext cx="127080" cy="28728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Line 35">
            <a:extLst>
              <a:ext uri="{FF2B5EF4-FFF2-40B4-BE49-F238E27FC236}">
                <a16:creationId xmlns:a16="http://schemas.microsoft.com/office/drawing/2014/main" id="{0B4BCB24-1623-57E1-3625-11BA5B846A23}"/>
              </a:ext>
            </a:extLst>
          </p:cNvPr>
          <p:cNvSpPr/>
          <p:nvPr/>
        </p:nvSpPr>
        <p:spPr>
          <a:xfrm flipV="1">
            <a:off x="3562920" y="4815360"/>
            <a:ext cx="846000" cy="257400"/>
          </a:xfrm>
          <a:prstGeom prst="line">
            <a:avLst/>
          </a:prstGeom>
          <a:ln w="9360">
            <a:solidFill>
              <a:srgbClr val="00B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7">
            <a:extLst>
              <a:ext uri="{FF2B5EF4-FFF2-40B4-BE49-F238E27FC236}">
                <a16:creationId xmlns:a16="http://schemas.microsoft.com/office/drawing/2014/main" id="{68F87D09-810D-B9B3-F157-B46E06D1A9B0}"/>
              </a:ext>
            </a:extLst>
          </p:cNvPr>
          <p:cNvSpPr/>
          <p:nvPr/>
        </p:nvSpPr>
        <p:spPr>
          <a:xfrm>
            <a:off x="4483800" y="4834800"/>
            <a:ext cx="36000" cy="36000"/>
          </a:xfrm>
          <a:prstGeom prst="rect">
            <a:avLst/>
          </a:prstGeom>
          <a:solidFill>
            <a:srgbClr val="00B050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38">
            <a:extLst>
              <a:ext uri="{FF2B5EF4-FFF2-40B4-BE49-F238E27FC236}">
                <a16:creationId xmlns:a16="http://schemas.microsoft.com/office/drawing/2014/main" id="{EE3B2905-657F-52ED-B2A9-8B8ACCA94DF0}"/>
              </a:ext>
            </a:extLst>
          </p:cNvPr>
          <p:cNvSpPr/>
          <p:nvPr/>
        </p:nvSpPr>
        <p:spPr>
          <a:xfrm>
            <a:off x="4533120" y="4828320"/>
            <a:ext cx="64800" cy="50400"/>
          </a:xfrm>
          <a:prstGeom prst="rect">
            <a:avLst/>
          </a:prstGeom>
          <a:solidFill>
            <a:srgbClr val="00B050"/>
          </a:solidFill>
          <a:ln w="9360">
            <a:solidFill>
              <a:srgbClr val="4748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9">
            <a:extLst>
              <a:ext uri="{FF2B5EF4-FFF2-40B4-BE49-F238E27FC236}">
                <a16:creationId xmlns:a16="http://schemas.microsoft.com/office/drawing/2014/main" id="{AC0A9A5B-737D-7540-A96A-D46D09972639}"/>
              </a:ext>
            </a:extLst>
          </p:cNvPr>
          <p:cNvSpPr/>
          <p:nvPr/>
        </p:nvSpPr>
        <p:spPr>
          <a:xfrm>
            <a:off x="9362160" y="5072760"/>
            <a:ext cx="5162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RF1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CustomShape 40">
            <a:extLst>
              <a:ext uri="{FF2B5EF4-FFF2-40B4-BE49-F238E27FC236}">
                <a16:creationId xmlns:a16="http://schemas.microsoft.com/office/drawing/2014/main" id="{29C8D9E3-EDAC-694B-5919-CA0647175376}"/>
              </a:ext>
            </a:extLst>
          </p:cNvPr>
          <p:cNvSpPr/>
          <p:nvPr/>
        </p:nvSpPr>
        <p:spPr>
          <a:xfrm>
            <a:off x="10676520" y="5072760"/>
            <a:ext cx="11548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RF1 + RF12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41">
            <a:extLst>
              <a:ext uri="{FF2B5EF4-FFF2-40B4-BE49-F238E27FC236}">
                <a16:creationId xmlns:a16="http://schemas.microsoft.com/office/drawing/2014/main" id="{D805F842-7664-5A75-034F-3C3F4BAEB638}"/>
              </a:ext>
            </a:extLst>
          </p:cNvPr>
          <p:cNvSpPr/>
          <p:nvPr/>
        </p:nvSpPr>
        <p:spPr>
          <a:xfrm>
            <a:off x="9869040" y="6009480"/>
            <a:ext cx="1279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47484A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PAR cycle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266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F575FF11-81E8-48D4-A221-08C9103AC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125" y="3996045"/>
            <a:ext cx="3221401" cy="2481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58D03F-7B99-2A77-84B3-6B97CC9CFFD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711440" y="3400968"/>
            <a:ext cx="4471560" cy="3444840"/>
          </a:xfrm>
          <a:prstGeom prst="rect">
            <a:avLst/>
          </a:prstGeom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1950447-59F9-F53E-9B0B-899D8F4351C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745280" y="49728"/>
            <a:ext cx="4306320" cy="332136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dirty="0"/>
              <a:t>PAR status</a:t>
            </a:r>
            <a:r>
              <a:rPr lang="en-US" baseline="30000" dirty="0"/>
              <a:t>1,2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5FFD97-0015-4D34-AC63-A78D4354F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1" y="873827"/>
            <a:ext cx="7031805" cy="4265102"/>
          </a:xfrm>
        </p:spPr>
        <p:txBody>
          <a:bodyPr/>
          <a:lstStyle/>
          <a:p>
            <a:r>
              <a:rPr lang="en-US" dirty="0"/>
              <a:t>Achieved high-charge goal of 20 </a:t>
            </a:r>
            <a:r>
              <a:rPr lang="en-US" dirty="0" err="1"/>
              <a:t>nC</a:t>
            </a:r>
            <a:r>
              <a:rPr lang="en-US" dirty="0"/>
              <a:t> extraction in 1-Hz operations.  </a:t>
            </a:r>
          </a:p>
          <a:p>
            <a:r>
              <a:rPr lang="en-US" dirty="0"/>
              <a:t>PAR bunch length more than doubles from           1 – 20 </a:t>
            </a:r>
            <a:r>
              <a:rPr lang="en-US" dirty="0" err="1"/>
              <a:t>nC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Large reduction in booster injection efficiency.</a:t>
            </a:r>
          </a:p>
          <a:p>
            <a:r>
              <a:rPr lang="en-US" dirty="0"/>
              <a:t>Plan to mitigate:</a:t>
            </a:r>
          </a:p>
          <a:p>
            <a:pPr lvl="1"/>
            <a:r>
              <a:rPr lang="en-US" dirty="0"/>
              <a:t>High power 12th harmonic amplifier (compress bunch)</a:t>
            </a:r>
          </a:p>
          <a:p>
            <a:pPr lvl="1"/>
            <a:r>
              <a:rPr lang="en-US" dirty="0"/>
              <a:t>Higher energy from </a:t>
            </a:r>
            <a:r>
              <a:rPr lang="en-US" dirty="0" err="1"/>
              <a:t>linac</a:t>
            </a:r>
            <a:r>
              <a:rPr lang="en-US" dirty="0"/>
              <a:t> (stabilize bunch)</a:t>
            </a:r>
          </a:p>
          <a:p>
            <a:r>
              <a:rPr lang="en-US" dirty="0"/>
              <a:t>Also observe ion-induced </a:t>
            </a:r>
          </a:p>
          <a:p>
            <a:pPr marL="0" indent="0">
              <a:buNone/>
            </a:pPr>
            <a:r>
              <a:rPr lang="en-US" dirty="0"/>
              <a:t>   vertical beam size blowup</a:t>
            </a:r>
            <a:r>
              <a:rPr lang="en-US" baseline="30000" dirty="0"/>
              <a:t>3</a:t>
            </a:r>
          </a:p>
        </p:txBody>
      </p:sp>
      <p:sp>
        <p:nvSpPr>
          <p:cNvPr id="9" name="TextShape 4">
            <a:extLst>
              <a:ext uri="{FF2B5EF4-FFF2-40B4-BE49-F238E27FC236}">
                <a16:creationId xmlns:a16="http://schemas.microsoft.com/office/drawing/2014/main" id="{1BD315EC-011D-4C33-59B3-34CF9B58FF88}"/>
              </a:ext>
            </a:extLst>
          </p:cNvPr>
          <p:cNvSpPr txBox="1"/>
          <p:nvPr/>
        </p:nvSpPr>
        <p:spPr>
          <a:xfrm>
            <a:off x="347499" y="5490319"/>
            <a:ext cx="4663440" cy="98114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[1] K. </a:t>
            </a:r>
            <a:r>
              <a:rPr lang="en-US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Harkay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al., MOPLM21, NAPAC19</a:t>
            </a:r>
          </a:p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[2] K. </a:t>
            </a:r>
            <a:r>
              <a:rPr lang="en-US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Harkay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al., THYYPLM3, IPAC19</a:t>
            </a:r>
          </a:p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[3] J. Calvey et al., THPOA14, NAPAC16. </a:t>
            </a:r>
          </a:p>
        </p:txBody>
      </p:sp>
    </p:spTree>
    <p:extLst>
      <p:ext uri="{BB962C8B-B14F-4D97-AF65-F5344CB8AC3E}">
        <p14:creationId xmlns:p14="http://schemas.microsoft.com/office/powerpoint/2010/main" val="406872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70907E9E-641C-268A-7AF9-D01E255A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960" y="8183"/>
            <a:ext cx="2666816" cy="211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F536B-2584-08D1-52BD-111E681DA2B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78638" y="3978233"/>
            <a:ext cx="2924931" cy="2536831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B78AF4-CAA7-E5AE-9481-9E0AC596014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708160" y="979714"/>
            <a:ext cx="6483240" cy="5581403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26424" y="183163"/>
            <a:ext cx="6547044" cy="577921"/>
          </a:xfrm>
        </p:spPr>
        <p:txBody>
          <a:bodyPr/>
          <a:lstStyle/>
          <a:p>
            <a:r>
              <a:rPr lang="en-US" dirty="0"/>
              <a:t>Booster parameters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5FFD97-0015-4D34-AC63-A78D4354F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25" y="1576667"/>
            <a:ext cx="5096127" cy="2296144"/>
          </a:xfrm>
        </p:spPr>
        <p:txBody>
          <a:bodyPr/>
          <a:lstStyle/>
          <a:p>
            <a:r>
              <a:rPr lang="en-US" dirty="0"/>
              <a:t>Racetrack shape </a:t>
            </a:r>
          </a:p>
          <a:p>
            <a:r>
              <a:rPr lang="en-US" dirty="0"/>
              <a:t>FODO lattice with missing dipoles in straight section</a:t>
            </a:r>
          </a:p>
          <a:p>
            <a:r>
              <a:rPr lang="en-US" dirty="0"/>
              <a:t>Lattice functions for one half of booster shown</a:t>
            </a:r>
          </a:p>
          <a:p>
            <a:r>
              <a:rPr lang="en-US" dirty="0"/>
              <a:t>Operated off-momentum</a:t>
            </a:r>
          </a:p>
        </p:txBody>
      </p:sp>
    </p:spTree>
    <p:extLst>
      <p:ext uri="{BB962C8B-B14F-4D97-AF65-F5344CB8AC3E}">
        <p14:creationId xmlns:p14="http://schemas.microsoft.com/office/powerpoint/2010/main" val="277243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C3D5A-4220-269E-95D2-D696942AD28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86360" y="360"/>
            <a:ext cx="4505400" cy="3475080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5893B-A7EE-4799-FAD8-D28C20FEF59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68640" y="3292200"/>
            <a:ext cx="4623120" cy="356580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5870447" cy="577921"/>
          </a:xfrm>
        </p:spPr>
        <p:txBody>
          <a:bodyPr/>
          <a:lstStyle/>
          <a:p>
            <a:r>
              <a:rPr lang="en-US" sz="3200" dirty="0"/>
              <a:t>Booster status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J. Calvey, I.FAST Injector Workshop, March 7,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1" y="850283"/>
            <a:ext cx="6547164" cy="4987365"/>
          </a:xfrm>
        </p:spPr>
        <p:txBody>
          <a:bodyPr/>
          <a:lstStyle/>
          <a:p>
            <a:r>
              <a:rPr lang="en-US" sz="2000" dirty="0"/>
              <a:t>Achieved 12 </a:t>
            </a:r>
            <a:r>
              <a:rPr lang="en-US" sz="2000" dirty="0" err="1"/>
              <a:t>nC</a:t>
            </a:r>
            <a:r>
              <a:rPr lang="en-US" sz="2000" dirty="0"/>
              <a:t> booster charge (70% of goal) </a:t>
            </a:r>
          </a:p>
          <a:p>
            <a:r>
              <a:rPr lang="en-US" sz="2000" dirty="0"/>
              <a:t>Progress and improvements:</a:t>
            </a:r>
          </a:p>
          <a:p>
            <a:pPr lvl="1"/>
            <a:r>
              <a:rPr lang="en-US" sz="1800" dirty="0"/>
              <a:t>Switching from a “low emittance” lattice to one with zero dispersion in the straight sections</a:t>
            </a:r>
            <a:r>
              <a:rPr lang="en-US" sz="1800" baseline="30000" dirty="0"/>
              <a:t>1</a:t>
            </a:r>
          </a:p>
          <a:p>
            <a:pPr lvl="1"/>
            <a:r>
              <a:rPr lang="en-US" sz="1800" dirty="0"/>
              <a:t>Orbit correction over the booster ramp.</a:t>
            </a:r>
          </a:p>
          <a:p>
            <a:pPr lvl="1"/>
            <a:r>
              <a:rPr lang="en-US" sz="1800" dirty="0"/>
              <a:t>Current-controlled </a:t>
            </a:r>
            <a:r>
              <a:rPr lang="en-US" sz="1800" dirty="0" err="1"/>
              <a:t>sextupole</a:t>
            </a:r>
            <a:r>
              <a:rPr lang="en-US" sz="1800" dirty="0"/>
              <a:t> power supplies</a:t>
            </a:r>
          </a:p>
          <a:p>
            <a:pPr lvl="1"/>
            <a:r>
              <a:rPr lang="en-US" sz="1800" dirty="0"/>
              <a:t>New and re-commissioned diagnostics: synchrotron light monitors (SLMs)</a:t>
            </a:r>
            <a:r>
              <a:rPr lang="en-US" sz="1800" baseline="30000" dirty="0"/>
              <a:t>2</a:t>
            </a:r>
            <a:r>
              <a:rPr lang="en-US" sz="1800" dirty="0"/>
              <a:t>, photodiode bunch duration monitor (BDM)</a:t>
            </a:r>
            <a:r>
              <a:rPr lang="en-US" sz="1800" baseline="30000" dirty="0"/>
              <a:t>3</a:t>
            </a:r>
            <a:r>
              <a:rPr lang="en-US" sz="1800" dirty="0"/>
              <a:t> and turn-by-turn BPMs.</a:t>
            </a:r>
          </a:p>
          <a:p>
            <a:pPr lvl="1"/>
            <a:r>
              <a:rPr lang="en-US" sz="1800" dirty="0"/>
              <a:t>Improvements to control of injection trajectory</a:t>
            </a:r>
            <a:r>
              <a:rPr lang="en-US" sz="1800" baseline="30000" dirty="0"/>
              <a:t>4</a:t>
            </a:r>
          </a:p>
          <a:p>
            <a:pPr lvl="1"/>
            <a:r>
              <a:rPr lang="en-US" sz="1800" dirty="0"/>
              <a:t>Optimizing RF cavity voltage at injection vs charge</a:t>
            </a:r>
          </a:p>
          <a:p>
            <a:r>
              <a:rPr lang="en-US" sz="2000" dirty="0"/>
              <a:t>Efficiency drops above 10 </a:t>
            </a:r>
            <a:r>
              <a:rPr lang="en-US" sz="2000" dirty="0" err="1"/>
              <a:t>nC</a:t>
            </a:r>
            <a:r>
              <a:rPr lang="en-US" sz="2000" dirty="0"/>
              <a:t> injected charge</a:t>
            </a:r>
            <a:r>
              <a:rPr lang="en-US" sz="2000" baseline="30000" dirty="0"/>
              <a:t>5</a:t>
            </a:r>
            <a:r>
              <a:rPr lang="en-US" sz="2000" dirty="0"/>
              <a:t>.</a:t>
            </a:r>
          </a:p>
          <a:p>
            <a:r>
              <a:rPr lang="en-US" sz="2000" dirty="0"/>
              <a:t>Good short-term charge stability (&lt;5% rms)</a:t>
            </a:r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ED67F05C-EB14-FA8F-3489-DE2395C0A134}"/>
              </a:ext>
            </a:extLst>
          </p:cNvPr>
          <p:cNvSpPr txBox="1"/>
          <p:nvPr/>
        </p:nvSpPr>
        <p:spPr>
          <a:xfrm>
            <a:off x="1048512" y="5414146"/>
            <a:ext cx="4663440" cy="1148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[1] J. Calvey et al., NAPAC16, pp. 647-650.</a:t>
            </a: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[2] K. Wootton et al., proc. IBIC23.</a:t>
            </a: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[3] J. Dooling et al., IPAC18, pp. 1819-1822.</a:t>
            </a: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[4] C-Y. Yao et al., IPAC21, pp. 419-421.</a:t>
            </a:r>
          </a:p>
          <a:p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[5] J. Calvey et al., IPAC21, pp. 197-199.</a:t>
            </a:r>
          </a:p>
        </p:txBody>
      </p:sp>
    </p:spTree>
    <p:extLst>
      <p:ext uri="{BB962C8B-B14F-4D97-AF65-F5344CB8AC3E}">
        <p14:creationId xmlns:p14="http://schemas.microsoft.com/office/powerpoint/2010/main" val="3490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50972B-C0E0-463B-9CAA-3DDF739F3B5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022270" y="3347280"/>
            <a:ext cx="4398518" cy="3323344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63932-B73F-6CC4-2B6A-025C9419664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680960" y="154440"/>
            <a:ext cx="4389120" cy="338112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812AA-96E0-DB3B-10EF-35EBF0CC1CC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442028" y="3291840"/>
            <a:ext cx="4606200" cy="3548520"/>
          </a:xfrm>
          <a:prstGeom prst="rect">
            <a:avLst/>
          </a:prstGeom>
          <a:ln>
            <a:noFill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6821423" cy="577921"/>
          </a:xfrm>
        </p:spPr>
        <p:txBody>
          <a:bodyPr/>
          <a:lstStyle/>
          <a:p>
            <a:r>
              <a:rPr lang="en-US" dirty="0"/>
              <a:t>Measurements along the ramp</a:t>
            </a:r>
            <a:endParaRPr lang="en-US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J. Calvey, I.FAST Injector Workshop, March 7, 2024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975684"/>
            <a:ext cx="6961691" cy="4987365"/>
          </a:xfrm>
        </p:spPr>
        <p:txBody>
          <a:bodyPr/>
          <a:lstStyle/>
          <a:p>
            <a:r>
              <a:rPr lang="en-US" sz="2200" dirty="0"/>
              <a:t>Beam size measurements from synchrotron light monitors (SLMs), bunch length from fast photodiode</a:t>
            </a:r>
          </a:p>
          <a:p>
            <a:r>
              <a:rPr lang="en-US" sz="2200" dirty="0"/>
              <a:t>Initial beam size blowup damps away by end of ramp</a:t>
            </a:r>
          </a:p>
          <a:p>
            <a:r>
              <a:rPr lang="en-US" sz="2200" dirty="0"/>
              <a:t>Suggestion of  bunch length blowup at 11 </a:t>
            </a:r>
            <a:r>
              <a:rPr lang="en-US" sz="2200" dirty="0" err="1"/>
              <a:t>nC</a:t>
            </a:r>
            <a:endParaRPr lang="en-US" sz="2200" dirty="0"/>
          </a:p>
          <a:p>
            <a:r>
              <a:rPr lang="en-US" sz="2200" dirty="0"/>
              <a:t>Observed thermal drift in photon diagnostics due to mirror heating, more stable mirrors are being installed</a:t>
            </a:r>
          </a:p>
          <a:p>
            <a:endParaRPr lang="en-US" dirty="0"/>
          </a:p>
        </p:txBody>
      </p:sp>
      <p:sp>
        <p:nvSpPr>
          <p:cNvPr id="7" name="TextShape 4">
            <a:extLst>
              <a:ext uri="{FF2B5EF4-FFF2-40B4-BE49-F238E27FC236}">
                <a16:creationId xmlns:a16="http://schemas.microsoft.com/office/drawing/2014/main" id="{BE6214D6-C012-AA20-95CD-7D3131BE137E}"/>
              </a:ext>
            </a:extLst>
          </p:cNvPr>
          <p:cNvSpPr txBox="1"/>
          <p:nvPr/>
        </p:nvSpPr>
        <p:spPr>
          <a:xfrm>
            <a:off x="9419760" y="866520"/>
            <a:ext cx="164448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Bunch length</a:t>
            </a:r>
          </a:p>
        </p:txBody>
      </p:sp>
      <p:sp>
        <p:nvSpPr>
          <p:cNvPr id="11" name="TextShape 5">
            <a:extLst>
              <a:ext uri="{FF2B5EF4-FFF2-40B4-BE49-F238E27FC236}">
                <a16:creationId xmlns:a16="http://schemas.microsoft.com/office/drawing/2014/main" id="{591FF215-4A64-F950-4EBD-EBF89AC06C30}"/>
              </a:ext>
            </a:extLst>
          </p:cNvPr>
          <p:cNvSpPr txBox="1"/>
          <p:nvPr/>
        </p:nvSpPr>
        <p:spPr>
          <a:xfrm>
            <a:off x="9303588" y="3810960"/>
            <a:ext cx="141984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Vertical beam size</a:t>
            </a:r>
          </a:p>
        </p:txBody>
      </p:sp>
      <p:sp>
        <p:nvSpPr>
          <p:cNvPr id="12" name="TextShape 6">
            <a:extLst>
              <a:ext uri="{FF2B5EF4-FFF2-40B4-BE49-F238E27FC236}">
                <a16:creationId xmlns:a16="http://schemas.microsoft.com/office/drawing/2014/main" id="{CEEB84B0-3525-C92C-A9CA-99147B32D0F3}"/>
              </a:ext>
            </a:extLst>
          </p:cNvPr>
          <p:cNvSpPr txBox="1"/>
          <p:nvPr/>
        </p:nvSpPr>
        <p:spPr>
          <a:xfrm>
            <a:off x="4506948" y="3884040"/>
            <a:ext cx="1644480" cy="596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Horizontal beam size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EFDAB3E-54D8-2C49-BB45-06CE639A33B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73400" y="3438117"/>
            <a:ext cx="1925416" cy="34198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74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83163"/>
            <a:ext cx="11163868" cy="577921"/>
          </a:xfrm>
        </p:spPr>
        <p:txBody>
          <a:bodyPr/>
          <a:lstStyle/>
          <a:p>
            <a:r>
              <a:rPr lang="en-US" sz="3200" dirty="0"/>
              <a:t>Available charge </a:t>
            </a:r>
            <a:r>
              <a:rPr lang="en-US" sz="3200"/>
              <a:t>for swap-out</a:t>
            </a:r>
            <a:endParaRPr lang="en-US" sz="32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00CCFA-98A5-2E4F-8F1A-C8E8C2E3D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J. Calvey, I.FAST Injector Workshop, March 7,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54860E-FBCD-0243-9E6C-49D87AC6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2228AC6-E20B-4D36-AC10-6E801D5E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60" y="1106315"/>
            <a:ext cx="11529749" cy="3171001"/>
          </a:xfrm>
        </p:spPr>
        <p:txBody>
          <a:bodyPr/>
          <a:lstStyle/>
          <a:p>
            <a:r>
              <a:rPr lang="en-US" sz="2000" dirty="0"/>
              <a:t>Reliable injector charge limit is ~10 </a:t>
            </a:r>
            <a:r>
              <a:rPr lang="en-US" sz="2000" dirty="0" err="1"/>
              <a:t>nC</a:t>
            </a:r>
            <a:r>
              <a:rPr lang="en-US" sz="2000" dirty="0"/>
              <a:t>. More than sufficient for APS-U commissioning &amp; KPPs.</a:t>
            </a:r>
          </a:p>
          <a:p>
            <a:r>
              <a:rPr lang="en-US" sz="2000" dirty="0"/>
              <a:t>Higher charge was de-emphasized by APS-U project. Achieved ≥ 12nC in studies but more work is needed after APS-U commissioning to achieve sufficient reliability. </a:t>
            </a:r>
          </a:p>
          <a:p>
            <a:r>
              <a:rPr lang="en-US" sz="2000" dirty="0"/>
              <a:t>Possible APS-U bunch patterns are highlighted in green. </a:t>
            </a:r>
          </a:p>
          <a:p>
            <a:pPr lvl="1"/>
            <a:r>
              <a:rPr lang="en-US" sz="1800" dirty="0"/>
              <a:t>Table assumes 5% swap-out overfill and 95% injection efficiency. </a:t>
            </a:r>
          </a:p>
          <a:p>
            <a:pPr lvl="1"/>
            <a:r>
              <a:rPr lang="en-US" sz="1800" dirty="0"/>
              <a:t>E.g., 48 bunches require 15.3 </a:t>
            </a:r>
            <a:r>
              <a:rPr lang="en-US" sz="1800" dirty="0" err="1"/>
              <a:t>nC</a:t>
            </a:r>
            <a:r>
              <a:rPr lang="en-US" sz="1800" dirty="0"/>
              <a:t> stored per bunch. Swap-out bunch charge is (15.3 x 1.05) / 0.95 = 17 </a:t>
            </a:r>
            <a:r>
              <a:rPr lang="en-US" sz="1800" dirty="0" err="1"/>
              <a:t>nC</a:t>
            </a:r>
            <a:r>
              <a:rPr lang="en-US" sz="1800" dirty="0"/>
              <a:t>.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3A5FCD-D4B8-E82B-6C85-BA955F08FF27}"/>
              </a:ext>
            </a:extLst>
          </p:cNvPr>
          <p:cNvGraphicFramePr/>
          <p:nvPr/>
        </p:nvGraphicFramePr>
        <p:xfrm>
          <a:off x="2112740" y="3768576"/>
          <a:ext cx="8269920" cy="2377440"/>
        </p:xfrm>
        <a:graphic>
          <a:graphicData uri="http://schemas.openxmlformats.org/drawingml/2006/table">
            <a:tbl>
              <a:tblPr/>
              <a:tblGrid>
                <a:gridCol w="161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1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30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762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# bunches/       total current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48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54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72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81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108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144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162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324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4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200 mA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17.0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15.1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11.3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7.5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5.7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2.5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175 mA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14.8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13.2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9.9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8.8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6.6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4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160 mA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13.6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12.1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8.0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4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130 mA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11.0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9.8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7.3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6.5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120 mA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10.2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6.8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6.0</a:t>
                      </a:r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US" dirty="0"/>
                    </a:p>
                  </a:txBody>
                  <a:tcPr marL="9360" marR="9360">
                    <a:lnL w="12240">
                      <a:solidFill>
                        <a:srgbClr val="47484A"/>
                      </a:solidFill>
                    </a:lnL>
                    <a:lnR w="12240">
                      <a:solidFill>
                        <a:srgbClr val="47484A"/>
                      </a:solidFill>
                    </a:lnR>
                    <a:lnT w="12240">
                      <a:solidFill>
                        <a:srgbClr val="47484A"/>
                      </a:solidFill>
                    </a:lnT>
                    <a:lnB w="12240">
                      <a:solidFill>
                        <a:srgbClr val="47484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5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ustomShape 4">
            <a:extLst>
              <a:ext uri="{FF2B5EF4-FFF2-40B4-BE49-F238E27FC236}">
                <a16:creationId xmlns:a16="http://schemas.microsoft.com/office/drawing/2014/main" id="{61899A05-C0B9-D96A-56AA-5D06606A26B5}"/>
              </a:ext>
            </a:extLst>
          </p:cNvPr>
          <p:cNvSpPr/>
          <p:nvPr/>
        </p:nvSpPr>
        <p:spPr>
          <a:xfrm>
            <a:off x="10383020" y="4235136"/>
            <a:ext cx="1034280" cy="8204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nC bunch charge</a:t>
            </a:r>
            <a:endParaRPr kumimoji="0" lang="en-US" sz="1600" b="0" i="0" u="none" strike="noStrike" kern="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513571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view templateOPA_" id="{9503B2FD-C395-AB49-B84E-4F9E47645F49}" vid="{5E05D321-BCFF-FE4E-97F3-8716A83AC4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c2502a80-7d28-4222-8cca-c624a41b2055" ContentTypeId="0x0101002B7518C7231E97499E1F1C54B0F5901D13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Review Document" ma:contentTypeID="0x0101002B7518C7231E97499E1F1C54B0F5901D1300D71604496CEF21449CE13942FCDADC0D" ma:contentTypeVersion="" ma:contentTypeDescription="" ma:contentTypeScope="" ma:versionID="b028318655ec11e42684de64cb44cf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17bd159687fd4e0b52f7220829539b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095F12-FC49-4F74-80E7-E63FE9654A5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EE60D92-EC7B-437A-AF37-55618E86DE12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0194EA19-96A5-4718-961D-E7BF274F42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1_presentation_4x3</Template>
  <TotalTime>15842</TotalTime>
  <Words>3017</Words>
  <Application>Microsoft Office PowerPoint</Application>
  <PresentationFormat>Widescreen</PresentationFormat>
  <Paragraphs>386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Corbel</vt:lpstr>
      <vt:lpstr>Lucida Grande</vt:lpstr>
      <vt:lpstr>Symbol</vt:lpstr>
      <vt:lpstr>Times New Roman</vt:lpstr>
      <vt:lpstr>Wingdings</vt:lpstr>
      <vt:lpstr>1_presentation_4x3</vt:lpstr>
      <vt:lpstr>Office Theme</vt:lpstr>
      <vt:lpstr>Upgrade of the APS-U Booster  for High-charge Bunches  and Frequency Sweep</vt:lpstr>
      <vt:lpstr>Outline</vt:lpstr>
      <vt:lpstr>Advanced Photon Source Upgrade1 (APS-U)</vt:lpstr>
      <vt:lpstr>APS → APS-U injector chain</vt:lpstr>
      <vt:lpstr>PAR status1,2</vt:lpstr>
      <vt:lpstr>Booster parameters</vt:lpstr>
      <vt:lpstr>Booster status</vt:lpstr>
      <vt:lpstr>Measurements along the ramp</vt:lpstr>
      <vt:lpstr>Available charge for swap-out</vt:lpstr>
      <vt:lpstr>PowerPoint Presentation</vt:lpstr>
      <vt:lpstr>PAR longitudinal instability</vt:lpstr>
      <vt:lpstr>Shorter bunch length with new RF12 amplifier</vt:lpstr>
      <vt:lpstr>Injector charge stability</vt:lpstr>
      <vt:lpstr>Injection/extraction timing &amp; synchronization (IETS)</vt:lpstr>
      <vt:lpstr>Targeting bumps</vt:lpstr>
      <vt:lpstr>Frequency ramp</vt:lpstr>
      <vt:lpstr>Achieving higher charge</vt:lpstr>
      <vt:lpstr>Injector re-commissioning:  linac and PAR</vt:lpstr>
      <vt:lpstr>Injector re-commissioning: booster</vt:lpstr>
      <vt:lpstr>Conclusions</vt:lpstr>
      <vt:lpstr>PowerPoint Presentation</vt:lpstr>
      <vt:lpstr>Thanks for your attention!</vt:lpstr>
      <vt:lpstr>Backup slides</vt:lpstr>
      <vt:lpstr>PowerPoint Presentation</vt:lpstr>
      <vt:lpstr>Time to stabilize</vt:lpstr>
      <vt:lpstr>High charge with IETS</vt:lpstr>
      <vt:lpstr>Booster injection efficiency vs rf parameters</vt:lpstr>
      <vt:lpstr>PowerPoint Presentation</vt:lpstr>
    </vt:vector>
  </TitlesOfParts>
  <Manager>Diane Wilkinson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APS-U Director's Review Presentation Template</dc:title>
  <dc:subject>DOE Review Template</dc:subject>
  <dc:creator>Ramanathan, Mohan</dc:creator>
  <cp:lastModifiedBy>Calvey, Joseph R.</cp:lastModifiedBy>
  <cp:revision>168</cp:revision>
  <cp:lastPrinted>2016-07-21T14:48:34Z</cp:lastPrinted>
  <dcterms:created xsi:type="dcterms:W3CDTF">2020-08-13T13:51:30Z</dcterms:created>
  <dcterms:modified xsi:type="dcterms:W3CDTF">2024-03-07T01:56:10Z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0x0101002B7518C7231E97499E1F1C54B0F5901D1300D71604496CEF21449CE13942FCDADC0D</vt:lpwstr>
  </property>
  <property fmtid="{D5CDD505-2E9C-101B-9397-08002B2CF9AE}" pid="3" name="_dlc_DocIdItemGuid">
    <vt:lpwstr>8e0f3476-f56e-4267-b233-b8b6c9130fb9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