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8" r:id="rId2"/>
    <p:sldId id="263" r:id="rId3"/>
    <p:sldId id="264" r:id="rId4"/>
    <p:sldId id="387" r:id="rId5"/>
    <p:sldId id="407" r:id="rId6"/>
    <p:sldId id="411" r:id="rId7"/>
    <p:sldId id="409" r:id="rId8"/>
    <p:sldId id="408" r:id="rId9"/>
    <p:sldId id="403" r:id="rId10"/>
    <p:sldId id="406" r:id="rId11"/>
    <p:sldId id="388" r:id="rId12"/>
    <p:sldId id="389" r:id="rId13"/>
    <p:sldId id="390" r:id="rId14"/>
    <p:sldId id="413" r:id="rId15"/>
    <p:sldId id="392" r:id="rId16"/>
    <p:sldId id="391" r:id="rId17"/>
    <p:sldId id="393" r:id="rId18"/>
    <p:sldId id="405" r:id="rId19"/>
    <p:sldId id="412" r:id="rId20"/>
    <p:sldId id="3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98F1B"/>
    <a:srgbClr val="4AD67F"/>
    <a:srgbClr val="EFFBF4"/>
    <a:srgbClr val="FF3300"/>
    <a:srgbClr val="D3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388" autoAdjust="0"/>
  </p:normalViewPr>
  <p:slideViewPr>
    <p:cSldViewPr snapToGrid="0">
      <p:cViewPr varScale="1">
        <p:scale>
          <a:sx n="70" d="100"/>
          <a:sy n="70" d="100"/>
        </p:scale>
        <p:origin x="85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7C041-B2A4-42D0-89BC-CE6593D6F6CA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5B57-F0DA-4B8C-A7BF-B2B5F3364C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7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5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EFFBF4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304800" y="6543923"/>
            <a:ext cx="115187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09800" y="390283"/>
            <a:ext cx="962969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7199" y="6542183"/>
            <a:ext cx="6494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Injectors for Storage Ring Based Light Sources, KIT, 08.03.2024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439521" y="654218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Paraliev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76249" y="6553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293C482-1F91-4754-95FE-D7DBBA5CEC1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7041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304800" y="390282"/>
            <a:ext cx="381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1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8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919B5-0B54-4C71-A80A-C7E1F816F2A6}"/>
              </a:ext>
            </a:extLst>
          </p:cNvPr>
          <p:cNvSpPr/>
          <p:nvPr/>
        </p:nvSpPr>
        <p:spPr>
          <a:xfrm>
            <a:off x="1091061" y="3352799"/>
            <a:ext cx="6064475" cy="2379065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  <a:effectLst>
            <a:outerShdw blurRad="254000" dist="88900" dir="2700000" algn="tl" rotWithShape="0">
              <a:srgbClr val="0066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C6A08A-058E-786E-36AF-724F7386393C}"/>
              </a:ext>
            </a:extLst>
          </p:cNvPr>
          <p:cNvGrpSpPr>
            <a:grpSpLocks noChangeAspect="1"/>
          </p:cNvGrpSpPr>
          <p:nvPr/>
        </p:nvGrpSpPr>
        <p:grpSpPr>
          <a:xfrm>
            <a:off x="1074820" y="3354733"/>
            <a:ext cx="6080718" cy="2397101"/>
            <a:chOff x="5909309" y="2408858"/>
            <a:chExt cx="5443410" cy="214586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14CCBD1-7F44-FC87-64BD-A9035B71CB31}"/>
                </a:ext>
              </a:extLst>
            </p:cNvPr>
            <p:cNvSpPr/>
            <p:nvPr/>
          </p:nvSpPr>
          <p:spPr>
            <a:xfrm>
              <a:off x="5909309" y="2408858"/>
              <a:ext cx="5443409" cy="214586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0A5BC3-9DA5-B882-9AAE-A8C1F931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23849" y="2408859"/>
              <a:ext cx="5428870" cy="2129719"/>
            </a:xfrm>
            <a:prstGeom prst="rect">
              <a:avLst/>
            </a:prstGeom>
            <a:ln w="12700">
              <a:solidFill>
                <a:srgbClr val="006600"/>
              </a:solidFill>
            </a:ln>
            <a:effectLst>
              <a:outerShdw blurRad="254000" dist="88900" dir="2700000" algn="tl" rotWithShape="0">
                <a:srgbClr val="006600">
                  <a:alpha val="44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27BDAE-FAA9-2217-9C69-32F675CF9E25}"/>
                </a:ext>
              </a:extLst>
            </p:cNvPr>
            <p:cNvSpPr txBox="1"/>
            <p:nvPr/>
          </p:nvSpPr>
          <p:spPr>
            <a:xfrm>
              <a:off x="8691692" y="4147297"/>
              <a:ext cx="1373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Thin septum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D26189-1759-3F5B-E4BE-1CF7B7712E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99695" y="3755800"/>
              <a:ext cx="691996" cy="529996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B77A7C-6791-DF62-BC7F-69A12E52D17C}"/>
                </a:ext>
              </a:extLst>
            </p:cNvPr>
            <p:cNvSpPr txBox="1"/>
            <p:nvPr/>
          </p:nvSpPr>
          <p:spPr>
            <a:xfrm>
              <a:off x="9198879" y="3918618"/>
              <a:ext cx="1110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Thick septum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AA4ABA-48B9-166B-F7DA-A3955EA1F3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85051" y="3586480"/>
              <a:ext cx="308140" cy="473155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8771F0-0F7D-CEE9-D6DE-7E30F6B8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1013" y="3647440"/>
              <a:ext cx="562178" cy="412195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B076E0-86F0-8D39-3FF9-9A1F46503C34}"/>
                </a:ext>
              </a:extLst>
            </p:cNvPr>
            <p:cNvSpPr txBox="1"/>
            <p:nvPr/>
          </p:nvSpPr>
          <p:spPr>
            <a:xfrm>
              <a:off x="9814185" y="3691877"/>
              <a:ext cx="1110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Beam dump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06BFCFE-7C3C-A99A-C162-1953D8BA9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07731" y="3451186"/>
              <a:ext cx="539099" cy="370323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19CCA0-CA1B-D98D-CF61-B9B6AD2D0519}"/>
                </a:ext>
              </a:extLst>
            </p:cNvPr>
            <p:cNvSpPr txBox="1"/>
            <p:nvPr/>
          </p:nvSpPr>
          <p:spPr>
            <a:xfrm rot="20905722">
              <a:off x="6113012" y="3345807"/>
              <a:ext cx="1110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Storage ring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06BB88-CB88-9E44-2B92-3F75861413EE}"/>
                </a:ext>
              </a:extLst>
            </p:cNvPr>
            <p:cNvSpPr txBox="1"/>
            <p:nvPr/>
          </p:nvSpPr>
          <p:spPr>
            <a:xfrm rot="20434153">
              <a:off x="9365747" y="2811888"/>
              <a:ext cx="1110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Transfer line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0151" y="1461449"/>
            <a:ext cx="622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Permanent and pulsed septa for SLS 2.0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5163" y="2068772"/>
            <a:ext cx="4190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M. Paraliev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8114" y="3914886"/>
            <a:ext cx="257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Swiss Light Source (SLS) part of </a:t>
            </a:r>
          </a:p>
          <a:p>
            <a:pPr algn="r"/>
            <a:r>
              <a:rPr lang="en-US" sz="1200" dirty="0"/>
              <a:t>Paul Scherrer Institute,</a:t>
            </a:r>
          </a:p>
          <a:p>
            <a:pPr algn="r"/>
            <a:r>
              <a:rPr lang="en-US" sz="1200" dirty="0"/>
              <a:t>Switzerland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4820" y="5901519"/>
            <a:ext cx="1534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Injection straight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6" b="5969"/>
          <a:stretch/>
        </p:blipFill>
        <p:spPr>
          <a:xfrm>
            <a:off x="6683741" y="1392346"/>
            <a:ext cx="5190305" cy="2293156"/>
          </a:xfrm>
          <a:prstGeom prst="rect">
            <a:avLst/>
          </a:prstGeom>
          <a:ln w="12700">
            <a:solidFill>
              <a:srgbClr val="006600"/>
            </a:solidFill>
          </a:ln>
          <a:effectLst>
            <a:outerShdw blurRad="254000" dist="88900" dir="2700000" algn="tl" rotWithShape="0">
              <a:srgbClr val="006600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1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4205231-42F5-6208-B623-DD61E87148C8}"/>
              </a:ext>
            </a:extLst>
          </p:cNvPr>
          <p:cNvGrpSpPr/>
          <p:nvPr/>
        </p:nvGrpSpPr>
        <p:grpSpPr>
          <a:xfrm>
            <a:off x="4631600" y="3827287"/>
            <a:ext cx="3666904" cy="1989056"/>
            <a:chOff x="4631600" y="3648174"/>
            <a:chExt cx="3666904" cy="1989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51F6AF-EEB5-09D5-3814-6A6E6B0C8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1600" y="3648174"/>
              <a:ext cx="3666904" cy="198905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26BEFE-1612-0A82-D2E6-1856FC74C8C1}"/>
                </a:ext>
              </a:extLst>
            </p:cNvPr>
            <p:cNvSpPr txBox="1"/>
            <p:nvPr/>
          </p:nvSpPr>
          <p:spPr>
            <a:xfrm>
              <a:off x="5082849" y="4737851"/>
              <a:ext cx="48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 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E6E48A-BA3C-B668-C6E9-04DCF55D1347}"/>
                </a:ext>
              </a:extLst>
            </p:cNvPr>
            <p:cNvSpPr txBox="1"/>
            <p:nvPr/>
          </p:nvSpPr>
          <p:spPr>
            <a:xfrm>
              <a:off x="5109805" y="4214351"/>
              <a:ext cx="48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T</a:t>
              </a:r>
            </a:p>
          </p:txBody>
        </p:sp>
      </p:grpSp>
      <p:sp>
        <p:nvSpPr>
          <p:cNvPr id="3" name="Titel 4">
            <a:extLst>
              <a:ext uri="{FF2B5EF4-FFF2-40B4-BE49-F238E27FC236}">
                <a16:creationId xmlns:a16="http://schemas.microsoft.com/office/drawing/2014/main" id="{A25E9D92-B306-54E1-9907-981E394096B7}"/>
              </a:ext>
            </a:extLst>
          </p:cNvPr>
          <p:cNvSpPr txBox="1">
            <a:spLocks/>
          </p:cNvSpPr>
          <p:nvPr/>
        </p:nvSpPr>
        <p:spPr>
          <a:xfrm>
            <a:off x="2368899" y="463860"/>
            <a:ext cx="7175350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Shielding with soft magnetic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75415-E248-CC3E-5752-A85B80CFA5A3}"/>
              </a:ext>
            </a:extLst>
          </p:cNvPr>
          <p:cNvSpPr txBox="1"/>
          <p:nvPr/>
        </p:nvSpPr>
        <p:spPr>
          <a:xfrm>
            <a:off x="327189" y="5885640"/>
            <a:ext cx="273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Dipole – shield configuration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9985D-6F5D-09B6-816B-9B6E6F5A208D}"/>
              </a:ext>
            </a:extLst>
          </p:cNvPr>
          <p:cNvSpPr/>
          <p:nvPr/>
        </p:nvSpPr>
        <p:spPr>
          <a:xfrm>
            <a:off x="537883" y="972360"/>
            <a:ext cx="733349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14042"/>
                </a:solidFill>
                <a:latin typeface="Calibri" panose="020F0502020204030204" pitchFamily="34" charset="0"/>
              </a:rPr>
              <a:t>Two</a:t>
            </a:r>
            <a:r>
              <a:rPr lang="en-US" sz="1800" b="0" i="0" u="none" strike="noStrike" baseline="0" dirty="0">
                <a:solidFill>
                  <a:srgbClr val="414042"/>
                </a:solidFill>
                <a:latin typeface="Calibri" panose="020F0502020204030204" pitchFamily="34" charset="0"/>
              </a:rPr>
              <a:t>-stage shielding of Armco iron and Permenorm5000 (</a:t>
            </a:r>
            <a:r>
              <a:rPr lang="en-US" sz="1800" b="0" i="0" u="none" strike="noStrike" baseline="0" dirty="0" err="1">
                <a:solidFill>
                  <a:srgbClr val="414042"/>
                </a:solidFill>
                <a:latin typeface="Calibri" panose="020F0502020204030204" pitchFamily="34" charset="0"/>
              </a:rPr>
              <a:t>FeNi</a:t>
            </a:r>
            <a:r>
              <a:rPr lang="en-US" sz="1800" b="0" i="0" u="none" strike="noStrike" baseline="0" dirty="0">
                <a:solidFill>
                  <a:srgbClr val="414042"/>
                </a:solidFill>
                <a:latin typeface="Calibri" panose="020F0502020204030204" pitchFamily="34" charset="0"/>
              </a:rPr>
              <a:t>) reduces B down to a few micro Tesla.</a:t>
            </a:r>
          </a:p>
          <a:p>
            <a:endParaRPr lang="en-US" sz="1800" b="0" i="0" u="none" strike="noStrike" baseline="0" dirty="0">
              <a:solidFill>
                <a:srgbClr val="414042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414042"/>
                </a:solidFill>
                <a:latin typeface="Calibri" panose="020F0502020204030204" pitchFamily="34" charset="0"/>
              </a:rPr>
              <a:t>The thick septum is ordered</a:t>
            </a:r>
          </a:p>
          <a:p>
            <a:r>
              <a:rPr lang="en-US" dirty="0">
                <a:solidFill>
                  <a:srgbClr val="414042"/>
                </a:solidFill>
                <a:latin typeface="Calibri" panose="020F0502020204030204" pitchFamily="34" charset="0"/>
              </a:rPr>
              <a:t> at </a:t>
            </a:r>
            <a:r>
              <a:rPr lang="en-US" sz="1800" b="0" i="0" u="none" strike="noStrike" baseline="0" dirty="0">
                <a:solidFill>
                  <a:srgbClr val="414042"/>
                </a:solidFill>
                <a:latin typeface="Calibri" panose="020F0502020204030204" pitchFamily="34" charset="0"/>
              </a:rPr>
              <a:t>Arnold Magnetic Technologies</a:t>
            </a:r>
          </a:p>
          <a:p>
            <a:pPr indent="276225" algn="just"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9C5D6-EEBB-0337-44F4-A3B8918615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48"/>
          <a:stretch/>
        </p:blipFill>
        <p:spPr>
          <a:xfrm>
            <a:off x="616483" y="2803599"/>
            <a:ext cx="3420745" cy="2909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14BE4A-08B3-DD66-3613-B823A57A99B3}"/>
              </a:ext>
            </a:extLst>
          </p:cNvPr>
          <p:cNvSpPr txBox="1"/>
          <p:nvPr/>
        </p:nvSpPr>
        <p:spPr>
          <a:xfrm>
            <a:off x="5824659" y="5524670"/>
            <a:ext cx="273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Field on the shield outer layer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321838-5DCD-CCF5-DB7B-6D15094C2652}"/>
              </a:ext>
            </a:extLst>
          </p:cNvPr>
          <p:cNvGrpSpPr/>
          <p:nvPr/>
        </p:nvGrpSpPr>
        <p:grpSpPr>
          <a:xfrm>
            <a:off x="8823489" y="870598"/>
            <a:ext cx="3179852" cy="4614091"/>
            <a:chOff x="8823489" y="870598"/>
            <a:chExt cx="3179852" cy="46140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9EB279-7857-3C6C-F5A4-A5204671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489" y="870598"/>
              <a:ext cx="2654867" cy="46140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7C393F-0EB7-1EB5-7451-A0AEAFE1BD61}"/>
                </a:ext>
              </a:extLst>
            </p:cNvPr>
            <p:cNvSpPr txBox="1"/>
            <p:nvPr/>
          </p:nvSpPr>
          <p:spPr>
            <a:xfrm>
              <a:off x="11341749" y="4814836"/>
              <a:ext cx="48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 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6B9484-D03F-97FB-3F55-84C1AA98F053}"/>
                </a:ext>
              </a:extLst>
            </p:cNvPr>
            <p:cNvSpPr txBox="1"/>
            <p:nvPr/>
          </p:nvSpPr>
          <p:spPr>
            <a:xfrm>
              <a:off x="11362172" y="3807738"/>
              <a:ext cx="64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 µT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C5B5D2A-065C-9749-D97D-5814983CF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855" y="1797889"/>
            <a:ext cx="3843580" cy="14391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A6EE73-36F4-FA7E-D888-7FE96A0EA6A0}"/>
              </a:ext>
            </a:extLst>
          </p:cNvPr>
          <p:cNvSpPr txBox="1"/>
          <p:nvPr/>
        </p:nvSpPr>
        <p:spPr>
          <a:xfrm>
            <a:off x="4844499" y="3296307"/>
            <a:ext cx="273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Shield construction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859572-DDC1-278D-D9A7-192E8BB4FAF8}"/>
              </a:ext>
            </a:extLst>
          </p:cNvPr>
          <p:cNvSpPr txBox="1"/>
          <p:nvPr/>
        </p:nvSpPr>
        <p:spPr>
          <a:xfrm>
            <a:off x="7407566" y="6156329"/>
            <a:ext cx="4420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Courtesy of G. Martinek (Arnold Magnetic Technologies)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BB8A5B-F3BE-096D-7584-7D66E5DB57F6}"/>
              </a:ext>
            </a:extLst>
          </p:cNvPr>
          <p:cNvSpPr txBox="1"/>
          <p:nvPr/>
        </p:nvSpPr>
        <p:spPr>
          <a:xfrm>
            <a:off x="8742019" y="5558754"/>
            <a:ext cx="273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Field inside the shield </a:t>
            </a:r>
          </a:p>
        </p:txBody>
      </p:sp>
    </p:spTree>
    <p:extLst>
      <p:ext uri="{BB962C8B-B14F-4D97-AF65-F5344CB8AC3E}">
        <p14:creationId xmlns:p14="http://schemas.microsoft.com/office/powerpoint/2010/main" val="214709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58241C92-D34C-EF59-248E-B3B2A5089177}"/>
              </a:ext>
            </a:extLst>
          </p:cNvPr>
          <p:cNvSpPr txBox="1">
            <a:spLocks/>
          </p:cNvSpPr>
          <p:nvPr/>
        </p:nvSpPr>
        <p:spPr>
          <a:xfrm>
            <a:off x="1710571" y="481868"/>
            <a:ext cx="8944033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SLS 2.0 PM-based Thick Septum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93399C-B834-91FA-2DAF-F5175DAE8C4A}"/>
              </a:ext>
            </a:extLst>
          </p:cNvPr>
          <p:cNvGrpSpPr/>
          <p:nvPr/>
        </p:nvGrpSpPr>
        <p:grpSpPr>
          <a:xfrm>
            <a:off x="599597" y="1044931"/>
            <a:ext cx="4969369" cy="2626505"/>
            <a:chOff x="909914" y="1159863"/>
            <a:chExt cx="3727027" cy="19698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917506-EB02-98F3-DC75-50E74CA91562}"/>
                </a:ext>
              </a:extLst>
            </p:cNvPr>
            <p:cNvGrpSpPr/>
            <p:nvPr/>
          </p:nvGrpSpPr>
          <p:grpSpPr>
            <a:xfrm>
              <a:off x="909914" y="1159863"/>
              <a:ext cx="3727027" cy="1969879"/>
              <a:chOff x="909914" y="1204313"/>
              <a:chExt cx="3727027" cy="196987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C56D7A-0090-66E6-9C24-98348E4E2AF8}"/>
                  </a:ext>
                </a:extLst>
              </p:cNvPr>
              <p:cNvSpPr txBox="1"/>
              <p:nvPr/>
            </p:nvSpPr>
            <p:spPr>
              <a:xfrm>
                <a:off x="1798334" y="1204313"/>
                <a:ext cx="2052253" cy="23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1625519">
                  <a:buClr>
                    <a:srgbClr val="000000"/>
                  </a:buClr>
                </a:pPr>
                <a:r>
                  <a:rPr lang="en-GB" sz="1467" dirty="0">
                    <a:solidFill>
                      <a:srgbClr val="000000"/>
                    </a:solidFill>
                  </a:rPr>
                  <a:t>Main field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AD9213F-48C2-1F4A-6294-C693271A42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49" r="14525" b="-3497"/>
              <a:stretch/>
            </p:blipFill>
            <p:spPr>
              <a:xfrm>
                <a:off x="1081546" y="1415905"/>
                <a:ext cx="3555395" cy="168139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235DE9-2AA3-8295-282B-5834FA32D57F}"/>
                  </a:ext>
                </a:extLst>
              </p:cNvPr>
              <p:cNvSpPr txBox="1"/>
              <p:nvPr/>
            </p:nvSpPr>
            <p:spPr>
              <a:xfrm rot="16200000">
                <a:off x="741397" y="2118361"/>
                <a:ext cx="513957" cy="17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1625519">
                  <a:buClr>
                    <a:srgbClr val="000000"/>
                  </a:buClr>
                </a:pPr>
                <a:r>
                  <a:rPr lang="en-GB" sz="933" dirty="0">
                    <a:solidFill>
                      <a:srgbClr val="000000"/>
                    </a:solidFill>
                  </a:rPr>
                  <a:t>B, 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4833E3-6C79-6210-743D-D495660EF018}"/>
                  </a:ext>
                </a:extLst>
              </p:cNvPr>
              <p:cNvSpPr txBox="1"/>
              <p:nvPr/>
            </p:nvSpPr>
            <p:spPr>
              <a:xfrm>
                <a:off x="2568771" y="2997268"/>
                <a:ext cx="513957" cy="17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1625519">
                  <a:buClr>
                    <a:srgbClr val="000000"/>
                  </a:buClr>
                </a:pPr>
                <a:r>
                  <a:rPr lang="en-GB" sz="933" dirty="0">
                    <a:solidFill>
                      <a:srgbClr val="000000"/>
                    </a:solidFill>
                  </a:rPr>
                  <a:t>Z, mm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CA2893-FC11-AFE4-3596-CFB472F03731}"/>
                </a:ext>
              </a:extLst>
            </p:cNvPr>
            <p:cNvSpPr txBox="1"/>
            <p:nvPr/>
          </p:nvSpPr>
          <p:spPr>
            <a:xfrm>
              <a:off x="2776855" y="2300962"/>
              <a:ext cx="407670" cy="240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333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</a:rPr>
                <a:t>+5A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06E078-9990-40C7-2E5A-1CCEDAC59424}"/>
                </a:ext>
              </a:extLst>
            </p:cNvPr>
            <p:cNvSpPr txBox="1"/>
            <p:nvPr/>
          </p:nvSpPr>
          <p:spPr>
            <a:xfrm>
              <a:off x="2799715" y="2612536"/>
              <a:ext cx="407670" cy="240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333" b="1" dirty="0">
                  <a:solidFill>
                    <a:srgbClr val="0922DD"/>
                  </a:solidFill>
                  <a:latin typeface="Calibri"/>
                </a:rPr>
                <a:t>-5A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BD3F00-ED66-EFDF-4C94-832418D12E07}"/>
                </a:ext>
              </a:extLst>
            </p:cNvPr>
            <p:cNvSpPr txBox="1"/>
            <p:nvPr/>
          </p:nvSpPr>
          <p:spPr>
            <a:xfrm>
              <a:off x="2822575" y="2464286"/>
              <a:ext cx="407670" cy="240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Calibri"/>
                </a:rPr>
                <a:t>0A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27687B-E20F-98F1-1BD6-ECE5EF30C094}"/>
              </a:ext>
            </a:extLst>
          </p:cNvPr>
          <p:cNvSpPr txBox="1"/>
          <p:nvPr/>
        </p:nvSpPr>
        <p:spPr>
          <a:xfrm>
            <a:off x="5890323" y="1849943"/>
            <a:ext cx="22331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Field Integral </a:t>
            </a:r>
          </a:p>
          <a:p>
            <a:r>
              <a:rPr lang="en-US" sz="1400" dirty="0"/>
              <a:t>(for given corrector setting):</a:t>
            </a:r>
          </a:p>
          <a:p>
            <a:pPr indent="234945"/>
            <a:r>
              <a:rPr lang="en-US" sz="1400" dirty="0">
                <a:solidFill>
                  <a:srgbClr val="EE7B34"/>
                </a:solidFill>
              </a:rPr>
              <a:t>+5 A:  1.22 T.m (2.7%)</a:t>
            </a:r>
            <a:endParaRPr lang="de-CH" sz="1400" dirty="0">
              <a:solidFill>
                <a:srgbClr val="EE7B34"/>
              </a:solidFill>
            </a:endParaRPr>
          </a:p>
          <a:p>
            <a:pPr indent="234945"/>
            <a:r>
              <a:rPr lang="en-US" sz="1400" dirty="0">
                <a:solidFill>
                  <a:srgbClr val="C00000"/>
                </a:solidFill>
              </a:rPr>
              <a:t>  0 A:  1.19 T.m</a:t>
            </a:r>
            <a:endParaRPr lang="de-CH" sz="1400" dirty="0">
              <a:solidFill>
                <a:srgbClr val="C00000"/>
              </a:solidFill>
            </a:endParaRPr>
          </a:p>
          <a:p>
            <a:pPr indent="234945"/>
            <a:r>
              <a:rPr lang="en-US" sz="1400" dirty="0">
                <a:solidFill>
                  <a:srgbClr val="3129D5"/>
                </a:solidFill>
              </a:rPr>
              <a:t> -5 A:  1.15 T.m (-3.1%)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FDA4C4-603C-DF89-D570-4534D809C098}"/>
              </a:ext>
            </a:extLst>
          </p:cNvPr>
          <p:cNvSpPr txBox="1"/>
          <p:nvPr/>
        </p:nvSpPr>
        <p:spPr>
          <a:xfrm>
            <a:off x="5890323" y="4431048"/>
            <a:ext cx="22331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Leakage field Integral </a:t>
            </a:r>
          </a:p>
          <a:p>
            <a:r>
              <a:rPr lang="en-US" sz="1400" dirty="0"/>
              <a:t>(for given corrector setting):</a:t>
            </a:r>
          </a:p>
          <a:p>
            <a:pPr indent="234945"/>
            <a:r>
              <a:rPr lang="en-US" sz="1400" dirty="0">
                <a:solidFill>
                  <a:srgbClr val="EE7B34"/>
                </a:solidFill>
              </a:rPr>
              <a:t>+5 A:  94 </a:t>
            </a:r>
            <a:r>
              <a:rPr lang="el-GR" sz="1400" dirty="0">
                <a:solidFill>
                  <a:srgbClr val="EE7B34"/>
                </a:solidFill>
              </a:rPr>
              <a:t>μ</a:t>
            </a:r>
            <a:r>
              <a:rPr lang="en-US" sz="1400" dirty="0">
                <a:solidFill>
                  <a:srgbClr val="EE7B34"/>
                </a:solidFill>
              </a:rPr>
              <a:t>T.m</a:t>
            </a:r>
            <a:endParaRPr lang="de-CH" sz="1400" dirty="0">
              <a:solidFill>
                <a:srgbClr val="EE7B34"/>
              </a:solidFill>
            </a:endParaRPr>
          </a:p>
          <a:p>
            <a:pPr indent="234945"/>
            <a:r>
              <a:rPr lang="en-US" sz="1400" dirty="0">
                <a:solidFill>
                  <a:srgbClr val="C00000"/>
                </a:solidFill>
              </a:rPr>
              <a:t>  0 A:  84 </a:t>
            </a:r>
            <a:r>
              <a:rPr lang="el-GR" sz="1400" dirty="0">
                <a:solidFill>
                  <a:srgbClr val="C00000"/>
                </a:solidFill>
              </a:rPr>
              <a:t>μ</a:t>
            </a:r>
            <a:r>
              <a:rPr lang="en-US" sz="1400" dirty="0">
                <a:solidFill>
                  <a:srgbClr val="C00000"/>
                </a:solidFill>
              </a:rPr>
              <a:t>T.m</a:t>
            </a:r>
            <a:endParaRPr lang="de-CH" sz="1400" dirty="0">
              <a:solidFill>
                <a:srgbClr val="C00000"/>
              </a:solidFill>
            </a:endParaRPr>
          </a:p>
          <a:p>
            <a:pPr indent="234945"/>
            <a:r>
              <a:rPr lang="en-US" sz="1400" dirty="0">
                <a:solidFill>
                  <a:srgbClr val="3129D5"/>
                </a:solidFill>
              </a:rPr>
              <a:t> -5 A:  76 </a:t>
            </a:r>
            <a:r>
              <a:rPr lang="el-GR" sz="1400" dirty="0">
                <a:solidFill>
                  <a:srgbClr val="3129D5"/>
                </a:solidFill>
              </a:rPr>
              <a:t>μ</a:t>
            </a:r>
            <a:r>
              <a:rPr lang="en-US" sz="1400" dirty="0">
                <a:solidFill>
                  <a:srgbClr val="3129D5"/>
                </a:solidFill>
              </a:rPr>
              <a:t>T.m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371A93-5A54-7E0A-CD29-AA68BD9558C1}"/>
              </a:ext>
            </a:extLst>
          </p:cNvPr>
          <p:cNvGrpSpPr/>
          <p:nvPr/>
        </p:nvGrpSpPr>
        <p:grpSpPr>
          <a:xfrm>
            <a:off x="575397" y="3723824"/>
            <a:ext cx="5026908" cy="2603222"/>
            <a:chOff x="908212" y="3140090"/>
            <a:chExt cx="3691123" cy="195241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FDDFA2-B3C3-6700-DF2A-6F2B18FD8999}"/>
                </a:ext>
              </a:extLst>
            </p:cNvPr>
            <p:cNvGrpSpPr/>
            <p:nvPr/>
          </p:nvGrpSpPr>
          <p:grpSpPr>
            <a:xfrm>
              <a:off x="908212" y="3140090"/>
              <a:ext cx="3691123" cy="1952416"/>
              <a:chOff x="908212" y="3140090"/>
              <a:chExt cx="3691123" cy="1952416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5535072-E2B8-58D4-5170-8126328A14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4" r="14374"/>
              <a:stretch/>
            </p:blipFill>
            <p:spPr>
              <a:xfrm>
                <a:off x="1043940" y="3360197"/>
                <a:ext cx="3555395" cy="1607804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A4EA68-AB31-CD0B-4040-2307EF9CF768}"/>
                  </a:ext>
                </a:extLst>
              </p:cNvPr>
              <p:cNvSpPr txBox="1"/>
              <p:nvPr/>
            </p:nvSpPr>
            <p:spPr>
              <a:xfrm>
                <a:off x="1766945" y="3140090"/>
                <a:ext cx="2052253" cy="23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1625519">
                  <a:buClr>
                    <a:srgbClr val="000000"/>
                  </a:buClr>
                </a:pPr>
                <a:r>
                  <a:rPr lang="en-GB" sz="1467" dirty="0">
                    <a:solidFill>
                      <a:srgbClr val="000000"/>
                    </a:solidFill>
                  </a:rPr>
                  <a:t>Leakage field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5F6A6-BC39-FF16-F0CE-46BAAF0115F4}"/>
                  </a:ext>
                </a:extLst>
              </p:cNvPr>
              <p:cNvSpPr txBox="1"/>
              <p:nvPr/>
            </p:nvSpPr>
            <p:spPr>
              <a:xfrm rot="16200000">
                <a:off x="737840" y="4051600"/>
                <a:ext cx="513957" cy="173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1625519">
                  <a:buClr>
                    <a:srgbClr val="000000"/>
                  </a:buClr>
                </a:pPr>
                <a:r>
                  <a:rPr lang="en-GB" sz="933" dirty="0">
                    <a:solidFill>
                      <a:srgbClr val="000000"/>
                    </a:solidFill>
                  </a:rPr>
                  <a:t>B, 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F14631-FAB5-14B0-8C23-617759AA184D}"/>
                  </a:ext>
                </a:extLst>
              </p:cNvPr>
              <p:cNvSpPr txBox="1"/>
              <p:nvPr/>
            </p:nvSpPr>
            <p:spPr>
              <a:xfrm>
                <a:off x="2523051" y="4915583"/>
                <a:ext cx="513957" cy="17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1625519">
                  <a:buClr>
                    <a:srgbClr val="000000"/>
                  </a:buClr>
                </a:pPr>
                <a:r>
                  <a:rPr lang="en-GB" sz="933" dirty="0">
                    <a:solidFill>
                      <a:srgbClr val="000000"/>
                    </a:solidFill>
                  </a:rPr>
                  <a:t>Z, mm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EBCD7B-34F7-5FBC-92D5-2585C833019C}"/>
                </a:ext>
              </a:extLst>
            </p:cNvPr>
            <p:cNvSpPr txBox="1"/>
            <p:nvPr/>
          </p:nvSpPr>
          <p:spPr>
            <a:xfrm>
              <a:off x="2691130" y="4350809"/>
              <a:ext cx="407670" cy="240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333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</a:rPr>
                <a:t>+5A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4B774-E5CB-BE52-B454-BECC04463B4D}"/>
                </a:ext>
              </a:extLst>
            </p:cNvPr>
            <p:cNvSpPr txBox="1"/>
            <p:nvPr/>
          </p:nvSpPr>
          <p:spPr>
            <a:xfrm>
              <a:off x="2726851" y="4630083"/>
              <a:ext cx="407670" cy="240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333" b="1" dirty="0">
                  <a:solidFill>
                    <a:srgbClr val="0922DD"/>
                  </a:solidFill>
                  <a:latin typeface="Calibri"/>
                </a:rPr>
                <a:t>-5A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CCA6FA-7FC0-8911-847A-DCF207B0512F}"/>
                </a:ext>
              </a:extLst>
            </p:cNvPr>
            <p:cNvSpPr txBox="1"/>
            <p:nvPr/>
          </p:nvSpPr>
          <p:spPr>
            <a:xfrm>
              <a:off x="2749711" y="4481833"/>
              <a:ext cx="407670" cy="240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Calibri"/>
                </a:rPr>
                <a:t>0A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144D9B3-CC2F-72ED-8C57-BEC43CC4F062}"/>
                </a:ext>
              </a:extLst>
            </p:cNvPr>
            <p:cNvCxnSpPr/>
            <p:nvPr/>
          </p:nvCxnSpPr>
          <p:spPr bwMode="auto">
            <a:xfrm>
              <a:off x="1094846" y="4352293"/>
              <a:ext cx="350448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9741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C6A76A-14E5-13B1-A731-6D24C8115191}"/>
                </a:ext>
              </a:extLst>
            </p:cNvPr>
            <p:cNvSpPr txBox="1"/>
            <p:nvPr/>
          </p:nvSpPr>
          <p:spPr>
            <a:xfrm>
              <a:off x="1784765" y="4041371"/>
              <a:ext cx="1168781" cy="187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US" sz="1400" dirty="0">
                  <a:solidFill>
                    <a:srgbClr val="197418"/>
                  </a:solidFill>
                  <a:latin typeface="Calibri"/>
                </a:rPr>
                <a:t>Earth magnetic field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806932-E305-EA67-DC00-91E9DC31C01E}"/>
              </a:ext>
            </a:extLst>
          </p:cNvPr>
          <p:cNvGrpSpPr/>
          <p:nvPr/>
        </p:nvGrpSpPr>
        <p:grpSpPr>
          <a:xfrm>
            <a:off x="8033724" y="3252981"/>
            <a:ext cx="4016186" cy="3185792"/>
            <a:chOff x="8599818" y="3084826"/>
            <a:chExt cx="3383908" cy="31857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5EF6D2-6FDE-D223-BC9B-19E34920465D}"/>
                </a:ext>
              </a:extLst>
            </p:cNvPr>
            <p:cNvSpPr txBox="1"/>
            <p:nvPr/>
          </p:nvSpPr>
          <p:spPr>
            <a:xfrm>
              <a:off x="8599818" y="5531954"/>
              <a:ext cx="32430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625519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Magnetic simulation</a:t>
              </a:r>
            </a:p>
            <a:p>
              <a:pPr marL="0" lvl="1" algn="ctr" defTabSz="1625519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Smallest distance between beams ~35 mm.</a:t>
              </a:r>
            </a:p>
            <a:p>
              <a:pPr marL="0" lvl="1" algn="ctr" defTabSz="1625519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Air gap is important.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8C3776F-BEB2-BAD0-67A6-6A2BDB0955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14276" y="3084826"/>
              <a:ext cx="2769450" cy="2372439"/>
              <a:chOff x="4857277" y="1815627"/>
              <a:chExt cx="2150238" cy="227595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37B068F-FBE2-D492-023A-C7410E8E4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67"/>
              <a:stretch/>
            </p:blipFill>
            <p:spPr>
              <a:xfrm>
                <a:off x="4857277" y="1815627"/>
                <a:ext cx="1693712" cy="2275954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3D97BF-F0E2-0E00-F12E-E373908D2B30}"/>
                  </a:ext>
                </a:extLst>
              </p:cNvPr>
              <p:cNvSpPr txBox="1"/>
              <p:nvPr/>
            </p:nvSpPr>
            <p:spPr>
              <a:xfrm>
                <a:off x="5877890" y="3182935"/>
                <a:ext cx="1129625" cy="28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33" b="1" dirty="0" err="1">
                    <a:solidFill>
                      <a:srgbClr val="FF0000"/>
                    </a:solidFill>
                  </a:rPr>
                  <a:t>Bmax</a:t>
                </a:r>
                <a:r>
                  <a:rPr lang="en-US" sz="1333" b="1" dirty="0">
                    <a:solidFill>
                      <a:srgbClr val="FF0000"/>
                    </a:solidFill>
                  </a:rPr>
                  <a:t> = 2.2 T</a:t>
                </a:r>
                <a:endParaRPr lang="de-CH" sz="1333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7" name="Inhaltsplatzhalter 5">
            <a:extLst>
              <a:ext uri="{FF2B5EF4-FFF2-40B4-BE49-F238E27FC236}">
                <a16:creationId xmlns:a16="http://schemas.microsoft.com/office/drawing/2014/main" id="{64877E66-A8E5-7C08-0046-2D48969F0FA2}"/>
              </a:ext>
            </a:extLst>
          </p:cNvPr>
          <p:cNvSpPr txBox="1">
            <a:spLocks/>
          </p:cNvSpPr>
          <p:nvPr/>
        </p:nvSpPr>
        <p:spPr>
          <a:xfrm>
            <a:off x="2626194" y="935737"/>
            <a:ext cx="7279389" cy="38085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Combine magnetic performance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EEB8629-FBB0-6172-B074-F0CFBF2BC1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021" flipH="1">
            <a:off x="7873321" y="969376"/>
            <a:ext cx="4132646" cy="1796098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4B59E8-9591-8502-5FA6-F91DCDE64335}"/>
              </a:ext>
            </a:extLst>
          </p:cNvPr>
          <p:cNvCxnSpPr>
            <a:cxnSpLocks/>
          </p:cNvCxnSpPr>
          <p:nvPr/>
        </p:nvCxnSpPr>
        <p:spPr>
          <a:xfrm flipV="1">
            <a:off x="4635062" y="2336800"/>
            <a:ext cx="6728498" cy="20039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4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CB72D529-2567-E202-9D54-7EC17E79EF37}"/>
              </a:ext>
            </a:extLst>
          </p:cNvPr>
          <p:cNvSpPr txBox="1">
            <a:spLocks/>
          </p:cNvSpPr>
          <p:nvPr/>
        </p:nvSpPr>
        <p:spPr>
          <a:xfrm>
            <a:off x="1414930" y="472424"/>
            <a:ext cx="8944033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SLS 2.0 Thin Septum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3D60DF-9CE0-EE74-8719-3AD807580CDA}"/>
              </a:ext>
            </a:extLst>
          </p:cNvPr>
          <p:cNvGrpSpPr/>
          <p:nvPr/>
        </p:nvGrpSpPr>
        <p:grpSpPr>
          <a:xfrm>
            <a:off x="7778787" y="2757488"/>
            <a:ext cx="3137969" cy="2966812"/>
            <a:chOff x="3459326" y="3562377"/>
            <a:chExt cx="1328351" cy="13348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2C98DC-0550-3998-FDD4-D5028C58D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7" r="39167"/>
            <a:stretch/>
          </p:blipFill>
          <p:spPr>
            <a:xfrm>
              <a:off x="3489025" y="3562377"/>
              <a:ext cx="1298652" cy="133489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B829DE-F6C7-CB07-99E6-4F1FBD1965EA}"/>
                </a:ext>
              </a:extLst>
            </p:cNvPr>
            <p:cNvSpPr txBox="1"/>
            <p:nvPr/>
          </p:nvSpPr>
          <p:spPr>
            <a:xfrm>
              <a:off x="3459326" y="3732017"/>
              <a:ext cx="459708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625519">
                <a:buClr>
                  <a:srgbClr val="000000"/>
                </a:buClr>
              </a:pPr>
              <a:r>
                <a:rPr lang="en-GB" sz="1333" dirty="0">
                  <a:solidFill>
                    <a:srgbClr val="000000"/>
                  </a:solidFill>
                </a:rPr>
                <a:t>Cu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6CF786-BB29-0D81-3DD9-1325FAB20AD4}"/>
                </a:ext>
              </a:extLst>
            </p:cNvPr>
            <p:cNvSpPr txBox="1"/>
            <p:nvPr/>
          </p:nvSpPr>
          <p:spPr>
            <a:xfrm>
              <a:off x="3955502" y="4651047"/>
              <a:ext cx="459708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625519">
                <a:buClr>
                  <a:srgbClr val="000000"/>
                </a:buClr>
              </a:pPr>
              <a:r>
                <a:rPr lang="en-GB" sz="1333" dirty="0">
                  <a:solidFill>
                    <a:srgbClr val="000000"/>
                  </a:solidFill>
                </a:rPr>
                <a:t>Cu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EE4438-5D57-E8DB-9877-20C70C20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88837"/>
              </p:ext>
            </p:extLst>
          </p:nvPr>
        </p:nvGraphicFramePr>
        <p:xfrm>
          <a:off x="782566" y="2281325"/>
          <a:ext cx="5015806" cy="403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610">
                  <a:extLst>
                    <a:ext uri="{9D8B030D-6E8A-4147-A177-3AD203B41FA5}">
                      <a16:colId xmlns:a16="http://schemas.microsoft.com/office/drawing/2014/main" val="2082729456"/>
                    </a:ext>
                  </a:extLst>
                </a:gridCol>
                <a:gridCol w="2033196">
                  <a:extLst>
                    <a:ext uri="{9D8B030D-6E8A-4147-A177-3AD203B41FA5}">
                      <a16:colId xmlns:a16="http://schemas.microsoft.com/office/drawing/2014/main" val="35663872"/>
                    </a:ext>
                  </a:extLst>
                </a:gridCol>
              </a:tblGrid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Thin Septum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38125702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Septum thickness,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96399153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Magnet length, 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2429278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Gap,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7720846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Magnet length, 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2135101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Bending angle, mrad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15@2.7 GeV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0489358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Field</a:t>
                      </a:r>
                      <a:r>
                        <a:rPr lang="en-US" sz="1400" baseline="0" dirty="0"/>
                        <a:t> integral, T.m</a:t>
                      </a:r>
                      <a:endParaRPr lang="en-US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0.135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8935061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Gap field. 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0.45@2.7 kA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32223970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Pulse length (period), </a:t>
                      </a:r>
                      <a:r>
                        <a:rPr lang="el-GR" sz="1400" dirty="0"/>
                        <a:t>μ</a:t>
                      </a:r>
                      <a:r>
                        <a:rPr lang="en-US" sz="1400" dirty="0"/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12.5 (full sine)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3689895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</a:t>
                      </a:r>
                      <a:r>
                        <a:rPr lang="en-US" sz="1400" baseline="0" dirty="0"/>
                        <a:t> z</a:t>
                      </a:r>
                      <a:r>
                        <a:rPr lang="en-US" sz="1400" dirty="0"/>
                        <a:t>ero-field integral, </a:t>
                      </a:r>
                      <a:r>
                        <a:rPr lang="el-GR" sz="1400" dirty="0"/>
                        <a:t>μ</a:t>
                      </a:r>
                      <a:r>
                        <a:rPr lang="en-US" sz="1400" dirty="0"/>
                        <a:t>T.m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0288460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Shielding coefficient, -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&gt;50000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1193790"/>
                  </a:ext>
                </a:extLst>
              </a:tr>
              <a:tr h="336448">
                <a:tc>
                  <a:txBody>
                    <a:bodyPr/>
                    <a:lstStyle/>
                    <a:p>
                      <a:r>
                        <a:rPr lang="en-US" sz="1400" dirty="0"/>
                        <a:t>Stability, </a:t>
                      </a:r>
                      <a:r>
                        <a:rPr lang="en-US" sz="1400" dirty="0" err="1"/>
                        <a:t>ppt</a:t>
                      </a:r>
                      <a:endParaRPr lang="en-US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943111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BF1F12D-98DE-853B-DF0D-71B9A01D77B9}"/>
              </a:ext>
            </a:extLst>
          </p:cNvPr>
          <p:cNvSpPr txBox="1"/>
          <p:nvPr/>
        </p:nvSpPr>
        <p:spPr>
          <a:xfrm>
            <a:off x="934517" y="1871643"/>
            <a:ext cx="273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625519">
              <a:buClr>
                <a:srgbClr val="000000"/>
              </a:buClr>
            </a:pPr>
            <a:r>
              <a:rPr lang="en-GB" sz="1600" dirty="0">
                <a:solidFill>
                  <a:srgbClr val="000000"/>
                </a:solidFill>
              </a:rPr>
              <a:t>Thin Septum Specification</a:t>
            </a:r>
          </a:p>
        </p:txBody>
      </p:sp>
      <p:sp>
        <p:nvSpPr>
          <p:cNvPr id="39" name="Inhaltsplatzhalter 5">
            <a:extLst>
              <a:ext uri="{FF2B5EF4-FFF2-40B4-BE49-F238E27FC236}">
                <a16:creationId xmlns:a16="http://schemas.microsoft.com/office/drawing/2014/main" id="{FFE55E71-A6E6-93C1-3CF0-5FDE8E2BF6A0}"/>
              </a:ext>
            </a:extLst>
          </p:cNvPr>
          <p:cNvSpPr txBox="1">
            <a:spLocks/>
          </p:cNvSpPr>
          <p:nvPr/>
        </p:nvSpPr>
        <p:spPr>
          <a:xfrm>
            <a:off x="7304442" y="900562"/>
            <a:ext cx="4551089" cy="132121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/>
              <a:t>Distance between injected and stored beam only 3 mm.</a:t>
            </a:r>
          </a:p>
          <a:p>
            <a:r>
              <a:rPr lang="en-US" sz="1867" dirty="0"/>
              <a:t>Very thin septum wall - 1 mm</a:t>
            </a:r>
          </a:p>
          <a:p>
            <a:r>
              <a:rPr lang="en-US" sz="1867" dirty="0"/>
              <a:t>Good magnetic screening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F7CC6F-20CB-B695-CCE7-E472533918AE}"/>
              </a:ext>
            </a:extLst>
          </p:cNvPr>
          <p:cNvSpPr/>
          <p:nvPr/>
        </p:nvSpPr>
        <p:spPr>
          <a:xfrm>
            <a:off x="634701" y="972360"/>
            <a:ext cx="5368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600" dirty="0"/>
              <a:t>Very thin eddy current septum should ensure inserting the injected beam very close to the stored beam with preferably no disturbance.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AA8638-A1FD-B0F8-9A8B-FD5C529DC804}"/>
              </a:ext>
            </a:extLst>
          </p:cNvPr>
          <p:cNvSpPr txBox="1"/>
          <p:nvPr/>
        </p:nvSpPr>
        <p:spPr>
          <a:xfrm>
            <a:off x="8011001" y="5909845"/>
            <a:ext cx="313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Three sections of SLS 2 thin septum prototype 3D CST® magnetic model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927088-B062-53C3-3DA5-C5EBC4E05DA5}"/>
              </a:ext>
            </a:extLst>
          </p:cNvPr>
          <p:cNvSpPr txBox="1"/>
          <p:nvPr/>
        </p:nvSpPr>
        <p:spPr>
          <a:xfrm>
            <a:off x="6258847" y="3913366"/>
            <a:ext cx="137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Septum wall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7F0A230-6938-B1DA-550F-31B9B2EEB427}"/>
              </a:ext>
            </a:extLst>
          </p:cNvPr>
          <p:cNvCxnSpPr>
            <a:cxnSpLocks/>
          </p:cNvCxnSpPr>
          <p:nvPr/>
        </p:nvCxnSpPr>
        <p:spPr>
          <a:xfrm flipV="1">
            <a:off x="7464612" y="3679239"/>
            <a:ext cx="1400145" cy="445232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70D06CD-9043-F2AF-B2ED-B7C5CCF718B2}"/>
              </a:ext>
            </a:extLst>
          </p:cNvPr>
          <p:cNvSpPr txBox="1"/>
          <p:nvPr/>
        </p:nvSpPr>
        <p:spPr>
          <a:xfrm>
            <a:off x="6258847" y="3167390"/>
            <a:ext cx="137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Stored beam</a:t>
            </a:r>
          </a:p>
          <a:p>
            <a:r>
              <a:rPr lang="en-US" sz="1400" dirty="0"/>
              <a:t>(Line 1)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AADE96-8C19-3123-F056-340BFB091465}"/>
              </a:ext>
            </a:extLst>
          </p:cNvPr>
          <p:cNvSpPr txBox="1"/>
          <p:nvPr/>
        </p:nvSpPr>
        <p:spPr>
          <a:xfrm>
            <a:off x="6258847" y="4480711"/>
            <a:ext cx="137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Injected beam</a:t>
            </a:r>
          </a:p>
          <a:p>
            <a:r>
              <a:rPr lang="en-US" sz="1400" dirty="0"/>
              <a:t>(Line 2)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AE3C38-79EC-BFC1-9AF2-EA4A3BC1D160}"/>
              </a:ext>
            </a:extLst>
          </p:cNvPr>
          <p:cNvCxnSpPr>
            <a:cxnSpLocks/>
          </p:cNvCxnSpPr>
          <p:nvPr/>
        </p:nvCxnSpPr>
        <p:spPr>
          <a:xfrm>
            <a:off x="7464612" y="3372508"/>
            <a:ext cx="1486294" cy="19153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63C40A-34B0-A393-0DCD-81E868C2EB1A}"/>
              </a:ext>
            </a:extLst>
          </p:cNvPr>
          <p:cNvCxnSpPr>
            <a:cxnSpLocks/>
          </p:cNvCxnSpPr>
          <p:nvPr/>
        </p:nvCxnSpPr>
        <p:spPr>
          <a:xfrm flipV="1">
            <a:off x="7553325" y="3868331"/>
            <a:ext cx="1397581" cy="826924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9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D1574C06-E480-BF6E-A136-D92978EF5ECD}"/>
              </a:ext>
            </a:extLst>
          </p:cNvPr>
          <p:cNvSpPr txBox="1">
            <a:spLocks/>
          </p:cNvSpPr>
          <p:nvPr/>
        </p:nvSpPr>
        <p:spPr>
          <a:xfrm>
            <a:off x="1414930" y="472424"/>
            <a:ext cx="8944033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Eddy current septum numerical simulations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BA37F-30AB-FE1E-146C-B3B0D640FA76}"/>
              </a:ext>
            </a:extLst>
          </p:cNvPr>
          <p:cNvSpPr/>
          <p:nvPr/>
        </p:nvSpPr>
        <p:spPr>
          <a:xfrm>
            <a:off x="518879" y="1168371"/>
            <a:ext cx="53680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600" dirty="0"/>
              <a:t>Powder cores are chosen for the magnetic circuit to cover the frequency and the filed strength requirements.</a:t>
            </a:r>
          </a:p>
          <a:p>
            <a:pPr indent="276225" algn="just">
              <a:spcBef>
                <a:spcPts val="600"/>
              </a:spcBef>
            </a:pPr>
            <a:r>
              <a:rPr lang="en-US" sz="1600" dirty="0"/>
              <a:t>3D electromagnetic numerical simulations were used to optimize the screening of the thin septum.</a:t>
            </a:r>
          </a:p>
          <a:p>
            <a:pPr indent="276225" algn="just">
              <a:spcBef>
                <a:spcPts val="600"/>
              </a:spcBef>
            </a:pPr>
            <a:r>
              <a:rPr lang="en-US" sz="1600" dirty="0"/>
              <a:t>The credibility of the simulation results depends a lot on the correct material model.  Choosing the proper material model parameters proved itself difficult since this information is usually not readily available.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094F4-4EBE-1FFE-DBAA-9DCF56365025}"/>
              </a:ext>
            </a:extLst>
          </p:cNvPr>
          <p:cNvSpPr txBox="1"/>
          <p:nvPr/>
        </p:nvSpPr>
        <p:spPr>
          <a:xfrm>
            <a:off x="10257543" y="540304"/>
            <a:ext cx="1461401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219170">
              <a:spcBef>
                <a:spcPts val="300"/>
              </a:spcBef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Legend:</a:t>
            </a:r>
          </a:p>
          <a:p>
            <a:pPr marL="0" lvl="1" algn="ctr" defTabSz="1219170">
              <a:spcBef>
                <a:spcPts val="300"/>
              </a:spcBef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Septum’s 4-layers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CC25DF-6BB9-0410-284D-1B6FF025C44F}"/>
              </a:ext>
            </a:extLst>
          </p:cNvPr>
          <p:cNvGrpSpPr/>
          <p:nvPr/>
        </p:nvGrpSpPr>
        <p:grpSpPr>
          <a:xfrm>
            <a:off x="5457302" y="4808945"/>
            <a:ext cx="1328351" cy="1334891"/>
            <a:chOff x="3459326" y="3562377"/>
            <a:chExt cx="1328351" cy="13348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68F0F4D-2B07-A79E-1046-2C8C5536B889}"/>
                </a:ext>
              </a:extLst>
            </p:cNvPr>
            <p:cNvGrpSpPr/>
            <p:nvPr/>
          </p:nvGrpSpPr>
          <p:grpSpPr>
            <a:xfrm>
              <a:off x="3489025" y="3562377"/>
              <a:ext cx="1298652" cy="1334891"/>
              <a:chOff x="2809524" y="3686555"/>
              <a:chExt cx="1298652" cy="133489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AB231CE-2402-7A7E-0517-46ACDB844D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67" r="39167"/>
              <a:stretch/>
            </p:blipFill>
            <p:spPr>
              <a:xfrm>
                <a:off x="2809524" y="3686555"/>
                <a:ext cx="1298652" cy="1334891"/>
              </a:xfrm>
              <a:prstGeom prst="rect">
                <a:avLst/>
              </a:prstGeom>
            </p:spPr>
          </p:pic>
          <p:sp>
            <p:nvSpPr>
              <p:cNvPr id="27" name="Right Arrow 1">
                <a:extLst>
                  <a:ext uri="{FF2B5EF4-FFF2-40B4-BE49-F238E27FC236}">
                    <a16:creationId xmlns:a16="http://schemas.microsoft.com/office/drawing/2014/main" id="{EF650FD9-FF55-3C86-F113-323323BA828B}"/>
                  </a:ext>
                </a:extLst>
              </p:cNvPr>
              <p:cNvSpPr/>
              <p:nvPr/>
            </p:nvSpPr>
            <p:spPr bwMode="auto">
              <a:xfrm rot="19439961">
                <a:off x="2961548" y="4498212"/>
                <a:ext cx="325903" cy="267007"/>
              </a:xfrm>
              <a:prstGeom prst="rightArrow">
                <a:avLst/>
              </a:prstGeom>
              <a:solidFill>
                <a:srgbClr val="C5000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2542762-3041-82DF-31A8-CF66A51F3B76}"/>
                  </a:ext>
                </a:extLst>
              </p:cNvPr>
              <p:cNvSpPr/>
              <p:nvPr/>
            </p:nvSpPr>
            <p:spPr bwMode="auto">
              <a:xfrm rot="553939">
                <a:off x="3124484" y="4033956"/>
                <a:ext cx="320346" cy="183520"/>
              </a:xfrm>
              <a:prstGeom prst="rect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6C1134-4B15-8545-4D4C-0283099B1CD3}"/>
                </a:ext>
              </a:extLst>
            </p:cNvPr>
            <p:cNvSpPr txBox="1"/>
            <p:nvPr/>
          </p:nvSpPr>
          <p:spPr>
            <a:xfrm>
              <a:off x="3459326" y="3732017"/>
              <a:ext cx="4597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170">
                <a:buClr>
                  <a:srgbClr val="000000"/>
                </a:buClr>
              </a:pPr>
              <a:r>
                <a:rPr lang="en-GB" sz="1000" dirty="0">
                  <a:solidFill>
                    <a:srgbClr val="000000"/>
                  </a:solidFill>
                </a:rPr>
                <a:t>Cu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451F5A-EEC7-3583-A3DF-9FC271550BD5}"/>
                </a:ext>
              </a:extLst>
            </p:cNvPr>
            <p:cNvSpPr txBox="1"/>
            <p:nvPr/>
          </p:nvSpPr>
          <p:spPr>
            <a:xfrm>
              <a:off x="3955502" y="4651047"/>
              <a:ext cx="4597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170">
                <a:buClr>
                  <a:srgbClr val="000000"/>
                </a:buClr>
              </a:pPr>
              <a:r>
                <a:rPr lang="en-GB" sz="1000" dirty="0">
                  <a:solidFill>
                    <a:srgbClr val="000000"/>
                  </a:solidFill>
                </a:rPr>
                <a:t>Cu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CB2145-93CE-82EC-516A-4E0DFFB17897}"/>
              </a:ext>
            </a:extLst>
          </p:cNvPr>
          <p:cNvSpPr txBox="1"/>
          <p:nvPr/>
        </p:nvSpPr>
        <p:spPr>
          <a:xfrm>
            <a:off x="4737261" y="599691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Ip = 3 kA</a:t>
            </a:r>
            <a:endParaRPr lang="de-CH" b="1" dirty="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9AF502-7908-1C60-3BE9-B2F0999EB9DF}"/>
              </a:ext>
            </a:extLst>
          </p:cNvPr>
          <p:cNvSpPr txBox="1"/>
          <p:nvPr/>
        </p:nvSpPr>
        <p:spPr>
          <a:xfrm>
            <a:off x="7983667" y="5595604"/>
            <a:ext cx="33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Electromagnetic model of the thin septum </a:t>
            </a:r>
          </a:p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Courtesy of S. Dordevic</a:t>
            </a:r>
          </a:p>
        </p:txBody>
      </p:sp>
      <p:pic>
        <p:nvPicPr>
          <p:cNvPr id="34" name="Picture 3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063B682-5B11-9C07-3579-4BF59AD4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45" y="3553792"/>
            <a:ext cx="5065720" cy="230342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BD7528-58F9-6F3B-F94F-AF8F31BD1599}"/>
              </a:ext>
            </a:extLst>
          </p:cNvPr>
          <p:cNvSpPr/>
          <p:nvPr/>
        </p:nvSpPr>
        <p:spPr>
          <a:xfrm>
            <a:off x="7414658" y="924548"/>
            <a:ext cx="1850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ctr">
              <a:spcBef>
                <a:spcPts val="600"/>
              </a:spcBef>
            </a:pPr>
            <a:r>
              <a:rPr lang="en-US" sz="1600" dirty="0"/>
              <a:t>Skin depth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C0FD4E-D071-DAD3-A2BE-B72B6F707E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5784" y="2354351"/>
            <a:ext cx="919127" cy="2766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D3227C-6384-5473-4732-1385EF1B7126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6362" y="4850270"/>
            <a:ext cx="4236914" cy="5141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343466-91C3-9651-86A7-8BCF4294976A}"/>
              </a:ext>
            </a:extLst>
          </p:cNvPr>
          <p:cNvGrpSpPr/>
          <p:nvPr/>
        </p:nvGrpSpPr>
        <p:grpSpPr>
          <a:xfrm>
            <a:off x="6724911" y="2381917"/>
            <a:ext cx="3634052" cy="2573253"/>
            <a:chOff x="4454525" y="1085819"/>
            <a:chExt cx="2903351" cy="21554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EAFF8E-A292-250B-E8C7-8C57B119B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932" t="33314" r="16808" b="31150"/>
            <a:stretch/>
          </p:blipFill>
          <p:spPr>
            <a:xfrm>
              <a:off x="4454525" y="1085819"/>
              <a:ext cx="2903351" cy="205359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817240-A795-163E-081D-C65DC0DD60F7}"/>
                </a:ext>
              </a:extLst>
            </p:cNvPr>
            <p:cNvSpPr/>
            <p:nvPr/>
          </p:nvSpPr>
          <p:spPr bwMode="auto">
            <a:xfrm>
              <a:off x="6863472" y="1646078"/>
              <a:ext cx="473457" cy="316230"/>
            </a:xfrm>
            <a:prstGeom prst="rect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60F985-5E3D-001A-5967-442B396D9848}"/>
                </a:ext>
              </a:extLst>
            </p:cNvPr>
            <p:cNvSpPr txBox="1"/>
            <p:nvPr/>
          </p:nvSpPr>
          <p:spPr>
            <a:xfrm>
              <a:off x="4507701" y="1696326"/>
              <a:ext cx="760066" cy="2578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 defTabSz="1219170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Septum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749E2C-C53D-AF22-770B-5250B524E4E3}"/>
                </a:ext>
              </a:extLst>
            </p:cNvPr>
            <p:cNvSpPr txBox="1"/>
            <p:nvPr/>
          </p:nvSpPr>
          <p:spPr>
            <a:xfrm>
              <a:off x="5481215" y="1249035"/>
              <a:ext cx="8920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 defTabSz="1219170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“0”-field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F61870-A894-CC0E-9450-0FB3326AABFE}"/>
                </a:ext>
              </a:extLst>
            </p:cNvPr>
            <p:cNvSpPr txBox="1"/>
            <p:nvPr/>
          </p:nvSpPr>
          <p:spPr>
            <a:xfrm>
              <a:off x="5479085" y="2209529"/>
              <a:ext cx="836712" cy="2578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 defTabSz="1219170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Main field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3FC633-A318-BC66-7FA2-F7EF23E30411}"/>
                </a:ext>
              </a:extLst>
            </p:cNvPr>
            <p:cNvSpPr txBox="1"/>
            <p:nvPr/>
          </p:nvSpPr>
          <p:spPr>
            <a:xfrm>
              <a:off x="6417453" y="2502622"/>
              <a:ext cx="940420" cy="438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 defTabSz="1219170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Fe-powder core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5F1CE1-DC3D-E70B-8F45-F2FED58129DF}"/>
                </a:ext>
              </a:extLst>
            </p:cNvPr>
            <p:cNvSpPr txBox="1"/>
            <p:nvPr/>
          </p:nvSpPr>
          <p:spPr>
            <a:xfrm>
              <a:off x="4461971" y="2480183"/>
              <a:ext cx="932974" cy="438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 defTabSz="1219170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Fe-powder core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ABC152-FC2B-5720-18DE-052AEB3B6D4D}"/>
                </a:ext>
              </a:extLst>
            </p:cNvPr>
            <p:cNvCxnSpPr/>
            <p:nvPr/>
          </p:nvCxnSpPr>
          <p:spPr bwMode="auto">
            <a:xfrm>
              <a:off x="5460181" y="3241318"/>
              <a:ext cx="89203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190CDF-CA2A-3459-F510-9BBE2E229C87}"/>
                </a:ext>
              </a:extLst>
            </p:cNvPr>
            <p:cNvSpPr txBox="1"/>
            <p:nvPr/>
          </p:nvSpPr>
          <p:spPr>
            <a:xfrm>
              <a:off x="5473782" y="2857179"/>
              <a:ext cx="864834" cy="2578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lvl="1" algn="ctr" defTabSz="1219170">
                <a:buClr>
                  <a:srgbClr val="000000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Gap 6 mm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3E88F20-AA1B-05ED-6B55-3E99B58FC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424" y="1143665"/>
            <a:ext cx="1729987" cy="12874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D2A66A-FF41-799D-98CE-7577D9CAB0EF}"/>
                  </a:ext>
                </a:extLst>
              </p:cNvPr>
              <p:cNvSpPr txBox="1"/>
              <p:nvPr/>
            </p:nvSpPr>
            <p:spPr>
              <a:xfrm>
                <a:off x="7072420" y="1357004"/>
                <a:ext cx="2429502" cy="707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D2A66A-FF41-799D-98CE-7577D9CAB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420" y="1357004"/>
                <a:ext cx="2429502" cy="7073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15E2FD-6C30-F43F-33E1-663207C46E19}"/>
              </a:ext>
            </a:extLst>
          </p:cNvPr>
          <p:cNvCxnSpPr>
            <a:cxnSpLocks/>
          </p:cNvCxnSpPr>
          <p:nvPr/>
        </p:nvCxnSpPr>
        <p:spPr bwMode="auto">
          <a:xfrm flipV="1">
            <a:off x="9740130" y="1120427"/>
            <a:ext cx="411469" cy="1930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85B6A5-FDA0-A037-A6CB-C4D187CC5FB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08253" y="2431097"/>
            <a:ext cx="1592158" cy="9874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E6A8CC7-CE29-C92D-8369-983F999EFD5A}"/>
              </a:ext>
            </a:extLst>
          </p:cNvPr>
          <p:cNvSpPr txBox="1"/>
          <p:nvPr/>
        </p:nvSpPr>
        <p:spPr>
          <a:xfrm>
            <a:off x="911894" y="5839195"/>
            <a:ext cx="33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Excitation pulse</a:t>
            </a:r>
          </a:p>
        </p:txBody>
      </p:sp>
    </p:spTree>
    <p:extLst>
      <p:ext uri="{BB962C8B-B14F-4D97-AF65-F5344CB8AC3E}">
        <p14:creationId xmlns:p14="http://schemas.microsoft.com/office/powerpoint/2010/main" val="159870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63917-30C4-1164-9E8E-7788C3741DA4}"/>
              </a:ext>
            </a:extLst>
          </p:cNvPr>
          <p:cNvSpPr/>
          <p:nvPr/>
        </p:nvSpPr>
        <p:spPr>
          <a:xfrm>
            <a:off x="8064523" y="1142664"/>
            <a:ext cx="3611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Proper meshing is crucial to get consistent results.</a:t>
            </a:r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3512511E-3AA0-C7D5-C9CC-ECA0885E4AE5}"/>
              </a:ext>
            </a:extLst>
          </p:cNvPr>
          <p:cNvSpPr txBox="1">
            <a:spLocks/>
          </p:cNvSpPr>
          <p:nvPr/>
        </p:nvSpPr>
        <p:spPr>
          <a:xfrm>
            <a:off x="1414930" y="472424"/>
            <a:ext cx="8944033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Meshing matters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F226BB-13EB-6ABB-1F0A-15F4B44F0315}"/>
              </a:ext>
            </a:extLst>
          </p:cNvPr>
          <p:cNvGrpSpPr/>
          <p:nvPr/>
        </p:nvGrpSpPr>
        <p:grpSpPr>
          <a:xfrm>
            <a:off x="495557" y="1239516"/>
            <a:ext cx="3547884" cy="4520133"/>
            <a:chOff x="495557" y="1328630"/>
            <a:chExt cx="3547884" cy="4520133"/>
          </a:xfrm>
        </p:grpSpPr>
        <p:pic>
          <p:nvPicPr>
            <p:cNvPr id="5" name="Picture 4" descr="A graph with green line&#10;&#10;Description automatically generated">
              <a:extLst>
                <a:ext uri="{FF2B5EF4-FFF2-40B4-BE49-F238E27FC236}">
                  <a16:creationId xmlns:a16="http://schemas.microsoft.com/office/drawing/2014/main" id="{CE23D35C-0765-8C42-48E1-67B8E9FF7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5833"/>
            <a:stretch/>
          </p:blipFill>
          <p:spPr>
            <a:xfrm>
              <a:off x="723257" y="4260423"/>
              <a:ext cx="3285029" cy="15883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D1E98E-712F-8990-44DF-C9216A7D7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99" y="1328630"/>
              <a:ext cx="3355342" cy="158834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4BFFB6-EEAA-929E-5B75-E36204C18178}"/>
                </a:ext>
              </a:extLst>
            </p:cNvPr>
            <p:cNvSpPr txBox="1"/>
            <p:nvPr/>
          </p:nvSpPr>
          <p:spPr>
            <a:xfrm>
              <a:off x="495557" y="1338137"/>
              <a:ext cx="3850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[T]</a:t>
              </a:r>
              <a:endParaRPr lang="de-CH" sz="1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57F128-9CB9-D86E-034E-BADF67E1F7C4}"/>
                </a:ext>
              </a:extLst>
            </p:cNvPr>
            <p:cNvSpPr txBox="1"/>
            <p:nvPr/>
          </p:nvSpPr>
          <p:spPr>
            <a:xfrm>
              <a:off x="513136" y="4302646"/>
              <a:ext cx="3850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[T]</a:t>
              </a:r>
              <a:endParaRPr lang="de-CH" sz="1000" dirty="0"/>
            </a:p>
          </p:txBody>
        </p:sp>
        <p:pic>
          <p:nvPicPr>
            <p:cNvPr id="26" name="Picture 25" descr="A graph with green lines&#10;&#10;Description automatically generated">
              <a:extLst>
                <a:ext uri="{FF2B5EF4-FFF2-40B4-BE49-F238E27FC236}">
                  <a16:creationId xmlns:a16="http://schemas.microsoft.com/office/drawing/2014/main" id="{2F80B9CD-56AD-7133-B5DC-FF7E0379D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5833"/>
            <a:stretch/>
          </p:blipFill>
          <p:spPr>
            <a:xfrm>
              <a:off x="723256" y="2911418"/>
              <a:ext cx="3285029" cy="145572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DEBF5D-8249-993D-6498-97CDD9AA78CE}"/>
                </a:ext>
              </a:extLst>
            </p:cNvPr>
            <p:cNvSpPr txBox="1"/>
            <p:nvPr/>
          </p:nvSpPr>
          <p:spPr>
            <a:xfrm>
              <a:off x="513136" y="2942207"/>
              <a:ext cx="3850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[T]</a:t>
              </a:r>
              <a:endParaRPr lang="de-CH" sz="1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13D0B9-F605-9B56-B3CC-BA3389BBE624}"/>
              </a:ext>
            </a:extLst>
          </p:cNvPr>
          <p:cNvGrpSpPr/>
          <p:nvPr/>
        </p:nvGrpSpPr>
        <p:grpSpPr>
          <a:xfrm>
            <a:off x="3641864" y="1249023"/>
            <a:ext cx="4133621" cy="4391986"/>
            <a:chOff x="4299089" y="1446279"/>
            <a:chExt cx="4133621" cy="4391986"/>
          </a:xfrm>
        </p:grpSpPr>
        <p:pic>
          <p:nvPicPr>
            <p:cNvPr id="9" name="Picture 8" descr="A drawing of a light bulb&#10;&#10;Description automatically generated">
              <a:extLst>
                <a:ext uri="{FF2B5EF4-FFF2-40B4-BE49-F238E27FC236}">
                  <a16:creationId xmlns:a16="http://schemas.microsoft.com/office/drawing/2014/main" id="{97480FDB-EB8F-CCDA-A0C6-B0BFD592E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3064" y="4412572"/>
              <a:ext cx="3439646" cy="1407787"/>
            </a:xfrm>
            <a:prstGeom prst="rect">
              <a:avLst/>
            </a:prstGeom>
          </p:spPr>
        </p:pic>
        <p:pic>
          <p:nvPicPr>
            <p:cNvPr id="10" name="Picture 9" descr="A yellow and blue geometrical pattern&#10;&#10;Description automatically generated with medium confidence">
              <a:extLst>
                <a:ext uri="{FF2B5EF4-FFF2-40B4-BE49-F238E27FC236}">
                  <a16:creationId xmlns:a16="http://schemas.microsoft.com/office/drawing/2014/main" id="{CB1BDB86-0440-55A9-3F5C-286ED96C7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261" t="6556" r="3752"/>
            <a:stretch/>
          </p:blipFill>
          <p:spPr>
            <a:xfrm>
              <a:off x="4993063" y="1446279"/>
              <a:ext cx="3308357" cy="140778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745168-F2B9-2810-A522-677251D2EF93}"/>
                </a:ext>
              </a:extLst>
            </p:cNvPr>
            <p:cNvSpPr txBox="1"/>
            <p:nvPr/>
          </p:nvSpPr>
          <p:spPr>
            <a:xfrm>
              <a:off x="4413899" y="5438155"/>
              <a:ext cx="115833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</a:rPr>
                <a:t>Tetrahedrons 593’680</a:t>
              </a:r>
              <a:endParaRPr lang="de-CH" sz="1000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EAA447-5569-40AF-DE2B-ED70AB3B662E}"/>
                </a:ext>
              </a:extLst>
            </p:cNvPr>
            <p:cNvSpPr txBox="1"/>
            <p:nvPr/>
          </p:nvSpPr>
          <p:spPr>
            <a:xfrm>
              <a:off x="4299089" y="2462909"/>
              <a:ext cx="107791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</a:rPr>
                <a:t>Tetrahedrons 190’947</a:t>
              </a:r>
              <a:endParaRPr lang="de-CH" sz="1000" dirty="0">
                <a:solidFill>
                  <a:srgbClr val="0070C0"/>
                </a:solidFill>
              </a:endParaRPr>
            </a:p>
          </p:txBody>
        </p:sp>
        <p:pic>
          <p:nvPicPr>
            <p:cNvPr id="28" name="Picture 27" descr="A yellow and blue background with lines and a light bulb&#10;&#10;Description automatically generated">
              <a:extLst>
                <a:ext uri="{FF2B5EF4-FFF2-40B4-BE49-F238E27FC236}">
                  <a16:creationId xmlns:a16="http://schemas.microsoft.com/office/drawing/2014/main" id="{A3E096C6-743F-A241-4DA2-4828A845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6391" y="2942207"/>
              <a:ext cx="3285029" cy="136310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8F91E7-2DBB-A3D1-7685-059D1288146D}"/>
                </a:ext>
              </a:extLst>
            </p:cNvPr>
            <p:cNvSpPr txBox="1"/>
            <p:nvPr/>
          </p:nvSpPr>
          <p:spPr>
            <a:xfrm>
              <a:off x="4299089" y="3967030"/>
              <a:ext cx="107791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</a:rPr>
                <a:t>Tetrahedrons 334’662</a:t>
              </a:r>
              <a:endParaRPr lang="de-CH" sz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75F2F77-9D42-F48F-F645-05117A73A15E}"/>
              </a:ext>
            </a:extLst>
          </p:cNvPr>
          <p:cNvSpPr txBox="1"/>
          <p:nvPr/>
        </p:nvSpPr>
        <p:spPr>
          <a:xfrm>
            <a:off x="8460071" y="2269072"/>
            <a:ext cx="2927340" cy="307777"/>
          </a:xfrm>
          <a:prstGeom prst="rect">
            <a:avLst/>
          </a:prstGeom>
          <a:solidFill>
            <a:schemeClr val="bg1"/>
          </a:solidFill>
          <a:ln>
            <a:solidFill>
              <a:srgbClr val="FDCA00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B050"/>
                </a:solidFill>
              </a:rPr>
              <a:t>Influence of mesh on CST results 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E56AD5-59C3-A228-0916-272A621D666D}"/>
              </a:ext>
            </a:extLst>
          </p:cNvPr>
          <p:cNvGrpSpPr/>
          <p:nvPr/>
        </p:nvGrpSpPr>
        <p:grpSpPr>
          <a:xfrm>
            <a:off x="7823143" y="2841522"/>
            <a:ext cx="3881466" cy="2479735"/>
            <a:chOff x="7661218" y="2841522"/>
            <a:chExt cx="3881466" cy="247973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3315874-42A0-05B2-921E-8E8696E5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2051"/>
            <a:stretch/>
          </p:blipFill>
          <p:spPr>
            <a:xfrm>
              <a:off x="8103038" y="2841522"/>
              <a:ext cx="3439646" cy="247973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F56515-FC17-2D2B-7F6F-E7F7DDE4FF2D}"/>
                </a:ext>
              </a:extLst>
            </p:cNvPr>
            <p:cNvSpPr txBox="1"/>
            <p:nvPr/>
          </p:nvSpPr>
          <p:spPr>
            <a:xfrm>
              <a:off x="7661218" y="2970782"/>
              <a:ext cx="621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[</a:t>
              </a:r>
              <a:r>
                <a:rPr lang="en-US" sz="1400" dirty="0" err="1"/>
                <a:t>uT</a:t>
              </a:r>
              <a:r>
                <a:rPr lang="en-US" sz="1400" dirty="0"/>
                <a:t>]</a:t>
              </a:r>
              <a:endParaRPr lang="de-CH" sz="14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C7A88F3-4B4F-6432-20E5-81C0428D814E}"/>
              </a:ext>
            </a:extLst>
          </p:cNvPr>
          <p:cNvSpPr txBox="1"/>
          <p:nvPr/>
        </p:nvSpPr>
        <p:spPr>
          <a:xfrm>
            <a:off x="8680285" y="6158340"/>
            <a:ext cx="33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Courtesy of S. Dordevic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023C01-0715-FD17-7A35-FC7FE1F68150}"/>
              </a:ext>
            </a:extLst>
          </p:cNvPr>
          <p:cNvSpPr/>
          <p:nvPr/>
        </p:nvSpPr>
        <p:spPr>
          <a:xfrm>
            <a:off x="963329" y="5927902"/>
            <a:ext cx="6745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Leakage field results for different mesh density (same other conditions) 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14E674-E4A9-E354-6B05-EB79E773AF31}"/>
              </a:ext>
            </a:extLst>
          </p:cNvPr>
          <p:cNvSpPr/>
          <p:nvPr/>
        </p:nvSpPr>
        <p:spPr>
          <a:xfrm>
            <a:off x="8444203" y="5410680"/>
            <a:ext cx="3357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Leakage </a:t>
            </a:r>
            <a:r>
              <a:rPr lang="en-US" sz="1600">
                <a:latin typeface="NimbusRomNo9L-Regu"/>
              </a:rPr>
              <a:t>field amplitude </a:t>
            </a:r>
            <a:r>
              <a:rPr lang="en-US" sz="1600" dirty="0">
                <a:latin typeface="NimbusRomNo9L-Regu"/>
              </a:rPr>
              <a:t>vs number of mesh cells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738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40DC0C0-B5FF-935C-DECC-A306ADE03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3" y="854781"/>
            <a:ext cx="4382817" cy="1525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D63917-30C4-1164-9E8E-7788C3741DA4}"/>
              </a:ext>
            </a:extLst>
          </p:cNvPr>
          <p:cNvSpPr/>
          <p:nvPr/>
        </p:nvSpPr>
        <p:spPr>
          <a:xfrm>
            <a:off x="5115076" y="997915"/>
            <a:ext cx="4969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600" dirty="0"/>
              <a:t>One mm of cooper does not provide the required screening. No other engineering material (at room temperature) could provide much better conductivity. (Silver is only ~6% more conductive and will not give significant skin depth reduction.)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4098E-AC9F-70A5-AC74-CD6235735AFD}"/>
              </a:ext>
            </a:extLst>
          </p:cNvPr>
          <p:cNvSpPr txBox="1"/>
          <p:nvPr/>
        </p:nvSpPr>
        <p:spPr>
          <a:xfrm>
            <a:off x="10295056" y="498834"/>
            <a:ext cx="146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219170">
              <a:spcBef>
                <a:spcPts val="300"/>
              </a:spcBef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Legend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FCF89-2D32-F1C3-298E-F8791F5F62A1}"/>
              </a:ext>
            </a:extLst>
          </p:cNvPr>
          <p:cNvSpPr txBox="1"/>
          <p:nvPr/>
        </p:nvSpPr>
        <p:spPr>
          <a:xfrm>
            <a:off x="3062047" y="1141488"/>
            <a:ext cx="9177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Excitation</a:t>
            </a:r>
            <a:endParaRPr lang="de-CH" sz="1400" dirty="0">
              <a:solidFill>
                <a:srgbClr val="C00000"/>
              </a:solidFill>
            </a:endParaRPr>
          </a:p>
        </p:txBody>
      </p:sp>
      <p:pic>
        <p:nvPicPr>
          <p:cNvPr id="4" name="Picture 3" descr="A graph with a green line&#10;&#10;Description automatically generated">
            <a:extLst>
              <a:ext uri="{FF2B5EF4-FFF2-40B4-BE49-F238E27FC236}">
                <a16:creationId xmlns:a16="http://schemas.microsoft.com/office/drawing/2014/main" id="{A424CB9C-2FF0-9B5F-F0BA-D0AAEBC8F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84"/>
          <a:stretch/>
        </p:blipFill>
        <p:spPr>
          <a:xfrm>
            <a:off x="646383" y="4552454"/>
            <a:ext cx="4110892" cy="1793500"/>
          </a:xfrm>
          <a:prstGeom prst="rect">
            <a:avLst/>
          </a:prstGeom>
        </p:spPr>
      </p:pic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E8BF7A04-ECD4-0C51-1052-91D72D69C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184"/>
          <a:stretch/>
        </p:blipFill>
        <p:spPr>
          <a:xfrm>
            <a:off x="5827077" y="2453677"/>
            <a:ext cx="4110892" cy="1828914"/>
          </a:xfrm>
          <a:prstGeom prst="rect">
            <a:avLst/>
          </a:prstGeom>
        </p:spPr>
      </p:pic>
      <p:pic>
        <p:nvPicPr>
          <p:cNvPr id="11" name="Picture 10" descr="A graph with green line&#10;&#10;Description automatically generated">
            <a:extLst>
              <a:ext uri="{FF2B5EF4-FFF2-40B4-BE49-F238E27FC236}">
                <a16:creationId xmlns:a16="http://schemas.microsoft.com/office/drawing/2014/main" id="{43927853-D4CC-1072-958B-A5D2EC6BC4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184"/>
          <a:stretch/>
        </p:blipFill>
        <p:spPr>
          <a:xfrm>
            <a:off x="5827077" y="4456150"/>
            <a:ext cx="4274884" cy="1889804"/>
          </a:xfrm>
          <a:prstGeom prst="rect">
            <a:avLst/>
          </a:prstGeom>
        </p:spPr>
      </p:pic>
      <p:pic>
        <p:nvPicPr>
          <p:cNvPr id="12" name="Picture 11" descr="A yellow rectangular object with black lines&#10;&#10;Description automatically generated">
            <a:extLst>
              <a:ext uri="{FF2B5EF4-FFF2-40B4-BE49-F238E27FC236}">
                <a16:creationId xmlns:a16="http://schemas.microsoft.com/office/drawing/2014/main" id="{A8F21401-7797-8EA9-0FA1-A346AB6DE1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00" r="26071" b="14159"/>
          <a:stretch/>
        </p:blipFill>
        <p:spPr>
          <a:xfrm>
            <a:off x="10416156" y="941085"/>
            <a:ext cx="1219200" cy="1075558"/>
          </a:xfrm>
          <a:prstGeom prst="rect">
            <a:avLst/>
          </a:prstGeom>
        </p:spPr>
      </p:pic>
      <p:pic>
        <p:nvPicPr>
          <p:cNvPr id="13" name="Picture 12" descr="A graph with a red line&#10;&#10;Description automatically generated">
            <a:extLst>
              <a:ext uri="{FF2B5EF4-FFF2-40B4-BE49-F238E27FC236}">
                <a16:creationId xmlns:a16="http://schemas.microsoft.com/office/drawing/2014/main" id="{6C0D77A8-66BD-C86E-5C92-EC7776CA66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559"/>
          <a:stretch/>
        </p:blipFill>
        <p:spPr>
          <a:xfrm>
            <a:off x="646383" y="2535075"/>
            <a:ext cx="4110892" cy="17934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7661E7-DB51-2880-A5AB-AB648D01BF45}"/>
              </a:ext>
            </a:extLst>
          </p:cNvPr>
          <p:cNvSpPr txBox="1"/>
          <p:nvPr/>
        </p:nvSpPr>
        <p:spPr>
          <a:xfrm>
            <a:off x="2486270" y="4859248"/>
            <a:ext cx="1901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Leakage Field in (0/0/0)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16A92-2DD9-05FB-6FA1-1358365B14E0}"/>
              </a:ext>
            </a:extLst>
          </p:cNvPr>
          <p:cNvSpPr txBox="1"/>
          <p:nvPr/>
        </p:nvSpPr>
        <p:spPr>
          <a:xfrm>
            <a:off x="2682392" y="2802792"/>
            <a:ext cx="18341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Main Field in (0/-10/0)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00254-6C33-EDF9-D963-587AE85D9572}"/>
              </a:ext>
            </a:extLst>
          </p:cNvPr>
          <p:cNvSpPr txBox="1"/>
          <p:nvPr/>
        </p:nvSpPr>
        <p:spPr>
          <a:xfrm>
            <a:off x="6619422" y="3079952"/>
            <a:ext cx="30179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Main Field along curve 2 @ 22.25us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60E8E1-43CA-1FF0-E9CD-50CE676C2298}"/>
              </a:ext>
            </a:extLst>
          </p:cNvPr>
          <p:cNvSpPr txBox="1"/>
          <p:nvPr/>
        </p:nvSpPr>
        <p:spPr>
          <a:xfrm>
            <a:off x="6803475" y="5043481"/>
            <a:ext cx="27705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Leakage Field along curve 1 @ 60us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5F4B96-47FE-C197-9C9A-5DBE60EC1305}"/>
              </a:ext>
            </a:extLst>
          </p:cNvPr>
          <p:cNvSpPr txBox="1"/>
          <p:nvPr/>
        </p:nvSpPr>
        <p:spPr>
          <a:xfrm>
            <a:off x="10100763" y="2151117"/>
            <a:ext cx="1882823" cy="307777"/>
          </a:xfrm>
          <a:prstGeom prst="rect">
            <a:avLst/>
          </a:prstGeom>
          <a:solidFill>
            <a:schemeClr val="bg1"/>
          </a:solidFill>
          <a:ln>
            <a:solidFill>
              <a:srgbClr val="FDCA00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Copper, thickness 1mm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83B3F-D32D-90CE-4779-142EB87DD32E}"/>
              </a:ext>
            </a:extLst>
          </p:cNvPr>
          <p:cNvSpPr txBox="1"/>
          <p:nvPr/>
        </p:nvSpPr>
        <p:spPr>
          <a:xfrm>
            <a:off x="2904310" y="5531093"/>
            <a:ext cx="16123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0.5 mT or 150 µT.m</a:t>
            </a:r>
            <a:endParaRPr lang="de-CH" sz="1400" b="1" dirty="0">
              <a:solidFill>
                <a:srgbClr val="C00000"/>
              </a:solidFill>
            </a:endParaRPr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3512511E-3AA0-C7D5-C9CC-ECA0885E4AE5}"/>
              </a:ext>
            </a:extLst>
          </p:cNvPr>
          <p:cNvSpPr txBox="1">
            <a:spLocks/>
          </p:cNvSpPr>
          <p:nvPr/>
        </p:nvSpPr>
        <p:spPr>
          <a:xfrm>
            <a:off x="1414930" y="472424"/>
            <a:ext cx="8944033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Conductivity limitation</a:t>
            </a:r>
          </a:p>
        </p:txBody>
      </p:sp>
    </p:spTree>
    <p:extLst>
      <p:ext uri="{BB962C8B-B14F-4D97-AF65-F5344CB8AC3E}">
        <p14:creationId xmlns:p14="http://schemas.microsoft.com/office/powerpoint/2010/main" val="425959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graph with a line&#10;&#10;Description automatically generated">
            <a:extLst>
              <a:ext uri="{FF2B5EF4-FFF2-40B4-BE49-F238E27FC236}">
                <a16:creationId xmlns:a16="http://schemas.microsoft.com/office/drawing/2014/main" id="{8D77AEDC-D504-3D4A-000D-23AEBF34D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14"/>
          <a:stretch/>
        </p:blipFill>
        <p:spPr>
          <a:xfrm>
            <a:off x="561865" y="4574482"/>
            <a:ext cx="3799519" cy="17537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D63917-30C4-1164-9E8E-7788C3741DA4}"/>
              </a:ext>
            </a:extLst>
          </p:cNvPr>
          <p:cNvSpPr/>
          <p:nvPr/>
        </p:nvSpPr>
        <p:spPr>
          <a:xfrm>
            <a:off x="4941840" y="1004886"/>
            <a:ext cx="5020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600" dirty="0"/>
              <a:t>Cooper sheet screens the majority of the field. Adding high-µ soft magnetic material we can beat copper in the frequency range where it has available significantly large relative permeability. This compensates its lower conductivity and overall reduces the skin depth.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4098E-AC9F-70A5-AC74-CD6235735AFD}"/>
              </a:ext>
            </a:extLst>
          </p:cNvPr>
          <p:cNvSpPr txBox="1"/>
          <p:nvPr/>
        </p:nvSpPr>
        <p:spPr>
          <a:xfrm>
            <a:off x="10295056" y="498834"/>
            <a:ext cx="146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219170">
              <a:spcBef>
                <a:spcPts val="300"/>
              </a:spcBef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Legend</a:t>
            </a:r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BA29E97-24EF-CF1B-08AC-B75E49B2F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95"/>
          <a:stretch/>
        </p:blipFill>
        <p:spPr>
          <a:xfrm>
            <a:off x="561865" y="1039588"/>
            <a:ext cx="3799519" cy="141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C3BCD0-04D8-457A-4E1E-22EA85C086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8" t="44074" r="38514" b="23333"/>
          <a:stretch/>
        </p:blipFill>
        <p:spPr>
          <a:xfrm>
            <a:off x="10445654" y="850541"/>
            <a:ext cx="1224111" cy="1077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7FCF89-2D32-F1C3-298E-F8791F5F62A1}"/>
              </a:ext>
            </a:extLst>
          </p:cNvPr>
          <p:cNvSpPr txBox="1"/>
          <p:nvPr/>
        </p:nvSpPr>
        <p:spPr>
          <a:xfrm>
            <a:off x="2878899" y="1335409"/>
            <a:ext cx="9177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Excitation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6BF06-DB18-0A9A-4360-A64DFEB94191}"/>
              </a:ext>
            </a:extLst>
          </p:cNvPr>
          <p:cNvSpPr txBox="1"/>
          <p:nvPr/>
        </p:nvSpPr>
        <p:spPr>
          <a:xfrm>
            <a:off x="9867995" y="2097998"/>
            <a:ext cx="2188685" cy="954107"/>
          </a:xfrm>
          <a:prstGeom prst="rect">
            <a:avLst/>
          </a:prstGeom>
          <a:solidFill>
            <a:schemeClr val="bg1"/>
          </a:solidFill>
          <a:ln>
            <a:solidFill>
              <a:srgbClr val="FDCA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µ-metal, thickness 0.15mm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µ-metal, thickness 0.25mm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Copper, thickness 0.3mm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Copper, thickness 0.3mm</a:t>
            </a:r>
          </a:p>
        </p:txBody>
      </p:sp>
      <p:pic>
        <p:nvPicPr>
          <p:cNvPr id="10" name="Picture 9" descr="A green line graph with white lines&#10;&#10;Description automatically generated">
            <a:extLst>
              <a:ext uri="{FF2B5EF4-FFF2-40B4-BE49-F238E27FC236}">
                <a16:creationId xmlns:a16="http://schemas.microsoft.com/office/drawing/2014/main" id="{24A53091-5989-80AA-EE98-C9004F53A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22500"/>
          <a:stretch/>
        </p:blipFill>
        <p:spPr>
          <a:xfrm>
            <a:off x="561865" y="2598629"/>
            <a:ext cx="3799519" cy="17905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 descr="A graph of a function&#10;&#10;Description automatically generated">
            <a:extLst>
              <a:ext uri="{FF2B5EF4-FFF2-40B4-BE49-F238E27FC236}">
                <a16:creationId xmlns:a16="http://schemas.microsoft.com/office/drawing/2014/main" id="{8B16199E-FECD-EE19-4101-364EA751F8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388"/>
          <a:stretch/>
        </p:blipFill>
        <p:spPr>
          <a:xfrm>
            <a:off x="4822564" y="2457388"/>
            <a:ext cx="4069267" cy="17515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6" descr="A graph of a function&#10;&#10;Description automatically generated">
            <a:extLst>
              <a:ext uri="{FF2B5EF4-FFF2-40B4-BE49-F238E27FC236}">
                <a16:creationId xmlns:a16="http://schemas.microsoft.com/office/drawing/2014/main" id="{F9BFCD06-05C7-12FF-3661-BDDCAFA993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17161"/>
          <a:stretch/>
        </p:blipFill>
        <p:spPr>
          <a:xfrm>
            <a:off x="4833952" y="4545161"/>
            <a:ext cx="4057879" cy="16782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B0B6334-5D54-3D3C-8A95-00E54C48837D}"/>
              </a:ext>
            </a:extLst>
          </p:cNvPr>
          <p:cNvSpPr txBox="1"/>
          <p:nvPr/>
        </p:nvSpPr>
        <p:spPr>
          <a:xfrm>
            <a:off x="2401926" y="2898217"/>
            <a:ext cx="18341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Main Field in (0/-10/0)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2AC4DA-CB29-B9D5-BC63-10B33358976D}"/>
              </a:ext>
            </a:extLst>
          </p:cNvPr>
          <p:cNvSpPr txBox="1"/>
          <p:nvPr/>
        </p:nvSpPr>
        <p:spPr>
          <a:xfrm>
            <a:off x="5474122" y="2985661"/>
            <a:ext cx="28658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Main Field along curve 2 @ 22.25us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12DE09-35F0-A8EE-3AF8-AE72FED059B5}"/>
              </a:ext>
            </a:extLst>
          </p:cNvPr>
          <p:cNvSpPr txBox="1"/>
          <p:nvPr/>
        </p:nvSpPr>
        <p:spPr>
          <a:xfrm>
            <a:off x="2286198" y="5547955"/>
            <a:ext cx="1901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Leakage Field in (0/0/0)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DDC271-114F-2EDC-CF61-DA2214C5848A}"/>
              </a:ext>
            </a:extLst>
          </p:cNvPr>
          <p:cNvSpPr txBox="1"/>
          <p:nvPr/>
        </p:nvSpPr>
        <p:spPr>
          <a:xfrm>
            <a:off x="5540688" y="5537371"/>
            <a:ext cx="30895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Leakage Field along curve 1 @ 25.625us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62AA18-D9FF-66D3-87E8-B6877F96C06D}"/>
              </a:ext>
            </a:extLst>
          </p:cNvPr>
          <p:cNvSpPr txBox="1"/>
          <p:nvPr/>
        </p:nvSpPr>
        <p:spPr>
          <a:xfrm>
            <a:off x="1962722" y="5853460"/>
            <a:ext cx="15935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0.7 µT or 0.21 µT.m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45" name="Titel 4">
            <a:extLst>
              <a:ext uri="{FF2B5EF4-FFF2-40B4-BE49-F238E27FC236}">
                <a16:creationId xmlns:a16="http://schemas.microsoft.com/office/drawing/2014/main" id="{3E5AD9FD-1054-2AB1-00CE-CB758AA9C8C3}"/>
              </a:ext>
            </a:extLst>
          </p:cNvPr>
          <p:cNvSpPr txBox="1">
            <a:spLocks/>
          </p:cNvSpPr>
          <p:nvPr/>
        </p:nvSpPr>
        <p:spPr>
          <a:xfrm>
            <a:off x="1414930" y="472424"/>
            <a:ext cx="8944033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Going beyond cooper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D030E54-CBDD-E94E-2C34-5A2B4EB2BCC5}"/>
              </a:ext>
            </a:extLst>
          </p:cNvPr>
          <p:cNvSpPr/>
          <p:nvPr/>
        </p:nvSpPr>
        <p:spPr>
          <a:xfrm rot="262525">
            <a:off x="3018939" y="5111122"/>
            <a:ext cx="1400161" cy="3587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124AD-5E9B-D62D-027C-4766041B12BE}"/>
              </a:ext>
            </a:extLst>
          </p:cNvPr>
          <p:cNvSpPr/>
          <p:nvPr/>
        </p:nvSpPr>
        <p:spPr>
          <a:xfrm>
            <a:off x="9779625" y="3061146"/>
            <a:ext cx="1850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ctr">
              <a:spcBef>
                <a:spcPts val="600"/>
              </a:spcBef>
            </a:pPr>
            <a:r>
              <a:rPr lang="en-US" sz="1600" dirty="0"/>
              <a:t>Skin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849A1A-E831-B12D-5A28-B4404ABE2202}"/>
                  </a:ext>
                </a:extLst>
              </p:cNvPr>
              <p:cNvSpPr txBox="1"/>
              <p:nvPr/>
            </p:nvSpPr>
            <p:spPr>
              <a:xfrm>
                <a:off x="9393092" y="3481108"/>
                <a:ext cx="2429502" cy="707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849A1A-E831-B12D-5A28-B4404ABE2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092" y="3481108"/>
                <a:ext cx="2429502" cy="707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95D8B9F-BE92-CA33-17A2-DE767ABFC87B}"/>
              </a:ext>
            </a:extLst>
          </p:cNvPr>
          <p:cNvSpPr/>
          <p:nvPr/>
        </p:nvSpPr>
        <p:spPr>
          <a:xfrm>
            <a:off x="11057709" y="3774259"/>
            <a:ext cx="354627" cy="594876"/>
          </a:xfrm>
          <a:prstGeom prst="ellipse">
            <a:avLst/>
          </a:prstGeom>
          <a:noFill/>
          <a:ln w="28575">
            <a:solidFill>
              <a:srgbClr val="4AD6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513E58-4BF0-76B3-E986-91C9908FA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5175" y="4495547"/>
            <a:ext cx="2872567" cy="16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D63917-30C4-1164-9E8E-7788C3741DA4}"/>
                  </a:ext>
                </a:extLst>
              </p:cNvPr>
              <p:cNvSpPr/>
              <p:nvPr/>
            </p:nvSpPr>
            <p:spPr>
              <a:xfrm>
                <a:off x="632154" y="933579"/>
                <a:ext cx="6914453" cy="1236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6225" algn="just">
                  <a:spcBef>
                    <a:spcPts val="600"/>
                  </a:spcBef>
                </a:pPr>
                <a:r>
                  <a:rPr lang="en-US" sz="1600" dirty="0"/>
                  <a:t>Eddy current barrier is not magnetic field “insulator”!</a:t>
                </a:r>
              </a:p>
              <a:p>
                <a:pPr indent="276225" algn="just">
                  <a:spcBef>
                    <a:spcPts val="600"/>
                  </a:spcBef>
                </a:pPr>
                <a:r>
                  <a:rPr lang="en-US" sz="1600" dirty="0"/>
                  <a:t>The field propagates slowly through the septum structure and its maximum can appear much later.  </a:t>
                </a:r>
              </a:p>
              <a:p>
                <a:pPr indent="276225" algn="just">
                  <a:spcBef>
                    <a:spcPts val="600"/>
                  </a:spcBef>
                </a:pPr>
                <a:r>
                  <a:rPr lang="en-US" sz="1600" dirty="0"/>
                  <a:t>(Electromagnetic wave travels very slowly through the material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𝜇𝜖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/>
                  <a:t> 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D63917-30C4-1164-9E8E-7788C3741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4" y="933579"/>
                <a:ext cx="6914453" cy="1236621"/>
              </a:xfrm>
              <a:prstGeom prst="rect">
                <a:avLst/>
              </a:prstGeom>
              <a:blipFill>
                <a:blip r:embed="rId2"/>
                <a:stretch>
                  <a:fillRect l="-529" t="-1478" r="-441" b="-44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F4098E-AC9F-70A5-AC74-CD6235735AFD}"/>
              </a:ext>
            </a:extLst>
          </p:cNvPr>
          <p:cNvSpPr txBox="1"/>
          <p:nvPr/>
        </p:nvSpPr>
        <p:spPr>
          <a:xfrm>
            <a:off x="10295056" y="498834"/>
            <a:ext cx="146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219170">
              <a:spcBef>
                <a:spcPts val="300"/>
              </a:spcBef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Legend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3BCD0-04D8-457A-4E1E-22EA85C08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8" t="44074" r="38514" b="23333"/>
          <a:stretch/>
        </p:blipFill>
        <p:spPr>
          <a:xfrm>
            <a:off x="10445654" y="850541"/>
            <a:ext cx="1224111" cy="1077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6BF06-DB18-0A9A-4360-A64DFEB94191}"/>
              </a:ext>
            </a:extLst>
          </p:cNvPr>
          <p:cNvSpPr txBox="1"/>
          <p:nvPr/>
        </p:nvSpPr>
        <p:spPr>
          <a:xfrm>
            <a:off x="7986056" y="1062675"/>
            <a:ext cx="2188685" cy="954107"/>
          </a:xfrm>
          <a:prstGeom prst="rect">
            <a:avLst/>
          </a:prstGeom>
          <a:solidFill>
            <a:schemeClr val="bg1"/>
          </a:solidFill>
          <a:ln>
            <a:solidFill>
              <a:srgbClr val="FDCA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µ-metal, thickness 0.15mm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µ-metal, thickness 0.25mm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Copper, thickness 0.3mm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Copper, thickness 0.3mm</a:t>
            </a:r>
          </a:p>
        </p:txBody>
      </p:sp>
      <p:sp>
        <p:nvSpPr>
          <p:cNvPr id="45" name="Titel 4">
            <a:extLst>
              <a:ext uri="{FF2B5EF4-FFF2-40B4-BE49-F238E27FC236}">
                <a16:creationId xmlns:a16="http://schemas.microsoft.com/office/drawing/2014/main" id="{3E5AD9FD-1054-2AB1-00CE-CB758AA9C8C3}"/>
              </a:ext>
            </a:extLst>
          </p:cNvPr>
          <p:cNvSpPr txBox="1">
            <a:spLocks/>
          </p:cNvSpPr>
          <p:nvPr/>
        </p:nvSpPr>
        <p:spPr>
          <a:xfrm>
            <a:off x="1414930" y="472424"/>
            <a:ext cx="8944033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Story is a bit more complicated </a:t>
            </a:r>
          </a:p>
        </p:txBody>
      </p:sp>
      <p:pic>
        <p:nvPicPr>
          <p:cNvPr id="13" name="Picture 12" descr="A red line graph on a white background&#10;&#10;Description automatically generated">
            <a:extLst>
              <a:ext uri="{FF2B5EF4-FFF2-40B4-BE49-F238E27FC236}">
                <a16:creationId xmlns:a16="http://schemas.microsoft.com/office/drawing/2014/main" id="{B1696982-82F8-0CA7-8AFF-FF7CF70F1C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000"/>
          <a:stretch/>
        </p:blipFill>
        <p:spPr>
          <a:xfrm>
            <a:off x="632154" y="2569477"/>
            <a:ext cx="1316451" cy="9724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 descr="A graph with green and black lines&#10;&#10;Description automatically generated">
            <a:extLst>
              <a:ext uri="{FF2B5EF4-FFF2-40B4-BE49-F238E27FC236}">
                <a16:creationId xmlns:a16="http://schemas.microsoft.com/office/drawing/2014/main" id="{DB70A183-C2D7-6F06-F976-16ED51FCF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123"/>
          <a:stretch/>
        </p:blipFill>
        <p:spPr>
          <a:xfrm>
            <a:off x="183255" y="2479624"/>
            <a:ext cx="8722928" cy="3197476"/>
          </a:xfrm>
          <a:prstGeom prst="rect">
            <a:avLst/>
          </a:prstGeom>
        </p:spPr>
      </p:pic>
      <p:pic>
        <p:nvPicPr>
          <p:cNvPr id="12" name="Picture 11" descr="A graph with a green line&#10;&#10;Description automatically generated">
            <a:extLst>
              <a:ext uri="{FF2B5EF4-FFF2-40B4-BE49-F238E27FC236}">
                <a16:creationId xmlns:a16="http://schemas.microsoft.com/office/drawing/2014/main" id="{F78A8B7A-AA32-C4BF-997C-CA367F4EE8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517"/>
          <a:stretch/>
        </p:blipFill>
        <p:spPr>
          <a:xfrm>
            <a:off x="511011" y="2431999"/>
            <a:ext cx="3465293" cy="23530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ABFD24-4C8A-29AF-0094-4CB731541019}"/>
              </a:ext>
            </a:extLst>
          </p:cNvPr>
          <p:cNvSpPr txBox="1"/>
          <p:nvPr/>
        </p:nvSpPr>
        <p:spPr>
          <a:xfrm>
            <a:off x="552638" y="5562800"/>
            <a:ext cx="887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 </a:t>
            </a:r>
            <a:r>
              <a:rPr lang="en-US" sz="2000" dirty="0" err="1"/>
              <a:t>ms</a:t>
            </a:r>
            <a:r>
              <a:rPr lang="en-US" sz="2000" dirty="0"/>
              <a:t>                                                            1 </a:t>
            </a:r>
            <a:r>
              <a:rPr lang="en-US" sz="2000" dirty="0" err="1"/>
              <a:t>ms</a:t>
            </a:r>
            <a:r>
              <a:rPr lang="en-US" sz="2000" dirty="0"/>
              <a:t>                                                              2 </a:t>
            </a:r>
            <a:r>
              <a:rPr lang="en-US" sz="2000" dirty="0" err="1"/>
              <a:t>ms</a:t>
            </a:r>
            <a:r>
              <a:rPr lang="en-US" sz="2000" dirty="0"/>
              <a:t>  </a:t>
            </a:r>
          </a:p>
        </p:txBody>
      </p:sp>
      <p:pic>
        <p:nvPicPr>
          <p:cNvPr id="16" name="Picture 15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C61BCCAA-4BAA-7F67-F7D3-24A105ACEA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833"/>
          <a:stretch/>
        </p:blipFill>
        <p:spPr>
          <a:xfrm>
            <a:off x="-340930" y="2484634"/>
            <a:ext cx="17466880" cy="3192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CE7B4D-B1F1-359E-D6E1-E97AE29BE847}"/>
              </a:ext>
            </a:extLst>
          </p:cNvPr>
          <p:cNvSpPr txBox="1"/>
          <p:nvPr/>
        </p:nvSpPr>
        <p:spPr>
          <a:xfrm>
            <a:off x="632154" y="2181663"/>
            <a:ext cx="1901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Leakage Field in (0/0/0)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16F219-A396-5191-72A1-4A13ED71B547}"/>
              </a:ext>
            </a:extLst>
          </p:cNvPr>
          <p:cNvSpPr txBox="1"/>
          <p:nvPr/>
        </p:nvSpPr>
        <p:spPr>
          <a:xfrm>
            <a:off x="7986056" y="4866171"/>
            <a:ext cx="15935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2.3 µT or 0.69 µT.m</a:t>
            </a:r>
            <a:endParaRPr lang="de-CH" sz="1400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FD64-6A00-59A1-494E-91CF9F1107AC}"/>
              </a:ext>
            </a:extLst>
          </p:cNvPr>
          <p:cNvSpPr/>
          <p:nvPr/>
        </p:nvSpPr>
        <p:spPr>
          <a:xfrm rot="20779099">
            <a:off x="6150885" y="2510916"/>
            <a:ext cx="5041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9042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3E41A-94EC-6AE4-B54A-253F5ADF0B66}"/>
              </a:ext>
            </a:extLst>
          </p:cNvPr>
          <p:cNvSpPr txBox="1"/>
          <p:nvPr/>
        </p:nvSpPr>
        <p:spPr>
          <a:xfrm>
            <a:off x="168167" y="490330"/>
            <a:ext cx="1190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cs typeface="Times New Roman" panose="02020603050405020304" pitchFamily="18" charset="0"/>
              </a:rPr>
              <a:t>Conclusions and discussion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1061B-2F64-9941-D79B-F1CEE276C18D}"/>
              </a:ext>
            </a:extLst>
          </p:cNvPr>
          <p:cNvSpPr/>
          <p:nvPr/>
        </p:nvSpPr>
        <p:spPr>
          <a:xfrm>
            <a:off x="1490286" y="1062026"/>
            <a:ext cx="891101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spcBef>
                <a:spcPts val="600"/>
              </a:spcBef>
            </a:pPr>
            <a:r>
              <a:rPr lang="en-US" sz="2000" b="1" dirty="0">
                <a:latin typeface="NimbusRomNo9L-Regu"/>
              </a:rPr>
              <a:t>	Thick septum (permanent magnet based)</a:t>
            </a:r>
          </a:p>
          <a:p>
            <a:pPr indent="179388">
              <a:spcBef>
                <a:spcPts val="600"/>
              </a:spcBef>
            </a:pPr>
            <a:endParaRPr lang="en-US" sz="400" b="1" dirty="0">
              <a:latin typeface="NimbusRomNo9L-Regu"/>
            </a:endParaRPr>
          </a:p>
          <a:p>
            <a:pPr indent="179388"/>
            <a:r>
              <a:rPr lang="en-US" sz="2000" dirty="0">
                <a:latin typeface="NimbusRomNo9L-Regu"/>
              </a:rPr>
              <a:t>Rare-earth permanent magnets dipoles combined with high-saturation soft magnetic screen give a good alternative to pulsed septa. </a:t>
            </a:r>
          </a:p>
          <a:p>
            <a:pPr indent="179388"/>
            <a:endParaRPr lang="en-US" sz="2000" b="1" dirty="0">
              <a:solidFill>
                <a:srgbClr val="F98F1B"/>
              </a:solidFill>
              <a:latin typeface="NimbusRomNo9L-Regu"/>
            </a:endParaRPr>
          </a:p>
          <a:p>
            <a:pPr indent="179388"/>
            <a:r>
              <a:rPr lang="en-US" sz="2000" b="1" dirty="0">
                <a:solidFill>
                  <a:srgbClr val="F98F1B"/>
                </a:solidFill>
                <a:latin typeface="NimbusRomNo9L-Regu"/>
              </a:rPr>
              <a:t>Nevertheless, the magnetic screening requires larger beam separation.</a:t>
            </a:r>
          </a:p>
          <a:p>
            <a:pPr indent="179388"/>
            <a:endParaRPr lang="en-US" sz="2000" b="1" dirty="0">
              <a:solidFill>
                <a:srgbClr val="F98F1B"/>
              </a:solidFill>
              <a:latin typeface="NimbusRomNo9L-Regu"/>
            </a:endParaRPr>
          </a:p>
          <a:p>
            <a:pPr indent="179388">
              <a:spcBef>
                <a:spcPts val="600"/>
              </a:spcBef>
            </a:pPr>
            <a:r>
              <a:rPr lang="en-US" sz="2000" b="1" dirty="0">
                <a:latin typeface="NimbusRomNo9L-Regu"/>
              </a:rPr>
              <a:t>	Thin septum (pulsed)</a:t>
            </a:r>
          </a:p>
          <a:p>
            <a:pPr indent="179388">
              <a:spcBef>
                <a:spcPts val="600"/>
              </a:spcBef>
            </a:pPr>
            <a:endParaRPr lang="en-US" sz="400" b="1" dirty="0">
              <a:latin typeface="NimbusRomNo9L-Regu"/>
            </a:endParaRPr>
          </a:p>
          <a:p>
            <a:pPr indent="179388"/>
            <a:r>
              <a:rPr lang="en-US" sz="2000" dirty="0">
                <a:latin typeface="NimbusRomNo9L-Regu"/>
              </a:rPr>
              <a:t>Combination of copper and µ-metal sheets can provide very good eddy current screening with total septum thickness down to 1.0 mm and respective beam separation of 3.0 mm.</a:t>
            </a:r>
          </a:p>
          <a:p>
            <a:pPr indent="179388"/>
            <a:endParaRPr lang="en-US" sz="2000" dirty="0">
              <a:latin typeface="NimbusRomNo9L-Regu"/>
            </a:endParaRPr>
          </a:p>
          <a:p>
            <a:pPr indent="179388"/>
            <a:r>
              <a:rPr lang="en-US" sz="2000" b="1" dirty="0">
                <a:latin typeface="NimbusRomNo9L-Regu"/>
              </a:rPr>
              <a:t>Eddy current screen is not a magnetic “insulator”. </a:t>
            </a:r>
            <a:r>
              <a:rPr lang="en-US" sz="2000" dirty="0">
                <a:latin typeface="NimbusRomNo9L-Regu"/>
              </a:rPr>
              <a:t>Leakage field maximum could appear after </a:t>
            </a:r>
            <a:r>
              <a:rPr lang="en-US" sz="2000" dirty="0" err="1">
                <a:latin typeface="NimbusRomNo9L-Regu"/>
              </a:rPr>
              <a:t>ms.</a:t>
            </a:r>
            <a:r>
              <a:rPr lang="en-US" sz="2000" dirty="0">
                <a:latin typeface="NimbusRomNo9L-Regu"/>
              </a:rPr>
              <a:t> </a:t>
            </a:r>
          </a:p>
          <a:p>
            <a:pPr indent="179388"/>
            <a:endParaRPr lang="en-US" sz="2000" b="1" dirty="0">
              <a:solidFill>
                <a:srgbClr val="FF0000"/>
              </a:solidFill>
              <a:latin typeface="NimbusRomNo9L-Regu"/>
            </a:endParaRPr>
          </a:p>
          <a:p>
            <a:pPr indent="179388"/>
            <a:r>
              <a:rPr lang="en-US" sz="2000" b="1" dirty="0">
                <a:solidFill>
                  <a:srgbClr val="FF0000"/>
                </a:solidFill>
                <a:latin typeface="NimbusRomNo9L-Regu"/>
              </a:rPr>
              <a:t>Simulation and measurement of the leakage field is challenging.</a:t>
            </a:r>
          </a:p>
        </p:txBody>
      </p:sp>
    </p:spTree>
    <p:extLst>
      <p:ext uri="{BB962C8B-B14F-4D97-AF65-F5344CB8AC3E}">
        <p14:creationId xmlns:p14="http://schemas.microsoft.com/office/powerpoint/2010/main" val="879121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2DB930-B503-3638-C78B-5FB1AD9B8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39" y="1350537"/>
            <a:ext cx="2382272" cy="1406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280BA-2AF0-BE9D-A78E-E7A62DEE9582}"/>
              </a:ext>
            </a:extLst>
          </p:cNvPr>
          <p:cNvSpPr txBox="1"/>
          <p:nvPr/>
        </p:nvSpPr>
        <p:spPr>
          <a:xfrm>
            <a:off x="7226300" y="1651000"/>
            <a:ext cx="405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 for your attention</a:t>
            </a:r>
            <a:endParaRPr lang="bg-BG" sz="3600" dirty="0"/>
          </a:p>
        </p:txBody>
      </p:sp>
      <p:pic>
        <p:nvPicPr>
          <p:cNvPr id="3" name="Picture 2" descr="A metal box with copper parts&#10;&#10;Description automatically generated with medium confidence">
            <a:extLst>
              <a:ext uri="{FF2B5EF4-FFF2-40B4-BE49-F238E27FC236}">
                <a16:creationId xmlns:a16="http://schemas.microsoft.com/office/drawing/2014/main" id="{A5C4DA77-B241-303C-B379-33D28B235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92" y="3097683"/>
            <a:ext cx="1807335" cy="2409780"/>
          </a:xfrm>
          <a:prstGeom prst="rect">
            <a:avLst/>
          </a:prstGeom>
        </p:spPr>
      </p:pic>
      <p:pic>
        <p:nvPicPr>
          <p:cNvPr id="5" name="Picture 4" descr="A close up of a metal object&#10;&#10;Description automatically generated">
            <a:extLst>
              <a:ext uri="{FF2B5EF4-FFF2-40B4-BE49-F238E27FC236}">
                <a16:creationId xmlns:a16="http://schemas.microsoft.com/office/drawing/2014/main" id="{7735D3D4-5D74-991C-033A-9D1E4272FE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5679" r="26132"/>
          <a:stretch/>
        </p:blipFill>
        <p:spPr>
          <a:xfrm>
            <a:off x="2569923" y="4531241"/>
            <a:ext cx="2118510" cy="1751222"/>
          </a:xfrm>
          <a:prstGeom prst="rect">
            <a:avLst/>
          </a:prstGeom>
        </p:spPr>
      </p:pic>
      <p:pic>
        <p:nvPicPr>
          <p:cNvPr id="6" name="Picture 5" descr="Close-up of a machine&#10;&#10;Description automatically generated">
            <a:extLst>
              <a:ext uri="{FF2B5EF4-FFF2-40B4-BE49-F238E27FC236}">
                <a16:creationId xmlns:a16="http://schemas.microsoft.com/office/drawing/2014/main" id="{565E1F05-EE30-045F-7EEC-843CACF1A4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/>
        </p:blipFill>
        <p:spPr>
          <a:xfrm>
            <a:off x="4688433" y="1702423"/>
            <a:ext cx="1878268" cy="2108576"/>
          </a:xfrm>
          <a:prstGeom prst="rect">
            <a:avLst/>
          </a:prstGeom>
        </p:spPr>
      </p:pic>
      <p:pic>
        <p:nvPicPr>
          <p:cNvPr id="7" name="Picture 6" descr="A metal object with copper wires&#10;&#10;Description automatically generated">
            <a:extLst>
              <a:ext uri="{FF2B5EF4-FFF2-40B4-BE49-F238E27FC236}">
                <a16:creationId xmlns:a16="http://schemas.microsoft.com/office/drawing/2014/main" id="{5BC9962F-0C58-9F1A-2938-4B0ACF9553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6284" r="11175" b="38847"/>
          <a:stretch/>
        </p:blipFill>
        <p:spPr>
          <a:xfrm>
            <a:off x="6051320" y="3429000"/>
            <a:ext cx="1690361" cy="15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8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9180" y="580415"/>
            <a:ext cx="994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Motivation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2619" y="1428452"/>
            <a:ext cx="5403881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600" b="1" dirty="0"/>
              <a:t>Injection in small dynamic aperture</a:t>
            </a:r>
          </a:p>
          <a:p>
            <a:pPr indent="276225" algn="just">
              <a:spcBef>
                <a:spcPts val="600"/>
              </a:spcBef>
            </a:pPr>
            <a:r>
              <a:rPr lang="en-US" sz="1600" dirty="0"/>
              <a:t>Due to the new SLS 2.0 low emittance lattice the beam acceptance of the machine is reduced. A thin septum should make the conventional 4-kicker bump injection possible [1]. </a:t>
            </a:r>
          </a:p>
          <a:p>
            <a:pPr indent="276225" algn="just">
              <a:spcBef>
                <a:spcPts val="600"/>
              </a:spcBef>
            </a:pPr>
            <a:endParaRPr lang="en-US" sz="1600" dirty="0"/>
          </a:p>
          <a:p>
            <a:pPr indent="276225" algn="just">
              <a:spcBef>
                <a:spcPts val="600"/>
              </a:spcBef>
            </a:pPr>
            <a:r>
              <a:rPr lang="en-US" sz="1600" b="1" dirty="0"/>
              <a:t>Top-up injection transparency</a:t>
            </a:r>
          </a:p>
          <a:p>
            <a:pPr indent="276225" algn="just">
              <a:spcBef>
                <a:spcPts val="600"/>
              </a:spcBef>
            </a:pPr>
            <a:r>
              <a:rPr lang="en-US" sz="1600" dirty="0"/>
              <a:t>Advanced injection modes like fast injection and on-axis injection will improve further top-up injection transparency [2].</a:t>
            </a:r>
          </a:p>
          <a:p>
            <a:pPr indent="276225" algn="just">
              <a:spcBef>
                <a:spcPts val="600"/>
              </a:spcBef>
            </a:pPr>
            <a:r>
              <a:rPr lang="en-US" sz="1600" dirty="0"/>
              <a:t> </a:t>
            </a:r>
          </a:p>
          <a:p>
            <a:pPr indent="276225" algn="just">
              <a:spcBef>
                <a:spcPts val="600"/>
              </a:spcBef>
            </a:pPr>
            <a:r>
              <a:rPr lang="en-US" sz="1600" b="1" dirty="0"/>
              <a:t>Beam dump</a:t>
            </a:r>
          </a:p>
          <a:p>
            <a:pPr indent="276225" algn="just">
              <a:spcBef>
                <a:spcPts val="600"/>
              </a:spcBef>
            </a:pPr>
            <a:r>
              <a:rPr lang="en-US" sz="1600" dirty="0"/>
              <a:t>Due to the much smaller dispersion in the arcs (compared to SLS 1) an RF phase inversion-based beam dump might not be acceptable, causing beam loss and irradiation of sensitive devices like superconducting </a:t>
            </a:r>
            <a:r>
              <a:rPr lang="en-US" sz="1600" dirty="0" err="1"/>
              <a:t>superbends</a:t>
            </a:r>
            <a:r>
              <a:rPr lang="en-US" sz="1600" dirty="0"/>
              <a:t> and in-vacuum undulators. To avoid deterioration or damage, a dedicated beam dump magnet should deflect the beam towards well shielded beam dump.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3EF7DA-00AE-2950-599E-5C4D8A9B4CF7}"/>
              </a:ext>
            </a:extLst>
          </p:cNvPr>
          <p:cNvGrpSpPr/>
          <p:nvPr/>
        </p:nvGrpSpPr>
        <p:grpSpPr>
          <a:xfrm>
            <a:off x="6850380" y="1809616"/>
            <a:ext cx="5208121" cy="461665"/>
            <a:chOff x="6850380" y="2283585"/>
            <a:chExt cx="5208121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20DC54-C682-4203-BCE8-056C5539AAA1}"/>
                </a:ext>
              </a:extLst>
            </p:cNvPr>
            <p:cNvSpPr/>
            <p:nvPr/>
          </p:nvSpPr>
          <p:spPr>
            <a:xfrm>
              <a:off x="8399600" y="2283585"/>
              <a:ext cx="36589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6225" algn="just">
                <a:spcBef>
                  <a:spcPts val="600"/>
                </a:spcBef>
              </a:pPr>
              <a:r>
                <a:rPr lang="en-US" sz="2400" b="1" dirty="0">
                  <a:solidFill>
                    <a:srgbClr val="FF3300"/>
                  </a:solidFill>
                </a:rPr>
                <a:t>Improved septa</a:t>
              </a: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5F4BE563-6DFD-4B8F-98E5-CCC8B2D0A705}"/>
                </a:ext>
              </a:extLst>
            </p:cNvPr>
            <p:cNvSpPr/>
            <p:nvPr/>
          </p:nvSpPr>
          <p:spPr>
            <a:xfrm>
              <a:off x="6850380" y="2423160"/>
              <a:ext cx="403860" cy="2743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2A92A6-C28E-C18B-E5BF-26768EF37620}"/>
              </a:ext>
            </a:extLst>
          </p:cNvPr>
          <p:cNvGrpSpPr/>
          <p:nvPr/>
        </p:nvGrpSpPr>
        <p:grpSpPr>
          <a:xfrm>
            <a:off x="6850380" y="3263185"/>
            <a:ext cx="4853349" cy="461665"/>
            <a:chOff x="6850380" y="3263185"/>
            <a:chExt cx="4853349" cy="461665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4A9294D2-ABEC-8490-ABE4-90AC3C77FCA5}"/>
                </a:ext>
              </a:extLst>
            </p:cNvPr>
            <p:cNvSpPr/>
            <p:nvPr/>
          </p:nvSpPr>
          <p:spPr>
            <a:xfrm>
              <a:off x="6850380" y="3356858"/>
              <a:ext cx="403860" cy="2743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BDFECE-6CA5-6B6D-041D-BF9498A3F769}"/>
                </a:ext>
              </a:extLst>
            </p:cNvPr>
            <p:cNvSpPr/>
            <p:nvPr/>
          </p:nvSpPr>
          <p:spPr>
            <a:xfrm>
              <a:off x="8044828" y="3263185"/>
              <a:ext cx="36589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6225" algn="just">
                <a:spcBef>
                  <a:spcPts val="600"/>
                </a:spcBef>
              </a:pPr>
              <a:r>
                <a:rPr lang="en-US" sz="2400" b="1" dirty="0">
                  <a:solidFill>
                    <a:srgbClr val="FF3300"/>
                  </a:solidFill>
                </a:rPr>
                <a:t>Fast injection elements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B2C22-6A1F-5283-1A3B-79E538865833}"/>
              </a:ext>
            </a:extLst>
          </p:cNvPr>
          <p:cNvGrpSpPr/>
          <p:nvPr/>
        </p:nvGrpSpPr>
        <p:grpSpPr>
          <a:xfrm>
            <a:off x="6926580" y="4907621"/>
            <a:ext cx="4777149" cy="461665"/>
            <a:chOff x="6850380" y="4287881"/>
            <a:chExt cx="4777149" cy="461665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34485C78-0B38-F012-957A-F1CC0E359D49}"/>
                </a:ext>
              </a:extLst>
            </p:cNvPr>
            <p:cNvSpPr/>
            <p:nvPr/>
          </p:nvSpPr>
          <p:spPr>
            <a:xfrm>
              <a:off x="6850380" y="4381554"/>
              <a:ext cx="403860" cy="2743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D01B24B-8863-18D3-B16E-5A41D0A3F211}"/>
                </a:ext>
              </a:extLst>
            </p:cNvPr>
            <p:cNvSpPr/>
            <p:nvPr/>
          </p:nvSpPr>
          <p:spPr>
            <a:xfrm>
              <a:off x="7968628" y="4287881"/>
              <a:ext cx="36589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6225" algn="just">
                <a:spcBef>
                  <a:spcPts val="600"/>
                </a:spcBef>
              </a:pPr>
              <a:r>
                <a:rPr lang="en-US" sz="2400" b="1" dirty="0">
                  <a:solidFill>
                    <a:srgbClr val="FF3300"/>
                  </a:solidFill>
                </a:rPr>
                <a:t>Dedicated beam dump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62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9C30C0-A90A-9A67-6BCE-30B7ADC741AA}"/>
              </a:ext>
            </a:extLst>
          </p:cNvPr>
          <p:cNvSpPr/>
          <p:nvPr/>
        </p:nvSpPr>
        <p:spPr>
          <a:xfrm>
            <a:off x="673924" y="920234"/>
            <a:ext cx="946534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400" dirty="0"/>
              <a:t>[1] A. </a:t>
            </a:r>
            <a:r>
              <a:rPr lang="en-US" sz="1400" dirty="0" err="1"/>
              <a:t>Streun</a:t>
            </a:r>
            <a:r>
              <a:rPr lang="en-US" sz="1400" dirty="0"/>
              <a:t>, “SLS-2 Conceptual Design Report”, 2017</a:t>
            </a:r>
          </a:p>
          <a:p>
            <a:pPr indent="276225" algn="just">
              <a:spcBef>
                <a:spcPts val="600"/>
              </a:spcBef>
            </a:pPr>
            <a:r>
              <a:rPr lang="en-US" sz="1400" dirty="0"/>
              <a:t>[2] A. </a:t>
            </a:r>
            <a:r>
              <a:rPr lang="en-US" sz="1400" dirty="0" err="1"/>
              <a:t>Streun</a:t>
            </a:r>
            <a:r>
              <a:rPr lang="en-US" sz="1400" dirty="0"/>
              <a:t>, “SLS 2.0, The Upgrade of the Swiss Light Source”, IPAC2022, Bangkok, Thailand, 2022</a:t>
            </a:r>
          </a:p>
          <a:p>
            <a:pPr indent="276225" algn="just">
              <a:spcBef>
                <a:spcPts val="600"/>
              </a:spcBef>
            </a:pPr>
            <a:r>
              <a:rPr lang="en-US" sz="1400" dirty="0"/>
              <a:t>[3] </a:t>
            </a:r>
            <a:r>
              <a:rPr lang="en-US" sz="1400" dirty="0">
                <a:solidFill>
                  <a:srgbClr val="000000"/>
                </a:solidFill>
              </a:rPr>
              <a:t>Temperature Compensated Rare Earth Magnets, Arnold Magnetic Technologies</a:t>
            </a:r>
          </a:p>
          <a:p>
            <a:pPr indent="276225" algn="just"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</a:rPr>
              <a:t>[4] H. Chen et al., “The Effect of Neutron Irradiation on Nd–Fe–B and Sm2Co17-Based High-Temperature Magnets”, IEEE Transactions on Magnetics, Volume: 41, Issue: 10, 2005</a:t>
            </a:r>
          </a:p>
          <a:p>
            <a:pPr indent="276225" algn="just"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</a:rPr>
              <a:t>[5] B. Shepherd, “Radiation damage to permanent magnet materials: A survey of experimental results”, CERN-ACC-2018-0029 ; CLIC-Note-1079</a:t>
            </a:r>
          </a:p>
          <a:p>
            <a:pPr indent="276225" algn="just"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</a:rPr>
              <a:t>[]</a:t>
            </a:r>
          </a:p>
          <a:p>
            <a:pPr indent="276225" algn="just"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indent="276225" algn="just">
              <a:spcBef>
                <a:spcPts val="6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607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876" y="2794769"/>
            <a:ext cx="5135715" cy="321896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228" name="Rectangle 227"/>
          <p:cNvSpPr/>
          <p:nvPr/>
        </p:nvSpPr>
        <p:spPr>
          <a:xfrm>
            <a:off x="7456763" y="3524304"/>
            <a:ext cx="3471862" cy="38735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21" y="4305175"/>
            <a:ext cx="3882270" cy="946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29" y="2793118"/>
            <a:ext cx="5140593" cy="321409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38" name="Rectangle 137"/>
          <p:cNvSpPr/>
          <p:nvPr/>
        </p:nvSpPr>
        <p:spPr>
          <a:xfrm>
            <a:off x="1612223" y="3333804"/>
            <a:ext cx="3471862" cy="38735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1985" y="517489"/>
            <a:ext cx="976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Times New Roman" panose="02020603050405020304" pitchFamily="18" charset="0"/>
              </a:rPr>
              <a:t>SLS 2.0 Advanced Injection Schemes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128" y="4248497"/>
            <a:ext cx="3883489" cy="9693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t="45904"/>
          <a:stretch/>
        </p:blipFill>
        <p:spPr>
          <a:xfrm>
            <a:off x="657550" y="4271963"/>
            <a:ext cx="5140593" cy="173868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8" name="Straight Connector 67"/>
          <p:cNvCxnSpPr/>
          <p:nvPr/>
        </p:nvCxnSpPr>
        <p:spPr>
          <a:xfrm>
            <a:off x="1231223" y="4260904"/>
            <a:ext cx="38623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1959886" y="4212485"/>
            <a:ext cx="2411717" cy="95558"/>
            <a:chOff x="2105026" y="3875881"/>
            <a:chExt cx="2411717" cy="95558"/>
          </a:xfrm>
        </p:grpSpPr>
        <p:sp>
          <p:nvSpPr>
            <p:cNvPr id="72" name="Oval 71"/>
            <p:cNvSpPr/>
            <p:nvPr/>
          </p:nvSpPr>
          <p:spPr>
            <a:xfrm>
              <a:off x="2105026" y="3881439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297113" y="3877469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489994" y="3877470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687638" y="3877469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880519" y="3879851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3070225" y="3877469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3263106" y="3877470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3460750" y="3877469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651250" y="3879851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3843337" y="3875881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4036218" y="3875882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4233862" y="3875881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426743" y="3878263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769386" y="4214073"/>
            <a:ext cx="2795100" cy="91588"/>
            <a:chOff x="1914526" y="3877469"/>
            <a:chExt cx="2795100" cy="91588"/>
          </a:xfrm>
        </p:grpSpPr>
        <p:sp>
          <p:nvSpPr>
            <p:cNvPr id="71" name="Oval 70"/>
            <p:cNvSpPr/>
            <p:nvPr/>
          </p:nvSpPr>
          <p:spPr>
            <a:xfrm>
              <a:off x="1914526" y="3879057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619626" y="3877469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378861" y="4214073"/>
            <a:ext cx="3576150" cy="91589"/>
            <a:chOff x="1524001" y="3877469"/>
            <a:chExt cx="3576150" cy="91589"/>
          </a:xfrm>
        </p:grpSpPr>
        <p:sp>
          <p:nvSpPr>
            <p:cNvPr id="69" name="Oval 68"/>
            <p:cNvSpPr/>
            <p:nvPr/>
          </p:nvSpPr>
          <p:spPr>
            <a:xfrm>
              <a:off x="1524001" y="3879057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716882" y="3879058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4812507" y="3877470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5010151" y="3877469"/>
              <a:ext cx="90000" cy="9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2" name="Oval 111"/>
          <p:cNvSpPr/>
          <p:nvPr/>
        </p:nvSpPr>
        <p:spPr>
          <a:xfrm>
            <a:off x="3121936" y="3456835"/>
            <a:ext cx="90000" cy="9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1235986" y="3664004"/>
            <a:ext cx="2314574" cy="307777"/>
            <a:chOff x="1428751" y="1917700"/>
            <a:chExt cx="2314574" cy="307777"/>
          </a:xfrm>
        </p:grpSpPr>
        <p:sp>
          <p:nvSpPr>
            <p:cNvPr id="133" name="Rectangle 132"/>
            <p:cNvSpPr/>
            <p:nvPr/>
          </p:nvSpPr>
          <p:spPr>
            <a:xfrm>
              <a:off x="1428751" y="1957388"/>
              <a:ext cx="2314574" cy="233361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258991" y="1978025"/>
              <a:ext cx="6477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52638" y="1917700"/>
              <a:ext cx="1057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Septum</a:t>
              </a: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1235985" y="4810179"/>
            <a:ext cx="3838575" cy="38735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563880" y="1021168"/>
            <a:ext cx="5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“Fast” injection scheme, aperture sharing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379220" y="6048713"/>
            <a:ext cx="390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Simplified illustration of “Fast” injection scheme with aperture sharing (off-axis injection)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1271587" y="2967184"/>
            <a:ext cx="1840823" cy="1645014"/>
            <a:chOff x="1416727" y="3011580"/>
            <a:chExt cx="1840823" cy="1645014"/>
          </a:xfrm>
        </p:grpSpPr>
        <p:sp>
          <p:nvSpPr>
            <p:cNvPr id="174" name="TextBox 173"/>
            <p:cNvSpPr txBox="1"/>
            <p:nvPr/>
          </p:nvSpPr>
          <p:spPr>
            <a:xfrm>
              <a:off x="1416727" y="4379595"/>
              <a:ext cx="14573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Stored beam on-axis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685172" y="3011580"/>
              <a:ext cx="11342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Injected bunch</a:t>
              </a:r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>
              <a:off x="2790825" y="3169130"/>
              <a:ext cx="466725" cy="33607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4226835" y="2992739"/>
            <a:ext cx="1251585" cy="458540"/>
            <a:chOff x="7191375" y="2341810"/>
            <a:chExt cx="1251585" cy="458540"/>
          </a:xfrm>
        </p:grpSpPr>
        <p:sp>
          <p:nvSpPr>
            <p:cNvPr id="180" name="TextBox 1"/>
            <p:cNvSpPr txBox="1"/>
            <p:nvPr/>
          </p:nvSpPr>
          <p:spPr>
            <a:xfrm>
              <a:off x="7642860" y="2341810"/>
              <a:ext cx="8001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Fast Pulse</a:t>
              </a: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H="1">
              <a:off x="7191375" y="2526030"/>
              <a:ext cx="449580" cy="2743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extBox 191"/>
          <p:cNvSpPr txBox="1"/>
          <p:nvPr/>
        </p:nvSpPr>
        <p:spPr>
          <a:xfrm>
            <a:off x="6471871" y="1021251"/>
            <a:ext cx="515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“Super-fast” injection scheme, on-axis</a:t>
            </a:r>
          </a:p>
        </p:txBody>
      </p:sp>
      <p:pic>
        <p:nvPicPr>
          <p:cNvPr id="196" name="Picture 195"/>
          <p:cNvPicPr>
            <a:picLocks noChangeAspect="1"/>
          </p:cNvPicPr>
          <p:nvPr/>
        </p:nvPicPr>
        <p:blipFill rotWithShape="1">
          <a:blip r:embed="rId2"/>
          <a:srcRect t="45789" b="-1"/>
          <a:stretch/>
        </p:blipFill>
        <p:spPr>
          <a:xfrm>
            <a:off x="6491011" y="4267049"/>
            <a:ext cx="5135715" cy="174506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12" name="Straight Connector 211"/>
          <p:cNvCxnSpPr/>
          <p:nvPr/>
        </p:nvCxnSpPr>
        <p:spPr>
          <a:xfrm>
            <a:off x="7063740" y="4268524"/>
            <a:ext cx="38709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8709936" y="4225186"/>
            <a:ext cx="90000" cy="90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Oval 215"/>
          <p:cNvSpPr/>
          <p:nvPr/>
        </p:nvSpPr>
        <p:spPr>
          <a:xfrm>
            <a:off x="8221780" y="4221216"/>
            <a:ext cx="90000" cy="90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Oval 216"/>
          <p:cNvSpPr/>
          <p:nvPr/>
        </p:nvSpPr>
        <p:spPr>
          <a:xfrm>
            <a:off x="7739973" y="4224392"/>
            <a:ext cx="90000" cy="90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Oval 217"/>
          <p:cNvSpPr/>
          <p:nvPr/>
        </p:nvSpPr>
        <p:spPr>
          <a:xfrm>
            <a:off x="7258962" y="4223597"/>
            <a:ext cx="90000" cy="90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Oval 218"/>
          <p:cNvSpPr/>
          <p:nvPr/>
        </p:nvSpPr>
        <p:spPr>
          <a:xfrm>
            <a:off x="9201267" y="4221217"/>
            <a:ext cx="90000" cy="90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/>
          <p:cNvSpPr/>
          <p:nvPr/>
        </p:nvSpPr>
        <p:spPr>
          <a:xfrm>
            <a:off x="9683865" y="4224390"/>
            <a:ext cx="90000" cy="90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/>
          <p:cNvSpPr/>
          <p:nvPr/>
        </p:nvSpPr>
        <p:spPr>
          <a:xfrm>
            <a:off x="10153766" y="4223598"/>
            <a:ext cx="90000" cy="90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Oval 221"/>
          <p:cNvSpPr/>
          <p:nvPr/>
        </p:nvSpPr>
        <p:spPr>
          <a:xfrm>
            <a:off x="10640334" y="4223597"/>
            <a:ext cx="90000" cy="90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9" name="Group 228"/>
          <p:cNvGrpSpPr/>
          <p:nvPr/>
        </p:nvGrpSpPr>
        <p:grpSpPr>
          <a:xfrm>
            <a:off x="7080526" y="3664004"/>
            <a:ext cx="2314574" cy="307777"/>
            <a:chOff x="1428751" y="1917700"/>
            <a:chExt cx="2314574" cy="307777"/>
          </a:xfrm>
        </p:grpSpPr>
        <p:sp>
          <p:nvSpPr>
            <p:cNvPr id="230" name="Rectangle 229"/>
            <p:cNvSpPr/>
            <p:nvPr/>
          </p:nvSpPr>
          <p:spPr>
            <a:xfrm>
              <a:off x="1428751" y="1957388"/>
              <a:ext cx="2314574" cy="233361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2258991" y="1978025"/>
              <a:ext cx="6477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52638" y="1917700"/>
              <a:ext cx="1057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Septum</a:t>
              </a: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7080525" y="4632379"/>
            <a:ext cx="3838575" cy="38735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4" name="Group 233"/>
          <p:cNvGrpSpPr/>
          <p:nvPr/>
        </p:nvGrpSpPr>
        <p:grpSpPr>
          <a:xfrm>
            <a:off x="7154819" y="2974804"/>
            <a:ext cx="1771651" cy="1645014"/>
            <a:chOff x="1371599" y="3011580"/>
            <a:chExt cx="1771651" cy="1645014"/>
          </a:xfrm>
        </p:grpSpPr>
        <p:sp>
          <p:nvSpPr>
            <p:cNvPr id="235" name="TextBox 234"/>
            <p:cNvSpPr txBox="1"/>
            <p:nvPr/>
          </p:nvSpPr>
          <p:spPr>
            <a:xfrm>
              <a:off x="1371599" y="4379595"/>
              <a:ext cx="14763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Stored beam on-axis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548012" y="3011580"/>
              <a:ext cx="11342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Injected bunch</a:t>
              </a:r>
            </a:p>
          </p:txBody>
        </p:sp>
        <p:cxnSp>
          <p:nvCxnSpPr>
            <p:cNvPr id="237" name="Straight Arrow Connector 236"/>
            <p:cNvCxnSpPr/>
            <p:nvPr/>
          </p:nvCxnSpPr>
          <p:spPr>
            <a:xfrm>
              <a:off x="2676525" y="3169130"/>
              <a:ext cx="466725" cy="33607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Oval 212"/>
          <p:cNvSpPr/>
          <p:nvPr/>
        </p:nvSpPr>
        <p:spPr>
          <a:xfrm>
            <a:off x="8951237" y="3452072"/>
            <a:ext cx="90000" cy="9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8" name="Group 237"/>
          <p:cNvGrpSpPr/>
          <p:nvPr/>
        </p:nvGrpSpPr>
        <p:grpSpPr>
          <a:xfrm>
            <a:off x="9154435" y="3145139"/>
            <a:ext cx="1694797" cy="458540"/>
            <a:chOff x="7191375" y="2341810"/>
            <a:chExt cx="1694797" cy="458540"/>
          </a:xfrm>
        </p:grpSpPr>
        <p:sp>
          <p:nvSpPr>
            <p:cNvPr id="239" name="TextBox 1"/>
            <p:cNvSpPr txBox="1"/>
            <p:nvPr/>
          </p:nvSpPr>
          <p:spPr>
            <a:xfrm>
              <a:off x="7642860" y="2341810"/>
              <a:ext cx="12433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Super-fast Pulse</a:t>
              </a:r>
            </a:p>
          </p:txBody>
        </p:sp>
        <p:cxnSp>
          <p:nvCxnSpPr>
            <p:cNvPr id="240" name="Straight Arrow Connector 239"/>
            <p:cNvCxnSpPr/>
            <p:nvPr/>
          </p:nvCxnSpPr>
          <p:spPr>
            <a:xfrm flipH="1">
              <a:off x="7191375" y="2526030"/>
              <a:ext cx="449580" cy="2743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TextBox 245"/>
          <p:cNvSpPr txBox="1"/>
          <p:nvPr/>
        </p:nvSpPr>
        <p:spPr>
          <a:xfrm>
            <a:off x="7635240" y="6048713"/>
            <a:ext cx="332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Simplified illustration of “Super-fast” on-axis injection scheme</a:t>
            </a:r>
          </a:p>
        </p:txBody>
      </p:sp>
      <p:sp>
        <p:nvSpPr>
          <p:cNvPr id="2" name="Rectangle 1"/>
          <p:cNvSpPr/>
          <p:nvPr/>
        </p:nvSpPr>
        <p:spPr>
          <a:xfrm>
            <a:off x="5110159" y="4352926"/>
            <a:ext cx="500062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3245760" y="4327579"/>
            <a:ext cx="2828924" cy="332809"/>
            <a:chOff x="7696200" y="2257425"/>
            <a:chExt cx="2828924" cy="332809"/>
          </a:xfrm>
        </p:grpSpPr>
        <p:sp>
          <p:nvSpPr>
            <p:cNvPr id="185" name="TextBox 1"/>
            <p:cNvSpPr txBox="1"/>
            <p:nvPr/>
          </p:nvSpPr>
          <p:spPr>
            <a:xfrm>
              <a:off x="7928609" y="2313235"/>
              <a:ext cx="25965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Injected bunch joins the stored bunch</a:t>
              </a: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 flipH="1" flipV="1">
              <a:off x="7696200" y="2257425"/>
              <a:ext cx="276225" cy="20002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10939459" y="4381501"/>
            <a:ext cx="500062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/>
          <p:cNvGrpSpPr/>
          <p:nvPr/>
        </p:nvGrpSpPr>
        <p:grpSpPr>
          <a:xfrm>
            <a:off x="9339222" y="4327580"/>
            <a:ext cx="2799438" cy="287088"/>
            <a:chOff x="7947662" y="2219326"/>
            <a:chExt cx="2799438" cy="287088"/>
          </a:xfrm>
        </p:grpSpPr>
        <p:sp>
          <p:nvSpPr>
            <p:cNvPr id="242" name="TextBox 1"/>
            <p:cNvSpPr txBox="1"/>
            <p:nvPr/>
          </p:nvSpPr>
          <p:spPr>
            <a:xfrm>
              <a:off x="8150585" y="2229415"/>
              <a:ext cx="25965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Injected bunch joins the stored bunch</a:t>
              </a:r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 flipH="1" flipV="1">
              <a:off x="7947662" y="2219326"/>
              <a:ext cx="261978" cy="1238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03629" y="1460645"/>
            <a:ext cx="5280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just"/>
            <a:r>
              <a:rPr lang="en-US" sz="1600" i="1" dirty="0">
                <a:cs typeface="Times New Roman" panose="02020603050405020304" pitchFamily="18" charset="0"/>
              </a:rPr>
              <a:t>A portion of the stored</a:t>
            </a:r>
            <a:r>
              <a:rPr lang="en-US" sz="1600" dirty="0">
                <a:cs typeface="Times New Roman" panose="02020603050405020304" pitchFamily="18" charset="0"/>
              </a:rPr>
              <a:t> beam (15 bunches in the illustration) and the </a:t>
            </a:r>
            <a:r>
              <a:rPr lang="en-US" sz="1600" i="1" dirty="0">
                <a:cs typeface="Times New Roman" panose="02020603050405020304" pitchFamily="18" charset="0"/>
              </a:rPr>
              <a:t>injected</a:t>
            </a:r>
            <a:r>
              <a:rPr lang="en-US" sz="1600" dirty="0">
                <a:cs typeface="Times New Roman" panose="02020603050405020304" pitchFamily="18" charset="0"/>
              </a:rPr>
              <a:t> bunch are deflected with a short kicker pulse (20..30 ns) to fit in the machine aperture. With decaying </a:t>
            </a:r>
            <a:r>
              <a:rPr lang="en-US" sz="1600" b="1" i="1" dirty="0">
                <a:cs typeface="Times New Roman" panose="02020603050405020304" pitchFamily="18" charset="0"/>
              </a:rPr>
              <a:t>Betatron oscillation </a:t>
            </a:r>
            <a:r>
              <a:rPr lang="en-US" sz="1600" dirty="0">
                <a:cs typeface="Times New Roman" panose="02020603050405020304" pitchFamily="18" charset="0"/>
              </a:rPr>
              <a:t>they come back on axis.   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17936" y="1439464"/>
            <a:ext cx="515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just"/>
            <a:r>
              <a:rPr lang="en-US" sz="1600" dirty="0">
                <a:cs typeface="Times New Roman" panose="02020603050405020304" pitchFamily="18" charset="0"/>
              </a:rPr>
              <a:t>A very short kicker pulse (&lt;2 ns) puts an off-momentum injected bunch on-axis </a:t>
            </a:r>
            <a:r>
              <a:rPr lang="en-US" sz="1600" i="1" dirty="0">
                <a:cs typeface="Times New Roman" panose="02020603050405020304" pitchFamily="18" charset="0"/>
              </a:rPr>
              <a:t>without significantly disturbing </a:t>
            </a:r>
            <a:r>
              <a:rPr lang="en-US" sz="1600" dirty="0">
                <a:cs typeface="Times New Roman" panose="02020603050405020304" pitchFamily="18" charset="0"/>
              </a:rPr>
              <a:t>the adjacent stored bunches. With decaying </a:t>
            </a:r>
            <a:r>
              <a:rPr lang="en-US" sz="1600" b="1" i="1" dirty="0">
                <a:cs typeface="Times New Roman" panose="02020603050405020304" pitchFamily="18" charset="0"/>
              </a:rPr>
              <a:t>Synchrotron oscillation </a:t>
            </a:r>
            <a:r>
              <a:rPr lang="en-US" sz="1600" dirty="0">
                <a:cs typeface="Times New Roman" panose="02020603050405020304" pitchFamily="18" charset="0"/>
              </a:rPr>
              <a:t>the injected bunch joins a stored one.    </a:t>
            </a:r>
          </a:p>
        </p:txBody>
      </p:sp>
    </p:spTree>
    <p:extLst>
      <p:ext uri="{BB962C8B-B14F-4D97-AF65-F5344CB8AC3E}">
        <p14:creationId xmlns:p14="http://schemas.microsoft.com/office/powerpoint/2010/main" val="6678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62 L -0.00026 -0.1344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L -0.00039 0.0557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8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4.58333E-6 0.058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026 0.027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3449 L -0.00078 0.0057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701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0.05625 L -0.00066 -0.04005 L -0.00066 0.03773 C -0.00066 0.01412 -0.00066 -0.00695 -0.00053 -0.02917 L -0.00053 0.02013 C -0.00053 0.0081 -0.00026 -0.00093 4.58333E-6 -0.01181 C -0.00026 -0.0044 -0.00026 0.00208 -0.00053 0.0081 L -0.00053 -0.00394 L -0.00053 0.00671 C -0.00026 0.01226 -0.0004 0.01041 -0.0004 4.81481E-6 " pathEditMode="relative" rAng="0" ptsTypes="AAAAAAAAAA">
                                      <p:cBhvr>
                                        <p:cTn id="27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2824 L 4.375E-6 -0.01875 L 4.375E-6 0.01574 L 4.375E-6 -0.00926 L 4.375E-6 0.01018 L 4.375E-6 -0.00301 L 4.375E-6 0.00509 C 4.375E-6 -0.00024 -0.00013 0.00416 0.00013 0.00046 C -0.00013 0.00324 0.00013 0.00069 0.00052 0.00231 C 4.375E-6 0.00069 4.375E-6 0.0037 0.00026 0.00069 " pathEditMode="relative" rAng="0" ptsTypes="AAAAAAAAAA">
                                      <p:cBhvr>
                                        <p:cTn id="29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5509 L -0.00013 0.14652 L -0.00013 0.07916 C 0.0013 0.09514 -0.00013 0.1199 -0.00013 0.13449 L -0.00013 0.09236 L -0.00013 0.12361 C 0.00013 0.10602 0.00013 0.11412 -0.00013 0.09676 C -0.00013 0.10995 0.00065 0.10694 -0.00013 0.11782 C 0.00065 0.1074 -0.00105 0.11852 -0.00013 0.10463 C -0.00013 0.11713 -0.00079 0.10694 -0.00013 0.11273 " pathEditMode="relative" rAng="0" ptsTypes="AAAAAAAAAA">
                                      <p:cBhvr>
                                        <p:cTn id="31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6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026 0.1127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62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1421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4213 L -3.33333E-6 3.7037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11273 L 0.0401 0.11273 L 0.00833 0.11227 L 0.03047 0.11273 L 0.0138 0.1132 L 0.02396 0.11366 L 0.01771 0.11366 L 0.02214 0.11366 L 0.01901 0.1132 L 0.02083 0.1132 " pathEditMode="relative" rAng="0" ptsTypes="AAAAAAAAAA">
                                      <p:cBhvr>
                                        <p:cTn id="65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138" grpId="0" animBg="1"/>
      <p:bldP spid="112" grpId="0" animBg="1"/>
      <p:bldP spid="112" grpId="1" animBg="1"/>
      <p:bldP spid="213" grpId="0" animBg="1"/>
      <p:bldP spid="2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8B40E56A-38A5-C725-03F8-C46AE4CDDDA5}"/>
              </a:ext>
            </a:extLst>
          </p:cNvPr>
          <p:cNvSpPr txBox="1">
            <a:spLocks/>
          </p:cNvSpPr>
          <p:nvPr/>
        </p:nvSpPr>
        <p:spPr>
          <a:xfrm>
            <a:off x="6717773" y="1029880"/>
            <a:ext cx="5093575" cy="143266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Split septum design with and electrical corrector in the middle</a:t>
            </a:r>
          </a:p>
          <a:p>
            <a:r>
              <a:rPr lang="en-US" sz="2000" dirty="0"/>
              <a:t>Soft magnetic material sandwich-shielding for the stored beam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A25E9D92-B306-54E1-9907-981E394096B7}"/>
              </a:ext>
            </a:extLst>
          </p:cNvPr>
          <p:cNvSpPr txBox="1">
            <a:spLocks/>
          </p:cNvSpPr>
          <p:nvPr/>
        </p:nvSpPr>
        <p:spPr>
          <a:xfrm>
            <a:off x="2689412" y="463860"/>
            <a:ext cx="7175350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SLS 2.0 Permanent Magnet-based Thick Septum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533DC-15B0-DF18-9C34-07CA0EDD9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15889" r="10561" b="22666"/>
          <a:stretch/>
        </p:blipFill>
        <p:spPr>
          <a:xfrm flipH="1">
            <a:off x="6717774" y="2859376"/>
            <a:ext cx="5093575" cy="3209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575415-E248-CC3E-5752-A85B80CFA5A3}"/>
              </a:ext>
            </a:extLst>
          </p:cNvPr>
          <p:cNvSpPr txBox="1"/>
          <p:nvPr/>
        </p:nvSpPr>
        <p:spPr>
          <a:xfrm>
            <a:off x="7981754" y="6158163"/>
            <a:ext cx="273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Thick septum 3D model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9F3444-D56C-5435-31E4-2F94A5162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82524"/>
              </p:ext>
            </p:extLst>
          </p:nvPr>
        </p:nvGraphicFramePr>
        <p:xfrm>
          <a:off x="1124723" y="2766477"/>
          <a:ext cx="4539849" cy="339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432">
                  <a:extLst>
                    <a:ext uri="{9D8B030D-6E8A-4147-A177-3AD203B41FA5}">
                      <a16:colId xmlns:a16="http://schemas.microsoft.com/office/drawing/2014/main" val="2082729456"/>
                    </a:ext>
                  </a:extLst>
                </a:gridCol>
                <a:gridCol w="1464417">
                  <a:extLst>
                    <a:ext uri="{9D8B030D-6E8A-4147-A177-3AD203B41FA5}">
                      <a16:colId xmlns:a16="http://schemas.microsoft.com/office/drawing/2014/main" val="35663872"/>
                    </a:ext>
                  </a:extLst>
                </a:gridCol>
              </a:tblGrid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Thick Septum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38125702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Gap,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96399153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Magnet length, 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2x 0.35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2135101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Bending angle, mrad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120@2.7 GeV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0489358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Field</a:t>
                      </a:r>
                      <a:r>
                        <a:rPr lang="en-US" sz="1400" baseline="0" dirty="0"/>
                        <a:t> integral, T.m</a:t>
                      </a:r>
                      <a:endParaRPr lang="en-US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8935061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Gap field. 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32223970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Permanent magnets’</a:t>
                      </a:r>
                      <a:r>
                        <a:rPr lang="en-US" sz="1400" baseline="0" dirty="0"/>
                        <a:t> type</a:t>
                      </a:r>
                      <a:endParaRPr lang="en-US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Sm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Co</a:t>
                      </a:r>
                      <a:r>
                        <a:rPr lang="en-US" sz="1400" baseline="-25000" dirty="0"/>
                        <a:t>17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3689895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Target</a:t>
                      </a:r>
                      <a:r>
                        <a:rPr lang="en-US" sz="1400" baseline="0" dirty="0"/>
                        <a:t> z</a:t>
                      </a:r>
                      <a:r>
                        <a:rPr lang="en-US" sz="1400" dirty="0"/>
                        <a:t>ero-field integral, </a:t>
                      </a:r>
                      <a:r>
                        <a:rPr lang="el-GR" sz="1400" dirty="0"/>
                        <a:t>μ</a:t>
                      </a:r>
                      <a:r>
                        <a:rPr lang="en-US" sz="1400" dirty="0"/>
                        <a:t>T.m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0288460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Shielding coefficient, -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&gt;20000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1193790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r>
                        <a:rPr lang="en-US" sz="1400" dirty="0"/>
                        <a:t>Stability, ppt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±0.1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943111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3CE744E-E70F-7E3D-A078-0546AF636E8F}"/>
              </a:ext>
            </a:extLst>
          </p:cNvPr>
          <p:cNvSpPr txBox="1"/>
          <p:nvPr/>
        </p:nvSpPr>
        <p:spPr>
          <a:xfrm>
            <a:off x="1305888" y="2354407"/>
            <a:ext cx="273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625519">
              <a:buClr>
                <a:srgbClr val="000000"/>
              </a:buClr>
            </a:pPr>
            <a:r>
              <a:rPr lang="en-GB" sz="1600" dirty="0">
                <a:solidFill>
                  <a:srgbClr val="000000"/>
                </a:solidFill>
              </a:rPr>
              <a:t>Thick Septum Specification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9985D-6F5D-09B6-816B-9B6E6F5A208D}"/>
              </a:ext>
            </a:extLst>
          </p:cNvPr>
          <p:cNvSpPr/>
          <p:nvPr/>
        </p:nvSpPr>
        <p:spPr>
          <a:xfrm>
            <a:off x="537883" y="972360"/>
            <a:ext cx="571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600" dirty="0"/>
              <a:t>Permanent magnet-based septum will ensure the necessary deflection and stability of the injected beam benefiting from practically maintenance-free operation. Advance magnetic materials like </a:t>
            </a:r>
            <a:r>
              <a:rPr lang="en-US" sz="1600" dirty="0" err="1"/>
              <a:t>CoFe</a:t>
            </a:r>
            <a:r>
              <a:rPr lang="en-US" sz="1600" dirty="0"/>
              <a:t> high magnetic saturation alloys make possible to screen the dipole field in the stored beam region.</a:t>
            </a:r>
          </a:p>
        </p:txBody>
      </p:sp>
    </p:spTree>
    <p:extLst>
      <p:ext uri="{BB962C8B-B14F-4D97-AF65-F5344CB8AC3E}">
        <p14:creationId xmlns:p14="http://schemas.microsoft.com/office/powerpoint/2010/main" val="220613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A25E9D92-B306-54E1-9907-981E394096B7}"/>
              </a:ext>
            </a:extLst>
          </p:cNvPr>
          <p:cNvSpPr txBox="1">
            <a:spLocks/>
          </p:cNvSpPr>
          <p:nvPr/>
        </p:nvSpPr>
        <p:spPr>
          <a:xfrm>
            <a:off x="2689412" y="463860"/>
            <a:ext cx="7175350" cy="5085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Field strength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9985D-6F5D-09B6-816B-9B6E6F5A208D}"/>
              </a:ext>
            </a:extLst>
          </p:cNvPr>
          <p:cNvSpPr/>
          <p:nvPr/>
        </p:nvSpPr>
        <p:spPr>
          <a:xfrm>
            <a:off x="537883" y="972360"/>
            <a:ext cx="571634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600" dirty="0"/>
              <a:t>The development of strong rare-earth magnets makes possible to create more compact and consumption-free magnetic devices.</a:t>
            </a:r>
          </a:p>
          <a:p>
            <a:pPr indent="276225" algn="just">
              <a:spcBef>
                <a:spcPts val="600"/>
              </a:spcBef>
            </a:pPr>
            <a:r>
              <a:rPr lang="en-US" sz="1600" dirty="0"/>
              <a:t>Good understanding of magnetic circuits behavior is essential for the design of permanent magnet-based accelerator components. 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A673A0C0-4716-9912-D250-47F8EA037508}"/>
              </a:ext>
            </a:extLst>
          </p:cNvPr>
          <p:cNvSpPr txBox="1">
            <a:spLocks/>
          </p:cNvSpPr>
          <p:nvPr/>
        </p:nvSpPr>
        <p:spPr>
          <a:xfrm>
            <a:off x="7062979" y="1285291"/>
            <a:ext cx="4729723" cy="456909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9388">
              <a:buNone/>
            </a:pPr>
            <a:r>
              <a:rPr lang="en-US" sz="2000" dirty="0"/>
              <a:t>Remanence limits of the more common strong permanent magnets:</a:t>
            </a:r>
          </a:p>
          <a:p>
            <a:r>
              <a:rPr lang="en-US" sz="2000" dirty="0" err="1"/>
              <a:t>NdFeB</a:t>
            </a:r>
            <a:r>
              <a:rPr lang="en-US" sz="2000" dirty="0"/>
              <a:t> – up to 1.5 T</a:t>
            </a:r>
          </a:p>
          <a:p>
            <a:r>
              <a:rPr lang="en-US" sz="2000" dirty="0"/>
              <a:t>Sm</a:t>
            </a:r>
            <a:r>
              <a:rPr lang="en-US" sz="2000" baseline="-25000" dirty="0"/>
              <a:t>2</a:t>
            </a:r>
            <a:r>
              <a:rPr lang="en-US" sz="2000" dirty="0"/>
              <a:t>Co</a:t>
            </a:r>
            <a:r>
              <a:rPr lang="en-US" sz="2000" baseline="-25000" dirty="0"/>
              <a:t>17</a:t>
            </a:r>
            <a:r>
              <a:rPr lang="en-US" sz="2000" dirty="0"/>
              <a:t> – up to 1.2 T</a:t>
            </a:r>
          </a:p>
          <a:p>
            <a:endParaRPr lang="en-US" sz="2000" dirty="0"/>
          </a:p>
          <a:p>
            <a:r>
              <a:rPr lang="en-US" sz="2000" dirty="0"/>
              <a:t>Magnet material has practically free space permeability (is an additional “gap”  in the magnetic circuit)</a:t>
            </a:r>
          </a:p>
          <a:p>
            <a:r>
              <a:rPr lang="en-US" sz="2000" dirty="0"/>
              <a:t>Using “flux concentration” technique the gap field can be made higher than the maximum magnet field (in the expense of massive increase of the necessary magnet volume)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395DA7-FE2F-4A34-96C7-2C80B5BB3FCB}"/>
              </a:ext>
            </a:extLst>
          </p:cNvPr>
          <p:cNvGrpSpPr/>
          <p:nvPr/>
        </p:nvGrpSpPr>
        <p:grpSpPr>
          <a:xfrm>
            <a:off x="531028" y="2944386"/>
            <a:ext cx="2628652" cy="2728713"/>
            <a:chOff x="649014" y="2944386"/>
            <a:chExt cx="2628652" cy="27287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994090-08FD-DFAC-FA93-215C515A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9014" y="3031039"/>
              <a:ext cx="2355865" cy="228741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DE005A-0EE7-B8B2-D729-B60FD76B100E}"/>
                </a:ext>
              </a:extLst>
            </p:cNvPr>
            <p:cNvSpPr/>
            <p:nvPr/>
          </p:nvSpPr>
          <p:spPr>
            <a:xfrm>
              <a:off x="2269960" y="2944386"/>
              <a:ext cx="1007706" cy="2705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8EBA41-7275-81C5-DBC4-DB78A432FABB}"/>
                </a:ext>
              </a:extLst>
            </p:cNvPr>
            <p:cNvSpPr/>
            <p:nvPr/>
          </p:nvSpPr>
          <p:spPr>
            <a:xfrm>
              <a:off x="2959814" y="3214973"/>
              <a:ext cx="317852" cy="2187539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B32E10-FEA5-3435-E69F-E04D592DE3B5}"/>
                </a:ext>
              </a:extLst>
            </p:cNvPr>
            <p:cNvSpPr/>
            <p:nvPr/>
          </p:nvSpPr>
          <p:spPr>
            <a:xfrm>
              <a:off x="2269960" y="5402512"/>
              <a:ext cx="1007706" cy="2705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B9CEFB8-82E0-17D4-3782-9FD67B3133A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5038165"/>
              <a:ext cx="0" cy="364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0FDD63-D387-4D29-2013-95C2140E3FCA}"/>
                </a:ext>
              </a:extLst>
            </p:cNvPr>
            <p:cNvCxnSpPr>
              <a:cxnSpLocks/>
            </p:cNvCxnSpPr>
            <p:nvPr/>
          </p:nvCxnSpPr>
          <p:spPr>
            <a:xfrm>
              <a:off x="2542992" y="5029209"/>
              <a:ext cx="0" cy="373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C34139E-21F6-D6C2-585A-E4F3C311A1A8}"/>
                </a:ext>
              </a:extLst>
            </p:cNvPr>
            <p:cNvCxnSpPr>
              <a:cxnSpLocks/>
            </p:cNvCxnSpPr>
            <p:nvPr/>
          </p:nvCxnSpPr>
          <p:spPr>
            <a:xfrm>
              <a:off x="2327850" y="5029212"/>
              <a:ext cx="0" cy="373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64E8B2-4A08-8F3B-DDB3-59759C2F0D0B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01" y="5044161"/>
              <a:ext cx="0" cy="3583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FDD518-3333-EC50-1675-2BFB3388C3E6}"/>
                </a:ext>
              </a:extLst>
            </p:cNvPr>
            <p:cNvSpPr txBox="1"/>
            <p:nvPr/>
          </p:nvSpPr>
          <p:spPr>
            <a:xfrm>
              <a:off x="862490" y="5064286"/>
              <a:ext cx="1289981" cy="31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625519">
                <a:buClr>
                  <a:srgbClr val="000000"/>
                </a:buClr>
              </a:pPr>
              <a:r>
                <a:rPr lang="en-GB" sz="1467" dirty="0">
                  <a:solidFill>
                    <a:srgbClr val="000000"/>
                  </a:solidFill>
                </a:rPr>
                <a:t>Magnetic gap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58BEB8-21F0-3145-DD41-0CF2EA6CAFE5}"/>
              </a:ext>
            </a:extLst>
          </p:cNvPr>
          <p:cNvGrpSpPr/>
          <p:nvPr/>
        </p:nvGrpSpPr>
        <p:grpSpPr>
          <a:xfrm>
            <a:off x="3816484" y="2944385"/>
            <a:ext cx="2310268" cy="2728713"/>
            <a:chOff x="3049573" y="2944385"/>
            <a:chExt cx="2310268" cy="272871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1240397-D06F-6664-4398-55F16FEDCCB4}"/>
                </a:ext>
              </a:extLst>
            </p:cNvPr>
            <p:cNvGrpSpPr/>
            <p:nvPr/>
          </p:nvGrpSpPr>
          <p:grpSpPr>
            <a:xfrm>
              <a:off x="3049573" y="2944385"/>
              <a:ext cx="2310268" cy="2728713"/>
              <a:chOff x="967398" y="2944386"/>
              <a:chExt cx="2310268" cy="272871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386A768-4A51-84F4-D09E-3A6E43AC0D52}"/>
                  </a:ext>
                </a:extLst>
              </p:cNvPr>
              <p:cNvSpPr/>
              <p:nvPr/>
            </p:nvSpPr>
            <p:spPr>
              <a:xfrm>
                <a:off x="2269960" y="2944386"/>
                <a:ext cx="1007706" cy="270587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CB2C7E6-7988-7E10-C36B-B7D94C03A180}"/>
                  </a:ext>
                </a:extLst>
              </p:cNvPr>
              <p:cNvSpPr/>
              <p:nvPr/>
            </p:nvSpPr>
            <p:spPr>
              <a:xfrm>
                <a:off x="2959814" y="3214973"/>
                <a:ext cx="317852" cy="2187539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0964F6D-73C0-B693-F1A4-0D7E6FC6CF13}"/>
                  </a:ext>
                </a:extLst>
              </p:cNvPr>
              <p:cNvSpPr/>
              <p:nvPr/>
            </p:nvSpPr>
            <p:spPr>
              <a:xfrm>
                <a:off x="2269960" y="5402512"/>
                <a:ext cx="1007706" cy="270587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4989DC-F5AB-5EC0-5ED8-39342FB37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400" y="5038165"/>
                <a:ext cx="0" cy="3643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27BE625-27C5-3498-FC55-F360FEBA49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2992" y="5029209"/>
                <a:ext cx="0" cy="373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862DBDA-1931-BC6E-E73E-5E398E87BC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850" y="5029212"/>
                <a:ext cx="0" cy="3733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95033ED-C51C-BEDE-BA55-27BA04531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639" y="3214973"/>
                <a:ext cx="0" cy="218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8EFB40-1453-DD09-2031-FF16EFA12F08}"/>
                  </a:ext>
                </a:extLst>
              </p:cNvPr>
              <p:cNvSpPr txBox="1"/>
              <p:nvPr/>
            </p:nvSpPr>
            <p:spPr>
              <a:xfrm>
                <a:off x="967398" y="4036808"/>
                <a:ext cx="1278552" cy="54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1625519">
                  <a:buClr>
                    <a:srgbClr val="000000"/>
                  </a:buClr>
                </a:pPr>
                <a:r>
                  <a:rPr lang="en-GB" sz="1467" dirty="0">
                    <a:solidFill>
                      <a:srgbClr val="000000"/>
                    </a:solidFill>
                  </a:rPr>
                  <a:t>Magnetic “gap”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2BD8A29-62B0-B93E-1662-CD602E0C5282}"/>
                </a:ext>
              </a:extLst>
            </p:cNvPr>
            <p:cNvSpPr/>
            <p:nvPr/>
          </p:nvSpPr>
          <p:spPr>
            <a:xfrm>
              <a:off x="4357866" y="3214973"/>
              <a:ext cx="317852" cy="1814236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3000">
                  <a:srgbClr val="EFFBF4"/>
                </a:gs>
                <a:gs pos="100000">
                  <a:srgbClr val="FF0000"/>
                </a:gs>
              </a:gsLst>
              <a:lin ang="5400000" scaled="0"/>
            </a:gra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FCD35C3-6391-1A7E-9B86-845B0AAE20DB}"/>
                </a:ext>
              </a:extLst>
            </p:cNvPr>
            <p:cNvSpPr txBox="1"/>
            <p:nvPr/>
          </p:nvSpPr>
          <p:spPr>
            <a:xfrm>
              <a:off x="4373155" y="3207777"/>
              <a:ext cx="317852" cy="37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03D2AB-068F-17C6-0911-499C1F6A9634}"/>
                </a:ext>
              </a:extLst>
            </p:cNvPr>
            <p:cNvSpPr txBox="1"/>
            <p:nvPr/>
          </p:nvSpPr>
          <p:spPr>
            <a:xfrm>
              <a:off x="4355953" y="4665387"/>
              <a:ext cx="31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3CC1665-DA4D-6AA9-F2BB-87A6D6093C58}"/>
              </a:ext>
            </a:extLst>
          </p:cNvPr>
          <p:cNvSpPr/>
          <p:nvPr/>
        </p:nvSpPr>
        <p:spPr>
          <a:xfrm>
            <a:off x="844496" y="5854388"/>
            <a:ext cx="2173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>
                <a:latin typeface="NimbusRomNo9L-Regu"/>
              </a:rPr>
              <a:t>Electrically driven magnetic device</a:t>
            </a:r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CB178B0-3361-3499-18AE-EB0C31801696}"/>
              </a:ext>
            </a:extLst>
          </p:cNvPr>
          <p:cNvSpPr/>
          <p:nvPr/>
        </p:nvSpPr>
        <p:spPr>
          <a:xfrm>
            <a:off x="3861054" y="5815645"/>
            <a:ext cx="2683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>
                <a:latin typeface="NimbusRomNo9L-Regu"/>
              </a:rPr>
              <a:t>Permanent magnet driven magnetic device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702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8B40E56A-38A5-C725-03F8-C46AE4CDDDA5}"/>
              </a:ext>
            </a:extLst>
          </p:cNvPr>
          <p:cNvSpPr txBox="1">
            <a:spLocks/>
          </p:cNvSpPr>
          <p:nvPr/>
        </p:nvSpPr>
        <p:spPr>
          <a:xfrm>
            <a:off x="7509624" y="1331543"/>
            <a:ext cx="3764833" cy="143266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dirty="0"/>
              <a:t>Temperature </a:t>
            </a:r>
            <a:r>
              <a:rPr lang="en-US" sz="2000" dirty="0"/>
              <a:t>sensitivity</a:t>
            </a:r>
            <a:endParaRPr lang="en-US" sz="1867" dirty="0"/>
          </a:p>
          <a:p>
            <a:r>
              <a:rPr lang="en-US" sz="1867" dirty="0" err="1"/>
              <a:t>NdFeB</a:t>
            </a:r>
            <a:r>
              <a:rPr lang="en-US" sz="1867" dirty="0"/>
              <a:t> – 0.9-1.2 ppt/K</a:t>
            </a:r>
          </a:p>
          <a:p>
            <a:r>
              <a:rPr lang="en-US" sz="1867" dirty="0"/>
              <a:t>Sm2Co17 – 0.3-0.5 ppt/K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A25E9D92-B306-54E1-9907-981E394096B7}"/>
              </a:ext>
            </a:extLst>
          </p:cNvPr>
          <p:cNvSpPr txBox="1">
            <a:spLocks/>
          </p:cNvSpPr>
          <p:nvPr/>
        </p:nvSpPr>
        <p:spPr>
          <a:xfrm>
            <a:off x="2689412" y="463859"/>
            <a:ext cx="7175350" cy="84493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Reversable field change </a:t>
            </a:r>
          </a:p>
          <a:p>
            <a:pPr algn="ctr"/>
            <a:r>
              <a:rPr lang="en-GB" sz="2400" dirty="0">
                <a:latin typeface="+mn-lt"/>
                <a:ea typeface="+mn-ea"/>
                <a:cs typeface="Times New Roman" panose="02020603050405020304" pitchFamily="18" charset="0"/>
              </a:rPr>
              <a:t>(Is permanent magnet really “permanent”)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75415-E248-CC3E-5752-A85B80CFA5A3}"/>
              </a:ext>
            </a:extLst>
          </p:cNvPr>
          <p:cNvSpPr txBox="1"/>
          <p:nvPr/>
        </p:nvSpPr>
        <p:spPr>
          <a:xfrm>
            <a:off x="497659" y="5942137"/>
            <a:ext cx="501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Absolute field vs temperature of different Sm</a:t>
            </a:r>
            <a:r>
              <a:rPr lang="en-GB" sz="1400" baseline="-25000" dirty="0">
                <a:solidFill>
                  <a:srgbClr val="000000"/>
                </a:solidFill>
              </a:rPr>
              <a:t>2</a:t>
            </a:r>
            <a:r>
              <a:rPr lang="en-GB" sz="1400" dirty="0">
                <a:solidFill>
                  <a:srgbClr val="000000"/>
                </a:solidFill>
              </a:rPr>
              <a:t>Co</a:t>
            </a:r>
            <a:r>
              <a:rPr lang="en-GB" sz="1400" baseline="-25000" dirty="0">
                <a:solidFill>
                  <a:srgbClr val="000000"/>
                </a:solidFill>
              </a:rPr>
              <a:t>17</a:t>
            </a:r>
            <a:r>
              <a:rPr lang="en-GB" sz="1400" dirty="0">
                <a:solidFill>
                  <a:srgbClr val="000000"/>
                </a:solidFill>
              </a:rPr>
              <a:t> alloys [3]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9985D-6F5D-09B6-816B-9B6E6F5A208D}"/>
              </a:ext>
            </a:extLst>
          </p:cNvPr>
          <p:cNvSpPr/>
          <p:nvPr/>
        </p:nvSpPr>
        <p:spPr>
          <a:xfrm>
            <a:off x="537883" y="1471981"/>
            <a:ext cx="571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>
              <a:spcBef>
                <a:spcPts val="600"/>
              </a:spcBef>
            </a:pPr>
            <a:r>
              <a:rPr lang="en-US" sz="1600" dirty="0"/>
              <a:t>Permanent magnets lose their strength with increasing temperature and gain strength with reducing the temperature (within their operation temperature range)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08B4B-C767-17F4-A1AC-5EE6AE34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9" y="2697943"/>
            <a:ext cx="5019617" cy="3081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697A5-5282-0558-5C4E-88A907907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86" y="2656927"/>
            <a:ext cx="4993347" cy="3074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959C65-1702-17AB-5C9B-62EF11D38391}"/>
              </a:ext>
            </a:extLst>
          </p:cNvPr>
          <p:cNvSpPr txBox="1"/>
          <p:nvPr/>
        </p:nvSpPr>
        <p:spPr>
          <a:xfrm>
            <a:off x="6397586" y="5895006"/>
            <a:ext cx="499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Relative field temperature sensitivity of </a:t>
            </a:r>
            <a:r>
              <a:rPr lang="en-GB" sz="1400" dirty="0" err="1">
                <a:solidFill>
                  <a:srgbClr val="000000"/>
                </a:solidFill>
              </a:rPr>
              <a:t>NdFeB</a:t>
            </a:r>
            <a:r>
              <a:rPr lang="en-GB" sz="1400" dirty="0">
                <a:solidFill>
                  <a:srgbClr val="000000"/>
                </a:solidFill>
              </a:rPr>
              <a:t> and different Sm</a:t>
            </a:r>
            <a:r>
              <a:rPr lang="en-GB" sz="1400" baseline="-25000" dirty="0">
                <a:solidFill>
                  <a:srgbClr val="000000"/>
                </a:solidFill>
              </a:rPr>
              <a:t>2</a:t>
            </a:r>
            <a:r>
              <a:rPr lang="en-GB" sz="1400" dirty="0">
                <a:solidFill>
                  <a:srgbClr val="000000"/>
                </a:solidFill>
              </a:rPr>
              <a:t>Co</a:t>
            </a:r>
            <a:r>
              <a:rPr lang="en-GB" sz="1400" baseline="-25000" dirty="0">
                <a:solidFill>
                  <a:srgbClr val="000000"/>
                </a:solidFill>
              </a:rPr>
              <a:t>17</a:t>
            </a:r>
            <a:r>
              <a:rPr lang="en-GB" sz="1400" dirty="0">
                <a:solidFill>
                  <a:srgbClr val="000000"/>
                </a:solidFill>
              </a:rPr>
              <a:t> alloys [3]</a:t>
            </a:r>
          </a:p>
        </p:txBody>
      </p:sp>
    </p:spTree>
    <p:extLst>
      <p:ext uri="{BB962C8B-B14F-4D97-AF65-F5344CB8AC3E}">
        <p14:creationId xmlns:p14="http://schemas.microsoft.com/office/powerpoint/2010/main" val="72894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3E41A-94EC-6AE4-B54A-253F5ADF0B66}"/>
              </a:ext>
            </a:extLst>
          </p:cNvPr>
          <p:cNvSpPr txBox="1"/>
          <p:nvPr/>
        </p:nvSpPr>
        <p:spPr>
          <a:xfrm>
            <a:off x="168167" y="517489"/>
            <a:ext cx="1190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cs typeface="Times New Roman" panose="02020603050405020304" pitchFamily="18" charset="0"/>
              </a:rPr>
              <a:t>Irreversible field change </a:t>
            </a:r>
          </a:p>
          <a:p>
            <a:pPr algn="ctr"/>
            <a:r>
              <a:rPr lang="en-GB" sz="2400" dirty="0">
                <a:cs typeface="Times New Roman" panose="02020603050405020304" pitchFamily="18" charset="0"/>
              </a:rPr>
              <a:t>(Radiation degradation)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9B081-3EA4-6963-8852-625E494421A7}"/>
              </a:ext>
            </a:extLst>
          </p:cNvPr>
          <p:cNvSpPr txBox="1"/>
          <p:nvPr/>
        </p:nvSpPr>
        <p:spPr>
          <a:xfrm>
            <a:off x="1002391" y="5880812"/>
            <a:ext cx="387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Magnetic field degradation under neutron exposure for different magnet types [4]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1CB57C-EF4E-8339-677A-5F1D71557990}"/>
              </a:ext>
            </a:extLst>
          </p:cNvPr>
          <p:cNvSpPr/>
          <p:nvPr/>
        </p:nvSpPr>
        <p:spPr>
          <a:xfrm>
            <a:off x="1182185" y="1476551"/>
            <a:ext cx="92815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Permanent magnets irreversibly degrade under irradiation with high energy photons and particles.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There are different attempts to evaluate their degradation. Nevertheless, a high confidence assessment is difficult due to poorly defined conditions and difficulty to recreate realistic configurations.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C96EC7-B69E-9DF9-2B0F-94EE28404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6" t="18959" r="20429" b="19792"/>
          <a:stretch/>
        </p:blipFill>
        <p:spPr>
          <a:xfrm>
            <a:off x="392760" y="2778056"/>
            <a:ext cx="5093640" cy="2995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14C7D-B61B-7BED-0FB9-9D322707F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78" y="2481287"/>
            <a:ext cx="4706430" cy="3338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370C3-AF00-5AAB-5E59-2CB8F6D697CE}"/>
              </a:ext>
            </a:extLst>
          </p:cNvPr>
          <p:cNvSpPr txBox="1"/>
          <p:nvPr/>
        </p:nvSpPr>
        <p:spPr>
          <a:xfrm>
            <a:off x="6480936" y="5901182"/>
            <a:ext cx="387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Reduction of magnetic field under neutron exposure for different magnet types [5]</a:t>
            </a:r>
          </a:p>
        </p:txBody>
      </p:sp>
    </p:spTree>
    <p:extLst>
      <p:ext uri="{BB962C8B-B14F-4D97-AF65-F5344CB8AC3E}">
        <p14:creationId xmlns:p14="http://schemas.microsoft.com/office/powerpoint/2010/main" val="368846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3E41A-94EC-6AE4-B54A-253F5ADF0B66}"/>
              </a:ext>
            </a:extLst>
          </p:cNvPr>
          <p:cNvSpPr txBox="1"/>
          <p:nvPr/>
        </p:nvSpPr>
        <p:spPr>
          <a:xfrm>
            <a:off x="168167" y="517489"/>
            <a:ext cx="1190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cs typeface="Times New Roman" panose="02020603050405020304" pitchFamily="18" charset="0"/>
              </a:rPr>
              <a:t>Radiation damage considerations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1CB57C-EF4E-8339-677A-5F1D71557990}"/>
              </a:ext>
            </a:extLst>
          </p:cNvPr>
          <p:cNvSpPr/>
          <p:nvPr/>
        </p:nvSpPr>
        <p:spPr>
          <a:xfrm>
            <a:off x="1358021" y="5971853"/>
            <a:ext cx="10208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Design constrains for dipoles construction – magnets should not be placed in red hatched areas </a:t>
            </a:r>
            <a:endParaRPr lang="en-US" sz="1400" dirty="0"/>
          </a:p>
        </p:txBody>
      </p:sp>
      <p:pic>
        <p:nvPicPr>
          <p:cNvPr id="7" name="Picture 6" descr="A diagram of beams and numbers&#10;&#10;Description automatically generated with medium confidence">
            <a:extLst>
              <a:ext uri="{FF2B5EF4-FFF2-40B4-BE49-F238E27FC236}">
                <a16:creationId xmlns:a16="http://schemas.microsoft.com/office/drawing/2014/main" id="{92C38EB0-7A92-AE34-67EC-705914B89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5"/>
          <a:stretch/>
        </p:blipFill>
        <p:spPr>
          <a:xfrm>
            <a:off x="784635" y="2532995"/>
            <a:ext cx="5104457" cy="3046780"/>
          </a:xfrm>
          <a:prstGeom prst="rect">
            <a:avLst/>
          </a:prstGeom>
        </p:spPr>
      </p:pic>
      <p:pic>
        <p:nvPicPr>
          <p:cNvPr id="4" name="Picture 3" descr="A diagram of beams and numbers&#10;&#10;Description automatically generated with medium confidence">
            <a:extLst>
              <a:ext uri="{FF2B5EF4-FFF2-40B4-BE49-F238E27FC236}">
                <a16:creationId xmlns:a16="http://schemas.microsoft.com/office/drawing/2014/main" id="{62DE9EB8-C11B-2541-5024-186AB4335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7"/>
          <a:stretch/>
        </p:blipFill>
        <p:spPr>
          <a:xfrm>
            <a:off x="6302910" y="2770586"/>
            <a:ext cx="5104457" cy="23213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C41070-DE23-2544-8C11-83645A9029B6}"/>
              </a:ext>
            </a:extLst>
          </p:cNvPr>
          <p:cNvSpPr/>
          <p:nvPr/>
        </p:nvSpPr>
        <p:spPr>
          <a:xfrm>
            <a:off x="1182185" y="1118325"/>
            <a:ext cx="92815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Careful radiation analysis should be done to define the radiation dosage.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Local shielding can improve (or worsen) the situation.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Place permanent magnets blocks as much as possible away from the beams.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813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3E41A-94EC-6AE4-B54A-253F5ADF0B66}"/>
              </a:ext>
            </a:extLst>
          </p:cNvPr>
          <p:cNvSpPr txBox="1"/>
          <p:nvPr/>
        </p:nvSpPr>
        <p:spPr>
          <a:xfrm>
            <a:off x="168167" y="517489"/>
            <a:ext cx="1190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cs typeface="Times New Roman" panose="02020603050405020304" pitchFamily="18" charset="0"/>
              </a:rPr>
              <a:t>Beam dump related radiation (horizontal plane)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56E67-3C09-9FDE-8876-60947EDCF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0" y="1454261"/>
            <a:ext cx="7493874" cy="2476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B38091-6F86-4083-D155-E2BBD92E1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49" y="4179996"/>
            <a:ext cx="7493873" cy="2104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CEA27-FE97-4E96-C869-C264162B2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177" y="1267110"/>
            <a:ext cx="2370361" cy="1902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C5602-BF00-AE8F-9008-F3CBC0708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177" y="4177123"/>
            <a:ext cx="2390032" cy="19022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61061B-2F64-9941-D79B-F1CEE276C18D}"/>
              </a:ext>
            </a:extLst>
          </p:cNvPr>
          <p:cNvSpPr/>
          <p:nvPr/>
        </p:nvSpPr>
        <p:spPr>
          <a:xfrm>
            <a:off x="8508538" y="3283007"/>
            <a:ext cx="3126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>
                <a:latin typeface="NimbusRomNo9L-Regu"/>
              </a:rPr>
              <a:t>Neutron fluence at first (upper graph) and second (lower graph)  permanent magnet-based septum dipole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9B081-3EA4-6963-8852-625E494421A7}"/>
              </a:ext>
            </a:extLst>
          </p:cNvPr>
          <p:cNvSpPr txBox="1"/>
          <p:nvPr/>
        </p:nvSpPr>
        <p:spPr>
          <a:xfrm>
            <a:off x="8050922" y="6125881"/>
            <a:ext cx="33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625519">
              <a:buClr>
                <a:srgbClr val="000000"/>
              </a:buClr>
            </a:pPr>
            <a:r>
              <a:rPr lang="en-GB" sz="1400" dirty="0">
                <a:solidFill>
                  <a:srgbClr val="000000"/>
                </a:solidFill>
              </a:rPr>
              <a:t>Courtesy of I. Besana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1CB57C-EF4E-8339-677A-5F1D71557990}"/>
              </a:ext>
            </a:extLst>
          </p:cNvPr>
          <p:cNvSpPr/>
          <p:nvPr/>
        </p:nvSpPr>
        <p:spPr>
          <a:xfrm>
            <a:off x="1358021" y="1009520"/>
            <a:ext cx="7385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NimbusRomNo9L-Regu"/>
              </a:rPr>
              <a:t>Radiation levels  should not cause permanent magnets’ magnetic field degradation.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914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1841</Words>
  <Application>Microsoft Office PowerPoint</Application>
  <PresentationFormat>Widescreen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NimbusRomNo9L-Regu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Paraliev Martin</dc:creator>
  <cp:lastModifiedBy>Martin Paraliev</cp:lastModifiedBy>
  <cp:revision>254</cp:revision>
  <dcterms:created xsi:type="dcterms:W3CDTF">2021-05-10T10:25:45Z</dcterms:created>
  <dcterms:modified xsi:type="dcterms:W3CDTF">2024-03-08T08:26:07Z</dcterms:modified>
</cp:coreProperties>
</file>