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35"/>
  </p:notesMasterIdLst>
  <p:handoutMasterIdLst>
    <p:handoutMasterId r:id="rId36"/>
  </p:handoutMasterIdLst>
  <p:sldIdLst>
    <p:sldId id="330" r:id="rId2"/>
    <p:sldId id="342" r:id="rId3"/>
    <p:sldId id="344" r:id="rId4"/>
    <p:sldId id="378" r:id="rId5"/>
    <p:sldId id="340" r:id="rId6"/>
    <p:sldId id="347" r:id="rId7"/>
    <p:sldId id="379" r:id="rId8"/>
    <p:sldId id="346" r:id="rId9"/>
    <p:sldId id="370" r:id="rId10"/>
    <p:sldId id="371" r:id="rId11"/>
    <p:sldId id="368" r:id="rId12"/>
    <p:sldId id="362" r:id="rId13"/>
    <p:sldId id="348" r:id="rId14"/>
    <p:sldId id="365" r:id="rId15"/>
    <p:sldId id="364" r:id="rId16"/>
    <p:sldId id="372" r:id="rId17"/>
    <p:sldId id="373" r:id="rId18"/>
    <p:sldId id="366" r:id="rId19"/>
    <p:sldId id="380" r:id="rId20"/>
    <p:sldId id="357" r:id="rId21"/>
    <p:sldId id="360" r:id="rId22"/>
    <p:sldId id="376" r:id="rId23"/>
    <p:sldId id="377" r:id="rId24"/>
    <p:sldId id="375" r:id="rId25"/>
    <p:sldId id="343" r:id="rId26"/>
    <p:sldId id="351" r:id="rId27"/>
    <p:sldId id="374" r:id="rId28"/>
    <p:sldId id="353" r:id="rId29"/>
    <p:sldId id="381" r:id="rId30"/>
    <p:sldId id="382" r:id="rId31"/>
    <p:sldId id="383" r:id="rId32"/>
    <p:sldId id="384" r:id="rId33"/>
    <p:sldId id="385" r:id="rId34"/>
  </p:sldIdLst>
  <p:sldSz cx="9144000" cy="5143500" type="screen16x9"/>
  <p:notesSz cx="6881813" cy="10002838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0">
          <p15:clr>
            <a:srgbClr val="A4A3A4"/>
          </p15:clr>
        </p15:guide>
        <p15:guide id="2" pos="216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C50006"/>
    <a:srgbClr val="808080"/>
    <a:srgbClr val="010000"/>
    <a:srgbClr val="FFFFFF"/>
    <a:srgbClr val="000000"/>
    <a:srgbClr val="FDCA00"/>
    <a:srgbClr val="EF5B00"/>
    <a:srgbClr val="7C204E"/>
    <a:srgbClr val="003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7274" autoAdjust="0"/>
  </p:normalViewPr>
  <p:slideViewPr>
    <p:cSldViewPr snapToObjects="1">
      <p:cViewPr varScale="1">
        <p:scale>
          <a:sx n="150" d="100"/>
          <a:sy n="150" d="100"/>
        </p:scale>
        <p:origin x="450" y="126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141" d="100"/>
          <a:sy n="141" d="100"/>
        </p:scale>
        <p:origin x="5616" y="200"/>
      </p:cViewPr>
      <p:guideLst>
        <p:guide orient="horz" pos="3150"/>
        <p:guide pos="216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9164" y="0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t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538" y="750888"/>
            <a:ext cx="6667500" cy="3751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8282" y="4752009"/>
            <a:ext cx="5045250" cy="449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defTabSz="964838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9164" y="9502255"/>
            <a:ext cx="2982649" cy="50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8" tIns="48240" rIns="96478" bIns="48240" numCol="1" anchor="b" anchorCtr="0" compatLnSpc="1">
            <a:prstTxWarp prst="textNoShape">
              <a:avLst/>
            </a:prstTxWarp>
          </a:bodyPr>
          <a:lstStyle>
            <a:lvl1pPr algn="r" defTabSz="964838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2" y="195488"/>
            <a:ext cx="5055885" cy="237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195487"/>
            <a:ext cx="315296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411523"/>
            <a:ext cx="1220400" cy="43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4531500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399" y="3273828"/>
            <a:ext cx="7969249" cy="81009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/>
              <a:t>Insert the title of your </a:t>
            </a:r>
            <a:br>
              <a:rPr lang="en-GB" noProof="0" dirty="0"/>
            </a:br>
            <a:r>
              <a:rPr lang="en-GB" noProof="0" dirty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2" y="2946432"/>
            <a:ext cx="7955637" cy="27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en-GB" noProof="0" dirty="0"/>
              <a:t>First name and name Author  ::  Function  ::  Paul Scherrer Institute</a:t>
            </a:r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2397447"/>
            <a:ext cx="2520280" cy="174303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195487"/>
            <a:ext cx="720000" cy="2376263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5" y="4150574"/>
            <a:ext cx="7954963" cy="293383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/>
              <a:t>Insert the occasion and date of your presentation here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41" y="1113586"/>
            <a:ext cx="7885633" cy="3456386"/>
          </a:xfrm>
        </p:spPr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93" y="1006081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6" y="1003406"/>
            <a:ext cx="3781425" cy="3509963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s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22" y="1087360"/>
            <a:ext cx="3781425" cy="3428689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35" y="1084678"/>
            <a:ext cx="3781425" cy="3431366"/>
          </a:xfrm>
        </p:spPr>
        <p:txBody>
          <a:bodyPr/>
          <a:lstStyle>
            <a:lvl1pPr marL="177792" indent="-177792">
              <a:buClr>
                <a:schemeClr val="tx1"/>
              </a:buClr>
              <a:buFont typeface="Arial" panose="020B0604020202020204" pitchFamily="34" charset="0"/>
              <a:buChar char="•"/>
              <a:defRPr sz="1700"/>
            </a:lvl1pPr>
            <a:lvl2pPr marL="355582" indent="-177792">
              <a:buSzPct val="100000"/>
              <a:buFont typeface="Symbol" panose="05050102010706020507" pitchFamily="18" charset="2"/>
              <a:buChar char="-"/>
              <a:defRPr sz="1700"/>
            </a:lvl2pPr>
            <a:lvl3pPr marL="539724" indent="-184142">
              <a:buFont typeface="Symbol" panose="05050102010706020507" pitchFamily="18" charset="2"/>
              <a:buChar char="-"/>
              <a:defRPr sz="1700"/>
            </a:lvl3pPr>
            <a:lvl4pPr marL="717515" indent="-177792">
              <a:buFont typeface="Symbol" panose="05050102010706020507" pitchFamily="18" charset="2"/>
              <a:buChar char="-"/>
              <a:defRPr sz="1700"/>
            </a:lvl4pPr>
            <a:lvl5pPr marL="895306" indent="-177792">
              <a:buFont typeface="Symbol" panose="05050102010706020507" pitchFamily="18" charset="2"/>
              <a:buChar char="-"/>
              <a:defRPr sz="1700"/>
            </a:lvl5pPr>
            <a:lvl6pPr marL="1074685" indent="-179380">
              <a:buFont typeface="Symbol" panose="05050102010706020507" pitchFamily="18" charset="2"/>
              <a:buChar char="-"/>
              <a:defRPr sz="1500"/>
            </a:lvl6pPr>
            <a:lvl7pPr marL="1257238" indent="-182554">
              <a:buFont typeface="Symbol" panose="05050102010706020507" pitchFamily="18" charset="2"/>
              <a:buChar char="-"/>
              <a:defRPr sz="1500"/>
            </a:lvl7pPr>
            <a:lvl8pPr marL="1436616" indent="-179380">
              <a:buFont typeface="Symbol" panose="05050102010706020507" pitchFamily="18" charset="2"/>
              <a:buChar char="-"/>
              <a:defRPr sz="1500"/>
            </a:lvl8pPr>
            <a:lvl9pPr marL="1614408" indent="-177792"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100" y="1059664"/>
            <a:ext cx="8066087" cy="388858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on picture (hig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691" r="643" b="11426"/>
          <a:stretch/>
        </p:blipFill>
        <p:spPr bwMode="auto">
          <a:xfrm>
            <a:off x="827095" y="764860"/>
            <a:ext cx="8316905" cy="418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 hasCustomPrompt="1"/>
          </p:nvPr>
        </p:nvSpPr>
        <p:spPr>
          <a:xfrm>
            <a:off x="2077211" y="216000"/>
            <a:ext cx="6708025" cy="381375"/>
          </a:xfrm>
        </p:spPr>
        <p:txBody>
          <a:bodyPr/>
          <a:lstStyle/>
          <a:p>
            <a:r>
              <a:rPr lang="en-GB" noProof="0" dirty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827088" y="764867"/>
            <a:ext cx="2289712" cy="4183379"/>
          </a:xfrm>
          <a:solidFill>
            <a:schemeClr val="bg1">
              <a:alpha val="75000"/>
            </a:schemeClr>
          </a:solidFill>
        </p:spPr>
        <p:txBody>
          <a:bodyPr lIns="72000" tIns="432000" rIns="36000" bIns="36000" anchor="t" anchorCtr="0"/>
          <a:lstStyle>
            <a:lvl1pPr marL="177792" indent="-177792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7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700"/>
            </a:lvl5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  <a:endParaRPr lang="de-DE" dirty="0"/>
          </a:p>
          <a:p>
            <a:pPr lvl="2"/>
            <a:r>
              <a:rPr lang="en-GB" noProof="0" dirty="0"/>
              <a:t>Third level</a:t>
            </a:r>
            <a:endParaRPr lang="de-DE" dirty="0"/>
          </a:p>
          <a:p>
            <a:pPr lvl="3"/>
            <a:r>
              <a:rPr lang="en-GB" noProof="0" dirty="0"/>
              <a:t>Fourth level</a:t>
            </a:r>
            <a:endParaRPr lang="de-DE" dirty="0"/>
          </a:p>
          <a:p>
            <a:pPr lvl="4"/>
            <a:r>
              <a:rPr lang="en-GB" noProof="0" dirty="0"/>
              <a:t>Fifth level</a:t>
            </a:r>
            <a:endParaRPr lang="en-GB" dirty="0"/>
          </a:p>
        </p:txBody>
      </p:sp>
      <p:pic>
        <p:nvPicPr>
          <p:cNvPr id="9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7014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eck 12"/>
          <p:cNvSpPr>
            <a:spLocks noChangeArrowheads="1"/>
          </p:cNvSpPr>
          <p:nvPr userDrawn="1"/>
        </p:nvSpPr>
        <p:spPr bwMode="auto">
          <a:xfrm>
            <a:off x="12" y="764860"/>
            <a:ext cx="648000" cy="648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11" y="216000"/>
            <a:ext cx="6708025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effectLst/>
              </a:rPr>
              <a:t>Enter </a:t>
            </a:r>
            <a:r>
              <a:rPr lang="de-CH" dirty="0" err="1">
                <a:effectLst/>
              </a:rPr>
              <a:t>slide</a:t>
            </a:r>
            <a:r>
              <a:rPr lang="de-CH" dirty="0">
                <a:effectLst/>
              </a:rPr>
              <a:t> title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12" y="1059659"/>
            <a:ext cx="612000" cy="61200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3000" y="1006082"/>
            <a:ext cx="7742237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Sixth level</a:t>
            </a:r>
          </a:p>
          <a:p>
            <a:pPr lvl="6"/>
            <a:r>
              <a:rPr lang="en-GB" noProof="0" dirty="0"/>
              <a:t>Seventh level</a:t>
            </a:r>
          </a:p>
          <a:p>
            <a:pPr lvl="7"/>
            <a:r>
              <a:rPr lang="en-GB" noProof="0" dirty="0"/>
              <a:t>Eighth level</a:t>
            </a:r>
          </a:p>
          <a:p>
            <a:pPr lvl="8"/>
            <a:r>
              <a:rPr lang="en-GB" noProof="0" dirty="0"/>
              <a:t>Ninth level</a:t>
            </a:r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8000" y="214317"/>
            <a:ext cx="1015200" cy="36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4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79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21.gif"/><Relationship Id="rId7" Type="http://schemas.openxmlformats.org/officeDocument/2006/relationships/image" Target="../media/image27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gif"/><Relationship Id="rId7" Type="http://schemas.openxmlformats.org/officeDocument/2006/relationships/image" Target="../media/image180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0.png"/><Relationship Id="rId4" Type="http://schemas.openxmlformats.org/officeDocument/2006/relationships/image" Target="../media/image19.gi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 options for injectors</a:t>
            </a:r>
          </a:p>
        </p:txBody>
      </p:sp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dirty="0"/>
              <a:t>Jonas Kallestrup</a:t>
            </a:r>
            <a:r>
              <a:rPr lang="en-GB" noProof="0" dirty="0"/>
              <a:t>  ::  Paul Scherrer Institute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1"/>
          </p:nvPr>
        </p:nvSpPr>
        <p:spPr>
          <a:xfrm>
            <a:off x="828686" y="3991232"/>
            <a:ext cx="7954963" cy="293383"/>
          </a:xfrm>
        </p:spPr>
        <p:txBody>
          <a:bodyPr/>
          <a:lstStyle/>
          <a:p>
            <a:r>
              <a:rPr lang="en-GB" dirty="0"/>
              <a:t>I.FAST Workshop on Injectors for Storage Ring Based Light Sources</a:t>
            </a:r>
            <a:br>
              <a:rPr lang="en-GB" dirty="0"/>
            </a:br>
            <a:r>
              <a:rPr lang="en-GB" dirty="0"/>
              <a:t>Karlsruhe, 7.-8. March 2024</a:t>
            </a:r>
          </a:p>
        </p:txBody>
      </p:sp>
    </p:spTree>
    <p:extLst>
      <p:ext uri="{BB962C8B-B14F-4D97-AF65-F5344CB8AC3E}">
        <p14:creationId xmlns:p14="http://schemas.microsoft.com/office/powerpoint/2010/main" val="1859313940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graph&#10;&#10;Description automatically generated">
            <a:extLst>
              <a:ext uri="{FF2B5EF4-FFF2-40B4-BE49-F238E27FC236}">
                <a16:creationId xmlns:a16="http://schemas.microsoft.com/office/drawing/2014/main" id="{58FFA3A3-8E7C-B2DD-C44D-7B7C2F885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129" y="1156986"/>
            <a:ext cx="2005825" cy="3343041"/>
          </a:xfrm>
          <a:prstGeom prst="rect">
            <a:avLst/>
          </a:prstGeom>
        </p:spPr>
      </p:pic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E57538A7-17BA-D1F9-E54E-666EBB68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351" y="1131590"/>
            <a:ext cx="2007656" cy="3346093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Emittance oscillations due to </a:t>
            </a:r>
            <a:r>
              <a:rPr lang="en-GB" sz="2000" b="1" dirty="0">
                <a:latin typeface="+mn-lt"/>
              </a:rPr>
              <a:t>linear difference resonance</a:t>
            </a:r>
            <a:endParaRPr lang="en-GB" sz="2000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57ABF3-9B51-0E9A-DB38-17B3FFE6389D}"/>
                  </a:ext>
                </a:extLst>
              </p:cNvPr>
              <p:cNvSpPr txBox="1"/>
              <p:nvPr/>
            </p:nvSpPr>
            <p:spPr>
              <a:xfrm>
                <a:off x="6897148" y="542971"/>
                <a:ext cx="1368152" cy="55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ΔQ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=0.016</m:t>
                      </m:r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57ABF3-9B51-0E9A-DB38-17B3FFE6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148" y="542971"/>
                <a:ext cx="1368152" cy="5555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11F6AF-B161-0D4C-DE0E-034E0D156D09}"/>
                  </a:ext>
                </a:extLst>
              </p:cNvPr>
              <p:cNvSpPr txBox="1"/>
              <p:nvPr/>
            </p:nvSpPr>
            <p:spPr>
              <a:xfrm>
                <a:off x="4572021" y="623352"/>
                <a:ext cx="1368152" cy="55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b="0" dirty="0">
                    <a:solidFill>
                      <a:srgbClr val="000000"/>
                    </a:solidFill>
                    <a:latin typeface="Calibri"/>
                  </a:rPr>
                  <a:t>.016</a:t>
                </a: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=0.016</m:t>
                      </m:r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11F6AF-B161-0D4C-DE0E-034E0D156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21" y="623352"/>
                <a:ext cx="1368152" cy="555526"/>
              </a:xfrm>
              <a:prstGeom prst="rect">
                <a:avLst/>
              </a:prstGeom>
              <a:blipFill>
                <a:blip r:embed="rId5"/>
                <a:stretch>
                  <a:fillRect t="-769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CA0A82-FA25-EDCF-9D6C-0AC9BD97E18E}"/>
                  </a:ext>
                </a:extLst>
              </p:cNvPr>
              <p:cNvSpPr txBox="1"/>
              <p:nvPr/>
            </p:nvSpPr>
            <p:spPr>
              <a:xfrm>
                <a:off x="2344965" y="620231"/>
                <a:ext cx="1368152" cy="55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b="0" dirty="0">
                    <a:solidFill>
                      <a:srgbClr val="000000"/>
                    </a:solidFill>
                    <a:latin typeface="Calibri"/>
                  </a:rPr>
                  <a:t>.064</a:t>
                </a: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=0.016</m:t>
                      </m:r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CA0A82-FA25-EDCF-9D6C-0AC9BD97E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965" y="620231"/>
                <a:ext cx="1368152" cy="555526"/>
              </a:xfrm>
              <a:prstGeom prst="rect">
                <a:avLst/>
              </a:prstGeom>
              <a:blipFill>
                <a:blip r:embed="rId6"/>
                <a:stretch>
                  <a:fillRect t="-879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CE92A7-89AC-FE01-CA5B-D29ED1FD722F}"/>
                  </a:ext>
                </a:extLst>
              </p:cNvPr>
              <p:cNvSpPr txBox="1"/>
              <p:nvPr/>
            </p:nvSpPr>
            <p:spPr>
              <a:xfrm>
                <a:off x="395536" y="2514713"/>
                <a:ext cx="1368152" cy="55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CH" sz="1400" b="1" dirty="0">
                    <a:solidFill>
                      <a:srgbClr val="000000"/>
                    </a:solidFill>
                    <a:latin typeface="+mn-lt"/>
                  </a:rPr>
                  <a:t>With </a:t>
                </a:r>
                <a:r>
                  <a:rPr lang="de-CH" sz="1400" b="1" dirty="0" err="1">
                    <a:solidFill>
                      <a:srgbClr val="000000"/>
                    </a:solidFill>
                    <a:latin typeface="+mn-lt"/>
                  </a:rPr>
                  <a:t>damping</a:t>
                </a:r>
                <a:r>
                  <a:rPr lang="de-CH" sz="1400" b="1" dirty="0">
                    <a:solidFill>
                      <a:srgbClr val="000000"/>
                    </a:solidFill>
                    <a:latin typeface="+mn-lt"/>
                  </a:rPr>
                  <a:t>!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de-CH" sz="1400" b="1" dirty="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de-CH" sz="1400" b="1" dirty="0" err="1">
                    <a:solidFill>
                      <a:srgbClr val="000000"/>
                    </a:solidFill>
                    <a:latin typeface="+mn-lt"/>
                  </a:rPr>
                  <a:t>static</a:t>
                </a:r>
                <a:r>
                  <a:rPr lang="de-CH" sz="1400" b="1" dirty="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de-CH" sz="1400" b="1" dirty="0" err="1">
                    <a:solidFill>
                      <a:srgbClr val="000000"/>
                    </a:solidFill>
                    <a:latin typeface="+mn-lt"/>
                  </a:rPr>
                  <a:t>equilibrium</a:t>
                </a:r>
                <a:endParaRPr lang="de-CH" sz="1400" b="1" dirty="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9CE92A7-89AC-FE01-CA5B-D29ED1FD7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2514713"/>
                <a:ext cx="1368152" cy="555526"/>
              </a:xfrm>
              <a:prstGeom prst="rect">
                <a:avLst/>
              </a:prstGeom>
              <a:blipFill>
                <a:blip r:embed="rId7"/>
                <a:stretch>
                  <a:fillRect l="-8036" t="-8791" r="-16964" b="-219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4078433C-B2E2-60E8-1018-6226B718C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3399" y="1098497"/>
            <a:ext cx="1989022" cy="33150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F4B767-F0FA-5D40-36A1-BB3F248CDD97}"/>
                  </a:ext>
                </a:extLst>
              </p:cNvPr>
              <p:cNvSpPr txBox="1"/>
              <p:nvPr/>
            </p:nvSpPr>
            <p:spPr>
              <a:xfrm>
                <a:off x="755576" y="4466204"/>
                <a:ext cx="3712709" cy="521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p>
                                      <m:r>
                                        <a:rPr lang="en-US" sz="14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F4B767-F0FA-5D40-36A1-BB3F248CD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466204"/>
                <a:ext cx="3712709" cy="521374"/>
              </a:xfrm>
              <a:prstGeom prst="rect">
                <a:avLst/>
              </a:prstGeom>
              <a:blipFill>
                <a:blip r:embed="rId9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E112E3-4453-C4F5-4F52-DAE63FEEAB0D}"/>
                  </a:ext>
                </a:extLst>
              </p:cNvPr>
              <p:cNvSpPr txBox="1"/>
              <p:nvPr/>
            </p:nvSpPr>
            <p:spPr>
              <a:xfrm>
                <a:off x="4569314" y="4446626"/>
                <a:ext cx="3712709" cy="521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p>
                                      <m:r>
                                        <a:rPr lang="en-US" sz="14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E112E3-4453-C4F5-4F52-DAE63FEEA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314" y="4446626"/>
                <a:ext cx="3712709" cy="52137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37628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0.32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0.29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=0.26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0.29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</m:t>
                    </m:r>
                    <m:r>
                      <a:rPr lang="en-US" sz="14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400" b="0" dirty="0">
                  <a:solidFill>
                    <a:srgbClr val="010000"/>
                  </a:solidFill>
                </a:endParaRPr>
              </a:p>
              <a:p>
                <a:endParaRPr lang="en-US" sz="1400" dirty="0">
                  <a:solidFill>
                    <a:srgbClr val="010000"/>
                  </a:solidFill>
                </a:endParaRPr>
              </a:p>
              <a:p>
                <a:endParaRPr lang="en-US" sz="1400" b="0" dirty="0">
                  <a:solidFill>
                    <a:srgbClr val="010000"/>
                  </a:solidFill>
                </a:endParaRPr>
              </a:p>
              <a:p>
                <a:r>
                  <a:rPr lang="en-US" sz="1400" b="0" dirty="0">
                    <a:solidFill>
                      <a:srgbClr val="010000"/>
                    </a:solidFill>
                  </a:rPr>
                  <a:t>Nice and slow – easy for power supplies</a:t>
                </a:r>
                <a:endParaRPr lang="en-GB" sz="1400" dirty="0">
                  <a:solidFill>
                    <a:srgbClr val="010000"/>
                  </a:solidFill>
                </a:endParaRPr>
              </a:p>
              <a:p>
                <a:endParaRPr lang="en-GB" sz="1400" noProof="0" dirty="0">
                  <a:solidFill>
                    <a:srgbClr val="010000"/>
                  </a:solidFill>
                </a:endParaRPr>
              </a:p>
              <a:p>
                <a:endParaRPr lang="en-GB" sz="1400" dirty="0">
                  <a:solidFill>
                    <a:srgbClr val="010000"/>
                  </a:solidFill>
                </a:endParaRPr>
              </a:p>
              <a:p>
                <a:endParaRPr lang="en-GB" sz="1400" noProof="0" dirty="0">
                  <a:solidFill>
                    <a:srgbClr val="010000"/>
                  </a:solidFill>
                </a:endParaRPr>
              </a:p>
              <a:p>
                <a:r>
                  <a:rPr lang="en-GB" sz="1400" noProof="0" dirty="0">
                    <a:solidFill>
                      <a:srgbClr val="010000"/>
                    </a:solidFill>
                  </a:rPr>
                  <a:t>But this is just equalizing the emittances!</a:t>
                </a:r>
                <a:br>
                  <a:rPr lang="en-GB" sz="1400" noProof="0" dirty="0">
                    <a:solidFill>
                      <a:srgbClr val="010000"/>
                    </a:solidFill>
                  </a:rPr>
                </a:br>
                <a:r>
                  <a:rPr lang="en-GB" sz="1400" noProof="0" dirty="0">
                    <a:solidFill>
                      <a:srgbClr val="010000"/>
                    </a:solidFill>
                  </a:rPr>
                  <a:t>How to improve the situation??</a:t>
                </a:r>
              </a:p>
              <a:p>
                <a:pPr marL="0" indent="0">
                  <a:buNone/>
                </a:pPr>
                <a:r>
                  <a:rPr lang="en-GB" sz="1400" noProof="0" dirty="0">
                    <a:solidFill>
                      <a:srgbClr val="01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260" t="-121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8EE56B90-DBB0-4E78-3533-B7764F0F8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5916"/>
            <a:ext cx="3059832" cy="509972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2CDDDE6-E186-2C18-39FD-7C186F77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</a:t>
            </a:r>
            <a:r>
              <a:rPr lang="en-GB" u="sng" dirty="0"/>
              <a:t>sharing</a:t>
            </a:r>
            <a:br>
              <a:rPr lang="en-GB" dirty="0"/>
            </a:br>
            <a:r>
              <a:rPr lang="en-GB" b="1" dirty="0">
                <a:latin typeface="+mn-lt"/>
              </a:rPr>
              <a:t>the easy choice</a:t>
            </a:r>
            <a:br>
              <a:rPr lang="en-GB" b="1" dirty="0">
                <a:latin typeface="+mn-lt"/>
              </a:rPr>
            </a:b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1952472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6BE65-AC50-70E8-9AE2-1957E4BB8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screenshot of a graph&#10;&#10;Description automatically generated">
            <a:extLst>
              <a:ext uri="{FF2B5EF4-FFF2-40B4-BE49-F238E27FC236}">
                <a16:creationId xmlns:a16="http://schemas.microsoft.com/office/drawing/2014/main" id="{4EBFBA46-F657-CFF3-A48C-B1F22D50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514" y="0"/>
            <a:ext cx="3086100" cy="5143500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0807F11-C712-3208-A475-A277ADE3E4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568" y="1006082"/>
            <a:ext cx="5112568" cy="3509963"/>
          </a:xfrm>
        </p:spPr>
        <p:txBody>
          <a:bodyPr/>
          <a:lstStyle/>
          <a:p>
            <a:pPr marL="17779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lvl="1"/>
            <a:endParaRPr lang="en-US" b="0" dirty="0"/>
          </a:p>
          <a:p>
            <a:pPr marL="177790" lvl="1" indent="0">
              <a:buNone/>
            </a:pPr>
            <a:endParaRPr lang="en-GB" dirty="0"/>
          </a:p>
          <a:p>
            <a:pPr marL="0" indent="0">
              <a:buNone/>
            </a:pPr>
            <a:endParaRPr lang="en-GB" sz="1400" noProof="0" dirty="0">
              <a:solidFill>
                <a:srgbClr val="01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BD8CD84-7837-E33F-681A-9022DA31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coupling resonance crossing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C47C6D-43E6-AE8F-8F47-00BEC4B5B1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Inhaltsplatzhalter 1">
                <a:extLst>
                  <a:ext uri="{FF2B5EF4-FFF2-40B4-BE49-F238E27FC236}">
                    <a16:creationId xmlns:a16="http://schemas.microsoft.com/office/drawing/2014/main" id="{D4492047-ED99-A4C2-423B-959CB170B8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4650" y="1027706"/>
                <a:ext cx="4968552" cy="35099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sz="1400" u="sng" dirty="0"/>
                  <a:t>Crossing</a:t>
                </a:r>
                <a:r>
                  <a:rPr lang="en-US" sz="1400" dirty="0"/>
                  <a:t> the resonance can lead to emittance exchange</a:t>
                </a:r>
              </a:p>
              <a:p>
                <a:pPr lvl="1"/>
                <a:r>
                  <a:rPr lang="en-US" sz="1400" dirty="0"/>
                  <a:t>Only spend time within the stopband when you need it! </a:t>
                </a:r>
                <a:endParaRPr lang="en-US" sz="1400" i="1" dirty="0">
                  <a:solidFill>
                    <a:srgbClr val="010000"/>
                  </a:solidFill>
                  <a:latin typeface="Cambria Math" panose="02040503050406030204" pitchFamily="18" charset="0"/>
                </a:endParaRPr>
              </a:p>
              <a:p>
                <a:endParaRPr lang="en-US" sz="1400" i="1" dirty="0">
                  <a:solidFill>
                    <a:srgbClr val="010000"/>
                  </a:solidFill>
                  <a:latin typeface="Cambria Math" panose="02040503050406030204" pitchFamily="18" charset="0"/>
                </a:endParaRPr>
              </a:p>
              <a:p>
                <a:pPr marL="355582" lvl="2" indent="0" algn="ctr">
                  <a:buNone/>
                </a:pPr>
                <a:r>
                  <a:rPr lang="en-US" u="sng" dirty="0">
                    <a:solidFill>
                      <a:srgbClr val="010000"/>
                    </a:solidFill>
                  </a:rPr>
                  <a:t>Example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0.25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0.35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i="1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i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400" i="1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=0.35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dirty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0.25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400" i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  <m:r>
                      <a:rPr lang="en-US" sz="1400" i="1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</m:t>
                    </m:r>
                    <m:r>
                      <a:rPr lang="en-US" sz="140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r>
                  <a:rPr lang="en-US" sz="1400" dirty="0">
                    <a:solidFill>
                      <a:srgbClr val="010000"/>
                    </a:solidFill>
                  </a:rPr>
                  <a:t>“Free” if the coupling in the machine is non-zero and quadrupole power supplies are capable of ramping with the required speed</a:t>
                </a:r>
              </a:p>
              <a:p>
                <a:endParaRPr lang="en-US" sz="1400" dirty="0">
                  <a:solidFill>
                    <a:srgbClr val="010000"/>
                  </a:solidFill>
                </a:endParaRPr>
              </a:p>
              <a:p>
                <a:r>
                  <a:rPr lang="en-US" sz="1400" dirty="0">
                    <a:solidFill>
                      <a:srgbClr val="010000"/>
                    </a:solidFill>
                  </a:rPr>
                  <a:t>Damping deteriorates the exchange</a:t>
                </a:r>
              </a:p>
              <a:p>
                <a:pPr lvl="1"/>
                <a:r>
                  <a:rPr lang="en-US" sz="1400" dirty="0">
                    <a:solidFill>
                      <a:srgbClr val="010000"/>
                    </a:solidFill>
                  </a:rPr>
                  <a:t>Works best for machines with long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10000"/>
                  </a:solidFill>
                </a:endParaRPr>
              </a:p>
              <a:p>
                <a:endParaRPr lang="en-US" sz="140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9" name="Inhaltsplatzhalter 1">
                <a:extLst>
                  <a:ext uri="{FF2B5EF4-FFF2-40B4-BE49-F238E27FC236}">
                    <a16:creationId xmlns:a16="http://schemas.microsoft.com/office/drawing/2014/main" id="{D4492047-ED99-A4C2-423B-959CB170B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50" y="1027706"/>
                <a:ext cx="4968552" cy="3509963"/>
              </a:xfrm>
              <a:prstGeom prst="rect">
                <a:avLst/>
              </a:prstGeom>
              <a:blipFill>
                <a:blip r:embed="rId3"/>
                <a:stretch>
                  <a:fillRect l="-2086" t="-1391" r="-73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306472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SLS booster coupling resonance crossing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FD4AF0-5498-D97C-C5AD-A89161C34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6895" y="2571750"/>
            <a:ext cx="3806024" cy="25112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6ECB19-721A-E9E6-6F59-84916E6B787B}"/>
                  </a:ext>
                </a:extLst>
              </p:cNvPr>
              <p:cNvSpPr txBox="1"/>
              <p:nvPr/>
            </p:nvSpPr>
            <p:spPr>
              <a:xfrm>
                <a:off x="6208904" y="3098680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000" b="0" i="0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sz="20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≈0.02</m:t>
                      </m:r>
                    </m:oMath>
                  </m:oMathPara>
                </a14:m>
                <a:endParaRPr lang="en-GB" sz="1800" dirty="0" err="1">
                  <a:solidFill>
                    <a:schemeClr val="accent6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6ECB19-721A-E9E6-6F59-84916E6B7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904" y="3098680"/>
                <a:ext cx="914400" cy="914400"/>
              </a:xfrm>
              <a:prstGeom prst="rect">
                <a:avLst/>
              </a:prstGeom>
              <a:blipFill>
                <a:blip r:embed="rId3"/>
                <a:stretch>
                  <a:fillRect l="-13333" r="-306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FD33FA9-2E83-E773-B9F5-E12C432F227A}"/>
              </a:ext>
            </a:extLst>
          </p:cNvPr>
          <p:cNvCxnSpPr/>
          <p:nvPr/>
        </p:nvCxnSpPr>
        <p:spPr bwMode="auto">
          <a:xfrm flipH="1">
            <a:off x="5632840" y="3098680"/>
            <a:ext cx="2808312" cy="9144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DF99E56-BA7F-1074-94B4-78EDF477AC56}"/>
              </a:ext>
            </a:extLst>
          </p:cNvPr>
          <p:cNvSpPr txBox="1">
            <a:spLocks/>
          </p:cNvSpPr>
          <p:nvPr/>
        </p:nvSpPr>
        <p:spPr>
          <a:xfrm>
            <a:off x="682525" y="1023166"/>
            <a:ext cx="7417431" cy="3509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400" dirty="0"/>
              <a:t>Preparations for resonance crossing: investigate the state of the SLS booster</a:t>
            </a:r>
          </a:p>
          <a:p>
            <a:pPr lvl="1"/>
            <a:r>
              <a:rPr lang="en-US" sz="1400" dirty="0"/>
              <a:t>Measure tunes along ramp</a:t>
            </a:r>
          </a:p>
          <a:p>
            <a:pPr lvl="1"/>
            <a:r>
              <a:rPr lang="en-US" sz="1400" dirty="0"/>
              <a:t>Coupling coefficient measured by closest tune approach by scanning QF family current</a:t>
            </a:r>
          </a:p>
          <a:p>
            <a:pPr lvl="1"/>
            <a:endParaRPr lang="en-US" sz="1400" dirty="0"/>
          </a:p>
          <a:p>
            <a:r>
              <a:rPr lang="en-US" sz="1400" dirty="0"/>
              <a:t>Resonance crossing possible by decreasing QF-family current before extraction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18C04C-E80B-0B44-2E61-BE4FDB8FBD50}"/>
              </a:ext>
            </a:extLst>
          </p:cNvPr>
          <p:cNvSpPr txBox="1">
            <a:spLocks/>
          </p:cNvSpPr>
          <p:nvPr/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DFCC4EE-30C6-A142-B1F8-2EEC8DF82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10" y="2448172"/>
            <a:ext cx="4013548" cy="266746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84D6A37-0D26-FB8C-4E9E-BAA538A2943E}"/>
              </a:ext>
            </a:extLst>
          </p:cNvPr>
          <p:cNvCxnSpPr/>
          <p:nvPr/>
        </p:nvCxnSpPr>
        <p:spPr bwMode="auto">
          <a:xfrm>
            <a:off x="3746510" y="2873357"/>
            <a:ext cx="0" cy="7920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1B5BDA-53B2-7973-9C15-FF2890D6024E}"/>
                  </a:ext>
                </a:extLst>
              </p:cNvPr>
              <p:cNvSpPr txBox="1"/>
              <p:nvPr/>
            </p:nvSpPr>
            <p:spPr>
              <a:xfrm>
                <a:off x="2769858" y="3134678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ΔQ</m:t>
                      </m:r>
                      <m:r>
                        <a:rPr lang="en-US" sz="20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≈0.1</m:t>
                      </m:r>
                    </m:oMath>
                  </m:oMathPara>
                </a14:m>
                <a:endParaRPr lang="en-GB" sz="1800" dirty="0" err="1">
                  <a:solidFill>
                    <a:schemeClr val="accent5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1B5BDA-53B2-7973-9C15-FF2890D60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9858" y="3134678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 l="-12000" r="-17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9BEC20-1BB1-3D35-C83C-72ADA364925B}"/>
              </a:ext>
            </a:extLst>
          </p:cNvPr>
          <p:cNvCxnSpPr>
            <a:cxnSpLocks/>
          </p:cNvCxnSpPr>
          <p:nvPr/>
        </p:nvCxnSpPr>
        <p:spPr bwMode="auto">
          <a:xfrm>
            <a:off x="6889520" y="3459048"/>
            <a:ext cx="0" cy="27042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166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SLS booster coupling resonance crossing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4DF99E56-BA7F-1074-94B4-78EDF477AC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2525" y="1023166"/>
                <a:ext cx="7417431" cy="35099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sz="1400" b="0" i="0" dirty="0" smtClean="0">
                        <a:latin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sz="1400" dirty="0"/>
                  <a:t> is reduced to ease resonance crossing</a:t>
                </a:r>
              </a:p>
              <a:p>
                <a:endParaRPr lang="en-US" sz="1400" dirty="0"/>
              </a:p>
              <a:p>
                <a:r>
                  <a:rPr lang="en-US" sz="1400" dirty="0"/>
                  <a:t>Rapid tune-shift within last 2.4 </a:t>
                </a:r>
                <a:r>
                  <a:rPr lang="en-US" sz="1400" dirty="0" err="1"/>
                  <a:t>ms</a:t>
                </a:r>
                <a:r>
                  <a:rPr lang="en-US" sz="1400" dirty="0"/>
                  <a:t> before extraction </a:t>
                </a:r>
              </a:p>
            </p:txBody>
          </p:sp>
        </mc:Choice>
        <mc:Fallback xmlns="">
          <p:sp>
            <p:nvSpPr>
              <p:cNvPr id="12" name="Content Placeholder 1">
                <a:extLst>
                  <a:ext uri="{FF2B5EF4-FFF2-40B4-BE49-F238E27FC236}">
                    <a16:creationId xmlns:a16="http://schemas.microsoft.com/office/drawing/2014/main" id="{4DF99E56-BA7F-1074-94B4-78EDF477A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25" y="1023166"/>
                <a:ext cx="7417431" cy="3509963"/>
              </a:xfrm>
              <a:prstGeom prst="rect">
                <a:avLst/>
              </a:prstGeom>
              <a:blipFill>
                <a:blip r:embed="rId2"/>
                <a:stretch>
                  <a:fillRect l="-1397" t="-121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718C04C-E80B-0B44-2E61-BE4FDB8FBD50}"/>
              </a:ext>
            </a:extLst>
          </p:cNvPr>
          <p:cNvSpPr txBox="1">
            <a:spLocks/>
          </p:cNvSpPr>
          <p:nvPr/>
        </p:nvSpPr>
        <p:spPr>
          <a:xfrm>
            <a:off x="8206312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262D6E-D5BB-6135-4403-62FC12841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1" y="2283718"/>
            <a:ext cx="3592669" cy="2332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3DDE57-6098-4D63-49F5-EF2150B41D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225" y="2283718"/>
            <a:ext cx="3495335" cy="235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7367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39552" y="2751200"/>
                <a:ext cx="5815335" cy="198078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400" dirty="0">
                    <a:solidFill>
                      <a:srgbClr val="010000"/>
                    </a:solidFill>
                  </a:rPr>
                  <a:t>From quadrupole scans</a:t>
                </a:r>
                <a:r>
                  <a:rPr lang="en-US" sz="1400" noProof="0" dirty="0">
                    <a:solidFill>
                      <a:srgbClr val="01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≈10 </m:t>
                    </m:r>
                    <m:r>
                      <m:rPr>
                        <m:sty m:val="p"/>
                      </m:rPr>
                      <a:rPr lang="en-US" sz="14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nmrad</m:t>
                    </m:r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  ≈2.5 </m:t>
                    </m:r>
                    <m:r>
                      <m:rPr>
                        <m:sty m:val="p"/>
                      </m:rPr>
                      <a:rPr lang="en-US" sz="14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nmrad</m:t>
                    </m:r>
                  </m:oMath>
                </a14:m>
                <a:endParaRPr lang="en-US" sz="1400" b="0" noProof="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b="0" noProof="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39552" y="2751200"/>
                <a:ext cx="5815335" cy="1980789"/>
              </a:xfrm>
              <a:blipFill>
                <a:blip r:embed="rId2"/>
                <a:stretch>
                  <a:fillRect l="-1889" t="-215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SLS booster coupling resonance crossing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2BB12-B94C-6E8C-B0CD-271983C00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5" y="1005586"/>
            <a:ext cx="2541592" cy="1700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EDD6D-246E-F285-8EC2-F8B105801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432" y="1005586"/>
            <a:ext cx="1949136" cy="31186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8E8255-B8B3-4656-33ED-E098E751AF5C}"/>
                  </a:ext>
                </a:extLst>
              </p:cNvPr>
              <p:cNvSpPr txBox="1"/>
              <p:nvPr/>
            </p:nvSpPr>
            <p:spPr>
              <a:xfrm>
                <a:off x="3779912" y="2931790"/>
                <a:ext cx="1080120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400" dirty="0">
                    <a:solidFill>
                      <a:schemeClr val="accent3"/>
                    </a:solidFill>
                    <a:latin typeface="Calibri"/>
                  </a:rPr>
                  <a:t>Limited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de-CH" sz="1400" dirty="0" err="1">
                  <a:solidFill>
                    <a:schemeClr val="accent3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8E8255-B8B3-4656-33ED-E098E751A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2931790"/>
                <a:ext cx="1080120" cy="288032"/>
              </a:xfrm>
              <a:prstGeom prst="rect">
                <a:avLst/>
              </a:prstGeom>
              <a:blipFill>
                <a:blip r:embed="rId5"/>
                <a:stretch>
                  <a:fillRect l="-10169" t="-10638" b="-2127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8834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Resonance crossing elsewhere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16</a:t>
            </a:fld>
            <a:endParaRPr lang="de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8AB79E-0880-B169-147D-ECD1D8E23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70634"/>
            <a:ext cx="2952328" cy="15907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C367B1-DF09-1A83-73BF-497A42988223}"/>
                  </a:ext>
                </a:extLst>
              </p:cNvPr>
              <p:cNvSpPr txBox="1"/>
              <p:nvPr/>
            </p:nvSpPr>
            <p:spPr>
              <a:xfrm>
                <a:off x="539552" y="2998213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Sirius booster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≈70%</m:t>
                    </m:r>
                  </m:oMath>
                </a14:m>
                <a:r>
                  <a:rPr lang="de-CH" dirty="0">
                    <a:solidFill>
                      <a:srgbClr val="000000"/>
                    </a:solidFill>
                    <a:latin typeface="Calibri"/>
                  </a:rPr>
                  <a:t> exchange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CH" dirty="0" err="1">
                    <a:solidFill>
                      <a:srgbClr val="000000"/>
                    </a:solidFill>
                    <a:latin typeface="Calibri"/>
                  </a:rPr>
                  <a:t>Inj</a:t>
                </a:r>
                <a:r>
                  <a:rPr lang="de-CH" dirty="0">
                    <a:solidFill>
                      <a:srgbClr val="000000"/>
                    </a:solidFill>
                    <a:latin typeface="Calibri"/>
                  </a:rPr>
                  <a:t>. </a:t>
                </a:r>
                <a:r>
                  <a:rPr lang="de-CH" dirty="0" err="1">
                    <a:solidFill>
                      <a:srgbClr val="000000"/>
                    </a:solidFill>
                    <a:latin typeface="Calibri"/>
                  </a:rPr>
                  <a:t>Eff</a:t>
                </a:r>
                <a:r>
                  <a:rPr lang="de-CH" dirty="0">
                    <a:solidFill>
                      <a:srgbClr val="000000"/>
                    </a:solidFill>
                    <a:latin typeface="Calibri"/>
                  </a:rPr>
                  <a:t>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86%⇒96%</m:t>
                    </m:r>
                  </m:oMath>
                </a14:m>
                <a:endParaRPr lang="de-CH" dirty="0">
                  <a:solidFill>
                    <a:srgbClr val="000000"/>
                  </a:solidFill>
                  <a:latin typeface="Calibri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CH" sz="1000" dirty="0"/>
                  <a:t>doi:10.18429/JACoW-IPAC2021-MOPAB051</a:t>
                </a:r>
                <a:endParaRPr lang="de-CH" sz="1000" dirty="0">
                  <a:solidFill>
                    <a:srgbClr val="000000"/>
                  </a:solidFill>
                  <a:latin typeface="Calibri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endParaRPr lang="de-CH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C367B1-DF09-1A83-73BF-497A42988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998213"/>
                <a:ext cx="914400" cy="914400"/>
              </a:xfrm>
              <a:prstGeom prst="rect">
                <a:avLst/>
              </a:prstGeom>
              <a:blipFill>
                <a:blip r:embed="rId3"/>
                <a:stretch>
                  <a:fillRect l="-14000" t="-6000" r="-186000" b="-13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880D8E-6EA6-05BC-27BD-80ACC87831B5}"/>
                  </a:ext>
                </a:extLst>
              </p:cNvPr>
              <p:cNvSpPr txBox="1"/>
              <p:nvPr/>
            </p:nvSpPr>
            <p:spPr>
              <a:xfrm>
                <a:off x="3282954" y="3022990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ESRF-EBS booster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CH" dirty="0" err="1">
                    <a:solidFill>
                      <a:srgbClr val="000000"/>
                    </a:solidFill>
                    <a:latin typeface="Calibri"/>
                  </a:rPr>
                  <a:t>Inj</a:t>
                </a:r>
                <a:r>
                  <a:rPr lang="de-CH" dirty="0">
                    <a:solidFill>
                      <a:srgbClr val="000000"/>
                    </a:solidFill>
                    <a:latin typeface="Calibri"/>
                  </a:rPr>
                  <a:t>. </a:t>
                </a:r>
                <a:r>
                  <a:rPr lang="de-CH" dirty="0" err="1">
                    <a:solidFill>
                      <a:srgbClr val="000000"/>
                    </a:solidFill>
                    <a:latin typeface="Calibri"/>
                  </a:rPr>
                  <a:t>Eff</a:t>
                </a:r>
                <a:r>
                  <a:rPr lang="de-CH" dirty="0">
                    <a:solidFill>
                      <a:srgbClr val="000000"/>
                    </a:solidFill>
                    <a:latin typeface="Calibri"/>
                  </a:rPr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75%⇒85%</m:t>
                    </m:r>
                  </m:oMath>
                </a14:m>
                <a:endParaRPr lang="de-CH" dirty="0">
                  <a:solidFill>
                    <a:srgbClr val="000000"/>
                  </a:solidFill>
                  <a:latin typeface="Calibri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CH" sz="1000" dirty="0"/>
                  <a:t>doi:10.18429/JACoW-IPAC2021-MOPAB051</a:t>
                </a:r>
                <a:endParaRPr lang="de-CH" sz="1000" dirty="0">
                  <a:solidFill>
                    <a:srgbClr val="000000"/>
                  </a:solidFill>
                  <a:latin typeface="Calibri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endParaRPr lang="de-CH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880D8E-6EA6-05BC-27BD-80ACC87831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954" y="3022990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 l="-14000" t="-6000" r="-18600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94F1D6C8-A61F-378C-9D89-43EF41F57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4777" y="1493876"/>
            <a:ext cx="2619289" cy="1529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584F7E-B032-982A-40CB-6036A786BF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959" y="1659639"/>
            <a:ext cx="3046711" cy="11975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A3B4D8-224B-094E-8049-8146C55AB0A3}"/>
                  </a:ext>
                </a:extLst>
              </p:cNvPr>
              <p:cNvSpPr txBox="1"/>
              <p:nvPr/>
            </p:nvSpPr>
            <p:spPr>
              <a:xfrm>
                <a:off x="6214013" y="2998213"/>
                <a:ext cx="2619289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Elettra booster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Est. Elettra-2 Inj. Eff.: 87%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⇒97%</m:t>
                    </m:r>
                  </m:oMath>
                </a14:m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de-CH" sz="1000" dirty="0">
                    <a:solidFill>
                      <a:srgbClr val="000000"/>
                    </a:solidFill>
                    <a:latin typeface="Calibri"/>
                  </a:rPr>
                  <a:t>doi:10.18429/JACoW-IPAC2023-WEPL022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8A3B4D8-224B-094E-8049-8146C55AB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013" y="2998213"/>
                <a:ext cx="2619289" cy="914400"/>
              </a:xfrm>
              <a:prstGeom prst="rect">
                <a:avLst/>
              </a:prstGeom>
              <a:blipFill>
                <a:blip r:embed="rId7"/>
                <a:stretch>
                  <a:fillRect l="-4651" t="-6000" r="-767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90488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539552" y="2751200"/>
                <a:ext cx="5815335" cy="198078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400" dirty="0">
                    <a:solidFill>
                      <a:srgbClr val="010000"/>
                    </a:solidFill>
                  </a:rPr>
                  <a:t>From quadrupole scans</a:t>
                </a:r>
                <a:r>
                  <a:rPr lang="en-US" sz="1400" noProof="0" dirty="0">
                    <a:solidFill>
                      <a:srgbClr val="010000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≈10 </m:t>
                    </m:r>
                    <m:r>
                      <m:rPr>
                        <m:sty m:val="p"/>
                      </m:rPr>
                      <a:rPr lang="en-US" sz="14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nmrad</m:t>
                    </m:r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  ≈2.5 </m:t>
                    </m:r>
                    <m:r>
                      <m:rPr>
                        <m:sty m:val="p"/>
                      </m:rPr>
                      <a:rPr lang="en-US" sz="14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nmrad</m:t>
                    </m:r>
                  </m:oMath>
                </a14:m>
                <a:endParaRPr lang="en-US" sz="1400" b="0" noProof="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r>
                  <a:rPr lang="en-US" sz="1400" b="0" noProof="0" dirty="0">
                    <a:solidFill>
                      <a:srgbClr val="010000"/>
                    </a:solidFill>
                  </a:rPr>
                  <a:t>How to improve?</a:t>
                </a:r>
              </a:p>
              <a:p>
                <a:r>
                  <a:rPr lang="en-US" sz="1400" dirty="0">
                    <a:solidFill>
                      <a:srgbClr val="010000"/>
                    </a:solidFill>
                  </a:rPr>
                  <a:t>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400" b="0" noProof="0" dirty="0">
                    <a:solidFill>
                      <a:srgbClr val="010000"/>
                    </a:solidFill>
                  </a:rPr>
                  <a:t> by further decoupling the machine (i.e., minimizing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noProof="0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</m:oMath>
                </a14:m>
                <a:r>
                  <a:rPr lang="en-US" sz="1400" b="0" noProof="0" dirty="0">
                    <a:solidFill>
                      <a:srgbClr val="010000"/>
                    </a:solidFill>
                  </a:rPr>
                  <a:t>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i="1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1400" i="1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nmrad</m:t>
                    </m:r>
                    <m:r>
                      <a:rPr lang="en-US" sz="1400" i="1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 ≈1</m:t>
                    </m:r>
                    <m:r>
                      <a:rPr lang="en-US" sz="1400" i="1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nmrad</m:t>
                    </m:r>
                  </m:oMath>
                </a14:m>
                <a:endParaRPr lang="en-US" sz="1400" b="0" noProof="0" dirty="0">
                  <a:solidFill>
                    <a:srgbClr val="010000"/>
                  </a:solidFill>
                </a:endParaRPr>
              </a:p>
              <a:p>
                <a:pPr lvl="1"/>
                <a:endParaRPr lang="en-US" sz="14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≈0.002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(x10 less) have been achieved </a:t>
                </a:r>
              </a:p>
              <a:p>
                <a:pPr lvl="1"/>
                <a:r>
                  <a:rPr lang="en-US" sz="1400" dirty="0">
                    <a:solidFill>
                      <a:schemeClr val="accent3"/>
                    </a:solidFill>
                  </a:rPr>
                  <a:t>Warning: can lead to non-adiabatic emittance exchange</a:t>
                </a:r>
                <a:r>
                  <a:rPr lang="en-US" sz="1400" dirty="0">
                    <a:solidFill>
                      <a:srgbClr val="010000"/>
                    </a:solidFill>
                  </a:rPr>
                  <a:t> </a:t>
                </a:r>
                <a:endParaRPr lang="en-US" sz="1400" b="0" noProof="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b="0" noProof="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539552" y="2751200"/>
                <a:ext cx="5815335" cy="1980789"/>
              </a:xfrm>
              <a:blipFill>
                <a:blip r:embed="rId2"/>
                <a:stretch>
                  <a:fillRect l="-1889" t="-2154" b="-61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SLS booster coupling resonance crossing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DEDD6D-246E-F285-8EC2-F8B105801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432" y="1005586"/>
            <a:ext cx="1949136" cy="3118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FE80D5-E740-5BAA-3AEF-517D64703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090438"/>
            <a:ext cx="2323221" cy="1638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E1B18-A5CC-7F00-0052-F1E121AF8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15" y="1005586"/>
            <a:ext cx="2541592" cy="1700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EA9D15-5BFF-533A-6EF4-295D3640CBA4}"/>
                  </a:ext>
                </a:extLst>
              </p:cNvPr>
              <p:cNvSpPr txBox="1"/>
              <p:nvPr/>
            </p:nvSpPr>
            <p:spPr>
              <a:xfrm>
                <a:off x="3779912" y="2931790"/>
                <a:ext cx="1080120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400" dirty="0">
                    <a:solidFill>
                      <a:schemeClr val="accent3"/>
                    </a:solidFill>
                    <a:latin typeface="Calibri"/>
                  </a:rPr>
                  <a:t>Limited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de-CH" sz="1400" dirty="0" err="1">
                  <a:solidFill>
                    <a:schemeClr val="accent3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EEA9D15-5BFF-533A-6EF4-295D3640C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2931790"/>
                <a:ext cx="1080120" cy="288032"/>
              </a:xfrm>
              <a:prstGeom prst="rect">
                <a:avLst/>
              </a:prstGeom>
              <a:blipFill>
                <a:blip r:embed="rId6"/>
                <a:stretch>
                  <a:fillRect l="-10169" t="-10638" b="-2127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7352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SLS booster coupling resonance crossing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8D9933-C52F-BEB6-63F9-D4BFCEEC9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860" y="1059582"/>
            <a:ext cx="3419376" cy="24212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1">
                <a:extLst>
                  <a:ext uri="{FF2B5EF4-FFF2-40B4-BE49-F238E27FC236}">
                    <a16:creationId xmlns:a16="http://schemas.microsoft.com/office/drawing/2014/main" id="{3F139982-7CAB-A6F5-0032-4CA6F9F6EF18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755576" y="1419622"/>
                <a:ext cx="4824536" cy="309634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1400" b="0" dirty="0">
                    <a:solidFill>
                      <a:srgbClr val="010000"/>
                    </a:solidFill>
                  </a:rPr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b="0" i="1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to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chemeClr val="accent3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dirty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dirty="0" smtClean="0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400" b="0" i="1" dirty="0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chemeClr val="accent3"/>
                    </a:solidFill>
                  </a:rPr>
                  <a:t> too small for the resonance crossing speed </a:t>
                </a:r>
                <a:endParaRPr lang="en-US" sz="1000" dirty="0">
                  <a:solidFill>
                    <a:schemeClr val="accent3"/>
                  </a:solidFill>
                </a:endParaRP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chemeClr val="accent3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chemeClr val="accent3"/>
                    </a:solidFill>
                  </a:rPr>
                  <a:t> emittance don’t fully exchange</a:t>
                </a: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chemeClr val="accent6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chemeClr val="accent6"/>
                    </a:solidFill>
                  </a:rPr>
                  <a:t> reduce crossing speed</a:t>
                </a: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chemeClr val="accent6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chemeClr val="accent6"/>
                    </a:solidFill>
                  </a:rPr>
                  <a:t> crossing is slower but more complete</a:t>
                </a: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chemeClr val="accent3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1400" dirty="0">
                    <a:solidFill>
                      <a:schemeClr val="accent3"/>
                    </a:solidFill>
                  </a:rPr>
                  <a:t> radiation damping starts to ruin emittances</a:t>
                </a: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rgbClr val="010000"/>
                    </a:solidFill>
                  </a:rPr>
                  <a:t>Finding a good balance is difficult! </a:t>
                </a: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rgbClr val="010000"/>
                    </a:solidFill>
                  </a:rPr>
                  <a:t>Boosters can suffer for tune-jitter from power supply timing jitter</a:t>
                </a: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rgbClr val="010000"/>
                    </a:solidFill>
                  </a:rPr>
                  <a:t>What other ways can we do emittance exchange?</a:t>
                </a: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8" name="Inhaltsplatzhalter 1">
                <a:extLst>
                  <a:ext uri="{FF2B5EF4-FFF2-40B4-BE49-F238E27FC236}">
                    <a16:creationId xmlns:a16="http://schemas.microsoft.com/office/drawing/2014/main" id="{3F139982-7CAB-A6F5-0032-4CA6F9F6EF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755576" y="1419622"/>
                <a:ext cx="4824536" cy="3096344"/>
              </a:xfrm>
              <a:blipFill>
                <a:blip r:embed="rId3"/>
                <a:stretch>
                  <a:fillRect l="-2276" t="-984" b="-236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912444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013B-6684-962A-814F-66379237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987" y="1923678"/>
            <a:ext cx="6708025" cy="381375"/>
          </a:xfrm>
        </p:spPr>
        <p:txBody>
          <a:bodyPr/>
          <a:lstStyle/>
          <a:p>
            <a:pPr algn="ctr"/>
            <a:r>
              <a:rPr lang="en-US" sz="3000" u="sng" dirty="0"/>
              <a:t>Ways of doing emittance exchange</a:t>
            </a:r>
            <a:br>
              <a:rPr lang="en-US" sz="3000" dirty="0"/>
            </a:br>
            <a:r>
              <a:rPr lang="en-US" sz="3000" b="1" dirty="0"/>
              <a:t>Resonances in boosters</a:t>
            </a:r>
            <a:br>
              <a:rPr lang="en-US" sz="3000" b="1" dirty="0"/>
            </a:br>
            <a:r>
              <a:rPr lang="en-US" sz="3000" b="1" dirty="0"/>
              <a:t>+ induced coupling</a:t>
            </a:r>
            <a:endParaRPr lang="de-CH" sz="3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9D4E0E-D76C-4DD3-0184-E2F6E94F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68131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emittance exchange? 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B69475E-BC8F-E273-00EA-684A889E6AA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43001" y="1006082"/>
                <a:ext cx="3961048" cy="3509963"/>
              </a:xfrm>
            </p:spPr>
            <p:txBody>
              <a:bodyPr/>
              <a:lstStyle/>
              <a:p>
                <a:r>
                  <a:rPr lang="en-GB" dirty="0"/>
                  <a:t>Horizontal off-axis injection requires an acceptance of:</a:t>
                </a:r>
              </a:p>
              <a:p>
                <a:pPr marL="17779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+2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m:oMathPara>
                </a14:m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booster synchrotron as injector </a:t>
                </a:r>
              </a:p>
              <a:p>
                <a:pPr lvl="1"/>
                <a:r>
                  <a:rPr lang="en-GB" dirty="0"/>
                  <a:t>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dirty="0"/>
                  <a:t> due to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not optimum for injection into horizontal dynamic aperture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If we can exchange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then required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becomes smaller!</a:t>
                </a:r>
              </a:p>
              <a:p>
                <a:pPr lvl="1"/>
                <a:endParaRPr lang="en-US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marL="177790" lvl="1" indent="0">
                  <a:buNone/>
                </a:pPr>
                <a:endParaRPr lang="en-GB" dirty="0"/>
              </a:p>
              <a:p>
                <a:endParaRPr lang="de-CH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FB69475E-BC8F-E273-00EA-684A889E6A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43001" y="1006082"/>
                <a:ext cx="3961048" cy="3509963"/>
              </a:xfrm>
              <a:blipFill>
                <a:blip r:embed="rId2"/>
                <a:stretch>
                  <a:fillRect l="-3077" t="-1563" b="-243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187919F-8D71-DE44-9D99-14751CD4C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498" y="699542"/>
            <a:ext cx="3854889" cy="389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249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39817" y="1104801"/>
                <a:ext cx="7742237" cy="3509963"/>
              </a:xfrm>
            </p:spPr>
            <p:txBody>
              <a:bodyPr/>
              <a:lstStyle/>
              <a:p>
                <a:r>
                  <a:rPr lang="en-GB" sz="1400" noProof="0" dirty="0">
                    <a:solidFill>
                      <a:schemeClr val="tx1"/>
                    </a:solidFill>
                  </a:rPr>
                  <a:t>Step 1: achieve low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14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4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</m:oMath>
                </a14:m>
                <a:r>
                  <a:rPr lang="en-GB" sz="1400" noProof="0" dirty="0">
                    <a:solidFill>
                      <a:schemeClr val="tx1"/>
                    </a:solidFill>
                  </a:rPr>
                  <a:t> and set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4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endParaRPr lang="en-GB" sz="1400" noProof="0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noProof="0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≪</m:t>
                    </m:r>
                    <m:r>
                      <m:rPr>
                        <m:sty m:val="p"/>
                      </m:rPr>
                      <a:rPr lang="en-US" sz="14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400" noProof="0" dirty="0">
                    <a:solidFill>
                      <a:srgbClr val="010000"/>
                    </a:solidFill>
                  </a:rPr>
                  <a:t> no emittance sharing</a:t>
                </a:r>
              </a:p>
              <a:p>
                <a:pPr lvl="1"/>
                <a:endParaRPr lang="en-GB" sz="1400" noProof="0" dirty="0">
                  <a:solidFill>
                    <a:srgbClr val="010000"/>
                  </a:solidFill>
                </a:endParaRPr>
              </a:p>
              <a:p>
                <a:r>
                  <a:rPr lang="en-GB" sz="1400" dirty="0">
                    <a:solidFill>
                      <a:schemeClr val="tx1"/>
                    </a:solidFill>
                  </a:rPr>
                  <a:t>Step 2: 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en-GB" sz="1400" noProof="0" dirty="0">
                    <a:solidFill>
                      <a:schemeClr val="tx1"/>
                    </a:solidFill>
                  </a:rPr>
                  <a:t> abruptly using a pulsed skew quadrupole</a:t>
                </a:r>
                <a:endParaRPr lang="en-GB" sz="1400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noProof="0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e>
                              <m:sup>
                                <m:r>
                                  <a:rPr lang="en-US" sz="14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14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≫</m:t>
                    </m:r>
                    <m:r>
                      <m:rPr>
                        <m:sty m:val="p"/>
                      </m:rPr>
                      <a:rPr lang="en-US" sz="14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4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400" noProof="0" dirty="0">
                    <a:solidFill>
                      <a:srgbClr val="010000"/>
                    </a:solidFill>
                  </a:rPr>
                  <a:t> emittances starts exchanging</a:t>
                </a:r>
                <a:endParaRPr lang="en-GB" sz="1400" dirty="0">
                  <a:solidFill>
                    <a:srgbClr val="010000"/>
                  </a:solidFill>
                </a:endParaRPr>
              </a:p>
              <a:p>
                <a:endParaRPr lang="en-GB" sz="1400" noProof="0" dirty="0">
                  <a:solidFill>
                    <a:schemeClr val="accent3"/>
                  </a:solidFill>
                </a:endParaRPr>
              </a:p>
              <a:p>
                <a:r>
                  <a:rPr lang="en-GB" sz="1400" noProof="0" dirty="0"/>
                  <a:t>Step 3: turn off skew quadrupole or extract beam when emittances are fully exchange</a:t>
                </a:r>
              </a:p>
              <a:p>
                <a:pPr lvl="1"/>
                <a:r>
                  <a:rPr lang="en-GB" sz="1400">
                    <a:solidFill>
                      <a:schemeClr val="tx2"/>
                    </a:solidFill>
                  </a:rPr>
                  <a:t>Pulse-shape is (in the ideal case) not important</a:t>
                </a:r>
                <a:endParaRPr lang="en-GB" sz="1400">
                  <a:solidFill>
                    <a:srgbClr val="010000"/>
                  </a:solidFill>
                </a:endParaRPr>
              </a:p>
              <a:p>
                <a:pPr lvl="1"/>
                <a:r>
                  <a:rPr lang="en-GB" sz="1400" dirty="0">
                    <a:solidFill>
                      <a:srgbClr val="010000"/>
                    </a:solidFill>
                  </a:rPr>
                  <a:t>Optimum emittance exchange: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∫</m:t>
                    </m:r>
                    <m:d>
                      <m:dPr>
                        <m:begChr m:val="|"/>
                        <m:endChr m:val="|"/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d>
                          <m:dPr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dt</m:t>
                    </m:r>
                    <m:r>
                      <a:rPr lang="en-US" sz="14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1400" b="1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sSub>
                          <m:sSubPr>
                            <m:ctrlPr>
                              <a:rPr lang="en-US" sz="1400" b="1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sz="1400" b="1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e>
                    </m:rad>
                    <m:r>
                      <a:rPr lang="en-US" sz="1400" b="1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∫</m:t>
                    </m:r>
                    <m:sSub>
                      <m:sSubPr>
                        <m:ctrlPr>
                          <a:rPr lang="en-US" sz="1400" b="1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  <m:d>
                      <m:dPr>
                        <m:ctrlPr>
                          <a:rPr lang="en-US" sz="1400" b="1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1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sz="1400" b="1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𝑳</m:t>
                    </m:r>
                    <m:r>
                      <a:rPr lang="en-US" sz="1400" b="1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400" b="1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𝐝𝐭</m:t>
                    </m:r>
                    <m:r>
                      <a:rPr lang="en-US" sz="1400" b="1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400" b="1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US" sz="1400" b="1" dirty="0">
                    <a:solidFill>
                      <a:srgbClr val="010000"/>
                    </a:solidFill>
                  </a:rPr>
                  <a:t>    </a:t>
                </a:r>
                <a:r>
                  <a:rPr lang="en-GB" sz="1400" b="1" dirty="0">
                    <a:solidFill>
                      <a:schemeClr val="accent3"/>
                    </a:solidFill>
                  </a:rPr>
                  <a:t>“pi-pulse”</a:t>
                </a:r>
              </a:p>
              <a:p>
                <a:pPr marL="0" indent="0">
                  <a:buNone/>
                </a:pPr>
                <a:endParaRPr lang="en-US" sz="1400" b="1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39817" y="1104801"/>
                <a:ext cx="7742237" cy="3509963"/>
              </a:xfrm>
              <a:blipFill>
                <a:blip r:embed="rId2"/>
                <a:stretch>
                  <a:fillRect l="-1339" t="-121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pulsed </a:t>
            </a:r>
            <a:r>
              <a:rPr lang="en-GB" b="1" u="sng" dirty="0">
                <a:latin typeface="+mn-lt"/>
              </a:rPr>
              <a:t>skew</a:t>
            </a:r>
            <a:r>
              <a:rPr lang="en-GB" b="1" dirty="0">
                <a:latin typeface="+mn-lt"/>
              </a:rPr>
              <a:t> quadrupole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CB3443-2F6D-C385-B975-68C314970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802" y="267494"/>
            <a:ext cx="2990925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3375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9C7C5-B21D-B12E-FD52-0DB504064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Inhaltsplatzhalter 1">
                <a:extLst>
                  <a:ext uri="{FF2B5EF4-FFF2-40B4-BE49-F238E27FC236}">
                    <a16:creationId xmlns:a16="http://schemas.microsoft.com/office/drawing/2014/main" id="{09AA7313-C50F-D685-3BA9-EC35686C0B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7585" y="987574"/>
                <a:ext cx="4608512" cy="35099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0.29,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=0.30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b="0" i="1" dirty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en-US" sz="1400" b="0" i="0" dirty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400" b="0" i="0" dirty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02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=0.03</m:t>
                    </m:r>
                  </m:oMath>
                </a14:m>
                <a:endParaRPr lang="en-US" sz="1400" dirty="0">
                  <a:solidFill>
                    <a:srgbClr val="010000"/>
                  </a:solidFill>
                </a:endParaRPr>
              </a:p>
              <a:p>
                <a:endParaRPr lang="en-US" sz="1400" dirty="0">
                  <a:solidFill>
                    <a:srgbClr val="010000"/>
                  </a:solidFill>
                </a:endParaRPr>
              </a:p>
              <a:p>
                <a:r>
                  <a:rPr lang="en-US" sz="1400" dirty="0">
                    <a:solidFill>
                      <a:srgbClr val="010000"/>
                    </a:solidFill>
                  </a:rPr>
                  <a:t>The detuning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US" sz="14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makes a perfect exchange impossible</a:t>
                </a:r>
              </a:p>
              <a:p>
                <a:pPr lvl="1"/>
                <a:r>
                  <a:rPr lang="en-US" sz="1400" dirty="0">
                    <a:solidFill>
                      <a:srgbClr val="010000"/>
                    </a:solidFill>
                  </a:rPr>
                  <a:t>But detuning needed 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  <m:r>
                      <a:rPr lang="en-US" sz="14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US" sz="1400" b="0" dirty="0">
                  <a:solidFill>
                    <a:srgbClr val="010000"/>
                  </a:solidFill>
                </a:endParaRPr>
              </a:p>
              <a:p>
                <a:pPr lvl="1"/>
                <a:endParaRPr lang="en-US" sz="1400" dirty="0">
                  <a:solidFill>
                    <a:srgbClr val="010000"/>
                  </a:solidFill>
                </a:endParaRPr>
              </a:p>
              <a:p>
                <a:r>
                  <a:rPr lang="en-US" sz="1400" dirty="0">
                    <a:solidFill>
                      <a:srgbClr val="010000"/>
                    </a:solidFill>
                  </a:rPr>
                  <a:t>How to improve? </a:t>
                </a:r>
              </a:p>
              <a:p>
                <a:pPr lvl="1"/>
                <a:r>
                  <a:rPr lang="en-US" sz="1400" dirty="0">
                    <a:solidFill>
                      <a:srgbClr val="010000"/>
                    </a:solidFill>
                  </a:rPr>
                  <a:t>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</m:oMath>
                </a14:m>
                <a:r>
                  <a:rPr lang="en-US" sz="1400" dirty="0">
                    <a:solidFill>
                      <a:srgbClr val="010000"/>
                    </a:solidFill>
                  </a:rPr>
                  <a:t> and smaller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ΔQ</m:t>
                    </m:r>
                  </m:oMath>
                </a14:m>
                <a:endParaRPr lang="en-US" sz="1400" b="0" dirty="0">
                  <a:solidFill>
                    <a:srgbClr val="010000"/>
                  </a:solidFill>
                </a:endParaRPr>
              </a:p>
              <a:p>
                <a:pPr lvl="1"/>
                <a:r>
                  <a:rPr lang="en-US" sz="1400" dirty="0">
                    <a:solidFill>
                      <a:srgbClr val="010000"/>
                    </a:solidFill>
                  </a:rPr>
                  <a:t>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</m:oMath>
                </a14:m>
                <a:endParaRPr lang="en-US" sz="140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12" name="Inhaltsplatzhalter 1">
                <a:extLst>
                  <a:ext uri="{FF2B5EF4-FFF2-40B4-BE49-F238E27FC236}">
                    <a16:creationId xmlns:a16="http://schemas.microsoft.com/office/drawing/2014/main" id="{09AA7313-C50F-D685-3BA9-EC35686C0B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5" y="987574"/>
                <a:ext cx="4608512" cy="3509963"/>
              </a:xfrm>
              <a:prstGeom prst="rect">
                <a:avLst/>
              </a:prstGeom>
              <a:blipFill>
                <a:blip r:embed="rId2"/>
                <a:stretch>
                  <a:fillRect l="-2249" t="-694" r="-132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screenshot of a graph&#10;&#10;Description automatically generated">
            <a:extLst>
              <a:ext uri="{FF2B5EF4-FFF2-40B4-BE49-F238E27FC236}">
                <a16:creationId xmlns:a16="http://schemas.microsoft.com/office/drawing/2014/main" id="{593E1254-5265-15C1-CDF9-62C15FCD0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764" y="0"/>
            <a:ext cx="3086100" cy="51435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C51D527-27D2-5093-84B9-AD101CCC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pulsed </a:t>
            </a:r>
            <a:r>
              <a:rPr lang="en-GB" b="1" u="sng" dirty="0">
                <a:latin typeface="+mn-lt"/>
              </a:rPr>
              <a:t>skew</a:t>
            </a:r>
            <a:r>
              <a:rPr lang="en-GB" b="1" dirty="0">
                <a:latin typeface="+mn-lt"/>
              </a:rPr>
              <a:t> quadrupole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41FDAB1-33AD-CEFF-6F9D-07CA46E4BD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79AF7-A2E0-D094-D595-673809FE5B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037" y="3411622"/>
            <a:ext cx="3455492" cy="16686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E72B3A-1EFB-521C-642E-397048C42FD0}"/>
                  </a:ext>
                </a:extLst>
              </p:cNvPr>
              <p:cNvSpPr txBox="1"/>
              <p:nvPr/>
            </p:nvSpPr>
            <p:spPr>
              <a:xfrm>
                <a:off x="4190783" y="3294112"/>
                <a:ext cx="2088232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200" dirty="0">
                    <a:solidFill>
                      <a:srgbClr val="000000"/>
                    </a:solidFill>
                    <a:latin typeface="Calibri"/>
                  </a:rPr>
                  <a:t>Square-pulse for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2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2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d>
                    <m:r>
                      <a:rPr lang="en-US" sz="12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endParaRPr lang="en-GB" sz="12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3E72B3A-1EFB-521C-642E-397048C42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783" y="3294112"/>
                <a:ext cx="2088232" cy="288032"/>
              </a:xfrm>
              <a:prstGeom prst="rect">
                <a:avLst/>
              </a:prstGeom>
              <a:blipFill>
                <a:blip r:embed="rId5"/>
                <a:stretch>
                  <a:fillRect l="-4373" t="-125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87214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723968" y="999633"/>
                <a:ext cx="7736464" cy="35099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sz="1300" noProof="0" dirty="0"/>
                  <a:t>Idea by Peter Kuske: </a:t>
                </a:r>
                <a:r>
                  <a:rPr lang="en-GB" sz="1300" b="1" noProof="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combine tune shift</a:t>
                </a:r>
                <a:r>
                  <a:rPr lang="en-GB" sz="1300" noProof="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GB" sz="1300" noProof="0" dirty="0"/>
                  <a:t>from </a:t>
                </a:r>
                <a:r>
                  <a:rPr lang="en-GB" sz="1300" b="1" noProof="0" dirty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rPr>
                  <a:t>pulsed quadrupole </a:t>
                </a:r>
                <a:r>
                  <a:rPr lang="en-GB" sz="1300" noProof="0" dirty="0"/>
                  <a:t>with </a:t>
                </a:r>
                <a:r>
                  <a:rPr lang="en-GB" sz="1300" b="1" noProof="0" dirty="0">
                    <a:solidFill>
                      <a:schemeClr val="accent3"/>
                    </a:solidFill>
                  </a:rPr>
                  <a:t>coupling</a:t>
                </a:r>
                <a:r>
                  <a:rPr lang="en-GB" sz="1300" noProof="0" dirty="0"/>
                  <a:t> from </a:t>
                </a:r>
                <a:r>
                  <a:rPr lang="en-GB" sz="1300" b="1" noProof="0" dirty="0">
                    <a:solidFill>
                      <a:schemeClr val="accent3"/>
                    </a:solidFill>
                  </a:rPr>
                  <a:t>pulsed skew quadrupole</a:t>
                </a:r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noProof="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pPr marL="0" indent="0">
                  <a:buNone/>
                </a:pPr>
                <a:endParaRPr lang="en-GB" sz="1300" noProof="0" dirty="0"/>
              </a:p>
              <a:p>
                <a:pPr marL="0" indent="0">
                  <a:buNone/>
                </a:pPr>
                <a:endParaRPr lang="en-GB" sz="1300" dirty="0"/>
              </a:p>
              <a:p>
                <a:r>
                  <a:rPr lang="en-GB" sz="1300" dirty="0"/>
                  <a:t>Tune shift and most coupling is controlled by only one power supply</a:t>
                </a:r>
              </a:p>
              <a:p>
                <a:r>
                  <a:rPr lang="en-GB" sz="1300" noProof="0" dirty="0"/>
                  <a:t>Only a modest quadrupole strength is needed (</a:t>
                </a:r>
                <a:r>
                  <a:rPr lang="en-GB" sz="1300" noProof="0" dirty="0" err="1"/>
                  <a:t>w.r.t.</a:t>
                </a:r>
                <a:r>
                  <a:rPr lang="en-GB" sz="1300" noProof="0" dirty="0"/>
                  <a:t> pure-skew quad)</a:t>
                </a:r>
              </a:p>
              <a:p>
                <a:r>
                  <a:rPr lang="en-GB" sz="1300" noProof="0" dirty="0"/>
                  <a:t>The natural </a:t>
                </a:r>
                <a14:m>
                  <m:oMath xmlns:m="http://schemas.openxmlformats.org/officeDocument/2006/math">
                    <m:r>
                      <a:rPr lang="en-US" sz="1300" b="0" i="1" noProof="0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13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300" b="0" i="1" noProof="0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300" b="0" i="1" noProof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300" b="0" i="1" noProof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GB" sz="1300" noProof="0" dirty="0"/>
                  <a:t> can be basically zero </a:t>
                </a:r>
                <a:br>
                  <a:rPr lang="en-GB" sz="1300" noProof="0" dirty="0"/>
                </a:br>
                <a14:m>
                  <m:oMath xmlns:m="http://schemas.openxmlformats.org/officeDocument/2006/math">
                    <m:r>
                      <a:rPr lang="en-US" sz="1300" b="0" i="1" noProof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300" noProof="0" dirty="0"/>
                  <a:t>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noProof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300" b="0" i="1" noProof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sz="1300" noProof="0" dirty="0"/>
                  <a:t> before exchange gives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noProof="0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300" b="0" i="1" noProof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GB" sz="1300" noProof="0" dirty="0"/>
                  <a:t> after exchange</a:t>
                </a:r>
              </a:p>
              <a:p>
                <a:pPr marL="0" indent="0">
                  <a:buNone/>
                </a:pPr>
                <a:endParaRPr lang="en-GB" sz="1300" noProof="0" dirty="0"/>
              </a:p>
              <a:p>
                <a:pPr marL="0" indent="0">
                  <a:buNone/>
                </a:pPr>
                <a:endParaRPr lang="en-GB" sz="130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GB" sz="1300" noProof="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GB" sz="1300" noProof="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723968" y="999633"/>
                <a:ext cx="7736464" cy="3509963"/>
              </a:xfrm>
              <a:blipFill>
                <a:blip r:embed="rId2"/>
                <a:stretch>
                  <a:fillRect l="-1340" t="-1215" b="-816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D9C01C7-6693-2F15-3FE3-EF007D48E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06" y="1470384"/>
            <a:ext cx="1512168" cy="1491548"/>
          </a:xfrm>
          <a:prstGeom prst="rect">
            <a:avLst/>
          </a:prstGeom>
          <a:scene3d>
            <a:camera prst="orthographicFront">
              <a:rot lat="0" lon="0" rev="2700000"/>
            </a:camera>
            <a:lightRig rig="threePt" dir="t"/>
          </a:scene3d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solidFill>
                  <a:schemeClr val="accent4"/>
                </a:solidFill>
                <a:latin typeface="+mn-lt"/>
              </a:rPr>
              <a:t>pulsed </a:t>
            </a:r>
            <a:r>
              <a:rPr lang="en-GB" b="1" u="sng" dirty="0">
                <a:solidFill>
                  <a:schemeClr val="accent4"/>
                </a:solidFill>
                <a:latin typeface="+mn-lt"/>
              </a:rPr>
              <a:t>semi-skew</a:t>
            </a:r>
            <a:r>
              <a:rPr lang="en-GB" b="1" dirty="0">
                <a:solidFill>
                  <a:schemeClr val="accent4"/>
                </a:solidFill>
                <a:latin typeface="+mn-lt"/>
              </a:rPr>
              <a:t> quadrupole</a:t>
            </a:r>
            <a:endParaRPr lang="en-GB" b="1" noProof="0" dirty="0">
              <a:solidFill>
                <a:schemeClr val="accent4"/>
              </a:solidFill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7FA0AE-6C85-116C-02BE-601989843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1195" y="1434746"/>
            <a:ext cx="1635673" cy="161336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5F65C3-07AA-E09E-6D67-2C6974B7D68B}"/>
              </a:ext>
            </a:extLst>
          </p:cNvPr>
          <p:cNvSpPr/>
          <p:nvPr/>
        </p:nvSpPr>
        <p:spPr bwMode="auto">
          <a:xfrm>
            <a:off x="899592" y="1428520"/>
            <a:ext cx="1655490" cy="1575277"/>
          </a:xfrm>
          <a:prstGeom prst="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BFCD218-05C3-4C5D-B014-4B1DE1688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55" y="1456144"/>
            <a:ext cx="1592478" cy="1570763"/>
          </a:xfrm>
          <a:prstGeom prst="rect">
            <a:avLst/>
          </a:prstGeom>
          <a:scene3d>
            <a:camera prst="orthographicFront">
              <a:rot lat="0" lon="0" rev="1350000"/>
            </a:camera>
            <a:lightRig rig="threePt" dir="t"/>
          </a:scene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3FC23CC-FC27-0827-E05C-567232C4941C}"/>
              </a:ext>
            </a:extLst>
          </p:cNvPr>
          <p:cNvSpPr txBox="1"/>
          <p:nvPr/>
        </p:nvSpPr>
        <p:spPr>
          <a:xfrm>
            <a:off x="895946" y="3087966"/>
            <a:ext cx="64807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rgbClr val="00B0F0"/>
                </a:solidFill>
                <a:latin typeface="Calibri"/>
              </a:rPr>
              <a:t>Normal quadrupole</a:t>
            </a:r>
            <a:endParaRPr lang="de-CH" dirty="0" err="1">
              <a:solidFill>
                <a:srgbClr val="00B0F0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966724-5A0C-9494-A52D-7E444FF2F440}"/>
              </a:ext>
            </a:extLst>
          </p:cNvPr>
          <p:cNvSpPr txBox="1"/>
          <p:nvPr/>
        </p:nvSpPr>
        <p:spPr>
          <a:xfrm>
            <a:off x="3854995" y="3090574"/>
            <a:ext cx="648072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chemeClr val="accent3"/>
                </a:solidFill>
                <a:latin typeface="Calibri"/>
              </a:rPr>
              <a:t>Skew-quadrupole</a:t>
            </a:r>
            <a:br>
              <a:rPr lang="en-US" dirty="0">
                <a:solidFill>
                  <a:schemeClr val="accent3"/>
                </a:solidFill>
                <a:latin typeface="Calibri"/>
              </a:rPr>
            </a:br>
            <a:r>
              <a:rPr lang="en-US" dirty="0">
                <a:solidFill>
                  <a:schemeClr val="accent3"/>
                </a:solidFill>
                <a:latin typeface="Calibri"/>
              </a:rPr>
              <a:t>45° rotation</a:t>
            </a:r>
            <a:endParaRPr lang="de-CH" dirty="0">
              <a:solidFill>
                <a:schemeClr val="accent3"/>
              </a:solidFill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9A969-DAF4-227F-C631-B9D9F519E9AD}"/>
              </a:ext>
            </a:extLst>
          </p:cNvPr>
          <p:cNvSpPr txBox="1"/>
          <p:nvPr/>
        </p:nvSpPr>
        <p:spPr>
          <a:xfrm>
            <a:off x="6250514" y="3090574"/>
            <a:ext cx="1160970" cy="21602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solidFill>
                  <a:schemeClr val="accent4"/>
                </a:solidFill>
                <a:latin typeface="Calibri"/>
              </a:rPr>
              <a:t>Semi-skew-quadrupole</a:t>
            </a:r>
            <a:br>
              <a:rPr lang="en-US" dirty="0">
                <a:solidFill>
                  <a:schemeClr val="accent4"/>
                </a:solidFill>
                <a:latin typeface="Calibri"/>
              </a:rPr>
            </a:br>
            <a:r>
              <a:rPr lang="en-US" dirty="0">
                <a:solidFill>
                  <a:schemeClr val="accent4"/>
                </a:solidFill>
                <a:latin typeface="Calibri"/>
              </a:rPr>
              <a:t>22.5° rotation</a:t>
            </a:r>
            <a:endParaRPr lang="de-CH" dirty="0" err="1">
              <a:solidFill>
                <a:schemeClr val="accent4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F9B-0396-3FBD-050F-A017E5A3FA9D}"/>
                  </a:ext>
                </a:extLst>
              </p:cNvPr>
              <p:cNvSpPr txBox="1"/>
              <p:nvPr/>
            </p:nvSpPr>
            <p:spPr>
              <a:xfrm>
                <a:off x="6012160" y="3795886"/>
                <a:ext cx="3312368" cy="17021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en-GB" sz="1200" dirty="0"/>
                  <a:t>Effect of quadrupole rotated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1200" dirty="0"/>
                  <a:t> rad = 22.5°: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p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∮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rad>
                    <m:sSub>
                      <m:sSub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ℓ </m:t>
                    </m:r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ds</m:t>
                    </m:r>
                  </m:oMath>
                </a14:m>
                <a:r>
                  <a:rPr lang="en-GB" sz="1200" dirty="0"/>
                  <a:t> (for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200" b="0" i="0" smtClean="0"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200" dirty="0"/>
                  <a:t>)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endParaRPr lang="de-CH" sz="12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09AF9B-0396-3FBD-050F-A017E5A3F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160" y="3795886"/>
                <a:ext cx="3312368" cy="1702119"/>
              </a:xfrm>
              <a:prstGeom prst="rect">
                <a:avLst/>
              </a:prstGeom>
              <a:blipFill>
                <a:blip r:embed="rId4"/>
                <a:stretch>
                  <a:fillRect l="-2757" t="-215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F1906133-8C4F-9237-F031-CDFFC788D8A1}"/>
              </a:ext>
            </a:extLst>
          </p:cNvPr>
          <p:cNvSpPr/>
          <p:nvPr/>
        </p:nvSpPr>
        <p:spPr bwMode="auto">
          <a:xfrm>
            <a:off x="3361195" y="1444764"/>
            <a:ext cx="1655490" cy="1631042"/>
          </a:xfrm>
          <a:prstGeom prst="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D44D94-CDB3-073C-C4C2-E4FAF7708F76}"/>
              </a:ext>
            </a:extLst>
          </p:cNvPr>
          <p:cNvSpPr/>
          <p:nvPr/>
        </p:nvSpPr>
        <p:spPr bwMode="auto">
          <a:xfrm>
            <a:off x="5926465" y="1425714"/>
            <a:ext cx="1655490" cy="1631042"/>
          </a:xfrm>
          <a:prstGeom prst="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D314FE-8431-F061-C103-3E9D02B3F15E}"/>
              </a:ext>
            </a:extLst>
          </p:cNvPr>
          <p:cNvSpPr txBox="1"/>
          <p:nvPr/>
        </p:nvSpPr>
        <p:spPr>
          <a:xfrm>
            <a:off x="2843808" y="1995686"/>
            <a:ext cx="387173" cy="6830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000" dirty="0">
                <a:solidFill>
                  <a:srgbClr val="000000"/>
                </a:solidFill>
                <a:latin typeface="Calibri"/>
              </a:rPr>
              <a:t>+</a:t>
            </a:r>
            <a:endParaRPr lang="de-CH" sz="3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C2E624-D9E8-68BD-7807-20BF098B2F4F}"/>
              </a:ext>
            </a:extLst>
          </p:cNvPr>
          <p:cNvSpPr txBox="1"/>
          <p:nvPr/>
        </p:nvSpPr>
        <p:spPr>
          <a:xfrm>
            <a:off x="5339761" y="2071515"/>
            <a:ext cx="387173" cy="68309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3000" dirty="0">
                <a:solidFill>
                  <a:srgbClr val="000000"/>
                </a:solidFill>
                <a:latin typeface="Calibri"/>
              </a:rPr>
              <a:t>=</a:t>
            </a:r>
            <a:endParaRPr lang="de-CH" sz="30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199253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B26D-E435-933B-7A2A-1A0C8E08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374D728A-7600-3B05-B569-F3D89361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-8564"/>
            <a:ext cx="30861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Inhaltsplatzhalter 1">
                <a:extLst>
                  <a:ext uri="{FF2B5EF4-FFF2-40B4-BE49-F238E27FC236}">
                    <a16:creationId xmlns:a16="http://schemas.microsoft.com/office/drawing/2014/main" id="{1A52A1B0-BEBE-1FEE-4AAE-B12EC398958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27585" y="987574"/>
                <a:ext cx="4608512" cy="35099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1600" dirty="0">
                    <a:solidFill>
                      <a:srgbClr val="010000"/>
                    </a:solidFill>
                  </a:rPr>
                  <a:t>0.29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  <m:r>
                      <a:rPr lang="en-US" sz="16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 =0.273</m:t>
                    </m:r>
                  </m:oMath>
                </a14:m>
                <a:endParaRPr lang="en-US" sz="1600" dirty="0">
                  <a:solidFill>
                    <a:srgbClr val="01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6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</m:t>
                    </m:r>
                  </m:oMath>
                </a14:m>
                <a:r>
                  <a:rPr lang="en-US" sz="1600" dirty="0">
                    <a:solidFill>
                      <a:srgbClr val="010000"/>
                    </a:solidFill>
                  </a:rPr>
                  <a:t>29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Q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=0.297</m:t>
                    </m:r>
                  </m:oMath>
                </a14:m>
                <a:r>
                  <a:rPr lang="en-US" sz="1600" dirty="0">
                    <a:solidFill>
                      <a:srgbClr val="010000"/>
                    </a:solidFill>
                  </a:rPr>
                  <a:t> </a:t>
                </a:r>
                <a:endParaRPr lang="en-US" sz="1600" i="1" dirty="0">
                  <a:solidFill>
                    <a:srgbClr val="01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6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=0.002</m:t>
                    </m:r>
                  </m:oMath>
                </a14:m>
                <a:endParaRPr lang="en-US" sz="1600" dirty="0">
                  <a:solidFill>
                    <a:srgbClr val="010000"/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6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=0.021</m:t>
                    </m:r>
                  </m:oMath>
                </a14:m>
                <a:r>
                  <a:rPr lang="en-US" sz="1600" dirty="0">
                    <a:solidFill>
                      <a:srgbClr val="010000"/>
                    </a:solidFill>
                  </a:rPr>
                  <a:t> </a:t>
                </a:r>
                <a:br>
                  <a:rPr lang="en-US" sz="1400" dirty="0">
                    <a:solidFill>
                      <a:srgbClr val="010000"/>
                    </a:solidFill>
                  </a:rPr>
                </a:br>
                <a:r>
                  <a:rPr lang="en-US" sz="1000" dirty="0">
                    <a:solidFill>
                      <a:srgbClr val="010000"/>
                    </a:solidFill>
                  </a:rPr>
                  <a:t>Note: same magnet strength as pulsed skew quadrupole example but smaller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0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0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0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0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</m:oMath>
                </a14:m>
                <a:r>
                  <a:rPr lang="en-US" sz="1000" dirty="0">
                    <a:solidFill>
                      <a:srgbClr val="010000"/>
                    </a:solidFill>
                  </a:rPr>
                  <a:t> due to magnet rotation</a:t>
                </a:r>
              </a:p>
              <a:p>
                <a:endParaRPr lang="en-US" sz="1400" dirty="0">
                  <a:solidFill>
                    <a:srgbClr val="010000"/>
                  </a:solidFill>
                </a:endParaRPr>
              </a:p>
              <a:p>
                <a:r>
                  <a:rPr lang="en-US" sz="1600" dirty="0">
                    <a:solidFill>
                      <a:srgbClr val="010000"/>
                    </a:solidFill>
                  </a:rPr>
                  <a:t>Perfect exchange possible despite large detuning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6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ΔQ</m:t>
                        </m:r>
                      </m:e>
                    </m:d>
                    <m:r>
                      <a:rPr lang="en-US" sz="16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≫0)</m:t>
                    </m:r>
                  </m:oMath>
                </a14:m>
                <a:endParaRPr lang="en-US" sz="1600" b="0" dirty="0">
                  <a:solidFill>
                    <a:srgbClr val="010000"/>
                  </a:solidFill>
                </a:endParaRPr>
              </a:p>
              <a:p>
                <a:pPr lvl="1"/>
                <a:endParaRPr lang="en-US" sz="140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12" name="Inhaltsplatzhalter 1">
                <a:extLst>
                  <a:ext uri="{FF2B5EF4-FFF2-40B4-BE49-F238E27FC236}">
                    <a16:creationId xmlns:a16="http://schemas.microsoft.com/office/drawing/2014/main" id="{1A52A1B0-BEBE-1FEE-4AAE-B12EC3989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5" y="987574"/>
                <a:ext cx="4608512" cy="3509963"/>
              </a:xfrm>
              <a:prstGeom prst="rect">
                <a:avLst/>
              </a:prstGeom>
              <a:blipFill>
                <a:blip r:embed="rId3"/>
                <a:stretch>
                  <a:fillRect l="-2513" t="-121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8461782A-51C9-AD29-6C44-BA60EF4AA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pulsed </a:t>
            </a:r>
            <a:r>
              <a:rPr lang="en-GB" b="1" u="sng" dirty="0">
                <a:latin typeface="+mn-lt"/>
              </a:rPr>
              <a:t>semi-skew</a:t>
            </a:r>
            <a:r>
              <a:rPr lang="en-GB" b="1" dirty="0">
                <a:latin typeface="+mn-lt"/>
              </a:rPr>
              <a:t> quadrupole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7DC684-B4B9-7B2A-52EE-24EE3FFF4F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803358-F205-7050-2B71-DF624F86EF8E}"/>
                  </a:ext>
                </a:extLst>
              </p:cNvPr>
              <p:cNvSpPr txBox="1"/>
              <p:nvPr/>
            </p:nvSpPr>
            <p:spPr>
              <a:xfrm>
                <a:off x="3563888" y="1129606"/>
                <a:ext cx="1368152" cy="2880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0" dirty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0" dirty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|=0.0</m:t>
                    </m:r>
                  </m:oMath>
                </a14:m>
                <a:r>
                  <a:rPr lang="en-US" dirty="0">
                    <a:solidFill>
                      <a:srgbClr val="010000"/>
                    </a:solidFill>
                  </a:rPr>
                  <a:t>24</a:t>
                </a: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endParaRPr lang="en-GB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B803358-F205-7050-2B71-DF624F86EF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3888" y="1129606"/>
                <a:ext cx="1368152" cy="288032"/>
              </a:xfrm>
              <a:prstGeom prst="rect">
                <a:avLst/>
              </a:prstGeom>
              <a:blipFill>
                <a:blip r:embed="rId4"/>
                <a:stretch>
                  <a:fillRect l="-4018" t="-18750" b="-291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71343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E285A285-A062-684E-A1CA-03BE8DFD7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180" y="-20538"/>
            <a:ext cx="30861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83568" y="1014273"/>
                <a:ext cx="5184576" cy="3509963"/>
              </a:xfrm>
            </p:spPr>
            <p:txBody>
              <a:bodyPr/>
              <a:lstStyle/>
              <a:p>
                <a:r>
                  <a:rPr lang="en-US" sz="1300" dirty="0"/>
                  <a:t>Emittance exchange through resonance crossing and the pulsed skew-quadrupole schemes requires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300" b="0" i="0" smtClean="0">
                        <a:latin typeface="Cambria Math" panose="02040503050406030204" pitchFamily="18" charset="0"/>
                      </a:rPr>
                      <m:t>ΔQ</m:t>
                    </m:r>
                  </m:oMath>
                </a14:m>
                <a:r>
                  <a:rPr lang="en-GB" sz="1300" dirty="0"/>
                  <a:t> to be small </a:t>
                </a:r>
              </a:p>
              <a:p>
                <a:pPr marL="0" indent="0">
                  <a:buNone/>
                </a:pPr>
                <a:endParaRPr lang="en-GB" sz="1300" dirty="0"/>
              </a:p>
              <a:p>
                <a:r>
                  <a:rPr lang="en-GB" sz="1300" dirty="0"/>
                  <a:t>Oscillating (“AC”) skew quadrupole can be used to excite the resonance with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3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13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≫0</m:t>
                    </m:r>
                  </m:oMath>
                </a14:m>
                <a:endParaRPr lang="en-US" sz="1300" b="0" dirty="0"/>
              </a:p>
              <a:p>
                <a:pPr lvl="1"/>
                <a:r>
                  <a:rPr lang="en-GB" sz="1300" dirty="0"/>
                  <a:t>Condition: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3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3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sub>
                    </m:sSub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   ⇒    </m:t>
                    </m:r>
                    <m:sSub>
                      <m:sSubPr>
                        <m:ctrlPr>
                          <a:rPr lang="en-US" sz="13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sub>
                    </m:sSub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3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en-US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3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3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en-US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300" b="0" i="0" smtClean="0">
                        <a:latin typeface="Cambria Math" panose="02040503050406030204" pitchFamily="18" charset="0"/>
                      </a:rPr>
                      <m:t>ΔQ</m:t>
                    </m:r>
                  </m:oMath>
                </a14:m>
                <a:endParaRPr lang="en-US" sz="1300" b="0" i="1" dirty="0">
                  <a:latin typeface="Cambria Math" panose="02040503050406030204" pitchFamily="18" charset="0"/>
                </a:endParaRPr>
              </a:p>
              <a:p>
                <a:endParaRPr lang="en-US" sz="13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GB" sz="1300" dirty="0"/>
                  <a:t>Example:</a:t>
                </a:r>
              </a:p>
              <a:p>
                <a:pPr marL="17779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𝑟𝑒𝑣</m:t>
                        </m:r>
                      </m:sub>
                    </m:sSub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sz="13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μs</m:t>
                    </m:r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𝑟𝑒𝑣</m:t>
                        </m:r>
                      </m:sub>
                    </m:sSub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r>
                      <m:rPr>
                        <m:sty m:val="p"/>
                      </m:rPr>
                      <a:rPr lang="en-US" sz="13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MHz</m:t>
                    </m:r>
                  </m:oMath>
                </a14:m>
                <a:r>
                  <a:rPr lang="en-GB" sz="1300" noProof="0" dirty="0">
                    <a:solidFill>
                      <a:srgbClr val="010000"/>
                    </a:solidFill>
                  </a:rPr>
                  <a:t> </a:t>
                </a:r>
              </a:p>
              <a:p>
                <a:pPr marL="177790" lvl="1" indent="0">
                  <a:buNone/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300" b="0" i="1" noProof="0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3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3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en-US" sz="1300" b="0" i="1" noProof="0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1300" b="0" i="1" noProof="0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3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300" b="0" i="1" noProof="0" smtClean="0">
                                    <a:solidFill>
                                      <a:srgbClr val="01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  <m:sub>
                            <m:r>
                              <a:rPr lang="en-US" sz="1300" b="0" i="1" noProof="0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0.42, 0.27</m:t>
                        </m:r>
                      </m:e>
                    </m:d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 ⇒</m:t>
                    </m:r>
                    <m:r>
                      <m:rPr>
                        <m:sty m:val="p"/>
                      </m:rPr>
                      <a:rPr lang="en-US" sz="1300" b="0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sub>
                    </m:sSub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=0.15=</m:t>
                    </m:r>
                    <m:r>
                      <a:rPr lang="en-US" sz="1300" b="1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en-US" sz="1300" b="1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300" b="1" i="0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𝐤𝐇𝐳</m:t>
                    </m:r>
                  </m:oMath>
                </a14:m>
                <a:r>
                  <a:rPr lang="en-GB" sz="1300" b="1" noProof="0" dirty="0">
                    <a:solidFill>
                      <a:srgbClr val="010000"/>
                    </a:solidFill>
                  </a:rPr>
                  <a:t> </a:t>
                </a:r>
              </a:p>
              <a:p>
                <a:pPr marL="177790" lvl="1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3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30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3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</m:sSub>
                    <m:r>
                      <a:rPr lang="en-US" sz="13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=0.002</m:t>
                    </m:r>
                    <m:r>
                      <a:rPr lang="en-US" sz="1300" b="0" i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     </m:t>
                    </m:r>
                    <m:sSub>
                      <m:sSubPr>
                        <m:ctrlPr>
                          <a:rPr lang="en-US" sz="130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30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300" b="0" i="1" smtClean="0">
                                <a:solidFill>
                                  <a:srgbClr val="01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  <m:sub>
                        <m:r>
                          <a:rPr lang="en-US" sz="13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</m:sSub>
                    <m:r>
                      <a:rPr lang="en-US" sz="1300" b="0" i="1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=0.01</m:t>
                    </m:r>
                  </m:oMath>
                </a14:m>
                <a:r>
                  <a:rPr lang="en-GB" sz="1300" dirty="0"/>
                  <a:t> </a:t>
                </a:r>
              </a:p>
              <a:p>
                <a:pPr marL="0" indent="0">
                  <a:buNone/>
                </a:pPr>
                <a:r>
                  <a:rPr lang="en-GB" sz="1300" b="1" noProof="0" dirty="0">
                    <a:solidFill>
                      <a:srgbClr val="010000"/>
                    </a:solidFill>
                  </a:rPr>
                  <a:t>Important observations</a:t>
                </a:r>
              </a:p>
              <a:p>
                <a:r>
                  <a:rPr lang="en-GB" sz="1300" u="sng" dirty="0">
                    <a:solidFill>
                      <a:srgbClr val="010000"/>
                    </a:solidFill>
                  </a:rPr>
                  <a:t>Arbitrary</a:t>
                </a:r>
                <a:r>
                  <a:rPr lang="en-GB" sz="1300" dirty="0">
                    <a:solidFill>
                      <a:srgbClr val="010000"/>
                    </a:solidFill>
                  </a:rPr>
                  <a:t> selection of tunes! </a:t>
                </a:r>
              </a:p>
              <a:p>
                <a:pPr lvl="1"/>
                <a:r>
                  <a:rPr lang="en-GB" sz="1300" dirty="0">
                    <a:solidFill>
                      <a:srgbClr val="010000"/>
                    </a:solidFill>
                  </a:rPr>
                  <a:t>best booster performance by picking optimum working point</a:t>
                </a:r>
              </a:p>
              <a:p>
                <a:pPr lvl="1"/>
                <a:r>
                  <a:rPr lang="en-GB" sz="1300" dirty="0">
                    <a:solidFill>
                      <a:srgbClr val="010000"/>
                    </a:solidFill>
                  </a:rPr>
                  <a:t>only affects frequency of AC skew quad</a:t>
                </a:r>
              </a:p>
              <a:p>
                <a:r>
                  <a:rPr lang="en-GB" sz="1300" dirty="0">
                    <a:solidFill>
                      <a:srgbClr val="010000"/>
                    </a:solidFill>
                  </a:rPr>
                  <a:t>“Arbitrary” selection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3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1300" b="0" dirty="0">
                  <a:solidFill>
                    <a:srgbClr val="010000"/>
                  </a:solidFill>
                </a:endParaRPr>
              </a:p>
              <a:p>
                <a:pPr lvl="1"/>
                <a:r>
                  <a:rPr lang="en-GB" sz="1300" noProof="0" dirty="0">
                    <a:solidFill>
                      <a:srgbClr val="010000"/>
                    </a:solidFill>
                  </a:rPr>
                  <a:t>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300" b="0" i="1" noProof="0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300" noProof="0" dirty="0">
                    <a:solidFill>
                      <a:srgbClr val="010000"/>
                    </a:solidFill>
                  </a:rPr>
                  <a:t> slow exchange </a:t>
                </a:r>
                <a14:m>
                  <m:oMath xmlns:m="http://schemas.openxmlformats.org/officeDocument/2006/math">
                    <m:r>
                      <a:rPr lang="en-US" sz="1300" b="0" i="1" noProof="0" smtClean="0">
                        <a:solidFill>
                          <a:srgbClr val="010000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1300" noProof="0" dirty="0">
                    <a:solidFill>
                      <a:srgbClr val="010000"/>
                    </a:solidFill>
                  </a:rPr>
                  <a:t> larger effect of damping</a:t>
                </a:r>
              </a:p>
              <a:p>
                <a:endParaRPr lang="en-GB" sz="1300" dirty="0">
                  <a:solidFill>
                    <a:srgbClr val="010000"/>
                  </a:solidFill>
                </a:endParaRPr>
              </a:p>
              <a:p>
                <a:pPr lvl="1"/>
                <a:endParaRPr lang="en-GB" sz="1300" noProof="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83568" y="1014273"/>
                <a:ext cx="5184576" cy="3509963"/>
              </a:xfrm>
              <a:blipFill>
                <a:blip r:embed="rId3"/>
                <a:stretch>
                  <a:fillRect l="-1880" t="-1042" b="-10069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AC skew quadrupole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09066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70756" y="816768"/>
                <a:ext cx="7203623" cy="3509963"/>
              </a:xfrm>
            </p:spPr>
            <p:txBody>
              <a:bodyPr/>
              <a:lstStyle/>
              <a:p>
                <a:r>
                  <a:rPr lang="en-US" sz="1400" noProof="0" dirty="0">
                    <a:solidFill>
                      <a:srgbClr val="010000"/>
                    </a:solidFill>
                  </a:rPr>
                  <a:t>Emittance exchange is a way of improving horizontal off-axis injection from booster synchrotrons  into low-dynamic aperture machines</a:t>
                </a:r>
              </a:p>
              <a:p>
                <a:r>
                  <a:rPr lang="en-US" sz="1400" dirty="0">
                    <a:solidFill>
                      <a:srgbClr val="010000"/>
                    </a:solidFill>
                  </a:rPr>
                  <a:t>The reduced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1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400" noProof="0" dirty="0">
                    <a:solidFill>
                      <a:srgbClr val="010000"/>
                    </a:solidFill>
                  </a:rPr>
                  <a:t> may allow the re-use of existing boosters: saves dark time and money</a:t>
                </a:r>
              </a:p>
              <a:p>
                <a:r>
                  <a:rPr lang="en-US" sz="1400" dirty="0">
                    <a:solidFill>
                      <a:srgbClr val="010000"/>
                    </a:solidFill>
                  </a:rPr>
                  <a:t>Many exciting options!</a:t>
                </a:r>
              </a:p>
              <a:p>
                <a:pPr lvl="1"/>
                <a:r>
                  <a:rPr lang="en-US" sz="1400" dirty="0">
                    <a:solidFill>
                      <a:srgbClr val="010000"/>
                    </a:solidFill>
                  </a:rPr>
                  <a:t>Transfer line exchange</a:t>
                </a:r>
              </a:p>
              <a:p>
                <a:pPr lvl="1"/>
                <a:r>
                  <a:rPr lang="en-US" sz="1400" dirty="0">
                    <a:solidFill>
                      <a:srgbClr val="010000"/>
                    </a:solidFill>
                  </a:rPr>
                  <a:t>Coupling resonance crossing</a:t>
                </a:r>
              </a:p>
              <a:p>
                <a:pPr lvl="1"/>
                <a:r>
                  <a:rPr lang="en-US" sz="1400" dirty="0">
                    <a:solidFill>
                      <a:srgbClr val="010000"/>
                    </a:solidFill>
                  </a:rPr>
                  <a:t>Pulsed- and AC-skew quadrupole</a:t>
                </a:r>
                <a:endParaRPr lang="en-US" sz="1400" noProof="0" dirty="0">
                  <a:solidFill>
                    <a:srgbClr val="010000"/>
                  </a:solidFill>
                </a:endParaRPr>
              </a:p>
              <a:p>
                <a:pPr marL="0" indent="0">
                  <a:buNone/>
                </a:pPr>
                <a:endParaRPr lang="en-US" sz="1400" noProof="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70756" y="816768"/>
                <a:ext cx="7203623" cy="3509963"/>
              </a:xfrm>
              <a:blipFill>
                <a:blip r:embed="rId2"/>
                <a:stretch>
                  <a:fillRect l="-1439" t="-1215" r="-194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25</a:t>
            </a:fld>
            <a:endParaRPr lang="de-D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5314C7D-AEA4-91DA-43BA-B566A72050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5946640"/>
              </p:ext>
            </p:extLst>
          </p:nvPr>
        </p:nvGraphicFramePr>
        <p:xfrm>
          <a:off x="683568" y="2537379"/>
          <a:ext cx="7590811" cy="250444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147576">
                  <a:extLst>
                    <a:ext uri="{9D8B030D-6E8A-4147-A177-3AD203B41FA5}">
                      <a16:colId xmlns:a16="http://schemas.microsoft.com/office/drawing/2014/main" val="2331100438"/>
                    </a:ext>
                  </a:extLst>
                </a:gridCol>
                <a:gridCol w="1010854">
                  <a:extLst>
                    <a:ext uri="{9D8B030D-6E8A-4147-A177-3AD203B41FA5}">
                      <a16:colId xmlns:a16="http://schemas.microsoft.com/office/drawing/2014/main" val="1482504928"/>
                    </a:ext>
                  </a:extLst>
                </a:gridCol>
                <a:gridCol w="1585986">
                  <a:extLst>
                    <a:ext uri="{9D8B030D-6E8A-4147-A177-3AD203B41FA5}">
                      <a16:colId xmlns:a16="http://schemas.microsoft.com/office/drawing/2014/main" val="2448357962"/>
                    </a:ext>
                  </a:extLst>
                </a:gridCol>
                <a:gridCol w="1551243">
                  <a:extLst>
                    <a:ext uri="{9D8B030D-6E8A-4147-A177-3AD203B41FA5}">
                      <a16:colId xmlns:a16="http://schemas.microsoft.com/office/drawing/2014/main" val="646245733"/>
                    </a:ext>
                  </a:extLst>
                </a:gridCol>
                <a:gridCol w="1147576">
                  <a:extLst>
                    <a:ext uri="{9D8B030D-6E8A-4147-A177-3AD203B41FA5}">
                      <a16:colId xmlns:a16="http://schemas.microsoft.com/office/drawing/2014/main" val="2108008960"/>
                    </a:ext>
                  </a:extLst>
                </a:gridCol>
                <a:gridCol w="1147576">
                  <a:extLst>
                    <a:ext uri="{9D8B030D-6E8A-4147-A177-3AD203B41FA5}">
                      <a16:colId xmlns:a16="http://schemas.microsoft.com/office/drawing/2014/main" val="132909472"/>
                    </a:ext>
                  </a:extLst>
                </a:gridCol>
              </a:tblGrid>
              <a:tr h="378832"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Emittance sharing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Coupling resonance crossing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Pulsed skew quadrupole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AC skew quadrupole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Transfer line exchange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365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Emittance exchange quality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50%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80-100%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80-100%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95-100%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95-100%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421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Price tag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💲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💲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💲💲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2637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Space requirement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⌂</a:t>
                      </a:r>
                    </a:p>
                    <a:p>
                      <a:pPr algn="ctr"/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/>
                        <a:t>⌂⌂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86662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Operational stability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☺☺</a:t>
                      </a:r>
                      <a:endParaRPr lang="en-GB" sz="1100" dirty="0"/>
                    </a:p>
                    <a:p>
                      <a:pPr algn="ctr"/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(☹)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☺☺</a:t>
                      </a:r>
                      <a:endParaRPr lang="en-GB" sz="1100" dirty="0"/>
                    </a:p>
                    <a:p>
                      <a:pPr algn="ctr"/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☺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☺☺☺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33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dirty="0"/>
                        <a:t>Technological requirements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-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(</a:t>
                      </a:r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⚒)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⚒⚒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⚒⚒⚒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latin typeface="Segoe UI Emoji" panose="020B0502040204020203" pitchFamily="34" charset="0"/>
                          <a:ea typeface="Segoe UI Emoji" panose="020B0502040204020203" pitchFamily="34" charset="0"/>
                        </a:rPr>
                        <a:t>⚒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29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1371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26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2138843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BAC7-6D2F-9BD9-63F9-3C6474F5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B40596F-4DC0-CB14-686C-A39CC568DC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2"/>
            <a:ext cx="8281527" cy="3509963"/>
          </a:xfrm>
        </p:spPr>
        <p:txBody>
          <a:bodyPr/>
          <a:lstStyle/>
          <a:p>
            <a:r>
              <a:rPr lang="en-US" dirty="0"/>
              <a:t>Projected emittances tracked through APS-U transfer line with emittance exchange after skew quadrupoles 1-6. </a:t>
            </a:r>
            <a:endParaRPr lang="en-GB" sz="1400" dirty="0">
              <a:solidFill>
                <a:srgbClr val="010000"/>
              </a:solidFill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17D0A07-090D-32DB-C8A5-B01D0865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APS-U transfer line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8247A5-AB82-72E8-DEDA-0DC610D160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27</a:t>
            </a:fld>
            <a:endParaRPr lang="de-DE" dirty="0"/>
          </a:p>
        </p:txBody>
      </p:sp>
      <p:pic>
        <p:nvPicPr>
          <p:cNvPr id="7" name="Picture 6" descr="A group of blue lines&#10;&#10;Description automatically generated with medium confidence">
            <a:extLst>
              <a:ext uri="{FF2B5EF4-FFF2-40B4-BE49-F238E27FC236}">
                <a16:creationId xmlns:a16="http://schemas.microsoft.com/office/drawing/2014/main" id="{B6A1489D-D51C-5497-1E7E-6FD2BD759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62" y="1612056"/>
            <a:ext cx="6804248" cy="3409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CD2EE1-910D-BE28-706F-B096CEEDDDCB}"/>
              </a:ext>
            </a:extLst>
          </p:cNvPr>
          <p:cNvSpPr txBox="1"/>
          <p:nvPr/>
        </p:nvSpPr>
        <p:spPr>
          <a:xfrm>
            <a:off x="1043000" y="1869445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0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794E3-26C3-95C2-DF53-48ABB62D23CD}"/>
              </a:ext>
            </a:extLst>
          </p:cNvPr>
          <p:cNvSpPr txBox="1"/>
          <p:nvPr/>
        </p:nvSpPr>
        <p:spPr>
          <a:xfrm>
            <a:off x="2406478" y="1923678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1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21ACF25-F27B-9359-BB64-D132452DAB31}"/>
              </a:ext>
            </a:extLst>
          </p:cNvPr>
          <p:cNvGrpSpPr/>
          <p:nvPr/>
        </p:nvGrpSpPr>
        <p:grpSpPr>
          <a:xfrm>
            <a:off x="5148064" y="3119770"/>
            <a:ext cx="5001843" cy="1660642"/>
            <a:chOff x="679706" y="1203598"/>
            <a:chExt cx="5001843" cy="166064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F6107A-EE5B-9F9B-77C5-B2A1BA330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9706" y="1203598"/>
              <a:ext cx="5001843" cy="166064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28E927A-A911-BA25-0F8A-E3B08E1B3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984" y="2139702"/>
              <a:ext cx="1080120" cy="576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1ADE066-4F6C-39EB-673F-3330DC5D80EE}"/>
              </a:ext>
            </a:extLst>
          </p:cNvPr>
          <p:cNvSpPr txBox="1"/>
          <p:nvPr/>
        </p:nvSpPr>
        <p:spPr>
          <a:xfrm>
            <a:off x="6084168" y="4736598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1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77AF8B-0399-CB74-4072-D17307B349E8}"/>
              </a:ext>
            </a:extLst>
          </p:cNvPr>
          <p:cNvSpPr txBox="1"/>
          <p:nvPr/>
        </p:nvSpPr>
        <p:spPr>
          <a:xfrm>
            <a:off x="3843689" y="1886165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2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E5418F3-D6AB-1EE4-62EC-F7D5204AEFFD}"/>
              </a:ext>
            </a:extLst>
          </p:cNvPr>
          <p:cNvSpPr txBox="1"/>
          <p:nvPr/>
        </p:nvSpPr>
        <p:spPr>
          <a:xfrm>
            <a:off x="5207167" y="1923678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3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3EFFB1-39FA-820A-EC6C-201511EA95F6}"/>
              </a:ext>
            </a:extLst>
          </p:cNvPr>
          <p:cNvSpPr txBox="1"/>
          <p:nvPr/>
        </p:nvSpPr>
        <p:spPr>
          <a:xfrm>
            <a:off x="3813674" y="3483071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6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8F7065-4C19-E1D8-2AC1-936128DE8558}"/>
              </a:ext>
            </a:extLst>
          </p:cNvPr>
          <p:cNvSpPr txBox="1"/>
          <p:nvPr/>
        </p:nvSpPr>
        <p:spPr>
          <a:xfrm>
            <a:off x="6514572" y="4735999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4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F57FD5-F74E-15C1-40C7-0C2E9B847614}"/>
              </a:ext>
            </a:extLst>
          </p:cNvPr>
          <p:cNvSpPr txBox="1"/>
          <p:nvPr/>
        </p:nvSpPr>
        <p:spPr>
          <a:xfrm>
            <a:off x="2373036" y="3499343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8CED4A-0055-BA15-9D8C-97A3C9D2C001}"/>
              </a:ext>
            </a:extLst>
          </p:cNvPr>
          <p:cNvSpPr txBox="1"/>
          <p:nvPr/>
        </p:nvSpPr>
        <p:spPr>
          <a:xfrm>
            <a:off x="6264188" y="4736598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2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4C13A6-EEA3-2058-11A9-472908BF46D2}"/>
              </a:ext>
            </a:extLst>
          </p:cNvPr>
          <p:cNvSpPr txBox="1"/>
          <p:nvPr/>
        </p:nvSpPr>
        <p:spPr>
          <a:xfrm>
            <a:off x="6389380" y="4736598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3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B96BCEE-B483-2D97-420D-CCB44CC85B05}"/>
              </a:ext>
            </a:extLst>
          </p:cNvPr>
          <p:cNvSpPr txBox="1"/>
          <p:nvPr/>
        </p:nvSpPr>
        <p:spPr>
          <a:xfrm>
            <a:off x="1043000" y="3499343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4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F351E2-051B-7F22-6FD6-0EF6774AC1F6}"/>
              </a:ext>
            </a:extLst>
          </p:cNvPr>
          <p:cNvSpPr txBox="1"/>
          <p:nvPr/>
        </p:nvSpPr>
        <p:spPr>
          <a:xfrm>
            <a:off x="6710985" y="4735400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D798FD-53F4-D196-6216-03DF25A868F6}"/>
              </a:ext>
            </a:extLst>
          </p:cNvPr>
          <p:cNvSpPr txBox="1"/>
          <p:nvPr/>
        </p:nvSpPr>
        <p:spPr>
          <a:xfrm>
            <a:off x="6843810" y="4731990"/>
            <a:ext cx="360040" cy="43204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6</a:t>
            </a:r>
            <a:endParaRPr lang="de-CH" sz="1800" dirty="0" err="1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5909198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BAC7-6D2F-9BD9-63F9-3C6474F5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B40596F-4DC0-CB14-686C-A39CC568DCF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43001" y="1006082"/>
                <a:ext cx="4393096" cy="3509963"/>
              </a:xfrm>
            </p:spPr>
            <p:txBody>
              <a:bodyPr/>
              <a:lstStyle/>
              <a:p>
                <a:r>
                  <a:rPr lang="en-US" dirty="0"/>
                  <a:t>Calibration errors lead to non-perfect emittance exchange</a:t>
                </a:r>
              </a:p>
              <a:p>
                <a:r>
                  <a:rPr lang="en-GB" dirty="0"/>
                  <a:t>Example: APS-U BTS exchange section</a:t>
                </a:r>
              </a:p>
              <a:p>
                <a:pPr lvl="1"/>
                <a:r>
                  <a:rPr lang="en-GB" dirty="0"/>
                  <a:t>Apply random relative error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to quadrupoles of varying RMS value</a:t>
                </a:r>
              </a:p>
              <a:p>
                <a:pPr lvl="1"/>
                <a:r>
                  <a:rPr lang="en-GB" dirty="0"/>
                  <a:t>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at end of exchange section </a:t>
                </a:r>
              </a:p>
              <a:p>
                <a:pPr marL="355582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= 0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perfect exchange</a:t>
                </a:r>
              </a:p>
              <a:p>
                <a:pPr marL="355582" lvl="2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= 1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GB" dirty="0"/>
                  <a:t>no exchange </a:t>
                </a:r>
              </a:p>
              <a:p>
                <a:pPr marL="355582" lvl="2" indent="0">
                  <a:buNone/>
                </a:pPr>
                <a:endParaRPr lang="en-GB" sz="1400" dirty="0">
                  <a:solidFill>
                    <a:srgbClr val="010000"/>
                  </a:solidFill>
                </a:endParaRPr>
              </a:p>
              <a:p>
                <a:pPr marL="0" indent="-6350">
                  <a:buNone/>
                </a:pPr>
                <a:r>
                  <a:rPr lang="en-GB" sz="1400" dirty="0">
                    <a:solidFill>
                      <a:srgbClr val="010000"/>
                    </a:solidFill>
                  </a:rPr>
                  <a:t>Results:</a:t>
                </a:r>
              </a:p>
              <a:p>
                <a:pPr marL="279400" indent="-285750"/>
                <a:r>
                  <a:rPr lang="en-GB" sz="1400" dirty="0">
                    <a:solidFill>
                      <a:srgbClr val="010000"/>
                    </a:solidFill>
                  </a:rPr>
                  <a:t>5% RMS calibration error on skew quadrupole strengths</a:t>
                </a:r>
                <a:br>
                  <a:rPr lang="en-GB" sz="1400" dirty="0">
                    <a:solidFill>
                      <a:srgbClr val="010000"/>
                    </a:solidFill>
                  </a:rPr>
                </a:br>
                <a:r>
                  <a:rPr lang="en-GB" sz="1400" dirty="0">
                    <a:solidFill>
                      <a:srgbClr val="010000"/>
                    </a:solidFill>
                  </a:rPr>
                  <a:t>gives on average ~20% deterioration of emittance exchange</a:t>
                </a:r>
              </a:p>
            </p:txBody>
          </p:sp>
        </mc:Choice>
        <mc:Fallback xmlns="">
          <p:sp>
            <p:nvSpPr>
              <p:cNvPr id="2" name="Inhaltsplatzhalter 1">
                <a:extLst>
                  <a:ext uri="{FF2B5EF4-FFF2-40B4-BE49-F238E27FC236}">
                    <a16:creationId xmlns:a16="http://schemas.microsoft.com/office/drawing/2014/main" id="{4B40596F-4DC0-CB14-686C-A39CC568DC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43001" y="1006082"/>
                <a:ext cx="4393096" cy="3509963"/>
              </a:xfrm>
              <a:blipFill>
                <a:blip r:embed="rId2"/>
                <a:stretch>
                  <a:fillRect l="-2774" t="-1563" r="-3745" b="-12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317D0A07-090D-32DB-C8A5-B01D0865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Transfer line exchange errors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8247A5-AB82-72E8-DEDA-0DC610D160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28</a:t>
            </a:fld>
            <a:endParaRPr lang="de-DE" dirty="0"/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B86A5468-551D-42BE-D1E7-14E6F7FC8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7" y="2085606"/>
            <a:ext cx="3419310" cy="25644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309F8C-EC5A-126C-6E1B-AADC31F5FBF2}"/>
              </a:ext>
            </a:extLst>
          </p:cNvPr>
          <p:cNvSpPr txBox="1"/>
          <p:nvPr/>
        </p:nvSpPr>
        <p:spPr>
          <a:xfrm rot="1773979">
            <a:off x="6472728" y="505412"/>
            <a:ext cx="223224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chemeClr val="accent1"/>
                </a:solidFill>
                <a:latin typeface="Calibri"/>
              </a:rPr>
              <a:t>Warning: </a:t>
            </a:r>
            <a:br>
              <a:rPr lang="en-US" sz="1800" b="1" dirty="0">
                <a:solidFill>
                  <a:schemeClr val="accent1"/>
                </a:solidFill>
                <a:latin typeface="Calibri"/>
              </a:rPr>
            </a:br>
            <a:r>
              <a:rPr lang="en-US" sz="1800" b="1" dirty="0">
                <a:solidFill>
                  <a:schemeClr val="accent1"/>
                </a:solidFill>
                <a:latin typeface="Calibri"/>
              </a:rPr>
              <a:t>Not totally scientifically sound.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b="1" dirty="0">
                <a:solidFill>
                  <a:schemeClr val="accent1"/>
                </a:solidFill>
                <a:latin typeface="Calibri"/>
              </a:rPr>
              <a:t>Use with caution!</a:t>
            </a:r>
            <a:endParaRPr lang="en-GB" sz="1800" b="1" dirty="0" err="1">
              <a:solidFill>
                <a:schemeClr val="accent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5984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BAC7-6D2F-9BD9-63F9-3C6474F5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17D0A07-090D-32DB-C8A5-B01D08653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 crossing: adiabaticity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28247A5-AB82-72E8-DEDA-0DC610D160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1">
                <a:extLst>
                  <a:ext uri="{FF2B5EF4-FFF2-40B4-BE49-F238E27FC236}">
                    <a16:creationId xmlns:a16="http://schemas.microsoft.com/office/drawing/2014/main" id="{5FCC4E77-3396-3EF1-9125-A371BCF77D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589" y="1006082"/>
                <a:ext cx="4609120" cy="35099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dirty="0"/>
                  <a:t>Resonance crossing must be slow to allow for the emittance exchange: “adiabatic”</a:t>
                </a:r>
              </a:p>
              <a:p>
                <a:r>
                  <a:rPr lang="en-US" dirty="0"/>
                  <a:t>Crossing too quickly will lead to incomplete exchange: “non-adiabatic”</a:t>
                </a:r>
              </a:p>
              <a:p>
                <a:r>
                  <a:rPr lang="en-US" dirty="0"/>
                  <a:t>What is the impact of non-adiabaticity?</a:t>
                </a:r>
              </a:p>
              <a:p>
                <a:endParaRPr lang="en-US" dirty="0"/>
              </a:p>
              <a:p>
                <a:r>
                  <a:rPr lang="en-US" dirty="0"/>
                  <a:t>Define quality of emittance exchange: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𝑒𝑛𝑑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,0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Scaling parameter describing adiabaticity</a:t>
                </a:r>
              </a:p>
              <a:p>
                <a:pPr marL="177790" lvl="1" indent="0">
                  <a:buFont typeface="Symbol" panose="05050102010706020507" pitchFamily="18" charset="2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dirty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dirty="0" smtClean="0">
                                              <a:latin typeface="Cambria Math" panose="02040503050406030204" pitchFamily="18" charset="0"/>
                                            </a:rPr>
                                            <m:t>𝑄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p>
                                <m:s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dirty="0" smtClean="0">
                                  <a:latin typeface="Cambria Math" panose="02040503050406030204" pitchFamily="18" charset="0"/>
                                </a:rPr>
                                <m:t>ΔQ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24" name="Content Placeholder 1">
                <a:extLst>
                  <a:ext uri="{FF2B5EF4-FFF2-40B4-BE49-F238E27FC236}">
                    <a16:creationId xmlns:a16="http://schemas.microsoft.com/office/drawing/2014/main" id="{5FCC4E77-3396-3EF1-9125-A371BCF77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589" y="1006082"/>
                <a:ext cx="4609120" cy="3509963"/>
              </a:xfrm>
              <a:prstGeom prst="rect">
                <a:avLst/>
              </a:prstGeom>
              <a:blipFill>
                <a:blip r:embed="rId2"/>
                <a:stretch>
                  <a:fillRect l="-2646" t="-1563" r="-1455" b="-1093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Slide Number Placeholder 3">
            <a:extLst>
              <a:ext uri="{FF2B5EF4-FFF2-40B4-BE49-F238E27FC236}">
                <a16:creationId xmlns:a16="http://schemas.microsoft.com/office/drawing/2014/main" id="{842693C5-BD48-8172-BFD2-43E60169573C}"/>
              </a:ext>
            </a:extLst>
          </p:cNvPr>
          <p:cNvSpPr txBox="1">
            <a:spLocks/>
          </p:cNvSpPr>
          <p:nvPr/>
        </p:nvSpPr>
        <p:spPr>
          <a:xfrm>
            <a:off x="7865900" y="4968000"/>
            <a:ext cx="575742" cy="1476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800" kern="1200" smtClean="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29</a:t>
            </a:fld>
            <a:endParaRPr lang="de-DE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0E8C459-6DC9-A5AA-C1FB-E2A8D0DAD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660" y="1419622"/>
            <a:ext cx="3739520" cy="2614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9D9B321-3185-C0D7-9883-1300BCDE4800}"/>
                  </a:ext>
                </a:extLst>
              </p:cNvPr>
              <p:cNvSpPr txBox="1"/>
              <p:nvPr/>
            </p:nvSpPr>
            <p:spPr>
              <a:xfrm>
                <a:off x="5095684" y="4398997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∮</m:t>
                      </m:r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ds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rad>
                      <m:sSup>
                        <m:sSup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d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f>
                                <m:f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den>
                              </m:f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n-GB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9D9B321-3185-C0D7-9883-1300BCDE4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5684" y="4398997"/>
                <a:ext cx="914400" cy="914400"/>
              </a:xfrm>
              <a:prstGeom prst="rect">
                <a:avLst/>
              </a:prstGeom>
              <a:blipFill>
                <a:blip r:embed="rId4"/>
                <a:stretch>
                  <a:fillRect r="-31533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869816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/>
            <p:txBody>
              <a:bodyPr/>
              <a:lstStyle/>
              <a:p>
                <a:r>
                  <a:rPr lang="en-GB" noProof="0" dirty="0"/>
                  <a:t>Objective: create system with transfer matrix </a:t>
                </a:r>
                <a14:m>
                  <m:oMath xmlns:m="http://schemas.openxmlformats.org/officeDocument/2006/math">
                    <m:r>
                      <a:rPr lang="en-US" b="1" i="1" noProof="0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b="1" noProof="0" dirty="0"/>
                  <a:t> </a:t>
                </a:r>
                <a:r>
                  <a:rPr lang="en-GB" noProof="0" dirty="0"/>
                  <a:t>such that transverse emittances of the beam are perfectly exchanged:</a:t>
                </a:r>
              </a:p>
              <a:p>
                <a:endParaRPr lang="en-GB" sz="1400" dirty="0"/>
              </a:p>
              <a:p>
                <a:endParaRPr lang="en-GB" sz="1400" noProof="0" dirty="0"/>
              </a:p>
              <a:p>
                <a:endParaRPr lang="en-GB" sz="1400" dirty="0"/>
              </a:p>
              <a:p>
                <a:endParaRPr lang="en-GB" sz="1400" noProof="0" dirty="0"/>
              </a:p>
              <a:p>
                <a:endParaRPr lang="en-GB" sz="1400" dirty="0"/>
              </a:p>
              <a:p>
                <a:endParaRPr lang="en-GB" sz="1400" noProof="0" dirty="0"/>
              </a:p>
              <a:p>
                <a:endParaRPr lang="en-GB" sz="1400" dirty="0"/>
              </a:p>
              <a:p>
                <a:endParaRPr lang="en-GB" sz="1400" noProof="0" dirty="0"/>
              </a:p>
              <a:p>
                <a:endParaRPr lang="en-US" sz="1400" b="1" i="1" dirty="0">
                  <a:latin typeface="Cambria Math" panose="02040503050406030204" pitchFamily="18" charset="0"/>
                </a:endParaRPr>
              </a:p>
              <a:p>
                <a:pPr lvl="1"/>
                <a:endParaRPr lang="en-GB" sz="1400" dirty="0"/>
              </a:p>
              <a:p>
                <a:endParaRPr lang="en-GB" sz="1400" noProof="0" dirty="0"/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blipFill>
                <a:blip r:embed="rId2"/>
                <a:stretch>
                  <a:fillRect l="-1575" t="-1563" r="-189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Generalized emittance exchange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74D8E6-E51B-5336-E09A-01FDD3AAC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421" y="2108427"/>
            <a:ext cx="3045241" cy="835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16BBCF-5B0A-7A98-3834-6A40E377C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074331"/>
            <a:ext cx="3384376" cy="855631"/>
          </a:xfrm>
          <a:prstGeom prst="rect">
            <a:avLst/>
          </a:prstGeom>
        </p:spPr>
      </p:pic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DC4854DE-B8FB-2E05-9C70-3A698F1211C4}"/>
              </a:ext>
            </a:extLst>
          </p:cNvPr>
          <p:cNvSpPr/>
          <p:nvPr/>
        </p:nvSpPr>
        <p:spPr bwMode="auto">
          <a:xfrm>
            <a:off x="3844860" y="1617080"/>
            <a:ext cx="1514307" cy="381375"/>
          </a:xfrm>
          <a:prstGeom prst="curved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7379E8-D5C0-FA28-96F5-F27773548CFE}"/>
                  </a:ext>
                </a:extLst>
              </p:cNvPr>
              <p:cNvSpPr txBox="1"/>
              <p:nvPr/>
            </p:nvSpPr>
            <p:spPr>
              <a:xfrm>
                <a:off x="4168732" y="1672152"/>
                <a:ext cx="914400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𝚺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GB" sz="18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47379E8-D5C0-FA28-96F5-F27773548C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8732" y="1672152"/>
                <a:ext cx="914400" cy="9144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3CDE12B-0EC0-7AAF-7009-2DABCE8634BD}"/>
              </a:ext>
            </a:extLst>
          </p:cNvPr>
          <p:cNvSpPr/>
          <p:nvPr/>
        </p:nvSpPr>
        <p:spPr bwMode="auto">
          <a:xfrm>
            <a:off x="1199508" y="2172743"/>
            <a:ext cx="1212251" cy="360040"/>
          </a:xfrm>
          <a:prstGeom prst="roundRect">
            <a:avLst/>
          </a:prstGeom>
          <a:noFill/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2C7D6AA-C933-2F91-706E-B99C9DD51DFF}"/>
              </a:ext>
            </a:extLst>
          </p:cNvPr>
          <p:cNvSpPr/>
          <p:nvPr/>
        </p:nvSpPr>
        <p:spPr bwMode="auto">
          <a:xfrm>
            <a:off x="2388605" y="2536056"/>
            <a:ext cx="1212251" cy="360040"/>
          </a:xfrm>
          <a:prstGeom prst="roundRect">
            <a:avLst/>
          </a:prstGeom>
          <a:noFill/>
          <a:ln w="1905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5841C6-94FB-A94C-5F16-26533A26ED86}"/>
                  </a:ext>
                </a:extLst>
              </p:cNvPr>
              <p:cNvSpPr txBox="1"/>
              <p:nvPr/>
            </p:nvSpPr>
            <p:spPr>
              <a:xfrm>
                <a:off x="1245000" y="1840149"/>
                <a:ext cx="914400" cy="3166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C5000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C50006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C5000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C50006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C50006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C5000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C50006"/>
                                  </a:solidFill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C5000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rgbClr val="C50006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C50006"/>
                                      </a:solidFill>
                                      <a:latin typeface="Cambria Math" panose="02040503050406030204" pitchFamily="18" charset="0"/>
                                    </a:rPr>
                                    <m:t>𝑥𝑥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C50006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func>
                        </m:e>
                      </m:rad>
                      <m:r>
                        <a:rPr lang="en-US" sz="1200" b="0" i="1" smtClean="0">
                          <a:solidFill>
                            <a:srgbClr val="C5000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CH" sz="1200" dirty="0" err="1">
                  <a:solidFill>
                    <a:srgbClr val="C50006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D5841C6-94FB-A94C-5F16-26533A26ED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5000" y="1840149"/>
                <a:ext cx="914400" cy="316612"/>
              </a:xfrm>
              <a:prstGeom prst="rect">
                <a:avLst/>
              </a:prstGeom>
              <a:blipFill>
                <a:blip r:embed="rId6"/>
                <a:stretch>
                  <a:fillRect l="-4000" r="-1266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7E0645-A6E2-6D7D-26A1-46C72A1C3EE8}"/>
                  </a:ext>
                </a:extLst>
              </p:cNvPr>
              <p:cNvSpPr txBox="1"/>
              <p:nvPr/>
            </p:nvSpPr>
            <p:spPr>
              <a:xfrm>
                <a:off x="2537530" y="2929963"/>
                <a:ext cx="914400" cy="2940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det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 b="0" i="0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𝑦𝑦</m:t>
                                  </m:r>
                                  <m:r>
                                    <a:rPr lang="en-US" sz="12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b>
                              </m:sSub>
                            </m:e>
                          </m:func>
                        </m:e>
                      </m:rad>
                      <m:r>
                        <a:rPr lang="en-US" sz="1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de-CH" sz="1200" dirty="0" err="1">
                  <a:solidFill>
                    <a:srgbClr val="7030A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67E0645-A6E2-6D7D-26A1-46C72A1C3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7530" y="2929963"/>
                <a:ext cx="914400" cy="294083"/>
              </a:xfrm>
              <a:prstGeom prst="rect">
                <a:avLst/>
              </a:prstGeom>
              <a:blipFill>
                <a:blip r:embed="rId7"/>
                <a:stretch>
                  <a:fillRect l="-4000" r="-14000" b="-3958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E5CF248-9329-30D9-08FC-949B62CC60EF}"/>
              </a:ext>
            </a:extLst>
          </p:cNvPr>
          <p:cNvSpPr/>
          <p:nvPr/>
        </p:nvSpPr>
        <p:spPr bwMode="auto">
          <a:xfrm>
            <a:off x="6909958" y="2498504"/>
            <a:ext cx="1212251" cy="397592"/>
          </a:xfrm>
          <a:prstGeom prst="roundRect">
            <a:avLst/>
          </a:prstGeom>
          <a:noFill/>
          <a:ln w="1905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642D7FE-8938-977D-6455-A20BF4C26937}"/>
              </a:ext>
            </a:extLst>
          </p:cNvPr>
          <p:cNvSpPr/>
          <p:nvPr/>
        </p:nvSpPr>
        <p:spPr bwMode="auto">
          <a:xfrm>
            <a:off x="5655666" y="2138464"/>
            <a:ext cx="1212251" cy="360040"/>
          </a:xfrm>
          <a:prstGeom prst="roundRect">
            <a:avLst/>
          </a:prstGeom>
          <a:noFill/>
          <a:ln w="19050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FC2A48-E834-9AC0-0BA0-E13ADE083346}"/>
                  </a:ext>
                </a:extLst>
              </p:cNvPr>
              <p:cNvSpPr txBox="1"/>
              <p:nvPr/>
            </p:nvSpPr>
            <p:spPr>
              <a:xfrm>
                <a:off x="3004212" y="3618579"/>
                <a:ext cx="2815372" cy="9144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:r>
                  <a:rPr lang="en-GB" sz="1400" dirty="0"/>
                  <a:t>How must </a:t>
                </a:r>
                <a14:m>
                  <m:oMath xmlns:m="http://schemas.openxmlformats.org/officeDocument/2006/math"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GB" sz="1400" b="1" dirty="0"/>
                  <a:t> </a:t>
                </a:r>
                <a:r>
                  <a:rPr lang="en-GB" sz="1400" dirty="0"/>
                  <a:t>look? </a:t>
                </a:r>
              </a:p>
              <a:p>
                <a:pPr lvl="1" algn="ctr"/>
                <a14:m>
                  <m:oMath xmlns:m="http://schemas.openxmlformats.org/officeDocument/2006/math">
                    <m:func>
                      <m:funcPr>
                        <m:ctrlPr>
                          <a:rPr lang="en-GB" sz="140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i="0" dirty="0" smtClean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GB" sz="1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𝑥𝑥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/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GB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1400" dirty="0"/>
                  <a:t> </a:t>
                </a:r>
              </a:p>
              <a:p>
                <a:pPr lvl="1" algn="ctr"/>
                <a14:m>
                  <m:oMath xmlns:m="http://schemas.openxmlformats.org/officeDocument/2006/math">
                    <m:func>
                      <m:func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GB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𝑦𝑥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GB" sz="1400" dirty="0"/>
                  <a:t>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GB" sz="1400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GB" sz="1400" dirty="0"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GB" sz="1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GB" sz="14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EFC2A48-E834-9AC0-0BA0-E13ADE083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4212" y="3618579"/>
                <a:ext cx="2815372" cy="914400"/>
              </a:xfrm>
              <a:prstGeom prst="rect">
                <a:avLst/>
              </a:prstGeom>
              <a:blipFill>
                <a:blip r:embed="rId8"/>
                <a:stretch>
                  <a:fillRect t="-6667" b="-8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14214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BAC7-6D2F-9BD9-63F9-3C6474F5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D28474-85D6-ED54-BE70-C2D2BF691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239" y="3194137"/>
            <a:ext cx="2874333" cy="19236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DA6EA8-B129-E0AE-B537-3135D427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701" y="606877"/>
            <a:ext cx="2978770" cy="2021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F8ADE23B-6662-F70B-ACF4-ED483A012ECB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94235" y="1043184"/>
                <a:ext cx="4949549" cy="3509963"/>
              </a:xfrm>
            </p:spPr>
            <p:txBody>
              <a:bodyPr/>
              <a:lstStyle/>
              <a:p>
                <a:r>
                  <a:rPr lang="en-US" dirty="0"/>
                  <a:t>Simulation emittance exchange in the SLS booster lattice with different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indeed a good scaling parameter for adiabaticity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gives good exchange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Landau-Zener formula from QM describes the scaling</a:t>
                </a:r>
              </a:p>
              <a:p>
                <a:pPr marL="17779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𝑛𝑎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=1−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7779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7" name="Content Placeholder 1">
                <a:extLst>
                  <a:ext uri="{FF2B5EF4-FFF2-40B4-BE49-F238E27FC236}">
                    <a16:creationId xmlns:a16="http://schemas.microsoft.com/office/drawing/2014/main" id="{F8ADE23B-6662-F70B-ACF4-ED483A012E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94235" y="1043184"/>
                <a:ext cx="4949549" cy="3509963"/>
              </a:xfrm>
              <a:blipFill>
                <a:blip r:embed="rId4"/>
                <a:stretch>
                  <a:fillRect l="-2463" t="-1563" r="-197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2">
            <a:extLst>
              <a:ext uri="{FF2B5EF4-FFF2-40B4-BE49-F238E27FC236}">
                <a16:creationId xmlns:a16="http://schemas.microsoft.com/office/drawing/2014/main" id="{74A840FD-FE71-157B-D192-97DD64AB8EB5}"/>
              </a:ext>
            </a:extLst>
          </p:cNvPr>
          <p:cNvSpPr txBox="1">
            <a:spLocks/>
          </p:cNvSpPr>
          <p:nvPr/>
        </p:nvSpPr>
        <p:spPr bwMode="auto">
          <a:xfrm>
            <a:off x="1691680" y="188539"/>
            <a:ext cx="5276474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dirty="0"/>
              <a:t>Emittance exchange: adiabaticity</a:t>
            </a:r>
            <a:endParaRPr lang="en-GB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709B7C3-1047-EEBF-E990-8718E41973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27367" y="4977502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30</a:t>
            </a:fld>
            <a:endParaRPr lang="de-DE" dirty="0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BE69A6D9-5EF7-0170-99B2-D828243EDEFA}"/>
              </a:ext>
            </a:extLst>
          </p:cNvPr>
          <p:cNvSpPr/>
          <p:nvPr/>
        </p:nvSpPr>
        <p:spPr bwMode="auto">
          <a:xfrm rot="16200000">
            <a:off x="6279506" y="1974278"/>
            <a:ext cx="360041" cy="122057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07FA6-F472-7E02-CBC4-7E6B743B9027}"/>
              </a:ext>
            </a:extLst>
          </p:cNvPr>
          <p:cNvSpPr txBox="1"/>
          <p:nvPr/>
        </p:nvSpPr>
        <p:spPr>
          <a:xfrm>
            <a:off x="6133707" y="2708484"/>
            <a:ext cx="2088232" cy="4434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adiabatic</a:t>
            </a:r>
            <a:endParaRPr lang="en-GB" sz="18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594D574A-CB64-51E7-C345-E1EF12912FE9}"/>
              </a:ext>
            </a:extLst>
          </p:cNvPr>
          <p:cNvSpPr/>
          <p:nvPr/>
        </p:nvSpPr>
        <p:spPr bwMode="auto">
          <a:xfrm rot="16200000">
            <a:off x="7667265" y="2007858"/>
            <a:ext cx="360041" cy="1220574"/>
          </a:xfrm>
          <a:prstGeom prst="lef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A35C4D-B488-79FC-E571-8065E3894257}"/>
              </a:ext>
            </a:extLst>
          </p:cNvPr>
          <p:cNvSpPr txBox="1"/>
          <p:nvPr/>
        </p:nvSpPr>
        <p:spPr>
          <a:xfrm>
            <a:off x="7354282" y="2742064"/>
            <a:ext cx="2088232" cy="44340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non-adiabatic</a:t>
            </a:r>
            <a:endParaRPr lang="en-GB" sz="1800" dirty="0" err="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20237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BAC7-6D2F-9BD9-63F9-3C6474F5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4A840FD-FE71-157B-D192-97DD64AB8EB5}"/>
              </a:ext>
            </a:extLst>
          </p:cNvPr>
          <p:cNvSpPr txBox="1">
            <a:spLocks/>
          </p:cNvSpPr>
          <p:nvPr/>
        </p:nvSpPr>
        <p:spPr bwMode="auto">
          <a:xfrm>
            <a:off x="1691680" y="188539"/>
            <a:ext cx="5276474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dirty="0"/>
              <a:t>Emittance exchange: damping</a:t>
            </a:r>
            <a:endParaRPr lang="en-GB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709B7C3-1047-EEBF-E990-8718E41973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27367" y="4977502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31</a:t>
            </a:fld>
            <a:endParaRPr lang="de-DE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73FF24-2FAD-4319-AACD-6AB73AE16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645" y="3003243"/>
            <a:ext cx="3238082" cy="2140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1">
                <a:extLst>
                  <a:ext uri="{FF2B5EF4-FFF2-40B4-BE49-F238E27FC236}">
                    <a16:creationId xmlns:a16="http://schemas.microsoft.com/office/drawing/2014/main" id="{4E9A22C8-A367-3A25-F929-DB57393F65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301" y="1006082"/>
                <a:ext cx="4719804" cy="35099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dirty="0"/>
                  <a:t>Radiation deteriorates the emittance exchange when beam is out of equilibrium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r>
                  <a:rPr lang="en-US" dirty="0"/>
                  <a:t>Effect of radiation in SLS booster: </a:t>
                </a:r>
                <a:br>
                  <a:rPr lang="en-US" dirty="0"/>
                </a:br>
                <a:r>
                  <a:rPr lang="en-US" dirty="0"/>
                  <a:t>extracting after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𝑒𝑥𝑡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=2.1</m:t>
                    </m:r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=11.4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Beam must be extracted early, but working point must be far away from resonance</a:t>
                </a:r>
              </a:p>
              <a:p>
                <a:pPr marL="177790" lvl="1" indent="0">
                  <a:buFont typeface="Symbol" panose="05050102010706020507" pitchFamily="18" charset="2"/>
                  <a:buNone/>
                </a:pPr>
                <a:endParaRPr lang="en-US" dirty="0"/>
              </a:p>
              <a:p>
                <a:pPr marL="177790" lvl="1" indent="0">
                  <a:buFont typeface="Symbol" panose="05050102010706020507" pitchFamily="18" charset="2"/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</p:txBody>
          </p:sp>
        </mc:Choice>
        <mc:Fallback xmlns="">
          <p:sp>
            <p:nvSpPr>
              <p:cNvPr id="3" name="Content Placeholder 1">
                <a:extLst>
                  <a:ext uri="{FF2B5EF4-FFF2-40B4-BE49-F238E27FC236}">
                    <a16:creationId xmlns:a16="http://schemas.microsoft.com/office/drawing/2014/main" id="{4E9A22C8-A367-3A25-F929-DB57393F6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01" y="1006082"/>
                <a:ext cx="4719804" cy="3509963"/>
              </a:xfrm>
              <a:prstGeom prst="rect">
                <a:avLst/>
              </a:prstGeom>
              <a:blipFill>
                <a:blip r:embed="rId3"/>
                <a:stretch>
                  <a:fillRect l="-2581" t="-1563" r="-1677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EA55450-23E7-1B07-65BB-042ACA9D2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597375"/>
            <a:ext cx="3347863" cy="23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8577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BAC7-6D2F-9BD9-63F9-3C6474F5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4A840FD-FE71-157B-D192-97DD64AB8EB5}"/>
              </a:ext>
            </a:extLst>
          </p:cNvPr>
          <p:cNvSpPr txBox="1">
            <a:spLocks/>
          </p:cNvSpPr>
          <p:nvPr/>
        </p:nvSpPr>
        <p:spPr bwMode="auto">
          <a:xfrm>
            <a:off x="1691680" y="188539"/>
            <a:ext cx="5276474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dirty="0"/>
              <a:t>SLS booster decoupling</a:t>
            </a:r>
            <a:endParaRPr lang="en-GB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709B7C3-1047-EEBF-E990-8718E41973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27367" y="4977502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32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10143129-665E-20A9-669A-F673B41B6265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1043000" y="1006082"/>
                <a:ext cx="7742237" cy="3509963"/>
              </a:xfrm>
            </p:spPr>
            <p:txBody>
              <a:bodyPr/>
              <a:lstStyle/>
              <a:p>
                <a:r>
                  <a:rPr lang="en-US" dirty="0"/>
                  <a:t>Vertical beam offsets in </a:t>
                </a:r>
                <a:r>
                  <a:rPr lang="en-US" dirty="0" err="1"/>
                  <a:t>sextupoles</a:t>
                </a:r>
                <a:r>
                  <a:rPr lang="en-US" dirty="0"/>
                  <a:t> lead to x-y coupling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∮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𝑑𝑠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</m:d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e>
                      </m:ra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den>
                                  </m:f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e>
                              </m:d>
                            </m:sup>
                          </m:sSup>
                        </m:fName>
                        <m:e/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Orbit in SLS booster is not corrected due to lack of available BPMs</a:t>
                </a:r>
              </a:p>
              <a:p>
                <a:pPr marL="177790" lvl="1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coupling may stem from vertical offsets, leading to vertical dispersion and emittance sharing</a:t>
                </a:r>
              </a:p>
              <a:p>
                <a:pPr marL="17779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  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b="0" dirty="0"/>
              </a:p>
              <a:p>
                <a:r>
                  <a:rPr lang="en-GB" dirty="0"/>
                  <a:t>Minimizing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/>
                  <a:t> in transfer line can lead to decoupling</a:t>
                </a:r>
              </a:p>
              <a:p>
                <a:pPr lvl="1"/>
                <a:r>
                  <a:rPr lang="en-GB" dirty="0"/>
                  <a:t>Closed orbit bumps</a:t>
                </a:r>
              </a:p>
              <a:p>
                <a:pPr lvl="1"/>
                <a:r>
                  <a:rPr lang="en-GB" dirty="0"/>
                  <a:t>Single-corrector optimization </a:t>
                </a:r>
              </a:p>
            </p:txBody>
          </p:sp>
        </mc:Choice>
        <mc:Fallback xmlns="">
          <p:sp>
            <p:nvSpPr>
              <p:cNvPr id="5" name="Content Placeholder 1">
                <a:extLst>
                  <a:ext uri="{FF2B5EF4-FFF2-40B4-BE49-F238E27FC236}">
                    <a16:creationId xmlns:a16="http://schemas.microsoft.com/office/drawing/2014/main" id="{10143129-665E-20A9-669A-F673B41B62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1043000" y="1006082"/>
                <a:ext cx="7742237" cy="3509963"/>
              </a:xfrm>
              <a:blipFill>
                <a:blip r:embed="rId2"/>
                <a:stretch>
                  <a:fillRect l="-1575" t="-1563" b="-1910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049606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EBAC7-6D2F-9BD9-63F9-3C6474F51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74A840FD-FE71-157B-D192-97DD64AB8EB5}"/>
              </a:ext>
            </a:extLst>
          </p:cNvPr>
          <p:cNvSpPr txBox="1">
            <a:spLocks/>
          </p:cNvSpPr>
          <p:nvPr/>
        </p:nvSpPr>
        <p:spPr bwMode="auto">
          <a:xfrm>
            <a:off x="1691680" y="188539"/>
            <a:ext cx="5276474" cy="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4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en-US" dirty="0"/>
              <a:t>SLS booster decoupling</a:t>
            </a:r>
            <a:endParaRPr lang="en-GB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709B7C3-1047-EEBF-E990-8718E41973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27367" y="4977502"/>
            <a:ext cx="575742" cy="147638"/>
          </a:xfr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33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91D9007E-EB43-E5CF-B7C0-A0BFC098E0D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0881" y="1006082"/>
                <a:ext cx="3871119" cy="3509963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US" dirty="0"/>
                  <a:t>Works very well!</a:t>
                </a:r>
              </a:p>
              <a:p>
                <a:pPr lvl="1"/>
                <a:r>
                  <a:rPr lang="en-US" dirty="0"/>
                  <a:t>Factor 2 reduction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Suppression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dirty="0"/>
                  <a:t> at BRTL cameras</a:t>
                </a:r>
              </a:p>
              <a:p>
                <a:pPr lvl="1"/>
                <a:r>
                  <a:rPr lang="en-US" dirty="0"/>
                  <a:t>Factor 10 reduction in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⇒ </m:t>
                    </m:r>
                  </m:oMath>
                </a14:m>
                <a:r>
                  <a:rPr lang="en-US" dirty="0"/>
                  <a:t>better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after emittance exchange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177790" lvl="1" indent="0">
                  <a:buFont typeface="Symbol" panose="05050102010706020507" pitchFamily="18" charset="2"/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91D9007E-EB43-E5CF-B7C0-A0BFC098E0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881" y="1006082"/>
                <a:ext cx="3871119" cy="3509963"/>
              </a:xfrm>
              <a:prstGeom prst="rect">
                <a:avLst/>
              </a:prstGeom>
              <a:blipFill>
                <a:blip r:embed="rId2"/>
                <a:stretch>
                  <a:fillRect l="-3150" t="-1563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D6A24EF-6567-6494-C2F6-74405BCF4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035" y="1118971"/>
            <a:ext cx="3194260" cy="32841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4632F-23AA-ED8D-06A3-F2E25975F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386" y="2787774"/>
            <a:ext cx="2676649" cy="18629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169D35-A882-7F6D-E832-8696ADCC93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244" y="2859782"/>
            <a:ext cx="2987361" cy="200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806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013B-6684-962A-814F-66379237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987" y="1923678"/>
            <a:ext cx="6708025" cy="381375"/>
          </a:xfrm>
        </p:spPr>
        <p:txBody>
          <a:bodyPr/>
          <a:lstStyle/>
          <a:p>
            <a:pPr algn="ctr"/>
            <a:r>
              <a:rPr lang="en-US" sz="3000" u="sng" dirty="0"/>
              <a:t>Ways of doing emittance exchange</a:t>
            </a:r>
            <a:br>
              <a:rPr lang="en-US" sz="3000" dirty="0"/>
            </a:br>
            <a:r>
              <a:rPr lang="en-US" sz="3000" b="1" dirty="0"/>
              <a:t>Transfer lines</a:t>
            </a:r>
            <a:endParaRPr lang="de-CH" sz="3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9D4E0E-D76C-4DD3-0184-E2F6E94F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68276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transfer line exchange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D6E2FB8-7979-DAF2-577F-2790479F14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43000" y="1006083"/>
            <a:ext cx="7742237" cy="768182"/>
          </a:xfrm>
        </p:spPr>
        <p:txBody>
          <a:bodyPr/>
          <a:lstStyle/>
          <a:p>
            <a:r>
              <a:rPr lang="de-CH" sz="1500" dirty="0"/>
              <a:t>Clever arrangement of skew quadrupoles will exchange emittances</a:t>
            </a:r>
          </a:p>
          <a:p>
            <a:pPr lvl="1"/>
            <a:r>
              <a:rPr lang="de-CH" sz="1500" dirty="0"/>
              <a:t>Maybe the oldest method: proposed in 1970!</a:t>
            </a:r>
          </a:p>
          <a:p>
            <a:pPr lvl="1"/>
            <a:endParaRPr lang="de-CH" sz="1500" dirty="0"/>
          </a:p>
          <a:p>
            <a:pPr marL="0" indent="0" algn="ctr">
              <a:buNone/>
            </a:pPr>
            <a:r>
              <a:rPr lang="de-CH" sz="1800" dirty="0">
                <a:solidFill>
                  <a:schemeClr val="accent6"/>
                </a:solidFill>
              </a:rPr>
              <a:t>Simple. Clean. </a:t>
            </a:r>
            <a:r>
              <a:rPr lang="de-CH" sz="1800" dirty="0" err="1">
                <a:solidFill>
                  <a:schemeClr val="accent6"/>
                </a:solidFill>
              </a:rPr>
              <a:t>Stable</a:t>
            </a:r>
            <a:r>
              <a:rPr lang="de-CH" sz="1800" dirty="0">
                <a:solidFill>
                  <a:schemeClr val="accent6"/>
                </a:solidFill>
              </a:rPr>
              <a:t>.</a:t>
            </a:r>
          </a:p>
          <a:p>
            <a:pPr lvl="1"/>
            <a:endParaRPr lang="de-CH" sz="1500" dirty="0"/>
          </a:p>
          <a:p>
            <a:r>
              <a:rPr lang="de-CH" sz="1500" dirty="0" err="1"/>
              <a:t>Must</a:t>
            </a:r>
            <a:r>
              <a:rPr lang="de-CH" sz="1500" dirty="0"/>
              <a:t> </a:t>
            </a:r>
            <a:r>
              <a:rPr lang="de-CH" sz="1500" dirty="0" err="1"/>
              <a:t>be</a:t>
            </a:r>
            <a:r>
              <a:rPr lang="de-CH" sz="1500" dirty="0"/>
              <a:t> </a:t>
            </a:r>
            <a:r>
              <a:rPr lang="de-CH" sz="1500" dirty="0" err="1"/>
              <a:t>kept</a:t>
            </a:r>
            <a:r>
              <a:rPr lang="de-CH" sz="1500" dirty="0"/>
              <a:t> </a:t>
            </a:r>
            <a:r>
              <a:rPr lang="de-CH" sz="1500" dirty="0" err="1"/>
              <a:t>dispersion-free</a:t>
            </a:r>
            <a:r>
              <a:rPr lang="de-CH" sz="1500" dirty="0"/>
              <a:t> </a:t>
            </a:r>
            <a:r>
              <a:rPr lang="de-CH" sz="1500" dirty="0" err="1"/>
              <a:t>to</a:t>
            </a:r>
            <a:r>
              <a:rPr lang="de-CH" sz="1500" dirty="0"/>
              <a:t> </a:t>
            </a:r>
            <a:r>
              <a:rPr lang="de-CH" sz="1500" dirty="0" err="1"/>
              <a:t>avoid</a:t>
            </a:r>
            <a:r>
              <a:rPr lang="de-CH" sz="1500" dirty="0"/>
              <a:t> </a:t>
            </a:r>
            <a:r>
              <a:rPr lang="de-CH" sz="1500" dirty="0" err="1"/>
              <a:t>vertical</a:t>
            </a:r>
            <a:r>
              <a:rPr lang="de-CH" sz="1500" dirty="0"/>
              <a:t> </a:t>
            </a:r>
            <a:r>
              <a:rPr lang="de-CH" sz="1500" dirty="0" err="1"/>
              <a:t>dispersion</a:t>
            </a:r>
            <a:r>
              <a:rPr lang="de-CH" sz="1500" dirty="0"/>
              <a:t> after </a:t>
            </a:r>
            <a:r>
              <a:rPr lang="de-CH" sz="1500" dirty="0" err="1"/>
              <a:t>exchange</a:t>
            </a:r>
            <a:r>
              <a:rPr lang="de-CH" sz="15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E9AEC-73E6-8506-9AA4-27BD4F8EC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842" y="3222412"/>
            <a:ext cx="2917093" cy="10026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3FFB6-E689-8754-E629-8E1610CA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5" y="3361128"/>
            <a:ext cx="2030713" cy="8178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936B70-1D00-D1A2-8A04-42CB22E1D9F6}"/>
              </a:ext>
            </a:extLst>
          </p:cNvPr>
          <p:cNvSpPr txBox="1"/>
          <p:nvPr/>
        </p:nvSpPr>
        <p:spPr>
          <a:xfrm>
            <a:off x="1213114" y="4217533"/>
            <a:ext cx="2422781" cy="37810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000" dirty="0"/>
              <a:t>CERN proposal:</a:t>
            </a:r>
            <a:br>
              <a:rPr lang="de-CH" sz="1000" dirty="0"/>
            </a:br>
            <a:r>
              <a:rPr lang="de-CH" sz="1000" dirty="0"/>
              <a:t>3 skew quads + interleaved normal quads</a:t>
            </a:r>
            <a:br>
              <a:rPr lang="de-CH" sz="1000" dirty="0"/>
            </a:br>
            <a:r>
              <a:rPr lang="de-CH" sz="1000" dirty="0"/>
              <a:t>90° phase advance.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566C08-E158-4515-A94C-EFF67B9F4261}"/>
              </a:ext>
            </a:extLst>
          </p:cNvPr>
          <p:cNvSpPr txBox="1"/>
          <p:nvPr/>
        </p:nvSpPr>
        <p:spPr>
          <a:xfrm>
            <a:off x="5520984" y="4248865"/>
            <a:ext cx="1612307" cy="24799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000" dirty="0"/>
              <a:t>BESSY proposal: </a:t>
            </a:r>
            <a:br>
              <a:rPr lang="de-CH" sz="1000" dirty="0"/>
            </a:br>
            <a:r>
              <a:rPr lang="de-CH" sz="1000" dirty="0"/>
              <a:t>5 skew quads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GB" sz="1000" dirty="0" err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844DDC-C33D-0333-BEFE-E03EC037B80C}"/>
              </a:ext>
            </a:extLst>
          </p:cNvPr>
          <p:cNvSpPr/>
          <p:nvPr/>
        </p:nvSpPr>
        <p:spPr bwMode="auto">
          <a:xfrm>
            <a:off x="971600" y="3075806"/>
            <a:ext cx="3024336" cy="18002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59E7FA-E5C8-6A3A-B25E-DC4CD13CDBC8}"/>
              </a:ext>
            </a:extLst>
          </p:cNvPr>
          <p:cNvSpPr/>
          <p:nvPr/>
        </p:nvSpPr>
        <p:spPr bwMode="auto">
          <a:xfrm>
            <a:off x="5004048" y="3075806"/>
            <a:ext cx="3024336" cy="1800200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0864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3168F56A-AFB3-8916-11E8-19A90F8F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114" y="1798288"/>
            <a:ext cx="4035952" cy="316568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</a:t>
            </a:r>
            <a:br>
              <a:rPr lang="en-GB" dirty="0"/>
            </a:br>
            <a:r>
              <a:rPr lang="en-GB" b="1" dirty="0">
                <a:latin typeface="+mn-lt"/>
              </a:rPr>
              <a:t>APS-U BTS transfer line exchange 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188C82-7E6E-30A5-749A-5F538FABE44C}"/>
                  </a:ext>
                </a:extLst>
              </p:cNvPr>
              <p:cNvSpPr txBox="1"/>
              <p:nvPr/>
            </p:nvSpPr>
            <p:spPr>
              <a:xfrm>
                <a:off x="398612" y="3423642"/>
                <a:ext cx="2160240" cy="14401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𝐸𝑋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de-CH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de-CH" sz="18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−6.8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−6.8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de-CH" sz="18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3188C82-7E6E-30A5-749A-5F538FABE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612" y="3423642"/>
                <a:ext cx="2160240" cy="1440160"/>
              </a:xfrm>
              <a:prstGeom prst="rect">
                <a:avLst/>
              </a:prstGeom>
              <a:blipFill>
                <a:blip r:embed="rId3"/>
                <a:stretch>
                  <a:fillRect r="-504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1B4B6F-75BC-B558-CCDB-0C50C41DF365}"/>
              </a:ext>
            </a:extLst>
          </p:cNvPr>
          <p:cNvSpPr txBox="1"/>
          <p:nvPr/>
        </p:nvSpPr>
        <p:spPr>
          <a:xfrm>
            <a:off x="107504" y="480399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400" i="1" dirty="0">
                <a:solidFill>
                  <a:srgbClr val="808080"/>
                </a:solidFill>
                <a:latin typeface="Calibri"/>
              </a:rPr>
              <a:t>Thanks to Michael Borland for the lattice</a:t>
            </a:r>
            <a:endParaRPr lang="de-CH" sz="1400" i="1" dirty="0" err="1">
              <a:solidFill>
                <a:srgbClr val="808080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A24A3F-BB14-8C09-C4A2-AD62F92C02E1}"/>
              </a:ext>
            </a:extLst>
          </p:cNvPr>
          <p:cNvGrpSpPr/>
          <p:nvPr/>
        </p:nvGrpSpPr>
        <p:grpSpPr>
          <a:xfrm>
            <a:off x="649409" y="1072822"/>
            <a:ext cx="5001843" cy="1660642"/>
            <a:chOff x="679706" y="1203598"/>
            <a:chExt cx="5001843" cy="16606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11AE43-9814-9D00-CDB7-15024A6FB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9706" y="1203598"/>
              <a:ext cx="5001843" cy="166064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6BDF9FF-7257-390F-6683-0E3312F57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7984" y="2139702"/>
              <a:ext cx="1080120" cy="5760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491A2F3-AEA0-C926-BC5D-DC4CD7F63C34}"/>
              </a:ext>
            </a:extLst>
          </p:cNvPr>
          <p:cNvSpPr/>
          <p:nvPr/>
        </p:nvSpPr>
        <p:spPr bwMode="auto">
          <a:xfrm>
            <a:off x="1600300" y="1625837"/>
            <a:ext cx="936104" cy="1152128"/>
          </a:xfrm>
          <a:prstGeom prst="roundRect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692773-0F0E-3E27-9F49-48994630051B}"/>
              </a:ext>
            </a:extLst>
          </p:cNvPr>
          <p:cNvCxnSpPr/>
          <p:nvPr/>
        </p:nvCxnSpPr>
        <p:spPr bwMode="auto">
          <a:xfrm flipH="1">
            <a:off x="1763688" y="2833979"/>
            <a:ext cx="216024" cy="6456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2118805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013B-6684-962A-814F-663792376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987" y="1923678"/>
            <a:ext cx="6708025" cy="381375"/>
          </a:xfrm>
        </p:spPr>
        <p:txBody>
          <a:bodyPr/>
          <a:lstStyle/>
          <a:p>
            <a:pPr algn="ctr"/>
            <a:r>
              <a:rPr lang="en-US" sz="3000" u="sng" dirty="0"/>
              <a:t>Ways of doing emittance exchange</a:t>
            </a:r>
            <a:br>
              <a:rPr lang="en-US" sz="3000" dirty="0"/>
            </a:br>
            <a:r>
              <a:rPr lang="en-US" sz="3000" b="1" dirty="0"/>
              <a:t>Resonances in boosters</a:t>
            </a:r>
            <a:endParaRPr lang="de-CH" sz="3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9D4E0E-D76C-4DD3-0184-E2F6E94F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552564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Inhaltsplatzhalter 1"/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683568" y="1006083"/>
                <a:ext cx="4464496" cy="2789804"/>
              </a:xfrm>
            </p:spPr>
            <p:txBody>
              <a:bodyPr/>
              <a:lstStyle/>
              <a:p>
                <a:r>
                  <a:rPr lang="en-US" sz="1400" dirty="0"/>
                  <a:t>Resonance condition for linear difference resonance: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1400" b="0" i="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−ℓ=0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,   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ℓ= </m:t>
                    </m:r>
                  </m:oMath>
                </a14:m>
                <a:r>
                  <a:rPr lang="en-GB" sz="1400" dirty="0"/>
                  <a:t>integer</a:t>
                </a:r>
                <a:endParaRPr lang="en-US" sz="1400" b="0" dirty="0"/>
              </a:p>
              <a:p>
                <a:endParaRPr lang="en-GB" sz="1400" dirty="0"/>
              </a:p>
              <a:p>
                <a:r>
                  <a:rPr lang="en-GB" sz="1400" dirty="0" err="1"/>
                  <a:t>Betatron</a:t>
                </a:r>
                <a:r>
                  <a:rPr lang="en-GB" sz="1400" dirty="0"/>
                  <a:t> tune separation / “detuning”: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400" b="0" dirty="0"/>
                  <a:t>     </a:t>
                </a:r>
              </a:p>
              <a:p>
                <a:pPr lvl="1"/>
                <a:r>
                  <a:rPr lang="en-US" sz="1400" b="0" dirty="0"/>
                  <a:t>^hat</a:t>
                </a:r>
                <a:r>
                  <a:rPr lang="en-US" sz="1400" dirty="0"/>
                  <a:t> indicates fractional part of tune</a:t>
                </a:r>
              </a:p>
              <a:p>
                <a:endParaRPr lang="en-GB" sz="1400" dirty="0"/>
              </a:p>
              <a:p>
                <a:r>
                  <a:rPr lang="en-GB" sz="1400" dirty="0"/>
                  <a:t>Coupling coefficient of linear difference resonance:</a:t>
                </a:r>
                <a:br>
                  <a:rPr lang="en-GB" sz="1400" dirty="0"/>
                </a:br>
                <a:r>
                  <a:rPr lang="en-GB" sz="1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∮</m:t>
                    </m:r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ds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d>
                          <m:dPr>
                            <m:ctrlP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rad>
                    <m:sSup>
                      <m:s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+2</m:t>
                            </m:r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f>
                              <m:fPr>
                                <m:ctrlP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den>
                            </m:f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d>
                      </m:sup>
                    </m:sSup>
                  </m:oMath>
                </a14:m>
                <a:endParaRPr lang="en-GB" sz="1400" dirty="0">
                  <a:solidFill>
                    <a:srgbClr val="000000"/>
                  </a:solidFill>
                  <a:latin typeface="Calibri"/>
                </a:endParaRP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𝑛𝑎𝑡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∷ </m:t>
                    </m:r>
                  </m:oMath>
                </a14:m>
                <a:r>
                  <a:rPr lang="en-GB" sz="1400" b="1" dirty="0">
                    <a:solidFill>
                      <a:srgbClr val="000000"/>
                    </a:solidFill>
                    <a:latin typeface="Calibri"/>
                  </a:rPr>
                  <a:t>“natural”</a:t>
                </a:r>
                <a:r>
                  <a:rPr lang="en-GB" sz="1400" dirty="0">
                    <a:solidFill>
                      <a:srgbClr val="000000"/>
                    </a:solidFill>
                    <a:latin typeface="Calibri"/>
                  </a:rPr>
                  <a:t> from rotated quadrupoles and vertical 	                  offsets in </a:t>
                </a:r>
                <a:r>
                  <a:rPr lang="en-GB" sz="1400" dirty="0" err="1">
                    <a:solidFill>
                      <a:srgbClr val="000000"/>
                    </a:solidFill>
                    <a:latin typeface="Calibri"/>
                  </a:rPr>
                  <a:t>sextupoles</a:t>
                </a:r>
                <a:r>
                  <a:rPr lang="en-GB" sz="1400" dirty="0">
                    <a:solidFill>
                      <a:srgbClr val="000000"/>
                    </a:solidFill>
                    <a:latin typeface="Calibri"/>
                  </a:rPr>
                  <a:t>, etc.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𝑖𝑛𝑑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∷  </m:t>
                    </m:r>
                  </m:oMath>
                </a14:m>
                <a:r>
                  <a:rPr lang="en-GB" sz="1400" b="1" dirty="0">
                    <a:solidFill>
                      <a:srgbClr val="000000"/>
                    </a:solidFill>
                    <a:latin typeface="Calibri"/>
                  </a:rPr>
                  <a:t>“induced”</a:t>
                </a:r>
                <a:r>
                  <a:rPr lang="en-GB" sz="1400" dirty="0">
                    <a:solidFill>
                      <a:srgbClr val="000000"/>
                    </a:solidFill>
                    <a:latin typeface="Calibri"/>
                  </a:rPr>
                  <a:t> from by pulsed skew quadrupole</a:t>
                </a:r>
              </a:p>
              <a:p>
                <a:pPr lvl="1"/>
                <a:endParaRPr lang="en-GB" sz="1400" dirty="0">
                  <a:solidFill>
                    <a:srgbClr val="000000"/>
                  </a:solidFill>
                  <a:latin typeface="Calibri"/>
                </a:endParaRPr>
              </a:p>
              <a:p>
                <a:pPr lvl="1"/>
                <a:endParaRPr lang="en-GB" sz="1400" dirty="0">
                  <a:solidFill>
                    <a:srgbClr val="000000"/>
                  </a:solidFill>
                  <a:latin typeface="Calibri"/>
                </a:endParaRPr>
              </a:p>
              <a:p>
                <a:pPr marL="177790" lvl="1" indent="0">
                  <a:buNone/>
                </a:pPr>
                <a:endParaRPr lang="en-GB" sz="1400" dirty="0">
                  <a:solidFill>
                    <a:srgbClr val="000000"/>
                  </a:solidFill>
                  <a:latin typeface="Calibri"/>
                </a:endParaRPr>
              </a:p>
              <a:p>
                <a:pPr lvl="1"/>
                <a:endParaRPr lang="en-GB" sz="1400" dirty="0">
                  <a:solidFill>
                    <a:srgbClr val="000000"/>
                  </a:solidFill>
                  <a:latin typeface="Calibri"/>
                </a:endParaRPr>
              </a:p>
              <a:p>
                <a:pPr lvl="1"/>
                <a:endParaRPr lang="en-GB" sz="1400" dirty="0" err="1">
                  <a:solidFill>
                    <a:srgbClr val="000000"/>
                  </a:solidFill>
                  <a:latin typeface="Calibri"/>
                </a:endParaRPr>
              </a:p>
              <a:p>
                <a:pPr lvl="1"/>
                <a:endParaRPr lang="en-GB" dirty="0"/>
              </a:p>
              <a:p>
                <a:pPr marL="177790" lvl="1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lvl="1"/>
                <a:endParaRPr lang="en-US" b="0" dirty="0"/>
              </a:p>
              <a:p>
                <a:pPr marL="177790" lvl="1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endParaRPr lang="en-GB" sz="1400" noProof="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2" name="Inhaltsplatzhalt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683568" y="1006083"/>
                <a:ext cx="4464496" cy="2789804"/>
              </a:xfrm>
              <a:blipFill>
                <a:blip r:embed="rId2"/>
                <a:stretch>
                  <a:fillRect l="-2186" t="-1528" r="-1913" b="-3275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Emittance exchange using resonances</a:t>
            </a:r>
            <a:br>
              <a:rPr lang="en-GB" dirty="0"/>
            </a:br>
            <a:r>
              <a:rPr lang="en-GB" b="1" dirty="0"/>
              <a:t>Terminology</a:t>
            </a:r>
            <a:endParaRPr lang="en-GB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12" name="Picture 11" descr="A diagram of a graph&#10;&#10;Description automatically generated">
            <a:extLst>
              <a:ext uri="{FF2B5EF4-FFF2-40B4-BE49-F238E27FC236}">
                <a16:creationId xmlns:a16="http://schemas.microsoft.com/office/drawing/2014/main" id="{CF72F232-7E82-410D-1F9B-B73A2746D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119" y="1131590"/>
            <a:ext cx="3112935" cy="2513606"/>
          </a:xfrm>
          <a:prstGeom prst="rect">
            <a:avLst/>
          </a:prstGeom>
        </p:spPr>
      </p:pic>
      <p:pic>
        <p:nvPicPr>
          <p:cNvPr id="16" name="Picture 15" descr="A graph of a line&#10;&#10;Description automatically generated">
            <a:extLst>
              <a:ext uri="{FF2B5EF4-FFF2-40B4-BE49-F238E27FC236}">
                <a16:creationId xmlns:a16="http://schemas.microsoft.com/office/drawing/2014/main" id="{14724AE8-66E1-BF95-63DA-BE03A29FE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0011" y="1215687"/>
            <a:ext cx="3112935" cy="2513605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8B1F353-C57C-E11C-B456-6E6B5177C511}"/>
              </a:ext>
            </a:extLst>
          </p:cNvPr>
          <p:cNvCxnSpPr>
            <a:cxnSpLocks/>
          </p:cNvCxnSpPr>
          <p:nvPr/>
        </p:nvCxnSpPr>
        <p:spPr bwMode="auto">
          <a:xfrm>
            <a:off x="6641107" y="2776881"/>
            <a:ext cx="190748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6"/>
            </a:solidFill>
            <a:prstDash val="solid"/>
            <a:round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E52DBD-80DB-2712-38E2-0B700AA789A3}"/>
                  </a:ext>
                </a:extLst>
              </p:cNvPr>
              <p:cNvSpPr txBox="1"/>
              <p:nvPr/>
            </p:nvSpPr>
            <p:spPr>
              <a:xfrm>
                <a:off x="6852840" y="2976419"/>
                <a:ext cx="334764" cy="2316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rad>
                      <m:r>
                        <a:rPr lang="en-US" sz="1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2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</m:oMath>
                  </m:oMathPara>
                </a14:m>
                <a:endParaRPr lang="de-CH" sz="1200" dirty="0" err="1">
                  <a:solidFill>
                    <a:schemeClr val="accent6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5E52DBD-80DB-2712-38E2-0B700AA78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2840" y="2976419"/>
                <a:ext cx="334764" cy="231693"/>
              </a:xfrm>
              <a:prstGeom prst="rect">
                <a:avLst/>
              </a:prstGeom>
              <a:blipFill>
                <a:blip r:embed="rId5"/>
                <a:stretch>
                  <a:fillRect r="-61818" b="-1842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FD74B1-EEDF-D80B-8191-F42C72F04D7F}"/>
                  </a:ext>
                </a:extLst>
              </p:cNvPr>
              <p:cNvSpPr txBox="1"/>
              <p:nvPr/>
            </p:nvSpPr>
            <p:spPr>
              <a:xfrm>
                <a:off x="6059202" y="3846631"/>
                <a:ext cx="2130214" cy="30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r>
                  <a:rPr lang="en-US" sz="1200" dirty="0">
                    <a:solidFill>
                      <a:schemeClr val="accent6"/>
                    </a:solidFill>
                    <a:latin typeface="Calibri"/>
                  </a:rPr>
                  <a:t>Dotted lines act as “stop-band”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dirty="0">
                    <a:solidFill>
                      <a:schemeClr val="accent6"/>
                    </a:solidFill>
                    <a:latin typeface="Calibri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200" dirty="0">
                  <a:solidFill>
                    <a:schemeClr val="accent6"/>
                  </a:solidFill>
                  <a:latin typeface="Calibri"/>
                </a:endParaRPr>
              </a:p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:br>
                  <a:rPr lang="en-US" sz="1200" dirty="0">
                    <a:solidFill>
                      <a:schemeClr val="accent6"/>
                    </a:solidFill>
                    <a:latin typeface="Calibri"/>
                  </a:rPr>
                </a:br>
                <a:endParaRPr lang="de-CH" sz="1200" dirty="0" err="1">
                  <a:solidFill>
                    <a:schemeClr val="accent6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9FD74B1-EEDF-D80B-8191-F42C72F04D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9202" y="3846631"/>
                <a:ext cx="2130214" cy="309084"/>
              </a:xfrm>
              <a:prstGeom prst="rect">
                <a:avLst/>
              </a:prstGeom>
              <a:blipFill>
                <a:blip r:embed="rId6"/>
                <a:stretch>
                  <a:fillRect l="-4585" t="-11765" r="-3323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Inhaltsplatzhalter 1">
                <a:extLst>
                  <a:ext uri="{FF2B5EF4-FFF2-40B4-BE49-F238E27FC236}">
                    <a16:creationId xmlns:a16="http://schemas.microsoft.com/office/drawing/2014/main" id="{4650CE28-7167-79A7-1966-25CA06DEDC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7872" y="3867894"/>
                <a:ext cx="6184304" cy="1025421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17779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Arial" panose="020B0604020202020204" pitchFamily="34" charset="0"/>
                  <a:buChar char="•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55582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39724" marR="0" indent="-18414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spc="0" baseline="0">
                    <a:solidFill>
                      <a:schemeClr val="tx1"/>
                    </a:solidFill>
                    <a:latin typeface="+mn-lt"/>
                    <a:ea typeface="ＭＳ Ｐゴシック" charset="-128"/>
                    <a:cs typeface="ＭＳ Ｐゴシック" charset="-128"/>
                  </a:defRPr>
                </a:lvl3pPr>
                <a:lvl4pPr marL="717515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4pPr>
                <a:lvl5pPr marL="895306" marR="0" indent="-177792" algn="l" defTabSz="914354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Pct val="100000"/>
                  <a:buFont typeface="Symbol" panose="05050102010706020507" pitchFamily="18" charset="2"/>
                  <a:buChar char="-"/>
                  <a:tabLst/>
                  <a:defRPr sz="1700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ＭＳ Ｐゴシック" charset="0"/>
                  </a:defRPr>
                </a:lvl5pPr>
                <a:lvl6pPr marL="1074685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1257238" indent="-182554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1436616" indent="-179380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1614408" indent="-177792" algn="l" rtl="0" eaLnBrk="1" fontAlgn="base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buFont typeface="Symbol" panose="05050102010706020507" pitchFamily="18" charset="2"/>
                  <a:buChar char="-"/>
                  <a:defRPr sz="15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r>
                  <a:rPr lang="en-GB" sz="1400" dirty="0">
                    <a:solidFill>
                      <a:srgbClr val="010000"/>
                    </a:solidFill>
                  </a:rPr>
                  <a:t>Experimentally measurable tunes are the “normal-mode tunes”:</a:t>
                </a:r>
              </a:p>
              <a:p>
                <a:pPr marL="17779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f>
                        <m:fPr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400" b="0" i="1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1400" b="0" i="0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dirty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dirty="0" smtClean="0">
                                          <a:solidFill>
                                            <a:srgbClr val="01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dirty="0" smtClean="0">
                                          <a:solidFill>
                                            <a:srgbClr val="01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400" b="0" i="1" dirty="0" smtClean="0">
                                          <a:solidFill>
                                            <a:srgbClr val="01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400" b="0" dirty="0">
                  <a:solidFill>
                    <a:srgbClr val="010000"/>
                  </a:solidFill>
                </a:endParaRPr>
              </a:p>
              <a:p>
                <a:pPr marL="17779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400" b="0" i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1400" b="0" i="1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  <m:sub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1400" b="0" i="1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1400" b="0" i="0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1400" b="0" i="1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1400" b="0" i="1" dirty="0" smtClean="0">
                          <a:solidFill>
                            <a:srgbClr val="01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sz="1400" b="0" i="0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sSup>
                            <m:sSupPr>
                              <m:ctrlP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dirty="0" smtClean="0">
                              <a:solidFill>
                                <a:srgbClr val="01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dirty="0" smtClean="0">
                                      <a:solidFill>
                                        <a:srgbClr val="01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dirty="0" smtClean="0">
                                          <a:solidFill>
                                            <a:srgbClr val="01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dirty="0" smtClean="0">
                                          <a:solidFill>
                                            <a:srgbClr val="01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400" b="0" i="1" dirty="0" smtClean="0">
                                          <a:solidFill>
                                            <a:srgbClr val="01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1" dirty="0" smtClean="0">
                                  <a:solidFill>
                                    <a:srgbClr val="01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GB" sz="1400" dirty="0">
                  <a:solidFill>
                    <a:srgbClr val="010000"/>
                  </a:solidFill>
                </a:endParaRPr>
              </a:p>
              <a:p>
                <a:pPr marL="177790" lvl="1" indent="0">
                  <a:buNone/>
                </a:pPr>
                <a:endParaRPr lang="en-GB" sz="1400" dirty="0">
                  <a:solidFill>
                    <a:srgbClr val="010000"/>
                  </a:solidFill>
                </a:endParaRPr>
              </a:p>
            </p:txBody>
          </p:sp>
        </mc:Choice>
        <mc:Fallback xmlns="">
          <p:sp>
            <p:nvSpPr>
              <p:cNvPr id="30" name="Inhaltsplatzhalter 1">
                <a:extLst>
                  <a:ext uri="{FF2B5EF4-FFF2-40B4-BE49-F238E27FC236}">
                    <a16:creationId xmlns:a16="http://schemas.microsoft.com/office/drawing/2014/main" id="{4650CE28-7167-79A7-1966-25CA06DED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872" y="3867894"/>
                <a:ext cx="6184304" cy="1025421"/>
              </a:xfrm>
              <a:prstGeom prst="rect">
                <a:avLst/>
              </a:prstGeom>
              <a:blipFill>
                <a:blip r:embed="rId7"/>
                <a:stretch>
                  <a:fillRect l="-1576" t="-4142" b="-8284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98072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Emittance oscillations due to </a:t>
            </a:r>
            <a:r>
              <a:rPr lang="en-GB" sz="2000" b="1" dirty="0">
                <a:latin typeface="+mn-lt"/>
              </a:rPr>
              <a:t>linear difference resonance</a:t>
            </a:r>
            <a:endParaRPr lang="en-GB" sz="2000" b="1" noProof="0" dirty="0">
              <a:latin typeface="+mn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16" name="Content Placeholder 15" descr="A screenshot of a graph&#10;&#10;Description automatically generated">
            <a:extLst>
              <a:ext uri="{FF2B5EF4-FFF2-40B4-BE49-F238E27FC236}">
                <a16:creationId xmlns:a16="http://schemas.microsoft.com/office/drawing/2014/main" id="{6CD1F7AA-F636-8CA8-11F5-35D0CE6D2D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561262" y="1131590"/>
            <a:ext cx="1993063" cy="3321773"/>
          </a:xfrm>
        </p:spPr>
      </p:pic>
      <p:pic>
        <p:nvPicPr>
          <p:cNvPr id="18" name="Picture 17" descr="A screenshot of a graph&#10;&#10;Description automatically generated">
            <a:extLst>
              <a:ext uri="{FF2B5EF4-FFF2-40B4-BE49-F238E27FC236}">
                <a16:creationId xmlns:a16="http://schemas.microsoft.com/office/drawing/2014/main" id="{98F4F8DE-8546-A912-F34E-645A8F4E8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129" y="1131592"/>
            <a:ext cx="1993063" cy="3321771"/>
          </a:xfrm>
          <a:prstGeom prst="rect">
            <a:avLst/>
          </a:prstGeom>
        </p:spPr>
      </p:pic>
      <p:pic>
        <p:nvPicPr>
          <p:cNvPr id="20" name="Picture 19" descr="A screenshot of a graph&#10;&#10;Description automatically generated">
            <a:extLst>
              <a:ext uri="{FF2B5EF4-FFF2-40B4-BE49-F238E27FC236}">
                <a16:creationId xmlns:a16="http://schemas.microsoft.com/office/drawing/2014/main" id="{38C0D78C-687B-8D93-6D57-8D1407AA8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3521" y="1124854"/>
            <a:ext cx="1993063" cy="33217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57ABF3-9B51-0E9A-DB38-17B3FFE6389D}"/>
                  </a:ext>
                </a:extLst>
              </p:cNvPr>
              <p:cNvSpPr txBox="1"/>
              <p:nvPr/>
            </p:nvSpPr>
            <p:spPr>
              <a:xfrm>
                <a:off x="6970096" y="627534"/>
                <a:ext cx="1368152" cy="55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ΔQ</m:t>
                      </m:r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=0.016</m:t>
                      </m:r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157ABF3-9B51-0E9A-DB38-17B3FFE638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096" y="627534"/>
                <a:ext cx="1368152" cy="5555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11F6AF-B161-0D4C-DE0E-034E0D156D09}"/>
                  </a:ext>
                </a:extLst>
              </p:cNvPr>
              <p:cNvSpPr txBox="1"/>
              <p:nvPr/>
            </p:nvSpPr>
            <p:spPr>
              <a:xfrm>
                <a:off x="4572021" y="623352"/>
                <a:ext cx="1368152" cy="55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b="0" dirty="0">
                    <a:solidFill>
                      <a:srgbClr val="000000"/>
                    </a:solidFill>
                    <a:latin typeface="Calibri"/>
                  </a:rPr>
                  <a:t>.016</a:t>
                </a: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=0.016</m:t>
                      </m:r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11F6AF-B161-0D4C-DE0E-034E0D156D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21" y="623352"/>
                <a:ext cx="1368152" cy="555526"/>
              </a:xfrm>
              <a:prstGeom prst="rect">
                <a:avLst/>
              </a:prstGeom>
              <a:blipFill>
                <a:blip r:embed="rId6"/>
                <a:stretch>
                  <a:fillRect t="-769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CA0A82-FA25-EDCF-9D6C-0AC9BD97E18E}"/>
                  </a:ext>
                </a:extLst>
              </p:cNvPr>
              <p:cNvSpPr txBox="1"/>
              <p:nvPr/>
            </p:nvSpPr>
            <p:spPr>
              <a:xfrm>
                <a:off x="2248034" y="548059"/>
                <a:ext cx="1368152" cy="555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ΔQ</m:t>
                    </m:r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b="0" dirty="0">
                    <a:solidFill>
                      <a:srgbClr val="000000"/>
                    </a:solidFill>
                    <a:latin typeface="Calibri"/>
                  </a:rPr>
                  <a:t>.064</a:t>
                </a: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=0.016</m:t>
                      </m:r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CA0A82-FA25-EDCF-9D6C-0AC9BD97E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8034" y="548059"/>
                <a:ext cx="1368152" cy="555526"/>
              </a:xfrm>
              <a:prstGeom prst="rect">
                <a:avLst/>
              </a:prstGeom>
              <a:blipFill>
                <a:blip r:embed="rId7"/>
                <a:stretch>
                  <a:fillRect t="-7692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7C199E-AF61-0CC2-67F8-0163E8741085}"/>
                  </a:ext>
                </a:extLst>
              </p:cNvPr>
              <p:cNvSpPr txBox="1"/>
              <p:nvPr/>
            </p:nvSpPr>
            <p:spPr>
              <a:xfrm>
                <a:off x="755576" y="4466204"/>
                <a:ext cx="3712709" cy="521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p>
                                      <m:r>
                                        <a:rPr lang="en-US" sz="14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7C199E-AF61-0CC2-67F8-0163E8741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576" y="4466204"/>
                <a:ext cx="3712709" cy="521374"/>
              </a:xfrm>
              <a:prstGeom prst="rect">
                <a:avLst/>
              </a:prstGeom>
              <a:blipFill>
                <a:blip r:embed="rId8"/>
                <a:stretch>
                  <a:fillRect b="-1176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2426-0B7C-E3C2-8918-1F4F58986CF2}"/>
                  </a:ext>
                </a:extLst>
              </p:cNvPr>
              <p:cNvSpPr txBox="1"/>
              <p:nvPr/>
            </p:nvSpPr>
            <p:spPr>
              <a:xfrm>
                <a:off x="4569314" y="4446626"/>
                <a:ext cx="3712709" cy="521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eaLnBrk="1" hangingPunct="1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p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4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C</m:t>
                                      </m:r>
                                    </m:e>
                                    <m:sup>
                                      <m:r>
                                        <a:rPr lang="en-US" sz="1400" b="0" i="0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ΔQ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de-CH" sz="1400" dirty="0" err="1">
                  <a:solidFill>
                    <a:srgbClr val="00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27A2426-0B7C-E3C2-8918-1F4F58986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314" y="4446626"/>
                <a:ext cx="3712709" cy="52137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69CE92A7-89AC-FE01-CA5B-D29ED1FD722F}"/>
              </a:ext>
            </a:extLst>
          </p:cNvPr>
          <p:cNvSpPr txBox="1"/>
          <p:nvPr/>
        </p:nvSpPr>
        <p:spPr>
          <a:xfrm>
            <a:off x="573927" y="2514713"/>
            <a:ext cx="1368152" cy="55552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400" b="1" dirty="0" err="1">
                <a:solidFill>
                  <a:srgbClr val="000000"/>
                </a:solidFill>
                <a:latin typeface="+mn-lt"/>
              </a:rPr>
              <a:t>No</a:t>
            </a:r>
            <a:r>
              <a:rPr lang="de-CH" sz="1400" b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CH" sz="1400" b="1" dirty="0" err="1">
                <a:solidFill>
                  <a:srgbClr val="000000"/>
                </a:solidFill>
                <a:latin typeface="+mn-lt"/>
              </a:rPr>
              <a:t>damping</a:t>
            </a:r>
            <a:r>
              <a:rPr lang="de-CH" sz="1400" b="1" dirty="0">
                <a:solidFill>
                  <a:srgbClr val="000000"/>
                </a:solidFill>
                <a:latin typeface="+mn-lt"/>
              </a:rPr>
              <a:t>!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4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310282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SI PowerPoint Master english 16_9.potx" id="{D740BDA2-5362-433F-8FF1-B032EC84CAE9}" vid="{5E8A839B-C512-4D1D-A022-DACBC9126E25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0</TotalTime>
  <Words>1915</Words>
  <Application>Microsoft Office PowerPoint</Application>
  <PresentationFormat>On-screen Show (16:9)</PresentationFormat>
  <Paragraphs>401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Narrow</vt:lpstr>
      <vt:lpstr>Calibri</vt:lpstr>
      <vt:lpstr>Cambria Math</vt:lpstr>
      <vt:lpstr>Georgia</vt:lpstr>
      <vt:lpstr>Segoe UI Emoji</vt:lpstr>
      <vt:lpstr>Symbol</vt:lpstr>
      <vt:lpstr>Times</vt:lpstr>
      <vt:lpstr>PSI-Powerpoint-Master Calibri V2</vt:lpstr>
      <vt:lpstr>Emittance exchange options for injectors</vt:lpstr>
      <vt:lpstr>Why emittance exchange? </vt:lpstr>
      <vt:lpstr>Generalized emittance exchange</vt:lpstr>
      <vt:lpstr>Ways of doing emittance exchange Transfer lines</vt:lpstr>
      <vt:lpstr>Emittance exchange transfer line exchange</vt:lpstr>
      <vt:lpstr>Emittance exchange APS-U BTS transfer line exchange </vt:lpstr>
      <vt:lpstr>Ways of doing emittance exchange Resonances in boosters</vt:lpstr>
      <vt:lpstr>Emittance exchange using resonances Terminology</vt:lpstr>
      <vt:lpstr>Emittance oscillations due to linear difference resonance</vt:lpstr>
      <vt:lpstr>Emittance oscillations due to linear difference resonance</vt:lpstr>
      <vt:lpstr>Emittance sharing the easy choice </vt:lpstr>
      <vt:lpstr>Emittance exchange coupling resonance crossing</vt:lpstr>
      <vt:lpstr>Emittance exchange SLS booster coupling resonance crossing</vt:lpstr>
      <vt:lpstr>Emittance exchange SLS booster coupling resonance crossing</vt:lpstr>
      <vt:lpstr>Emittance exchange SLS booster coupling resonance crossing</vt:lpstr>
      <vt:lpstr>Emittance exchange Resonance crossing elsewhere</vt:lpstr>
      <vt:lpstr>Emittance exchange SLS booster coupling resonance crossing</vt:lpstr>
      <vt:lpstr>Emittance exchange SLS booster coupling resonance crossing</vt:lpstr>
      <vt:lpstr>Ways of doing emittance exchange Resonances in boosters + induced coupling</vt:lpstr>
      <vt:lpstr>Emittance exchange pulsed skew quadrupole</vt:lpstr>
      <vt:lpstr>Emittance exchange pulsed skew quadrupole</vt:lpstr>
      <vt:lpstr>Emittance exchange pulsed semi-skew quadrupole</vt:lpstr>
      <vt:lpstr>Emittance exchange pulsed semi-skew quadrupole</vt:lpstr>
      <vt:lpstr>Emittance exchange AC skew quadrupole</vt:lpstr>
      <vt:lpstr>Conclusions</vt:lpstr>
      <vt:lpstr>Thank you for your attention!</vt:lpstr>
      <vt:lpstr>Emittance exchange APS-U transfer line</vt:lpstr>
      <vt:lpstr>Emittance exchange Transfer line exchange errors</vt:lpstr>
      <vt:lpstr>Resonance crossing: adiabaticity</vt:lpstr>
      <vt:lpstr>PowerPoint Presentation</vt:lpstr>
      <vt:lpstr>PowerPoint Presentation</vt:lpstr>
      <vt:lpstr>PowerPoint Presentation</vt:lpstr>
      <vt:lpstr>PowerPoint Presentation</vt:lpstr>
    </vt:vector>
  </TitlesOfParts>
  <Company>PSI - 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Emittance exchange options for injectors</dc:title>
  <dc:creator>Kallestrup Jonas</dc:creator>
  <cp:lastModifiedBy>Kallestrup Jonas</cp:lastModifiedBy>
  <cp:revision>81</cp:revision>
  <cp:lastPrinted>2015-09-30T13:23:15Z</cp:lastPrinted>
  <dcterms:created xsi:type="dcterms:W3CDTF">2024-02-21T08:58:49Z</dcterms:created>
  <dcterms:modified xsi:type="dcterms:W3CDTF">2024-03-07T06:53:40Z</dcterms:modified>
</cp:coreProperties>
</file>