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691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71" r:id="rId14"/>
    <p:sldId id="272" r:id="rId15"/>
    <p:sldId id="268" r:id="rId16"/>
    <p:sldId id="274" r:id="rId17"/>
    <p:sldId id="266" r:id="rId18"/>
    <p:sldId id="276" r:id="rId19"/>
    <p:sldId id="277" r:id="rId20"/>
    <p:sldId id="270" r:id="rId21"/>
    <p:sldId id="275" r:id="rId22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C9804"/>
    <a:srgbClr val="FFCC00"/>
    <a:srgbClr val="3F6BAE"/>
    <a:srgbClr val="F0DC08"/>
    <a:srgbClr val="EFE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4" autoAdjust="0"/>
    <p:restoredTop sz="86156" autoAdjust="0"/>
  </p:normalViewPr>
  <p:slideViewPr>
    <p:cSldViewPr>
      <p:cViewPr varScale="1">
        <p:scale>
          <a:sx n="81" d="100"/>
          <a:sy n="81" d="100"/>
        </p:scale>
        <p:origin x="72" y="9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C8582-32F8-4511-BE8E-9127F14BA016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2F002-206D-4184-B39E-C7D93CBC5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4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89451" y="620689"/>
            <a:ext cx="10363200" cy="1470025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11957" y="2132856"/>
            <a:ext cx="6230144" cy="1752600"/>
          </a:xfrm>
          <a:prstGeom prst="rect">
            <a:avLst/>
          </a:prstGeom>
          <a:effectLst>
            <a:glow rad="139700">
              <a:schemeClr val="bg1">
                <a:alpha val="0"/>
              </a:schemeClr>
            </a:glow>
            <a:softEdge rad="0"/>
          </a:effectLst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146779" y="6356351"/>
            <a:ext cx="6816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XXXXXXX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510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07436" y="6453337"/>
            <a:ext cx="9950605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XXXXXXX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88555" y="6453337"/>
            <a:ext cx="728784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DB0296-9B1A-4720-B29E-B92D812C976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>
          <a:xfrm flipH="1">
            <a:off x="3215680" y="743602"/>
            <a:ext cx="8976328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66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EIL - fond blanc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07436" y="6453337"/>
            <a:ext cx="9950605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XXXXXXX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88555" y="6453337"/>
            <a:ext cx="728784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DB0296-9B1A-4720-B29E-B92D812C976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790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OLEIL - fond blanc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07436" y="6453337"/>
            <a:ext cx="9950605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XXXXXXX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88555" y="6453337"/>
            <a:ext cx="728784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DB0296-9B1A-4720-B29E-B92D812C976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775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SOLEIL - fond blanc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88555" y="6453337"/>
            <a:ext cx="728784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DB0296-9B1A-4720-B29E-B92D812C976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 flipH="1">
            <a:off x="3215680" y="743602"/>
            <a:ext cx="8976328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893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LEIL - fond blanc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88555" y="6453337"/>
            <a:ext cx="728784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DB0296-9B1A-4720-B29E-B92D812C976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1220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8800" y="781055"/>
            <a:ext cx="10363200" cy="1656184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146779" y="6356351"/>
            <a:ext cx="6816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XXXXXXX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290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H="1">
            <a:off x="4175788" y="4523636"/>
            <a:ext cx="8023441" cy="1065604"/>
          </a:xfrm>
          <a:prstGeom prst="rect">
            <a:avLst/>
          </a:prstGeom>
          <a:solidFill>
            <a:schemeClr val="bg1">
              <a:lumMod val="5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rgbClr val="EEDE12"/>
              </a:solidFill>
            </a:endParaRP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4175788" y="5275833"/>
            <a:ext cx="8016217" cy="0"/>
          </a:xfrm>
          <a:prstGeom prst="line">
            <a:avLst/>
          </a:prstGeom>
          <a:ln w="73025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75787" y="4409665"/>
            <a:ext cx="7914404" cy="1143000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259557" y="6356351"/>
            <a:ext cx="6816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XXXXXXX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704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2255573" y="4492805"/>
            <a:ext cx="9936427" cy="1065604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cxnSp>
        <p:nvCxnSpPr>
          <p:cNvPr id="9" name="Connecteur droit 8"/>
          <p:cNvCxnSpPr/>
          <p:nvPr userDrawn="1"/>
        </p:nvCxnSpPr>
        <p:spPr>
          <a:xfrm flipH="1">
            <a:off x="2255574" y="5301208"/>
            <a:ext cx="9936428" cy="0"/>
          </a:xfrm>
          <a:prstGeom prst="line">
            <a:avLst/>
          </a:prstGeom>
          <a:ln w="73025" cmpd="tri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43013" y="4689711"/>
            <a:ext cx="9614400" cy="565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07436" y="6453337"/>
            <a:ext cx="9950605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XXXXXXX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88555" y="6453337"/>
            <a:ext cx="728784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DB0296-9B1A-4720-B29E-B92D812C976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135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07436" y="6453337"/>
            <a:ext cx="9950605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XXXXXXX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88555" y="6453337"/>
            <a:ext cx="728784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DB0296-9B1A-4720-B29E-B92D812C976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721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1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3215680" y="743602"/>
            <a:ext cx="8976328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07436" y="6453337"/>
            <a:ext cx="9950605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XXXXXXX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88555" y="6453337"/>
            <a:ext cx="728784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DB0296-9B1A-4720-B29E-B92D812C976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312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blanc - 1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07436" y="6453337"/>
            <a:ext cx="9950605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XXXXXXX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88555" y="6453337"/>
            <a:ext cx="728784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DB0296-9B1A-4720-B29E-B92D812C976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1466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2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07436" y="6453337"/>
            <a:ext cx="9950605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XXXXXXX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88555" y="6453337"/>
            <a:ext cx="728784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DB0296-9B1A-4720-B29E-B92D812C976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>
          <a:xfrm flipH="1">
            <a:off x="3215680" y="743602"/>
            <a:ext cx="8976328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4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blanc - 2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07436" y="6453337"/>
            <a:ext cx="9950605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XXXXXXX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88555" y="6453337"/>
            <a:ext cx="728784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DB0296-9B1A-4720-B29E-B92D812C976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141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79" y="613186"/>
            <a:ext cx="8982840" cy="624814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63552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146779" y="6356351"/>
            <a:ext cx="6816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XXXXXXX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79" y="5552402"/>
            <a:ext cx="748824" cy="1309236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r="19851"/>
          <a:stretch/>
        </p:blipFill>
        <p:spPr bwMode="auto">
          <a:xfrm>
            <a:off x="224069" y="128216"/>
            <a:ext cx="1743472" cy="115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09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8" r:id="rId3"/>
  </p:sldLayoutIdLst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4400" b="1" kern="1200" baseline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255573" y="194400"/>
            <a:ext cx="9662827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0000" y="1259999"/>
            <a:ext cx="10560000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79" y="5552402"/>
            <a:ext cx="748824" cy="1309236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r="19851"/>
          <a:stretch/>
        </p:blipFill>
        <p:spPr bwMode="auto">
          <a:xfrm>
            <a:off x="224069" y="128216"/>
            <a:ext cx="1743472" cy="115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space réservé du pied de page 4"/>
          <p:cNvSpPr txBox="1">
            <a:spLocks/>
          </p:cNvSpPr>
          <p:nvPr userDrawn="1"/>
        </p:nvSpPr>
        <p:spPr>
          <a:xfrm>
            <a:off x="2309053" y="6356351"/>
            <a:ext cx="8875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I.FAST 2024 – </a:t>
            </a:r>
            <a:r>
              <a:rPr lang="en-US" sz="9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Injectors</a:t>
            </a:r>
          </a:p>
        </p:txBody>
      </p:sp>
      <p:sp>
        <p:nvSpPr>
          <p:cNvPr id="12" name="Espace réservé du numéro de diapositive 5"/>
          <p:cNvSpPr txBox="1">
            <a:spLocks/>
          </p:cNvSpPr>
          <p:nvPr userDrawn="1"/>
        </p:nvSpPr>
        <p:spPr>
          <a:xfrm>
            <a:off x="11184566" y="6356351"/>
            <a:ext cx="6327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DB0296-9B1A-4720-B29E-B92D812C9761}" type="slidenum">
              <a:rPr lang="fr-FR" sz="9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‹N°›</a:t>
            </a:fld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1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4" r:id="rId2"/>
    <p:sldLayoutId id="2147483693" r:id="rId3"/>
    <p:sldLayoutId id="2147483705" r:id="rId4"/>
    <p:sldLayoutId id="2147483694" r:id="rId5"/>
    <p:sldLayoutId id="2147483706" r:id="rId6"/>
    <p:sldLayoutId id="2147483695" r:id="rId7"/>
    <p:sldLayoutId id="2147483707" r:id="rId8"/>
    <p:sldLayoutId id="2147483739" r:id="rId9"/>
    <p:sldLayoutId id="2147483734" r:id="rId10"/>
    <p:sldLayoutId id="2147483735" r:id="rId11"/>
  </p:sldLayoutIdLst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.to/FvCZT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79777" y="260648"/>
            <a:ext cx="7890182" cy="1470025"/>
          </a:xfrm>
        </p:spPr>
        <p:txBody>
          <a:bodyPr>
            <a:normAutofit/>
          </a:bodyPr>
          <a:lstStyle/>
          <a:p>
            <a:r>
              <a:rPr lang="en-US" sz="2400" b="1" dirty="0"/>
              <a:t>The new SOLEIL II MIK design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91944" y="2132856"/>
            <a:ext cx="6230144" cy="1752600"/>
          </a:xfrm>
        </p:spPr>
        <p:txBody>
          <a:bodyPr/>
          <a:lstStyle/>
          <a:p>
            <a:r>
              <a:rPr lang="en-US" b="1" dirty="0"/>
              <a:t>P. Alexandre</a:t>
            </a:r>
          </a:p>
          <a:p>
            <a:r>
              <a:rPr lang="en-US" sz="1600" i="1" dirty="0"/>
              <a:t>Pulsed Magnet and Power Supply Engineer</a:t>
            </a:r>
          </a:p>
          <a:p>
            <a:r>
              <a:rPr lang="en-US" sz="1600" i="1" dirty="0"/>
              <a:t>Injector Technical Coordinator for SOLEIL II Project</a:t>
            </a:r>
          </a:p>
          <a:p>
            <a:endParaRPr lang="en-US" sz="1800" i="1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I.FAST 2024 Injectors</a:t>
            </a:r>
          </a:p>
          <a:p>
            <a:r>
              <a:rPr lang="en-US" sz="2000" dirty="0"/>
              <a:t>Karlsruhe</a:t>
            </a:r>
          </a:p>
          <a:p>
            <a:r>
              <a:rPr lang="en-US" sz="2000" dirty="0"/>
              <a:t>6-8 March 2024</a:t>
            </a:r>
          </a:p>
        </p:txBody>
      </p:sp>
    </p:spTree>
    <p:extLst>
      <p:ext uri="{BB962C8B-B14F-4D97-AF65-F5344CB8AC3E}">
        <p14:creationId xmlns:p14="http://schemas.microsoft.com/office/powerpoint/2010/main" val="3767218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DACF94-8C85-F16D-AEF8-39D2513E2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and thermal design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BC31BF-EE49-31CC-A4F6-B0DD53E12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115" y="1357684"/>
            <a:ext cx="6711671" cy="5095645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Magnet: 3 sub-components:</a:t>
            </a:r>
          </a:p>
          <a:p>
            <a:pPr lvl="1"/>
            <a:r>
              <a:rPr lang="en-US" sz="1800" dirty="0"/>
              <a:t>Conductor assembly.</a:t>
            </a:r>
          </a:p>
          <a:p>
            <a:pPr lvl="1"/>
            <a:r>
              <a:rPr lang="en-US" sz="1800" dirty="0"/>
              <a:t>Liners : 0.5 mm thin ceramic plate with coating.</a:t>
            </a:r>
          </a:p>
          <a:p>
            <a:pPr lvl="1"/>
            <a:r>
              <a:rPr lang="en-US" sz="1800" dirty="0"/>
              <a:t>General mechanics.</a:t>
            </a:r>
          </a:p>
          <a:p>
            <a:pPr lvl="2"/>
            <a:r>
              <a:rPr lang="en-US" sz="1600" dirty="0"/>
              <a:t>Holding everything together.</a:t>
            </a:r>
          </a:p>
          <a:p>
            <a:pPr lvl="2"/>
            <a:r>
              <a:rPr lang="en-US" sz="1600" dirty="0"/>
              <a:t>Moving the tuning conductors (flexors).</a:t>
            </a:r>
          </a:p>
          <a:p>
            <a:pPr lvl="1"/>
            <a:endParaRPr lang="en-US" sz="1800" dirty="0"/>
          </a:p>
          <a:p>
            <a:r>
              <a:rPr lang="en-US" sz="2000" dirty="0"/>
              <a:t>Conductor assembly</a:t>
            </a:r>
          </a:p>
          <a:p>
            <a:pPr lvl="1"/>
            <a:r>
              <a:rPr lang="en-US" sz="1800" dirty="0"/>
              <a:t>Brazed / bonded wires or deposited (PCB) on alumina or aluminum nitride parts.</a:t>
            </a:r>
          </a:p>
          <a:p>
            <a:pPr lvl="1"/>
            <a:r>
              <a:rPr lang="en-US" sz="1800" dirty="0"/>
              <a:t>Accurate machining to position conductors.</a:t>
            </a:r>
          </a:p>
          <a:p>
            <a:pPr lvl="1"/>
            <a:endParaRPr lang="en-US" sz="1600" dirty="0"/>
          </a:p>
          <a:p>
            <a:r>
              <a:rPr lang="en-US" sz="2000" dirty="0"/>
              <a:t>Liners</a:t>
            </a:r>
          </a:p>
          <a:p>
            <a:pPr lvl="1"/>
            <a:r>
              <a:rPr lang="en-US" sz="1800" dirty="0"/>
              <a:t>Standard parts : 43 mm x 178 mm x 0.5 mm.</a:t>
            </a:r>
          </a:p>
          <a:p>
            <a:pPr lvl="2"/>
            <a:r>
              <a:rPr lang="en-US" sz="1600" dirty="0"/>
              <a:t>Decent flatness : 0.1 to 0.2 mm (or better).</a:t>
            </a:r>
          </a:p>
          <a:p>
            <a:pPr lvl="1"/>
            <a:r>
              <a:rPr lang="en-US" sz="1800" dirty="0"/>
              <a:t>Alumina or aluminum nitride with brazed transition parts.</a:t>
            </a:r>
          </a:p>
          <a:p>
            <a:pPr lvl="1"/>
            <a:r>
              <a:rPr lang="en-US" sz="1800" u="sng" dirty="0"/>
              <a:t>Advantage</a:t>
            </a:r>
            <a:r>
              <a:rPr lang="en-US" sz="1800" dirty="0"/>
              <a:t> : simple parts to manufacture in large number &amp; coat separately.</a:t>
            </a:r>
          </a:p>
          <a:p>
            <a:pPr lvl="1"/>
            <a:endParaRPr lang="en-US" sz="1800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F451F86F-F0B5-8BEB-6525-88965D518832}"/>
              </a:ext>
            </a:extLst>
          </p:cNvPr>
          <p:cNvGrpSpPr/>
          <p:nvPr/>
        </p:nvGrpSpPr>
        <p:grpSpPr>
          <a:xfrm>
            <a:off x="7896200" y="1052736"/>
            <a:ext cx="3238189" cy="2628096"/>
            <a:chOff x="683568" y="1340768"/>
            <a:chExt cx="4968552" cy="4032448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3442A13E-06E9-CA99-3F62-D84666D7100B}"/>
                </a:ext>
              </a:extLst>
            </p:cNvPr>
            <p:cNvGrpSpPr/>
            <p:nvPr/>
          </p:nvGrpSpPr>
          <p:grpSpPr>
            <a:xfrm>
              <a:off x="683568" y="3861048"/>
              <a:ext cx="4968552" cy="288032"/>
              <a:chOff x="683568" y="3861048"/>
              <a:chExt cx="4968552" cy="288032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E1394AF-79B5-DE83-2F14-308A55A67974}"/>
                  </a:ext>
                </a:extLst>
              </p:cNvPr>
              <p:cNvSpPr/>
              <p:nvPr/>
            </p:nvSpPr>
            <p:spPr>
              <a:xfrm>
                <a:off x="683568" y="3861048"/>
                <a:ext cx="4968552" cy="2880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Connecteur droit 18">
                <a:extLst>
                  <a:ext uri="{FF2B5EF4-FFF2-40B4-BE49-F238E27FC236}">
                    <a16:creationId xmlns:a16="http://schemas.microsoft.com/office/drawing/2014/main" id="{7A376466-160D-04BB-07AD-37B2971F9E0B}"/>
                  </a:ext>
                </a:extLst>
              </p:cNvPr>
              <p:cNvCxnSpPr/>
              <p:nvPr/>
            </p:nvCxnSpPr>
            <p:spPr>
              <a:xfrm>
                <a:off x="683568" y="4149080"/>
                <a:ext cx="4968552" cy="0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97C00191-5A1D-580F-1D32-57B6824D40ED}"/>
                </a:ext>
              </a:extLst>
            </p:cNvPr>
            <p:cNvCxnSpPr/>
            <p:nvPr/>
          </p:nvCxnSpPr>
          <p:spPr>
            <a:xfrm flipV="1">
              <a:off x="3167844" y="1340768"/>
              <a:ext cx="0" cy="403244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754544D-3A09-39D2-5861-917843D3849D}"/>
                </a:ext>
              </a:extLst>
            </p:cNvPr>
            <p:cNvSpPr/>
            <p:nvPr/>
          </p:nvSpPr>
          <p:spPr>
            <a:xfrm>
              <a:off x="683568" y="2924944"/>
              <a:ext cx="4968552" cy="72008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9C65827E-87C8-1B86-BD58-42B964A66A88}"/>
                </a:ext>
              </a:extLst>
            </p:cNvPr>
            <p:cNvCxnSpPr/>
            <p:nvPr/>
          </p:nvCxnSpPr>
          <p:spPr>
            <a:xfrm flipH="1">
              <a:off x="1129426" y="4797152"/>
              <a:ext cx="437867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FF46D3F-8410-6F02-7715-72788AA8587C}"/>
                </a:ext>
              </a:extLst>
            </p:cNvPr>
            <p:cNvSpPr/>
            <p:nvPr/>
          </p:nvSpPr>
          <p:spPr>
            <a:xfrm>
              <a:off x="2519772" y="1699672"/>
              <a:ext cx="1296144" cy="72008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3FA99733-A073-16D5-16DA-5EDC874B2FAB}"/>
                </a:ext>
              </a:extLst>
            </p:cNvPr>
            <p:cNvSpPr/>
            <p:nvPr/>
          </p:nvSpPr>
          <p:spPr>
            <a:xfrm>
              <a:off x="3074381" y="3542972"/>
              <a:ext cx="186925" cy="1740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4434CD55-1B01-4FFF-5031-F15211BB5509}"/>
                </a:ext>
              </a:extLst>
            </p:cNvPr>
            <p:cNvSpPr/>
            <p:nvPr/>
          </p:nvSpPr>
          <p:spPr>
            <a:xfrm>
              <a:off x="3722453" y="3542972"/>
              <a:ext cx="186925" cy="174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58C5AAE3-529B-1077-7758-B8A92F547B25}"/>
                </a:ext>
              </a:extLst>
            </p:cNvPr>
            <p:cNvSpPr/>
            <p:nvPr/>
          </p:nvSpPr>
          <p:spPr>
            <a:xfrm>
              <a:off x="4427984" y="3542972"/>
              <a:ext cx="186925" cy="1740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8BD6B7A5-1B02-F419-07AC-D3B563AE5166}"/>
                </a:ext>
              </a:extLst>
            </p:cNvPr>
            <p:cNvSpPr/>
            <p:nvPr/>
          </p:nvSpPr>
          <p:spPr>
            <a:xfrm>
              <a:off x="1636406" y="3542972"/>
              <a:ext cx="186925" cy="1740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79C751CB-D020-5B9D-97C8-1735BACB8C94}"/>
                </a:ext>
              </a:extLst>
            </p:cNvPr>
            <p:cNvSpPr/>
            <p:nvPr/>
          </p:nvSpPr>
          <p:spPr>
            <a:xfrm>
              <a:off x="2341937" y="3542972"/>
              <a:ext cx="186925" cy="174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04CACEDC-8A59-5C03-ABE4-63B765631F33}"/>
                </a:ext>
              </a:extLst>
            </p:cNvPr>
            <p:cNvSpPr/>
            <p:nvPr/>
          </p:nvSpPr>
          <p:spPr>
            <a:xfrm>
              <a:off x="3074381" y="2332722"/>
              <a:ext cx="186925" cy="174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Image 21">
            <a:extLst>
              <a:ext uri="{FF2B5EF4-FFF2-40B4-BE49-F238E27FC236}">
                <a16:creationId xmlns:a16="http://schemas.microsoft.com/office/drawing/2014/main" id="{9920A20B-98FA-90FA-A7A9-4DC7AE903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002" y="4150620"/>
            <a:ext cx="2740526" cy="201571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8F1E928-82C5-31C3-961E-1E914310A9F9}"/>
              </a:ext>
            </a:extLst>
          </p:cNvPr>
          <p:cNvSpPr txBox="1"/>
          <p:nvPr/>
        </p:nvSpPr>
        <p:spPr>
          <a:xfrm>
            <a:off x="7768003" y="3702603"/>
            <a:ext cx="3372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/>
              <a:t>Cross-section of  </a:t>
            </a:r>
            <a:r>
              <a:rPr lang="fr-FR" sz="1400" i="1" dirty="0" err="1"/>
              <a:t>half</a:t>
            </a:r>
            <a:r>
              <a:rPr lang="fr-FR" sz="1400" i="1" dirty="0"/>
              <a:t> a MIK type D concept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23E426D-B138-5DB3-4E1F-72DB78D9EA9D}"/>
              </a:ext>
            </a:extLst>
          </p:cNvPr>
          <p:cNvSpPr txBox="1"/>
          <p:nvPr/>
        </p:nvSpPr>
        <p:spPr>
          <a:xfrm>
            <a:off x="8059428" y="6152686"/>
            <a:ext cx="3372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/>
              <a:t>Preliminary </a:t>
            </a:r>
            <a:r>
              <a:rPr lang="fr-FR" sz="1400" i="1" dirty="0" err="1"/>
              <a:t>mechanical</a:t>
            </a:r>
            <a:r>
              <a:rPr lang="fr-FR" sz="1400" i="1" dirty="0"/>
              <a:t> design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85A9E2C-4209-47D7-8C14-A2700FB73455}"/>
              </a:ext>
            </a:extLst>
          </p:cNvPr>
          <p:cNvSpPr txBox="1"/>
          <p:nvPr/>
        </p:nvSpPr>
        <p:spPr>
          <a:xfrm>
            <a:off x="8819245" y="2083151"/>
            <a:ext cx="33727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 err="1"/>
              <a:t>Conductor</a:t>
            </a:r>
            <a:r>
              <a:rPr lang="fr-FR" sz="1100" i="1" dirty="0"/>
              <a:t> </a:t>
            </a:r>
            <a:r>
              <a:rPr lang="fr-FR" sz="1100" i="1" dirty="0" err="1"/>
              <a:t>assembly</a:t>
            </a:r>
            <a:endParaRPr lang="fr-FR" sz="1100" i="1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B8170C6-D658-464B-A324-FA1B437AD89A}"/>
              </a:ext>
            </a:extLst>
          </p:cNvPr>
          <p:cNvSpPr txBox="1"/>
          <p:nvPr/>
        </p:nvSpPr>
        <p:spPr>
          <a:xfrm>
            <a:off x="9037933" y="2646933"/>
            <a:ext cx="33727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 err="1"/>
              <a:t>Coated</a:t>
            </a:r>
            <a:r>
              <a:rPr lang="fr-FR" sz="1100" i="1" dirty="0"/>
              <a:t> liner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C4F997B-A20D-8A65-26F4-6B956521E604}"/>
              </a:ext>
            </a:extLst>
          </p:cNvPr>
          <p:cNvSpPr txBox="1"/>
          <p:nvPr/>
        </p:nvSpPr>
        <p:spPr>
          <a:xfrm>
            <a:off x="7889829" y="1249744"/>
            <a:ext cx="33727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/>
              <a:t>Tuning</a:t>
            </a:r>
          </a:p>
          <a:p>
            <a:pPr algn="ctr"/>
            <a:r>
              <a:rPr lang="fr-FR" sz="1100" i="1" dirty="0" err="1"/>
              <a:t>Conductor</a:t>
            </a: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76385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0" grpId="0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61B5A8-D1BA-EB5C-C198-34032C8AB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tunability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0B64C6-0EAC-C376-4B30-9B95ECCBB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MIK topology D has no magnetic yoke: magnetic field distribution is only related to the conductor position.</a:t>
            </a:r>
          </a:p>
          <a:p>
            <a:endParaRPr lang="en-US" dirty="0"/>
          </a:p>
          <a:p>
            <a:r>
              <a:rPr lang="en-US" dirty="0"/>
              <a:t>The zero-field region at center for the stored beam is degraded by:</a:t>
            </a:r>
          </a:p>
          <a:p>
            <a:pPr lvl="1"/>
            <a:endParaRPr lang="en-US" dirty="0"/>
          </a:p>
          <a:p>
            <a:pPr lvl="1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Mechanical errors of positioning of the conductors.</a:t>
            </a:r>
          </a:p>
          <a:p>
            <a:pPr lvl="2"/>
            <a:r>
              <a:rPr lang="en-US" sz="2000" dirty="0"/>
              <a:t>Dipole &amp; quadrupole component synchronous with current in conductors.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Eddy currents in the titanium coating.</a:t>
            </a:r>
          </a:p>
          <a:p>
            <a:pPr lvl="2"/>
            <a:r>
              <a:rPr lang="en-US" sz="2000" dirty="0"/>
              <a:t>Mainly an induced quadrupole.</a:t>
            </a:r>
          </a:p>
          <a:p>
            <a:pPr lvl="2"/>
            <a:r>
              <a:rPr lang="en-US" sz="2000" dirty="0"/>
              <a:t>Induced dipole possible for some coating errors.</a:t>
            </a:r>
          </a:p>
          <a:p>
            <a:pPr lvl="2"/>
            <a:endParaRPr lang="en-US" sz="2000" dirty="0"/>
          </a:p>
          <a:p>
            <a:pPr lvl="1"/>
            <a:r>
              <a:rPr lang="en-US" sz="2200" dirty="0"/>
              <a:t>Alignment of the magnet is equally critical…</a:t>
            </a:r>
          </a:p>
        </p:txBody>
      </p:sp>
    </p:spTree>
    <p:extLst>
      <p:ext uri="{BB962C8B-B14F-4D97-AF65-F5344CB8AC3E}">
        <p14:creationId xmlns:p14="http://schemas.microsoft.com/office/powerpoint/2010/main" val="209192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61B5A8-D1BA-EB5C-C198-34032C8AB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tunability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032E6D7-3B05-7D36-417A-8DBBCB3F9699}"/>
              </a:ext>
            </a:extLst>
          </p:cNvPr>
          <p:cNvSpPr txBox="1"/>
          <p:nvPr/>
        </p:nvSpPr>
        <p:spPr>
          <a:xfrm>
            <a:off x="8832304" y="4329157"/>
            <a:ext cx="21678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Color code:</a:t>
            </a:r>
          </a:p>
          <a:p>
            <a:endParaRPr lang="en-US" sz="1200" i="1" dirty="0"/>
          </a:p>
          <a:p>
            <a:r>
              <a:rPr lang="en-US" sz="1200" i="1" dirty="0"/>
              <a:t>Grey: ideal MIK</a:t>
            </a:r>
          </a:p>
          <a:p>
            <a:r>
              <a:rPr lang="en-US" sz="1200" i="1" dirty="0"/>
              <a:t>Blue: MIK with error</a:t>
            </a:r>
          </a:p>
          <a:p>
            <a:r>
              <a:rPr lang="en-US" sz="1200" i="1" dirty="0"/>
              <a:t>Green: MIK with error corrected</a:t>
            </a:r>
          </a:p>
          <a:p>
            <a:endParaRPr lang="en-US" sz="1200" i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5BCA816-2B91-EAE5-90FD-18689E38060E}"/>
              </a:ext>
            </a:extLst>
          </p:cNvPr>
          <p:cNvSpPr txBox="1"/>
          <p:nvPr/>
        </p:nvSpPr>
        <p:spPr>
          <a:xfrm>
            <a:off x="8748078" y="1484784"/>
            <a:ext cx="3198311" cy="24622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/>
              <a:t>Corrected By(x) at center.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/>
              <a:t>Corrected </a:t>
            </a:r>
            <a:r>
              <a:rPr lang="en-US" sz="1400" b="1" dirty="0" err="1"/>
              <a:t>dBy</a:t>
            </a:r>
            <a:r>
              <a:rPr lang="en-US" sz="1400" b="1" dirty="0"/>
              <a:t>(x)/dx at center.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/>
              <a:t>Bx(x) zero at center.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err="1"/>
              <a:t>dBx</a:t>
            </a:r>
            <a:r>
              <a:rPr lang="en-US" sz="1400" b="1" dirty="0"/>
              <a:t>(x)/dx not well corrected and remains around - 0.3 T/m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/>
              <a:t>Correction step: 10 µm (x &amp; y) for each tuning conductor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0A47B7F-8BBE-0920-2E92-1EF340432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346" y="1484784"/>
            <a:ext cx="6487146" cy="422108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A8B9563-588A-6CA7-7F6C-21B13CC15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0" y="2236017"/>
            <a:ext cx="1795462" cy="23202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E806BA3-27D5-0B1C-EFE1-3AA934491C0D}"/>
              </a:ext>
            </a:extLst>
          </p:cNvPr>
          <p:cNvSpPr txBox="1"/>
          <p:nvPr/>
        </p:nvSpPr>
        <p:spPr>
          <a:xfrm>
            <a:off x="1631504" y="600813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Calculations of sensitivity to errors help justify machining tolerances</a:t>
            </a:r>
          </a:p>
        </p:txBody>
      </p:sp>
    </p:spTree>
    <p:extLst>
      <p:ext uri="{BB962C8B-B14F-4D97-AF65-F5344CB8AC3E}">
        <p14:creationId xmlns:p14="http://schemas.microsoft.com/office/powerpoint/2010/main" val="403177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DACF94-8C85-F16D-AEF8-39D2513E2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and thermal design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BC31BF-EE49-31CC-A4F6-B0DD53E12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0" y="1259999"/>
            <a:ext cx="6648168" cy="4860000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Advantage of aluminum nitride over alumina:</a:t>
            </a:r>
          </a:p>
          <a:p>
            <a:pPr lvl="1" algn="just"/>
            <a:r>
              <a:rPr lang="en-US" sz="1800" dirty="0"/>
              <a:t>Thermal conductivity Al</a:t>
            </a:r>
            <a:r>
              <a:rPr lang="en-US" sz="1800" baseline="-25000" dirty="0"/>
              <a:t>2</a:t>
            </a:r>
            <a:r>
              <a:rPr lang="en-US" sz="1800" dirty="0"/>
              <a:t>O</a:t>
            </a:r>
            <a:r>
              <a:rPr lang="en-US" sz="1800" baseline="-25000" dirty="0"/>
              <a:t>3</a:t>
            </a:r>
            <a:r>
              <a:rPr lang="en-US" sz="1800" dirty="0"/>
              <a:t>: </a:t>
            </a:r>
            <a:r>
              <a:rPr lang="en-US" sz="1800" b="1" dirty="0"/>
              <a:t>10 – 30 </a:t>
            </a:r>
            <a:r>
              <a:rPr lang="en-US" sz="1800" dirty="0"/>
              <a:t>W/m/K</a:t>
            </a:r>
          </a:p>
          <a:p>
            <a:pPr lvl="1" algn="just"/>
            <a:r>
              <a:rPr lang="en-US" sz="1800" dirty="0"/>
              <a:t>Thermal conductivity </a:t>
            </a:r>
            <a:r>
              <a:rPr lang="en-US" sz="1800" dirty="0" err="1"/>
              <a:t>AlN</a:t>
            </a:r>
            <a:r>
              <a:rPr lang="en-US" sz="1800" dirty="0"/>
              <a:t>: </a:t>
            </a:r>
            <a:r>
              <a:rPr lang="en-US" sz="1800" b="1" dirty="0"/>
              <a:t>150 – 180</a:t>
            </a:r>
            <a:r>
              <a:rPr lang="en-US" sz="1800" dirty="0"/>
              <a:t> W/m/K</a:t>
            </a:r>
          </a:p>
          <a:p>
            <a:pPr lvl="1" algn="just"/>
            <a:endParaRPr lang="en-US" sz="1800" dirty="0"/>
          </a:p>
          <a:p>
            <a:pPr algn="just"/>
            <a:r>
              <a:rPr lang="en-US" sz="2000" dirty="0"/>
              <a:t>Both exhibit good dielectric rigidity.</a:t>
            </a:r>
          </a:p>
          <a:p>
            <a:pPr lvl="1" algn="just"/>
            <a:r>
              <a:rPr lang="en-US" sz="1800" dirty="0"/>
              <a:t>15 to 20 kV/mm, depending on quality &amp; test norm.</a:t>
            </a:r>
          </a:p>
          <a:p>
            <a:pPr lvl="1" algn="just"/>
            <a:endParaRPr lang="en-US" sz="1800" dirty="0"/>
          </a:p>
          <a:p>
            <a:pPr algn="just"/>
            <a:r>
              <a:rPr lang="en-US" sz="2000" b="1" dirty="0"/>
              <a:t>Both compatible with vacuum constraints.</a:t>
            </a:r>
          </a:p>
          <a:p>
            <a:pPr algn="just"/>
            <a:endParaRPr lang="en-US" sz="2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b="1" dirty="0"/>
              <a:t>Using aluminum nitride for conductor support &amp; liners leads to acceptable temperature on the magnets (with pessimistic heat load):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b="1" dirty="0"/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500 mA – 14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ps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leads to a max heating of ~41°C.</a:t>
            </a:r>
          </a:p>
          <a:p>
            <a:pPr lvl="1" algn="just"/>
            <a:endParaRPr lang="en-US" sz="1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6EF20FA-03BC-63AA-B982-4E78C170D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683" y="903075"/>
            <a:ext cx="3752855" cy="252646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7138150-4171-8494-26CD-B30086132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684" y="3573016"/>
            <a:ext cx="3642794" cy="270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2DA16D-7FD9-239C-7A59-087249118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Liners &amp; eddy currents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AF0C2B-9D2C-0B90-3540-75FB88BA4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0" y="1259999"/>
            <a:ext cx="7191750" cy="4860000"/>
          </a:xfrm>
        </p:spPr>
        <p:txBody>
          <a:bodyPr>
            <a:normAutofit/>
          </a:bodyPr>
          <a:lstStyle/>
          <a:p>
            <a:r>
              <a:rPr lang="en-US" sz="2000" dirty="0"/>
              <a:t>Transient magnetic simulation using QuickField 2D</a:t>
            </a:r>
          </a:p>
          <a:p>
            <a:endParaRPr lang="en-US" sz="2000" dirty="0"/>
          </a:p>
          <a:p>
            <a:r>
              <a:rPr lang="en-US" sz="2000" dirty="0"/>
              <a:t>Use of a full model &amp; a half model, with only functional elements.</a:t>
            </a:r>
          </a:p>
          <a:p>
            <a:pPr lvl="1"/>
            <a:r>
              <a:rPr lang="en-US" sz="1600" dirty="0"/>
              <a:t>Conductors, w/o mechanical errors.</a:t>
            </a:r>
          </a:p>
          <a:p>
            <a:pPr lvl="1"/>
            <a:r>
              <a:rPr lang="en-US" sz="1600" dirty="0"/>
              <a:t>Coatings (0 – 5 – 10 – 20 µm), all uniform.</a:t>
            </a:r>
          </a:p>
          <a:p>
            <a:pPr lvl="1"/>
            <a:r>
              <a:rPr lang="en-US" sz="1600" dirty="0"/>
              <a:t>Various conductivities of titanium.</a:t>
            </a:r>
          </a:p>
          <a:p>
            <a:pPr lvl="1"/>
            <a:endParaRPr lang="en-US" sz="1600" dirty="0"/>
          </a:p>
          <a:p>
            <a:r>
              <a:rPr lang="en-US" sz="2000" b="1" dirty="0"/>
              <a:t>Transient field is mainly a pulsed quadrupole at center.</a:t>
            </a:r>
          </a:p>
          <a:p>
            <a:pPr lvl="1"/>
            <a:r>
              <a:rPr lang="en-US" sz="1600" b="1" dirty="0"/>
              <a:t>Target is to get this quadrupole below 0.1 T/m at any time, to minimize beam size oscillations.</a:t>
            </a:r>
          </a:p>
          <a:p>
            <a:r>
              <a:rPr lang="en-US" sz="2000" dirty="0"/>
              <a:t>Target residual dipole field shall be in the range of few µT.</a:t>
            </a:r>
          </a:p>
          <a:p>
            <a:pPr lvl="1"/>
            <a:endParaRPr lang="en-US" sz="1600" dirty="0"/>
          </a:p>
          <a:p>
            <a:r>
              <a:rPr lang="en-US" sz="2000" b="1" i="1" dirty="0"/>
              <a:t>Thickness, resistivity &amp; homogeneity are critical.</a:t>
            </a:r>
          </a:p>
          <a:p>
            <a:pPr lvl="1"/>
            <a:endParaRPr lang="en-US" sz="1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6E18DEE-D2BD-C7D1-2D78-362ECC775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750" y="4259773"/>
            <a:ext cx="3683314" cy="177594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60AF9EC-A038-B5A1-7B6B-01B847A0B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248" y="1075484"/>
            <a:ext cx="3330318" cy="297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87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2DA16D-7FD9-239C-7A59-087249118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Liners &amp; eddy currents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6E195FD-695E-181B-4A3E-609E9AA3C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2132856"/>
            <a:ext cx="6696744" cy="370106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540D26A-DE81-9A50-C3EE-C7AAC087E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624" y="5798249"/>
            <a:ext cx="3552825" cy="800100"/>
          </a:xfrm>
          <a:prstGeom prst="rect">
            <a:avLst/>
          </a:prstGeom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A30842A9-4BC6-ADD3-405F-6FADE5CD5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99" y="1192650"/>
            <a:ext cx="11400982" cy="4860000"/>
          </a:xfrm>
        </p:spPr>
        <p:txBody>
          <a:bodyPr>
            <a:normAutofit/>
          </a:bodyPr>
          <a:lstStyle/>
          <a:p>
            <a:r>
              <a:rPr lang="en-US" sz="1800" dirty="0"/>
              <a:t>Harmonic decomposition at center for a MIK topology D with 4 cases calculated:</a:t>
            </a:r>
          </a:p>
          <a:p>
            <a:pPr lvl="1"/>
            <a:r>
              <a:rPr lang="en-US" sz="1400" dirty="0"/>
              <a:t>Sputtered titanium conductivity </a:t>
            </a:r>
            <a:r>
              <a:rPr lang="en-US" sz="1400" u="sng" dirty="0"/>
              <a:t>(based on experience).</a:t>
            </a:r>
          </a:p>
          <a:p>
            <a:pPr lvl="1"/>
            <a:r>
              <a:rPr lang="en-US" sz="1400" dirty="0"/>
              <a:t>Thicknesses of 5 – 10 – 20 µm (and no liner &amp; coating modelled as comparison).</a:t>
            </a:r>
          </a:p>
          <a:p>
            <a:pPr lvl="1"/>
            <a:endParaRPr lang="en-US" sz="900" dirty="0"/>
          </a:p>
          <a:p>
            <a:pPr marL="457200" lvl="1" indent="0">
              <a:buNone/>
            </a:pPr>
            <a:endParaRPr lang="en-US" sz="1400" i="1" dirty="0"/>
          </a:p>
          <a:p>
            <a:pPr lvl="1"/>
            <a:endParaRPr lang="en-US" sz="1400" i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933EDBC-A7A8-17D2-242F-AEA9C0CF82BE}"/>
              </a:ext>
            </a:extLst>
          </p:cNvPr>
          <p:cNvSpPr txBox="1"/>
          <p:nvPr/>
        </p:nvSpPr>
        <p:spPr>
          <a:xfrm>
            <a:off x="8472264" y="2420888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Promising results!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Delicate simulations : feedback &amp; discussion welcome!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</a:rPr>
              <a:t>Prototype coatings and perform pulsed magnetic measurements to validate simulations.</a:t>
            </a:r>
          </a:p>
        </p:txBody>
      </p:sp>
    </p:spTree>
    <p:extLst>
      <p:ext uri="{BB962C8B-B14F-4D97-AF65-F5344CB8AC3E}">
        <p14:creationId xmlns:p14="http://schemas.microsoft.com/office/powerpoint/2010/main" val="295099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8076490D-37C0-AAFD-5BB0-2F6CAD1EB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04" y="1772816"/>
            <a:ext cx="4622026" cy="3600400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17B5868-10FF-09DE-B896-BFF46B632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withstand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B45C715-F470-ABF1-A9AF-7D58DC02D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216" y="3717032"/>
            <a:ext cx="3496026" cy="2311698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703A439-ED88-734D-F79D-9A3FF11BC73A}"/>
              </a:ext>
            </a:extLst>
          </p:cNvPr>
          <p:cNvSpPr txBox="1">
            <a:spLocks/>
          </p:cNvSpPr>
          <p:nvPr/>
        </p:nvSpPr>
        <p:spPr>
          <a:xfrm>
            <a:off x="983432" y="1259998"/>
            <a:ext cx="6406872" cy="5121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Compact design</a:t>
            </a:r>
          </a:p>
          <a:p>
            <a:pPr lvl="1"/>
            <a:r>
              <a:rPr lang="en-US" sz="1800" dirty="0"/>
              <a:t>Conductors ~ 2 mm apart &amp; complex connections.</a:t>
            </a:r>
          </a:p>
          <a:p>
            <a:r>
              <a:rPr lang="en-US" sz="2000" dirty="0"/>
              <a:t>Sandwich of parts in vacuum</a:t>
            </a:r>
          </a:p>
          <a:p>
            <a:pPr lvl="1"/>
            <a:r>
              <a:rPr lang="en-US" sz="1800" dirty="0"/>
              <a:t>Various outgassing levels.</a:t>
            </a:r>
          </a:p>
          <a:p>
            <a:pPr lvl="1"/>
            <a:r>
              <a:rPr lang="en-US" sz="1800" dirty="0"/>
              <a:t>Small conductance.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1" dirty="0"/>
              <a:t>What is the pressure surrounding the conductors?</a:t>
            </a:r>
          </a:p>
          <a:p>
            <a:r>
              <a:rPr lang="en-US" sz="2000" dirty="0" err="1"/>
              <a:t>Paschen</a:t>
            </a:r>
            <a:r>
              <a:rPr lang="en-US" sz="2000" dirty="0"/>
              <a:t> law</a:t>
            </a:r>
          </a:p>
          <a:p>
            <a:pPr lvl="1"/>
            <a:r>
              <a:rPr lang="en-US" sz="1800" dirty="0"/>
              <a:t>Arcing voltage depends on pressure and gas type.</a:t>
            </a:r>
          </a:p>
          <a:p>
            <a:pPr lvl="1"/>
            <a:r>
              <a:rPr lang="en-US" sz="1800" dirty="0"/>
              <a:t>Existence of a minimum in voltage withstand.</a:t>
            </a:r>
          </a:p>
          <a:p>
            <a:pPr lvl="1"/>
            <a:endParaRPr lang="en-US" sz="1800" dirty="0"/>
          </a:p>
          <a:p>
            <a:r>
              <a:rPr lang="en-US" sz="2000" i="1" dirty="0"/>
              <a:t>To add: shapes of conductors, smoothness of surfaces, manufacturing errors in ceramics on a very small object.</a:t>
            </a:r>
          </a:p>
          <a:p>
            <a:endParaRPr lang="en-US" sz="20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</a:rPr>
              <a:t>Not straightforward to calculate voltage withstand to access maximum performance of the magnet.</a:t>
            </a:r>
          </a:p>
          <a:p>
            <a:endParaRPr lang="en-US" sz="1600" i="1" dirty="0"/>
          </a:p>
          <a:p>
            <a:pPr marL="0" indent="0" algn="ctr">
              <a:buNone/>
            </a:pPr>
            <a:r>
              <a:rPr lang="en-US" b="1" i="1" dirty="0">
                <a:solidFill>
                  <a:srgbClr val="00B050"/>
                </a:solidFill>
              </a:rPr>
              <a:t>Prototyping !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So far, the magnet prototypes held </a:t>
            </a:r>
            <a:r>
              <a:rPr lang="en-US" sz="2000" b="1" u="sng" dirty="0">
                <a:solidFill>
                  <a:schemeClr val="accent4">
                    <a:lumMod val="75000"/>
                  </a:schemeClr>
                </a:solidFill>
              </a:rPr>
              <a:t>~ 9 to 10 kV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in pulsed mode with simulated Ti coated liners.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Vessel pressure between low 10</a:t>
            </a:r>
            <a:r>
              <a:rPr lang="en-US" sz="2000" b="1" baseline="30000" dirty="0">
                <a:solidFill>
                  <a:schemeClr val="accent4">
                    <a:lumMod val="75000"/>
                  </a:schemeClr>
                </a:solidFill>
              </a:rPr>
              <a:t>-6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 and high 10</a:t>
            </a:r>
            <a:r>
              <a:rPr lang="en-US" sz="2000" b="1" baseline="30000" dirty="0">
                <a:solidFill>
                  <a:schemeClr val="accent4">
                    <a:lumMod val="75000"/>
                  </a:schemeClr>
                </a:solidFill>
              </a:rPr>
              <a:t>-9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 mbar (baked or unbaked)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6927E39-2B2F-BB6B-C894-70AC35EE2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652" y="1070737"/>
            <a:ext cx="3448590" cy="244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9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3724A1-5A1B-4397-9341-FBBE56576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Pulser development</a:t>
            </a:r>
            <a:endParaRPr lang="fr-FR" dirty="0"/>
          </a:p>
        </p:txBody>
      </p:sp>
      <p:sp>
        <p:nvSpPr>
          <p:cNvPr id="216" name="Espace réservé du contenu 2">
            <a:extLst>
              <a:ext uri="{FF2B5EF4-FFF2-40B4-BE49-F238E27FC236}">
                <a16:creationId xmlns:a16="http://schemas.microsoft.com/office/drawing/2014/main" id="{B339D644-8E9D-BB16-2A6A-A8F74CBDD6B1}"/>
              </a:ext>
            </a:extLst>
          </p:cNvPr>
          <p:cNvSpPr txBox="1">
            <a:spLocks/>
          </p:cNvSpPr>
          <p:nvPr/>
        </p:nvSpPr>
        <p:spPr>
          <a:xfrm>
            <a:off x="2200518" y="886473"/>
            <a:ext cx="9495716" cy="378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i="1" dirty="0"/>
              <a:t>How to provide pulsed current with minimal voltage on magnet ? 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4634BE29-E25B-B048-5BBA-477F26E45107}"/>
              </a:ext>
            </a:extLst>
          </p:cNvPr>
          <p:cNvGrpSpPr/>
          <p:nvPr/>
        </p:nvGrpSpPr>
        <p:grpSpPr>
          <a:xfrm>
            <a:off x="551382" y="1489496"/>
            <a:ext cx="11293500" cy="1699887"/>
            <a:chOff x="551382" y="1489496"/>
            <a:chExt cx="11293500" cy="1699887"/>
          </a:xfrm>
        </p:grpSpPr>
        <p:grpSp>
          <p:nvGrpSpPr>
            <p:cNvPr id="88" name="Groupe 87">
              <a:extLst>
                <a:ext uri="{FF2B5EF4-FFF2-40B4-BE49-F238E27FC236}">
                  <a16:creationId xmlns:a16="http://schemas.microsoft.com/office/drawing/2014/main" id="{63B09EB0-97A9-6D47-7056-150D1A82C13F}"/>
                </a:ext>
              </a:extLst>
            </p:cNvPr>
            <p:cNvGrpSpPr/>
            <p:nvPr/>
          </p:nvGrpSpPr>
          <p:grpSpPr>
            <a:xfrm>
              <a:off x="953887" y="1602462"/>
              <a:ext cx="6132091" cy="1406906"/>
              <a:chOff x="2167560" y="1700808"/>
              <a:chExt cx="6132091" cy="1406906"/>
            </a:xfrm>
          </p:grpSpPr>
          <p:grpSp>
            <p:nvGrpSpPr>
              <p:cNvPr id="63" name="Groupe 62">
                <a:extLst>
                  <a:ext uri="{FF2B5EF4-FFF2-40B4-BE49-F238E27FC236}">
                    <a16:creationId xmlns:a16="http://schemas.microsoft.com/office/drawing/2014/main" id="{B252FC50-8ED6-FD3D-35E7-FA8A4C4FFC54}"/>
                  </a:ext>
                </a:extLst>
              </p:cNvPr>
              <p:cNvGrpSpPr/>
              <p:nvPr/>
            </p:nvGrpSpPr>
            <p:grpSpPr>
              <a:xfrm>
                <a:off x="5792527" y="1870098"/>
                <a:ext cx="351656" cy="1237616"/>
                <a:chOff x="2686140" y="1831344"/>
                <a:chExt cx="351656" cy="1237616"/>
              </a:xfrm>
            </p:grpSpPr>
            <p:cxnSp>
              <p:nvCxnSpPr>
                <p:cNvPr id="65" name="Connecteur droit 64">
                  <a:extLst>
                    <a:ext uri="{FF2B5EF4-FFF2-40B4-BE49-F238E27FC236}">
                      <a16:creationId xmlns:a16="http://schemas.microsoft.com/office/drawing/2014/main" id="{4C5A5437-A143-CB4E-2A2E-C3948DBCE6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55640" y="1831344"/>
                  <a:ext cx="0" cy="744151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cteur droit 65">
                  <a:extLst>
                    <a:ext uri="{FF2B5EF4-FFF2-40B4-BE49-F238E27FC236}">
                      <a16:creationId xmlns:a16="http://schemas.microsoft.com/office/drawing/2014/main" id="{8CCE9B1A-E8E8-5AD9-1D5D-F4AE1939AA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55640" y="2448724"/>
                  <a:ext cx="0" cy="47622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necteur droit 66">
                  <a:extLst>
                    <a:ext uri="{FF2B5EF4-FFF2-40B4-BE49-F238E27FC236}">
                      <a16:creationId xmlns:a16="http://schemas.microsoft.com/office/drawing/2014/main" id="{F7D966C4-F50B-F8E9-7511-DED37FAE37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686140" y="2924944"/>
                  <a:ext cx="351656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necteur droit 67">
                  <a:extLst>
                    <a:ext uri="{FF2B5EF4-FFF2-40B4-BE49-F238E27FC236}">
                      <a16:creationId xmlns:a16="http://schemas.microsoft.com/office/drawing/2014/main" id="{E6D4D8AC-1A8B-0204-122F-7E492E5CBC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62004" y="2996952"/>
                  <a:ext cx="199256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necteur droit 68">
                  <a:extLst>
                    <a:ext uri="{FF2B5EF4-FFF2-40B4-BE49-F238E27FC236}">
                      <a16:creationId xmlns:a16="http://schemas.microsoft.com/office/drawing/2014/main" id="{25E5C889-3A8E-A64B-D007-A8DB2A2082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811086" y="3068960"/>
                  <a:ext cx="89108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e 25">
                <a:extLst>
                  <a:ext uri="{FF2B5EF4-FFF2-40B4-BE49-F238E27FC236}">
                    <a16:creationId xmlns:a16="http://schemas.microsoft.com/office/drawing/2014/main" id="{66582BD1-3B7C-30E6-0DB2-ADA67CE6108E}"/>
                  </a:ext>
                </a:extLst>
              </p:cNvPr>
              <p:cNvGrpSpPr/>
              <p:nvPr/>
            </p:nvGrpSpPr>
            <p:grpSpPr>
              <a:xfrm>
                <a:off x="2945693" y="1883578"/>
                <a:ext cx="351656" cy="1224136"/>
                <a:chOff x="2686140" y="1844824"/>
                <a:chExt cx="351656" cy="1224136"/>
              </a:xfrm>
            </p:grpSpPr>
            <p:cxnSp>
              <p:nvCxnSpPr>
                <p:cNvPr id="7" name="Connecteur droit 6">
                  <a:extLst>
                    <a:ext uri="{FF2B5EF4-FFF2-40B4-BE49-F238E27FC236}">
                      <a16:creationId xmlns:a16="http://schemas.microsoft.com/office/drawing/2014/main" id="{F0D5B9C9-26A3-E44B-F1DC-F3375DCE10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55640" y="1844824"/>
                  <a:ext cx="0" cy="504056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necteur droit 11">
                  <a:extLst>
                    <a:ext uri="{FF2B5EF4-FFF2-40B4-BE49-F238E27FC236}">
                      <a16:creationId xmlns:a16="http://schemas.microsoft.com/office/drawing/2014/main" id="{A01EEC6B-B419-A284-DF82-490F15B42C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55640" y="2448724"/>
                  <a:ext cx="0" cy="47622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necteur droit 14">
                  <a:extLst>
                    <a:ext uri="{FF2B5EF4-FFF2-40B4-BE49-F238E27FC236}">
                      <a16:creationId xmlns:a16="http://schemas.microsoft.com/office/drawing/2014/main" id="{FFBD1972-08A8-C1A3-A607-A5E74379D1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686140" y="2348880"/>
                  <a:ext cx="351656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cteur droit 17">
                  <a:extLst>
                    <a:ext uri="{FF2B5EF4-FFF2-40B4-BE49-F238E27FC236}">
                      <a16:creationId xmlns:a16="http://schemas.microsoft.com/office/drawing/2014/main" id="{BAAC52DB-EE5E-E8AD-C3AC-339C6FB584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686140" y="2448724"/>
                  <a:ext cx="351656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necteur droit 18">
                  <a:extLst>
                    <a:ext uri="{FF2B5EF4-FFF2-40B4-BE49-F238E27FC236}">
                      <a16:creationId xmlns:a16="http://schemas.microsoft.com/office/drawing/2014/main" id="{84BAFB29-8910-30A0-8B2E-C8756FD3BC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686140" y="2924944"/>
                  <a:ext cx="351656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necteur droit 20">
                  <a:extLst>
                    <a:ext uri="{FF2B5EF4-FFF2-40B4-BE49-F238E27FC236}">
                      <a16:creationId xmlns:a16="http://schemas.microsoft.com/office/drawing/2014/main" id="{1B4753C0-268C-A3CD-ABC4-3C3C1A2B36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62004" y="2996952"/>
                  <a:ext cx="199256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necteur droit 22">
                  <a:extLst>
                    <a:ext uri="{FF2B5EF4-FFF2-40B4-BE49-F238E27FC236}">
                      <a16:creationId xmlns:a16="http://schemas.microsoft.com/office/drawing/2014/main" id="{A821CF0C-5D6C-098C-60A8-2300719C57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811086" y="3068960"/>
                  <a:ext cx="89108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20ABA89A-3453-5884-6284-4A365CFF9F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21521" y="1883578"/>
                <a:ext cx="792088" cy="0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068F040B-0032-A8C1-188A-43D2617606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88684" y="1739562"/>
                <a:ext cx="288032" cy="144016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upe 44">
                <a:extLst>
                  <a:ext uri="{FF2B5EF4-FFF2-40B4-BE49-F238E27FC236}">
                    <a16:creationId xmlns:a16="http://schemas.microsoft.com/office/drawing/2014/main" id="{756AE1E4-85F3-2693-FD75-61BF86AFF8D9}"/>
                  </a:ext>
                </a:extLst>
              </p:cNvPr>
              <p:cNvGrpSpPr/>
              <p:nvPr/>
            </p:nvGrpSpPr>
            <p:grpSpPr>
              <a:xfrm>
                <a:off x="4432344" y="1875704"/>
                <a:ext cx="359128" cy="1229260"/>
                <a:chOff x="4432344" y="1875704"/>
                <a:chExt cx="359128" cy="1229260"/>
              </a:xfrm>
            </p:grpSpPr>
            <p:grpSp>
              <p:nvGrpSpPr>
                <p:cNvPr id="34" name="Groupe 33">
                  <a:extLst>
                    <a:ext uri="{FF2B5EF4-FFF2-40B4-BE49-F238E27FC236}">
                      <a16:creationId xmlns:a16="http://schemas.microsoft.com/office/drawing/2014/main" id="{B7A679D5-16F2-A5E7-10C7-9AA04D51594B}"/>
                    </a:ext>
                  </a:extLst>
                </p:cNvPr>
                <p:cNvGrpSpPr/>
                <p:nvPr/>
              </p:nvGrpSpPr>
              <p:grpSpPr>
                <a:xfrm>
                  <a:off x="4439816" y="1875704"/>
                  <a:ext cx="351656" cy="1229260"/>
                  <a:chOff x="2686140" y="1839700"/>
                  <a:chExt cx="351656" cy="1229260"/>
                </a:xfrm>
              </p:grpSpPr>
              <p:cxnSp>
                <p:nvCxnSpPr>
                  <p:cNvPr id="35" name="Connecteur droit 34">
                    <a:extLst>
                      <a:ext uri="{FF2B5EF4-FFF2-40B4-BE49-F238E27FC236}">
                        <a16:creationId xmlns:a16="http://schemas.microsoft.com/office/drawing/2014/main" id="{0DCF9179-8D26-C45F-16A2-F1D34CB827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855640" y="1839700"/>
                    <a:ext cx="0" cy="50918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Connecteur droit 35">
                    <a:extLst>
                      <a:ext uri="{FF2B5EF4-FFF2-40B4-BE49-F238E27FC236}">
                        <a16:creationId xmlns:a16="http://schemas.microsoft.com/office/drawing/2014/main" id="{1901C738-CA02-80AB-9F09-33A21341B8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855640" y="2448724"/>
                    <a:ext cx="0" cy="47622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Connecteur droit 38">
                    <a:extLst>
                      <a:ext uri="{FF2B5EF4-FFF2-40B4-BE49-F238E27FC236}">
                        <a16:creationId xmlns:a16="http://schemas.microsoft.com/office/drawing/2014/main" id="{CD2A0BCA-32B8-7C2E-831E-D292B59D44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686140" y="2924944"/>
                    <a:ext cx="351656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Connecteur droit 39">
                    <a:extLst>
                      <a:ext uri="{FF2B5EF4-FFF2-40B4-BE49-F238E27FC236}">
                        <a16:creationId xmlns:a16="http://schemas.microsoft.com/office/drawing/2014/main" id="{B7CF4B4C-ADBD-0F14-4F2C-8C8F38785B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762004" y="2996952"/>
                    <a:ext cx="199256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Connecteur droit 40">
                    <a:extLst>
                      <a:ext uri="{FF2B5EF4-FFF2-40B4-BE49-F238E27FC236}">
                        <a16:creationId xmlns:a16="http://schemas.microsoft.com/office/drawing/2014/main" id="{C5CD99B1-DB60-EB1B-905D-FB437D2549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811086" y="3068960"/>
                    <a:ext cx="89108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3" name="ZoneTexte 32">
                  <a:extLst>
                    <a:ext uri="{FF2B5EF4-FFF2-40B4-BE49-F238E27FC236}">
                      <a16:creationId xmlns:a16="http://schemas.microsoft.com/office/drawing/2014/main" id="{77CFD8B7-3C63-C598-E4B8-8367666F7C53}"/>
                    </a:ext>
                  </a:extLst>
                </p:cNvPr>
                <p:cNvSpPr txBox="1"/>
                <p:nvPr/>
              </p:nvSpPr>
              <p:spPr>
                <a:xfrm>
                  <a:off x="4432344" y="2006045"/>
                  <a:ext cx="353943" cy="74795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US" sz="1100" dirty="0"/>
                    <a:t>matching</a:t>
                  </a:r>
                </a:p>
              </p:txBody>
            </p:sp>
          </p:grp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99E06C6-73C8-D786-28DC-2C74E216DDBC}"/>
                  </a:ext>
                </a:extLst>
              </p:cNvPr>
              <p:cNvSpPr/>
              <p:nvPr/>
            </p:nvSpPr>
            <p:spPr>
              <a:xfrm>
                <a:off x="5303912" y="1700808"/>
                <a:ext cx="1369648" cy="3599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trans. line</a:t>
                </a:r>
              </a:p>
            </p:txBody>
          </p:sp>
          <p:sp>
            <p:nvSpPr>
              <p:cNvPr id="48" name="Ellipse 47">
                <a:extLst>
                  <a:ext uri="{FF2B5EF4-FFF2-40B4-BE49-F238E27FC236}">
                    <a16:creationId xmlns:a16="http://schemas.microsoft.com/office/drawing/2014/main" id="{CAD8250B-3489-79F7-1FAD-8267896BEC80}"/>
                  </a:ext>
                </a:extLst>
              </p:cNvPr>
              <p:cNvSpPr/>
              <p:nvPr/>
            </p:nvSpPr>
            <p:spPr>
              <a:xfrm>
                <a:off x="6463636" y="1700808"/>
                <a:ext cx="353940" cy="36004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id="{F7CB7B67-0C76-C26F-16D8-31DA3A1B1333}"/>
                  </a:ext>
                </a:extLst>
              </p:cNvPr>
              <p:cNvSpPr/>
              <p:nvPr/>
            </p:nvSpPr>
            <p:spPr>
              <a:xfrm>
                <a:off x="5159896" y="1700808"/>
                <a:ext cx="353940" cy="36004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C15B0534-BEE1-0CCE-6D32-C6CA2AAD65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77142" y="1875650"/>
                <a:ext cx="1159724" cy="5124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>
                <a:extLst>
                  <a:ext uri="{FF2B5EF4-FFF2-40B4-BE49-F238E27FC236}">
                    <a16:creationId xmlns:a16="http://schemas.microsoft.com/office/drawing/2014/main" id="{0D05F383-2D47-383B-3562-6E5620514A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622140" y="1875650"/>
                <a:ext cx="1495354" cy="2562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Groupe 50">
                <a:extLst>
                  <a:ext uri="{FF2B5EF4-FFF2-40B4-BE49-F238E27FC236}">
                    <a16:creationId xmlns:a16="http://schemas.microsoft.com/office/drawing/2014/main" id="{EEE553B6-FBDE-A7AB-46FE-B4628E063012}"/>
                  </a:ext>
                </a:extLst>
              </p:cNvPr>
              <p:cNvGrpSpPr/>
              <p:nvPr/>
            </p:nvGrpSpPr>
            <p:grpSpPr>
              <a:xfrm>
                <a:off x="7045418" y="1870098"/>
                <a:ext cx="359128" cy="1229260"/>
                <a:chOff x="4432344" y="1875704"/>
                <a:chExt cx="359128" cy="1229260"/>
              </a:xfrm>
            </p:grpSpPr>
            <p:grpSp>
              <p:nvGrpSpPr>
                <p:cNvPr id="52" name="Groupe 51">
                  <a:extLst>
                    <a:ext uri="{FF2B5EF4-FFF2-40B4-BE49-F238E27FC236}">
                      <a16:creationId xmlns:a16="http://schemas.microsoft.com/office/drawing/2014/main" id="{78D97EE8-AF13-09B3-5011-83F1E1597152}"/>
                    </a:ext>
                  </a:extLst>
                </p:cNvPr>
                <p:cNvGrpSpPr/>
                <p:nvPr/>
              </p:nvGrpSpPr>
              <p:grpSpPr>
                <a:xfrm>
                  <a:off x="4439816" y="1875704"/>
                  <a:ext cx="351656" cy="1229260"/>
                  <a:chOff x="2686140" y="1839700"/>
                  <a:chExt cx="351656" cy="1229260"/>
                </a:xfrm>
              </p:grpSpPr>
              <p:cxnSp>
                <p:nvCxnSpPr>
                  <p:cNvPr id="54" name="Connecteur droit 53">
                    <a:extLst>
                      <a:ext uri="{FF2B5EF4-FFF2-40B4-BE49-F238E27FC236}">
                        <a16:creationId xmlns:a16="http://schemas.microsoft.com/office/drawing/2014/main" id="{3A83FA4C-4FD5-470A-64EF-C3F8BB794F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855640" y="1839700"/>
                    <a:ext cx="0" cy="50918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Connecteur droit 54">
                    <a:extLst>
                      <a:ext uri="{FF2B5EF4-FFF2-40B4-BE49-F238E27FC236}">
                        <a16:creationId xmlns:a16="http://schemas.microsoft.com/office/drawing/2014/main" id="{AC4BD596-32C8-D24E-6B6C-6304869ACE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855640" y="2448724"/>
                    <a:ext cx="0" cy="47622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Connecteur droit 55">
                    <a:extLst>
                      <a:ext uri="{FF2B5EF4-FFF2-40B4-BE49-F238E27FC236}">
                        <a16:creationId xmlns:a16="http://schemas.microsoft.com/office/drawing/2014/main" id="{17C220FF-87E3-61EE-A5B7-2EB1D4447E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686140" y="2924944"/>
                    <a:ext cx="351656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Connecteur droit 56">
                    <a:extLst>
                      <a:ext uri="{FF2B5EF4-FFF2-40B4-BE49-F238E27FC236}">
                        <a16:creationId xmlns:a16="http://schemas.microsoft.com/office/drawing/2014/main" id="{EFE7F005-9E6D-FB8D-2948-26F668F72F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762004" y="2996952"/>
                    <a:ext cx="199256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Connecteur droit 57">
                    <a:extLst>
                      <a:ext uri="{FF2B5EF4-FFF2-40B4-BE49-F238E27FC236}">
                        <a16:creationId xmlns:a16="http://schemas.microsoft.com/office/drawing/2014/main" id="{20908313-265B-4DBE-3665-9CB28367E9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811086" y="3068960"/>
                    <a:ext cx="89108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3" name="ZoneTexte 52">
                  <a:extLst>
                    <a:ext uri="{FF2B5EF4-FFF2-40B4-BE49-F238E27FC236}">
                      <a16:creationId xmlns:a16="http://schemas.microsoft.com/office/drawing/2014/main" id="{3328DF39-5FC1-86E4-22C9-94530DEB4DEB}"/>
                    </a:ext>
                  </a:extLst>
                </p:cNvPr>
                <p:cNvSpPr txBox="1"/>
                <p:nvPr/>
              </p:nvSpPr>
              <p:spPr>
                <a:xfrm>
                  <a:off x="4432344" y="2006045"/>
                  <a:ext cx="353943" cy="74795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US" sz="1100" dirty="0"/>
                    <a:t>matching</a:t>
                  </a:r>
                </a:p>
              </p:txBody>
            </p:sp>
          </p:grpSp>
          <p:grpSp>
            <p:nvGrpSpPr>
              <p:cNvPr id="75" name="Groupe 74">
                <a:extLst>
                  <a:ext uri="{FF2B5EF4-FFF2-40B4-BE49-F238E27FC236}">
                    <a16:creationId xmlns:a16="http://schemas.microsoft.com/office/drawing/2014/main" id="{8038F087-7DCB-E909-149D-0074D70E1182}"/>
                  </a:ext>
                </a:extLst>
              </p:cNvPr>
              <p:cNvGrpSpPr/>
              <p:nvPr/>
            </p:nvGrpSpPr>
            <p:grpSpPr>
              <a:xfrm>
                <a:off x="7940523" y="1878454"/>
                <a:ext cx="359128" cy="1229260"/>
                <a:chOff x="4432344" y="1875704"/>
                <a:chExt cx="359128" cy="1229260"/>
              </a:xfrm>
            </p:grpSpPr>
            <p:grpSp>
              <p:nvGrpSpPr>
                <p:cNvPr id="76" name="Groupe 75">
                  <a:extLst>
                    <a:ext uri="{FF2B5EF4-FFF2-40B4-BE49-F238E27FC236}">
                      <a16:creationId xmlns:a16="http://schemas.microsoft.com/office/drawing/2014/main" id="{A362E3EA-2DDA-3A08-215C-6B6873AFDB81}"/>
                    </a:ext>
                  </a:extLst>
                </p:cNvPr>
                <p:cNvGrpSpPr/>
                <p:nvPr/>
              </p:nvGrpSpPr>
              <p:grpSpPr>
                <a:xfrm>
                  <a:off x="4439816" y="1875704"/>
                  <a:ext cx="351656" cy="1229260"/>
                  <a:chOff x="2686140" y="1839700"/>
                  <a:chExt cx="351656" cy="1229260"/>
                </a:xfrm>
              </p:grpSpPr>
              <p:cxnSp>
                <p:nvCxnSpPr>
                  <p:cNvPr id="78" name="Connecteur droit 77">
                    <a:extLst>
                      <a:ext uri="{FF2B5EF4-FFF2-40B4-BE49-F238E27FC236}">
                        <a16:creationId xmlns:a16="http://schemas.microsoft.com/office/drawing/2014/main" id="{F5E644F1-2393-C609-E99B-4D40002273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855640" y="1839700"/>
                    <a:ext cx="0" cy="50918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Connecteur droit 78">
                    <a:extLst>
                      <a:ext uri="{FF2B5EF4-FFF2-40B4-BE49-F238E27FC236}">
                        <a16:creationId xmlns:a16="http://schemas.microsoft.com/office/drawing/2014/main" id="{6559182D-6A6D-0D46-3DE8-9429DC405C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855640" y="2448724"/>
                    <a:ext cx="0" cy="47622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Connecteur droit 79">
                    <a:extLst>
                      <a:ext uri="{FF2B5EF4-FFF2-40B4-BE49-F238E27FC236}">
                        <a16:creationId xmlns:a16="http://schemas.microsoft.com/office/drawing/2014/main" id="{6751458C-0BD5-FB6B-41F1-6AC3E35D34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686140" y="2924944"/>
                    <a:ext cx="351656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Connecteur droit 80">
                    <a:extLst>
                      <a:ext uri="{FF2B5EF4-FFF2-40B4-BE49-F238E27FC236}">
                        <a16:creationId xmlns:a16="http://schemas.microsoft.com/office/drawing/2014/main" id="{01EEC4E3-8F21-85AE-8C50-412BD6AC52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762004" y="2996952"/>
                    <a:ext cx="199256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Connecteur droit 81">
                    <a:extLst>
                      <a:ext uri="{FF2B5EF4-FFF2-40B4-BE49-F238E27FC236}">
                        <a16:creationId xmlns:a16="http://schemas.microsoft.com/office/drawing/2014/main" id="{DD29F3DA-5B58-83DF-3D68-888441F679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811086" y="3068960"/>
                    <a:ext cx="89108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ZoneTexte 76">
                  <a:extLst>
                    <a:ext uri="{FF2B5EF4-FFF2-40B4-BE49-F238E27FC236}">
                      <a16:creationId xmlns:a16="http://schemas.microsoft.com/office/drawing/2014/main" id="{3876C359-D244-E7CE-61A4-16312B38B15F}"/>
                    </a:ext>
                  </a:extLst>
                </p:cNvPr>
                <p:cNvSpPr txBox="1"/>
                <p:nvPr/>
              </p:nvSpPr>
              <p:spPr>
                <a:xfrm>
                  <a:off x="4432344" y="2006045"/>
                  <a:ext cx="353943" cy="74795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US" sz="1100" dirty="0"/>
                    <a:t>MIK mag.</a:t>
                  </a:r>
                </a:p>
              </p:txBody>
            </p:sp>
          </p:grpSp>
          <p:cxnSp>
            <p:nvCxnSpPr>
              <p:cNvPr id="84" name="Connecteur droit 83">
                <a:extLst>
                  <a:ext uri="{FF2B5EF4-FFF2-40B4-BE49-F238E27FC236}">
                    <a16:creationId xmlns:a16="http://schemas.microsoft.com/office/drawing/2014/main" id="{C1CA34DE-415A-C278-E5ED-4913413BA7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5480" y="1700808"/>
                <a:ext cx="0" cy="110762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ZoneTexte 85">
                <a:extLst>
                  <a:ext uri="{FF2B5EF4-FFF2-40B4-BE49-F238E27FC236}">
                    <a16:creationId xmlns:a16="http://schemas.microsoft.com/office/drawing/2014/main" id="{E3A3D795-3E2B-5744-B5D4-D43A9E6E651C}"/>
                  </a:ext>
                </a:extLst>
              </p:cNvPr>
              <p:cNvSpPr txBox="1"/>
              <p:nvPr/>
            </p:nvSpPr>
            <p:spPr>
              <a:xfrm>
                <a:off x="2167560" y="1940022"/>
                <a:ext cx="9997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C, U</a:t>
                </a:r>
                <a:r>
                  <a:rPr lang="en-US" baseline="-25000" dirty="0"/>
                  <a:t>0</a:t>
                </a:r>
              </a:p>
            </p:txBody>
          </p:sp>
          <p:sp>
            <p:nvSpPr>
              <p:cNvPr id="87" name="ZoneTexte 86">
                <a:extLst>
                  <a:ext uri="{FF2B5EF4-FFF2-40B4-BE49-F238E27FC236}">
                    <a16:creationId xmlns:a16="http://schemas.microsoft.com/office/drawing/2014/main" id="{BEA6ECAE-923C-34B0-105D-ABDF1AF7DC70}"/>
                  </a:ext>
                </a:extLst>
              </p:cNvPr>
              <p:cNvSpPr txBox="1"/>
              <p:nvPr/>
            </p:nvSpPr>
            <p:spPr>
              <a:xfrm>
                <a:off x="3938498" y="1851628"/>
                <a:ext cx="4432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</a:t>
                </a:r>
                <a:r>
                  <a:rPr lang="en-US" baseline="-25000" dirty="0"/>
                  <a:t>1</a:t>
                </a:r>
              </a:p>
            </p:txBody>
          </p:sp>
        </p:grp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5F228D17-D1EC-BD94-84D3-58BBB30A00BD}"/>
                </a:ext>
              </a:extLst>
            </p:cNvPr>
            <p:cNvSpPr/>
            <p:nvPr/>
          </p:nvSpPr>
          <p:spPr>
            <a:xfrm>
              <a:off x="551382" y="1489496"/>
              <a:ext cx="7776855" cy="1699887"/>
            </a:xfrm>
            <a:prstGeom prst="rect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ZoneTexte 220">
              <a:extLst>
                <a:ext uri="{FF2B5EF4-FFF2-40B4-BE49-F238E27FC236}">
                  <a16:creationId xmlns:a16="http://schemas.microsoft.com/office/drawing/2014/main" id="{B58EC755-2F36-39F8-6331-5F665C06AACC}"/>
                </a:ext>
              </a:extLst>
            </p:cNvPr>
            <p:cNvSpPr txBox="1"/>
            <p:nvPr/>
          </p:nvSpPr>
          <p:spPr>
            <a:xfrm>
              <a:off x="8460506" y="1678088"/>
              <a:ext cx="3384376" cy="120032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Traditional topology </a:t>
              </a:r>
            </a:p>
            <a:p>
              <a:pPr algn="ctr"/>
              <a:r>
                <a:rPr lang="en-US" b="1" dirty="0"/>
                <a:t>Capacitive </a:t>
              </a:r>
              <a:r>
                <a:rPr lang="en-US" dirty="0"/>
                <a:t>discharge </a:t>
              </a:r>
            </a:p>
            <a:p>
              <a:pPr algn="ctr"/>
              <a:r>
                <a:rPr lang="en-US" b="1" dirty="0"/>
                <a:t>short</a:t>
              </a:r>
              <a:r>
                <a:rPr lang="en-US" dirty="0"/>
                <a:t> transmission line to load </a:t>
              </a:r>
            </a:p>
            <a:p>
              <a:pPr algn="ctr"/>
              <a:r>
                <a:rPr lang="en-US" dirty="0"/>
                <a:t>(~ 20 m max.)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1395C5C3-3181-C00C-B62F-FE2AB02E6CA1}"/>
              </a:ext>
            </a:extLst>
          </p:cNvPr>
          <p:cNvGrpSpPr/>
          <p:nvPr/>
        </p:nvGrpSpPr>
        <p:grpSpPr>
          <a:xfrm>
            <a:off x="551383" y="3196911"/>
            <a:ext cx="11367017" cy="1699887"/>
            <a:chOff x="551383" y="3196911"/>
            <a:chExt cx="11367017" cy="1699887"/>
          </a:xfrm>
        </p:grpSpPr>
        <p:grpSp>
          <p:nvGrpSpPr>
            <p:cNvPr id="89" name="Groupe 88">
              <a:extLst>
                <a:ext uri="{FF2B5EF4-FFF2-40B4-BE49-F238E27FC236}">
                  <a16:creationId xmlns:a16="http://schemas.microsoft.com/office/drawing/2014/main" id="{8D5014EC-1524-16A8-EBCC-451B74895EA5}"/>
                </a:ext>
              </a:extLst>
            </p:cNvPr>
            <p:cNvGrpSpPr/>
            <p:nvPr/>
          </p:nvGrpSpPr>
          <p:grpSpPr>
            <a:xfrm>
              <a:off x="955867" y="3313846"/>
              <a:ext cx="6132091" cy="1406906"/>
              <a:chOff x="2167560" y="1700808"/>
              <a:chExt cx="6132091" cy="1406906"/>
            </a:xfrm>
          </p:grpSpPr>
          <p:grpSp>
            <p:nvGrpSpPr>
              <p:cNvPr id="90" name="Groupe 89">
                <a:extLst>
                  <a:ext uri="{FF2B5EF4-FFF2-40B4-BE49-F238E27FC236}">
                    <a16:creationId xmlns:a16="http://schemas.microsoft.com/office/drawing/2014/main" id="{FA0E06A7-ED4B-0611-2E85-444D673BAAD9}"/>
                  </a:ext>
                </a:extLst>
              </p:cNvPr>
              <p:cNvGrpSpPr/>
              <p:nvPr/>
            </p:nvGrpSpPr>
            <p:grpSpPr>
              <a:xfrm>
                <a:off x="5792527" y="1870098"/>
                <a:ext cx="351656" cy="1237616"/>
                <a:chOff x="2686140" y="1831344"/>
                <a:chExt cx="351656" cy="1237616"/>
              </a:xfrm>
            </p:grpSpPr>
            <p:cxnSp>
              <p:nvCxnSpPr>
                <p:cNvPr id="133" name="Connecteur droit 132">
                  <a:extLst>
                    <a:ext uri="{FF2B5EF4-FFF2-40B4-BE49-F238E27FC236}">
                      <a16:creationId xmlns:a16="http://schemas.microsoft.com/office/drawing/2014/main" id="{3D7CFC63-E7BA-7E10-C5DC-521513349D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55640" y="1831344"/>
                  <a:ext cx="0" cy="744151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Connecteur droit 133">
                  <a:extLst>
                    <a:ext uri="{FF2B5EF4-FFF2-40B4-BE49-F238E27FC236}">
                      <a16:creationId xmlns:a16="http://schemas.microsoft.com/office/drawing/2014/main" id="{04D487FF-D16B-F8BE-AFFB-89CF1A5949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55640" y="2448724"/>
                  <a:ext cx="0" cy="47622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Connecteur droit 134">
                  <a:extLst>
                    <a:ext uri="{FF2B5EF4-FFF2-40B4-BE49-F238E27FC236}">
                      <a16:creationId xmlns:a16="http://schemas.microsoft.com/office/drawing/2014/main" id="{29AADEC5-8411-1AD9-C112-D7D0622FE8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686140" y="2924944"/>
                  <a:ext cx="351656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Connecteur droit 135">
                  <a:extLst>
                    <a:ext uri="{FF2B5EF4-FFF2-40B4-BE49-F238E27FC236}">
                      <a16:creationId xmlns:a16="http://schemas.microsoft.com/office/drawing/2014/main" id="{8E361E02-A250-09B6-E7CB-68A9DA3994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62004" y="2996952"/>
                  <a:ext cx="199256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Connecteur droit 136">
                  <a:extLst>
                    <a:ext uri="{FF2B5EF4-FFF2-40B4-BE49-F238E27FC236}">
                      <a16:creationId xmlns:a16="http://schemas.microsoft.com/office/drawing/2014/main" id="{75FF60BF-1ACA-0F56-87EB-ABB2EFCBCC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811086" y="3068960"/>
                  <a:ext cx="89108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e 90">
                <a:extLst>
                  <a:ext uri="{FF2B5EF4-FFF2-40B4-BE49-F238E27FC236}">
                    <a16:creationId xmlns:a16="http://schemas.microsoft.com/office/drawing/2014/main" id="{D4C353C1-89EC-A098-FEC2-CA4C980B2D90}"/>
                  </a:ext>
                </a:extLst>
              </p:cNvPr>
              <p:cNvGrpSpPr/>
              <p:nvPr/>
            </p:nvGrpSpPr>
            <p:grpSpPr>
              <a:xfrm>
                <a:off x="2945693" y="1883578"/>
                <a:ext cx="351656" cy="1224136"/>
                <a:chOff x="2686140" y="1844824"/>
                <a:chExt cx="351656" cy="1224136"/>
              </a:xfrm>
            </p:grpSpPr>
            <p:cxnSp>
              <p:nvCxnSpPr>
                <p:cNvPr id="126" name="Connecteur droit 125">
                  <a:extLst>
                    <a:ext uri="{FF2B5EF4-FFF2-40B4-BE49-F238E27FC236}">
                      <a16:creationId xmlns:a16="http://schemas.microsoft.com/office/drawing/2014/main" id="{B8D73C8F-103D-8AF4-5615-782BBFD302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55640" y="1844824"/>
                  <a:ext cx="0" cy="504056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Connecteur droit 126">
                  <a:extLst>
                    <a:ext uri="{FF2B5EF4-FFF2-40B4-BE49-F238E27FC236}">
                      <a16:creationId xmlns:a16="http://schemas.microsoft.com/office/drawing/2014/main" id="{3A06DED3-C4F2-096E-FCCF-166A97CBFE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55640" y="2448724"/>
                  <a:ext cx="0" cy="47622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Connecteur droit 127">
                  <a:extLst>
                    <a:ext uri="{FF2B5EF4-FFF2-40B4-BE49-F238E27FC236}">
                      <a16:creationId xmlns:a16="http://schemas.microsoft.com/office/drawing/2014/main" id="{E56FEEC9-E6BE-216C-E4CA-1526651DFB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686140" y="2348880"/>
                  <a:ext cx="351656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Connecteur droit 128">
                  <a:extLst>
                    <a:ext uri="{FF2B5EF4-FFF2-40B4-BE49-F238E27FC236}">
                      <a16:creationId xmlns:a16="http://schemas.microsoft.com/office/drawing/2014/main" id="{3077772F-C1E2-ACFE-8461-299D196953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686140" y="2448724"/>
                  <a:ext cx="351656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Connecteur droit 129">
                  <a:extLst>
                    <a:ext uri="{FF2B5EF4-FFF2-40B4-BE49-F238E27FC236}">
                      <a16:creationId xmlns:a16="http://schemas.microsoft.com/office/drawing/2014/main" id="{7B789FF1-AB0A-A145-2C1D-52A3C3E0D6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686140" y="2924944"/>
                  <a:ext cx="351656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Connecteur droit 130">
                  <a:extLst>
                    <a:ext uri="{FF2B5EF4-FFF2-40B4-BE49-F238E27FC236}">
                      <a16:creationId xmlns:a16="http://schemas.microsoft.com/office/drawing/2014/main" id="{1CACD61C-6DDE-95AE-4012-FF1318FCC3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62004" y="2996952"/>
                  <a:ext cx="199256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Connecteur droit 131">
                  <a:extLst>
                    <a:ext uri="{FF2B5EF4-FFF2-40B4-BE49-F238E27FC236}">
                      <a16:creationId xmlns:a16="http://schemas.microsoft.com/office/drawing/2014/main" id="{A1A3C095-D938-537C-F2E3-227A19CDD0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811086" y="3068960"/>
                  <a:ext cx="89108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2" name="Connecteur droit 91">
                <a:extLst>
                  <a:ext uri="{FF2B5EF4-FFF2-40B4-BE49-F238E27FC236}">
                    <a16:creationId xmlns:a16="http://schemas.microsoft.com/office/drawing/2014/main" id="{BE5B47B8-0309-871C-2207-A95C8A18E34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21521" y="1883578"/>
                <a:ext cx="792088" cy="0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necteur droit 92">
                <a:extLst>
                  <a:ext uri="{FF2B5EF4-FFF2-40B4-BE49-F238E27FC236}">
                    <a16:creationId xmlns:a16="http://schemas.microsoft.com/office/drawing/2014/main" id="{E5BE15DF-996B-4604-E75B-2F069FA33B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88684" y="1739562"/>
                <a:ext cx="288032" cy="144016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4" name="Groupe 93">
                <a:extLst>
                  <a:ext uri="{FF2B5EF4-FFF2-40B4-BE49-F238E27FC236}">
                    <a16:creationId xmlns:a16="http://schemas.microsoft.com/office/drawing/2014/main" id="{24F16953-E020-36AB-9C97-2767D70B4C01}"/>
                  </a:ext>
                </a:extLst>
              </p:cNvPr>
              <p:cNvGrpSpPr/>
              <p:nvPr/>
            </p:nvGrpSpPr>
            <p:grpSpPr>
              <a:xfrm>
                <a:off x="4432344" y="1875704"/>
                <a:ext cx="359128" cy="1229260"/>
                <a:chOff x="4432344" y="1875704"/>
                <a:chExt cx="359128" cy="1229260"/>
              </a:xfrm>
            </p:grpSpPr>
            <p:grpSp>
              <p:nvGrpSpPr>
                <p:cNvPr id="119" name="Groupe 118">
                  <a:extLst>
                    <a:ext uri="{FF2B5EF4-FFF2-40B4-BE49-F238E27FC236}">
                      <a16:creationId xmlns:a16="http://schemas.microsoft.com/office/drawing/2014/main" id="{7424664F-70CA-EDA5-96F6-6B6AC1AEF674}"/>
                    </a:ext>
                  </a:extLst>
                </p:cNvPr>
                <p:cNvGrpSpPr/>
                <p:nvPr/>
              </p:nvGrpSpPr>
              <p:grpSpPr>
                <a:xfrm>
                  <a:off x="4439816" y="1875704"/>
                  <a:ext cx="351656" cy="1229260"/>
                  <a:chOff x="2686140" y="1839700"/>
                  <a:chExt cx="351656" cy="1229260"/>
                </a:xfrm>
              </p:grpSpPr>
              <p:cxnSp>
                <p:nvCxnSpPr>
                  <p:cNvPr id="121" name="Connecteur droit 120">
                    <a:extLst>
                      <a:ext uri="{FF2B5EF4-FFF2-40B4-BE49-F238E27FC236}">
                        <a16:creationId xmlns:a16="http://schemas.microsoft.com/office/drawing/2014/main" id="{6F13357B-31F5-55FF-B1CD-47210CCBBD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855640" y="1839700"/>
                    <a:ext cx="0" cy="50918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Connecteur droit 121">
                    <a:extLst>
                      <a:ext uri="{FF2B5EF4-FFF2-40B4-BE49-F238E27FC236}">
                        <a16:creationId xmlns:a16="http://schemas.microsoft.com/office/drawing/2014/main" id="{5B6AD234-596E-BA54-44FD-476B4A1334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855640" y="2448724"/>
                    <a:ext cx="0" cy="47622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Connecteur droit 122">
                    <a:extLst>
                      <a:ext uri="{FF2B5EF4-FFF2-40B4-BE49-F238E27FC236}">
                        <a16:creationId xmlns:a16="http://schemas.microsoft.com/office/drawing/2014/main" id="{A5322802-78E2-D0C3-E581-7CAB7E9117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686140" y="2924944"/>
                    <a:ext cx="351656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Connecteur droit 123">
                    <a:extLst>
                      <a:ext uri="{FF2B5EF4-FFF2-40B4-BE49-F238E27FC236}">
                        <a16:creationId xmlns:a16="http://schemas.microsoft.com/office/drawing/2014/main" id="{92583722-0417-913A-9C60-3B7306D8AD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762004" y="2996952"/>
                    <a:ext cx="199256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Connecteur droit 124">
                    <a:extLst>
                      <a:ext uri="{FF2B5EF4-FFF2-40B4-BE49-F238E27FC236}">
                        <a16:creationId xmlns:a16="http://schemas.microsoft.com/office/drawing/2014/main" id="{A0695D25-A648-9CE5-6607-EAA5CFFA8F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811086" y="3068960"/>
                    <a:ext cx="89108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0" name="ZoneTexte 119">
                  <a:extLst>
                    <a:ext uri="{FF2B5EF4-FFF2-40B4-BE49-F238E27FC236}">
                      <a16:creationId xmlns:a16="http://schemas.microsoft.com/office/drawing/2014/main" id="{083D5FAA-F45D-5070-576A-45AEC6FC5A0E}"/>
                    </a:ext>
                  </a:extLst>
                </p:cNvPr>
                <p:cNvSpPr txBox="1"/>
                <p:nvPr/>
              </p:nvSpPr>
              <p:spPr>
                <a:xfrm>
                  <a:off x="4432344" y="2006045"/>
                  <a:ext cx="353943" cy="74795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US" sz="1100" dirty="0"/>
                    <a:t>matching</a:t>
                  </a:r>
                </a:p>
              </p:txBody>
            </p:sp>
          </p:grp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CA7DB42-13A6-5E1C-1475-35147F85405A}"/>
                  </a:ext>
                </a:extLst>
              </p:cNvPr>
              <p:cNvSpPr/>
              <p:nvPr/>
            </p:nvSpPr>
            <p:spPr>
              <a:xfrm>
                <a:off x="5303912" y="1700808"/>
                <a:ext cx="1369648" cy="3599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trans. line</a:t>
                </a:r>
              </a:p>
            </p:txBody>
          </p:sp>
          <p:sp>
            <p:nvSpPr>
              <p:cNvPr id="96" name="Ellipse 95">
                <a:extLst>
                  <a:ext uri="{FF2B5EF4-FFF2-40B4-BE49-F238E27FC236}">
                    <a16:creationId xmlns:a16="http://schemas.microsoft.com/office/drawing/2014/main" id="{4D8B4BBA-31AC-759E-5CB0-94AF62676576}"/>
                  </a:ext>
                </a:extLst>
              </p:cNvPr>
              <p:cNvSpPr/>
              <p:nvPr/>
            </p:nvSpPr>
            <p:spPr>
              <a:xfrm>
                <a:off x="6463636" y="1700808"/>
                <a:ext cx="353940" cy="36004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Ellipse 96">
                <a:extLst>
                  <a:ext uri="{FF2B5EF4-FFF2-40B4-BE49-F238E27FC236}">
                    <a16:creationId xmlns:a16="http://schemas.microsoft.com/office/drawing/2014/main" id="{7B42F01F-9DBF-352F-7630-65CCF939185B}"/>
                  </a:ext>
                </a:extLst>
              </p:cNvPr>
              <p:cNvSpPr/>
              <p:nvPr/>
            </p:nvSpPr>
            <p:spPr>
              <a:xfrm>
                <a:off x="5159896" y="1700808"/>
                <a:ext cx="353940" cy="36004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8" name="Connecteur droit 97">
                <a:extLst>
                  <a:ext uri="{FF2B5EF4-FFF2-40B4-BE49-F238E27FC236}">
                    <a16:creationId xmlns:a16="http://schemas.microsoft.com/office/drawing/2014/main" id="{CAEF1788-A3DA-F698-DF93-DB533365A5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77142" y="1875650"/>
                <a:ext cx="1159724" cy="5124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98">
                <a:extLst>
                  <a:ext uri="{FF2B5EF4-FFF2-40B4-BE49-F238E27FC236}">
                    <a16:creationId xmlns:a16="http://schemas.microsoft.com/office/drawing/2014/main" id="{096104F5-7C7B-B07E-FB64-C54B4F62D1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622140" y="1875650"/>
                <a:ext cx="1495354" cy="2562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0" name="Groupe 99">
                <a:extLst>
                  <a:ext uri="{FF2B5EF4-FFF2-40B4-BE49-F238E27FC236}">
                    <a16:creationId xmlns:a16="http://schemas.microsoft.com/office/drawing/2014/main" id="{52D67C39-8675-C066-443A-44BF95820C52}"/>
                  </a:ext>
                </a:extLst>
              </p:cNvPr>
              <p:cNvGrpSpPr/>
              <p:nvPr/>
            </p:nvGrpSpPr>
            <p:grpSpPr>
              <a:xfrm>
                <a:off x="7045418" y="1870098"/>
                <a:ext cx="359128" cy="1229260"/>
                <a:chOff x="4432344" y="1875704"/>
                <a:chExt cx="359128" cy="1229260"/>
              </a:xfrm>
            </p:grpSpPr>
            <p:grpSp>
              <p:nvGrpSpPr>
                <p:cNvPr id="112" name="Groupe 111">
                  <a:extLst>
                    <a:ext uri="{FF2B5EF4-FFF2-40B4-BE49-F238E27FC236}">
                      <a16:creationId xmlns:a16="http://schemas.microsoft.com/office/drawing/2014/main" id="{50E8FB42-BE3B-BD7F-2764-7EDFDF209F78}"/>
                    </a:ext>
                  </a:extLst>
                </p:cNvPr>
                <p:cNvGrpSpPr/>
                <p:nvPr/>
              </p:nvGrpSpPr>
              <p:grpSpPr>
                <a:xfrm>
                  <a:off x="4439816" y="1875704"/>
                  <a:ext cx="351656" cy="1229260"/>
                  <a:chOff x="2686140" y="1839700"/>
                  <a:chExt cx="351656" cy="1229260"/>
                </a:xfrm>
              </p:grpSpPr>
              <p:cxnSp>
                <p:nvCxnSpPr>
                  <p:cNvPr id="114" name="Connecteur droit 113">
                    <a:extLst>
                      <a:ext uri="{FF2B5EF4-FFF2-40B4-BE49-F238E27FC236}">
                        <a16:creationId xmlns:a16="http://schemas.microsoft.com/office/drawing/2014/main" id="{3461F920-B87A-AB41-3488-5BCD4D07AB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855640" y="1839700"/>
                    <a:ext cx="0" cy="50918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Connecteur droit 114">
                    <a:extLst>
                      <a:ext uri="{FF2B5EF4-FFF2-40B4-BE49-F238E27FC236}">
                        <a16:creationId xmlns:a16="http://schemas.microsoft.com/office/drawing/2014/main" id="{CA8A8FD6-60FE-B600-A14B-7043AFA7CE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855640" y="2448724"/>
                    <a:ext cx="0" cy="47622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Connecteur droit 115">
                    <a:extLst>
                      <a:ext uri="{FF2B5EF4-FFF2-40B4-BE49-F238E27FC236}">
                        <a16:creationId xmlns:a16="http://schemas.microsoft.com/office/drawing/2014/main" id="{7BBAD860-C942-ECAD-013F-697BF5D4DE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686140" y="2924944"/>
                    <a:ext cx="351656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Connecteur droit 116">
                    <a:extLst>
                      <a:ext uri="{FF2B5EF4-FFF2-40B4-BE49-F238E27FC236}">
                        <a16:creationId xmlns:a16="http://schemas.microsoft.com/office/drawing/2014/main" id="{1F0ED625-54BA-994E-3207-AF44B1FE3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762004" y="2996952"/>
                    <a:ext cx="199256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Connecteur droit 117">
                    <a:extLst>
                      <a:ext uri="{FF2B5EF4-FFF2-40B4-BE49-F238E27FC236}">
                        <a16:creationId xmlns:a16="http://schemas.microsoft.com/office/drawing/2014/main" id="{32752424-8C49-3371-C706-9478CB0924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811086" y="3068960"/>
                    <a:ext cx="89108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3" name="ZoneTexte 112">
                  <a:extLst>
                    <a:ext uri="{FF2B5EF4-FFF2-40B4-BE49-F238E27FC236}">
                      <a16:creationId xmlns:a16="http://schemas.microsoft.com/office/drawing/2014/main" id="{6BA85614-9022-7241-C868-8DA79EB69F23}"/>
                    </a:ext>
                  </a:extLst>
                </p:cNvPr>
                <p:cNvSpPr txBox="1"/>
                <p:nvPr/>
              </p:nvSpPr>
              <p:spPr>
                <a:xfrm>
                  <a:off x="4432344" y="2006045"/>
                  <a:ext cx="353943" cy="74795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US" sz="1100" dirty="0"/>
                    <a:t>matching</a:t>
                  </a:r>
                </a:p>
              </p:txBody>
            </p:sp>
          </p:grpSp>
          <p:grpSp>
            <p:nvGrpSpPr>
              <p:cNvPr id="101" name="Groupe 100">
                <a:extLst>
                  <a:ext uri="{FF2B5EF4-FFF2-40B4-BE49-F238E27FC236}">
                    <a16:creationId xmlns:a16="http://schemas.microsoft.com/office/drawing/2014/main" id="{34A6BFC9-DC09-F1AB-C071-2A667FACC227}"/>
                  </a:ext>
                </a:extLst>
              </p:cNvPr>
              <p:cNvGrpSpPr/>
              <p:nvPr/>
            </p:nvGrpSpPr>
            <p:grpSpPr>
              <a:xfrm>
                <a:off x="7940523" y="1878454"/>
                <a:ext cx="359128" cy="1229260"/>
                <a:chOff x="4432344" y="1875704"/>
                <a:chExt cx="359128" cy="1229260"/>
              </a:xfrm>
            </p:grpSpPr>
            <p:grpSp>
              <p:nvGrpSpPr>
                <p:cNvPr id="105" name="Groupe 104">
                  <a:extLst>
                    <a:ext uri="{FF2B5EF4-FFF2-40B4-BE49-F238E27FC236}">
                      <a16:creationId xmlns:a16="http://schemas.microsoft.com/office/drawing/2014/main" id="{10BC672D-1A1D-6018-09C9-4ADA5676F002}"/>
                    </a:ext>
                  </a:extLst>
                </p:cNvPr>
                <p:cNvGrpSpPr/>
                <p:nvPr/>
              </p:nvGrpSpPr>
              <p:grpSpPr>
                <a:xfrm>
                  <a:off x="4439816" y="1875704"/>
                  <a:ext cx="351656" cy="1229260"/>
                  <a:chOff x="2686140" y="1839700"/>
                  <a:chExt cx="351656" cy="1229260"/>
                </a:xfrm>
              </p:grpSpPr>
              <p:cxnSp>
                <p:nvCxnSpPr>
                  <p:cNvPr id="107" name="Connecteur droit 106">
                    <a:extLst>
                      <a:ext uri="{FF2B5EF4-FFF2-40B4-BE49-F238E27FC236}">
                        <a16:creationId xmlns:a16="http://schemas.microsoft.com/office/drawing/2014/main" id="{AAC3B202-C445-5C61-E55E-1B019ED367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855640" y="1839700"/>
                    <a:ext cx="0" cy="50918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Connecteur droit 107">
                    <a:extLst>
                      <a:ext uri="{FF2B5EF4-FFF2-40B4-BE49-F238E27FC236}">
                        <a16:creationId xmlns:a16="http://schemas.microsoft.com/office/drawing/2014/main" id="{1D576EDC-C406-9271-5067-8299A80719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855640" y="2448724"/>
                    <a:ext cx="0" cy="47622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Connecteur droit 108">
                    <a:extLst>
                      <a:ext uri="{FF2B5EF4-FFF2-40B4-BE49-F238E27FC236}">
                        <a16:creationId xmlns:a16="http://schemas.microsoft.com/office/drawing/2014/main" id="{4331475C-F884-1BE5-1309-1462276173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686140" y="2924944"/>
                    <a:ext cx="351656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Connecteur droit 109">
                    <a:extLst>
                      <a:ext uri="{FF2B5EF4-FFF2-40B4-BE49-F238E27FC236}">
                        <a16:creationId xmlns:a16="http://schemas.microsoft.com/office/drawing/2014/main" id="{96C8E9FF-4D97-AE18-26F9-980D615049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762004" y="2996952"/>
                    <a:ext cx="199256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Connecteur droit 110">
                    <a:extLst>
                      <a:ext uri="{FF2B5EF4-FFF2-40B4-BE49-F238E27FC236}">
                        <a16:creationId xmlns:a16="http://schemas.microsoft.com/office/drawing/2014/main" id="{00F8A532-B0B3-6AE9-5EA1-4A616E9CA7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811086" y="3068960"/>
                    <a:ext cx="89108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6" name="ZoneTexte 105">
                  <a:extLst>
                    <a:ext uri="{FF2B5EF4-FFF2-40B4-BE49-F238E27FC236}">
                      <a16:creationId xmlns:a16="http://schemas.microsoft.com/office/drawing/2014/main" id="{FAE537A9-F147-D540-21B9-273CA084F4A4}"/>
                    </a:ext>
                  </a:extLst>
                </p:cNvPr>
                <p:cNvSpPr txBox="1"/>
                <p:nvPr/>
              </p:nvSpPr>
              <p:spPr>
                <a:xfrm>
                  <a:off x="4432344" y="2006045"/>
                  <a:ext cx="353943" cy="74795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US" sz="1100" dirty="0"/>
                    <a:t>MIK mag.</a:t>
                  </a:r>
                </a:p>
              </p:txBody>
            </p:sp>
          </p:grpSp>
          <p:cxnSp>
            <p:nvCxnSpPr>
              <p:cNvPr id="102" name="Connecteur droit 101">
                <a:extLst>
                  <a:ext uri="{FF2B5EF4-FFF2-40B4-BE49-F238E27FC236}">
                    <a16:creationId xmlns:a16="http://schemas.microsoft.com/office/drawing/2014/main" id="{739D05E6-7976-72CF-64B2-09E5D81A58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5480" y="1700808"/>
                <a:ext cx="0" cy="110762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ZoneTexte 102">
                <a:extLst>
                  <a:ext uri="{FF2B5EF4-FFF2-40B4-BE49-F238E27FC236}">
                    <a16:creationId xmlns:a16="http://schemas.microsoft.com/office/drawing/2014/main" id="{7FF563E9-525E-1296-E351-C18CBD06DA19}"/>
                  </a:ext>
                </a:extLst>
              </p:cNvPr>
              <p:cNvSpPr txBox="1"/>
              <p:nvPr/>
            </p:nvSpPr>
            <p:spPr>
              <a:xfrm>
                <a:off x="2167560" y="1940022"/>
                <a:ext cx="9997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C, U</a:t>
                </a:r>
                <a:r>
                  <a:rPr lang="en-US" baseline="-25000" dirty="0"/>
                  <a:t>0</a:t>
                </a:r>
              </a:p>
            </p:txBody>
          </p:sp>
          <p:sp>
            <p:nvSpPr>
              <p:cNvPr id="104" name="ZoneTexte 103">
                <a:extLst>
                  <a:ext uri="{FF2B5EF4-FFF2-40B4-BE49-F238E27FC236}">
                    <a16:creationId xmlns:a16="http://schemas.microsoft.com/office/drawing/2014/main" id="{66644F1C-913B-D10D-1864-8BC77495DAB1}"/>
                  </a:ext>
                </a:extLst>
              </p:cNvPr>
              <p:cNvSpPr txBox="1"/>
              <p:nvPr/>
            </p:nvSpPr>
            <p:spPr>
              <a:xfrm>
                <a:off x="3938498" y="1851628"/>
                <a:ext cx="4432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</a:t>
                </a:r>
                <a:r>
                  <a:rPr lang="en-US" baseline="-25000" dirty="0"/>
                  <a:t>1</a:t>
                </a:r>
              </a:p>
            </p:txBody>
          </p:sp>
        </p:grp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92A89F92-1A91-152C-AEFA-70C7D7455B87}"/>
                </a:ext>
              </a:extLst>
            </p:cNvPr>
            <p:cNvSpPr/>
            <p:nvPr/>
          </p:nvSpPr>
          <p:spPr>
            <a:xfrm>
              <a:off x="551383" y="3196911"/>
              <a:ext cx="7776855" cy="1699887"/>
            </a:xfrm>
            <a:prstGeom prst="rect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ZoneTexte 221">
              <a:extLst>
                <a:ext uri="{FF2B5EF4-FFF2-40B4-BE49-F238E27FC236}">
                  <a16:creationId xmlns:a16="http://schemas.microsoft.com/office/drawing/2014/main" id="{0E350B7D-BCC3-9DB4-C39D-47AE9A10EE00}"/>
                </a:ext>
              </a:extLst>
            </p:cNvPr>
            <p:cNvSpPr txBox="1"/>
            <p:nvPr/>
          </p:nvSpPr>
          <p:spPr>
            <a:xfrm>
              <a:off x="8534024" y="3376144"/>
              <a:ext cx="3384376" cy="12003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TX Capacitor topology </a:t>
              </a:r>
            </a:p>
            <a:p>
              <a:pPr algn="ctr"/>
              <a:r>
                <a:rPr lang="en-US" b="1" dirty="0"/>
                <a:t>Capacitive </a:t>
              </a:r>
              <a:r>
                <a:rPr lang="en-US" dirty="0"/>
                <a:t>discharge</a:t>
              </a:r>
            </a:p>
            <a:p>
              <a:pPr algn="ctr"/>
              <a:r>
                <a:rPr lang="en-US" b="1" dirty="0"/>
                <a:t>long</a:t>
              </a:r>
              <a:r>
                <a:rPr lang="en-US" dirty="0"/>
                <a:t> transmission line to load </a:t>
              </a:r>
            </a:p>
            <a:p>
              <a:pPr algn="ctr"/>
              <a:r>
                <a:rPr lang="en-US" dirty="0"/>
                <a:t>(~ 200 m min.)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B20DD8E6-E52E-6DB3-2E1B-C232BA696F91}"/>
              </a:ext>
            </a:extLst>
          </p:cNvPr>
          <p:cNvGrpSpPr/>
          <p:nvPr/>
        </p:nvGrpSpPr>
        <p:grpSpPr>
          <a:xfrm>
            <a:off x="551382" y="4898394"/>
            <a:ext cx="11470214" cy="1585498"/>
            <a:chOff x="551382" y="4898394"/>
            <a:chExt cx="11470214" cy="1585498"/>
          </a:xfrm>
        </p:grpSpPr>
        <p:grpSp>
          <p:nvGrpSpPr>
            <p:cNvPr id="139" name="Groupe 138">
              <a:extLst>
                <a:ext uri="{FF2B5EF4-FFF2-40B4-BE49-F238E27FC236}">
                  <a16:creationId xmlns:a16="http://schemas.microsoft.com/office/drawing/2014/main" id="{2E955E5B-A90D-019A-C661-10848FCE6415}"/>
                </a:ext>
              </a:extLst>
            </p:cNvPr>
            <p:cNvGrpSpPr/>
            <p:nvPr/>
          </p:nvGrpSpPr>
          <p:grpSpPr>
            <a:xfrm>
              <a:off x="4580834" y="5175519"/>
              <a:ext cx="351656" cy="1237616"/>
              <a:chOff x="2686140" y="1831344"/>
              <a:chExt cx="351656" cy="1237616"/>
            </a:xfrm>
          </p:grpSpPr>
          <p:cxnSp>
            <p:nvCxnSpPr>
              <p:cNvPr id="182" name="Connecteur droit 181">
                <a:extLst>
                  <a:ext uri="{FF2B5EF4-FFF2-40B4-BE49-F238E27FC236}">
                    <a16:creationId xmlns:a16="http://schemas.microsoft.com/office/drawing/2014/main" id="{8EDD093E-881E-2235-CBC5-903BACA067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5640" y="1831344"/>
                <a:ext cx="0" cy="744151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Connecteur droit 182">
                <a:extLst>
                  <a:ext uri="{FF2B5EF4-FFF2-40B4-BE49-F238E27FC236}">
                    <a16:creationId xmlns:a16="http://schemas.microsoft.com/office/drawing/2014/main" id="{46947E74-96E0-F64E-E387-FCD5F8E1F5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5640" y="2448724"/>
                <a:ext cx="0" cy="476220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necteur droit 183">
                <a:extLst>
                  <a:ext uri="{FF2B5EF4-FFF2-40B4-BE49-F238E27FC236}">
                    <a16:creationId xmlns:a16="http://schemas.microsoft.com/office/drawing/2014/main" id="{9A1AAEFB-BAE3-077F-6BDC-503909A2F6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86140" y="2924944"/>
                <a:ext cx="351656" cy="0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Connecteur droit 184">
                <a:extLst>
                  <a:ext uri="{FF2B5EF4-FFF2-40B4-BE49-F238E27FC236}">
                    <a16:creationId xmlns:a16="http://schemas.microsoft.com/office/drawing/2014/main" id="{80413C48-F2CC-FE5F-66DD-A15EFD74E5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762004" y="2996952"/>
                <a:ext cx="199256" cy="0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Connecteur droit 185">
                <a:extLst>
                  <a:ext uri="{FF2B5EF4-FFF2-40B4-BE49-F238E27FC236}">
                    <a16:creationId xmlns:a16="http://schemas.microsoft.com/office/drawing/2014/main" id="{5C81E8C8-D80F-FC01-592C-965B47D61B6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11086" y="3068960"/>
                <a:ext cx="89108" cy="0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Connecteur droit 141">
              <a:extLst>
                <a:ext uri="{FF2B5EF4-FFF2-40B4-BE49-F238E27FC236}">
                  <a16:creationId xmlns:a16="http://schemas.microsoft.com/office/drawing/2014/main" id="{1C9E5929-2D23-092A-554B-BEE9479DB4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76991" y="5044983"/>
              <a:ext cx="288032" cy="144016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" name="Groupe 142">
              <a:extLst>
                <a:ext uri="{FF2B5EF4-FFF2-40B4-BE49-F238E27FC236}">
                  <a16:creationId xmlns:a16="http://schemas.microsoft.com/office/drawing/2014/main" id="{BC9ECE81-AA00-036C-8B54-549286A8AF91}"/>
                </a:ext>
              </a:extLst>
            </p:cNvPr>
            <p:cNvGrpSpPr/>
            <p:nvPr/>
          </p:nvGrpSpPr>
          <p:grpSpPr>
            <a:xfrm>
              <a:off x="3240235" y="5662486"/>
              <a:ext cx="353943" cy="742293"/>
              <a:chOff x="4438336" y="2362671"/>
              <a:chExt cx="353943" cy="742293"/>
            </a:xfrm>
          </p:grpSpPr>
          <p:grpSp>
            <p:nvGrpSpPr>
              <p:cNvPr id="168" name="Groupe 167">
                <a:extLst>
                  <a:ext uri="{FF2B5EF4-FFF2-40B4-BE49-F238E27FC236}">
                    <a16:creationId xmlns:a16="http://schemas.microsoft.com/office/drawing/2014/main" id="{E967C31F-EE17-6C49-BFA6-0A763FFC4BB9}"/>
                  </a:ext>
                </a:extLst>
              </p:cNvPr>
              <p:cNvGrpSpPr/>
              <p:nvPr/>
            </p:nvGrpSpPr>
            <p:grpSpPr>
              <a:xfrm>
                <a:off x="4439816" y="2484728"/>
                <a:ext cx="351656" cy="620236"/>
                <a:chOff x="2686140" y="2448724"/>
                <a:chExt cx="351656" cy="620236"/>
              </a:xfrm>
            </p:grpSpPr>
            <p:cxnSp>
              <p:nvCxnSpPr>
                <p:cNvPr id="171" name="Connecteur droit 170">
                  <a:extLst>
                    <a:ext uri="{FF2B5EF4-FFF2-40B4-BE49-F238E27FC236}">
                      <a16:creationId xmlns:a16="http://schemas.microsoft.com/office/drawing/2014/main" id="{66DDDD3D-538C-A6CE-6B57-9B83D94B2C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55640" y="2448724"/>
                  <a:ext cx="0" cy="47622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Connecteur droit 171">
                  <a:extLst>
                    <a:ext uri="{FF2B5EF4-FFF2-40B4-BE49-F238E27FC236}">
                      <a16:creationId xmlns:a16="http://schemas.microsoft.com/office/drawing/2014/main" id="{9514D1FF-3A30-D178-38A5-66464C89B4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686140" y="2924944"/>
                  <a:ext cx="351656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Connecteur droit 172">
                  <a:extLst>
                    <a:ext uri="{FF2B5EF4-FFF2-40B4-BE49-F238E27FC236}">
                      <a16:creationId xmlns:a16="http://schemas.microsoft.com/office/drawing/2014/main" id="{34E2DCC2-3274-449B-E21D-EF4834C5E3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62004" y="2996952"/>
                  <a:ext cx="199256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Connecteur droit 173">
                  <a:extLst>
                    <a:ext uri="{FF2B5EF4-FFF2-40B4-BE49-F238E27FC236}">
                      <a16:creationId xmlns:a16="http://schemas.microsoft.com/office/drawing/2014/main" id="{E29B7622-4F90-0CCA-10B8-CAFB06104D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811086" y="3068960"/>
                  <a:ext cx="89108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9" name="ZoneTexte 168">
                <a:extLst>
                  <a:ext uri="{FF2B5EF4-FFF2-40B4-BE49-F238E27FC236}">
                    <a16:creationId xmlns:a16="http://schemas.microsoft.com/office/drawing/2014/main" id="{F72D744A-1DDC-AB5A-9FE4-723364FEDB46}"/>
                  </a:ext>
                </a:extLst>
              </p:cNvPr>
              <p:cNvSpPr txBox="1"/>
              <p:nvPr/>
            </p:nvSpPr>
            <p:spPr>
              <a:xfrm>
                <a:off x="4438336" y="2362671"/>
                <a:ext cx="353943" cy="47622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1100" dirty="0"/>
                  <a:t>match</a:t>
                </a:r>
              </a:p>
            </p:txBody>
          </p:sp>
        </p:grp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58A3B157-C095-AEC9-9344-EED1EF94FC2F}"/>
                </a:ext>
              </a:extLst>
            </p:cNvPr>
            <p:cNvSpPr/>
            <p:nvPr/>
          </p:nvSpPr>
          <p:spPr>
            <a:xfrm>
              <a:off x="4092219" y="5006229"/>
              <a:ext cx="1369648" cy="3599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trans. line</a:t>
              </a:r>
            </a:p>
          </p:txBody>
        </p:sp>
        <p:sp>
          <p:nvSpPr>
            <p:cNvPr id="145" name="Ellipse 144">
              <a:extLst>
                <a:ext uri="{FF2B5EF4-FFF2-40B4-BE49-F238E27FC236}">
                  <a16:creationId xmlns:a16="http://schemas.microsoft.com/office/drawing/2014/main" id="{E0D8EA09-78BA-4B62-C42E-9E1A67A2F468}"/>
                </a:ext>
              </a:extLst>
            </p:cNvPr>
            <p:cNvSpPr/>
            <p:nvPr/>
          </p:nvSpPr>
          <p:spPr>
            <a:xfrm>
              <a:off x="5251943" y="5006229"/>
              <a:ext cx="353940" cy="3600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Ellipse 145">
              <a:extLst>
                <a:ext uri="{FF2B5EF4-FFF2-40B4-BE49-F238E27FC236}">
                  <a16:creationId xmlns:a16="http://schemas.microsoft.com/office/drawing/2014/main" id="{9465C3E5-BF7B-B29F-1C86-E237C63583BB}"/>
                </a:ext>
              </a:extLst>
            </p:cNvPr>
            <p:cNvSpPr/>
            <p:nvPr/>
          </p:nvSpPr>
          <p:spPr>
            <a:xfrm>
              <a:off x="3948203" y="5006229"/>
              <a:ext cx="353940" cy="3600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Connecteur droit 146">
              <a:extLst>
                <a:ext uri="{FF2B5EF4-FFF2-40B4-BE49-F238E27FC236}">
                  <a16:creationId xmlns:a16="http://schemas.microsoft.com/office/drawing/2014/main" id="{F1452FB8-E14E-DAB0-4A45-191D3C7865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65449" y="5181071"/>
              <a:ext cx="1159724" cy="5124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cteur droit 147">
              <a:extLst>
                <a:ext uri="{FF2B5EF4-FFF2-40B4-BE49-F238E27FC236}">
                  <a16:creationId xmlns:a16="http://schemas.microsoft.com/office/drawing/2014/main" id="{C3A2C6C2-1F19-FD13-CDBF-17A9525350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10447" y="5181071"/>
              <a:ext cx="1495354" cy="2562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9" name="Groupe 148">
              <a:extLst>
                <a:ext uri="{FF2B5EF4-FFF2-40B4-BE49-F238E27FC236}">
                  <a16:creationId xmlns:a16="http://schemas.microsoft.com/office/drawing/2014/main" id="{3EDD8DE3-6A58-2DCD-90E7-7F4DC96C546B}"/>
                </a:ext>
              </a:extLst>
            </p:cNvPr>
            <p:cNvGrpSpPr/>
            <p:nvPr/>
          </p:nvGrpSpPr>
          <p:grpSpPr>
            <a:xfrm>
              <a:off x="5833725" y="5175519"/>
              <a:ext cx="359128" cy="1229260"/>
              <a:chOff x="4432344" y="1875704"/>
              <a:chExt cx="359128" cy="1229260"/>
            </a:xfrm>
          </p:grpSpPr>
          <p:grpSp>
            <p:nvGrpSpPr>
              <p:cNvPr id="161" name="Groupe 160">
                <a:extLst>
                  <a:ext uri="{FF2B5EF4-FFF2-40B4-BE49-F238E27FC236}">
                    <a16:creationId xmlns:a16="http://schemas.microsoft.com/office/drawing/2014/main" id="{CBEFE182-D156-43E5-31FA-F573B0F18BBE}"/>
                  </a:ext>
                </a:extLst>
              </p:cNvPr>
              <p:cNvGrpSpPr/>
              <p:nvPr/>
            </p:nvGrpSpPr>
            <p:grpSpPr>
              <a:xfrm>
                <a:off x="4439816" y="1875704"/>
                <a:ext cx="351656" cy="1229260"/>
                <a:chOff x="2686140" y="1839700"/>
                <a:chExt cx="351656" cy="1229260"/>
              </a:xfrm>
            </p:grpSpPr>
            <p:cxnSp>
              <p:nvCxnSpPr>
                <p:cNvPr id="163" name="Connecteur droit 162">
                  <a:extLst>
                    <a:ext uri="{FF2B5EF4-FFF2-40B4-BE49-F238E27FC236}">
                      <a16:creationId xmlns:a16="http://schemas.microsoft.com/office/drawing/2014/main" id="{C68D7C67-CF04-79FA-4E6F-57DAACA1D1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55640" y="1839700"/>
                  <a:ext cx="0" cy="50918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Connecteur droit 163">
                  <a:extLst>
                    <a:ext uri="{FF2B5EF4-FFF2-40B4-BE49-F238E27FC236}">
                      <a16:creationId xmlns:a16="http://schemas.microsoft.com/office/drawing/2014/main" id="{33733BCB-F55C-7443-45A7-3E76923FA1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55640" y="2448724"/>
                  <a:ext cx="0" cy="47622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Connecteur droit 164">
                  <a:extLst>
                    <a:ext uri="{FF2B5EF4-FFF2-40B4-BE49-F238E27FC236}">
                      <a16:creationId xmlns:a16="http://schemas.microsoft.com/office/drawing/2014/main" id="{8BB5A5CC-4326-FEBF-5F70-ACDBEC11F8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686140" y="2924944"/>
                  <a:ext cx="351656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Connecteur droit 165">
                  <a:extLst>
                    <a:ext uri="{FF2B5EF4-FFF2-40B4-BE49-F238E27FC236}">
                      <a16:creationId xmlns:a16="http://schemas.microsoft.com/office/drawing/2014/main" id="{8BB74207-E43D-9642-28CD-33E4D5BE42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62004" y="2996952"/>
                  <a:ext cx="199256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Connecteur droit 166">
                  <a:extLst>
                    <a:ext uri="{FF2B5EF4-FFF2-40B4-BE49-F238E27FC236}">
                      <a16:creationId xmlns:a16="http://schemas.microsoft.com/office/drawing/2014/main" id="{606240FF-FC95-CB8A-76C1-D544730812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811086" y="3068960"/>
                  <a:ext cx="89108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ZoneTexte 161">
                <a:extLst>
                  <a:ext uri="{FF2B5EF4-FFF2-40B4-BE49-F238E27FC236}">
                    <a16:creationId xmlns:a16="http://schemas.microsoft.com/office/drawing/2014/main" id="{BE7650BB-DD46-63D0-D272-DA0708C542F1}"/>
                  </a:ext>
                </a:extLst>
              </p:cNvPr>
              <p:cNvSpPr txBox="1"/>
              <p:nvPr/>
            </p:nvSpPr>
            <p:spPr>
              <a:xfrm>
                <a:off x="4432344" y="2006045"/>
                <a:ext cx="353943" cy="74795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1100" dirty="0"/>
                  <a:t>matching</a:t>
                </a:r>
              </a:p>
            </p:txBody>
          </p:sp>
        </p:grpSp>
        <p:grpSp>
          <p:nvGrpSpPr>
            <p:cNvPr id="150" name="Groupe 149">
              <a:extLst>
                <a:ext uri="{FF2B5EF4-FFF2-40B4-BE49-F238E27FC236}">
                  <a16:creationId xmlns:a16="http://schemas.microsoft.com/office/drawing/2014/main" id="{2591E3BC-B2F3-3407-DCE8-A08F4CEC9D95}"/>
                </a:ext>
              </a:extLst>
            </p:cNvPr>
            <p:cNvGrpSpPr/>
            <p:nvPr/>
          </p:nvGrpSpPr>
          <p:grpSpPr>
            <a:xfrm>
              <a:off x="6728830" y="5183875"/>
              <a:ext cx="359128" cy="1229260"/>
              <a:chOff x="4432344" y="1875704"/>
              <a:chExt cx="359128" cy="1229260"/>
            </a:xfrm>
          </p:grpSpPr>
          <p:grpSp>
            <p:nvGrpSpPr>
              <p:cNvPr id="154" name="Groupe 153">
                <a:extLst>
                  <a:ext uri="{FF2B5EF4-FFF2-40B4-BE49-F238E27FC236}">
                    <a16:creationId xmlns:a16="http://schemas.microsoft.com/office/drawing/2014/main" id="{0DE40798-62A3-8536-EEC8-42DFB92DFF1D}"/>
                  </a:ext>
                </a:extLst>
              </p:cNvPr>
              <p:cNvGrpSpPr/>
              <p:nvPr/>
            </p:nvGrpSpPr>
            <p:grpSpPr>
              <a:xfrm>
                <a:off x="4439816" y="1875704"/>
                <a:ext cx="351656" cy="1229260"/>
                <a:chOff x="2686140" y="1839700"/>
                <a:chExt cx="351656" cy="1229260"/>
              </a:xfrm>
            </p:grpSpPr>
            <p:cxnSp>
              <p:nvCxnSpPr>
                <p:cNvPr id="156" name="Connecteur droit 155">
                  <a:extLst>
                    <a:ext uri="{FF2B5EF4-FFF2-40B4-BE49-F238E27FC236}">
                      <a16:creationId xmlns:a16="http://schemas.microsoft.com/office/drawing/2014/main" id="{C50250E2-5E24-AEBD-7C39-98FB592FA8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55640" y="1839700"/>
                  <a:ext cx="0" cy="50918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Connecteur droit 156">
                  <a:extLst>
                    <a:ext uri="{FF2B5EF4-FFF2-40B4-BE49-F238E27FC236}">
                      <a16:creationId xmlns:a16="http://schemas.microsoft.com/office/drawing/2014/main" id="{FDD0E2EA-B34A-EEDF-0AEE-E6D9CB78B4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55640" y="2448724"/>
                  <a:ext cx="0" cy="47622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Connecteur droit 157">
                  <a:extLst>
                    <a:ext uri="{FF2B5EF4-FFF2-40B4-BE49-F238E27FC236}">
                      <a16:creationId xmlns:a16="http://schemas.microsoft.com/office/drawing/2014/main" id="{AB489D0B-8458-3DC0-FC21-62E62902D0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686140" y="2924944"/>
                  <a:ext cx="351656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Connecteur droit 158">
                  <a:extLst>
                    <a:ext uri="{FF2B5EF4-FFF2-40B4-BE49-F238E27FC236}">
                      <a16:creationId xmlns:a16="http://schemas.microsoft.com/office/drawing/2014/main" id="{3FD313F4-E183-1E8E-D4A4-0FF9B3D060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62004" y="2996952"/>
                  <a:ext cx="199256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Connecteur droit 159">
                  <a:extLst>
                    <a:ext uri="{FF2B5EF4-FFF2-40B4-BE49-F238E27FC236}">
                      <a16:creationId xmlns:a16="http://schemas.microsoft.com/office/drawing/2014/main" id="{B39CFAAD-FC2F-23EB-19AB-9AEC4C8958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811086" y="3068960"/>
                  <a:ext cx="89108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ZoneTexte 154">
                <a:extLst>
                  <a:ext uri="{FF2B5EF4-FFF2-40B4-BE49-F238E27FC236}">
                    <a16:creationId xmlns:a16="http://schemas.microsoft.com/office/drawing/2014/main" id="{B90D13B4-5FE2-671B-E824-6A8EFC1AED89}"/>
                  </a:ext>
                </a:extLst>
              </p:cNvPr>
              <p:cNvSpPr txBox="1"/>
              <p:nvPr/>
            </p:nvSpPr>
            <p:spPr>
              <a:xfrm>
                <a:off x="4432344" y="2006045"/>
                <a:ext cx="353943" cy="74795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1100" dirty="0"/>
                  <a:t>MIK mag.</a:t>
                </a:r>
              </a:p>
            </p:txBody>
          </p:sp>
        </p:grpSp>
        <p:cxnSp>
          <p:nvCxnSpPr>
            <p:cNvPr id="151" name="Connecteur droit 150">
              <a:extLst>
                <a:ext uri="{FF2B5EF4-FFF2-40B4-BE49-F238E27FC236}">
                  <a16:creationId xmlns:a16="http://schemas.microsoft.com/office/drawing/2014/main" id="{7556F04A-D140-6DB5-71CD-1A16E12E0A02}"/>
                </a:ext>
              </a:extLst>
            </p:cNvPr>
            <p:cNvCxnSpPr>
              <a:cxnSpLocks/>
            </p:cNvCxnSpPr>
            <p:nvPr/>
          </p:nvCxnSpPr>
          <p:spPr>
            <a:xfrm>
              <a:off x="2853787" y="5006229"/>
              <a:ext cx="0" cy="110762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ZoneTexte 152">
              <a:extLst>
                <a:ext uri="{FF2B5EF4-FFF2-40B4-BE49-F238E27FC236}">
                  <a16:creationId xmlns:a16="http://schemas.microsoft.com/office/drawing/2014/main" id="{9625E0F3-611F-64D5-8B54-7BBDFA5A3A54}"/>
                </a:ext>
              </a:extLst>
            </p:cNvPr>
            <p:cNvSpPr txBox="1"/>
            <p:nvPr/>
          </p:nvSpPr>
          <p:spPr>
            <a:xfrm>
              <a:off x="2696166" y="5070872"/>
              <a:ext cx="443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1</a:t>
              </a:r>
            </a:p>
          </p:txBody>
        </p:sp>
        <p:grpSp>
          <p:nvGrpSpPr>
            <p:cNvPr id="199" name="Groupe 198">
              <a:extLst>
                <a:ext uri="{FF2B5EF4-FFF2-40B4-BE49-F238E27FC236}">
                  <a16:creationId xmlns:a16="http://schemas.microsoft.com/office/drawing/2014/main" id="{BA0E108D-3154-1FCE-E40F-080E4D0DAAC5}"/>
                </a:ext>
              </a:extLst>
            </p:cNvPr>
            <p:cNvGrpSpPr/>
            <p:nvPr/>
          </p:nvGrpSpPr>
          <p:grpSpPr>
            <a:xfrm>
              <a:off x="1374095" y="5027381"/>
              <a:ext cx="1199470" cy="1389162"/>
              <a:chOff x="1319724" y="5038656"/>
              <a:chExt cx="1199470" cy="1389162"/>
            </a:xfrm>
          </p:grpSpPr>
          <p:grpSp>
            <p:nvGrpSpPr>
              <p:cNvPr id="187" name="Groupe 186">
                <a:extLst>
                  <a:ext uri="{FF2B5EF4-FFF2-40B4-BE49-F238E27FC236}">
                    <a16:creationId xmlns:a16="http://schemas.microsoft.com/office/drawing/2014/main" id="{97A1CFE1-F55B-DEF2-3A3C-A6C25CABDCA7}"/>
                  </a:ext>
                </a:extLst>
              </p:cNvPr>
              <p:cNvGrpSpPr/>
              <p:nvPr/>
            </p:nvGrpSpPr>
            <p:grpSpPr>
              <a:xfrm>
                <a:off x="1698759" y="5190202"/>
                <a:ext cx="351656" cy="1237616"/>
                <a:chOff x="2686140" y="1831344"/>
                <a:chExt cx="351656" cy="1237616"/>
              </a:xfrm>
            </p:grpSpPr>
            <p:cxnSp>
              <p:nvCxnSpPr>
                <p:cNvPr id="188" name="Connecteur droit 187">
                  <a:extLst>
                    <a:ext uri="{FF2B5EF4-FFF2-40B4-BE49-F238E27FC236}">
                      <a16:creationId xmlns:a16="http://schemas.microsoft.com/office/drawing/2014/main" id="{355FD22C-46D6-4FC4-03E7-E5766F80EB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55640" y="1831344"/>
                  <a:ext cx="0" cy="744151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Connecteur droit 188">
                  <a:extLst>
                    <a:ext uri="{FF2B5EF4-FFF2-40B4-BE49-F238E27FC236}">
                      <a16:creationId xmlns:a16="http://schemas.microsoft.com/office/drawing/2014/main" id="{5B250DFC-8987-EA5C-EFFB-E9F76E2C2A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55640" y="2448724"/>
                  <a:ext cx="0" cy="47622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Connecteur droit 189">
                  <a:extLst>
                    <a:ext uri="{FF2B5EF4-FFF2-40B4-BE49-F238E27FC236}">
                      <a16:creationId xmlns:a16="http://schemas.microsoft.com/office/drawing/2014/main" id="{30128E22-C09C-355D-83AE-60DE549FF2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686140" y="2924944"/>
                  <a:ext cx="351656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Connecteur droit 190">
                  <a:extLst>
                    <a:ext uri="{FF2B5EF4-FFF2-40B4-BE49-F238E27FC236}">
                      <a16:creationId xmlns:a16="http://schemas.microsoft.com/office/drawing/2014/main" id="{FFD540C6-CA2C-6325-D296-C35EE3BF53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62004" y="2996952"/>
                  <a:ext cx="199256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Connecteur droit 191">
                  <a:extLst>
                    <a:ext uri="{FF2B5EF4-FFF2-40B4-BE49-F238E27FC236}">
                      <a16:creationId xmlns:a16="http://schemas.microsoft.com/office/drawing/2014/main" id="{A77A1968-F8C5-3ED1-293D-1CD5366E0E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811086" y="3068960"/>
                  <a:ext cx="89108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A6FD27C5-54D2-CEED-2B5A-6DB711D207CF}"/>
                  </a:ext>
                </a:extLst>
              </p:cNvPr>
              <p:cNvSpPr/>
              <p:nvPr/>
            </p:nvSpPr>
            <p:spPr>
              <a:xfrm>
                <a:off x="1494144" y="5038710"/>
                <a:ext cx="881033" cy="3599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PFL</a:t>
                </a:r>
              </a:p>
            </p:txBody>
          </p:sp>
          <p:sp>
            <p:nvSpPr>
              <p:cNvPr id="194" name="Ellipse 193">
                <a:extLst>
                  <a:ext uri="{FF2B5EF4-FFF2-40B4-BE49-F238E27FC236}">
                    <a16:creationId xmlns:a16="http://schemas.microsoft.com/office/drawing/2014/main" id="{6BF43E5F-7B53-78EB-C209-559DA10FD50F}"/>
                  </a:ext>
                </a:extLst>
              </p:cNvPr>
              <p:cNvSpPr/>
              <p:nvPr/>
            </p:nvSpPr>
            <p:spPr>
              <a:xfrm>
                <a:off x="2165254" y="5038710"/>
                <a:ext cx="353940" cy="36004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Ellipse 194">
                <a:extLst>
                  <a:ext uri="{FF2B5EF4-FFF2-40B4-BE49-F238E27FC236}">
                    <a16:creationId xmlns:a16="http://schemas.microsoft.com/office/drawing/2014/main" id="{9521AC3B-DE4D-5D9B-8E90-7A4922F860C4}"/>
                  </a:ext>
                </a:extLst>
              </p:cNvPr>
              <p:cNvSpPr/>
              <p:nvPr/>
            </p:nvSpPr>
            <p:spPr>
              <a:xfrm>
                <a:off x="1319724" y="5038656"/>
                <a:ext cx="353940" cy="36004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6" name="Connecteur droit 195">
              <a:extLst>
                <a:ext uri="{FF2B5EF4-FFF2-40B4-BE49-F238E27FC236}">
                  <a16:creationId xmlns:a16="http://schemas.microsoft.com/office/drawing/2014/main" id="{7ED4DFB9-2FE0-6730-1486-DDD164022E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3184" y="5182352"/>
              <a:ext cx="292982" cy="6647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cteur droit 200">
              <a:extLst>
                <a:ext uri="{FF2B5EF4-FFF2-40B4-BE49-F238E27FC236}">
                  <a16:creationId xmlns:a16="http://schemas.microsoft.com/office/drawing/2014/main" id="{B44FEDC0-1818-DFAB-3D01-696C8614ECC5}"/>
                </a:ext>
              </a:extLst>
            </p:cNvPr>
            <p:cNvCxnSpPr>
              <a:cxnSpLocks/>
            </p:cNvCxnSpPr>
            <p:nvPr/>
          </p:nvCxnSpPr>
          <p:spPr>
            <a:xfrm>
              <a:off x="3288987" y="5344995"/>
              <a:ext cx="130238" cy="223559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cteur droit 201">
              <a:extLst>
                <a:ext uri="{FF2B5EF4-FFF2-40B4-BE49-F238E27FC236}">
                  <a16:creationId xmlns:a16="http://schemas.microsoft.com/office/drawing/2014/main" id="{0AD97062-A6D9-669F-DE90-A2A14307C8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0881" y="5451422"/>
              <a:ext cx="110632" cy="5352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ZoneTexte 202">
              <a:extLst>
                <a:ext uri="{FF2B5EF4-FFF2-40B4-BE49-F238E27FC236}">
                  <a16:creationId xmlns:a16="http://schemas.microsoft.com/office/drawing/2014/main" id="{0C17CECA-88DA-341B-70ED-E312A975421E}"/>
                </a:ext>
              </a:extLst>
            </p:cNvPr>
            <p:cNvSpPr txBox="1"/>
            <p:nvPr/>
          </p:nvSpPr>
          <p:spPr>
            <a:xfrm>
              <a:off x="3432930" y="5235566"/>
              <a:ext cx="443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208" name="Connecteur droit 207">
              <a:extLst>
                <a:ext uri="{FF2B5EF4-FFF2-40B4-BE49-F238E27FC236}">
                  <a16:creationId xmlns:a16="http://schemas.microsoft.com/office/drawing/2014/main" id="{153628B9-84CE-E8C7-509B-9227B5E1778A}"/>
                </a:ext>
              </a:extLst>
            </p:cNvPr>
            <p:cNvCxnSpPr>
              <a:cxnSpLocks/>
              <a:endCxn id="169" idx="0"/>
            </p:cNvCxnSpPr>
            <p:nvPr/>
          </p:nvCxnSpPr>
          <p:spPr>
            <a:xfrm>
              <a:off x="3411215" y="5554789"/>
              <a:ext cx="5992" cy="107697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cteur droit 209">
              <a:extLst>
                <a:ext uri="{FF2B5EF4-FFF2-40B4-BE49-F238E27FC236}">
                  <a16:creationId xmlns:a16="http://schemas.microsoft.com/office/drawing/2014/main" id="{68D2C72D-35BE-CD77-D672-FD42394305F0}"/>
                </a:ext>
              </a:extLst>
            </p:cNvPr>
            <p:cNvCxnSpPr>
              <a:cxnSpLocks/>
            </p:cNvCxnSpPr>
            <p:nvPr/>
          </p:nvCxnSpPr>
          <p:spPr>
            <a:xfrm>
              <a:off x="3423669" y="5176269"/>
              <a:ext cx="0" cy="211152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cteur droit 211">
              <a:extLst>
                <a:ext uri="{FF2B5EF4-FFF2-40B4-BE49-F238E27FC236}">
                  <a16:creationId xmlns:a16="http://schemas.microsoft.com/office/drawing/2014/main" id="{E89ACDBA-5C6E-B5AE-CC10-4091B4B5EE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0402" y="5207401"/>
              <a:ext cx="378113" cy="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ZoneTexte 214">
              <a:extLst>
                <a:ext uri="{FF2B5EF4-FFF2-40B4-BE49-F238E27FC236}">
                  <a16:creationId xmlns:a16="http://schemas.microsoft.com/office/drawing/2014/main" id="{9F13B091-7ED1-58BB-B39E-77783E6F71C6}"/>
                </a:ext>
              </a:extLst>
            </p:cNvPr>
            <p:cNvSpPr txBox="1"/>
            <p:nvPr/>
          </p:nvSpPr>
          <p:spPr>
            <a:xfrm>
              <a:off x="734234" y="4975663"/>
              <a:ext cx="999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A208DF98-49FE-8D71-3AF9-EEB6F226A30E}"/>
                </a:ext>
              </a:extLst>
            </p:cNvPr>
            <p:cNvSpPr/>
            <p:nvPr/>
          </p:nvSpPr>
          <p:spPr>
            <a:xfrm>
              <a:off x="551382" y="4898394"/>
              <a:ext cx="7776855" cy="1585498"/>
            </a:xfrm>
            <a:prstGeom prst="rect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ZoneTexte 222">
              <a:extLst>
                <a:ext uri="{FF2B5EF4-FFF2-40B4-BE49-F238E27FC236}">
                  <a16:creationId xmlns:a16="http://schemas.microsoft.com/office/drawing/2014/main" id="{70FF3699-1575-980F-7BFE-1852D9D7FDB1}"/>
                </a:ext>
              </a:extLst>
            </p:cNvPr>
            <p:cNvSpPr txBox="1"/>
            <p:nvPr/>
          </p:nvSpPr>
          <p:spPr>
            <a:xfrm>
              <a:off x="8637220" y="5110928"/>
              <a:ext cx="3384376" cy="120032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TX PFL topology </a:t>
              </a:r>
            </a:p>
            <a:p>
              <a:pPr algn="ctr"/>
              <a:r>
                <a:rPr lang="en-US" b="1" dirty="0"/>
                <a:t>PFL </a:t>
              </a:r>
              <a:r>
                <a:rPr lang="en-US" dirty="0"/>
                <a:t>discharge</a:t>
              </a:r>
            </a:p>
            <a:p>
              <a:pPr algn="ctr"/>
              <a:r>
                <a:rPr lang="en-US" b="1" dirty="0"/>
                <a:t>long</a:t>
              </a:r>
              <a:r>
                <a:rPr lang="en-US" dirty="0"/>
                <a:t> transmission line to load </a:t>
              </a:r>
            </a:p>
            <a:p>
              <a:pPr algn="ctr"/>
              <a:r>
                <a:rPr lang="en-US" dirty="0"/>
                <a:t>(~ 200 m min.) &amp; 2 switches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02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3724A1-5A1B-4397-9341-FBBE56576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Pulser development: pulsed current waveforms in MIK</a:t>
            </a:r>
            <a:endParaRPr lang="fr-FR" sz="2400" dirty="0"/>
          </a:p>
        </p:txBody>
      </p:sp>
      <p:graphicFrame>
        <p:nvGraphicFramePr>
          <p:cNvPr id="10" name="Tableau 11">
            <a:extLst>
              <a:ext uri="{FF2B5EF4-FFF2-40B4-BE49-F238E27FC236}">
                <a16:creationId xmlns:a16="http://schemas.microsoft.com/office/drawing/2014/main" id="{A5A1EEF5-F5E0-1CE4-E938-70C8EAEE5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020753"/>
              </p:ext>
            </p:extLst>
          </p:nvPr>
        </p:nvGraphicFramePr>
        <p:xfrm>
          <a:off x="6456040" y="1302734"/>
          <a:ext cx="5027836" cy="270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959">
                  <a:extLst>
                    <a:ext uri="{9D8B030D-6E8A-4147-A177-3AD203B41FA5}">
                      <a16:colId xmlns:a16="http://schemas.microsoft.com/office/drawing/2014/main" val="3334758110"/>
                    </a:ext>
                  </a:extLst>
                </a:gridCol>
                <a:gridCol w="1256959">
                  <a:extLst>
                    <a:ext uri="{9D8B030D-6E8A-4147-A177-3AD203B41FA5}">
                      <a16:colId xmlns:a16="http://schemas.microsoft.com/office/drawing/2014/main" val="3378705295"/>
                    </a:ext>
                  </a:extLst>
                </a:gridCol>
                <a:gridCol w="1256959">
                  <a:extLst>
                    <a:ext uri="{9D8B030D-6E8A-4147-A177-3AD203B41FA5}">
                      <a16:colId xmlns:a16="http://schemas.microsoft.com/office/drawing/2014/main" val="566872151"/>
                    </a:ext>
                  </a:extLst>
                </a:gridCol>
                <a:gridCol w="1256959">
                  <a:extLst>
                    <a:ext uri="{9D8B030D-6E8A-4147-A177-3AD203B41FA5}">
                      <a16:colId xmlns:a16="http://schemas.microsoft.com/office/drawing/2014/main" val="2095561063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/>
                        <a:t>I</a:t>
                      </a:r>
                      <a:r>
                        <a:rPr lang="en-US" sz="1400" i="1" baseline="-25000" dirty="0"/>
                        <a:t>MIK</a:t>
                      </a:r>
                      <a:r>
                        <a:rPr lang="en-US" sz="1400" i="1" dirty="0"/>
                        <a:t> @ 3 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Trad. Cap.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TX Cap.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TX PFL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9560497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charging voltage (U</a:t>
                      </a:r>
                      <a:r>
                        <a:rPr lang="en-US" sz="1400" b="1" baseline="-25000" dirty="0"/>
                        <a:t>0</a:t>
                      </a:r>
                      <a:r>
                        <a:rPr lang="en-US" sz="1400" b="1" baseline="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12.8 kV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11.1 kV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18.8 kV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2665033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MIK magnet</a:t>
                      </a:r>
                    </a:p>
                    <a:p>
                      <a:pPr algn="ctr"/>
                      <a:r>
                        <a:rPr lang="en-US" sz="1400" b="1" dirty="0"/>
                        <a:t>max. voltage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 kV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5.9 kV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5.4 kV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5586833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rise time</a:t>
                      </a:r>
                    </a:p>
                    <a:p>
                      <a:pPr algn="ctr"/>
                      <a:r>
                        <a:rPr lang="en-US" sz="1400" b="1" dirty="0"/>
                        <a:t>(</a:t>
                      </a:r>
                      <a:r>
                        <a:rPr lang="en-US" sz="1400" b="1" i="1" dirty="0"/>
                        <a:t>0 – peak</a:t>
                      </a:r>
                      <a:r>
                        <a:rPr lang="en-US" sz="1400" b="1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0.734 µs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1.005 µs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1.173 µs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814943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fall time</a:t>
                      </a:r>
                    </a:p>
                    <a:p>
                      <a:pPr algn="ctr"/>
                      <a:r>
                        <a:rPr lang="en-US" sz="1400" b="1" dirty="0"/>
                        <a:t>(</a:t>
                      </a:r>
                      <a:r>
                        <a:rPr lang="en-US" sz="1400" b="1" i="1" dirty="0"/>
                        <a:t>peak – 0</a:t>
                      </a:r>
                      <a:r>
                        <a:rPr lang="en-US" sz="1400" b="1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1.036 µs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0.942 µs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0.884 µs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4957589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BA2CB2F5-D791-43EC-247F-F8E592C2D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07" y="1268760"/>
            <a:ext cx="5204693" cy="400924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F7EB804-F627-941D-8F21-CADD467177C6}"/>
              </a:ext>
            </a:extLst>
          </p:cNvPr>
          <p:cNvSpPr txBox="1"/>
          <p:nvPr/>
        </p:nvSpPr>
        <p:spPr>
          <a:xfrm>
            <a:off x="6425940" y="4109597"/>
            <a:ext cx="5088035" cy="144655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Pulse waveform main characteristic, </a:t>
            </a:r>
          </a:p>
          <a:p>
            <a:pPr algn="ctr"/>
            <a:r>
              <a:rPr lang="en-US" sz="1400" b="1" i="1" dirty="0"/>
              <a:t>for a target peak 3 kA in MIK magnet.</a:t>
            </a:r>
          </a:p>
          <a:p>
            <a:pPr algn="ctr"/>
            <a:r>
              <a:rPr lang="en-US" sz="1200" i="1" dirty="0"/>
              <a:t>Note: injection with MIK is planned on one turn, so fall time should be less than 1 revolution (1.18 µs) - pulse duration of 2.4 µs maximum. Required current per MIK for nominal betatron injection is ~ 1 to 1.5 kA, depending on septum blade location. Parasitic components such as stray resistance and inductance as well as losses in cables considered. Voltage margin required for reliable operation.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646E03A5-2B81-1892-441B-91A109881F04}"/>
              </a:ext>
            </a:extLst>
          </p:cNvPr>
          <p:cNvSpPr txBox="1">
            <a:spLocks/>
          </p:cNvSpPr>
          <p:nvPr/>
        </p:nvSpPr>
        <p:spPr>
          <a:xfrm>
            <a:off x="600762" y="5480240"/>
            <a:ext cx="10990476" cy="872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b="1" i="1" dirty="0"/>
          </a:p>
          <a:p>
            <a:pPr marL="0" indent="0" algn="ctr">
              <a:buNone/>
            </a:pPr>
            <a:r>
              <a:rPr lang="en-US" sz="1900" b="1" dirty="0">
                <a:solidFill>
                  <a:schemeClr val="accent4">
                    <a:lumMod val="75000"/>
                  </a:schemeClr>
                </a:solidFill>
              </a:rPr>
              <a:t>TX capacitor discharge pulser topology seems the most suitable.</a:t>
            </a:r>
          </a:p>
        </p:txBody>
      </p:sp>
    </p:spTree>
    <p:extLst>
      <p:ext uri="{BB962C8B-B14F-4D97-AF65-F5344CB8AC3E}">
        <p14:creationId xmlns:p14="http://schemas.microsoft.com/office/powerpoint/2010/main" val="18104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1D26B2-8FDF-E1EA-FC9E-950EACDD1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5B99DB-7AAB-3AC1-5C4B-975D9157D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96" y="1340768"/>
            <a:ext cx="9505056" cy="4860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Extensive engineering to bring the design up to life to injection in SOLEIL II storage ring!</a:t>
            </a:r>
          </a:p>
          <a:p>
            <a:pPr marL="457200" lvl="1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Early 2024 : ceramic manufacturer prospection.</a:t>
            </a:r>
          </a:p>
          <a:p>
            <a:pPr marL="457200" lvl="1" indent="0" algn="ctr">
              <a:buNone/>
            </a:pPr>
            <a:r>
              <a:rPr lang="en-US" dirty="0"/>
              <a:t>No big NO on magnet part feasibility !</a:t>
            </a:r>
          </a:p>
          <a:p>
            <a:pPr marL="457200" lvl="1" indent="0" algn="ctr">
              <a:buNone/>
            </a:pPr>
            <a:r>
              <a:rPr lang="en-US" i="1" dirty="0"/>
              <a:t>Several good recommendations to improve magnet design.</a:t>
            </a:r>
          </a:p>
          <a:p>
            <a:pPr marL="914400" lvl="2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Next steps</a:t>
            </a:r>
          </a:p>
          <a:p>
            <a:pPr marL="0" lvl="1" indent="0" algn="ctr">
              <a:buNone/>
            </a:pPr>
            <a:r>
              <a:rPr lang="en-US" dirty="0"/>
              <a:t>Continue prototypes to measure pulsed magnetic field distortion due to eddy current in liners with several Ti coating thicknesses.</a:t>
            </a:r>
          </a:p>
          <a:p>
            <a:pPr marL="0" lvl="1" indent="0" algn="ctr">
              <a:buNone/>
            </a:pPr>
            <a:r>
              <a:rPr lang="en-US" dirty="0"/>
              <a:t>Continue pulser design (mechanical integration).</a:t>
            </a:r>
          </a:p>
          <a:p>
            <a:pPr marL="0" lvl="1" indent="0" algn="ctr">
              <a:buNone/>
            </a:pPr>
            <a:r>
              <a:rPr lang="en-US" b="1" dirty="0"/>
              <a:t>Produce a first of series magnet and test on beam to validate heating simulations.</a:t>
            </a:r>
          </a:p>
        </p:txBody>
      </p:sp>
    </p:spTree>
    <p:extLst>
      <p:ext uri="{BB962C8B-B14F-4D97-AF65-F5344CB8AC3E}">
        <p14:creationId xmlns:p14="http://schemas.microsoft.com/office/powerpoint/2010/main" val="427735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E6A1948-F186-B7FD-3D4E-EAA0668C6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CE8685E-5839-DC02-282B-D5998598B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988840"/>
            <a:ext cx="10608608" cy="32670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The SOLEIL II project &amp; Top-Up injection scheme.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New MIK design constraints.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New MIK engineering features and challenges.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Future perspectives and work.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8308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C04E07-AF31-9247-9B10-00B34C595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25D88D-ED3E-5227-8F41-E09C38D5A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1412776"/>
            <a:ext cx="10560000" cy="4860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b="1" dirty="0"/>
              <a:t>Thank you for your attention !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i="1" dirty="0">
                <a:solidFill>
                  <a:srgbClr val="002060"/>
                </a:solidFill>
              </a:rPr>
              <a:t>Special thanks to the SOLEIL MIK engineering team for bearing with me :</a:t>
            </a:r>
          </a:p>
          <a:p>
            <a:pPr marL="0" indent="0" algn="ctr">
              <a:buNone/>
            </a:pPr>
            <a:r>
              <a:rPr lang="en-US" i="1" dirty="0">
                <a:solidFill>
                  <a:srgbClr val="002060"/>
                </a:solidFill>
              </a:rPr>
              <a:t>R. Ben El </a:t>
            </a:r>
            <a:r>
              <a:rPr lang="en-US" i="1" dirty="0" err="1">
                <a:solidFill>
                  <a:srgbClr val="002060"/>
                </a:solidFill>
              </a:rPr>
              <a:t>Fekih</a:t>
            </a:r>
            <a:r>
              <a:rPr lang="en-US" i="1" dirty="0">
                <a:solidFill>
                  <a:srgbClr val="002060"/>
                </a:solidFill>
              </a:rPr>
              <a:t>, J. </a:t>
            </a:r>
            <a:r>
              <a:rPr lang="en-US" i="1" dirty="0" err="1">
                <a:solidFill>
                  <a:srgbClr val="002060"/>
                </a:solidFill>
              </a:rPr>
              <a:t>Dasilvacastro</a:t>
            </a:r>
            <a:r>
              <a:rPr lang="en-US" i="1" dirty="0">
                <a:solidFill>
                  <a:srgbClr val="002060"/>
                </a:solidFill>
              </a:rPr>
              <a:t>, Z. Fan, A. </a:t>
            </a:r>
            <a:r>
              <a:rPr lang="en-US" i="1" dirty="0" err="1">
                <a:solidFill>
                  <a:srgbClr val="002060"/>
                </a:solidFill>
              </a:rPr>
              <a:t>Gamelin</a:t>
            </a:r>
            <a:r>
              <a:rPr lang="en-US" i="1" dirty="0">
                <a:solidFill>
                  <a:srgbClr val="002060"/>
                </a:solidFill>
              </a:rPr>
              <a:t>, A. </a:t>
            </a:r>
            <a:r>
              <a:rPr lang="en-US" i="1" dirty="0" err="1">
                <a:solidFill>
                  <a:srgbClr val="002060"/>
                </a:solidFill>
              </a:rPr>
              <a:t>Letresor</a:t>
            </a:r>
            <a:r>
              <a:rPr lang="en-US" i="1" dirty="0">
                <a:solidFill>
                  <a:srgbClr val="002060"/>
                </a:solidFill>
              </a:rPr>
              <a:t>, S. </a:t>
            </a:r>
            <a:r>
              <a:rPr lang="en-US" i="1" dirty="0" err="1">
                <a:solidFill>
                  <a:srgbClr val="002060"/>
                </a:solidFill>
              </a:rPr>
              <a:t>Thoraud</a:t>
            </a:r>
            <a:r>
              <a:rPr lang="en-US" i="1" dirty="0">
                <a:solidFill>
                  <a:srgbClr val="002060"/>
                </a:solidFill>
              </a:rPr>
              <a:t>, </a:t>
            </a:r>
          </a:p>
          <a:p>
            <a:pPr marL="0" indent="0" algn="ctr">
              <a:buNone/>
            </a:pPr>
            <a:r>
              <a:rPr lang="en-US" i="1" dirty="0">
                <a:solidFill>
                  <a:srgbClr val="002060"/>
                </a:solidFill>
              </a:rPr>
              <a:t>M.-A. Tordeux</a:t>
            </a:r>
          </a:p>
          <a:p>
            <a:pPr marL="0" indent="0" algn="ctr">
              <a:buNone/>
            </a:pPr>
            <a:endParaRPr lang="en-US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~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Review on non-linear kicker designs throughout time &amp; space.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I.FAST 9</a:t>
            </a:r>
            <a:r>
              <a:rPr lang="en-US" b="1" i="1" baseline="30000" dirty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 Low Emittance Ring Workshop – CERN 13</a:t>
            </a:r>
            <a:r>
              <a:rPr lang="en-US" b="1" i="1" baseline="30000" dirty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-16</a:t>
            </a:r>
            <a:r>
              <a:rPr lang="en-US" b="1" i="1" baseline="30000" dirty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 Feb. 2024</a:t>
            </a:r>
          </a:p>
          <a:p>
            <a:pPr marL="0" indent="0" algn="ctr">
              <a:buNone/>
            </a:pPr>
            <a:r>
              <a:rPr lang="en-US" i="1" dirty="0">
                <a:hlinkClick r:id="rId2"/>
              </a:rPr>
              <a:t>https://indi.to/FvCZT</a:t>
            </a:r>
            <a:endParaRPr lang="en-US" i="1" dirty="0"/>
          </a:p>
          <a:p>
            <a:pPr marL="0" indent="0" algn="ctr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91072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4B3395-FE1E-EE93-84EF-CE7DD7A2B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SOLEIL II project</a:t>
            </a:r>
          </a:p>
        </p:txBody>
      </p:sp>
      <p:pic>
        <p:nvPicPr>
          <p:cNvPr id="5" name="Espace réservé du contenu 4" descr="Une image contenant jouet, LEGO&#10;&#10;Description générée automatiquement">
            <a:extLst>
              <a:ext uri="{FF2B5EF4-FFF2-40B4-BE49-F238E27FC236}">
                <a16:creationId xmlns:a16="http://schemas.microsoft.com/office/drawing/2014/main" id="{6EA9EFA2-718A-AE71-401D-4347C5B1D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940" y="924789"/>
            <a:ext cx="5174328" cy="3600400"/>
          </a:xfrm>
          <a:prstGeom prst="rect">
            <a:avLst/>
          </a:prstGeom>
          <a:effectLst>
            <a:reflection endPos="0" dist="50800" dir="5400000" sy="-100000" algn="bl" rotWithShape="0"/>
            <a:softEdge rad="292100"/>
          </a:effectLst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16073423-0EF4-7CEE-687F-2639AB4040FC}"/>
              </a:ext>
            </a:extLst>
          </p:cNvPr>
          <p:cNvSpPr txBox="1">
            <a:spLocks/>
          </p:cNvSpPr>
          <p:nvPr/>
        </p:nvSpPr>
        <p:spPr>
          <a:xfrm>
            <a:off x="360223" y="1412776"/>
            <a:ext cx="6612829" cy="486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Upgrade project to a 4</a:t>
            </a:r>
            <a:r>
              <a:rPr lang="en-US" sz="2000" b="1" baseline="30000" dirty="0"/>
              <a:t>th</a:t>
            </a:r>
            <a:r>
              <a:rPr lang="en-US" sz="2000" b="1" dirty="0"/>
              <a:t> generation </a:t>
            </a:r>
            <a:r>
              <a:rPr lang="en-US" sz="2000" dirty="0"/>
              <a:t>light source, in the same tunnels :</a:t>
            </a:r>
          </a:p>
          <a:p>
            <a:pPr lvl="1"/>
            <a:r>
              <a:rPr lang="en-US" sz="1800" b="1" dirty="0"/>
              <a:t>New storage ring.</a:t>
            </a:r>
          </a:p>
          <a:p>
            <a:pPr lvl="1"/>
            <a:r>
              <a:rPr lang="en-US" sz="1800" b="1" dirty="0"/>
              <a:t>New booster.</a:t>
            </a:r>
          </a:p>
          <a:p>
            <a:pPr lvl="1"/>
            <a:r>
              <a:rPr lang="en-US" sz="1800" dirty="0"/>
              <a:t>Refurbished or upgraded transfer lines &amp; LINAC.</a:t>
            </a:r>
          </a:p>
          <a:p>
            <a:pPr lvl="1"/>
            <a:r>
              <a:rPr lang="en-US" sz="1800" dirty="0"/>
              <a:t>Upgraded beamlines in several phases.</a:t>
            </a:r>
          </a:p>
          <a:p>
            <a:pPr lvl="1"/>
            <a:endParaRPr lang="en-US" sz="1800" dirty="0"/>
          </a:p>
          <a:p>
            <a:r>
              <a:rPr lang="en-US" sz="2200" dirty="0"/>
              <a:t>Projected electron beam performances :</a:t>
            </a:r>
            <a:endParaRPr lang="en-US" sz="1800" dirty="0"/>
          </a:p>
          <a:p>
            <a:pPr lvl="1"/>
            <a:r>
              <a:rPr lang="en-US" sz="1800" dirty="0"/>
              <a:t>Reduced emittance : 82 </a:t>
            </a:r>
            <a:r>
              <a:rPr lang="en-US" sz="1800" b="1" dirty="0" err="1"/>
              <a:t>pm</a:t>
            </a:r>
            <a:r>
              <a:rPr lang="en-US" sz="1800" dirty="0" err="1"/>
              <a:t>.rad</a:t>
            </a:r>
            <a:r>
              <a:rPr lang="en-US" sz="1800" dirty="0"/>
              <a:t> (vs 3.9 </a:t>
            </a:r>
            <a:r>
              <a:rPr lang="en-US" sz="1800" b="1" dirty="0" err="1"/>
              <a:t>nm</a:t>
            </a:r>
            <a:r>
              <a:rPr lang="en-US" sz="1800" dirty="0" err="1"/>
              <a:t>.rad</a:t>
            </a:r>
            <a:r>
              <a:rPr lang="en-US" sz="1800" dirty="0"/>
              <a:t> today).</a:t>
            </a:r>
          </a:p>
          <a:p>
            <a:pPr lvl="1"/>
            <a:r>
              <a:rPr lang="en-US" sz="1800" dirty="0"/>
              <a:t>500 mA stored / 416  bunches / 2.75 GeV.</a:t>
            </a:r>
          </a:p>
          <a:p>
            <a:pPr lvl="1"/>
            <a:r>
              <a:rPr lang="en-US" sz="1800" dirty="0"/>
              <a:t>Transparent Top-Up injection.</a:t>
            </a:r>
          </a:p>
          <a:p>
            <a:pPr lvl="1"/>
            <a:endParaRPr lang="en-US" sz="1800" dirty="0"/>
          </a:p>
          <a:p>
            <a:r>
              <a:rPr lang="en-US" sz="2200" dirty="0"/>
              <a:t>Time frame as of today :</a:t>
            </a:r>
          </a:p>
          <a:p>
            <a:pPr lvl="1"/>
            <a:r>
              <a:rPr lang="en-US" sz="1800" dirty="0"/>
              <a:t>TDR phase : up to end 2024.</a:t>
            </a:r>
          </a:p>
          <a:p>
            <a:pPr lvl="1"/>
            <a:r>
              <a:rPr lang="en-US" sz="1800" dirty="0"/>
              <a:t>Construction : 2025 to end 2030 including 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100" b="1" dirty="0"/>
              <a:t>Dark-time : late 2028 – early 2030.</a:t>
            </a:r>
          </a:p>
          <a:p>
            <a:pPr lvl="1"/>
            <a:r>
              <a:rPr lang="en-US" sz="1800" dirty="0"/>
              <a:t>User beam availability : mid-2030.</a:t>
            </a:r>
          </a:p>
          <a:p>
            <a:pPr lvl="1"/>
            <a:endParaRPr lang="en-US" sz="18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D55BD9D-9102-7539-3A84-7E74FBFC810F}"/>
              </a:ext>
            </a:extLst>
          </p:cNvPr>
          <p:cNvSpPr txBox="1"/>
          <p:nvPr/>
        </p:nvSpPr>
        <p:spPr>
          <a:xfrm>
            <a:off x="7051961" y="4700926"/>
            <a:ext cx="4866439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Preliminary view of a multi-bend achromat cell (7BA) foreseen for the storage ring, with dipoles (bends), reverse bends, quadrupoles, sextupôles, octupoles &amp; correctors.</a:t>
            </a:r>
          </a:p>
          <a:p>
            <a:pPr algn="ctr"/>
            <a:r>
              <a:rPr lang="en-US" sz="1400" dirty="0"/>
              <a:t>Over 1500 main magnets are expected with a third being permanent magnet based. </a:t>
            </a:r>
          </a:p>
          <a:p>
            <a:pPr algn="ctr"/>
            <a:r>
              <a:rPr lang="en-US" sz="1400" i="1" dirty="0"/>
              <a:t>The current storage ring has 312 main magnets.</a:t>
            </a:r>
          </a:p>
        </p:txBody>
      </p:sp>
    </p:spTree>
    <p:extLst>
      <p:ext uri="{BB962C8B-B14F-4D97-AF65-F5344CB8AC3E}">
        <p14:creationId xmlns:p14="http://schemas.microsoft.com/office/powerpoint/2010/main" val="304399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32BB29-6090-2DB6-82DF-188FE145A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Storage ring Top-Up injection scheme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A5381549-123F-67F8-4891-32E7D18A5B4B}"/>
              </a:ext>
            </a:extLst>
          </p:cNvPr>
          <p:cNvGrpSpPr/>
          <p:nvPr/>
        </p:nvGrpSpPr>
        <p:grpSpPr>
          <a:xfrm>
            <a:off x="263352" y="1340768"/>
            <a:ext cx="11842333" cy="4744541"/>
            <a:chOff x="263352" y="1340768"/>
            <a:chExt cx="11842333" cy="4744541"/>
          </a:xfrm>
        </p:grpSpPr>
        <p:grpSp>
          <p:nvGrpSpPr>
            <p:cNvPr id="95" name="Groupe 94">
              <a:extLst>
                <a:ext uri="{FF2B5EF4-FFF2-40B4-BE49-F238E27FC236}">
                  <a16:creationId xmlns:a16="http://schemas.microsoft.com/office/drawing/2014/main" id="{6247F5FC-1ECE-7222-7A26-53331742C6D1}"/>
                </a:ext>
              </a:extLst>
            </p:cNvPr>
            <p:cNvGrpSpPr/>
            <p:nvPr/>
          </p:nvGrpSpPr>
          <p:grpSpPr>
            <a:xfrm>
              <a:off x="263352" y="1340768"/>
              <a:ext cx="11842333" cy="4744541"/>
              <a:chOff x="422862" y="1873682"/>
              <a:chExt cx="11842333" cy="4744541"/>
            </a:xfrm>
          </p:grpSpPr>
          <p:grpSp>
            <p:nvGrpSpPr>
              <p:cNvPr id="49" name="Groupe 48">
                <a:extLst>
                  <a:ext uri="{FF2B5EF4-FFF2-40B4-BE49-F238E27FC236}">
                    <a16:creationId xmlns:a16="http://schemas.microsoft.com/office/drawing/2014/main" id="{783BFACA-65D0-0C0B-410C-56180DF44C66}"/>
                  </a:ext>
                </a:extLst>
              </p:cNvPr>
              <p:cNvGrpSpPr/>
              <p:nvPr/>
            </p:nvGrpSpPr>
            <p:grpSpPr>
              <a:xfrm>
                <a:off x="422862" y="1873682"/>
                <a:ext cx="11842333" cy="4744541"/>
                <a:chOff x="422862" y="1873682"/>
                <a:chExt cx="11842333" cy="4744541"/>
              </a:xfrm>
            </p:grpSpPr>
            <p:pic>
              <p:nvPicPr>
                <p:cNvPr id="50" name="Image 49">
                  <a:extLst>
                    <a:ext uri="{FF2B5EF4-FFF2-40B4-BE49-F238E27FC236}">
                      <a16:creationId xmlns:a16="http://schemas.microsoft.com/office/drawing/2014/main" id="{5A8A28E2-1851-5669-0A02-C4620147F1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2862" y="1873682"/>
                  <a:ext cx="11842333" cy="4744541"/>
                </a:xfrm>
                <a:prstGeom prst="rect">
                  <a:avLst/>
                </a:prstGeom>
              </p:spPr>
            </p:pic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6B2EB1FC-7062-7787-14E3-15612AD7E683}"/>
                    </a:ext>
                  </a:extLst>
                </p:cNvPr>
                <p:cNvSpPr/>
                <p:nvPr/>
              </p:nvSpPr>
              <p:spPr>
                <a:xfrm rot="1466848">
                  <a:off x="2470813" y="3466621"/>
                  <a:ext cx="50354" cy="25309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F2B27D0A-C49C-EF40-ED9C-9EE383B72C19}"/>
                  </a:ext>
                </a:extLst>
              </p:cNvPr>
              <p:cNvSpPr txBox="1"/>
              <p:nvPr/>
            </p:nvSpPr>
            <p:spPr>
              <a:xfrm>
                <a:off x="2499039" y="4466960"/>
                <a:ext cx="148863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fontAlgn="base"/>
                <a:r>
                  <a:rPr lang="fr-FR" sz="1200" b="1" dirty="0" err="1">
                    <a:solidFill>
                      <a:srgbClr val="0000FF"/>
                    </a:solidFill>
                  </a:rPr>
                  <a:t>Thick</a:t>
                </a:r>
                <a:r>
                  <a:rPr lang="fr-FR" sz="1200" b="1" dirty="0">
                    <a:solidFill>
                      <a:srgbClr val="0000FF"/>
                    </a:solidFill>
                  </a:rPr>
                  <a:t> septum</a:t>
                </a:r>
              </a:p>
              <a:p>
                <a:pPr algn="r" rtl="0" fontAlgn="base"/>
                <a:r>
                  <a:rPr lang="fr-FR" sz="1200" b="0" i="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156 </a:t>
                </a:r>
                <a:r>
                  <a:rPr lang="fr-FR" sz="1200" b="0" i="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mrad</a:t>
                </a:r>
                <a:endParaRPr lang="fr-FR" sz="1200" b="0" i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 rtl="0" fontAlgn="base"/>
                <a:r>
                  <a:rPr lang="fr-FR" sz="1200" b="0" i="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638 mm</a:t>
                </a:r>
              </a:p>
              <a:p>
                <a:pPr algn="r" rtl="0" fontAlgn="base"/>
                <a:r>
                  <a:rPr lang="fr-FR" sz="12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1.7 T</a:t>
                </a:r>
                <a:r>
                  <a:rPr lang="fr-FR" sz="1200" b="0" i="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13856AA5-872B-1568-801B-D655B8672B14}"/>
                  </a:ext>
                </a:extLst>
              </p:cNvPr>
              <p:cNvSpPr txBox="1"/>
              <p:nvPr/>
            </p:nvSpPr>
            <p:spPr>
              <a:xfrm>
                <a:off x="8617467" y="3097818"/>
                <a:ext cx="1684130" cy="6463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algn="ctr" fontAlgn="base"/>
                <a:r>
                  <a:rPr lang="fr-FR" sz="1200" b="1" dirty="0">
                    <a:solidFill>
                      <a:srgbClr val="0000FF"/>
                    </a:solidFill>
                  </a:rPr>
                  <a:t>MIK modules (x5)</a:t>
                </a:r>
              </a:p>
              <a:p>
                <a:pPr algn="ctr" rtl="0" fontAlgn="base"/>
                <a:r>
                  <a:rPr lang="fr-FR" sz="12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~1 </a:t>
                </a:r>
                <a:r>
                  <a:rPr lang="fr-FR" sz="12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mrad</a:t>
                </a:r>
                <a:r>
                  <a:rPr lang="fr-FR" sz="12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total</a:t>
                </a:r>
              </a:p>
              <a:p>
                <a:pPr algn="ctr" rtl="0" fontAlgn="base"/>
                <a:r>
                  <a:rPr lang="fr-FR" sz="12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150 mm per module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A76BEC5-1865-3913-2053-9CB02A392BB4}"/>
                  </a:ext>
                </a:extLst>
              </p:cNvPr>
              <p:cNvSpPr/>
              <p:nvPr/>
            </p:nvSpPr>
            <p:spPr>
              <a:xfrm>
                <a:off x="3004209" y="2250300"/>
                <a:ext cx="1677969" cy="35541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021C839-FCEE-C93F-1C73-BFDD0ACCFE01}"/>
                  </a:ext>
                </a:extLst>
              </p:cNvPr>
              <p:cNvSpPr/>
              <p:nvPr/>
            </p:nvSpPr>
            <p:spPr>
              <a:xfrm>
                <a:off x="2459259" y="2226660"/>
                <a:ext cx="93600" cy="129600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63" name="Connecteur droit 62">
                <a:extLst>
                  <a:ext uri="{FF2B5EF4-FFF2-40B4-BE49-F238E27FC236}">
                    <a16:creationId xmlns:a16="http://schemas.microsoft.com/office/drawing/2014/main" id="{CF8BFCC0-FEB9-14D1-C35C-63778595E5EA}"/>
                  </a:ext>
                </a:extLst>
              </p:cNvPr>
              <p:cNvCxnSpPr/>
              <p:nvPr/>
            </p:nvCxnSpPr>
            <p:spPr>
              <a:xfrm flipH="1">
                <a:off x="2336708" y="6092373"/>
                <a:ext cx="843277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E3D0AED-4C98-A266-7D99-5DE373331594}"/>
                  </a:ext>
                </a:extLst>
              </p:cNvPr>
              <p:cNvSpPr/>
              <p:nvPr/>
            </p:nvSpPr>
            <p:spPr>
              <a:xfrm>
                <a:off x="2347299" y="2234287"/>
                <a:ext cx="100800" cy="342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D413F42-BB5F-DDC9-63D2-CBCC376206FD}"/>
                  </a:ext>
                </a:extLst>
              </p:cNvPr>
              <p:cNvSpPr/>
              <p:nvPr/>
            </p:nvSpPr>
            <p:spPr>
              <a:xfrm>
                <a:off x="10565548" y="2226660"/>
                <a:ext cx="93600" cy="129600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7DCC07D-E012-AB1B-2EB0-ECAA78548B8C}"/>
                  </a:ext>
                </a:extLst>
              </p:cNvPr>
              <p:cNvSpPr/>
              <p:nvPr/>
            </p:nvSpPr>
            <p:spPr>
              <a:xfrm>
                <a:off x="10659148" y="2224539"/>
                <a:ext cx="100800" cy="342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67" name="Groupe 66">
                <a:extLst>
                  <a:ext uri="{FF2B5EF4-FFF2-40B4-BE49-F238E27FC236}">
                    <a16:creationId xmlns:a16="http://schemas.microsoft.com/office/drawing/2014/main" id="{177CF02F-E5E5-AAFE-7425-9170BACF6A39}"/>
                  </a:ext>
                </a:extLst>
              </p:cNvPr>
              <p:cNvGrpSpPr/>
              <p:nvPr/>
            </p:nvGrpSpPr>
            <p:grpSpPr>
              <a:xfrm>
                <a:off x="2383575" y="2227222"/>
                <a:ext cx="2699171" cy="3402301"/>
                <a:chOff x="2383575" y="2227222"/>
                <a:chExt cx="2699171" cy="3402301"/>
              </a:xfrm>
            </p:grpSpPr>
            <p:pic>
              <p:nvPicPr>
                <p:cNvPr id="68" name="Image 67">
                  <a:extLst>
                    <a:ext uri="{FF2B5EF4-FFF2-40B4-BE49-F238E27FC236}">
                      <a16:creationId xmlns:a16="http://schemas.microsoft.com/office/drawing/2014/main" id="{231456EF-5B5E-DC26-F332-91408CAD40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212" t="7452" r="64101" b="20839"/>
                <a:stretch/>
              </p:blipFill>
              <p:spPr>
                <a:xfrm>
                  <a:off x="3325106" y="2227222"/>
                  <a:ext cx="1757640" cy="3402301"/>
                </a:xfrm>
                <a:prstGeom prst="rect">
                  <a:avLst/>
                </a:prstGeom>
              </p:spPr>
            </p:pic>
            <p:cxnSp>
              <p:nvCxnSpPr>
                <p:cNvPr id="69" name="Connecteur droit 68">
                  <a:extLst>
                    <a:ext uri="{FF2B5EF4-FFF2-40B4-BE49-F238E27FC236}">
                      <a16:creationId xmlns:a16="http://schemas.microsoft.com/office/drawing/2014/main" id="{9628E83C-0549-8441-5F97-1A02122ACA16}"/>
                    </a:ext>
                  </a:extLst>
                </p:cNvPr>
                <p:cNvCxnSpPr/>
                <p:nvPr/>
              </p:nvCxnSpPr>
              <p:spPr>
                <a:xfrm flipH="1">
                  <a:off x="2383575" y="3500536"/>
                  <a:ext cx="955747" cy="2065132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7" name="ZoneTexte 86">
                <a:extLst>
                  <a:ext uri="{FF2B5EF4-FFF2-40B4-BE49-F238E27FC236}">
                    <a16:creationId xmlns:a16="http://schemas.microsoft.com/office/drawing/2014/main" id="{A8185BD1-2B13-A8BE-7008-18FC02D9B2DA}"/>
                  </a:ext>
                </a:extLst>
              </p:cNvPr>
              <p:cNvSpPr txBox="1"/>
              <p:nvPr/>
            </p:nvSpPr>
            <p:spPr>
              <a:xfrm>
                <a:off x="3064351" y="5004961"/>
                <a:ext cx="1543953" cy="83099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 fontAlgn="base"/>
                <a:r>
                  <a:rPr lang="en-US" sz="1200" b="1" dirty="0">
                    <a:solidFill>
                      <a:srgbClr val="0000FF"/>
                    </a:solidFill>
                  </a:rPr>
                  <a:t>Thick septum</a:t>
                </a:r>
              </a:p>
              <a:p>
                <a:pPr algn="ctr" rtl="0" fontAlgn="base"/>
                <a:r>
                  <a:rPr lang="en-US" sz="1200" b="0" i="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150 - 160 </a:t>
                </a:r>
                <a:r>
                  <a:rPr lang="en-US" sz="1200" b="0" i="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mrad</a:t>
                </a:r>
                <a:endParaRPr lang="en-US" sz="1200" b="0" i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rtl="0" fontAlgn="base"/>
                <a:r>
                  <a:rPr lang="en-US" sz="12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Perm. Mag. (</a:t>
                </a:r>
                <a:r>
                  <a:rPr lang="en-US" sz="1200" i="1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pref</a:t>
                </a:r>
                <a:r>
                  <a:rPr lang="en-US" sz="12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ctr" rtl="0" fontAlgn="base"/>
                <a:r>
                  <a:rPr lang="en-US" sz="1200" b="0" i="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EM (</a:t>
                </a:r>
                <a:r>
                  <a:rPr lang="en-US" sz="1200" b="0" i="1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back-up</a:t>
                </a:r>
                <a:r>
                  <a:rPr lang="en-US" sz="1200" b="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E9D74AAF-6889-CBCF-3357-25C457167CA4}"/>
                  </a:ext>
                </a:extLst>
              </p:cNvPr>
              <p:cNvSpPr txBox="1"/>
              <p:nvPr/>
            </p:nvSpPr>
            <p:spPr>
              <a:xfrm>
                <a:off x="4433582" y="3517439"/>
                <a:ext cx="2220287" cy="101566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000FF"/>
                    </a:solidFill>
                  </a:rPr>
                  <a:t>Thin Septum</a:t>
                </a:r>
              </a:p>
              <a:p>
                <a:pPr algn="ctr" fontAlgn="base"/>
                <a:r>
                  <a:rPr lang="en-US" sz="12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20 - 25 </a:t>
                </a:r>
                <a:r>
                  <a:rPr lang="en-US" sz="12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mrad</a:t>
                </a:r>
                <a:endParaRPr lang="en-US" sz="1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fontAlgn="base"/>
                <a:r>
                  <a:rPr lang="en-US" sz="12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mm thick septum </a:t>
                </a:r>
                <a:r>
                  <a:rPr lang="en-US" sz="12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blade &amp; 5 mm from stored beam.</a:t>
                </a:r>
              </a:p>
              <a:p>
                <a:pPr algn="ctr" fontAlgn="base"/>
                <a:r>
                  <a:rPr lang="en-US" sz="12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 design</a:t>
                </a:r>
              </a:p>
            </p:txBody>
          </p:sp>
        </p:grp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DFEF0028-23A7-FFD3-F073-39E52A993133}"/>
                </a:ext>
              </a:extLst>
            </p:cNvPr>
            <p:cNvSpPr txBox="1"/>
            <p:nvPr/>
          </p:nvSpPr>
          <p:spPr>
            <a:xfrm rot="17703502">
              <a:off x="1128734" y="3824202"/>
              <a:ext cx="28323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</a:rPr>
                <a:t>Injected beam from booster</a:t>
              </a:r>
            </a:p>
          </p:txBody>
        </p:sp>
      </p:grpSp>
      <p:sp>
        <p:nvSpPr>
          <p:cNvPr id="101" name="Flèche : bas 100">
            <a:extLst>
              <a:ext uri="{FF2B5EF4-FFF2-40B4-BE49-F238E27FC236}">
                <a16:creationId xmlns:a16="http://schemas.microsoft.com/office/drawing/2014/main" id="{E6FB2594-7EB1-4382-CC43-7E6B84E950FD}"/>
              </a:ext>
            </a:extLst>
          </p:cNvPr>
          <p:cNvSpPr/>
          <p:nvPr/>
        </p:nvSpPr>
        <p:spPr>
          <a:xfrm>
            <a:off x="7749284" y="979843"/>
            <a:ext cx="1550738" cy="637961"/>
          </a:xfrm>
          <a:prstGeom prst="downArrow">
            <a:avLst>
              <a:gd name="adj1" fmla="val 100000"/>
              <a:gd name="adj2" fmla="val 238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X</a:t>
            </a:r>
            <a:r>
              <a:rPr lang="en-US" sz="1600" b="1" baseline="-25000" dirty="0" err="1"/>
              <a:t>inj</a:t>
            </a:r>
            <a:r>
              <a:rPr lang="en-US" sz="1600" b="1" dirty="0"/>
              <a:t> = -3,6 mm</a:t>
            </a:r>
          </a:p>
          <a:p>
            <a:pPr algn="ctr"/>
            <a:r>
              <a:rPr lang="en-US" sz="1600" b="1" dirty="0" err="1"/>
              <a:t>X’</a:t>
            </a:r>
            <a:r>
              <a:rPr lang="en-US" sz="1600" b="1" baseline="-25000" dirty="0" err="1"/>
              <a:t>inj</a:t>
            </a:r>
            <a:r>
              <a:rPr lang="en-US" sz="1600" b="1" baseline="-25000" dirty="0"/>
              <a:t> </a:t>
            </a:r>
            <a:r>
              <a:rPr lang="en-US" sz="1600" b="1" dirty="0"/>
              <a:t>= 1 </a:t>
            </a:r>
            <a:r>
              <a:rPr lang="en-US" sz="1600" b="1" dirty="0" err="1"/>
              <a:t>mrad</a:t>
            </a:r>
            <a:endParaRPr lang="en-US" sz="1600" b="1" dirty="0"/>
          </a:p>
        </p:txBody>
      </p:sp>
      <p:sp>
        <p:nvSpPr>
          <p:cNvPr id="102" name="Flèche : bas 101">
            <a:extLst>
              <a:ext uri="{FF2B5EF4-FFF2-40B4-BE49-F238E27FC236}">
                <a16:creationId xmlns:a16="http://schemas.microsoft.com/office/drawing/2014/main" id="{DC383097-106F-C300-733C-E216BACF0428}"/>
              </a:ext>
            </a:extLst>
          </p:cNvPr>
          <p:cNvSpPr/>
          <p:nvPr/>
        </p:nvSpPr>
        <p:spPr>
          <a:xfrm>
            <a:off x="9335021" y="975299"/>
            <a:ext cx="1413649" cy="637961"/>
          </a:xfrm>
          <a:prstGeom prst="downArrow">
            <a:avLst>
              <a:gd name="adj1" fmla="val 100000"/>
              <a:gd name="adj2" fmla="val 238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X</a:t>
            </a:r>
            <a:r>
              <a:rPr lang="en-US" sz="1600" b="1" baseline="-25000" dirty="0" err="1"/>
              <a:t>inj</a:t>
            </a:r>
            <a:r>
              <a:rPr lang="en-US" sz="1600" b="1" dirty="0"/>
              <a:t> = -3,5 mm</a:t>
            </a:r>
          </a:p>
          <a:p>
            <a:pPr algn="ctr"/>
            <a:r>
              <a:rPr lang="en-US" sz="1600" b="1" dirty="0" err="1"/>
              <a:t>X’</a:t>
            </a:r>
            <a:r>
              <a:rPr lang="en-US" sz="1600" b="1" baseline="-25000" dirty="0" err="1"/>
              <a:t>inj</a:t>
            </a:r>
            <a:r>
              <a:rPr lang="en-US" sz="1600" b="1" baseline="-25000" dirty="0"/>
              <a:t> </a:t>
            </a:r>
            <a:r>
              <a:rPr lang="en-US" sz="1600" b="1" dirty="0"/>
              <a:t>= 0 </a:t>
            </a:r>
            <a:r>
              <a:rPr lang="en-US" sz="1600" b="1" dirty="0" err="1"/>
              <a:t>mrad</a:t>
            </a:r>
            <a:endParaRPr lang="en-US" sz="1600" b="1" dirty="0"/>
          </a:p>
        </p:txBody>
      </p:sp>
      <p:sp>
        <p:nvSpPr>
          <p:cNvPr id="103" name="Flèche : bas 102">
            <a:extLst>
              <a:ext uri="{FF2B5EF4-FFF2-40B4-BE49-F238E27FC236}">
                <a16:creationId xmlns:a16="http://schemas.microsoft.com/office/drawing/2014/main" id="{2E9FCED4-9344-0368-289A-841AC78955AA}"/>
              </a:ext>
            </a:extLst>
          </p:cNvPr>
          <p:cNvSpPr/>
          <p:nvPr/>
        </p:nvSpPr>
        <p:spPr>
          <a:xfrm>
            <a:off x="4274072" y="979843"/>
            <a:ext cx="1267049" cy="637961"/>
          </a:xfrm>
          <a:prstGeom prst="downArrow">
            <a:avLst>
              <a:gd name="adj1" fmla="val 100000"/>
              <a:gd name="adj2" fmla="val 238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X</a:t>
            </a:r>
            <a:r>
              <a:rPr lang="en-US" sz="1600" b="1" baseline="-25000" dirty="0" err="1"/>
              <a:t>inj</a:t>
            </a:r>
            <a:r>
              <a:rPr lang="en-US" sz="1600" b="1" dirty="0"/>
              <a:t> = -7 mm</a:t>
            </a:r>
          </a:p>
          <a:p>
            <a:pPr algn="ctr"/>
            <a:r>
              <a:rPr lang="en-US" sz="1600" b="1" dirty="0" err="1"/>
              <a:t>X’</a:t>
            </a:r>
            <a:r>
              <a:rPr lang="en-US" sz="1600" b="1" baseline="-25000" dirty="0" err="1"/>
              <a:t>inj</a:t>
            </a:r>
            <a:r>
              <a:rPr lang="en-US" sz="1600" b="1" baseline="-25000" dirty="0"/>
              <a:t> </a:t>
            </a:r>
            <a:r>
              <a:rPr lang="en-US" sz="1600" b="1" dirty="0"/>
              <a:t>= 1 </a:t>
            </a:r>
            <a:r>
              <a:rPr lang="en-US" sz="1600" b="1" dirty="0" err="1"/>
              <a:t>mrad</a:t>
            </a:r>
            <a:endParaRPr lang="en-US" sz="1600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0DB151B-5D7B-DBF0-6592-D6F4EF54B108}"/>
              </a:ext>
            </a:extLst>
          </p:cNvPr>
          <p:cNvSpPr txBox="1"/>
          <p:nvPr/>
        </p:nvSpPr>
        <p:spPr>
          <a:xfrm>
            <a:off x="6959151" y="3429193"/>
            <a:ext cx="4227834" cy="203132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MIK core ideas</a:t>
            </a:r>
          </a:p>
          <a:p>
            <a:pPr algn="ctr"/>
            <a:endParaRPr lang="en-US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/>
              <a:t>Uniform deflection of injected beam to kick it within the dynamic aperture.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/>
              <a:t>Zero magnetic field at center to avoid perturbations on stored beam.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F6BC313-5A38-1385-3762-7F553DE144F6}"/>
              </a:ext>
            </a:extLst>
          </p:cNvPr>
          <p:cNvSpPr txBox="1"/>
          <p:nvPr/>
        </p:nvSpPr>
        <p:spPr>
          <a:xfrm>
            <a:off x="2975122" y="6155424"/>
            <a:ext cx="6301438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i="1" dirty="0"/>
              <a:t>Off-axis on-</a:t>
            </a:r>
            <a:r>
              <a:rPr lang="fr-FR" b="1" i="1" dirty="0" err="1"/>
              <a:t>momentum</a:t>
            </a:r>
            <a:r>
              <a:rPr lang="fr-FR" b="1" i="1" dirty="0"/>
              <a:t> main Top-Up injection </a:t>
            </a:r>
            <a:r>
              <a:rPr lang="fr-FR" b="1" i="1" dirty="0" err="1"/>
              <a:t>scheme</a:t>
            </a:r>
            <a:r>
              <a:rPr lang="fr-FR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280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3" grpId="0" animBg="1"/>
      <p:bldP spid="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 28">
            <a:extLst>
              <a:ext uri="{FF2B5EF4-FFF2-40B4-BE49-F238E27FC236}">
                <a16:creationId xmlns:a16="http://schemas.microsoft.com/office/drawing/2014/main" id="{24104E1A-D5CB-5AE8-82CF-7A44E6A02317}"/>
              </a:ext>
            </a:extLst>
          </p:cNvPr>
          <p:cNvGrpSpPr/>
          <p:nvPr/>
        </p:nvGrpSpPr>
        <p:grpSpPr>
          <a:xfrm>
            <a:off x="8256240" y="1772816"/>
            <a:ext cx="3119772" cy="2293111"/>
            <a:chOff x="8256240" y="1772816"/>
            <a:chExt cx="3119772" cy="2293111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73A79FE7-BDA7-C5A5-EDFC-75E8895607EF}"/>
                </a:ext>
              </a:extLst>
            </p:cNvPr>
            <p:cNvGrpSpPr/>
            <p:nvPr/>
          </p:nvGrpSpPr>
          <p:grpSpPr>
            <a:xfrm>
              <a:off x="8256240" y="1772816"/>
              <a:ext cx="3119772" cy="2211223"/>
              <a:chOff x="1308212" y="1268760"/>
              <a:chExt cx="3119772" cy="2211223"/>
            </a:xfrm>
          </p:grpSpPr>
          <p:cxnSp>
            <p:nvCxnSpPr>
              <p:cNvPr id="5" name="Connecteur droit avec flèche 4">
                <a:extLst>
                  <a:ext uri="{FF2B5EF4-FFF2-40B4-BE49-F238E27FC236}">
                    <a16:creationId xmlns:a16="http://schemas.microsoft.com/office/drawing/2014/main" id="{E9486D1E-C845-2D26-26A1-787856D68C1B}"/>
                  </a:ext>
                </a:extLst>
              </p:cNvPr>
              <p:cNvCxnSpPr/>
              <p:nvPr/>
            </p:nvCxnSpPr>
            <p:spPr>
              <a:xfrm flipV="1">
                <a:off x="2339752" y="1268760"/>
                <a:ext cx="0" cy="21602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Connecteur droit avec flèche 5">
                <a:extLst>
                  <a:ext uri="{FF2B5EF4-FFF2-40B4-BE49-F238E27FC236}">
                    <a16:creationId xmlns:a16="http://schemas.microsoft.com/office/drawing/2014/main" id="{81C50C41-D0EF-4D2B-9205-1A312C02EDED}"/>
                  </a:ext>
                </a:extLst>
              </p:cNvPr>
              <p:cNvCxnSpPr/>
              <p:nvPr/>
            </p:nvCxnSpPr>
            <p:spPr>
              <a:xfrm>
                <a:off x="1308212" y="3140968"/>
                <a:ext cx="311977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4E52F990-5C66-8A53-6AB6-AEE4AF9EBD9F}"/>
                  </a:ext>
                </a:extLst>
              </p:cNvPr>
              <p:cNvSpPr txBox="1"/>
              <p:nvPr/>
            </p:nvSpPr>
            <p:spPr>
              <a:xfrm>
                <a:off x="1886451" y="1268760"/>
                <a:ext cx="4116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By</a:t>
                </a:r>
              </a:p>
            </p:txBody>
          </p:sp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D5B0AEE4-4213-1BF5-FDFF-8B38C2DEE7E0}"/>
                  </a:ext>
                </a:extLst>
              </p:cNvPr>
              <p:cNvSpPr txBox="1"/>
              <p:nvPr/>
            </p:nvSpPr>
            <p:spPr>
              <a:xfrm>
                <a:off x="3923928" y="3110651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</p:grp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F6A735B8-A91F-B4AF-F5D8-20ADD04148A0}"/>
                </a:ext>
              </a:extLst>
            </p:cNvPr>
            <p:cNvCxnSpPr>
              <a:cxnSpLocks/>
            </p:cNvCxnSpPr>
            <p:nvPr/>
          </p:nvCxnSpPr>
          <p:spPr>
            <a:xfrm>
              <a:off x="10056440" y="3573016"/>
              <a:ext cx="0" cy="1440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5DE0A0CD-9D65-5141-9F68-77984132D458}"/>
                </a:ext>
              </a:extLst>
            </p:cNvPr>
            <p:cNvSpPr txBox="1"/>
            <p:nvPr/>
          </p:nvSpPr>
          <p:spPr>
            <a:xfrm>
              <a:off x="9732458" y="3727373"/>
              <a:ext cx="10558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3.5 mm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11CE0F99-BB1B-9774-6192-3694FADDB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MIK specifications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5AC45A-4A3A-611B-C1E9-88CB34B83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579" y="1297373"/>
            <a:ext cx="7054459" cy="4860000"/>
          </a:xfrm>
        </p:spPr>
        <p:txBody>
          <a:bodyPr>
            <a:normAutofit/>
          </a:bodyPr>
          <a:lstStyle/>
          <a:p>
            <a:r>
              <a:rPr lang="en-US" sz="1800" dirty="0"/>
              <a:t>In </a:t>
            </a:r>
            <a:r>
              <a:rPr lang="en-US" sz="1800" i="1" dirty="0"/>
              <a:t>red</a:t>
            </a:r>
            <a:r>
              <a:rPr lang="en-US" sz="1800" dirty="0"/>
              <a:t> : what beam dynamics group dream of…</a:t>
            </a:r>
          </a:p>
          <a:p>
            <a:r>
              <a:rPr lang="en-US" sz="1800" dirty="0"/>
              <a:t>In </a:t>
            </a:r>
            <a:r>
              <a:rPr lang="en-US" sz="1800" i="1" dirty="0"/>
              <a:t>green</a:t>
            </a:r>
            <a:r>
              <a:rPr lang="en-US" sz="1800" dirty="0"/>
              <a:t> : what engineering can offer so far :</a:t>
            </a:r>
          </a:p>
          <a:p>
            <a:endParaRPr lang="en-US" sz="900" dirty="0"/>
          </a:p>
          <a:p>
            <a:pPr lvl="1"/>
            <a:r>
              <a:rPr lang="en-US" sz="1600" dirty="0"/>
              <a:t>A peak field at 3.5 mm with quadratic-like distribution.</a:t>
            </a:r>
          </a:p>
          <a:p>
            <a:pPr lvl="1"/>
            <a:r>
              <a:rPr lang="en-US" sz="1600" dirty="0"/>
              <a:t>A zero-field region at center with octupole distribution </a:t>
            </a:r>
          </a:p>
          <a:p>
            <a:pPr lvl="2"/>
            <a:r>
              <a:rPr lang="en-US" sz="1400" dirty="0"/>
              <a:t> With defect small dipole component and small quadrupole component.</a:t>
            </a:r>
          </a:p>
          <a:p>
            <a:pPr lvl="1"/>
            <a:r>
              <a:rPr lang="en-US" sz="1600" dirty="0"/>
              <a:t>Small Bx (horizontal) component for a well aligned magnet.</a:t>
            </a:r>
          </a:p>
          <a:p>
            <a:pPr lvl="1"/>
            <a:r>
              <a:rPr lang="en-US" sz="1600" dirty="0"/>
              <a:t>Negligeable Bs component.</a:t>
            </a:r>
          </a:p>
          <a:p>
            <a:pPr lvl="1"/>
            <a:r>
              <a:rPr lang="en-US" sz="1600" dirty="0"/>
              <a:t>Aperture large enough for beams, in both planes.</a:t>
            </a:r>
          </a:p>
          <a:p>
            <a:pPr lvl="1"/>
            <a:endParaRPr lang="en-US" sz="1600" dirty="0"/>
          </a:p>
          <a:p>
            <a:endParaRPr lang="en-US" sz="2000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3927C90-D70F-4FC7-95E5-A1F37A07421B}"/>
              </a:ext>
            </a:extLst>
          </p:cNvPr>
          <p:cNvGrpSpPr/>
          <p:nvPr/>
        </p:nvGrpSpPr>
        <p:grpSpPr>
          <a:xfrm>
            <a:off x="8351676" y="2502430"/>
            <a:ext cx="2804332" cy="1179133"/>
            <a:chOff x="1403648" y="1988839"/>
            <a:chExt cx="2804332" cy="1179133"/>
          </a:xfrm>
        </p:grpSpPr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2A94AA5F-1A8E-9467-C088-EEC0BFB91949}"/>
                </a:ext>
              </a:extLst>
            </p:cNvPr>
            <p:cNvCxnSpPr/>
            <p:nvPr/>
          </p:nvCxnSpPr>
          <p:spPr>
            <a:xfrm>
              <a:off x="1403648" y="3140968"/>
              <a:ext cx="1296144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BB7AA6E1-BD12-5668-65F7-B57DB5715048}"/>
                </a:ext>
              </a:extLst>
            </p:cNvPr>
            <p:cNvCxnSpPr/>
            <p:nvPr/>
          </p:nvCxnSpPr>
          <p:spPr>
            <a:xfrm>
              <a:off x="3419872" y="3140968"/>
              <a:ext cx="78810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532A3F45-271D-CCEE-C5F4-6B95DFEE3A06}"/>
                </a:ext>
              </a:extLst>
            </p:cNvPr>
            <p:cNvCxnSpPr/>
            <p:nvPr/>
          </p:nvCxnSpPr>
          <p:spPr>
            <a:xfrm flipV="1">
              <a:off x="3419872" y="1988840"/>
              <a:ext cx="0" cy="11791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DD4FF325-4758-DA76-CBE3-235FDFB60EB2}"/>
                </a:ext>
              </a:extLst>
            </p:cNvPr>
            <p:cNvCxnSpPr/>
            <p:nvPr/>
          </p:nvCxnSpPr>
          <p:spPr>
            <a:xfrm flipV="1">
              <a:off x="2699792" y="1988839"/>
              <a:ext cx="0" cy="11791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F492C223-69DE-06E1-611E-007A4B8B3BE0}"/>
                </a:ext>
              </a:extLst>
            </p:cNvPr>
            <p:cNvCxnSpPr/>
            <p:nvPr/>
          </p:nvCxnSpPr>
          <p:spPr>
            <a:xfrm flipV="1">
              <a:off x="2663788" y="1988839"/>
              <a:ext cx="779630" cy="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6E3BC3D9-AA4A-EEA4-01A6-85A17898CC61}"/>
              </a:ext>
            </a:extLst>
          </p:cNvPr>
          <p:cNvGrpSpPr/>
          <p:nvPr/>
        </p:nvGrpSpPr>
        <p:grpSpPr>
          <a:xfrm>
            <a:off x="7647397" y="2419664"/>
            <a:ext cx="3296567" cy="2475842"/>
            <a:chOff x="7647397" y="2419664"/>
            <a:chExt cx="3296567" cy="2475842"/>
          </a:xfrm>
        </p:grpSpPr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0F11686C-3A96-483D-7419-B1D58BAD1EFE}"/>
                </a:ext>
              </a:extLst>
            </p:cNvPr>
            <p:cNvGrpSpPr/>
            <p:nvPr/>
          </p:nvGrpSpPr>
          <p:grpSpPr>
            <a:xfrm>
              <a:off x="7647397" y="2419664"/>
              <a:ext cx="3296567" cy="2475842"/>
              <a:chOff x="699369" y="1906073"/>
              <a:chExt cx="3296567" cy="2475842"/>
            </a:xfrm>
          </p:grpSpPr>
          <p:sp>
            <p:nvSpPr>
              <p:cNvPr id="20" name="Forme libre 43">
                <a:extLst>
                  <a:ext uri="{FF2B5EF4-FFF2-40B4-BE49-F238E27FC236}">
                    <a16:creationId xmlns:a16="http://schemas.microsoft.com/office/drawing/2014/main" id="{D6D618E1-860E-18C9-C78B-67F796AE7C3E}"/>
                  </a:ext>
                </a:extLst>
              </p:cNvPr>
              <p:cNvSpPr/>
              <p:nvPr/>
            </p:nvSpPr>
            <p:spPr>
              <a:xfrm>
                <a:off x="2613472" y="1906073"/>
                <a:ext cx="1382464" cy="1240948"/>
              </a:xfrm>
              <a:custGeom>
                <a:avLst/>
                <a:gdLst>
                  <a:gd name="connsiteX0" fmla="*/ 0 w 1814512"/>
                  <a:gd name="connsiteY0" fmla="*/ 1240948 h 1240948"/>
                  <a:gd name="connsiteX1" fmla="*/ 647700 w 1814512"/>
                  <a:gd name="connsiteY1" fmla="*/ 7461 h 1240948"/>
                  <a:gd name="connsiteX2" fmla="*/ 1062037 w 1814512"/>
                  <a:gd name="connsiteY2" fmla="*/ 745648 h 1240948"/>
                  <a:gd name="connsiteX3" fmla="*/ 1409700 w 1814512"/>
                  <a:gd name="connsiteY3" fmla="*/ 1179036 h 1240948"/>
                  <a:gd name="connsiteX4" fmla="*/ 1814512 w 1814512"/>
                  <a:gd name="connsiteY4" fmla="*/ 1240948 h 1240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4512" h="1240948">
                    <a:moveTo>
                      <a:pt x="0" y="1240948"/>
                    </a:moveTo>
                    <a:cubicBezTo>
                      <a:pt x="235347" y="665479"/>
                      <a:pt x="470694" y="90011"/>
                      <a:pt x="647700" y="7461"/>
                    </a:cubicBezTo>
                    <a:cubicBezTo>
                      <a:pt x="824706" y="-75089"/>
                      <a:pt x="935037" y="550386"/>
                      <a:pt x="1062037" y="745648"/>
                    </a:cubicBezTo>
                    <a:cubicBezTo>
                      <a:pt x="1189037" y="940910"/>
                      <a:pt x="1284288" y="1096486"/>
                      <a:pt x="1409700" y="1179036"/>
                    </a:cubicBezTo>
                    <a:cubicBezTo>
                      <a:pt x="1535113" y="1261586"/>
                      <a:pt x="1702593" y="1232217"/>
                      <a:pt x="1814512" y="124094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orme libre 44">
                <a:extLst>
                  <a:ext uri="{FF2B5EF4-FFF2-40B4-BE49-F238E27FC236}">
                    <a16:creationId xmlns:a16="http://schemas.microsoft.com/office/drawing/2014/main" id="{A07FF7C9-E496-E1BE-4ECA-AF822EA3E300}"/>
                  </a:ext>
                </a:extLst>
              </p:cNvPr>
              <p:cNvSpPr/>
              <p:nvPr/>
            </p:nvSpPr>
            <p:spPr>
              <a:xfrm rot="10800000">
                <a:off x="699369" y="3140967"/>
                <a:ext cx="1382464" cy="1240948"/>
              </a:xfrm>
              <a:custGeom>
                <a:avLst/>
                <a:gdLst>
                  <a:gd name="connsiteX0" fmla="*/ 0 w 1814512"/>
                  <a:gd name="connsiteY0" fmla="*/ 1240948 h 1240948"/>
                  <a:gd name="connsiteX1" fmla="*/ 647700 w 1814512"/>
                  <a:gd name="connsiteY1" fmla="*/ 7461 h 1240948"/>
                  <a:gd name="connsiteX2" fmla="*/ 1062037 w 1814512"/>
                  <a:gd name="connsiteY2" fmla="*/ 745648 h 1240948"/>
                  <a:gd name="connsiteX3" fmla="*/ 1409700 w 1814512"/>
                  <a:gd name="connsiteY3" fmla="*/ 1179036 h 1240948"/>
                  <a:gd name="connsiteX4" fmla="*/ 1814512 w 1814512"/>
                  <a:gd name="connsiteY4" fmla="*/ 1240948 h 1240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4512" h="1240948">
                    <a:moveTo>
                      <a:pt x="0" y="1240948"/>
                    </a:moveTo>
                    <a:cubicBezTo>
                      <a:pt x="235347" y="665479"/>
                      <a:pt x="470694" y="90011"/>
                      <a:pt x="647700" y="7461"/>
                    </a:cubicBezTo>
                    <a:cubicBezTo>
                      <a:pt x="824706" y="-75089"/>
                      <a:pt x="935037" y="550386"/>
                      <a:pt x="1062037" y="745648"/>
                    </a:cubicBezTo>
                    <a:cubicBezTo>
                      <a:pt x="1189037" y="940910"/>
                      <a:pt x="1284288" y="1096486"/>
                      <a:pt x="1409700" y="1179036"/>
                    </a:cubicBezTo>
                    <a:cubicBezTo>
                      <a:pt x="1535113" y="1261586"/>
                      <a:pt x="1702593" y="1232217"/>
                      <a:pt x="1814512" y="124094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843841D0-C1B1-635D-DEF3-754FE58D7628}"/>
                </a:ext>
              </a:extLst>
            </p:cNvPr>
            <p:cNvSpPr/>
            <p:nvPr/>
          </p:nvSpPr>
          <p:spPr>
            <a:xfrm>
              <a:off x="8999748" y="3629003"/>
              <a:ext cx="581954" cy="45719"/>
            </a:xfrm>
            <a:custGeom>
              <a:avLst/>
              <a:gdLst>
                <a:gd name="connsiteX0" fmla="*/ 0 w 529590"/>
                <a:gd name="connsiteY0" fmla="*/ 7840 h 15460"/>
                <a:gd name="connsiteX1" fmla="*/ 262890 w 529590"/>
                <a:gd name="connsiteY1" fmla="*/ 220 h 15460"/>
                <a:gd name="connsiteX2" fmla="*/ 529590 w 529590"/>
                <a:gd name="connsiteY2" fmla="*/ 15460 h 15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9590" h="15460">
                  <a:moveTo>
                    <a:pt x="0" y="7840"/>
                  </a:moveTo>
                  <a:cubicBezTo>
                    <a:pt x="87312" y="3395"/>
                    <a:pt x="174625" y="-1050"/>
                    <a:pt x="262890" y="220"/>
                  </a:cubicBezTo>
                  <a:cubicBezTo>
                    <a:pt x="351155" y="1490"/>
                    <a:pt x="480695" y="15460"/>
                    <a:pt x="529590" y="1546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0" name="Tableau 30">
            <a:extLst>
              <a:ext uri="{FF2B5EF4-FFF2-40B4-BE49-F238E27FC236}">
                <a16:creationId xmlns:a16="http://schemas.microsoft.com/office/drawing/2014/main" id="{29AAF3EF-B143-5143-CBAC-C671BC4BF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778165"/>
              </p:ext>
            </p:extLst>
          </p:nvPr>
        </p:nvGraphicFramePr>
        <p:xfrm>
          <a:off x="512521" y="4048359"/>
          <a:ext cx="7051207" cy="2435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43">
                  <a:extLst>
                    <a:ext uri="{9D8B030D-6E8A-4147-A177-3AD203B41FA5}">
                      <a16:colId xmlns:a16="http://schemas.microsoft.com/office/drawing/2014/main" val="101382593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127321874"/>
                    </a:ext>
                  </a:extLst>
                </a:gridCol>
                <a:gridCol w="3123912">
                  <a:extLst>
                    <a:ext uri="{9D8B030D-6E8A-4147-A177-3AD203B41FA5}">
                      <a16:colId xmlns:a16="http://schemas.microsoft.com/office/drawing/2014/main" val="3195716048"/>
                    </a:ext>
                  </a:extLst>
                </a:gridCol>
              </a:tblGrid>
              <a:tr h="332762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Short summary of specifications</a:t>
                      </a:r>
                    </a:p>
                  </a:txBody>
                  <a:tcPr marL="92071" marR="92071" marT="46035" marB="4603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548493"/>
                  </a:ext>
                </a:extLst>
              </a:tr>
              <a:tr h="3327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Peak field value at 3.5 mm</a:t>
                      </a:r>
                    </a:p>
                  </a:txBody>
                  <a:tcPr marL="92071" marR="92071" marT="46035" marB="460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 </a:t>
                      </a:r>
                      <a:r>
                        <a:rPr lang="en-US" sz="1400" dirty="0" err="1"/>
                        <a:t>mT</a:t>
                      </a:r>
                      <a:r>
                        <a:rPr lang="en-US" sz="1400" dirty="0"/>
                        <a:t> /  kA</a:t>
                      </a:r>
                    </a:p>
                  </a:txBody>
                  <a:tcPr marL="92071" marR="92071" marT="46035" marB="460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/>
                        <a:t>9.2 </a:t>
                      </a:r>
                      <a:r>
                        <a:rPr lang="en-US" sz="1400" i="1" dirty="0" err="1"/>
                        <a:t>mTm</a:t>
                      </a:r>
                      <a:r>
                        <a:rPr lang="en-US" sz="1400" i="1" dirty="0"/>
                        <a:t> field integral needed</a:t>
                      </a:r>
                    </a:p>
                  </a:txBody>
                  <a:tcPr marL="92071" marR="92071" marT="46035" marB="46035" anchor="ctr"/>
                </a:tc>
                <a:extLst>
                  <a:ext uri="{0D108BD9-81ED-4DB2-BD59-A6C34878D82A}">
                    <a16:rowId xmlns:a16="http://schemas.microsoft.com/office/drawing/2014/main" val="3242138371"/>
                  </a:ext>
                </a:extLst>
              </a:tr>
              <a:tr h="4649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Magnetic length</a:t>
                      </a:r>
                    </a:p>
                  </a:txBody>
                  <a:tcPr marL="92071" marR="92071" marT="46035" marB="460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150 mm / mag.</a:t>
                      </a:r>
                    </a:p>
                  </a:txBody>
                  <a:tcPr marL="92071" marR="92071" marT="46035" marB="460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/>
                        <a:t>limit inductance to allow pulsed operation</a:t>
                      </a:r>
                    </a:p>
                  </a:txBody>
                  <a:tcPr marL="92071" marR="92071" marT="46035" marB="46035" anchor="ctr"/>
                </a:tc>
                <a:extLst>
                  <a:ext uri="{0D108BD9-81ED-4DB2-BD59-A6C34878D82A}">
                    <a16:rowId xmlns:a16="http://schemas.microsoft.com/office/drawing/2014/main" val="3922280011"/>
                  </a:ext>
                </a:extLst>
              </a:tr>
              <a:tr h="4649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Number of magnets</a:t>
                      </a:r>
                    </a:p>
                  </a:txBody>
                  <a:tcPr marL="92071" marR="92071" marT="46035" marB="460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92071" marR="92071" marT="46035" marB="460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/>
                        <a:t>including redundancy for reliable operation</a:t>
                      </a:r>
                    </a:p>
                  </a:txBody>
                  <a:tcPr marL="92071" marR="92071" marT="46035" marB="46035" anchor="ctr"/>
                </a:tc>
                <a:extLst>
                  <a:ext uri="{0D108BD9-81ED-4DB2-BD59-A6C34878D82A}">
                    <a16:rowId xmlns:a16="http://schemas.microsoft.com/office/drawing/2014/main" val="1797148643"/>
                  </a:ext>
                </a:extLst>
              </a:tr>
              <a:tr h="3327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Residual dipole at center</a:t>
                      </a:r>
                    </a:p>
                  </a:txBody>
                  <a:tcPr marL="92071" marR="92071" marT="46035" marB="460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~ 2 µT</a:t>
                      </a:r>
                    </a:p>
                  </a:txBody>
                  <a:tcPr marL="92071" marR="92071" marT="46035" marB="46035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i="1" dirty="0"/>
                        <a:t>define the transparency of Top-Up injection, including eddy-current induced effects</a:t>
                      </a:r>
                    </a:p>
                  </a:txBody>
                  <a:tcPr marL="92071" marR="92071" marT="46035" marB="46035" anchor="ctr"/>
                </a:tc>
                <a:extLst>
                  <a:ext uri="{0D108BD9-81ED-4DB2-BD59-A6C34878D82A}">
                    <a16:rowId xmlns:a16="http://schemas.microsoft.com/office/drawing/2014/main" val="1119490880"/>
                  </a:ext>
                </a:extLst>
              </a:tr>
              <a:tr h="3327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Residual quadrupole at center</a:t>
                      </a:r>
                    </a:p>
                  </a:txBody>
                  <a:tcPr marL="92071" marR="92071" marT="46035" marB="460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&lt; 0.1 T/m</a:t>
                      </a:r>
                    </a:p>
                  </a:txBody>
                  <a:tcPr marL="92071" marR="92071" marT="46035" marB="46035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0651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44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207213-FD59-8753-12D4-A558749CC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Reusing a MAXIV MIK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0520E8DE-B418-749C-069F-FE8DEEE6B6A2}"/>
              </a:ext>
            </a:extLst>
          </p:cNvPr>
          <p:cNvGrpSpPr/>
          <p:nvPr/>
        </p:nvGrpSpPr>
        <p:grpSpPr>
          <a:xfrm>
            <a:off x="7752184" y="1124744"/>
            <a:ext cx="3888432" cy="3762223"/>
            <a:chOff x="415408" y="2737262"/>
            <a:chExt cx="3713938" cy="359339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966B3A-444E-AE76-0902-A852547500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408" y="2737262"/>
              <a:ext cx="3713938" cy="3593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67A89BF5-8ED5-C6E7-F921-FFE0E9D89E88}"/>
                </a:ext>
              </a:extLst>
            </p:cNvPr>
            <p:cNvGrpSpPr/>
            <p:nvPr/>
          </p:nvGrpSpPr>
          <p:grpSpPr>
            <a:xfrm>
              <a:off x="1789122" y="4071392"/>
              <a:ext cx="1088264" cy="1067788"/>
              <a:chOff x="1789122" y="4071392"/>
              <a:chExt cx="1088264" cy="1067788"/>
            </a:xfrm>
          </p:grpSpPr>
          <p:sp>
            <p:nvSpPr>
              <p:cNvPr id="7" name="Ellipse 6">
                <a:extLst>
                  <a:ext uri="{FF2B5EF4-FFF2-40B4-BE49-F238E27FC236}">
                    <a16:creationId xmlns:a16="http://schemas.microsoft.com/office/drawing/2014/main" id="{5BB831A3-6678-D1FD-3F7C-FB642122CC75}"/>
                  </a:ext>
                </a:extLst>
              </p:cNvPr>
              <p:cNvSpPr/>
              <p:nvPr/>
            </p:nvSpPr>
            <p:spPr>
              <a:xfrm>
                <a:off x="1940233" y="4222029"/>
                <a:ext cx="90000" cy="9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id="{9AAC8B4E-2E1A-D8AA-1BF7-E820BBBDEF63}"/>
                  </a:ext>
                </a:extLst>
              </p:cNvPr>
              <p:cNvSpPr/>
              <p:nvPr/>
            </p:nvSpPr>
            <p:spPr>
              <a:xfrm>
                <a:off x="2639749" y="4222029"/>
                <a:ext cx="90000" cy="9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0EB3803E-7E97-0032-6C01-A13C56BE7B5D}"/>
                  </a:ext>
                </a:extLst>
              </p:cNvPr>
              <p:cNvSpPr/>
              <p:nvPr/>
            </p:nvSpPr>
            <p:spPr>
              <a:xfrm>
                <a:off x="1940233" y="4900230"/>
                <a:ext cx="90000" cy="9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64C584E0-6253-4AE3-E333-DA8FD7BD1804}"/>
                  </a:ext>
                </a:extLst>
              </p:cNvPr>
              <p:cNvSpPr/>
              <p:nvPr/>
            </p:nvSpPr>
            <p:spPr>
              <a:xfrm>
                <a:off x="2639749" y="4905164"/>
                <a:ext cx="90000" cy="90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908F8E51-5435-2DBD-7D2F-5E6BEEB4EBEC}"/>
                  </a:ext>
                </a:extLst>
              </p:cNvPr>
              <p:cNvSpPr/>
              <p:nvPr/>
            </p:nvSpPr>
            <p:spPr>
              <a:xfrm>
                <a:off x="1789852" y="4071392"/>
                <a:ext cx="90000" cy="900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83C30ED2-8FFD-ABA9-8202-38F78C75FAEA}"/>
                  </a:ext>
                </a:extLst>
              </p:cNvPr>
              <p:cNvSpPr/>
              <p:nvPr/>
            </p:nvSpPr>
            <p:spPr>
              <a:xfrm>
                <a:off x="2787386" y="4071392"/>
                <a:ext cx="90000" cy="900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EC61EDAB-4507-25D9-6E36-ABADA1F7317C}"/>
                  </a:ext>
                </a:extLst>
              </p:cNvPr>
              <p:cNvSpPr/>
              <p:nvPr/>
            </p:nvSpPr>
            <p:spPr>
              <a:xfrm>
                <a:off x="1789122" y="5049180"/>
                <a:ext cx="90000" cy="900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DEE3FC2A-913D-D1D6-63C0-E8415DAFAC3A}"/>
                  </a:ext>
                </a:extLst>
              </p:cNvPr>
              <p:cNvSpPr/>
              <p:nvPr/>
            </p:nvSpPr>
            <p:spPr>
              <a:xfrm>
                <a:off x="2787386" y="5049180"/>
                <a:ext cx="90000" cy="900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1986CC16-E809-42D3-0783-3C1A18DBE014}"/>
              </a:ext>
            </a:extLst>
          </p:cNvPr>
          <p:cNvSpPr txBox="1"/>
          <p:nvPr/>
        </p:nvSpPr>
        <p:spPr>
          <a:xfrm>
            <a:off x="7599371" y="5271591"/>
            <a:ext cx="43204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8 conductor topology</a:t>
            </a:r>
          </a:p>
          <a:p>
            <a:pPr algn="ctr"/>
            <a:r>
              <a:rPr lang="en-US" sz="1400" i="1" dirty="0"/>
              <a:t>Inner conductors (red) : 14 mm square</a:t>
            </a:r>
          </a:p>
          <a:p>
            <a:pPr algn="ctr"/>
            <a:r>
              <a:rPr lang="en-US" sz="1400" i="1" dirty="0"/>
              <a:t>Outer conductors (green) : 20 mm square</a:t>
            </a:r>
          </a:p>
          <a:p>
            <a:pPr algn="ctr"/>
            <a:r>
              <a:rPr lang="en-US" sz="1400" i="1" dirty="0"/>
              <a:t>Aperture : 7.8 mm (V) x 46 mm (H)</a:t>
            </a:r>
          </a:p>
          <a:p>
            <a:pPr algn="ctr"/>
            <a:r>
              <a:rPr lang="en-US" sz="1400" i="1" dirty="0"/>
              <a:t>Length: 304 mm (</a:t>
            </a:r>
            <a:r>
              <a:rPr lang="en-US" sz="1400" i="1" dirty="0" err="1"/>
              <a:t>magn</a:t>
            </a:r>
            <a:r>
              <a:rPr lang="en-US" sz="1400" i="1" dirty="0"/>
              <a:t>.) / 400 mm (mech.)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19AFE8E6-347A-A853-BD2F-DE147A5228D8}"/>
              </a:ext>
            </a:extLst>
          </p:cNvPr>
          <p:cNvGrpSpPr/>
          <p:nvPr/>
        </p:nvGrpSpPr>
        <p:grpSpPr>
          <a:xfrm>
            <a:off x="1852358" y="1727488"/>
            <a:ext cx="5899827" cy="3824048"/>
            <a:chOff x="1783054" y="1772816"/>
            <a:chExt cx="6704179" cy="4345399"/>
          </a:xfrm>
        </p:grpSpPr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4F8FC369-F377-41AA-C3E9-579FA5E50A13}"/>
                </a:ext>
              </a:extLst>
            </p:cNvPr>
            <p:cNvGrpSpPr/>
            <p:nvPr/>
          </p:nvGrpSpPr>
          <p:grpSpPr>
            <a:xfrm>
              <a:off x="1783054" y="1772816"/>
              <a:ext cx="6704179" cy="4345399"/>
              <a:chOff x="1783054" y="1772816"/>
              <a:chExt cx="6704179" cy="4345399"/>
            </a:xfrm>
          </p:grpSpPr>
          <p:grpSp>
            <p:nvGrpSpPr>
              <p:cNvPr id="19" name="Groupe 18">
                <a:extLst>
                  <a:ext uri="{FF2B5EF4-FFF2-40B4-BE49-F238E27FC236}">
                    <a16:creationId xmlns:a16="http://schemas.microsoft.com/office/drawing/2014/main" id="{F30DC077-F084-7BEB-5ECD-7FF63C1E02EC}"/>
                  </a:ext>
                </a:extLst>
              </p:cNvPr>
              <p:cNvGrpSpPr/>
              <p:nvPr/>
            </p:nvGrpSpPr>
            <p:grpSpPr>
              <a:xfrm>
                <a:off x="1783054" y="1772816"/>
                <a:ext cx="5438004" cy="4345399"/>
                <a:chOff x="1359387" y="2276872"/>
                <a:chExt cx="5438004" cy="4345399"/>
              </a:xfrm>
            </p:grpSpPr>
            <p:pic>
              <p:nvPicPr>
                <p:cNvPr id="17" name="Image 16">
                  <a:extLst>
                    <a:ext uri="{FF2B5EF4-FFF2-40B4-BE49-F238E27FC236}">
                      <a16:creationId xmlns:a16="http://schemas.microsoft.com/office/drawing/2014/main" id="{5A862092-4D21-E962-F59E-629241AD54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59387" y="2276872"/>
                  <a:ext cx="5438004" cy="4345399"/>
                </a:xfrm>
                <a:prstGeom prst="rect">
                  <a:avLst/>
                </a:prstGeom>
              </p:spPr>
            </p:pic>
            <p:sp>
              <p:nvSpPr>
                <p:cNvPr id="16" name="Flèche : bas 15">
                  <a:extLst>
                    <a:ext uri="{FF2B5EF4-FFF2-40B4-BE49-F238E27FC236}">
                      <a16:creationId xmlns:a16="http://schemas.microsoft.com/office/drawing/2014/main" id="{CABB2788-63EE-9FE1-9A2B-45FFE5F5669C}"/>
                    </a:ext>
                  </a:extLst>
                </p:cNvPr>
                <p:cNvSpPr/>
                <p:nvPr/>
              </p:nvSpPr>
              <p:spPr>
                <a:xfrm rot="10800000">
                  <a:off x="3647728" y="4421782"/>
                  <a:ext cx="216024" cy="747297"/>
                </a:xfrm>
                <a:prstGeom prst="down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lèche : bas 17">
                  <a:extLst>
                    <a:ext uri="{FF2B5EF4-FFF2-40B4-BE49-F238E27FC236}">
                      <a16:creationId xmlns:a16="http://schemas.microsoft.com/office/drawing/2014/main" id="{17557B25-EF50-CCC6-6F9A-15B315432D38}"/>
                    </a:ext>
                  </a:extLst>
                </p:cNvPr>
                <p:cNvSpPr/>
                <p:nvPr/>
              </p:nvSpPr>
              <p:spPr>
                <a:xfrm rot="10800000">
                  <a:off x="2567607" y="4405049"/>
                  <a:ext cx="216024" cy="764031"/>
                </a:xfrm>
                <a:prstGeom prst="downArrow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Flèche : droite 19">
                <a:extLst>
                  <a:ext uri="{FF2B5EF4-FFF2-40B4-BE49-F238E27FC236}">
                    <a16:creationId xmlns:a16="http://schemas.microsoft.com/office/drawing/2014/main" id="{5E6F824A-9C38-EE0C-32B6-CA3F05A97F02}"/>
                  </a:ext>
                </a:extLst>
              </p:cNvPr>
              <p:cNvSpPr/>
              <p:nvPr/>
            </p:nvSpPr>
            <p:spPr>
              <a:xfrm rot="10800000">
                <a:off x="5863533" y="3241592"/>
                <a:ext cx="2623700" cy="419638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06267C5F-DDE4-C991-CA82-6EEDE6DD0B5D}"/>
                </a:ext>
              </a:extLst>
            </p:cNvPr>
            <p:cNvSpPr txBox="1"/>
            <p:nvPr/>
          </p:nvSpPr>
          <p:spPr>
            <a:xfrm>
              <a:off x="3582407" y="4660558"/>
              <a:ext cx="1152128" cy="1049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injected beam </a:t>
              </a:r>
            </a:p>
            <a:p>
              <a:pPr algn="ctr"/>
              <a:r>
                <a:rPr lang="en-US" b="1" i="1" dirty="0"/>
                <a:t>SOLEIL II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B787C332-2E03-7177-F822-DDCE1AA2967B}"/>
                </a:ext>
              </a:extLst>
            </p:cNvPr>
            <p:cNvSpPr txBox="1"/>
            <p:nvPr/>
          </p:nvSpPr>
          <p:spPr>
            <a:xfrm>
              <a:off x="2551811" y="4653087"/>
              <a:ext cx="1152128" cy="1049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ideal</a:t>
              </a:r>
            </a:p>
            <a:p>
              <a:pPr algn="ctr"/>
              <a:r>
                <a:rPr lang="en-US" b="1" i="1" dirty="0"/>
                <a:t>optimal</a:t>
              </a:r>
            </a:p>
            <a:p>
              <a:pPr algn="ctr"/>
              <a:r>
                <a:rPr lang="en-US" b="1" i="1" dirty="0"/>
                <a:t>location</a:t>
              </a:r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C06688-8469-3453-A86F-61C206484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891" y="1314207"/>
            <a:ext cx="7954788" cy="509980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Re-using the MAX IV type MIK</a:t>
            </a:r>
          </a:p>
          <a:p>
            <a:pPr lvl="1"/>
            <a:r>
              <a:rPr lang="en-US" dirty="0"/>
              <a:t>11.5 kA &amp; 2.4 µs pulse to achieve Top-Up injection @ 3.5 mm kick</a:t>
            </a:r>
          </a:p>
          <a:p>
            <a:pPr lvl="1"/>
            <a:r>
              <a:rPr lang="en-US" dirty="0"/>
              <a:t>Local 25 T/m gradient.</a:t>
            </a:r>
          </a:p>
          <a:p>
            <a:pPr lvl="1"/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Working voltage </a:t>
            </a:r>
            <a:r>
              <a:rPr lang="en-US" b="1" dirty="0"/>
              <a:t>above spec (40 kV).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Gradient detrimenta</a:t>
            </a:r>
            <a:r>
              <a:rPr lang="en-US" dirty="0"/>
              <a:t>l : non-uniform kick to injected beam.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dirty="0"/>
              <a:t>Shrinking the MAX IV type MIK design</a:t>
            </a:r>
          </a:p>
          <a:p>
            <a:pPr lvl="1"/>
            <a:r>
              <a:rPr lang="en-US" b="1" dirty="0"/>
              <a:t>Moves the peak field location from 10.3 mm to 3.5 mm.</a:t>
            </a:r>
          </a:p>
          <a:p>
            <a:pPr lvl="1"/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Peak magnetic field at 3.5 mm.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Mechanical aperture : ~ 1 mm (V) : </a:t>
            </a:r>
            <a:r>
              <a:rPr lang="en-US" b="1" u="sng" dirty="0"/>
              <a:t>not feasible</a:t>
            </a:r>
            <a:r>
              <a:rPr lang="en-US" dirty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MAX IV type MIK not usable for Top-Up injection in SOLEIL II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b="1" i="1" dirty="0">
                <a:solidFill>
                  <a:schemeClr val="tx2">
                    <a:lumMod val="50000"/>
                  </a:schemeClr>
                </a:solidFill>
              </a:rPr>
              <a:t>Need to create new topologies.</a:t>
            </a:r>
          </a:p>
        </p:txBody>
      </p:sp>
    </p:spTree>
    <p:extLst>
      <p:ext uri="{BB962C8B-B14F-4D97-AF65-F5344CB8AC3E}">
        <p14:creationId xmlns:p14="http://schemas.microsoft.com/office/powerpoint/2010/main" val="282398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accel="1500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A9997-3ACF-9631-57CB-DD329D830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Brainstorming new ideas…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F9D773-4525-DDCA-7162-3F83FB5DF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856" y="1240396"/>
            <a:ext cx="9212819" cy="5423203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To achieve specifications presented earlier:</a:t>
            </a:r>
          </a:p>
          <a:p>
            <a:endParaRPr lang="en-US" sz="900" dirty="0"/>
          </a:p>
          <a:p>
            <a:pPr lvl="1"/>
            <a:r>
              <a:rPr lang="en-US" sz="1600" b="1" u="sng" dirty="0">
                <a:solidFill>
                  <a:schemeClr val="accent3">
                    <a:lumMod val="50000"/>
                  </a:schemeClr>
                </a:solidFill>
              </a:rPr>
              <a:t>Maintain a large aperture:</a:t>
            </a:r>
          </a:p>
          <a:p>
            <a:pPr lvl="2"/>
            <a:r>
              <a:rPr lang="en-US" sz="1600" b="1" dirty="0"/>
              <a:t>6 mm minimum in vertical aperture:</a:t>
            </a:r>
          </a:p>
          <a:p>
            <a:pPr lvl="3"/>
            <a:r>
              <a:rPr lang="en-US" sz="1400" i="1" dirty="0"/>
              <a:t>to preserve beam lifetime.</a:t>
            </a:r>
          </a:p>
          <a:p>
            <a:pPr lvl="3"/>
            <a:r>
              <a:rPr lang="en-US" sz="1400" i="1" dirty="0"/>
              <a:t>to maintain reasonable levels of beam induced heating in the titanium coating.</a:t>
            </a:r>
            <a:endParaRPr lang="en-US" sz="1400" dirty="0"/>
          </a:p>
          <a:p>
            <a:pPr lvl="2"/>
            <a:r>
              <a:rPr lang="en-US" sz="1600" b="1" dirty="0"/>
              <a:t>30 mm minimum in horizontal aperture:</a:t>
            </a:r>
          </a:p>
          <a:p>
            <a:pPr lvl="3"/>
            <a:r>
              <a:rPr lang="en-US" sz="1400" i="1" dirty="0"/>
              <a:t>to avoid synchrotron radiation from upstream dipole intercepting a ceramic chamber</a:t>
            </a:r>
            <a:r>
              <a:rPr lang="en-US" sz="1400" dirty="0"/>
              <a:t> or a conductor.</a:t>
            </a:r>
          </a:p>
          <a:p>
            <a:pPr lvl="2"/>
            <a:endParaRPr lang="en-US" sz="1100" dirty="0"/>
          </a:p>
          <a:p>
            <a:pPr lvl="1"/>
            <a:r>
              <a:rPr lang="en-US" sz="1600" b="1" u="sng" dirty="0">
                <a:solidFill>
                  <a:schemeClr val="accent2">
                    <a:lumMod val="75000"/>
                  </a:schemeClr>
                </a:solidFill>
              </a:rPr>
              <a:t>Conductors:</a:t>
            </a:r>
          </a:p>
          <a:p>
            <a:pPr lvl="2"/>
            <a:r>
              <a:rPr lang="en-US" sz="1600" b="1" dirty="0"/>
              <a:t>Location to achieve desired magnetic field distribution</a:t>
            </a:r>
            <a:r>
              <a:rPr lang="en-US" sz="1600" dirty="0"/>
              <a:t>.</a:t>
            </a:r>
          </a:p>
          <a:p>
            <a:pPr lvl="3"/>
            <a:r>
              <a:rPr lang="en-US" sz="1400" i="1" dirty="0"/>
              <a:t>no conductor in the mid-plane.</a:t>
            </a:r>
          </a:p>
          <a:p>
            <a:pPr lvl="2"/>
            <a:r>
              <a:rPr lang="en-US" sz="1600" dirty="0"/>
              <a:t>Maximum of </a:t>
            </a:r>
            <a:r>
              <a:rPr lang="en-US" sz="1600" b="1" dirty="0"/>
              <a:t>20 conductors</a:t>
            </a:r>
            <a:r>
              <a:rPr lang="en-US" sz="1600" dirty="0"/>
              <a:t>.</a:t>
            </a:r>
          </a:p>
          <a:p>
            <a:pPr lvl="3"/>
            <a:r>
              <a:rPr lang="en-US" sz="1400" i="1" dirty="0"/>
              <a:t>more conductors could improve field distribution at the expense of inductance.</a:t>
            </a:r>
          </a:p>
          <a:p>
            <a:pPr lvl="2"/>
            <a:r>
              <a:rPr lang="en-US" sz="1600" b="1" dirty="0"/>
              <a:t>All connected electrically in series</a:t>
            </a:r>
            <a:r>
              <a:rPr lang="en-US" sz="1600" dirty="0"/>
              <a:t>.</a:t>
            </a:r>
          </a:p>
          <a:p>
            <a:pPr lvl="3"/>
            <a:r>
              <a:rPr lang="en-US" sz="1400" i="1" dirty="0"/>
              <a:t>to avoid dealing with several pulsers &amp; current pulse identity.</a:t>
            </a:r>
          </a:p>
          <a:p>
            <a:pPr lvl="2"/>
            <a:endParaRPr lang="en-US" sz="1100" dirty="0"/>
          </a:p>
          <a:p>
            <a:pPr lvl="1"/>
            <a:r>
              <a:rPr lang="en-US" sz="1600" b="1" u="sng" dirty="0">
                <a:solidFill>
                  <a:srgbClr val="002060"/>
                </a:solidFill>
              </a:rPr>
              <a:t>Magnet mechanical design:</a:t>
            </a:r>
          </a:p>
          <a:p>
            <a:pPr lvl="2"/>
            <a:r>
              <a:rPr lang="en-US" sz="1600" b="1" dirty="0"/>
              <a:t>Dissociate conductor assembly from titanium coated liners.</a:t>
            </a:r>
          </a:p>
          <a:p>
            <a:pPr lvl="3"/>
            <a:r>
              <a:rPr lang="en-US" sz="1400" i="1" dirty="0"/>
              <a:t>easier manufacturing process vs assembly tolerances</a:t>
            </a:r>
            <a:r>
              <a:rPr lang="en-US" sz="1400" dirty="0"/>
              <a:t>.</a:t>
            </a:r>
          </a:p>
          <a:p>
            <a:pPr lvl="2"/>
            <a:r>
              <a:rPr lang="en-US" sz="1600" b="1" dirty="0"/>
              <a:t>In vacuum or in air.</a:t>
            </a:r>
          </a:p>
          <a:p>
            <a:pPr lvl="3"/>
            <a:r>
              <a:rPr lang="en-US" sz="1400" i="1" dirty="0"/>
              <a:t>the more compact the conductors, the more efficient.</a:t>
            </a:r>
          </a:p>
          <a:p>
            <a:pPr lvl="2"/>
            <a:r>
              <a:rPr lang="en-US" sz="1600" b="1" dirty="0"/>
              <a:t>Careful thermal design.</a:t>
            </a:r>
          </a:p>
          <a:p>
            <a:pPr lvl="3"/>
            <a:r>
              <a:rPr lang="en-US" sz="1400" i="1" dirty="0"/>
              <a:t>constant challenge with ceramic parts in kicker design.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72BEE1D3-74DB-7CE0-B441-D6F724FC2E60}"/>
              </a:ext>
            </a:extLst>
          </p:cNvPr>
          <p:cNvGrpSpPr/>
          <p:nvPr/>
        </p:nvGrpSpPr>
        <p:grpSpPr>
          <a:xfrm>
            <a:off x="7364538" y="3393616"/>
            <a:ext cx="4827462" cy="3242549"/>
            <a:chOff x="7547404" y="3665876"/>
            <a:chExt cx="4827462" cy="3242549"/>
          </a:xfrm>
        </p:grpSpPr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11F7DAB0-DADD-82A1-25B3-395589B0336B}"/>
                </a:ext>
              </a:extLst>
            </p:cNvPr>
            <p:cNvGrpSpPr/>
            <p:nvPr/>
          </p:nvGrpSpPr>
          <p:grpSpPr>
            <a:xfrm>
              <a:off x="7547404" y="3665876"/>
              <a:ext cx="4827462" cy="3242549"/>
              <a:chOff x="7547404" y="3665876"/>
              <a:chExt cx="4827462" cy="3242549"/>
            </a:xfrm>
          </p:grpSpPr>
          <p:grpSp>
            <p:nvGrpSpPr>
              <p:cNvPr id="26" name="Groupe 25">
                <a:extLst>
                  <a:ext uri="{FF2B5EF4-FFF2-40B4-BE49-F238E27FC236}">
                    <a16:creationId xmlns:a16="http://schemas.microsoft.com/office/drawing/2014/main" id="{547337B5-8873-C325-43CD-1D94AD1E5AA0}"/>
                  </a:ext>
                </a:extLst>
              </p:cNvPr>
              <p:cNvGrpSpPr/>
              <p:nvPr/>
            </p:nvGrpSpPr>
            <p:grpSpPr>
              <a:xfrm>
                <a:off x="7547404" y="3665876"/>
                <a:ext cx="4827462" cy="3242549"/>
                <a:chOff x="7547404" y="3665876"/>
                <a:chExt cx="4827462" cy="3242549"/>
              </a:xfrm>
            </p:grpSpPr>
            <p:grpSp>
              <p:nvGrpSpPr>
                <p:cNvPr id="23" name="Groupe 22">
                  <a:extLst>
                    <a:ext uri="{FF2B5EF4-FFF2-40B4-BE49-F238E27FC236}">
                      <a16:creationId xmlns:a16="http://schemas.microsoft.com/office/drawing/2014/main" id="{16632AE9-1FF7-835F-9B1D-B2F30A0603BF}"/>
                    </a:ext>
                  </a:extLst>
                </p:cNvPr>
                <p:cNvGrpSpPr/>
                <p:nvPr/>
              </p:nvGrpSpPr>
              <p:grpSpPr>
                <a:xfrm>
                  <a:off x="7547404" y="3665876"/>
                  <a:ext cx="4284462" cy="3242549"/>
                  <a:chOff x="7547404" y="3665876"/>
                  <a:chExt cx="4284462" cy="3242549"/>
                </a:xfrm>
              </p:grpSpPr>
              <p:grpSp>
                <p:nvGrpSpPr>
                  <p:cNvPr id="4" name="Groupe 3">
                    <a:extLst>
                      <a:ext uri="{FF2B5EF4-FFF2-40B4-BE49-F238E27FC236}">
                        <a16:creationId xmlns:a16="http://schemas.microsoft.com/office/drawing/2014/main" id="{C1A32A41-BA05-1230-1911-2CA5D2B592BC}"/>
                      </a:ext>
                    </a:extLst>
                  </p:cNvPr>
                  <p:cNvGrpSpPr/>
                  <p:nvPr/>
                </p:nvGrpSpPr>
                <p:grpSpPr>
                  <a:xfrm>
                    <a:off x="7547404" y="3692875"/>
                    <a:ext cx="3661164" cy="3215550"/>
                    <a:chOff x="1284951" y="4575601"/>
                    <a:chExt cx="4984308" cy="3215550"/>
                  </a:xfrm>
                </p:grpSpPr>
                <p:grpSp>
                  <p:nvGrpSpPr>
                    <p:cNvPr id="5" name="Groupe 4">
                      <a:extLst>
                        <a:ext uri="{FF2B5EF4-FFF2-40B4-BE49-F238E27FC236}">
                          <a16:creationId xmlns:a16="http://schemas.microsoft.com/office/drawing/2014/main" id="{40DB46EE-B877-101A-A95D-CD7F9F1EEC8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84951" y="4575601"/>
                      <a:ext cx="4780167" cy="1660550"/>
                      <a:chOff x="1284951" y="4575601"/>
                      <a:chExt cx="4780167" cy="1660550"/>
                    </a:xfrm>
                  </p:grpSpPr>
                  <p:sp>
                    <p:nvSpPr>
                      <p:cNvPr id="7" name="Rectangle 6">
                        <a:extLst>
                          <a:ext uri="{FF2B5EF4-FFF2-40B4-BE49-F238E27FC236}">
                            <a16:creationId xmlns:a16="http://schemas.microsoft.com/office/drawing/2014/main" id="{2CE46AFF-60AC-B523-735F-5C23EAF32A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84798" y="5099808"/>
                        <a:ext cx="2880320" cy="108012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" name="Rectangle 7">
                        <a:extLst>
                          <a:ext uri="{FF2B5EF4-FFF2-40B4-BE49-F238E27FC236}">
                            <a16:creationId xmlns:a16="http://schemas.microsoft.com/office/drawing/2014/main" id="{703944C9-9D09-F3F6-46B0-0348F04957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84798" y="5589240"/>
                        <a:ext cx="2880320" cy="108012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ZoneTexte 8">
                        <a:extLst>
                          <a:ext uri="{FF2B5EF4-FFF2-40B4-BE49-F238E27FC236}">
                            <a16:creationId xmlns:a16="http://schemas.microsoft.com/office/drawing/2014/main" id="{E552F7A5-4D19-D3A7-5BB0-D2D83545EA9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923928" y="4575601"/>
                        <a:ext cx="1440160" cy="43088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1100" b="1" dirty="0"/>
                          <a:t>Conductor</a:t>
                        </a:r>
                      </a:p>
                      <a:p>
                        <a:pPr algn="ctr"/>
                        <a:r>
                          <a:rPr lang="en-US" sz="1100" b="1" dirty="0"/>
                          <a:t>Assembly</a:t>
                        </a:r>
                      </a:p>
                    </p:txBody>
                  </p:sp>
                  <p:sp>
                    <p:nvSpPr>
                      <p:cNvPr id="10" name="ZoneTexte 9">
                        <a:extLst>
                          <a:ext uri="{FF2B5EF4-FFF2-40B4-BE49-F238E27FC236}">
                            <a16:creationId xmlns:a16="http://schemas.microsoft.com/office/drawing/2014/main" id="{E9151715-FA3C-DB02-2733-61723962B1E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923928" y="5805264"/>
                        <a:ext cx="1440160" cy="43088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1100" b="1" dirty="0"/>
                          <a:t>Conductor</a:t>
                        </a:r>
                      </a:p>
                      <a:p>
                        <a:pPr algn="ctr"/>
                        <a:r>
                          <a:rPr lang="en-US" sz="1100" b="1" dirty="0"/>
                          <a:t>Assembly</a:t>
                        </a:r>
                      </a:p>
                    </p:txBody>
                  </p:sp>
                  <p:cxnSp>
                    <p:nvCxnSpPr>
                      <p:cNvPr id="11" name="Connecteur droit avec flèche 10">
                        <a:extLst>
                          <a:ext uri="{FF2B5EF4-FFF2-40B4-BE49-F238E27FC236}">
                            <a16:creationId xmlns:a16="http://schemas.microsoft.com/office/drawing/2014/main" id="{71E94AD4-CCFE-FA71-2F68-9082A0299361}"/>
                          </a:ext>
                        </a:extLst>
                      </p:cNvPr>
                      <p:cNvCxnSpPr>
                        <a:cxnSpLocks/>
                        <a:stCxn id="13" idx="3"/>
                      </p:cNvCxnSpPr>
                      <p:nvPr/>
                    </p:nvCxnSpPr>
                    <p:spPr>
                      <a:xfrm flipV="1">
                        <a:off x="2551122" y="5153814"/>
                        <a:ext cx="580717" cy="772407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" name="Connecteur droit avec flèche 11">
                        <a:extLst>
                          <a:ext uri="{FF2B5EF4-FFF2-40B4-BE49-F238E27FC236}">
                            <a16:creationId xmlns:a16="http://schemas.microsoft.com/office/drawing/2014/main" id="{B02078C3-5EDB-9D3C-28F6-F1B439C41CEB}"/>
                          </a:ext>
                        </a:extLst>
                      </p:cNvPr>
                      <p:cNvCxnSpPr>
                        <a:cxnSpLocks/>
                        <a:stCxn id="13" idx="3"/>
                      </p:cNvCxnSpPr>
                      <p:nvPr/>
                    </p:nvCxnSpPr>
                    <p:spPr>
                      <a:xfrm flipV="1">
                        <a:off x="2551122" y="5643246"/>
                        <a:ext cx="580717" cy="282975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3" name="ZoneTexte 12">
                        <a:extLst>
                          <a:ext uri="{FF2B5EF4-FFF2-40B4-BE49-F238E27FC236}">
                            <a16:creationId xmlns:a16="http://schemas.microsoft.com/office/drawing/2014/main" id="{B4B625E4-A616-0C18-33AD-32784FC2D58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84951" y="5626139"/>
                        <a:ext cx="1266171" cy="6001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1100" b="1" dirty="0"/>
                          <a:t>Thin ceramic liners with </a:t>
                        </a:r>
                        <a:r>
                          <a:rPr lang="en-US" sz="1100" b="1" dirty="0" err="1"/>
                          <a:t>Ti</a:t>
                        </a:r>
                        <a:r>
                          <a:rPr lang="en-US" sz="1100" b="1" dirty="0"/>
                          <a:t> coating</a:t>
                        </a:r>
                      </a:p>
                    </p:txBody>
                  </p:sp>
                  <p:sp>
                    <p:nvSpPr>
                      <p:cNvPr id="14" name="Ellipse 13">
                        <a:extLst>
                          <a:ext uri="{FF2B5EF4-FFF2-40B4-BE49-F238E27FC236}">
                            <a16:creationId xmlns:a16="http://schemas.microsoft.com/office/drawing/2014/main" id="{5FD010F7-BB54-765C-291D-8D3A43BB1A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44591" y="5373216"/>
                        <a:ext cx="72008" cy="5200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" name="Ellipse 14">
                        <a:extLst>
                          <a:ext uri="{FF2B5EF4-FFF2-40B4-BE49-F238E27FC236}">
                            <a16:creationId xmlns:a16="http://schemas.microsoft.com/office/drawing/2014/main" id="{3BF3A7ED-39F0-3D5B-D4D7-1A2F9EE31D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70492" y="5373216"/>
                        <a:ext cx="72008" cy="52003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sp>
                  <p:nvSpPr>
                    <p:cNvPr id="6" name="ZoneTexte 5">
                      <a:extLst>
                        <a:ext uri="{FF2B5EF4-FFF2-40B4-BE49-F238E27FC236}">
                          <a16:creationId xmlns:a16="http://schemas.microsoft.com/office/drawing/2014/main" id="{556DCF2C-C710-D868-E348-3BF75B379C1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84798" y="6329212"/>
                      <a:ext cx="3084461" cy="14619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 b="1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Transverse cross-section</a:t>
                      </a:r>
                    </a:p>
                    <a:p>
                      <a:endParaRPr lang="en-US" sz="500" b="1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r>
                        <a:rPr lang="en-US" sz="1200" b="1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Green dot : stored beam</a:t>
                      </a:r>
                    </a:p>
                    <a:p>
                      <a:r>
                        <a:rPr lang="en-US" sz="1200" b="1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Red dot : injected beam</a:t>
                      </a:r>
                    </a:p>
                    <a:p>
                      <a:r>
                        <a:rPr lang="en-US" sz="1200" b="1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Orange : ceramic plates</a:t>
                      </a:r>
                    </a:p>
                    <a:p>
                      <a:r>
                        <a:rPr lang="en-US" sz="1200" b="1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Dark blue : titanium coating</a:t>
                      </a:r>
                    </a:p>
                    <a:p>
                      <a:endParaRPr lang="en-US" sz="1200" b="1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endParaRPr 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p:txBody>
                </p:sp>
              </p:grpSp>
              <p:cxnSp>
                <p:nvCxnSpPr>
                  <p:cNvPr id="17" name="Connecteur droit avec flèche 16">
                    <a:extLst>
                      <a:ext uri="{FF2B5EF4-FFF2-40B4-BE49-F238E27FC236}">
                        <a16:creationId xmlns:a16="http://schemas.microsoft.com/office/drawing/2014/main" id="{DDE08D28-4936-BFA0-011F-F531FAD44A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1366840" y="3927486"/>
                    <a:ext cx="0" cy="687203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Connecteur droit avec flèche 18">
                    <a:extLst>
                      <a:ext uri="{FF2B5EF4-FFF2-40B4-BE49-F238E27FC236}">
                        <a16:creationId xmlns:a16="http://schemas.microsoft.com/office/drawing/2014/main" id="{DDEE888F-AF30-6F80-E61F-D3D76D8187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268421" y="4514907"/>
                    <a:ext cx="543000" cy="2005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ZoneTexte 20">
                    <a:extLst>
                      <a:ext uri="{FF2B5EF4-FFF2-40B4-BE49-F238E27FC236}">
                        <a16:creationId xmlns:a16="http://schemas.microsoft.com/office/drawing/2014/main" id="{97B168B5-CB95-DBDF-4C34-DEEC9DBDE27C}"/>
                      </a:ext>
                    </a:extLst>
                  </p:cNvPr>
                  <p:cNvSpPr txBox="1"/>
                  <p:nvPr/>
                </p:nvSpPr>
                <p:spPr>
                  <a:xfrm>
                    <a:off x="10901815" y="3665876"/>
                    <a:ext cx="930051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100" b="1" dirty="0"/>
                      <a:t>y</a:t>
                    </a:r>
                  </a:p>
                </p:txBody>
              </p:sp>
            </p:grpSp>
            <p:sp>
              <p:nvSpPr>
                <p:cNvPr id="22" name="ZoneTexte 21">
                  <a:extLst>
                    <a:ext uri="{FF2B5EF4-FFF2-40B4-BE49-F238E27FC236}">
                      <a16:creationId xmlns:a16="http://schemas.microsoft.com/office/drawing/2014/main" id="{ACD51E07-43EE-34EE-9208-6C8793FEDE43}"/>
                    </a:ext>
                  </a:extLst>
                </p:cNvPr>
                <p:cNvSpPr txBox="1"/>
                <p:nvPr/>
              </p:nvSpPr>
              <p:spPr>
                <a:xfrm>
                  <a:off x="11444815" y="4384102"/>
                  <a:ext cx="930051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b="1" dirty="0"/>
                    <a:t>x</a:t>
                  </a:r>
                </a:p>
              </p:txBody>
            </p:sp>
          </p:grpSp>
          <p:grpSp>
            <p:nvGrpSpPr>
              <p:cNvPr id="31" name="Groupe 30">
                <a:extLst>
                  <a:ext uri="{FF2B5EF4-FFF2-40B4-BE49-F238E27FC236}">
                    <a16:creationId xmlns:a16="http://schemas.microsoft.com/office/drawing/2014/main" id="{4A6883A7-C81F-D633-6632-AD4E6CF47D6D}"/>
                  </a:ext>
                </a:extLst>
              </p:cNvPr>
              <p:cNvGrpSpPr/>
              <p:nvPr/>
            </p:nvGrpSpPr>
            <p:grpSpPr>
              <a:xfrm>
                <a:off x="10912250" y="4394670"/>
                <a:ext cx="930051" cy="442649"/>
                <a:chOff x="10912250" y="4394670"/>
                <a:chExt cx="930051" cy="442649"/>
              </a:xfrm>
            </p:grpSpPr>
            <p:sp>
              <p:nvSpPr>
                <p:cNvPr id="27" name="Organigramme : Jonction de sommaire 26">
                  <a:extLst>
                    <a:ext uri="{FF2B5EF4-FFF2-40B4-BE49-F238E27FC236}">
                      <a16:creationId xmlns:a16="http://schemas.microsoft.com/office/drawing/2014/main" id="{31FAC70E-047F-7494-4BEF-F4A205243106}"/>
                    </a:ext>
                  </a:extLst>
                </p:cNvPr>
                <p:cNvSpPr/>
                <p:nvPr/>
              </p:nvSpPr>
              <p:spPr>
                <a:xfrm>
                  <a:off x="11258828" y="4394670"/>
                  <a:ext cx="216024" cy="262621"/>
                </a:xfrm>
                <a:prstGeom prst="flowChartSummingJunction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ZoneTexte 27">
                  <a:extLst>
                    <a:ext uri="{FF2B5EF4-FFF2-40B4-BE49-F238E27FC236}">
                      <a16:creationId xmlns:a16="http://schemas.microsoft.com/office/drawing/2014/main" id="{81C87087-5E7F-2EA1-3994-800E77045CF6}"/>
                    </a:ext>
                  </a:extLst>
                </p:cNvPr>
                <p:cNvSpPr txBox="1"/>
                <p:nvPr/>
              </p:nvSpPr>
              <p:spPr>
                <a:xfrm>
                  <a:off x="10912250" y="4575709"/>
                  <a:ext cx="930051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b="1" dirty="0"/>
                    <a:t>s</a:t>
                  </a:r>
                </a:p>
              </p:txBody>
            </p:sp>
          </p:grp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E80DED7-3B76-9EB1-DCB8-1F016E2B77C8}"/>
                </a:ext>
              </a:extLst>
            </p:cNvPr>
            <p:cNvSpPr/>
            <p:nvPr/>
          </p:nvSpPr>
          <p:spPr>
            <a:xfrm>
              <a:off x="8942914" y="4732930"/>
              <a:ext cx="2115705" cy="8849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E8A764B-5C04-2A87-D6B1-A18828E70CFE}"/>
                </a:ext>
              </a:extLst>
            </p:cNvPr>
            <p:cNvSpPr/>
            <p:nvPr/>
          </p:nvSpPr>
          <p:spPr>
            <a:xfrm>
              <a:off x="8942914" y="4212797"/>
              <a:ext cx="2115705" cy="8849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162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5E445D-B15B-A43C-3271-02FBA22B3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MIK topology 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3151E6-E98A-BF11-B00E-04B8A1239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322513"/>
            <a:ext cx="7535189" cy="5341087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7 new ideas to form MIK topology : A to G. </a:t>
            </a:r>
            <a:endParaRPr lang="en-US" sz="1600" dirty="0"/>
          </a:p>
          <a:p>
            <a:pPr lvl="1"/>
            <a:r>
              <a:rPr lang="en-US" sz="1800" b="1" i="1" dirty="0"/>
              <a:t>3 of which are patented in Europe</a:t>
            </a:r>
            <a:r>
              <a:rPr lang="en-US" sz="1800" i="1" dirty="0"/>
              <a:t> (and worldwide extension pending).</a:t>
            </a:r>
          </a:p>
          <a:p>
            <a:pPr lvl="1"/>
            <a:r>
              <a:rPr lang="en-US" sz="1800" i="1" u="sng" dirty="0"/>
              <a:t>A lot of other topologies did not work….</a:t>
            </a:r>
          </a:p>
          <a:p>
            <a:pPr lvl="1"/>
            <a:endParaRPr lang="en-US" sz="1100" i="1" dirty="0"/>
          </a:p>
          <a:p>
            <a:r>
              <a:rPr lang="en-US" sz="2000" dirty="0"/>
              <a:t>The most suitable for our needs is </a:t>
            </a:r>
            <a:r>
              <a:rPr lang="en-US" sz="2000" b="1" dirty="0"/>
              <a:t>topology D:</a:t>
            </a:r>
          </a:p>
          <a:p>
            <a:endParaRPr lang="en-US" sz="1000" b="1" dirty="0"/>
          </a:p>
          <a:p>
            <a:pPr lvl="1"/>
            <a:r>
              <a:rPr lang="en-US" sz="1600" dirty="0"/>
              <a:t>12 conductors in series electrically.</a:t>
            </a:r>
          </a:p>
          <a:p>
            <a:pPr lvl="1"/>
            <a:r>
              <a:rPr lang="en-US" sz="1600" dirty="0"/>
              <a:t>Aperture : 7 mm (V) x 30 mm (H) (minimum), </a:t>
            </a:r>
          </a:p>
          <a:p>
            <a:pPr lvl="2"/>
            <a:r>
              <a:rPr lang="en-US" sz="1400" i="1" dirty="0"/>
              <a:t>With no main physical constraint in horizontal plane (advantageous for synchrotron radiation issues.</a:t>
            </a:r>
          </a:p>
          <a:p>
            <a:pPr lvl="1"/>
            <a:r>
              <a:rPr lang="en-US" sz="1600" dirty="0"/>
              <a:t>B</a:t>
            </a:r>
            <a:r>
              <a:rPr lang="en-US" sz="1600" baseline="-25000" dirty="0"/>
              <a:t>y</a:t>
            </a:r>
            <a:r>
              <a:rPr lang="en-US" sz="1600" dirty="0"/>
              <a:t> field : 11.5 </a:t>
            </a:r>
            <a:r>
              <a:rPr lang="en-US" sz="1600" dirty="0" err="1"/>
              <a:t>mT</a:t>
            </a:r>
            <a:r>
              <a:rPr lang="en-US" sz="1600" dirty="0"/>
              <a:t> / kA.</a:t>
            </a:r>
          </a:p>
          <a:p>
            <a:pPr lvl="1"/>
            <a:r>
              <a:rPr lang="en-US" sz="1600" dirty="0"/>
              <a:t>Zero field region at center : octupole shaped.</a:t>
            </a:r>
          </a:p>
          <a:p>
            <a:pPr lvl="2"/>
            <a:r>
              <a:rPr lang="en-US" sz="1400" dirty="0"/>
              <a:t>No dipole component with mechanically perfect magnet.</a:t>
            </a:r>
          </a:p>
          <a:p>
            <a:pPr lvl="2"/>
            <a:r>
              <a:rPr lang="en-US" sz="1400" dirty="0"/>
              <a:t>Quadrupole component below 0.1 T/m with mechanically perfect magnet.</a:t>
            </a:r>
          </a:p>
          <a:p>
            <a:pPr lvl="2"/>
            <a:endParaRPr lang="en-US" sz="1400" dirty="0"/>
          </a:p>
          <a:p>
            <a:pPr lvl="1"/>
            <a:r>
              <a:rPr lang="en-US" sz="1600" dirty="0"/>
              <a:t>Other features :</a:t>
            </a:r>
          </a:p>
          <a:p>
            <a:pPr lvl="2"/>
            <a:r>
              <a:rPr lang="en-US" sz="1400" b="1" dirty="0"/>
              <a:t>Liners with </a:t>
            </a:r>
            <a:r>
              <a:rPr lang="en-US" sz="1400" b="1" dirty="0" err="1"/>
              <a:t>Ti</a:t>
            </a:r>
            <a:r>
              <a:rPr lang="en-US" sz="1400" b="1" dirty="0"/>
              <a:t> coating mechanically decoupled from the conductor assembly.</a:t>
            </a:r>
            <a:endParaRPr lang="en-US" sz="1600" dirty="0"/>
          </a:p>
          <a:p>
            <a:pPr lvl="2"/>
            <a:r>
              <a:rPr lang="en-US" sz="1400" b="1" dirty="0"/>
              <a:t>The zero-field region can be tuned </a:t>
            </a:r>
            <a:r>
              <a:rPr lang="en-US" sz="1400" dirty="0"/>
              <a:t>by moving the two outer conductors located at Z = +/- 17 mm, to compensate for some field errors due to magnet mechanical errors.</a:t>
            </a:r>
            <a:endParaRPr lang="en-US" sz="1600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AE547755-8D3D-9EDF-E4A7-BB7D64A919D3}"/>
              </a:ext>
            </a:extLst>
          </p:cNvPr>
          <p:cNvGrpSpPr/>
          <p:nvPr/>
        </p:nvGrpSpPr>
        <p:grpSpPr>
          <a:xfrm>
            <a:off x="8112224" y="813203"/>
            <a:ext cx="3393731" cy="5939175"/>
            <a:chOff x="7921343" y="816288"/>
            <a:chExt cx="3393731" cy="5939175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9B4157E5-9C1B-B6D2-2B72-7906AC040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92694" y="816288"/>
              <a:ext cx="2851027" cy="2844056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4760C2E8-B1DA-6094-CA5E-E772240C1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21343" y="3717032"/>
              <a:ext cx="3393731" cy="3038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375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A0D3A1-D3DB-F66B-019E-E0FCE23B0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568" y="140426"/>
            <a:ext cx="9662827" cy="565200"/>
          </a:xfrm>
        </p:spPr>
        <p:txBody>
          <a:bodyPr/>
          <a:lstStyle/>
          <a:p>
            <a:r>
              <a:rPr lang="en-US" dirty="0"/>
              <a:t>MIK topology D challenges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48742C-0FAD-6599-63C3-AE71E35EC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0" y="1259999"/>
            <a:ext cx="11040656" cy="486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From colored dots on paper to a fully functional magnet….</a:t>
            </a:r>
          </a:p>
          <a:p>
            <a:r>
              <a:rPr lang="en-US" dirty="0"/>
              <a:t>Challenges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Mechanical and thermal design</a:t>
            </a:r>
          </a:p>
          <a:p>
            <a:pPr lvl="2"/>
            <a:r>
              <a:rPr lang="en-US" dirty="0"/>
              <a:t>How to manufacture the magnet ?</a:t>
            </a:r>
          </a:p>
          <a:p>
            <a:pPr lvl="2"/>
            <a:r>
              <a:rPr lang="en-US" dirty="0"/>
              <a:t>How to cope with the beam induced heat load on an in-vacuum magnet 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B050"/>
                </a:solidFill>
              </a:rPr>
              <a:t>Field tunability </a:t>
            </a:r>
          </a:p>
          <a:p>
            <a:pPr lvl="2"/>
            <a:r>
              <a:rPr lang="en-US" dirty="0"/>
              <a:t>Quality of the correction of defect field at center and accurately moving an electrical conductor.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Liners and eddy currents</a:t>
            </a:r>
          </a:p>
          <a:p>
            <a:pPr lvl="2"/>
            <a:r>
              <a:rPr lang="en-US" dirty="0"/>
              <a:t>Liner with coating separate from conductor assembly.</a:t>
            </a:r>
          </a:p>
          <a:p>
            <a:pPr lvl="2"/>
            <a:r>
              <a:rPr lang="en-US" dirty="0"/>
              <a:t>Transient magnetic simulation to assess effect on the magnetic field distribution.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</a:rPr>
              <a:t>Voltage withstand</a:t>
            </a:r>
          </a:p>
          <a:p>
            <a:pPr lvl="2"/>
            <a:r>
              <a:rPr lang="en-US" dirty="0"/>
              <a:t>High voltage pulsed magnet in vacuum.</a:t>
            </a:r>
          </a:p>
          <a:p>
            <a:pPr lvl="2"/>
            <a:r>
              <a:rPr lang="en-US" dirty="0" err="1"/>
              <a:t>Paschen</a:t>
            </a:r>
            <a:r>
              <a:rPr lang="en-US" dirty="0"/>
              <a:t> law.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62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EIL - fond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7918</TotalTime>
  <Words>2229</Words>
  <Application>Microsoft Office PowerPoint</Application>
  <PresentationFormat>Grand écran</PresentationFormat>
  <Paragraphs>385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Wingdings</vt:lpstr>
      <vt:lpstr>1_Conception personnalisée</vt:lpstr>
      <vt:lpstr>SOLEIL - fond blanc</vt:lpstr>
      <vt:lpstr>The new SOLEIL II MIK design</vt:lpstr>
      <vt:lpstr>Outline</vt:lpstr>
      <vt:lpstr>The SOLEIL II project</vt:lpstr>
      <vt:lpstr>Storage ring Top-Up injection scheme</vt:lpstr>
      <vt:lpstr>MIK specifications</vt:lpstr>
      <vt:lpstr>Reusing a MAXIV MIK</vt:lpstr>
      <vt:lpstr>Brainstorming new ideas…</vt:lpstr>
      <vt:lpstr>MIK topology D</vt:lpstr>
      <vt:lpstr>MIK topology D challenges</vt:lpstr>
      <vt:lpstr>Mechanical and thermal design</vt:lpstr>
      <vt:lpstr>Field tunability</vt:lpstr>
      <vt:lpstr>Field tunability</vt:lpstr>
      <vt:lpstr>Mechanical and thermal design</vt:lpstr>
      <vt:lpstr>Liners &amp; eddy currents</vt:lpstr>
      <vt:lpstr>Liners &amp; eddy currents</vt:lpstr>
      <vt:lpstr>Voltage withstand</vt:lpstr>
      <vt:lpstr>Pulser development</vt:lpstr>
      <vt:lpstr>Pulser development: pulsed current waveforms in MIK</vt:lpstr>
      <vt:lpstr>Conclusions</vt:lpstr>
      <vt:lpstr>Acknowledgments</vt:lpstr>
    </vt:vector>
  </TitlesOfParts>
  <Company>Synchrotron SOLEIL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YAO Stephanie</dc:creator>
  <cp:lastModifiedBy>ALEXANDRE Patrick</cp:lastModifiedBy>
  <cp:revision>571</cp:revision>
  <cp:lastPrinted>2018-10-16T09:18:49Z</cp:lastPrinted>
  <dcterms:created xsi:type="dcterms:W3CDTF">2016-11-25T17:34:53Z</dcterms:created>
  <dcterms:modified xsi:type="dcterms:W3CDTF">2024-03-07T22:41:08Z</dcterms:modified>
</cp:coreProperties>
</file>