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92" r:id="rId1"/>
    <p:sldMasterId id="214748367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70" r:id="rId4"/>
    <p:sldId id="274" r:id="rId5"/>
    <p:sldId id="277" r:id="rId6"/>
    <p:sldId id="276" r:id="rId7"/>
    <p:sldId id="278" r:id="rId8"/>
    <p:sldId id="279" r:id="rId9"/>
    <p:sldId id="275" r:id="rId10"/>
    <p:sldId id="280" r:id="rId11"/>
    <p:sldId id="281" r:id="rId12"/>
    <p:sldId id="268" r:id="rId13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pos="7015" userDrawn="1">
          <p15:clr>
            <a:srgbClr val="A4A3A4"/>
          </p15:clr>
        </p15:guide>
        <p15:guide id="3" pos="6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207CA"/>
    <a:srgbClr val="0FE6F8"/>
    <a:srgbClr val="253366"/>
    <a:srgbClr val="FEFCDE"/>
    <a:srgbClr val="FBEA1C"/>
    <a:srgbClr val="B30505"/>
    <a:srgbClr val="2EAC68"/>
    <a:srgbClr val="005DE0"/>
    <a:srgbClr val="262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4" autoAdjust="0"/>
    <p:restoredTop sz="83047" autoAdjust="0"/>
  </p:normalViewPr>
  <p:slideViewPr>
    <p:cSldViewPr snapToObjects="1" showGuides="1">
      <p:cViewPr varScale="1">
        <p:scale>
          <a:sx n="95" d="100"/>
          <a:sy n="95" d="100"/>
        </p:scale>
        <p:origin x="1512" y="66"/>
      </p:cViewPr>
      <p:guideLst>
        <p:guide orient="horz" pos="3067"/>
        <p:guide pos="7015"/>
        <p:guide pos="6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8C6C0-723B-1144-B0BB-13233DB680E2}" type="datetimeFigureOut">
              <a:rPr lang="fr-FR" smtClean="0"/>
              <a:pPr/>
              <a:t>08/03/2024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49DF4-BFDC-CE44-88D7-285A08214489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25803-7089-5846-80C7-3D9AC85D7E45}" type="datetimeFigureOut">
              <a:rPr lang="fr-FR" smtClean="0"/>
              <a:pPr/>
              <a:t>08/03/2024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F73C1-2BD6-684E-AA1B-49165E0DF4B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F73C1-2BD6-684E-AA1B-49165E0DF4B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970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F73C1-2BD6-684E-AA1B-49165E0DF4B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335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F73C1-2BD6-684E-AA1B-49165E0DF4B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886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F73C1-2BD6-684E-AA1B-49165E0DF4B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984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F73C1-2BD6-684E-AA1B-49165E0DF4B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88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1"/>
            <a:ext cx="12240000" cy="6879819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3" hasCustomPrompt="1"/>
          </p:nvPr>
        </p:nvSpPr>
        <p:spPr>
          <a:xfrm>
            <a:off x="1066432" y="1997805"/>
            <a:ext cx="7402857" cy="1236236"/>
          </a:xfrm>
          <a:prstGeom prst="rect">
            <a:avLst/>
          </a:prstGeom>
        </p:spPr>
        <p:txBody>
          <a:bodyPr vert="horz" wrap="square" lIns="0" tIns="0" rIns="0" bIns="0" anchor="ctr">
            <a:spAutoFit/>
          </a:bodyPr>
          <a:lstStyle>
            <a:lvl1pPr algn="l">
              <a:buFontTx/>
              <a:buNone/>
              <a:defRPr sz="4000" b="0" baseline="0">
                <a:solidFill>
                  <a:schemeClr val="bg1"/>
                </a:solidFill>
                <a:latin typeface="Montserrat SemiBold" panose="00000700000000000000" pitchFamily="2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en-US" dirty="0"/>
              <a:t>Test Presentation</a:t>
            </a:r>
          </a:p>
          <a:p>
            <a:pPr lvl="0"/>
            <a:r>
              <a:rPr lang="en-US" dirty="0"/>
              <a:t>Click to add title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066432" y="4275445"/>
            <a:ext cx="7402857" cy="378210"/>
          </a:xfrm>
          <a:prstGeom prst="rect">
            <a:avLst/>
          </a:prstGeom>
        </p:spPr>
        <p:txBody>
          <a:bodyPr vert="horz" lIns="0" tIns="0" rIns="0" bIns="0" anchor="ctr">
            <a:normAutofit/>
          </a:bodyPr>
          <a:lstStyle>
            <a:lvl1pPr algn="l">
              <a:buNone/>
              <a:defRPr sz="2000" baseline="0">
                <a:solidFill>
                  <a:schemeClr val="accent1"/>
                </a:solidFill>
                <a:latin typeface="Montserrat" panose="00000500000000000000" pitchFamily="2" charset="0"/>
                <a:cs typeface="Arial"/>
              </a:defRPr>
            </a:lvl1pPr>
            <a:lvl2pPr algn="r">
              <a:buNone/>
              <a:defRPr/>
            </a:lvl2pPr>
            <a:lvl3pPr algn="r">
              <a:buNone/>
              <a:defRPr/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fr-FR" dirty="0"/>
              <a:t>Speaker / Project / Organisation</a:t>
            </a:r>
          </a:p>
        </p:txBody>
      </p:sp>
      <p:sp>
        <p:nvSpPr>
          <p:cNvPr id="5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66432" y="3547178"/>
            <a:ext cx="7402857" cy="533110"/>
          </a:xfrm>
          <a:prstGeom prst="rect">
            <a:avLst/>
          </a:prstGeom>
        </p:spPr>
        <p:txBody>
          <a:bodyPr vert="horz" lIns="0" tIns="0" rIns="0" bIns="0" anchor="ctr"/>
          <a:lstStyle>
            <a:lvl1pPr algn="l">
              <a:buFontTx/>
              <a:buNone/>
              <a:defRPr sz="3000" b="0">
                <a:solidFill>
                  <a:schemeClr val="accent1"/>
                </a:solidFill>
                <a:latin typeface="Montserrat" panose="00000500000000000000" pitchFamily="2" charset="0"/>
                <a:cs typeface="Arial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fr-FR" dirty="0"/>
              <a:t>Venue / Date / Event / </a:t>
            </a:r>
            <a:r>
              <a:rPr lang="fr-FR" dirty="0" err="1"/>
              <a:t>Subtitle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4787" y="5419084"/>
            <a:ext cx="1560595" cy="8902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4" y="558385"/>
            <a:ext cx="648072" cy="43204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790214" y="612826"/>
            <a:ext cx="9346346" cy="3231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GB" sz="1000" b="0" i="0" kern="12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This project has received funding from the European Union’s Horizon 2020 Research and Innovation programme under GA No 101004730.</a:t>
            </a:r>
            <a:endParaRPr lang="en-GB" sz="8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5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9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70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804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614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77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88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190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180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1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240000" cy="6879819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3" hasCustomPrompt="1"/>
          </p:nvPr>
        </p:nvSpPr>
        <p:spPr>
          <a:xfrm>
            <a:off x="1066432" y="1997805"/>
            <a:ext cx="7402857" cy="1236236"/>
          </a:xfrm>
          <a:prstGeom prst="rect">
            <a:avLst/>
          </a:prstGeom>
        </p:spPr>
        <p:txBody>
          <a:bodyPr vert="horz" wrap="square" lIns="0" tIns="0" rIns="0" bIns="0" anchor="ctr">
            <a:spAutoFit/>
          </a:bodyPr>
          <a:lstStyle>
            <a:lvl1pPr algn="l">
              <a:buFontTx/>
              <a:buNone/>
              <a:defRPr sz="4000" b="0" baseline="0">
                <a:solidFill>
                  <a:schemeClr val="bg1"/>
                </a:solidFill>
                <a:latin typeface="Montserrat SemiBold" panose="00000700000000000000" pitchFamily="2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en-US" dirty="0"/>
              <a:t>Test Presentation</a:t>
            </a:r>
          </a:p>
          <a:p>
            <a:pPr lvl="0"/>
            <a:r>
              <a:rPr lang="en-US" dirty="0"/>
              <a:t>Click to add title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066432" y="4275445"/>
            <a:ext cx="7402857" cy="378210"/>
          </a:xfrm>
          <a:prstGeom prst="rect">
            <a:avLst/>
          </a:prstGeom>
        </p:spPr>
        <p:txBody>
          <a:bodyPr vert="horz" lIns="0" tIns="0" rIns="0" bIns="0" anchor="ctr">
            <a:normAutofit/>
          </a:bodyPr>
          <a:lstStyle>
            <a:lvl1pPr algn="l">
              <a:buNone/>
              <a:defRPr sz="2000" baseline="0">
                <a:solidFill>
                  <a:schemeClr val="accent5"/>
                </a:solidFill>
                <a:latin typeface="Montserrat" panose="00000500000000000000" pitchFamily="2" charset="0"/>
                <a:cs typeface="Arial"/>
              </a:defRPr>
            </a:lvl1pPr>
            <a:lvl2pPr algn="r">
              <a:buNone/>
              <a:defRPr/>
            </a:lvl2pPr>
            <a:lvl3pPr algn="r">
              <a:buNone/>
              <a:defRPr/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fr-FR" dirty="0"/>
              <a:t>Speaker / Project / Organisation</a:t>
            </a:r>
          </a:p>
        </p:txBody>
      </p:sp>
      <p:sp>
        <p:nvSpPr>
          <p:cNvPr id="5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66432" y="3547178"/>
            <a:ext cx="7402857" cy="533110"/>
          </a:xfrm>
          <a:prstGeom prst="rect">
            <a:avLst/>
          </a:prstGeom>
        </p:spPr>
        <p:txBody>
          <a:bodyPr vert="horz" lIns="0" tIns="0" rIns="0" bIns="0" anchor="ctr"/>
          <a:lstStyle>
            <a:lvl1pPr algn="l">
              <a:buFontTx/>
              <a:buNone/>
              <a:defRPr sz="3000" b="0">
                <a:solidFill>
                  <a:schemeClr val="accent5"/>
                </a:solidFill>
                <a:latin typeface="Montserrat" panose="00000500000000000000" pitchFamily="2" charset="0"/>
                <a:cs typeface="Arial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fr-FR" dirty="0"/>
              <a:t>Venue / Date / Event / </a:t>
            </a:r>
            <a:r>
              <a:rPr lang="fr-FR" dirty="0" err="1"/>
              <a:t>Subtitle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3752" y="5419756"/>
            <a:ext cx="1562400" cy="8912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4" y="558385"/>
            <a:ext cx="648072" cy="43204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790214" y="612826"/>
            <a:ext cx="9346346" cy="3231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GB" sz="1000" b="0" i="0" kern="12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This project has received funding from the European Union’s Horizon 2020 Research and Innovation programme under GA No 101004730.</a:t>
            </a:r>
            <a:endParaRPr lang="en-GB" sz="8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063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84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6/3/2024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6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" y="0"/>
            <a:ext cx="12240000" cy="687981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12240000" cy="68796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t="-9305" b="-9305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44787" y="556840"/>
            <a:ext cx="2131621" cy="12159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67" y="5816297"/>
            <a:ext cx="648072" cy="43204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784947" y="5755322"/>
            <a:ext cx="5031133" cy="5539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GB" sz="1000" b="0" i="0" kern="12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This project has received funding from the European Union’s Horizon 2020 Research and Innovation programme under GA No 101004730.</a:t>
            </a:r>
            <a:endParaRPr lang="en-GB" sz="8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4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636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60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+ Two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636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636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latin typeface="Montserrat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841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latin typeface="Montserrat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841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0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1281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52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77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8750" y="457200"/>
            <a:ext cx="6175050" cy="5116834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663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7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75520" y="1268760"/>
            <a:ext cx="9361040" cy="3912840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69048" y="5390488"/>
            <a:ext cx="6629333" cy="195262"/>
          </a:xfrm>
        </p:spPr>
        <p:txBody>
          <a:bodyPr anchor="ctr"/>
          <a:lstStyle>
            <a:lvl1pPr marL="0" indent="0">
              <a:buNone/>
              <a:defRPr sz="1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caption</a:t>
            </a:r>
            <a:endParaRPr lang="fr-FR" dirty="0"/>
          </a:p>
        </p:txBody>
      </p:sp>
      <p:sp>
        <p:nvSpPr>
          <p:cNvPr id="13" name="Titre 1"/>
          <p:cNvSpPr>
            <a:spLocks noGrp="1"/>
          </p:cNvSpPr>
          <p:nvPr>
            <p:ph type="title" hasCustomPrompt="1"/>
          </p:nvPr>
        </p:nvSpPr>
        <p:spPr>
          <a:xfrm>
            <a:off x="1069049" y="555625"/>
            <a:ext cx="10067512" cy="561974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Click to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5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de-DE"/>
              <a:t>6/3/2024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en-US"/>
              <a:t>Kickoff Meeting: IFAST Workshop 2024 on Injectors for Storage Ring Based Light Sources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8" r:id="rId2"/>
    <p:sldLayoutId id="2147483711" r:id="rId3"/>
    <p:sldLayoutId id="2147483694" r:id="rId4"/>
    <p:sldLayoutId id="2147483696" r:id="rId5"/>
    <p:sldLayoutId id="2147483697" r:id="rId6"/>
    <p:sldLayoutId id="2147483700" r:id="rId7"/>
    <p:sldLayoutId id="2147483701" r:id="rId8"/>
    <p:sldLayoutId id="2147483710" r:id="rId9"/>
    <p:sldLayoutId id="2147483699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5"/>
          </a:solidFill>
          <a:latin typeface="Montserrat ExtraBold" panose="000009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6/3/2024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Kickoff Meeting: IFAST Workshop 2024 on Injectors for Storage Ring Based Light Sources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04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23392" y="1379688"/>
            <a:ext cx="9865096" cy="2472472"/>
          </a:xfrm>
        </p:spPr>
        <p:txBody>
          <a:bodyPr/>
          <a:lstStyle/>
          <a:p>
            <a:r>
              <a:rPr lang="en-GB" dirty="0"/>
              <a:t>Closing Remarks: </a:t>
            </a:r>
          </a:p>
          <a:p>
            <a:r>
              <a:rPr lang="en-GB" dirty="0"/>
              <a:t>The IFAST Workshop 2024 on </a:t>
            </a:r>
          </a:p>
          <a:p>
            <a:r>
              <a:rPr lang="en-GB" dirty="0"/>
              <a:t>Injectors for Storage Ring Based Light 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066432" y="4661323"/>
            <a:ext cx="7402857" cy="378210"/>
          </a:xfrm>
        </p:spPr>
        <p:txBody>
          <a:bodyPr/>
          <a:lstStyle/>
          <a:p>
            <a:r>
              <a:rPr lang="en-GB" dirty="0"/>
              <a:t>Akira Mochihashi, KIT - IBPT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066432" y="3933056"/>
            <a:ext cx="7402857" cy="533110"/>
          </a:xfrm>
        </p:spPr>
        <p:txBody>
          <a:bodyPr>
            <a:normAutofit fontScale="92500"/>
          </a:bodyPr>
          <a:lstStyle/>
          <a:p>
            <a:r>
              <a:rPr lang="en-GB" dirty="0"/>
              <a:t>KARA Large Seminar Hall, 8. March 2024</a:t>
            </a:r>
          </a:p>
        </p:txBody>
      </p:sp>
    </p:spTree>
    <p:extLst>
      <p:ext uri="{BB962C8B-B14F-4D97-AF65-F5344CB8AC3E}">
        <p14:creationId xmlns:p14="http://schemas.microsoft.com/office/powerpoint/2010/main" val="3964096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722CE7-8593-9756-4C5C-5816F409D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Announcement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63AE2C-AD26-F033-0B12-A98C53068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Site Tour</a:t>
            </a:r>
          </a:p>
          <a:p>
            <a:pPr lvl="1"/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come</a:t>
            </a:r>
            <a:r>
              <a:rPr lang="de-DE" dirty="0"/>
              <a:t> back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large </a:t>
            </a:r>
            <a:r>
              <a:rPr lang="de-DE" dirty="0" err="1"/>
              <a:t>seminar</a:t>
            </a:r>
            <a:r>
              <a:rPr lang="de-DE" dirty="0"/>
              <a:t> hall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b="1" dirty="0"/>
              <a:t>14:35.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We</a:t>
            </a:r>
            <a:r>
              <a:rPr lang="de-DE" dirty="0"/>
              <a:t> will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tour </a:t>
            </a:r>
            <a:r>
              <a:rPr lang="de-DE" dirty="0" err="1"/>
              <a:t>groups</a:t>
            </a:r>
            <a:r>
              <a:rPr lang="de-DE" dirty="0"/>
              <a:t>. </a:t>
            </a:r>
          </a:p>
          <a:p>
            <a:pPr lvl="1"/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luggage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seminar</a:t>
            </a:r>
            <a:r>
              <a:rPr lang="de-DE" dirty="0"/>
              <a:t> hall. </a:t>
            </a:r>
          </a:p>
          <a:p>
            <a:pPr lvl="1"/>
            <a:endParaRPr lang="de-DE" dirty="0"/>
          </a:p>
          <a:p>
            <a:r>
              <a:rPr lang="de-DE" dirty="0"/>
              <a:t>Workshop Shuttle Bus</a:t>
            </a:r>
          </a:p>
          <a:p>
            <a:pPr lvl="1"/>
            <a:r>
              <a:rPr lang="de-DE" dirty="0"/>
              <a:t>Departure at </a:t>
            </a:r>
            <a:r>
              <a:rPr lang="de-DE" b="1" dirty="0"/>
              <a:t>15:35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workshop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.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0A11E1-E840-E850-8130-79534A285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623B14-D527-617B-C71A-1D60B457F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5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72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96D7D-FFE3-8D4F-E072-6103B840A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Statistics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0BD4F-D517-9549-C27F-8655BA089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registered </a:t>
            </a:r>
            <a:r>
              <a:rPr lang="de-DE" dirty="0" err="1"/>
              <a:t>onsite</a:t>
            </a:r>
            <a:r>
              <a:rPr lang="de-DE" dirty="0"/>
              <a:t> </a:t>
            </a:r>
            <a:r>
              <a:rPr lang="de-DE" dirty="0" err="1"/>
              <a:t>participants</a:t>
            </a:r>
            <a:r>
              <a:rPr lang="de-DE" dirty="0"/>
              <a:t>: 41</a:t>
            </a:r>
          </a:p>
          <a:p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registered online </a:t>
            </a:r>
            <a:r>
              <a:rPr lang="de-DE" dirty="0" err="1"/>
              <a:t>participants</a:t>
            </a:r>
            <a:r>
              <a:rPr lang="de-DE" dirty="0"/>
              <a:t>: 13</a:t>
            </a:r>
          </a:p>
          <a:p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scientific</a:t>
            </a:r>
            <a:r>
              <a:rPr lang="de-DE" dirty="0"/>
              <a:t> </a:t>
            </a:r>
            <a:r>
              <a:rPr lang="de-DE" dirty="0" err="1"/>
              <a:t>presentations</a:t>
            </a:r>
            <a:r>
              <a:rPr lang="de-DE" dirty="0"/>
              <a:t>: 24 (</a:t>
            </a:r>
            <a:r>
              <a:rPr lang="de-DE" dirty="0" err="1"/>
              <a:t>inc.</a:t>
            </a:r>
            <a:r>
              <a:rPr lang="de-DE" dirty="0"/>
              <a:t> </a:t>
            </a:r>
            <a:r>
              <a:rPr lang="de-DE" dirty="0" err="1"/>
              <a:t>summary</a:t>
            </a:r>
            <a:r>
              <a:rPr lang="de-DE" dirty="0"/>
              <a:t>)</a:t>
            </a:r>
          </a:p>
          <a:p>
            <a:r>
              <a:rPr lang="de-DE" dirty="0" err="1"/>
              <a:t>Participants</a:t>
            </a:r>
            <a:r>
              <a:rPr lang="de-DE" dirty="0"/>
              <a:t>´ </a:t>
            </a:r>
            <a:r>
              <a:rPr lang="de-DE" dirty="0" err="1"/>
              <a:t>affiliations</a:t>
            </a:r>
            <a:r>
              <a:rPr lang="de-DE" dirty="0"/>
              <a:t>: 14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ANL, ALBA, CERN, DESY, DLS, </a:t>
            </a:r>
            <a:r>
              <a:rPr lang="de-DE" dirty="0" err="1"/>
              <a:t>Elettra</a:t>
            </a:r>
            <a:r>
              <a:rPr lang="de-DE" dirty="0"/>
              <a:t>, ESRF, HZB, KEK, KIT, LBL, LNLS, PSI, SOLEIL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FAFF30-CB45-47DB-748D-FD392D28A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62307-C580-70DF-24C8-8F8EEAF3F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7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B9403-9B7F-0846-E4DB-143E15C3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workshop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511429-848E-986F-97D6-54D2E1D68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/>
              <a:t>Networking</a:t>
            </a:r>
          </a:p>
          <a:p>
            <a:pPr lvl="1"/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institutes</a:t>
            </a:r>
            <a:r>
              <a:rPr lang="de-DE" dirty="0"/>
              <a:t> </a:t>
            </a:r>
            <a:r>
              <a:rPr lang="de-DE" dirty="0" err="1"/>
              <a:t>worldwide</a:t>
            </a:r>
            <a:endParaRPr lang="de-DE" dirty="0"/>
          </a:p>
          <a:p>
            <a:pPr lvl="1"/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injectors</a:t>
            </a:r>
            <a:endParaRPr lang="de-DE" dirty="0"/>
          </a:p>
          <a:p>
            <a:pPr lvl="1"/>
            <a:r>
              <a:rPr lang="de-DE" dirty="0" err="1"/>
              <a:t>With</a:t>
            </a:r>
            <a:r>
              <a:rPr lang="de-DE" dirty="0"/>
              <a:t> different R&amp;D </a:t>
            </a:r>
            <a:r>
              <a:rPr lang="de-DE" dirty="0" err="1"/>
              <a:t>fields</a:t>
            </a:r>
            <a:endParaRPr lang="de-DE" dirty="0"/>
          </a:p>
          <a:p>
            <a:pPr lvl="1"/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generations</a:t>
            </a:r>
            <a:endParaRPr lang="de-DE" dirty="0"/>
          </a:p>
          <a:p>
            <a:pPr lvl="1"/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workshop</a:t>
            </a:r>
            <a:r>
              <a:rPr lang="de-DE" dirty="0"/>
              <a:t>, i.e., </a:t>
            </a:r>
            <a:r>
              <a:rPr lang="de-DE" dirty="0" err="1"/>
              <a:t>BbB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workshop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8A8BCA1-566C-99EB-C2C4-5734AC790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41B262-3C13-5B1A-A742-76B8267A7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E0577AC-8141-063E-4AF0-593316BAD10B}"/>
              </a:ext>
            </a:extLst>
          </p:cNvPr>
          <p:cNvSpPr txBox="1"/>
          <p:nvPr/>
        </p:nvSpPr>
        <p:spPr>
          <a:xfrm>
            <a:off x="838200" y="4717593"/>
            <a:ext cx="10370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/>
              <a:t>We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</a:t>
            </a:r>
            <a:r>
              <a:rPr lang="de-DE" sz="2000" dirty="0" err="1"/>
              <a:t>reached</a:t>
            </a:r>
            <a:r>
              <a:rPr lang="de-DE" sz="2000" dirty="0"/>
              <a:t> a </a:t>
            </a:r>
            <a:r>
              <a:rPr lang="de-DE" sz="2000" dirty="0" err="1"/>
              <a:t>goal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workshop</a:t>
            </a:r>
            <a:r>
              <a:rPr lang="de-DE" sz="2000" dirty="0"/>
              <a:t>: </a:t>
            </a:r>
            <a:r>
              <a:rPr lang="de-DE" sz="2000" dirty="0" err="1"/>
              <a:t>through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networking</a:t>
            </a:r>
            <a:r>
              <a:rPr lang="de-DE" sz="2000" dirty="0"/>
              <a:t>, </a:t>
            </a:r>
            <a:r>
              <a:rPr lang="de-DE" sz="2000" dirty="0" err="1"/>
              <a:t>we</a:t>
            </a:r>
            <a:r>
              <a:rPr lang="de-DE" sz="2000" dirty="0"/>
              <a:t> </a:t>
            </a:r>
            <a:r>
              <a:rPr lang="de-DE" sz="2000" dirty="0" err="1"/>
              <a:t>could</a:t>
            </a:r>
            <a:r>
              <a:rPr lang="de-DE" sz="2000" dirty="0"/>
              <a:t> </a:t>
            </a:r>
            <a:r>
              <a:rPr lang="de-DE" sz="2000" dirty="0" err="1"/>
              <a:t>recognise</a:t>
            </a:r>
            <a:r>
              <a:rPr lang="de-DE" sz="2000" dirty="0"/>
              <a:t> </a:t>
            </a:r>
            <a:r>
              <a:rPr lang="de-DE" sz="2000" dirty="0" err="1"/>
              <a:t>again</a:t>
            </a:r>
            <a:r>
              <a:rPr lang="de-DE" sz="2000" dirty="0"/>
              <a:t> </a:t>
            </a:r>
            <a:r>
              <a:rPr lang="en-US" sz="2000" dirty="0"/>
              <a:t>the significance of injectors for present and future accelerators, especially for storage ring-based</a:t>
            </a:r>
            <a:r>
              <a:rPr lang="de-DE" sz="2000" dirty="0"/>
              <a:t> light </a:t>
            </a:r>
            <a:r>
              <a:rPr lang="de-DE" sz="2000" dirty="0" err="1"/>
              <a:t>sources</a:t>
            </a:r>
            <a:r>
              <a:rPr lang="de-DE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810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4D779-58D8-87A0-0637-30559354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Aiming</a:t>
            </a:r>
            <a:r>
              <a:rPr lang="de-DE" dirty="0"/>
              <a:t> at </a:t>
            </a:r>
            <a:r>
              <a:rPr lang="de-DE" dirty="0" err="1"/>
              <a:t>synergy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F9AFCC-953C-70B2-632A-2C3ED2C5D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79439"/>
          </a:xfrm>
        </p:spPr>
        <p:txBody>
          <a:bodyPr/>
          <a:lstStyle/>
          <a:p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workshops</a:t>
            </a:r>
            <a:r>
              <a:rPr lang="de-DE" dirty="0"/>
              <a:t> +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experiment</a:t>
            </a:r>
            <a:endParaRPr lang="de-DE" dirty="0"/>
          </a:p>
          <a:p>
            <a:pPr lvl="1"/>
            <a:r>
              <a:rPr lang="de-DE" dirty="0" err="1"/>
              <a:t>Injectors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storage</a:t>
            </a:r>
            <a:r>
              <a:rPr lang="de-DE" dirty="0"/>
              <a:t> ring </a:t>
            </a:r>
            <a:r>
              <a:rPr lang="de-DE" dirty="0" err="1"/>
              <a:t>based</a:t>
            </a:r>
            <a:r>
              <a:rPr lang="de-DE" dirty="0"/>
              <a:t> light </a:t>
            </a:r>
            <a:r>
              <a:rPr lang="de-DE" dirty="0" err="1"/>
              <a:t>sources</a:t>
            </a:r>
            <a:endParaRPr lang="de-DE" dirty="0"/>
          </a:p>
          <a:p>
            <a:pPr lvl="1"/>
            <a:r>
              <a:rPr lang="de-DE" dirty="0" err="1"/>
              <a:t>Bunch-by-Bunch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and </a:t>
            </a:r>
            <a:r>
              <a:rPr lang="de-DE" dirty="0" err="1"/>
              <a:t>related</a:t>
            </a:r>
            <a:r>
              <a:rPr lang="de-DE" dirty="0"/>
              <a:t> beam </a:t>
            </a:r>
            <a:r>
              <a:rPr lang="de-DE" dirty="0" err="1"/>
              <a:t>dynamics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Three</a:t>
            </a:r>
            <a:r>
              <a:rPr lang="de-DE" dirty="0"/>
              <a:t> experimental </a:t>
            </a:r>
            <a:r>
              <a:rPr lang="de-DE" dirty="0" err="1"/>
              <a:t>topics</a:t>
            </a:r>
            <a:r>
              <a:rPr lang="de-DE" dirty="0"/>
              <a:t> </a:t>
            </a:r>
            <a:r>
              <a:rPr lang="de-DE" dirty="0" err="1"/>
              <a:t>concerning</a:t>
            </a:r>
            <a:r>
              <a:rPr lang="de-DE" dirty="0"/>
              <a:t> </a:t>
            </a:r>
            <a:r>
              <a:rPr lang="de-DE" dirty="0" err="1"/>
              <a:t>BbB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system</a:t>
            </a:r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D5A35BB-5ABC-0C95-FB66-B322AA8F3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452FD8-B524-7940-E7E0-B0B3F405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5C5EA6F-C1E1-8F57-A78D-68D60A031306}"/>
              </a:ext>
            </a:extLst>
          </p:cNvPr>
          <p:cNvSpPr txBox="1"/>
          <p:nvPr/>
        </p:nvSpPr>
        <p:spPr>
          <a:xfrm>
            <a:off x="838200" y="4352468"/>
            <a:ext cx="10370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/>
              <a:t>We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</a:t>
            </a:r>
            <a:r>
              <a:rPr lang="de-DE" sz="2000" dirty="0" err="1"/>
              <a:t>discussed</a:t>
            </a:r>
            <a:r>
              <a:rPr lang="de-DE" sz="2000" dirty="0"/>
              <a:t> </a:t>
            </a:r>
            <a:r>
              <a:rPr lang="de-DE" sz="2000" dirty="0" err="1"/>
              <a:t>several</a:t>
            </a:r>
            <a:r>
              <a:rPr lang="de-DE" sz="2000" dirty="0"/>
              <a:t> </a:t>
            </a:r>
            <a:r>
              <a:rPr lang="de-DE" sz="2000" dirty="0" err="1"/>
              <a:t>applications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BbB</a:t>
            </a:r>
            <a:r>
              <a:rPr lang="de-DE" sz="2000" dirty="0"/>
              <a:t> </a:t>
            </a:r>
            <a:r>
              <a:rPr lang="en-US" sz="2000" dirty="0"/>
              <a:t>feedback systems and related technologies to </a:t>
            </a:r>
            <a:r>
              <a:rPr lang="de-DE" sz="2000" dirty="0" err="1"/>
              <a:t>injector</a:t>
            </a:r>
            <a:r>
              <a:rPr lang="de-DE" sz="2000" dirty="0"/>
              <a:t> </a:t>
            </a:r>
            <a:r>
              <a:rPr lang="de-DE" sz="2000" dirty="0" err="1"/>
              <a:t>operation</a:t>
            </a:r>
            <a:r>
              <a:rPr lang="de-DE" sz="2000" dirty="0"/>
              <a:t> and R&amp;D </a:t>
            </a:r>
            <a:r>
              <a:rPr lang="de-DE" sz="2000" dirty="0" err="1"/>
              <a:t>possibilities</a:t>
            </a:r>
            <a:r>
              <a:rPr lang="de-DE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7048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3D6E8-609F-B1A3-CB8A-113C19B76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Information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DAEFF4-BD25-43FB-CD90-FD2FCFDB5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Abstract</a:t>
            </a:r>
          </a:p>
          <a:p>
            <a:pPr lvl="1"/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submit</a:t>
            </a:r>
            <a:r>
              <a:rPr lang="de-DE" dirty="0"/>
              <a:t> </a:t>
            </a:r>
            <a:r>
              <a:rPr lang="de-DE" dirty="0" err="1"/>
              <a:t>abstracts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March 2024.</a:t>
            </a:r>
          </a:p>
          <a:p>
            <a:pPr lvl="1"/>
            <a:r>
              <a:rPr lang="de-DE" dirty="0"/>
              <a:t>The </a:t>
            </a:r>
            <a:r>
              <a:rPr lang="de-DE" dirty="0" err="1"/>
              <a:t>abstract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summarized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an </a:t>
            </a:r>
            <a:r>
              <a:rPr lang="de-DE" dirty="0" err="1"/>
              <a:t>official</a:t>
            </a:r>
            <a:r>
              <a:rPr lang="de-DE" dirty="0"/>
              <a:t> IFAST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and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submitted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IFAST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office</a:t>
            </a:r>
            <a:r>
              <a:rPr lang="de-DE" dirty="0"/>
              <a:t>. </a:t>
            </a:r>
          </a:p>
          <a:p>
            <a:pPr lvl="1"/>
            <a:r>
              <a:rPr lang="de-DE" dirty="0"/>
              <a:t>The </a:t>
            </a:r>
            <a:r>
              <a:rPr lang="de-DE" dirty="0" err="1"/>
              <a:t>abstract</a:t>
            </a:r>
            <a:r>
              <a:rPr lang="de-DE" dirty="0"/>
              <a:t> </a:t>
            </a:r>
            <a:r>
              <a:rPr lang="de-DE" dirty="0" err="1"/>
              <a:t>booklet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published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Indico</a:t>
            </a:r>
            <a:r>
              <a:rPr lang="de-DE" dirty="0"/>
              <a:t> </a:t>
            </a:r>
            <a:r>
              <a:rPr lang="de-DE" dirty="0" err="1"/>
              <a:t>website</a:t>
            </a:r>
            <a:r>
              <a:rPr lang="de-DE" dirty="0"/>
              <a:t>.</a:t>
            </a:r>
          </a:p>
          <a:p>
            <a:pPr lvl="1"/>
            <a:endParaRPr lang="de-DE" dirty="0"/>
          </a:p>
          <a:p>
            <a:pPr lvl="1"/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submit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abstract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Indico</a:t>
            </a:r>
            <a:r>
              <a:rPr lang="de-DE" dirty="0"/>
              <a:t> </a:t>
            </a:r>
            <a:r>
              <a:rPr lang="de-DE" dirty="0" err="1"/>
              <a:t>website</a:t>
            </a:r>
            <a:r>
              <a:rPr lang="de-DE" dirty="0"/>
              <a:t>. The </a:t>
            </a:r>
            <a:r>
              <a:rPr lang="de-DE" dirty="0" err="1"/>
              <a:t>abstract</a:t>
            </a:r>
            <a:r>
              <a:rPr lang="de-DE" dirty="0"/>
              <a:t> </a:t>
            </a:r>
            <a:r>
              <a:rPr lang="de-DE" dirty="0" err="1"/>
              <a:t>submission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open </a:t>
            </a:r>
            <a:r>
              <a:rPr lang="de-DE" dirty="0" err="1"/>
              <a:t>now</a:t>
            </a:r>
            <a:r>
              <a:rPr lang="de-DE" dirty="0"/>
              <a:t>.  </a:t>
            </a:r>
          </a:p>
          <a:p>
            <a:pPr lvl="1"/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A60C74-A0BD-5581-2403-E82C10D34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7908B4-0675-A909-817C-ED97BC742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2403B36-382D-ED28-EAFA-993504393086}"/>
              </a:ext>
            </a:extLst>
          </p:cNvPr>
          <p:cNvSpPr txBox="1"/>
          <p:nvPr/>
        </p:nvSpPr>
        <p:spPr>
          <a:xfrm>
            <a:off x="767408" y="5487615"/>
            <a:ext cx="10153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appreciate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understanding</a:t>
            </a:r>
            <a:r>
              <a:rPr lang="de-DE" sz="2400" dirty="0"/>
              <a:t> and </a:t>
            </a:r>
            <a:r>
              <a:rPr lang="de-DE" sz="2400" dirty="0" err="1"/>
              <a:t>cooperation</a:t>
            </a:r>
            <a:r>
              <a:rPr lang="de-DE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72405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08E0B-3A6E-6100-9074-390156CD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Information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A5897B-6EAA-FA37-B06F-E098A0678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@ IPAC‘24 </a:t>
            </a:r>
          </a:p>
          <a:p>
            <a:endParaRPr lang="de-DE" dirty="0"/>
          </a:p>
          <a:p>
            <a:pPr lvl="1"/>
            <a:r>
              <a:rPr lang="de-DE" dirty="0"/>
              <a:t>The network </a:t>
            </a:r>
            <a:r>
              <a:rPr lang="de-DE" dirty="0" err="1"/>
              <a:t>activities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en-US" dirty="0"/>
              <a:t>the IFAST project (including the injector workshop, the </a:t>
            </a:r>
            <a:r>
              <a:rPr lang="en-US" dirty="0" err="1"/>
              <a:t>BbB</a:t>
            </a:r>
            <a:r>
              <a:rPr lang="en-US" dirty="0"/>
              <a:t> feedback workshop and the joint experimental session) will be summarized and </a:t>
            </a:r>
            <a:r>
              <a:rPr lang="de-DE" dirty="0" err="1"/>
              <a:t>presented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IPAC‘24.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6272AC2-052C-CA19-B742-8F0D6F7D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56EF92-57E0-E56A-A062-1BAC891F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54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C518D7B-C05C-5666-EFC7-3D3E9D861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FA52A5C-BC59-0E3E-7318-2FBDD41F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Grafik 4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B52C636C-AAFB-FCDC-8FFB-797547C2B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986" y="1124744"/>
            <a:ext cx="7087214" cy="559356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66939C4-B024-6555-899C-3888E20CD6AC}"/>
              </a:ext>
            </a:extLst>
          </p:cNvPr>
          <p:cNvSpPr txBox="1"/>
          <p:nvPr/>
        </p:nvSpPr>
        <p:spPr>
          <a:xfrm>
            <a:off x="1559496" y="139691"/>
            <a:ext cx="9577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Networking </a:t>
            </a:r>
            <a:r>
              <a:rPr lang="de-DE" sz="2400" dirty="0" err="1"/>
              <a:t>activities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I.FAST </a:t>
            </a:r>
            <a:r>
              <a:rPr lang="de-DE" sz="2400" dirty="0" err="1"/>
              <a:t>project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high </a:t>
            </a:r>
            <a:r>
              <a:rPr lang="de-DE" sz="2400" dirty="0" err="1"/>
              <a:t>brightness</a:t>
            </a:r>
            <a:r>
              <a:rPr lang="de-DE" sz="2400" dirty="0"/>
              <a:t> </a:t>
            </a:r>
            <a:r>
              <a:rPr lang="de-DE" sz="2400" dirty="0" err="1"/>
              <a:t>accelerator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light </a:t>
            </a:r>
            <a:r>
              <a:rPr lang="de-DE" sz="2400" dirty="0" err="1"/>
              <a:t>sources</a:t>
            </a:r>
            <a:r>
              <a:rPr lang="de-DE" sz="2400" dirty="0"/>
              <a:t> (</a:t>
            </a:r>
            <a:r>
              <a:rPr lang="de-DE" sz="2400" dirty="0" err="1"/>
              <a:t>poster</a:t>
            </a:r>
            <a:r>
              <a:rPr lang="de-DE" sz="2400" dirty="0"/>
              <a:t> </a:t>
            </a:r>
            <a:r>
              <a:rPr lang="de-DE" sz="2400" dirty="0" err="1"/>
              <a:t>presentation</a:t>
            </a:r>
            <a:r>
              <a:rPr lang="de-D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0185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BBCB0D-E2CD-1E4A-E26F-B1532662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Acknowledgement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A87CCB-111B-9F6B-0434-7D0A8D495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Workshop Joint </a:t>
            </a:r>
            <a:r>
              <a:rPr lang="de-DE" dirty="0" err="1"/>
              <a:t>Organizing</a:t>
            </a:r>
            <a:r>
              <a:rPr lang="de-DE" dirty="0"/>
              <a:t> Committee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0DD5C9-72B6-64E7-C8AC-C24AE4CE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838666-548D-C67E-0D35-0051C94C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8B17BF46-E032-592D-5D8B-64CA5ADBD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393034"/>
              </p:ext>
            </p:extLst>
          </p:nvPr>
        </p:nvGraphicFramePr>
        <p:xfrm>
          <a:off x="3359696" y="2486000"/>
          <a:ext cx="6361979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6555">
                  <a:extLst>
                    <a:ext uri="{9D8B030D-6E8A-4147-A177-3AD203B41FA5}">
                      <a16:colId xmlns:a16="http://schemas.microsoft.com/office/drawing/2014/main" val="3688081478"/>
                    </a:ext>
                  </a:extLst>
                </a:gridCol>
                <a:gridCol w="3445424">
                  <a:extLst>
                    <a:ext uri="{9D8B030D-6E8A-4147-A177-3AD203B41FA5}">
                      <a16:colId xmlns:a16="http://schemas.microsoft.com/office/drawing/2014/main" val="2332487427"/>
                    </a:ext>
                  </a:extLst>
                </a:gridCol>
              </a:tblGrid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Jonas </a:t>
                      </a:r>
                      <a:r>
                        <a:rPr lang="de-DE" sz="2400" dirty="0" err="1"/>
                        <a:t>Kallestrup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PSI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485184"/>
                  </a:ext>
                </a:extLst>
              </a:tr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Michael </a:t>
                      </a:r>
                      <a:r>
                        <a:rPr lang="de-DE" sz="2400" dirty="0" err="1"/>
                        <a:t>Boege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PSI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36378"/>
                  </a:ext>
                </a:extLst>
              </a:tr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Patrick Schreiber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SOLEIL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222173"/>
                  </a:ext>
                </a:extLst>
              </a:tr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Ryutaro Nagaoka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SOLEIL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40630"/>
                  </a:ext>
                </a:extLst>
              </a:tr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Robert Ruprecht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KIT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756303"/>
                  </a:ext>
                </a:extLst>
              </a:tr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Akira Mochihashi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KIT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888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347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BBCB0D-E2CD-1E4A-E26F-B1532662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Acknowledgement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A87CCB-111B-9F6B-0434-7D0A8D495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Organization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0DD5C9-72B6-64E7-C8AC-C24AE4CE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Kickoff Meeting: IFAST Workshop 2024 on Injectors for Storage Ring Based Light Sources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838666-548D-C67E-0D35-0051C94C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8B17BF46-E032-592D-5D8B-64CA5ADBD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3509"/>
              </p:ext>
            </p:extLst>
          </p:nvPr>
        </p:nvGraphicFramePr>
        <p:xfrm>
          <a:off x="3359696" y="2486000"/>
          <a:ext cx="6361979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6555">
                  <a:extLst>
                    <a:ext uri="{9D8B030D-6E8A-4147-A177-3AD203B41FA5}">
                      <a16:colId xmlns:a16="http://schemas.microsoft.com/office/drawing/2014/main" val="3688081478"/>
                    </a:ext>
                  </a:extLst>
                </a:gridCol>
                <a:gridCol w="3445424">
                  <a:extLst>
                    <a:ext uri="{9D8B030D-6E8A-4147-A177-3AD203B41FA5}">
                      <a16:colId xmlns:a16="http://schemas.microsoft.com/office/drawing/2014/main" val="2332487427"/>
                    </a:ext>
                  </a:extLst>
                </a:gridCol>
              </a:tblGrid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Deniz </a:t>
                      </a:r>
                      <a:r>
                        <a:rPr lang="de-DE" sz="2400" dirty="0" err="1"/>
                        <a:t>Bilri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KIT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485184"/>
                  </a:ext>
                </a:extLst>
              </a:tr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Katharina Mayer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KIT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36378"/>
                  </a:ext>
                </a:extLst>
              </a:tr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Leyla </a:t>
                      </a:r>
                      <a:r>
                        <a:rPr lang="de-DE" sz="2400" dirty="0" err="1"/>
                        <a:t>Johim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KIT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222173"/>
                  </a:ext>
                </a:extLst>
              </a:tr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Robert Ruprecht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KIT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40630"/>
                  </a:ext>
                </a:extLst>
              </a:tr>
              <a:tr h="217652">
                <a:tc>
                  <a:txBody>
                    <a:bodyPr/>
                    <a:lstStyle/>
                    <a:p>
                      <a:r>
                        <a:rPr lang="de-DE" sz="2400" dirty="0"/>
                        <a:t>Akira Mochihashi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KIT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756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550639"/>
      </p:ext>
    </p:extLst>
  </p:cSld>
  <p:clrMapOvr>
    <a:masterClrMapping/>
  </p:clrMapOvr>
</p:sld>
</file>

<file path=ppt/theme/theme1.xml><?xml version="1.0" encoding="utf-8"?>
<a:theme xmlns:a="http://schemas.openxmlformats.org/drawingml/2006/main" name="I.FAST Custom Slides">
  <a:themeElements>
    <a:clrScheme name="I.FAST custom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A00C8"/>
      </a:accent1>
      <a:accent2>
        <a:srgbClr val="08EDF9"/>
      </a:accent2>
      <a:accent3>
        <a:srgbClr val="A850D9"/>
      </a:accent3>
      <a:accent4>
        <a:srgbClr val="2776BF"/>
      </a:accent4>
      <a:accent5>
        <a:srgbClr val="0035CB"/>
      </a:accent5>
      <a:accent6>
        <a:srgbClr val="6011D6"/>
      </a:accent6>
      <a:hlink>
        <a:srgbClr val="08EDF9"/>
      </a:hlink>
      <a:folHlink>
        <a:srgbClr val="03777D"/>
      </a:folHlink>
    </a:clrScheme>
    <a:fontScheme name="I.FAST custom fonts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ast_theme" id="{7AE54E39-E136-2946-BAAD-9EC2262D7CA6}" vid="{60EF505A-9AB9-5F42-9EF0-EE8A69267E7D}"/>
    </a:ext>
  </a:extLst>
</a:theme>
</file>

<file path=ppt/theme/theme2.xml><?xml version="1.0" encoding="utf-8"?>
<a:theme xmlns:a="http://schemas.openxmlformats.org/drawingml/2006/main" name="Generi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HLU-Pres-test01.thmx</Template>
  <TotalTime>0</TotalTime>
  <Words>531</Words>
  <Application>Microsoft Office PowerPoint</Application>
  <PresentationFormat>Breitbild</PresentationFormat>
  <Paragraphs>103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Montserrat ExtraBold</vt:lpstr>
      <vt:lpstr>Montserrat SemiBold</vt:lpstr>
      <vt:lpstr>I.FAST Custom Slides</vt:lpstr>
      <vt:lpstr>Generic</vt:lpstr>
      <vt:lpstr>PowerPoint-Präsentation</vt:lpstr>
      <vt:lpstr>Statistics</vt:lpstr>
      <vt:lpstr>The purpose of the workshop</vt:lpstr>
      <vt:lpstr>Aiming at synergy</vt:lpstr>
      <vt:lpstr>Information</vt:lpstr>
      <vt:lpstr>Information</vt:lpstr>
      <vt:lpstr>PowerPoint-Präsentation</vt:lpstr>
      <vt:lpstr>Acknowledgement</vt:lpstr>
      <vt:lpstr>Acknowledgement</vt:lpstr>
      <vt:lpstr>Announcement</vt:lpstr>
      <vt:lpstr>PowerPoint-Präsentation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André-Pierre OLIVIER</dc:creator>
  <cp:lastModifiedBy>Mochihashi, Akira (IBPT)</cp:lastModifiedBy>
  <cp:revision>384</cp:revision>
  <dcterms:created xsi:type="dcterms:W3CDTF">2017-04-26T09:15:49Z</dcterms:created>
  <dcterms:modified xsi:type="dcterms:W3CDTF">2024-03-08T05:13:21Z</dcterms:modified>
</cp:coreProperties>
</file>