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51"/>
  </p:notesMasterIdLst>
  <p:handoutMasterIdLst>
    <p:handoutMasterId r:id="rId52"/>
  </p:handoutMasterIdLst>
  <p:sldIdLst>
    <p:sldId id="284" r:id="rId3"/>
    <p:sldId id="332" r:id="rId4"/>
    <p:sldId id="285" r:id="rId5"/>
    <p:sldId id="287" r:id="rId6"/>
    <p:sldId id="289" r:id="rId7"/>
    <p:sldId id="288" r:id="rId8"/>
    <p:sldId id="286" r:id="rId9"/>
    <p:sldId id="290" r:id="rId10"/>
    <p:sldId id="291" r:id="rId11"/>
    <p:sldId id="292" r:id="rId12"/>
    <p:sldId id="293" r:id="rId13"/>
    <p:sldId id="297" r:id="rId14"/>
    <p:sldId id="306" r:id="rId15"/>
    <p:sldId id="307" r:id="rId16"/>
    <p:sldId id="296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8" r:id="rId26"/>
    <p:sldId id="309" r:id="rId27"/>
    <p:sldId id="310" r:id="rId28"/>
    <p:sldId id="311" r:id="rId29"/>
    <p:sldId id="295" r:id="rId30"/>
    <p:sldId id="315" r:id="rId31"/>
    <p:sldId id="312" r:id="rId32"/>
    <p:sldId id="313" r:id="rId33"/>
    <p:sldId id="314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9" r:id="rId43"/>
    <p:sldId id="327" r:id="rId44"/>
    <p:sldId id="324" r:id="rId45"/>
    <p:sldId id="325" r:id="rId46"/>
    <p:sldId id="326" r:id="rId47"/>
    <p:sldId id="330" r:id="rId48"/>
    <p:sldId id="328" r:id="rId49"/>
    <p:sldId id="331" r:id="rId5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37"/>
    <a:srgbClr val="EE9696"/>
    <a:srgbClr val="53B0C9"/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35" autoAdjust="0"/>
    <p:restoredTop sz="94673" autoAdjust="0"/>
  </p:normalViewPr>
  <p:slideViewPr>
    <p:cSldViewPr>
      <p:cViewPr>
        <p:scale>
          <a:sx n="100" d="100"/>
          <a:sy n="100" d="100"/>
        </p:scale>
        <p:origin x="-1200" y="-240"/>
      </p:cViewPr>
      <p:guideLst>
        <p:guide orient="horz" pos="2160"/>
        <p:guide orient="horz" pos="3203"/>
        <p:guide pos="385"/>
      </p:guideLst>
    </p:cSldViewPr>
  </p:slideViewPr>
  <p:outlineViewPr>
    <p:cViewPr>
      <p:scale>
        <a:sx n="33" d="100"/>
        <a:sy n="33" d="100"/>
      </p:scale>
      <p:origin x="0" y="115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277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ppe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ppe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Tabelle1!$A$3:$A$17</c:f>
              <c:numCache>
                <c:formatCode>@</c:formatCode>
                <c:ptCount val="15"/>
                <c:pt idx="0">
                  <c:v>80</c:v>
                </c:pt>
                <c:pt idx="1">
                  <c:v>85</c:v>
                </c:pt>
                <c:pt idx="2">
                  <c:v>120</c:v>
                </c:pt>
                <c:pt idx="3">
                  <c:v>122</c:v>
                </c:pt>
                <c:pt idx="4">
                  <c:v>137</c:v>
                </c:pt>
                <c:pt idx="5">
                  <c:v>180</c:v>
                </c:pt>
                <c:pt idx="6">
                  <c:v>183</c:v>
                </c:pt>
                <c:pt idx="7">
                  <c:v>192</c:v>
                </c:pt>
                <c:pt idx="8">
                  <c:v>210</c:v>
                </c:pt>
                <c:pt idx="9">
                  <c:v>230</c:v>
                </c:pt>
                <c:pt idx="10">
                  <c:v>245</c:v>
                </c:pt>
                <c:pt idx="11">
                  <c:v>270</c:v>
                </c:pt>
                <c:pt idx="12">
                  <c:v>290</c:v>
                </c:pt>
                <c:pt idx="13">
                  <c:v>320</c:v>
                </c:pt>
                <c:pt idx="14">
                  <c:v>380</c:v>
                </c:pt>
              </c:numCache>
            </c:numRef>
          </c:xVal>
          <c:yVal>
            <c:numRef>
              <c:f>Tabelle1!$B$3:$B$17</c:f>
              <c:numCache>
                <c:formatCode>0</c:formatCode>
                <c:ptCount val="15"/>
                <c:pt idx="0">
                  <c:v>229.19747105912808</c:v>
                </c:pt>
                <c:pt idx="1">
                  <c:v>340.27887855055752</c:v>
                </c:pt>
                <c:pt idx="2">
                  <c:v>437.77660434311906</c:v>
                </c:pt>
                <c:pt idx="3">
                  <c:v>527.99926949557016</c:v>
                </c:pt>
                <c:pt idx="4">
                  <c:v>458.38442620921495</c:v>
                </c:pt>
                <c:pt idx="5">
                  <c:v>536.80987964407325</c:v>
                </c:pt>
                <c:pt idx="6">
                  <c:v>522.32401066114369</c:v>
                </c:pt>
                <c:pt idx="7">
                  <c:v>550.35754816151325</c:v>
                </c:pt>
                <c:pt idx="8">
                  <c:v>567.42447459933146</c:v>
                </c:pt>
                <c:pt idx="9">
                  <c:v>673.59242702764664</c:v>
                </c:pt>
                <c:pt idx="10">
                  <c:v>699.26554562923991</c:v>
                </c:pt>
                <c:pt idx="11">
                  <c:v>687.79271050166722</c:v>
                </c:pt>
                <c:pt idx="12">
                  <c:v>687.51700344977894</c:v>
                </c:pt>
                <c:pt idx="13">
                  <c:v>721.29669603431876</c:v>
                </c:pt>
                <c:pt idx="14">
                  <c:v>830.42523472277935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0752"/>
        <c:axId val="50538752"/>
      </c:scatterChart>
      <c:valAx>
        <c:axId val="50490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Size</a:t>
                </a:r>
                <a:r>
                  <a:rPr lang="en-US" sz="1100" baseline="0"/>
                  <a:t> house in m²</a:t>
                </a:r>
                <a:endParaRPr lang="en-US" sz="1100"/>
              </a:p>
            </c:rich>
          </c:tx>
          <c:layout/>
          <c:overlay val="0"/>
        </c:title>
        <c:numFmt formatCode="@" sourceLinked="1"/>
        <c:majorTickMark val="out"/>
        <c:minorTickMark val="none"/>
        <c:tickLblPos val="nextTo"/>
        <c:crossAx val="50538752"/>
        <c:crosses val="autoZero"/>
        <c:crossBetween val="midCat"/>
      </c:valAx>
      <c:valAx>
        <c:axId val="505387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/>
                  <a:t>Price in tsd. euros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504907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Tabelle2!$B$4</c:f>
              <c:strCache>
                <c:ptCount val="1"/>
                <c:pt idx="0">
                  <c:v>y = 1</c:v>
                </c:pt>
              </c:strCache>
            </c:strRef>
          </c:tx>
          <c:marker>
            <c:symbol val="none"/>
          </c:marker>
          <c:xVal>
            <c:numRef>
              <c:f>Tabelle2!$A$5:$A$55</c:f>
              <c:numCache>
                <c:formatCode>General</c:formatCode>
                <c:ptCount val="51"/>
                <c:pt idx="0">
                  <c:v>5.0000000000000001E-3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0.14000000000000001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0.28000000000000003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0.56000000000000005</c:v>
                </c:pt>
                <c:pt idx="29">
                  <c:v>0.57999999999999996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0.995</c:v>
                </c:pt>
              </c:numCache>
            </c:numRef>
          </c:xVal>
          <c:yVal>
            <c:numRef>
              <c:f>Tabelle2!$B$5:$B$55</c:f>
              <c:numCache>
                <c:formatCode>General</c:formatCode>
                <c:ptCount val="51"/>
                <c:pt idx="0">
                  <c:v>2.3010299956639813</c:v>
                </c:pt>
                <c:pt idx="1">
                  <c:v>1.6989700043360187</c:v>
                </c:pt>
                <c:pt idx="2">
                  <c:v>1.3979400086720375</c:v>
                </c:pt>
                <c:pt idx="3">
                  <c:v>1.2218487496163564</c:v>
                </c:pt>
                <c:pt idx="4">
                  <c:v>1.0969100130080565</c:v>
                </c:pt>
                <c:pt idx="5">
                  <c:v>1</c:v>
                </c:pt>
                <c:pt idx="6">
                  <c:v>0.92081875395237522</c:v>
                </c:pt>
                <c:pt idx="7">
                  <c:v>0.85387196432176193</c:v>
                </c:pt>
                <c:pt idx="8">
                  <c:v>0.79588001734407521</c:v>
                </c:pt>
                <c:pt idx="9">
                  <c:v>0.74472749489669399</c:v>
                </c:pt>
                <c:pt idx="10">
                  <c:v>0.69897000433601875</c:v>
                </c:pt>
                <c:pt idx="11">
                  <c:v>0.65757731917779372</c:v>
                </c:pt>
                <c:pt idx="12">
                  <c:v>0.61978875828839397</c:v>
                </c:pt>
                <c:pt idx="13">
                  <c:v>0.58502665202918203</c:v>
                </c:pt>
                <c:pt idx="14">
                  <c:v>0.55284196865778079</c:v>
                </c:pt>
                <c:pt idx="15">
                  <c:v>0.52287874528033762</c:v>
                </c:pt>
                <c:pt idx="16">
                  <c:v>0.49485002168009401</c:v>
                </c:pt>
                <c:pt idx="17">
                  <c:v>0.46852108295774486</c:v>
                </c:pt>
                <c:pt idx="18">
                  <c:v>0.44369749923271273</c:v>
                </c:pt>
                <c:pt idx="19">
                  <c:v>0.42021640338318983</c:v>
                </c:pt>
                <c:pt idx="20">
                  <c:v>0.3979400086720376</c:v>
                </c:pt>
                <c:pt idx="21">
                  <c:v>0.37675070960209955</c:v>
                </c:pt>
                <c:pt idx="22">
                  <c:v>0.35654732351381258</c:v>
                </c:pt>
                <c:pt idx="23">
                  <c:v>0.33724216831842591</c:v>
                </c:pt>
                <c:pt idx="24">
                  <c:v>0.31875876262441277</c:v>
                </c:pt>
                <c:pt idx="25">
                  <c:v>0.3010299956639812</c:v>
                </c:pt>
                <c:pt idx="26">
                  <c:v>0.28399665636520083</c:v>
                </c:pt>
                <c:pt idx="27">
                  <c:v>0.26760624017703144</c:v>
                </c:pt>
                <c:pt idx="28">
                  <c:v>0.25181197299379954</c:v>
                </c:pt>
                <c:pt idx="29">
                  <c:v>0.23657200643706275</c:v>
                </c:pt>
                <c:pt idx="30">
                  <c:v>0.22184874961635639</c:v>
                </c:pt>
                <c:pt idx="31">
                  <c:v>0.20760831050174613</c:v>
                </c:pt>
                <c:pt idx="32">
                  <c:v>0.19382002601611281</c:v>
                </c:pt>
                <c:pt idx="33">
                  <c:v>0.18045606445813131</c:v>
                </c:pt>
                <c:pt idx="34">
                  <c:v>0.16749108729376366</c:v>
                </c:pt>
                <c:pt idx="35">
                  <c:v>0.15490195998574319</c:v>
                </c:pt>
                <c:pt idx="36">
                  <c:v>0.14266750356873156</c:v>
                </c:pt>
                <c:pt idx="37">
                  <c:v>0.13076828026902382</c:v>
                </c:pt>
                <c:pt idx="38">
                  <c:v>0.11918640771920865</c:v>
                </c:pt>
                <c:pt idx="39">
                  <c:v>0.10790539730951958</c:v>
                </c:pt>
                <c:pt idx="40">
                  <c:v>9.6910013008056392E-2</c:v>
                </c:pt>
                <c:pt idx="41">
                  <c:v>8.6186147616283335E-2</c:v>
                </c:pt>
                <c:pt idx="42">
                  <c:v>7.5720713938118356E-2</c:v>
                </c:pt>
                <c:pt idx="43">
                  <c:v>6.5501548756432285E-2</c:v>
                </c:pt>
                <c:pt idx="44">
                  <c:v>5.551732784983137E-2</c:v>
                </c:pt>
                <c:pt idx="45">
                  <c:v>4.5757490560675115E-2</c:v>
                </c:pt>
                <c:pt idx="46">
                  <c:v>3.6212172654444715E-2</c:v>
                </c:pt>
                <c:pt idx="47">
                  <c:v>2.6872146400301365E-2</c:v>
                </c:pt>
                <c:pt idx="48">
                  <c:v>1.7728766960431602E-2</c:v>
                </c:pt>
                <c:pt idx="49">
                  <c:v>8.7739243075051505E-3</c:v>
                </c:pt>
                <c:pt idx="50">
                  <c:v>2.176919254274547E-3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Tabelle2!$C$4</c:f>
              <c:strCache>
                <c:ptCount val="1"/>
                <c:pt idx="0">
                  <c:v>y = 0</c:v>
                </c:pt>
              </c:strCache>
            </c:strRef>
          </c:tx>
          <c:marker>
            <c:symbol val="none"/>
          </c:marker>
          <c:xVal>
            <c:numRef>
              <c:f>Tabelle2!$A$5:$A$55</c:f>
              <c:numCache>
                <c:formatCode>General</c:formatCode>
                <c:ptCount val="51"/>
                <c:pt idx="0">
                  <c:v>5.0000000000000001E-3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0.14000000000000001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0.28000000000000003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0.56000000000000005</c:v>
                </c:pt>
                <c:pt idx="29">
                  <c:v>0.57999999999999996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0.995</c:v>
                </c:pt>
              </c:numCache>
            </c:numRef>
          </c:xVal>
          <c:yVal>
            <c:numRef>
              <c:f>Tabelle2!$C$5:$C$55</c:f>
              <c:numCache>
                <c:formatCode>General</c:formatCode>
                <c:ptCount val="51"/>
                <c:pt idx="0">
                  <c:v>2.176919254274547E-3</c:v>
                </c:pt>
                <c:pt idx="1">
                  <c:v>8.7739243075051505E-3</c:v>
                </c:pt>
                <c:pt idx="2">
                  <c:v>1.7728766960431602E-2</c:v>
                </c:pt>
                <c:pt idx="3">
                  <c:v>2.6872146400301365E-2</c:v>
                </c:pt>
                <c:pt idx="4">
                  <c:v>3.6212172654444715E-2</c:v>
                </c:pt>
                <c:pt idx="5">
                  <c:v>4.5757490560675115E-2</c:v>
                </c:pt>
                <c:pt idx="6">
                  <c:v>5.551732784983137E-2</c:v>
                </c:pt>
                <c:pt idx="7">
                  <c:v>6.5501548756432285E-2</c:v>
                </c:pt>
                <c:pt idx="8">
                  <c:v>7.5720713938118356E-2</c:v>
                </c:pt>
                <c:pt idx="9">
                  <c:v>8.6186147616283279E-2</c:v>
                </c:pt>
                <c:pt idx="10">
                  <c:v>9.6910013008056392E-2</c:v>
                </c:pt>
                <c:pt idx="11">
                  <c:v>0.10790539730951958</c:v>
                </c:pt>
                <c:pt idx="12">
                  <c:v>0.11918640771920865</c:v>
                </c:pt>
                <c:pt idx="13">
                  <c:v>0.13076828026902382</c:v>
                </c:pt>
                <c:pt idx="14">
                  <c:v>0.14266750356873156</c:v>
                </c:pt>
                <c:pt idx="15">
                  <c:v>0.15490195998574319</c:v>
                </c:pt>
                <c:pt idx="16">
                  <c:v>0.16749108729376372</c:v>
                </c:pt>
                <c:pt idx="17">
                  <c:v>0.18045606445813137</c:v>
                </c:pt>
                <c:pt idx="18">
                  <c:v>0.19382002601611281</c:v>
                </c:pt>
                <c:pt idx="19">
                  <c:v>0.20760831050174613</c:v>
                </c:pt>
                <c:pt idx="20">
                  <c:v>0.22184874961635639</c:v>
                </c:pt>
                <c:pt idx="21">
                  <c:v>0.23657200643706267</c:v>
                </c:pt>
                <c:pt idx="22">
                  <c:v>0.25181197299379954</c:v>
                </c:pt>
                <c:pt idx="23">
                  <c:v>0.26760624017703144</c:v>
                </c:pt>
                <c:pt idx="24">
                  <c:v>0.28399665636520083</c:v>
                </c:pt>
                <c:pt idx="25">
                  <c:v>0.3010299956639812</c:v>
                </c:pt>
                <c:pt idx="26">
                  <c:v>0.31875876262441277</c:v>
                </c:pt>
                <c:pt idx="27">
                  <c:v>0.33724216831842596</c:v>
                </c:pt>
                <c:pt idx="28">
                  <c:v>0.35654732351381263</c:v>
                </c:pt>
                <c:pt idx="29">
                  <c:v>0.3767507096020995</c:v>
                </c:pt>
                <c:pt idx="30">
                  <c:v>0.3979400086720376</c:v>
                </c:pt>
                <c:pt idx="31">
                  <c:v>0.42021640338318983</c:v>
                </c:pt>
                <c:pt idx="32">
                  <c:v>0.44369749923271273</c:v>
                </c:pt>
                <c:pt idx="33">
                  <c:v>0.46852108295774492</c:v>
                </c:pt>
                <c:pt idx="34">
                  <c:v>0.49485002168009407</c:v>
                </c:pt>
                <c:pt idx="35">
                  <c:v>0.52287874528033751</c:v>
                </c:pt>
                <c:pt idx="36">
                  <c:v>0.55284196865778079</c:v>
                </c:pt>
                <c:pt idx="37">
                  <c:v>0.58502665202918203</c:v>
                </c:pt>
                <c:pt idx="38">
                  <c:v>0.61978875828839397</c:v>
                </c:pt>
                <c:pt idx="39">
                  <c:v>0.65757731917779383</c:v>
                </c:pt>
                <c:pt idx="40">
                  <c:v>0.69897000433601886</c:v>
                </c:pt>
                <c:pt idx="41">
                  <c:v>0.74472749489669376</c:v>
                </c:pt>
                <c:pt idx="42">
                  <c:v>0.7958800173440751</c:v>
                </c:pt>
                <c:pt idx="43">
                  <c:v>0.85387196432176193</c:v>
                </c:pt>
                <c:pt idx="44">
                  <c:v>0.92081875395237522</c:v>
                </c:pt>
                <c:pt idx="45">
                  <c:v>1</c:v>
                </c:pt>
                <c:pt idx="46">
                  <c:v>1.0969100130080567</c:v>
                </c:pt>
                <c:pt idx="47">
                  <c:v>1.2218487496163559</c:v>
                </c:pt>
                <c:pt idx="48">
                  <c:v>1.3979400086720373</c:v>
                </c:pt>
                <c:pt idx="49">
                  <c:v>1.6989700043360185</c:v>
                </c:pt>
                <c:pt idx="50">
                  <c:v>2.3010299956639808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900224"/>
        <c:axId val="78114816"/>
      </c:scatterChart>
      <c:valAx>
        <c:axId val="76900224"/>
        <c:scaling>
          <c:orientation val="minMax"/>
          <c:max val="1"/>
        </c:scaling>
        <c:delete val="0"/>
        <c:axPos val="b"/>
        <c:numFmt formatCode="General" sourceLinked="1"/>
        <c:majorTickMark val="none"/>
        <c:minorTickMark val="none"/>
        <c:tickLblPos val="nextTo"/>
        <c:crossAx val="78114816"/>
        <c:crosses val="autoZero"/>
        <c:crossBetween val="midCat"/>
      </c:valAx>
      <c:valAx>
        <c:axId val="78114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769002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2103456758772834"/>
          <c:y val="0.1664011538400495"/>
          <c:w val="0.20234832813990689"/>
          <c:h val="0.20838226969490162"/>
        </c:manualLayout>
      </c:layout>
      <c:overlay val="1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4AE8B-A150-4820-BC27-EE42D733F4B8}" type="datetimeFigureOut">
              <a:rPr lang="en-GB" smtClean="0"/>
              <a:t>22/03/2018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05C2D-D39A-48CE-B0EB-51A11E4633C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91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22.03.2018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5144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3029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2032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8348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0571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8407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1444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7127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068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1365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6237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9765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4539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9546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6606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40223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9769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20903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8743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89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40993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2547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16719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64343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60017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5920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18437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83317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942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4789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47546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3048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2089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5066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4116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35050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89322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4204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66209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53724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11346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6314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2161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6745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8985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5381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9890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878400" y="1573200"/>
            <a:ext cx="7779600" cy="741362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GB" noProof="0" dirty="0" smtClean="0"/>
              <a:t>Click here to insert lecture title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8400" y="2429999"/>
            <a:ext cx="7779600" cy="115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lecture subtitle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pic>
        <p:nvPicPr>
          <p:cNvPr id="11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853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199"/>
            <a:ext cx="8172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75751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4698000" y="1591200"/>
            <a:ext cx="3960812" cy="433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 smtClean="0"/>
              <a:t>Click onto symbol to insert picture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9095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335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1591200"/>
            <a:ext cx="3960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6811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3" hasCustomPrompt="1"/>
          </p:nvPr>
        </p:nvSpPr>
        <p:spPr>
          <a:xfrm>
            <a:off x="467544" y="1591200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idx="14" hasCustomPrompt="1"/>
          </p:nvPr>
        </p:nvSpPr>
        <p:spPr>
          <a:xfrm>
            <a:off x="4698000" y="1591200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9929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74471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3923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9272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6000" y="648000"/>
            <a:ext cx="81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200"/>
            <a:ext cx="817200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6000" y="125999"/>
            <a:ext cx="1044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GB" noProof="0" dirty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8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9999" y="125999"/>
            <a:ext cx="7128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pic>
        <p:nvPicPr>
          <p:cNvPr id="11" name="Grafik 10" descr="dlr_signet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36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4" r:id="rId4"/>
    <p:sldLayoutId id="2147483665" r:id="rId5"/>
    <p:sldLayoutId id="2147483661" r:id="rId6"/>
    <p:sldLayoutId id="2147483662" r:id="rId7"/>
    <p:sldLayoutId id="2147483663" r:id="rId8"/>
    <p:sldLayoutId id="2147483666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3.png"/><Relationship Id="rId26" Type="http://schemas.openxmlformats.org/officeDocument/2006/relationships/image" Target="../media/image82.png"/><Relationship Id="rId3" Type="http://schemas.openxmlformats.org/officeDocument/2006/relationships/image" Target="../media/image46.jpeg"/><Relationship Id="rId21" Type="http://schemas.openxmlformats.org/officeDocument/2006/relationships/image" Target="../media/image79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17" Type="http://schemas.openxmlformats.org/officeDocument/2006/relationships/image" Target="../media/image75.png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24" Type="http://schemas.openxmlformats.org/officeDocument/2006/relationships/image" Target="../media/image80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8.png"/><Relationship Id="rId10" Type="http://schemas.openxmlformats.org/officeDocument/2006/relationships/image" Target="../media/image68.png"/><Relationship Id="rId19" Type="http://schemas.openxmlformats.org/officeDocument/2006/relationships/image" Target="../media/image74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microsoft.com/office/2007/relationships/hdphoto" Target="../media/hdphoto1.wdp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rsera.org/learn/machine-learning" TargetMode="External"/><Relationship Id="rId7" Type="http://schemas.openxmlformats.org/officeDocument/2006/relationships/hyperlink" Target="http://ruder.io/optimizing-gradient-descent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AgkfIQ4IGaM" TargetMode="External"/><Relationship Id="rId5" Type="http://schemas.openxmlformats.org/officeDocument/2006/relationships/hyperlink" Target="http://www.subsubroutine.com/sub-subroutine/2016/11/12/painting-like-van-gogh-with-convolutional-neural-networks" TargetMode="External"/><Relationship Id="rId4" Type="http://schemas.openxmlformats.org/officeDocument/2006/relationships/hyperlink" Target="http://cs231n.github.io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noProof="0" dirty="0" smtClean="0"/>
              <a:t>Classification algorithms</a:t>
            </a:r>
            <a:br>
              <a:rPr lang="en-US" noProof="0" dirty="0" smtClean="0"/>
            </a:br>
            <a:r>
              <a:rPr lang="en-US" b="0" noProof="0" dirty="0" smtClean="0"/>
              <a:t>Logistic regression and neural networks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endParaRPr lang="en-US" noProof="0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878400" y="2780928"/>
            <a:ext cx="7779600" cy="1152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noProof="0" dirty="0" smtClean="0"/>
              <a:t>HAF Workshop, 22.3 – 23.3.2018, KIT</a:t>
            </a:r>
          </a:p>
          <a:p>
            <a:endParaRPr lang="en-US" sz="1800" noProof="0" dirty="0" smtClean="0"/>
          </a:p>
          <a:p>
            <a:r>
              <a:rPr lang="en-US" sz="1800" noProof="0" dirty="0" smtClean="0"/>
              <a:t>Martin </a:t>
            </a:r>
            <a:r>
              <a:rPr lang="en-US" sz="1800" noProof="0" dirty="0" smtClean="0"/>
              <a:t>Siggel</a:t>
            </a:r>
          </a:p>
          <a:p>
            <a:r>
              <a:rPr lang="en-US" sz="1800" noProof="0" dirty="0" smtClean="0"/>
              <a:t>German Aerospace </a:t>
            </a:r>
            <a:r>
              <a:rPr lang="en-US" sz="1800" noProof="0" dirty="0" smtClean="0"/>
              <a:t>Center</a:t>
            </a:r>
            <a:endParaRPr lang="en-US" sz="1800" noProof="0" dirty="0" smtClean="0"/>
          </a:p>
        </p:txBody>
      </p:sp>
    </p:spTree>
    <p:extLst>
      <p:ext uri="{BB962C8B-B14F-4D97-AF65-F5344CB8AC3E}">
        <p14:creationId xmlns:p14="http://schemas.microsoft.com/office/powerpoint/2010/main" val="361101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the hypothesis</a:t>
            </a:r>
            <a:br>
              <a:rPr lang="en-US" dirty="0" smtClean="0"/>
            </a:br>
            <a:r>
              <a:rPr lang="en-US" b="0" dirty="0" smtClean="0"/>
              <a:t>Gradient descent optimization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10</a:t>
            </a:fld>
            <a:endParaRPr lang="en-GB" noProof="0" dirty="0"/>
          </a:p>
        </p:txBody>
      </p:sp>
      <p:pic>
        <p:nvPicPr>
          <p:cNvPr id="6" name="Picture 4" descr="https://cdn-images-1.medium.com/max/1600/1*f9a162GhpMbiTVTAua_lLQ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8" b="9247"/>
          <a:stretch/>
        </p:blipFill>
        <p:spPr bwMode="auto">
          <a:xfrm>
            <a:off x="1010682" y="1841492"/>
            <a:ext cx="7017702" cy="374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37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the hypothesis</a:t>
            </a:r>
            <a:br>
              <a:rPr lang="en-US" dirty="0" smtClean="0"/>
            </a:br>
            <a:r>
              <a:rPr lang="en-US" b="0" dirty="0" smtClean="0"/>
              <a:t>Gradient descent optimization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11</a:t>
            </a:fld>
            <a:endParaRPr lang="en-GB" noProof="0" dirty="0"/>
          </a:p>
        </p:txBody>
      </p:sp>
      <p:pic>
        <p:nvPicPr>
          <p:cNvPr id="5122" name="Picture 2" descr="https://qph.fs.quoracdn.net/main-qimg-ed4a3867ca90b95b33b95f1b89d8335c-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4"/>
          <a:stretch/>
        </p:blipFill>
        <p:spPr bwMode="auto">
          <a:xfrm>
            <a:off x="2195736" y="1844824"/>
            <a:ext cx="5040560" cy="305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ieren 9"/>
          <p:cNvGrpSpPr/>
          <p:nvPr/>
        </p:nvGrpSpPr>
        <p:grpSpPr>
          <a:xfrm>
            <a:off x="2267744" y="2636912"/>
            <a:ext cx="2304256" cy="1944216"/>
            <a:chOff x="2051720" y="2492896"/>
            <a:chExt cx="2520280" cy="1944216"/>
          </a:xfrm>
        </p:grpSpPr>
        <p:cxnSp>
          <p:nvCxnSpPr>
            <p:cNvPr id="7" name="Gerade Verbindung mit Pfeil 6"/>
            <p:cNvCxnSpPr/>
            <p:nvPr/>
          </p:nvCxnSpPr>
          <p:spPr>
            <a:xfrm flipV="1">
              <a:off x="2051720" y="2492896"/>
              <a:ext cx="0" cy="19442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/>
            <p:cNvCxnSpPr/>
            <p:nvPr/>
          </p:nvCxnSpPr>
          <p:spPr>
            <a:xfrm>
              <a:off x="2051720" y="4437112"/>
              <a:ext cx="25202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/>
          <p:cNvGrpSpPr/>
          <p:nvPr/>
        </p:nvGrpSpPr>
        <p:grpSpPr>
          <a:xfrm>
            <a:off x="4788024" y="2636912"/>
            <a:ext cx="2376264" cy="1944216"/>
            <a:chOff x="2051720" y="2492896"/>
            <a:chExt cx="2520280" cy="1944216"/>
          </a:xfrm>
        </p:grpSpPr>
        <p:cxnSp>
          <p:nvCxnSpPr>
            <p:cNvPr id="13" name="Gerade Verbindung mit Pfeil 12"/>
            <p:cNvCxnSpPr/>
            <p:nvPr/>
          </p:nvCxnSpPr>
          <p:spPr>
            <a:xfrm flipV="1">
              <a:off x="2051720" y="2492896"/>
              <a:ext cx="0" cy="19442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>
              <a:off x="2051720" y="4437112"/>
              <a:ext cx="25202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3409898" y="4762638"/>
                <a:ext cx="2006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  <a:cs typeface="Arial" pitchFamily="34" charset="0"/>
                        </a:rPr>
                        <m:t>𝜃</m:t>
                      </m:r>
                    </m:oMath>
                  </m:oMathPara>
                </a14:m>
                <a:endParaRPr lang="de-DE" b="0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898" y="4762638"/>
                <a:ext cx="200696" cy="276999"/>
              </a:xfrm>
              <a:prstGeom prst="rect">
                <a:avLst/>
              </a:prstGeom>
              <a:blipFill rotWithShape="1">
                <a:blip r:embed="rId4"/>
                <a:stretch>
                  <a:fillRect l="-24242" r="-21212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5875808" y="4762637"/>
                <a:ext cx="2006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  <a:cs typeface="Arial" pitchFamily="34" charset="0"/>
                        </a:rPr>
                        <m:t>𝜃</m:t>
                      </m:r>
                    </m:oMath>
                  </m:oMathPara>
                </a14:m>
                <a:endParaRPr lang="de-DE" b="0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808" y="4762637"/>
                <a:ext cx="200696" cy="276999"/>
              </a:xfrm>
              <a:prstGeom prst="rect">
                <a:avLst/>
              </a:prstGeom>
              <a:blipFill rotWithShape="1">
                <a:blip r:embed="rId5"/>
                <a:stretch>
                  <a:fillRect l="-27273" r="-18182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1989453" y="3470520"/>
                <a:ext cx="1567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  <a:cs typeface="Arial" pitchFamily="34" charset="0"/>
                        </a:rPr>
                        <m:t>𝐽</m:t>
                      </m:r>
                    </m:oMath>
                  </m:oMathPara>
                </a14:m>
                <a:endParaRPr lang="de-DE" b="0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9453" y="3470520"/>
                <a:ext cx="156773" cy="276999"/>
              </a:xfrm>
              <a:prstGeom prst="rect">
                <a:avLst/>
              </a:prstGeom>
              <a:blipFill rotWithShape="1">
                <a:blip r:embed="rId6"/>
                <a:stretch>
                  <a:fillRect l="-42308" r="-46154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128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486000" y="1591199"/>
                <a:ext cx="5598168" cy="4338000"/>
              </a:xfrm>
            </p:spPr>
            <p:txBody>
              <a:bodyPr/>
              <a:lstStyle/>
              <a:p>
                <a:r>
                  <a:rPr lang="en-US" dirty="0" smtClean="0"/>
                  <a:t>Implementing gradients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  <m:r>
                          <a:rPr lang="en-US" b="0" i="1" smtClean="0">
                            <a:latin typeface="Cambria Math"/>
                          </a:rPr>
                          <m:t>𝜃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𝐽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𝜃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is difficult and error prone</a:t>
                </a:r>
              </a:p>
              <a:p>
                <a:endParaRPr lang="en-US" dirty="0"/>
              </a:p>
              <a:p>
                <a:r>
                  <a:rPr lang="en-US" dirty="0" smtClean="0"/>
                  <a:t>Simple (but slow) method, to check accuracy: Finite </a:t>
                </a:r>
                <a:r>
                  <a:rPr lang="en-US" dirty="0"/>
                  <a:t>c</a:t>
                </a:r>
                <a:r>
                  <a:rPr lang="en-US" dirty="0" smtClean="0"/>
                  <a:t>entral differences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/>
                            </a:rPr>
                            <m:t>J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≈ 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𝐽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⋅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𝐽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⋅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Should always be done before training!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486000" y="1591199"/>
                <a:ext cx="5598168" cy="4338000"/>
              </a:xfrm>
              <a:blipFill rotWithShape="1">
                <a:blip r:embed="rId3"/>
                <a:stretch>
                  <a:fillRect l="-2397" t="-281" r="-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the hypothesis</a:t>
            </a:r>
            <a:br>
              <a:rPr lang="en-US" dirty="0" smtClean="0"/>
            </a:br>
            <a:r>
              <a:rPr lang="en-US" b="0" dirty="0" smtClean="0"/>
              <a:t>Gradient Checking</a:t>
            </a:r>
            <a:endParaRPr lang="en-US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12</a:t>
            </a:fld>
            <a:endParaRPr lang="en-GB" noProof="0" dirty="0"/>
          </a:p>
        </p:txBody>
      </p:sp>
      <p:pic>
        <p:nvPicPr>
          <p:cNvPr id="7170" name="Picture 2" descr="http://www.goddardconsulting.ca/image-files/finiteelement_FcnOneV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40" y="3073218"/>
            <a:ext cx="3575720" cy="208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08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the hypothesis</a:t>
            </a:r>
            <a:br>
              <a:rPr lang="en-US" dirty="0" smtClean="0"/>
            </a:br>
            <a:r>
              <a:rPr lang="en-US" b="0" dirty="0" smtClean="0"/>
              <a:t>Over- / </a:t>
            </a:r>
            <a:r>
              <a:rPr lang="en-US" b="0" dirty="0" err="1" smtClean="0"/>
              <a:t>underfitting</a:t>
            </a:r>
            <a:endParaRPr lang="en-US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13</a:t>
            </a:fld>
            <a:endParaRPr lang="en-GB" noProof="0" dirty="0"/>
          </a:p>
        </p:txBody>
      </p:sp>
      <p:grpSp>
        <p:nvGrpSpPr>
          <p:cNvPr id="20" name="Gruppieren 19"/>
          <p:cNvGrpSpPr/>
          <p:nvPr/>
        </p:nvGrpSpPr>
        <p:grpSpPr>
          <a:xfrm>
            <a:off x="1953251" y="3836048"/>
            <a:ext cx="5490989" cy="1681184"/>
            <a:chOff x="1979712" y="4494704"/>
            <a:chExt cx="5490989" cy="1681184"/>
          </a:xfrm>
        </p:grpSpPr>
        <p:pic>
          <p:nvPicPr>
            <p:cNvPr id="11266" name="Picture 2" descr="Bildergebnis für overfitt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4509120"/>
              <a:ext cx="5490989" cy="1666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2484956" y="4494704"/>
              <a:ext cx="78386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 err="1" smtClean="0">
                  <a:latin typeface="Arial" pitchFamily="34" charset="0"/>
                  <a:cs typeface="Arial" pitchFamily="34" charset="0"/>
                </a:rPr>
                <a:t>Underfitting</a:t>
              </a:r>
              <a:endParaRPr lang="en-US" sz="12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4260215" y="4494704"/>
              <a:ext cx="62356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 smtClean="0">
                  <a:latin typeface="Arial" pitchFamily="34" charset="0"/>
                  <a:cs typeface="Arial" pitchFamily="34" charset="0"/>
                </a:rPr>
                <a:t>Just </a:t>
              </a:r>
              <a:r>
                <a:rPr lang="de-DE" sz="1200" dirty="0" err="1" smtClean="0">
                  <a:latin typeface="Arial" pitchFamily="34" charset="0"/>
                  <a:cs typeface="Arial" pitchFamily="34" charset="0"/>
                </a:rPr>
                <a:t>right</a:t>
              </a:r>
              <a:endParaRPr lang="en-US" sz="12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271982" y="4494704"/>
              <a:ext cx="7005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 err="1" smtClean="0">
                  <a:latin typeface="Arial" pitchFamily="34" charset="0"/>
                  <a:cs typeface="Arial" pitchFamily="34" charset="0"/>
                </a:rPr>
                <a:t>Overfitting</a:t>
              </a:r>
              <a:endParaRPr lang="en-US" sz="12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2872018" y="1340768"/>
            <a:ext cx="3399964" cy="2160240"/>
            <a:chOff x="2872018" y="1506893"/>
            <a:chExt cx="3399964" cy="2160240"/>
          </a:xfrm>
        </p:grpSpPr>
        <p:pic>
          <p:nvPicPr>
            <p:cNvPr id="11268" name="Picture 4" descr="Bildergebnis für overfitti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2018" y="1506893"/>
              <a:ext cx="3399964" cy="216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5390138" y="2731029"/>
              <a:ext cx="7005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 err="1" smtClean="0">
                  <a:latin typeface="Arial" pitchFamily="34" charset="0"/>
                  <a:cs typeface="Arial" pitchFamily="34" charset="0"/>
                </a:rPr>
                <a:t>Overfitting</a:t>
              </a:r>
              <a:endParaRPr lang="en-US" sz="12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268825" y="1722917"/>
              <a:ext cx="78386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 err="1" smtClean="0">
                  <a:latin typeface="Arial" pitchFamily="34" charset="0"/>
                  <a:cs typeface="Arial" pitchFamily="34" charset="0"/>
                </a:rPr>
                <a:t>Underfitting</a:t>
              </a:r>
              <a:endParaRPr lang="en-US" sz="12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386962" y="2593498"/>
              <a:ext cx="62356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 smtClean="0">
                  <a:latin typeface="Arial" pitchFamily="34" charset="0"/>
                  <a:cs typeface="Arial" pitchFamily="34" charset="0"/>
                </a:rPr>
                <a:t>Just </a:t>
              </a:r>
              <a:r>
                <a:rPr lang="de-DE" sz="1200" dirty="0" err="1" smtClean="0">
                  <a:latin typeface="Arial" pitchFamily="34" charset="0"/>
                  <a:cs typeface="Arial" pitchFamily="34" charset="0"/>
                </a:rPr>
                <a:t>right</a:t>
              </a:r>
              <a:endParaRPr lang="en-US" sz="12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" name="Gerade Verbindung mit Pfeil 9"/>
            <p:cNvCxnSpPr/>
            <p:nvPr/>
          </p:nvCxnSpPr>
          <p:spPr>
            <a:xfrm flipV="1">
              <a:off x="5658603" y="2370989"/>
              <a:ext cx="0" cy="3193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/>
          </p:nvCxnSpPr>
          <p:spPr>
            <a:xfrm>
              <a:off x="5658603" y="3019061"/>
              <a:ext cx="0" cy="2880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/>
            <p:nvPr/>
          </p:nvCxnSpPr>
          <p:spPr>
            <a:xfrm flipV="1">
              <a:off x="3397805" y="2298981"/>
              <a:ext cx="0" cy="11521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378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/>
              <a:lstStyle/>
              <a:p>
                <a:r>
                  <a:rPr lang="en-US" sz="1600" dirty="0" smtClean="0"/>
                  <a:t>Regularization </a:t>
                </a:r>
                <a:r>
                  <a:rPr lang="en-US" sz="1600" dirty="0" err="1" smtClean="0"/>
                  <a:t>tries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to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avoid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overfitting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by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penalizing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parameters</a:t>
                </a:r>
                <a:endParaRPr lang="en-US" sz="1600" dirty="0" smtClean="0"/>
              </a:p>
              <a:p>
                <a:endParaRPr lang="en-US" sz="1600" dirty="0"/>
              </a:p>
              <a:p>
                <a:r>
                  <a:rPr lang="en-US" sz="1600" dirty="0" err="1" smtClean="0"/>
                  <a:t>Technically</a:t>
                </a:r>
                <a:r>
                  <a:rPr lang="en-US" sz="1600" dirty="0" smtClean="0"/>
                  <a:t>, </a:t>
                </a:r>
                <a:r>
                  <a:rPr lang="en-US" sz="1600" dirty="0" err="1" smtClean="0"/>
                  <a:t>add</a:t>
                </a:r>
                <a:r>
                  <a:rPr lang="en-US" sz="1600" dirty="0" smtClean="0"/>
                  <a:t> a </a:t>
                </a:r>
                <a:r>
                  <a:rPr lang="en-US" sz="1600" dirty="0" err="1" smtClean="0"/>
                  <a:t>regularization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term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to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the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loss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function</a:t>
                </a:r>
                <a:endParaRPr lang="en-US" sz="1600" dirty="0" smtClean="0"/>
              </a:p>
              <a:p>
                <a:pPr marL="0" indent="0">
                  <a:buNone/>
                </a:pPr>
                <a:endParaRPr lang="en-US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/>
                        </a:rPr>
                        <m:t>𝐽</m:t>
                      </m:r>
                      <m:r>
                        <a:rPr lang="en-US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2</m:t>
                          </m:r>
                          <m:r>
                            <a:rPr lang="en-US" sz="1600" i="1">
                              <a:latin typeface="Cambria Math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6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sz="1600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600" i="1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1600" i="1">
                                      <a:latin typeface="Cambria Math"/>
                                    </a:rPr>
                                    <m:t> −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/>
                            </a:rPr>
                            <m:t>+ 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/>
                                </a:rPr>
                                <m:t>𝜆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sz="1600" dirty="0"/>
              </a:p>
              <a:p>
                <a:endParaRPr lang="en-US" dirty="0" smtClean="0"/>
              </a:p>
              <a:p>
                <a:r>
                  <a:rPr lang="en-US" sz="1600" dirty="0" smtClean="0"/>
                  <a:t>Note: The bias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 smtClean="0"/>
                  <a:t> should not be included!</a:t>
                </a:r>
                <a:endParaRPr lang="en-US" sz="1600" dirty="0"/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 rotWithShape="1">
                <a:blip r:embed="rId3"/>
                <a:stretch>
                  <a:fillRect l="-1418" t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the hypothesis</a:t>
            </a:r>
            <a:br>
              <a:rPr lang="en-US" dirty="0" smtClean="0"/>
            </a:br>
            <a:r>
              <a:rPr lang="en-US" b="0" dirty="0" smtClean="0"/>
              <a:t>Regularization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14</a:t>
            </a:fld>
            <a:endParaRPr lang="en-GB" noProof="0" dirty="0"/>
          </a:p>
        </p:txBody>
      </p:sp>
      <p:pic>
        <p:nvPicPr>
          <p:cNvPr id="13314" name="Picture 2" descr="Bildergebnis für regulariz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64637"/>
            <a:ext cx="5675877" cy="2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42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6" name="Textfeld 5"/>
          <p:cNvSpPr txBox="1"/>
          <p:nvPr/>
        </p:nvSpPr>
        <p:spPr>
          <a:xfrm>
            <a:off x="3320694" y="3191002"/>
            <a:ext cx="268983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2400" dirty="0" err="1" smtClean="0">
                <a:solidFill>
                  <a:srgbClr val="686868"/>
                </a:solidFill>
                <a:latin typeface="Arial" pitchFamily="34" charset="0"/>
                <a:cs typeface="Arial" pitchFamily="34" charset="0"/>
              </a:rPr>
              <a:t>Logistic</a:t>
            </a:r>
            <a:r>
              <a:rPr lang="de-DE" sz="2400" dirty="0" smtClean="0">
                <a:solidFill>
                  <a:srgbClr val="686868"/>
                </a:solidFill>
                <a:latin typeface="Arial" pitchFamily="34" charset="0"/>
                <a:cs typeface="Arial" pitchFamily="34" charset="0"/>
              </a:rPr>
              <a:t> Regression</a:t>
            </a:r>
            <a:endParaRPr lang="en-US" sz="2400" dirty="0" smtClean="0">
              <a:solidFill>
                <a:srgbClr val="68686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1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linear regression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16</a:t>
            </a:fld>
            <a:endParaRPr lang="en-GB" noProof="0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1619672" y="1772816"/>
            <a:ext cx="5112568" cy="3244046"/>
            <a:chOff x="1619672" y="1772816"/>
            <a:chExt cx="5112568" cy="3244046"/>
          </a:xfrm>
        </p:grpSpPr>
        <p:cxnSp>
          <p:nvCxnSpPr>
            <p:cNvPr id="5" name="Gerade Verbindung mit Pfeil 4"/>
            <p:cNvCxnSpPr/>
            <p:nvPr/>
          </p:nvCxnSpPr>
          <p:spPr>
            <a:xfrm>
              <a:off x="2843808" y="4581128"/>
              <a:ext cx="38884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mit Pfeil 7"/>
            <p:cNvCxnSpPr/>
            <p:nvPr/>
          </p:nvCxnSpPr>
          <p:spPr>
            <a:xfrm flipV="1">
              <a:off x="2843808" y="1772816"/>
              <a:ext cx="0" cy="28083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/>
            <p:cNvSpPr txBox="1"/>
            <p:nvPr/>
          </p:nvSpPr>
          <p:spPr>
            <a:xfrm>
              <a:off x="1619672" y="3296017"/>
              <a:ext cx="112851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Malignant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?</a:t>
              </a: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2699792" y="270892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2555776" y="2570420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2555776" y="4442628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0</a:t>
              </a: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157531" y="4739863"/>
              <a:ext cx="146617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Tumor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size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(x)</a:t>
              </a: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Ellipse 17"/>
          <p:cNvSpPr/>
          <p:nvPr/>
        </p:nvSpPr>
        <p:spPr>
          <a:xfrm>
            <a:off x="2987824" y="4509120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3272061" y="4509119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4716016" y="4510286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779912" y="4508722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4032962" y="4510286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4355976" y="4510286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4308882" y="2623800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6228184" y="2623800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5940152" y="2623800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436096" y="2636267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4651896" y="2624033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4922210" y="2623800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Gerade Verbindung 32"/>
          <p:cNvCxnSpPr/>
          <p:nvPr/>
        </p:nvCxnSpPr>
        <p:spPr>
          <a:xfrm flipV="1">
            <a:off x="2987824" y="2276872"/>
            <a:ext cx="3312368" cy="2377430"/>
          </a:xfrm>
          <a:prstGeom prst="line">
            <a:avLst/>
          </a:prstGeom>
          <a:ln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2843808" y="3544372"/>
            <a:ext cx="1728192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4572000" y="2348880"/>
            <a:ext cx="0" cy="2231850"/>
          </a:xfrm>
          <a:prstGeom prst="line">
            <a:avLst/>
          </a:prstGeom>
          <a:ln w="19050">
            <a:solidFill>
              <a:schemeClr val="tx1"/>
            </a:solidFill>
            <a:prstDash val="dash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3149005" y="3248690"/>
            <a:ext cx="32060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0.5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feld 44"/>
              <p:cNvSpPr txBox="1"/>
              <p:nvPr/>
            </p:nvSpPr>
            <p:spPr>
              <a:xfrm>
                <a:off x="2923887" y="5373216"/>
                <a:ext cx="311841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Classify: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Malignant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if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  <a:cs typeface="Arial" pitchFamily="34" charset="0"/>
                      </a:rPr>
                      <m:t>h</m:t>
                    </m:r>
                    <m:d>
                      <m:dPr>
                        <m:ctrlPr>
                          <a:rPr lang="de-DE" b="0" i="1" smtClean="0"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  <a:cs typeface="Arial" pitchFamily="34" charset="0"/>
                          </a:rPr>
                          <m:t>𝑥</m:t>
                        </m:r>
                      </m:e>
                    </m:d>
                    <m:r>
                      <a:rPr lang="de-DE" b="0" i="1" smtClean="0">
                        <a:latin typeface="Cambria Math"/>
                        <a:cs typeface="Arial" pitchFamily="34" charset="0"/>
                      </a:rPr>
                      <m:t>≥0.5</m:t>
                    </m:r>
                  </m:oMath>
                </a14:m>
                <a:endParaRPr lang="de-DE" dirty="0" smtClean="0">
                  <a:latin typeface="Arial" pitchFamily="34" charset="0"/>
                  <a:cs typeface="Arial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Benign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if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  <a:cs typeface="Arial" pitchFamily="34" charset="0"/>
                      </a:rPr>
                      <m:t>h</m:t>
                    </m:r>
                    <m:d>
                      <m:dPr>
                        <m:ctrlPr>
                          <a:rPr lang="de-DE" b="0" i="1" smtClean="0"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  <a:cs typeface="Arial" pitchFamily="34" charset="0"/>
                          </a:rPr>
                          <m:t>𝑥</m:t>
                        </m:r>
                      </m:e>
                    </m:d>
                    <m:r>
                      <a:rPr lang="de-DE" b="0" i="1" smtClean="0">
                        <a:latin typeface="Cambria Math"/>
                        <a:cs typeface="Arial" pitchFamily="34" charset="0"/>
                      </a:rPr>
                      <m:t>&lt;0.5</m:t>
                    </m:r>
                  </m:oMath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5" name="Textfeld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3887" y="5373216"/>
                <a:ext cx="3118418" cy="830997"/>
              </a:xfrm>
              <a:prstGeom prst="rect">
                <a:avLst/>
              </a:prstGeom>
              <a:blipFill rotWithShape="1">
                <a:blip r:embed="rId3"/>
                <a:stretch>
                  <a:fillRect l="-4697" t="-8759" r="-1957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Gerade Verbindung 46"/>
          <p:cNvCxnSpPr>
            <a:stCxn id="18" idx="4"/>
          </p:cNvCxnSpPr>
          <p:nvPr/>
        </p:nvCxnSpPr>
        <p:spPr>
          <a:xfrm flipV="1">
            <a:off x="3059832" y="2348880"/>
            <a:ext cx="4104456" cy="2304256"/>
          </a:xfrm>
          <a:prstGeom prst="line">
            <a:avLst/>
          </a:prstGeom>
          <a:ln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3794162" y="2918914"/>
            <a:ext cx="185948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Miss-</a:t>
            </a:r>
            <a:r>
              <a:rPr lang="de-DE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classification</a:t>
            </a:r>
            <a:endParaRPr lang="en-US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feld 50"/>
              <p:cNvSpPr txBox="1"/>
              <p:nvPr/>
            </p:nvSpPr>
            <p:spPr>
              <a:xfrm>
                <a:off x="5940152" y="3383557"/>
                <a:ext cx="139563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𝑥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cs typeface="Arial" pitchFamily="34" charset="0"/>
                        </a:rPr>
                        <m:t>𝑥</m:t>
                      </m:r>
                      <m:r>
                        <a:rPr lang="de-DE" sz="1400" b="0" i="1" smtClean="0">
                          <a:latin typeface="Cambria Math"/>
                          <a:cs typeface="Arial" pitchFamily="34" charset="0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1" name="Textfeld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3383557"/>
                <a:ext cx="1395638" cy="215444"/>
              </a:xfrm>
              <a:prstGeom prst="rect">
                <a:avLst/>
              </a:prstGeom>
              <a:blipFill rotWithShape="1">
                <a:blip r:embed="rId4"/>
                <a:stretch>
                  <a:fillRect l="-2183" r="-43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630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0.09462 0.00185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4" grpId="0"/>
      <p:bldP spid="45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 regression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17</a:t>
            </a:fld>
            <a:endParaRPr lang="en-GB" noProof="0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1619672" y="1772816"/>
            <a:ext cx="5112568" cy="3244046"/>
            <a:chOff x="1619672" y="1772816"/>
            <a:chExt cx="5112568" cy="3244046"/>
          </a:xfrm>
        </p:grpSpPr>
        <p:cxnSp>
          <p:nvCxnSpPr>
            <p:cNvPr id="5" name="Gerade Verbindung mit Pfeil 4"/>
            <p:cNvCxnSpPr/>
            <p:nvPr/>
          </p:nvCxnSpPr>
          <p:spPr>
            <a:xfrm>
              <a:off x="2843808" y="4581128"/>
              <a:ext cx="38884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mit Pfeil 7"/>
            <p:cNvCxnSpPr/>
            <p:nvPr/>
          </p:nvCxnSpPr>
          <p:spPr>
            <a:xfrm flipV="1">
              <a:off x="2843808" y="1772816"/>
              <a:ext cx="0" cy="28083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/>
            <p:cNvSpPr txBox="1"/>
            <p:nvPr/>
          </p:nvSpPr>
          <p:spPr>
            <a:xfrm>
              <a:off x="1619672" y="3296017"/>
              <a:ext cx="112851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Malignant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?</a:t>
              </a: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2699792" y="270892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2555776" y="2570420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2555776" y="4442628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0</a:t>
              </a: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157531" y="4739863"/>
              <a:ext cx="146617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Tumor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size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(x)</a:t>
              </a: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Ellipse 17"/>
          <p:cNvSpPr/>
          <p:nvPr/>
        </p:nvSpPr>
        <p:spPr>
          <a:xfrm>
            <a:off x="2987824" y="4509120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3272061" y="4509119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4716016" y="4510286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779912" y="4508722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4032962" y="4510286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4355976" y="4510286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4308882" y="2623800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6228184" y="2623800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5940152" y="2623800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436096" y="2636267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4651896" y="2624033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4922210" y="2623800"/>
            <a:ext cx="144016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" name="Gerade Verbindung 37"/>
          <p:cNvCxnSpPr/>
          <p:nvPr/>
        </p:nvCxnSpPr>
        <p:spPr>
          <a:xfrm>
            <a:off x="2843808" y="3544372"/>
            <a:ext cx="1728192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4572000" y="2348880"/>
            <a:ext cx="0" cy="2231850"/>
          </a:xfrm>
          <a:prstGeom prst="line">
            <a:avLst/>
          </a:prstGeom>
          <a:ln w="19050">
            <a:solidFill>
              <a:schemeClr val="tx1"/>
            </a:solidFill>
            <a:prstDash val="dash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3149005" y="3248690"/>
            <a:ext cx="32060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0.5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reihandform 5"/>
          <p:cNvSpPr/>
          <p:nvPr/>
        </p:nvSpPr>
        <p:spPr>
          <a:xfrm>
            <a:off x="2862858" y="2701718"/>
            <a:ext cx="4362450" cy="1879411"/>
          </a:xfrm>
          <a:custGeom>
            <a:avLst/>
            <a:gdLst>
              <a:gd name="connsiteX0" fmla="*/ 0 w 3276600"/>
              <a:gd name="connsiteY0" fmla="*/ 1894524 h 2042120"/>
              <a:gd name="connsiteX1" fmla="*/ 1209675 w 3276600"/>
              <a:gd name="connsiteY1" fmla="*/ 1884999 h 2042120"/>
              <a:gd name="connsiteX2" fmla="*/ 1514475 w 3276600"/>
              <a:gd name="connsiteY2" fmla="*/ 284799 h 2042120"/>
              <a:gd name="connsiteX3" fmla="*/ 3276600 w 3276600"/>
              <a:gd name="connsiteY3" fmla="*/ 8574 h 2042120"/>
              <a:gd name="connsiteX0" fmla="*/ 0 w 3276600"/>
              <a:gd name="connsiteY0" fmla="*/ 1894524 h 1952028"/>
              <a:gd name="connsiteX1" fmla="*/ 1209675 w 3276600"/>
              <a:gd name="connsiteY1" fmla="*/ 1884999 h 1952028"/>
              <a:gd name="connsiteX2" fmla="*/ 1514475 w 3276600"/>
              <a:gd name="connsiteY2" fmla="*/ 284799 h 1952028"/>
              <a:gd name="connsiteX3" fmla="*/ 3276600 w 3276600"/>
              <a:gd name="connsiteY3" fmla="*/ 8574 h 1952028"/>
              <a:gd name="connsiteX0" fmla="*/ 0 w 3276600"/>
              <a:gd name="connsiteY0" fmla="*/ 1894524 h 1894524"/>
              <a:gd name="connsiteX1" fmla="*/ 1209675 w 3276600"/>
              <a:gd name="connsiteY1" fmla="*/ 1884999 h 1894524"/>
              <a:gd name="connsiteX2" fmla="*/ 1514475 w 3276600"/>
              <a:gd name="connsiteY2" fmla="*/ 284799 h 1894524"/>
              <a:gd name="connsiteX3" fmla="*/ 3276600 w 3276600"/>
              <a:gd name="connsiteY3" fmla="*/ 8574 h 1894524"/>
              <a:gd name="connsiteX0" fmla="*/ 0 w 3276600"/>
              <a:gd name="connsiteY0" fmla="*/ 1894525 h 1894525"/>
              <a:gd name="connsiteX1" fmla="*/ 1104900 w 3276600"/>
              <a:gd name="connsiteY1" fmla="*/ 1885000 h 1894525"/>
              <a:gd name="connsiteX2" fmla="*/ 1514475 w 3276600"/>
              <a:gd name="connsiteY2" fmla="*/ 284800 h 1894525"/>
              <a:gd name="connsiteX3" fmla="*/ 3276600 w 3276600"/>
              <a:gd name="connsiteY3" fmla="*/ 8575 h 1894525"/>
              <a:gd name="connsiteX0" fmla="*/ 0 w 3276600"/>
              <a:gd name="connsiteY0" fmla="*/ 1886787 h 1886787"/>
              <a:gd name="connsiteX1" fmla="*/ 1104900 w 3276600"/>
              <a:gd name="connsiteY1" fmla="*/ 1877262 h 1886787"/>
              <a:gd name="connsiteX2" fmla="*/ 1514475 w 3276600"/>
              <a:gd name="connsiteY2" fmla="*/ 277062 h 1886787"/>
              <a:gd name="connsiteX3" fmla="*/ 3276600 w 3276600"/>
              <a:gd name="connsiteY3" fmla="*/ 837 h 1886787"/>
              <a:gd name="connsiteX0" fmla="*/ 0 w 3276600"/>
              <a:gd name="connsiteY0" fmla="*/ 1889070 h 2016800"/>
              <a:gd name="connsiteX1" fmla="*/ 1104900 w 3276600"/>
              <a:gd name="connsiteY1" fmla="*/ 1879545 h 2016800"/>
              <a:gd name="connsiteX2" fmla="*/ 1743075 w 3276600"/>
              <a:gd name="connsiteY2" fmla="*/ 60270 h 2016800"/>
              <a:gd name="connsiteX3" fmla="*/ 3276600 w 3276600"/>
              <a:gd name="connsiteY3" fmla="*/ 3120 h 2016800"/>
              <a:gd name="connsiteX0" fmla="*/ 0 w 3286125"/>
              <a:gd name="connsiteY0" fmla="*/ 1964451 h 2092181"/>
              <a:gd name="connsiteX1" fmla="*/ 1104900 w 3286125"/>
              <a:gd name="connsiteY1" fmla="*/ 1954926 h 2092181"/>
              <a:gd name="connsiteX2" fmla="*/ 1743075 w 3286125"/>
              <a:gd name="connsiteY2" fmla="*/ 135651 h 2092181"/>
              <a:gd name="connsiteX3" fmla="*/ 3286125 w 3286125"/>
              <a:gd name="connsiteY3" fmla="*/ 145176 h 2092181"/>
              <a:gd name="connsiteX0" fmla="*/ 0 w 3286125"/>
              <a:gd name="connsiteY0" fmla="*/ 1960260 h 2087990"/>
              <a:gd name="connsiteX1" fmla="*/ 1104900 w 3286125"/>
              <a:gd name="connsiteY1" fmla="*/ 1950735 h 2087990"/>
              <a:gd name="connsiteX2" fmla="*/ 1743075 w 3286125"/>
              <a:gd name="connsiteY2" fmla="*/ 131460 h 2087990"/>
              <a:gd name="connsiteX3" fmla="*/ 3286125 w 3286125"/>
              <a:gd name="connsiteY3" fmla="*/ 140985 h 2087990"/>
              <a:gd name="connsiteX0" fmla="*/ 0 w 3286125"/>
              <a:gd name="connsiteY0" fmla="*/ 1828805 h 1956535"/>
              <a:gd name="connsiteX1" fmla="*/ 1104900 w 3286125"/>
              <a:gd name="connsiteY1" fmla="*/ 1819280 h 1956535"/>
              <a:gd name="connsiteX2" fmla="*/ 1743075 w 3286125"/>
              <a:gd name="connsiteY2" fmla="*/ 5 h 1956535"/>
              <a:gd name="connsiteX3" fmla="*/ 3286125 w 3286125"/>
              <a:gd name="connsiteY3" fmla="*/ 9530 h 1956535"/>
              <a:gd name="connsiteX0" fmla="*/ 0 w 3286125"/>
              <a:gd name="connsiteY0" fmla="*/ 1828805 h 1828805"/>
              <a:gd name="connsiteX1" fmla="*/ 1104900 w 3286125"/>
              <a:gd name="connsiteY1" fmla="*/ 1819280 h 1828805"/>
              <a:gd name="connsiteX2" fmla="*/ 1743075 w 3286125"/>
              <a:gd name="connsiteY2" fmla="*/ 5 h 1828805"/>
              <a:gd name="connsiteX3" fmla="*/ 3286125 w 3286125"/>
              <a:gd name="connsiteY3" fmla="*/ 9530 h 1828805"/>
              <a:gd name="connsiteX0" fmla="*/ 0 w 3543300"/>
              <a:gd name="connsiteY0" fmla="*/ 1828805 h 1956535"/>
              <a:gd name="connsiteX1" fmla="*/ 1362075 w 3543300"/>
              <a:gd name="connsiteY1" fmla="*/ 1819280 h 1956535"/>
              <a:gd name="connsiteX2" fmla="*/ 2000250 w 3543300"/>
              <a:gd name="connsiteY2" fmla="*/ 5 h 1956535"/>
              <a:gd name="connsiteX3" fmla="*/ 3543300 w 3543300"/>
              <a:gd name="connsiteY3" fmla="*/ 9530 h 1956535"/>
              <a:gd name="connsiteX0" fmla="*/ 0 w 3543300"/>
              <a:gd name="connsiteY0" fmla="*/ 1828805 h 1828805"/>
              <a:gd name="connsiteX1" fmla="*/ 1362075 w 3543300"/>
              <a:gd name="connsiteY1" fmla="*/ 1819280 h 1828805"/>
              <a:gd name="connsiteX2" fmla="*/ 2000250 w 3543300"/>
              <a:gd name="connsiteY2" fmla="*/ 5 h 1828805"/>
              <a:gd name="connsiteX3" fmla="*/ 3543300 w 3543300"/>
              <a:gd name="connsiteY3" fmla="*/ 9530 h 1828805"/>
              <a:gd name="connsiteX0" fmla="*/ 0 w 4362450"/>
              <a:gd name="connsiteY0" fmla="*/ 1958816 h 1958816"/>
              <a:gd name="connsiteX1" fmla="*/ 1362075 w 4362450"/>
              <a:gd name="connsiteY1" fmla="*/ 1949291 h 1958816"/>
              <a:gd name="connsiteX2" fmla="*/ 2000250 w 4362450"/>
              <a:gd name="connsiteY2" fmla="*/ 130016 h 1958816"/>
              <a:gd name="connsiteX3" fmla="*/ 4362450 w 4362450"/>
              <a:gd name="connsiteY3" fmla="*/ 148681 h 1958816"/>
              <a:gd name="connsiteX0" fmla="*/ 0 w 4362450"/>
              <a:gd name="connsiteY0" fmla="*/ 1828801 h 1828801"/>
              <a:gd name="connsiteX1" fmla="*/ 1362075 w 4362450"/>
              <a:gd name="connsiteY1" fmla="*/ 1819276 h 1828801"/>
              <a:gd name="connsiteX2" fmla="*/ 2000250 w 4362450"/>
              <a:gd name="connsiteY2" fmla="*/ 1 h 1828801"/>
              <a:gd name="connsiteX3" fmla="*/ 4362450 w 4362450"/>
              <a:gd name="connsiteY3" fmla="*/ 18666 h 1828801"/>
              <a:gd name="connsiteX0" fmla="*/ 0 w 4362450"/>
              <a:gd name="connsiteY0" fmla="*/ 1810135 h 1935834"/>
              <a:gd name="connsiteX1" fmla="*/ 1362075 w 4362450"/>
              <a:gd name="connsiteY1" fmla="*/ 1800610 h 1935834"/>
              <a:gd name="connsiteX2" fmla="*/ 1995488 w 4362450"/>
              <a:gd name="connsiteY2" fmla="*/ 8756 h 1935834"/>
              <a:gd name="connsiteX3" fmla="*/ 4362450 w 4362450"/>
              <a:gd name="connsiteY3" fmla="*/ 0 h 1935834"/>
              <a:gd name="connsiteX0" fmla="*/ 0 w 4362450"/>
              <a:gd name="connsiteY0" fmla="*/ 1933418 h 2059118"/>
              <a:gd name="connsiteX1" fmla="*/ 1362075 w 4362450"/>
              <a:gd name="connsiteY1" fmla="*/ 1923893 h 2059118"/>
              <a:gd name="connsiteX2" fmla="*/ 1995488 w 4362450"/>
              <a:gd name="connsiteY2" fmla="*/ 132039 h 2059118"/>
              <a:gd name="connsiteX3" fmla="*/ 4362450 w 4362450"/>
              <a:gd name="connsiteY3" fmla="*/ 134709 h 2059118"/>
              <a:gd name="connsiteX0" fmla="*/ 0 w 4362450"/>
              <a:gd name="connsiteY0" fmla="*/ 1801379 h 1927079"/>
              <a:gd name="connsiteX1" fmla="*/ 1362075 w 4362450"/>
              <a:gd name="connsiteY1" fmla="*/ 1791854 h 1927079"/>
              <a:gd name="connsiteX2" fmla="*/ 1995488 w 4362450"/>
              <a:gd name="connsiteY2" fmla="*/ 0 h 1927079"/>
              <a:gd name="connsiteX3" fmla="*/ 4362450 w 4362450"/>
              <a:gd name="connsiteY3" fmla="*/ 2670 h 1927079"/>
              <a:gd name="connsiteX0" fmla="*/ 0 w 4362450"/>
              <a:gd name="connsiteY0" fmla="*/ 1801379 h 1801379"/>
              <a:gd name="connsiteX1" fmla="*/ 1362075 w 4362450"/>
              <a:gd name="connsiteY1" fmla="*/ 1791854 h 1801379"/>
              <a:gd name="connsiteX2" fmla="*/ 1995488 w 4362450"/>
              <a:gd name="connsiteY2" fmla="*/ 0 h 1801379"/>
              <a:gd name="connsiteX3" fmla="*/ 4362450 w 4362450"/>
              <a:gd name="connsiteY3" fmla="*/ 2670 h 1801379"/>
              <a:gd name="connsiteX0" fmla="*/ 0 w 4362450"/>
              <a:gd name="connsiteY0" fmla="*/ 1803505 h 1803505"/>
              <a:gd name="connsiteX1" fmla="*/ 1362075 w 4362450"/>
              <a:gd name="connsiteY1" fmla="*/ 1793980 h 1803505"/>
              <a:gd name="connsiteX2" fmla="*/ 1995488 w 4362450"/>
              <a:gd name="connsiteY2" fmla="*/ 2126 h 1803505"/>
              <a:gd name="connsiteX3" fmla="*/ 4362450 w 4362450"/>
              <a:gd name="connsiteY3" fmla="*/ 4796 h 180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1803505">
                <a:moveTo>
                  <a:pt x="0" y="1803505"/>
                </a:moveTo>
                <a:lnTo>
                  <a:pt x="1362075" y="1793980"/>
                </a:lnTo>
                <a:cubicBezTo>
                  <a:pt x="1708944" y="1790810"/>
                  <a:pt x="1652588" y="7833"/>
                  <a:pt x="1995488" y="2126"/>
                </a:cubicBezTo>
                <a:cubicBezTo>
                  <a:pt x="2338388" y="-3581"/>
                  <a:pt x="3573463" y="3906"/>
                  <a:pt x="4362450" y="4796"/>
                </a:cubicBezTo>
              </a:path>
            </a:pathLst>
          </a:cu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4922210" y="3036828"/>
            <a:ext cx="302647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Less</a:t>
            </a:r>
            <a:r>
              <a:rPr lang="de-D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prone</a:t>
            </a:r>
            <a:r>
              <a:rPr lang="de-D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extreme </a:t>
            </a:r>
            <a:r>
              <a:rPr lang="de-DE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values</a:t>
            </a:r>
            <a:endParaRPr lang="en-US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/>
              <p:cNvSpPr txBox="1"/>
              <p:nvPr/>
            </p:nvSpPr>
            <p:spPr>
              <a:xfrm>
                <a:off x="5227093" y="3519503"/>
                <a:ext cx="2514022" cy="7362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𝑥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𝜎</m:t>
                          </m:r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(</m:t>
                          </m:r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cs typeface="Arial" pitchFamily="34" charset="0"/>
                        </a:rPr>
                        <m:t>𝑥</m:t>
                      </m:r>
                      <m:r>
                        <a:rPr lang="de-DE" sz="1400" b="0" i="1" smtClean="0">
                          <a:latin typeface="Cambria Math"/>
                          <a:cs typeface="Arial" pitchFamily="34" charset="0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cs typeface="Arial" pitchFamily="34" charset="0"/>
                        </a:rPr>
                        <m:t>)</m:t>
                      </m:r>
                    </m:oMath>
                  </m:oMathPara>
                </a14:m>
                <a:endParaRPr lang="en-US" sz="1400" dirty="0" smtClean="0">
                  <a:latin typeface="Arial" pitchFamily="34" charset="0"/>
                  <a:cs typeface="Arial" pitchFamily="34" charset="0"/>
                </a:endParaRPr>
              </a:p>
              <a:p>
                <a:endParaRPr lang="de-DE" sz="1400" dirty="0">
                  <a:latin typeface="Arial" pitchFamily="34" charset="0"/>
                  <a:cs typeface="Arial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/>
                        <a:cs typeface="Arial" pitchFamily="34" charset="0"/>
                      </a:rPr>
                      <m:t>𝜎</m:t>
                    </m:r>
                    <m:d>
                      <m:dPr>
                        <m:ctrlPr>
                          <a:rPr lang="de-DE" sz="1400" b="0" i="1" smtClean="0"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de-DE" sz="1400" b="0" i="1" smtClean="0">
                            <a:latin typeface="Cambria Math"/>
                            <a:cs typeface="Arial" pitchFamily="34" charset="0"/>
                          </a:rPr>
                          <m:t>𝑧</m:t>
                        </m:r>
                      </m:e>
                    </m:d>
                    <m:r>
                      <a:rPr lang="de-DE" sz="1400" b="0" i="1" smtClean="0">
                        <a:latin typeface="Cambria Math"/>
                        <a:cs typeface="Arial" pitchFamily="34" charset="0"/>
                      </a:rPr>
                      <m:t>≔ </m:t>
                    </m:r>
                    <m:f>
                      <m:fPr>
                        <m:ctrlPr>
                          <a:rPr lang="de-DE" sz="1400" b="0" i="1" smtClean="0"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de-DE" sz="1400" b="0" i="1" smtClean="0">
                            <a:latin typeface="Cambria Math"/>
                            <a:cs typeface="Arial" pitchFamily="34" charset="0"/>
                          </a:rPr>
                          <m:t>1</m:t>
                        </m:r>
                      </m:num>
                      <m:den>
                        <m:r>
                          <a:rPr lang="de-DE" sz="1400" b="0" i="1" smtClean="0">
                            <a:latin typeface="Cambria Math"/>
                            <a:cs typeface="Arial" pitchFamily="34" charset="0"/>
                          </a:rPr>
                          <m:t>1+</m:t>
                        </m:r>
                        <m:sSup>
                          <m:sSupPr>
                            <m:ctrlPr>
                              <a:rPr lang="de-DE" sz="1400" b="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/>
                                <a:cs typeface="Arial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de-DE" sz="1400" b="0" i="1" smtClean="0">
                                <a:latin typeface="Cambria Math"/>
                                <a:cs typeface="Arial" pitchFamily="34" charset="0"/>
                              </a:rPr>
                              <m:t>−</m:t>
                            </m:r>
                            <m:r>
                              <a:rPr lang="de-DE" sz="1400" b="0" i="1" smtClean="0">
                                <a:latin typeface="Cambria Math"/>
                                <a:cs typeface="Arial" pitchFamily="34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 (sigmoid function)</a:t>
                </a:r>
              </a:p>
            </p:txBody>
          </p:sp>
        </mc:Choice>
        <mc:Fallback xmlns="">
          <p:sp>
            <p:nvSpPr>
              <p:cNvPr id="34" name="Textfeld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093" y="3519503"/>
                <a:ext cx="2514022" cy="736227"/>
              </a:xfrm>
              <a:prstGeom prst="rect">
                <a:avLst/>
              </a:prstGeom>
              <a:blipFill rotWithShape="1">
                <a:blip r:embed="rId3"/>
                <a:stretch>
                  <a:fillRect l="-1695" r="-3632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26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0.11042 0.00185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4" grpId="0"/>
      <p:bldP spid="6" grpId="0" animBg="1"/>
      <p:bldP spid="7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Sigmoid function</a:t>
            </a:r>
            <a:br>
              <a:rPr lang="en-US" dirty="0" smtClean="0"/>
            </a:br>
            <a:r>
              <a:rPr lang="en-US" b="0" dirty="0" smtClean="0"/>
              <a:t>(Logistic curve)</a:t>
            </a:r>
            <a:endParaRPr lang="en-US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18</a:t>
            </a:fld>
            <a:endParaRPr lang="en-GB" noProof="0" dirty="0"/>
          </a:p>
        </p:txBody>
      </p:sp>
      <p:pic>
        <p:nvPicPr>
          <p:cNvPr id="8194" name="Picture 2" descr="Bildergebnis für sigmoid func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19891" r="8206" b="6192"/>
          <a:stretch/>
        </p:blipFill>
        <p:spPr bwMode="auto">
          <a:xfrm>
            <a:off x="2123728" y="2060848"/>
            <a:ext cx="4731608" cy="299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4632467" y="5067543"/>
                <a:ext cx="109837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b="0" i="1" smtClean="0">
                          <a:latin typeface="Cambria Math"/>
                          <a:cs typeface="Arial" pitchFamily="34" charset="0"/>
                        </a:rPr>
                        <m:t>𝑧</m:t>
                      </m:r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467" y="5067543"/>
                <a:ext cx="109837" cy="169277"/>
              </a:xfrm>
              <a:prstGeom prst="rect">
                <a:avLst/>
              </a:prstGeom>
              <a:blipFill rotWithShape="1">
                <a:blip r:embed="rId4"/>
                <a:stretch>
                  <a:fillRect l="-16667" r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508104" y="2492896"/>
                <a:ext cx="1079398" cy="3499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  <a:cs typeface="Arial" pitchFamily="34" charset="0"/>
                        </a:rPr>
                        <m:t>𝜎</m:t>
                      </m:r>
                      <m:d>
                        <m:dPr>
                          <m:ctrlPr>
                            <a:rPr lang="de-DE" sz="1200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  <a:cs typeface="Arial" pitchFamily="34" charset="0"/>
                            </a:rPr>
                            <m:t>𝑧</m:t>
                          </m:r>
                        </m:e>
                      </m:d>
                      <m:r>
                        <a:rPr lang="de-DE" sz="1200" b="0" i="1" smtClean="0">
                          <a:latin typeface="Cambria Math"/>
                          <a:cs typeface="Arial" pitchFamily="34" charset="0"/>
                        </a:rPr>
                        <m:t>= 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  <a:cs typeface="Arial" pitchFamily="34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/>
                                  <a:cs typeface="Arial" pitchFamily="34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cs typeface="Arial" pitchFamily="34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cs typeface="Arial" pitchFamily="34" charset="0"/>
                                </a:rPr>
                                <m:t>−</m:t>
                              </m:r>
                              <m:r>
                                <a:rPr lang="de-DE" sz="1200" b="0" i="1" smtClean="0">
                                  <a:latin typeface="Cambria Math"/>
                                  <a:cs typeface="Arial" pitchFamily="34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2492896"/>
                <a:ext cx="1079398" cy="349968"/>
              </a:xfrm>
              <a:prstGeom prst="rect">
                <a:avLst/>
              </a:prstGeom>
              <a:blipFill rotWithShape="1">
                <a:blip r:embed="rId5"/>
                <a:stretch>
                  <a:fillRect l="-1695"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2635411" y="5594756"/>
            <a:ext cx="394979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→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Measure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classification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probabilty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67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quarter" idx="12"/>
              </p:nvPr>
            </p:nvSpPr>
            <p:spPr>
              <a:ln>
                <a:noFill/>
              </a:ln>
            </p:spPr>
            <p:txBody>
              <a:bodyPr/>
              <a:lstStyle/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be the n-dim input feature vector, then</a:t>
                </a:r>
                <a:endParaRPr lang="en-US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𝜎</m:t>
                      </m:r>
                      <m:r>
                        <a:rPr lang="en-US" b="0" i="1" smtClean="0">
                          <a:latin typeface="Cambria Math"/>
                        </a:rPr>
                        <m:t>(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b="0" dirty="0" smtClean="0"/>
                  <a:t>Constant bias trick:</a:t>
                </a:r>
              </a:p>
              <a:p>
                <a:pPr lvl="1"/>
                <a:endParaRPr lang="en-US" dirty="0" smtClean="0"/>
              </a:p>
              <a:p>
                <a:pPr lvl="1"/>
                <a:r>
                  <a:rPr lang="en-US" dirty="0" smtClean="0"/>
                  <a:t>Define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de-DE" b="0" i="1" smtClean="0">
                        <a:latin typeface="Cambria Math"/>
                      </a:rPr>
                      <m:t>1</m:t>
                    </m:r>
                  </m:oMath>
                </a14:m>
                <a:endParaRPr lang="en-US" b="0" dirty="0" smtClean="0"/>
              </a:p>
              <a:p>
                <a:pPr lvl="1"/>
                <a:endParaRPr lang="en-US" dirty="0"/>
              </a:p>
              <a:p>
                <a:pPr lvl="1"/>
                <a:r>
                  <a:rPr lang="en-US" dirty="0" smtClean="0"/>
                  <a:t>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𝜎</m:t>
                    </m:r>
                    <m:r>
                      <a:rPr lang="en-US" i="1">
                        <a:latin typeface="Cambria Math"/>
                      </a:rPr>
                      <m:t>( 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de-DE" b="0" i="1" smtClean="0">
                            <a:latin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</m:nary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𝜎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𝜃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 lvl="1"/>
                <a:endParaRPr lang="en-US" dirty="0"/>
              </a:p>
              <a:p>
                <a:pPr marL="4464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n>
                                <a:noFill/>
                              </a:ln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n>
                                <a:noFill/>
                              </a:ln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n>
                                <a:noFill/>
                              </a:ln>
                              <a:latin typeface="Cambria Math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n>
                                <a:noFill/>
                              </a:ln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n>
                                <a:noFill/>
                              </a:ln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n>
                            <a:noFill/>
                          </a:ln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n>
                                <a:noFill/>
                              </a:ln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n>
                                <a:noFill/>
                              </a:ln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n>
                                <a:noFill/>
                              </a:ln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n>
                                    <a:noFill/>
                                  </a:ln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n>
                                    <a:noFill/>
                                  </a:ln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b="0" i="1" smtClean="0">
                                      <a:ln>
                                        <a:noFill/>
                                      </a:ln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n>
                                        <a:noFill/>
                                      </a:ln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n>
                                        <a:noFill/>
                                      </a:ln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n>
                                        <a:noFill/>
                                      </a:ln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n>
                                    <a:noFill/>
                                  </a:ln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ln>
                    <a:noFill/>
                  </a:ln>
                </a:endParaRPr>
              </a:p>
              <a:p>
                <a:pPr lvl="1"/>
                <a:endParaRPr lang="de-DE" b="0" dirty="0" smtClean="0"/>
              </a:p>
              <a:p>
                <a:r>
                  <a:rPr lang="de-DE" dirty="0" smtClean="0"/>
                  <a:t>Can </a:t>
                </a:r>
                <a:r>
                  <a:rPr lang="de-DE" dirty="0" err="1" smtClean="0"/>
                  <a:t>be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used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for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binary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classification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problems</a:t>
                </a:r>
                <a:endParaRPr lang="en-US" b="0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 rotWithShape="1">
                <a:blip r:embed="rId3"/>
                <a:stretch>
                  <a:fillRect l="-1642" t="-1685" b="-7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 Regression Formalism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19</a:t>
            </a:fld>
            <a:endParaRPr lang="en-GB" noProof="0" dirty="0"/>
          </a:p>
        </p:txBody>
      </p:sp>
      <p:sp>
        <p:nvSpPr>
          <p:cNvPr id="6" name="Rechteck 5"/>
          <p:cNvSpPr/>
          <p:nvPr/>
        </p:nvSpPr>
        <p:spPr>
          <a:xfrm>
            <a:off x="3347864" y="4581128"/>
            <a:ext cx="2088232" cy="72008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47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486000" y="1412776"/>
            <a:ext cx="8172000" cy="4338000"/>
          </a:xfrm>
        </p:spPr>
        <p:txBody>
          <a:bodyPr/>
          <a:lstStyle/>
          <a:p>
            <a:r>
              <a:rPr lang="de-DE" dirty="0" smtClean="0"/>
              <a:t>Basics</a:t>
            </a:r>
          </a:p>
          <a:p>
            <a:pPr lvl="1"/>
            <a:r>
              <a:rPr lang="de-DE" sz="1600" dirty="0" err="1" smtClean="0"/>
              <a:t>Supervised</a:t>
            </a:r>
            <a:r>
              <a:rPr lang="de-DE" sz="1600" dirty="0" smtClean="0"/>
              <a:t> </a:t>
            </a:r>
            <a:r>
              <a:rPr lang="de-DE" sz="1600" dirty="0" err="1" smtClean="0"/>
              <a:t>learning</a:t>
            </a:r>
            <a:r>
              <a:rPr lang="de-DE" sz="1600" dirty="0" smtClean="0"/>
              <a:t>: </a:t>
            </a:r>
            <a:r>
              <a:rPr lang="de-DE" sz="1600" dirty="0" err="1" smtClean="0"/>
              <a:t>regression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classification</a:t>
            </a:r>
            <a:endParaRPr lang="de-DE" sz="1600" dirty="0" smtClean="0"/>
          </a:p>
          <a:p>
            <a:pPr lvl="1"/>
            <a:r>
              <a:rPr lang="de-DE" sz="1600" dirty="0" err="1" smtClean="0"/>
              <a:t>Math</a:t>
            </a:r>
            <a:r>
              <a:rPr lang="de-DE" sz="1600" dirty="0" smtClean="0"/>
              <a:t> </a:t>
            </a:r>
            <a:r>
              <a:rPr lang="de-DE" sz="1600" dirty="0" err="1" smtClean="0"/>
              <a:t>theory</a:t>
            </a:r>
            <a:endParaRPr lang="de-DE" sz="1600" dirty="0" smtClean="0"/>
          </a:p>
          <a:p>
            <a:pPr lvl="1"/>
            <a:r>
              <a:rPr lang="de-DE" sz="1600" dirty="0" smtClean="0"/>
              <a:t>Training</a:t>
            </a:r>
          </a:p>
          <a:p>
            <a:pPr lvl="1"/>
            <a:r>
              <a:rPr lang="de-DE" sz="1600" dirty="0" err="1" smtClean="0"/>
              <a:t>Optimization</a:t>
            </a:r>
            <a:r>
              <a:rPr lang="de-DE" sz="1600" dirty="0" smtClean="0"/>
              <a:t>: </a:t>
            </a:r>
            <a:r>
              <a:rPr lang="de-DE" sz="1600" dirty="0" err="1" smtClean="0"/>
              <a:t>gradient</a:t>
            </a:r>
            <a:r>
              <a:rPr lang="de-DE" sz="1600" dirty="0" smtClean="0"/>
              <a:t> </a:t>
            </a:r>
            <a:r>
              <a:rPr lang="de-DE" sz="1600" dirty="0" err="1" smtClean="0"/>
              <a:t>descent</a:t>
            </a:r>
            <a:r>
              <a:rPr lang="de-DE" sz="1600" dirty="0" smtClean="0"/>
              <a:t>, </a:t>
            </a:r>
            <a:r>
              <a:rPr lang="de-DE" sz="1600" dirty="0" err="1" smtClean="0"/>
              <a:t>gradient</a:t>
            </a:r>
            <a:r>
              <a:rPr lang="de-DE" sz="1600" dirty="0" smtClean="0"/>
              <a:t> </a:t>
            </a:r>
            <a:r>
              <a:rPr lang="de-DE" sz="1600" dirty="0" err="1" smtClean="0"/>
              <a:t>checking</a:t>
            </a:r>
            <a:endParaRPr lang="de-DE" sz="1600" dirty="0" smtClean="0"/>
          </a:p>
          <a:p>
            <a:pPr lvl="1"/>
            <a:r>
              <a:rPr lang="de-DE" sz="1600" dirty="0" smtClean="0"/>
              <a:t>Over-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underfitting</a:t>
            </a:r>
            <a:r>
              <a:rPr lang="de-DE" sz="1600" dirty="0" smtClean="0"/>
              <a:t>, </a:t>
            </a:r>
            <a:r>
              <a:rPr lang="de-DE" sz="1600" dirty="0" err="1"/>
              <a:t>r</a:t>
            </a:r>
            <a:r>
              <a:rPr lang="de-DE" sz="1600" dirty="0" err="1" smtClean="0"/>
              <a:t>egularization</a:t>
            </a:r>
            <a:endParaRPr lang="de-DE" sz="1600" dirty="0" smtClean="0"/>
          </a:p>
          <a:p>
            <a:pPr lvl="1"/>
            <a:endParaRPr lang="de-DE" dirty="0"/>
          </a:p>
          <a:p>
            <a:r>
              <a:rPr lang="de-DE" dirty="0" err="1" smtClean="0"/>
              <a:t>Logistic</a:t>
            </a:r>
            <a:r>
              <a:rPr lang="de-DE" dirty="0" smtClean="0"/>
              <a:t> Regression:</a:t>
            </a:r>
          </a:p>
          <a:p>
            <a:pPr lvl="1"/>
            <a:r>
              <a:rPr lang="de-DE" sz="1600" dirty="0" smtClean="0"/>
              <a:t>Linear </a:t>
            </a:r>
            <a:r>
              <a:rPr lang="de-DE" sz="1600" dirty="0" err="1" smtClean="0"/>
              <a:t>regression</a:t>
            </a:r>
            <a:r>
              <a:rPr lang="de-DE" sz="1600" dirty="0" smtClean="0"/>
              <a:t> </a:t>
            </a:r>
            <a:r>
              <a:rPr lang="de-DE" sz="1600" dirty="0" err="1" smtClean="0"/>
              <a:t>vs</a:t>
            </a:r>
            <a:r>
              <a:rPr lang="de-DE" sz="1600" dirty="0" smtClean="0"/>
              <a:t> </a:t>
            </a:r>
            <a:r>
              <a:rPr lang="de-DE" sz="1600" dirty="0" err="1" smtClean="0"/>
              <a:t>logistic</a:t>
            </a:r>
            <a:r>
              <a:rPr lang="de-DE" sz="1600" dirty="0" smtClean="0"/>
              <a:t> </a:t>
            </a:r>
            <a:r>
              <a:rPr lang="de-DE" sz="1600" dirty="0" err="1" smtClean="0"/>
              <a:t>regression</a:t>
            </a:r>
            <a:endParaRPr lang="de-DE" sz="1600" dirty="0" smtClean="0"/>
          </a:p>
          <a:p>
            <a:pPr lvl="1"/>
            <a:r>
              <a:rPr lang="de-DE" sz="1600" dirty="0" err="1" smtClean="0"/>
              <a:t>Formalism</a:t>
            </a:r>
            <a:endParaRPr lang="de-DE" sz="1600" dirty="0" smtClean="0"/>
          </a:p>
          <a:p>
            <a:pPr lvl="1"/>
            <a:r>
              <a:rPr lang="de-DE" sz="1600" dirty="0" err="1" smtClean="0"/>
              <a:t>Cost</a:t>
            </a:r>
            <a:r>
              <a:rPr lang="de-DE" sz="1600" dirty="0" smtClean="0"/>
              <a:t> vs. Loss</a:t>
            </a:r>
          </a:p>
          <a:p>
            <a:pPr lvl="1"/>
            <a:r>
              <a:rPr lang="de-DE" sz="1600" dirty="0" err="1" smtClean="0"/>
              <a:t>One</a:t>
            </a:r>
            <a:r>
              <a:rPr lang="de-DE" sz="1600" dirty="0" smtClean="0"/>
              <a:t>-</a:t>
            </a:r>
            <a:r>
              <a:rPr lang="de-DE" sz="1600" dirty="0" err="1" smtClean="0"/>
              <a:t>vs</a:t>
            </a:r>
            <a:r>
              <a:rPr lang="de-DE" sz="1600" dirty="0" smtClean="0"/>
              <a:t>-All </a:t>
            </a:r>
            <a:r>
              <a:rPr lang="de-DE" sz="1600" dirty="0" err="1" smtClean="0"/>
              <a:t>for</a:t>
            </a:r>
            <a:r>
              <a:rPr lang="de-DE" sz="1600" dirty="0" smtClean="0"/>
              <a:t> multi-</a:t>
            </a:r>
            <a:r>
              <a:rPr lang="de-DE" sz="1600" dirty="0" err="1" smtClean="0"/>
              <a:t>class</a:t>
            </a:r>
            <a:r>
              <a:rPr lang="de-DE" sz="1600" dirty="0" smtClean="0"/>
              <a:t> </a:t>
            </a:r>
            <a:r>
              <a:rPr lang="de-DE" sz="1600" dirty="0" err="1" smtClean="0"/>
              <a:t>classification</a:t>
            </a:r>
            <a:endParaRPr lang="de-DE" sz="1600" dirty="0" smtClean="0"/>
          </a:p>
          <a:p>
            <a:pPr lvl="1"/>
            <a:endParaRPr lang="de-DE" sz="1600" dirty="0"/>
          </a:p>
          <a:p>
            <a:r>
              <a:rPr lang="de-DE" dirty="0" err="1" smtClean="0"/>
              <a:t>Neural</a:t>
            </a:r>
            <a:r>
              <a:rPr lang="de-DE" dirty="0" smtClean="0"/>
              <a:t> Networks</a:t>
            </a:r>
          </a:p>
          <a:p>
            <a:pPr lvl="1"/>
            <a:r>
              <a:rPr lang="de-DE" sz="1600" dirty="0" err="1" smtClean="0"/>
              <a:t>History</a:t>
            </a:r>
            <a:endParaRPr lang="de-DE" sz="1600" dirty="0" smtClean="0"/>
          </a:p>
          <a:p>
            <a:pPr lvl="1"/>
            <a:r>
              <a:rPr lang="de-DE" sz="1600" dirty="0" smtClean="0"/>
              <a:t>Neurons</a:t>
            </a:r>
          </a:p>
          <a:p>
            <a:pPr lvl="1"/>
            <a:r>
              <a:rPr lang="de-DE" sz="1600" dirty="0" err="1" smtClean="0"/>
              <a:t>Formalism</a:t>
            </a:r>
            <a:endParaRPr lang="de-DE" sz="1600" dirty="0" smtClean="0"/>
          </a:p>
          <a:p>
            <a:pPr lvl="1"/>
            <a:r>
              <a:rPr lang="de-DE" sz="1600" dirty="0" smtClean="0"/>
              <a:t>Loss + Back-propagation</a:t>
            </a:r>
          </a:p>
          <a:p>
            <a:pPr lvl="1"/>
            <a:r>
              <a:rPr lang="de-DE" sz="1600" dirty="0" err="1" smtClean="0"/>
              <a:t>Advanced</a:t>
            </a:r>
            <a:r>
              <a:rPr lang="de-DE" sz="1600" dirty="0" smtClean="0"/>
              <a:t> </a:t>
            </a:r>
            <a:r>
              <a:rPr lang="de-DE" sz="1600" dirty="0" err="1" smtClean="0"/>
              <a:t>topics</a:t>
            </a:r>
            <a:endParaRPr lang="de-DE" sz="1600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16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Problem: standard mean squared loss is not convex in LR!</a:t>
                </a:r>
              </a:p>
              <a:p>
                <a:pPr marL="0" indent="0">
                  <a:buNone/>
                </a:pPr>
                <a:endParaRPr lang="en-US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𝐽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e>
                                  </m:d>
                                  <m:r>
                                    <a:rPr lang="en-US" i="1">
                                      <a:latin typeface="Cambria Math"/>
                                    </a:rPr>
                                    <m:t> 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= </m:t>
                          </m:r>
                        </m:e>
                      </m:nary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Cost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Optimizers get stuck in local minima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 rotWithShape="1">
                <a:blip r:embed="rId3"/>
                <a:stretch>
                  <a:fillRect l="-1642" t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function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20</a:t>
            </a:fld>
            <a:endParaRPr lang="en-GB" noProof="0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886835" y="3140968"/>
            <a:ext cx="2605045" cy="2293221"/>
            <a:chOff x="886835" y="3140968"/>
            <a:chExt cx="2605045" cy="22932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/>
                <p:cNvSpPr txBox="1"/>
                <p:nvPr/>
              </p:nvSpPr>
              <p:spPr>
                <a:xfrm>
                  <a:off x="2250422" y="5157190"/>
                  <a:ext cx="2006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/>
                            <a:cs typeface="Arial" pitchFamily="34" charset="0"/>
                          </a:rPr>
                          <m:t>𝜃</m:t>
                        </m:r>
                      </m:oMath>
                    </m:oMathPara>
                  </a14:m>
                  <a:endParaRPr lang="de-DE" b="0" dirty="0" smtClean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5" name="Textfeld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0422" y="5157190"/>
                  <a:ext cx="200696" cy="27699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24242" r="-21212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" name="Gruppieren 23"/>
            <p:cNvGrpSpPr/>
            <p:nvPr/>
          </p:nvGrpSpPr>
          <p:grpSpPr>
            <a:xfrm>
              <a:off x="886835" y="3140968"/>
              <a:ext cx="2605045" cy="1944216"/>
              <a:chOff x="886835" y="3140968"/>
              <a:chExt cx="2605045" cy="1944216"/>
            </a:xfrm>
          </p:grpSpPr>
          <p:grpSp>
            <p:nvGrpSpPr>
              <p:cNvPr id="7" name="Gruppieren 6"/>
              <p:cNvGrpSpPr/>
              <p:nvPr/>
            </p:nvGrpSpPr>
            <p:grpSpPr>
              <a:xfrm>
                <a:off x="1187624" y="3140968"/>
                <a:ext cx="2304256" cy="1944216"/>
                <a:chOff x="2051720" y="2492896"/>
                <a:chExt cx="2520280" cy="1944216"/>
              </a:xfrm>
            </p:grpSpPr>
            <p:cxnSp>
              <p:nvCxnSpPr>
                <p:cNvPr id="8" name="Gerade Verbindung mit Pfeil 7"/>
                <p:cNvCxnSpPr/>
                <p:nvPr/>
              </p:nvCxnSpPr>
              <p:spPr>
                <a:xfrm flipV="1">
                  <a:off x="2051720" y="2492896"/>
                  <a:ext cx="0" cy="194421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Gerade Verbindung mit Pfeil 8"/>
                <p:cNvCxnSpPr/>
                <p:nvPr/>
              </p:nvCxnSpPr>
              <p:spPr>
                <a:xfrm>
                  <a:off x="2051720" y="4437112"/>
                  <a:ext cx="252028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Freihandform 9"/>
              <p:cNvSpPr/>
              <p:nvPr/>
            </p:nvSpPr>
            <p:spPr>
              <a:xfrm>
                <a:off x="1455420" y="3208020"/>
                <a:ext cx="1790700" cy="1737380"/>
              </a:xfrm>
              <a:custGeom>
                <a:avLst/>
                <a:gdLst>
                  <a:gd name="connsiteX0" fmla="*/ 0 w 1790700"/>
                  <a:gd name="connsiteY0" fmla="*/ 15240 h 1737365"/>
                  <a:gd name="connsiteX1" fmla="*/ 922020 w 1790700"/>
                  <a:gd name="connsiteY1" fmla="*/ 1737360 h 1737365"/>
                  <a:gd name="connsiteX2" fmla="*/ 1790700 w 1790700"/>
                  <a:gd name="connsiteY2" fmla="*/ 0 h 1737365"/>
                  <a:gd name="connsiteX3" fmla="*/ 1790700 w 1790700"/>
                  <a:gd name="connsiteY3" fmla="*/ 0 h 1737365"/>
                  <a:gd name="connsiteX0" fmla="*/ 0 w 1790700"/>
                  <a:gd name="connsiteY0" fmla="*/ 15240 h 1806891"/>
                  <a:gd name="connsiteX1" fmla="*/ 922020 w 1790700"/>
                  <a:gd name="connsiteY1" fmla="*/ 1737360 h 1806891"/>
                  <a:gd name="connsiteX2" fmla="*/ 1158240 w 1790700"/>
                  <a:gd name="connsiteY2" fmla="*/ 1325880 h 1806891"/>
                  <a:gd name="connsiteX3" fmla="*/ 1790700 w 1790700"/>
                  <a:gd name="connsiteY3" fmla="*/ 0 h 1806891"/>
                  <a:gd name="connsiteX4" fmla="*/ 1790700 w 1790700"/>
                  <a:gd name="connsiteY4" fmla="*/ 0 h 1806891"/>
                  <a:gd name="connsiteX0" fmla="*/ 0 w 1790700"/>
                  <a:gd name="connsiteY0" fmla="*/ 15240 h 1792423"/>
                  <a:gd name="connsiteX1" fmla="*/ 922020 w 1790700"/>
                  <a:gd name="connsiteY1" fmla="*/ 1737360 h 1792423"/>
                  <a:gd name="connsiteX2" fmla="*/ 1158240 w 1790700"/>
                  <a:gd name="connsiteY2" fmla="*/ 1325880 h 1792423"/>
                  <a:gd name="connsiteX3" fmla="*/ 1432560 w 1790700"/>
                  <a:gd name="connsiteY3" fmla="*/ 1447800 h 1792423"/>
                  <a:gd name="connsiteX4" fmla="*/ 1790700 w 1790700"/>
                  <a:gd name="connsiteY4" fmla="*/ 0 h 1792423"/>
                  <a:gd name="connsiteX5" fmla="*/ 1790700 w 1790700"/>
                  <a:gd name="connsiteY5" fmla="*/ 0 h 1792423"/>
                  <a:gd name="connsiteX0" fmla="*/ 0 w 1790700"/>
                  <a:gd name="connsiteY0" fmla="*/ 15240 h 1737511"/>
                  <a:gd name="connsiteX1" fmla="*/ 723900 w 1790700"/>
                  <a:gd name="connsiteY1" fmla="*/ 1280160 h 1737511"/>
                  <a:gd name="connsiteX2" fmla="*/ 922020 w 1790700"/>
                  <a:gd name="connsiteY2" fmla="*/ 1737360 h 1737511"/>
                  <a:gd name="connsiteX3" fmla="*/ 1158240 w 1790700"/>
                  <a:gd name="connsiteY3" fmla="*/ 1325880 h 1737511"/>
                  <a:gd name="connsiteX4" fmla="*/ 1432560 w 1790700"/>
                  <a:gd name="connsiteY4" fmla="*/ 1447800 h 1737511"/>
                  <a:gd name="connsiteX5" fmla="*/ 1790700 w 1790700"/>
                  <a:gd name="connsiteY5" fmla="*/ 0 h 1737511"/>
                  <a:gd name="connsiteX6" fmla="*/ 1790700 w 1790700"/>
                  <a:gd name="connsiteY6" fmla="*/ 0 h 1737511"/>
                  <a:gd name="connsiteX0" fmla="*/ 0 w 1790700"/>
                  <a:gd name="connsiteY0" fmla="*/ 15240 h 1737511"/>
                  <a:gd name="connsiteX1" fmla="*/ 464820 w 1790700"/>
                  <a:gd name="connsiteY1" fmla="*/ 1524000 h 1737511"/>
                  <a:gd name="connsiteX2" fmla="*/ 723900 w 1790700"/>
                  <a:gd name="connsiteY2" fmla="*/ 1280160 h 1737511"/>
                  <a:gd name="connsiteX3" fmla="*/ 922020 w 1790700"/>
                  <a:gd name="connsiteY3" fmla="*/ 1737360 h 1737511"/>
                  <a:gd name="connsiteX4" fmla="*/ 1158240 w 1790700"/>
                  <a:gd name="connsiteY4" fmla="*/ 1325880 h 1737511"/>
                  <a:gd name="connsiteX5" fmla="*/ 1432560 w 1790700"/>
                  <a:gd name="connsiteY5" fmla="*/ 1447800 h 1737511"/>
                  <a:gd name="connsiteX6" fmla="*/ 1790700 w 1790700"/>
                  <a:gd name="connsiteY6" fmla="*/ 0 h 1737511"/>
                  <a:gd name="connsiteX7" fmla="*/ 1790700 w 1790700"/>
                  <a:gd name="connsiteY7" fmla="*/ 0 h 1737511"/>
                  <a:gd name="connsiteX0" fmla="*/ 0 w 1790700"/>
                  <a:gd name="connsiteY0" fmla="*/ 15240 h 1737438"/>
                  <a:gd name="connsiteX1" fmla="*/ 464820 w 1790700"/>
                  <a:gd name="connsiteY1" fmla="*/ 1524000 h 1737438"/>
                  <a:gd name="connsiteX2" fmla="*/ 708660 w 1790700"/>
                  <a:gd name="connsiteY2" fmla="*/ 1356360 h 1737438"/>
                  <a:gd name="connsiteX3" fmla="*/ 922020 w 1790700"/>
                  <a:gd name="connsiteY3" fmla="*/ 1737360 h 1737438"/>
                  <a:gd name="connsiteX4" fmla="*/ 1158240 w 1790700"/>
                  <a:gd name="connsiteY4" fmla="*/ 1325880 h 1737438"/>
                  <a:gd name="connsiteX5" fmla="*/ 1432560 w 1790700"/>
                  <a:gd name="connsiteY5" fmla="*/ 1447800 h 1737438"/>
                  <a:gd name="connsiteX6" fmla="*/ 1790700 w 1790700"/>
                  <a:gd name="connsiteY6" fmla="*/ 0 h 1737438"/>
                  <a:gd name="connsiteX7" fmla="*/ 1790700 w 1790700"/>
                  <a:gd name="connsiteY7" fmla="*/ 0 h 1737438"/>
                  <a:gd name="connsiteX0" fmla="*/ 0 w 1790700"/>
                  <a:gd name="connsiteY0" fmla="*/ 15240 h 1737380"/>
                  <a:gd name="connsiteX1" fmla="*/ 464820 w 1790700"/>
                  <a:gd name="connsiteY1" fmla="*/ 1524000 h 1737380"/>
                  <a:gd name="connsiteX2" fmla="*/ 708660 w 1790700"/>
                  <a:gd name="connsiteY2" fmla="*/ 1356360 h 1737380"/>
                  <a:gd name="connsiteX3" fmla="*/ 922020 w 1790700"/>
                  <a:gd name="connsiteY3" fmla="*/ 1737360 h 1737380"/>
                  <a:gd name="connsiteX4" fmla="*/ 1120140 w 1790700"/>
                  <a:gd name="connsiteY4" fmla="*/ 1341120 h 1737380"/>
                  <a:gd name="connsiteX5" fmla="*/ 1432560 w 1790700"/>
                  <a:gd name="connsiteY5" fmla="*/ 1447800 h 1737380"/>
                  <a:gd name="connsiteX6" fmla="*/ 1790700 w 1790700"/>
                  <a:gd name="connsiteY6" fmla="*/ 0 h 1737380"/>
                  <a:gd name="connsiteX7" fmla="*/ 1790700 w 1790700"/>
                  <a:gd name="connsiteY7" fmla="*/ 0 h 1737380"/>
                  <a:gd name="connsiteX0" fmla="*/ 0 w 1790700"/>
                  <a:gd name="connsiteY0" fmla="*/ 15240 h 1737380"/>
                  <a:gd name="connsiteX1" fmla="*/ 464820 w 1790700"/>
                  <a:gd name="connsiteY1" fmla="*/ 1524000 h 1737380"/>
                  <a:gd name="connsiteX2" fmla="*/ 708660 w 1790700"/>
                  <a:gd name="connsiteY2" fmla="*/ 1356360 h 1737380"/>
                  <a:gd name="connsiteX3" fmla="*/ 922020 w 1790700"/>
                  <a:gd name="connsiteY3" fmla="*/ 1737360 h 1737380"/>
                  <a:gd name="connsiteX4" fmla="*/ 1120140 w 1790700"/>
                  <a:gd name="connsiteY4" fmla="*/ 1341120 h 1737380"/>
                  <a:gd name="connsiteX5" fmla="*/ 1402080 w 1790700"/>
                  <a:gd name="connsiteY5" fmla="*/ 1440180 h 1737380"/>
                  <a:gd name="connsiteX6" fmla="*/ 1790700 w 1790700"/>
                  <a:gd name="connsiteY6" fmla="*/ 0 h 1737380"/>
                  <a:gd name="connsiteX7" fmla="*/ 1790700 w 1790700"/>
                  <a:gd name="connsiteY7" fmla="*/ 0 h 1737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90700" h="1737380">
                    <a:moveTo>
                      <a:pt x="0" y="15240"/>
                    </a:moveTo>
                    <a:cubicBezTo>
                      <a:pt x="81280" y="157480"/>
                      <a:pt x="344170" y="1313180"/>
                      <a:pt x="464820" y="1524000"/>
                    </a:cubicBezTo>
                    <a:cubicBezTo>
                      <a:pt x="585470" y="1734820"/>
                      <a:pt x="636270" y="1211580"/>
                      <a:pt x="708660" y="1356360"/>
                    </a:cubicBezTo>
                    <a:cubicBezTo>
                      <a:pt x="781050" y="1501140"/>
                      <a:pt x="853440" y="1739900"/>
                      <a:pt x="922020" y="1737360"/>
                    </a:cubicBezTo>
                    <a:cubicBezTo>
                      <a:pt x="990600" y="1734820"/>
                      <a:pt x="1050290" y="1478280"/>
                      <a:pt x="1120140" y="1341120"/>
                    </a:cubicBezTo>
                    <a:cubicBezTo>
                      <a:pt x="1189990" y="1203960"/>
                      <a:pt x="1296670" y="1661160"/>
                      <a:pt x="1402080" y="1440180"/>
                    </a:cubicBezTo>
                    <a:cubicBezTo>
                      <a:pt x="1507490" y="1219200"/>
                      <a:pt x="1725930" y="240030"/>
                      <a:pt x="1790700" y="0"/>
                    </a:cubicBezTo>
                    <a:lnTo>
                      <a:pt x="1790700" y="0"/>
                    </a:ln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feld 15"/>
                  <p:cNvSpPr txBox="1"/>
                  <p:nvPr/>
                </p:nvSpPr>
                <p:spPr>
                  <a:xfrm>
                    <a:off x="886835" y="3865074"/>
                    <a:ext cx="15677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𝐽</m:t>
                          </m:r>
                        </m:oMath>
                      </m:oMathPara>
                    </a14:m>
                    <a:endParaRPr lang="de-DE" b="0" dirty="0" smtClean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6" name="Textfeld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6835" y="3865074"/>
                    <a:ext cx="156773" cy="276999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l="-42308" r="-4615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Textfeld 19"/>
              <p:cNvSpPr txBox="1"/>
              <p:nvPr/>
            </p:nvSpPr>
            <p:spPr>
              <a:xfrm>
                <a:off x="2035982" y="3365956"/>
                <a:ext cx="95539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400" dirty="0" smtClean="0">
                    <a:latin typeface="Arial" pitchFamily="34" charset="0"/>
                    <a:cs typeface="Arial" pitchFamily="34" charset="0"/>
                  </a:rPr>
                  <a:t>Non-</a:t>
                </a:r>
                <a:r>
                  <a:rPr lang="de-DE" sz="1400" dirty="0" err="1" smtClean="0">
                    <a:latin typeface="Arial" pitchFamily="34" charset="0"/>
                    <a:cs typeface="Arial" pitchFamily="34" charset="0"/>
                  </a:rPr>
                  <a:t>convex</a:t>
                </a:r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7" name="Gruppieren 26"/>
          <p:cNvGrpSpPr/>
          <p:nvPr/>
        </p:nvGrpSpPr>
        <p:grpSpPr>
          <a:xfrm>
            <a:off x="4631250" y="3140968"/>
            <a:ext cx="3472143" cy="2293222"/>
            <a:chOff x="4631250" y="3140968"/>
            <a:chExt cx="3472143" cy="22932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5978100" y="5157191"/>
                  <a:ext cx="2006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/>
                            <a:cs typeface="Arial" pitchFamily="34" charset="0"/>
                          </a:rPr>
                          <m:t>𝜃</m:t>
                        </m:r>
                      </m:oMath>
                    </m:oMathPara>
                  </a14:m>
                  <a:endParaRPr lang="de-DE" b="0" dirty="0" smtClean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7" name="Textfeld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100" y="5157191"/>
                  <a:ext cx="200696" cy="276999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27273" r="-18182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5" name="Gruppieren 24"/>
            <p:cNvGrpSpPr/>
            <p:nvPr/>
          </p:nvGrpSpPr>
          <p:grpSpPr>
            <a:xfrm>
              <a:off x="4631250" y="3140968"/>
              <a:ext cx="3472143" cy="1944216"/>
              <a:chOff x="4631250" y="3140968"/>
              <a:chExt cx="3472143" cy="1944216"/>
            </a:xfrm>
          </p:grpSpPr>
          <p:grpSp>
            <p:nvGrpSpPr>
              <p:cNvPr id="11" name="Gruppieren 10"/>
              <p:cNvGrpSpPr/>
              <p:nvPr/>
            </p:nvGrpSpPr>
            <p:grpSpPr>
              <a:xfrm>
                <a:off x="4926320" y="3140968"/>
                <a:ext cx="2304256" cy="1944216"/>
                <a:chOff x="2051720" y="2492896"/>
                <a:chExt cx="2520280" cy="1944216"/>
              </a:xfrm>
            </p:grpSpPr>
            <p:cxnSp>
              <p:nvCxnSpPr>
                <p:cNvPr id="12" name="Gerade Verbindung mit Pfeil 11"/>
                <p:cNvCxnSpPr/>
                <p:nvPr/>
              </p:nvCxnSpPr>
              <p:spPr>
                <a:xfrm flipV="1">
                  <a:off x="2051720" y="2492896"/>
                  <a:ext cx="0" cy="194421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Gerade Verbindung mit Pfeil 12"/>
                <p:cNvCxnSpPr/>
                <p:nvPr/>
              </p:nvCxnSpPr>
              <p:spPr>
                <a:xfrm>
                  <a:off x="2051720" y="4437112"/>
                  <a:ext cx="252028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Freihandform 13"/>
              <p:cNvSpPr/>
              <p:nvPr/>
            </p:nvSpPr>
            <p:spPr>
              <a:xfrm>
                <a:off x="5186496" y="3192780"/>
                <a:ext cx="1790700" cy="1737365"/>
              </a:xfrm>
              <a:custGeom>
                <a:avLst/>
                <a:gdLst>
                  <a:gd name="connsiteX0" fmla="*/ 0 w 1790700"/>
                  <a:gd name="connsiteY0" fmla="*/ 15240 h 1737365"/>
                  <a:gd name="connsiteX1" fmla="*/ 922020 w 1790700"/>
                  <a:gd name="connsiteY1" fmla="*/ 1737360 h 1737365"/>
                  <a:gd name="connsiteX2" fmla="*/ 1790700 w 1790700"/>
                  <a:gd name="connsiteY2" fmla="*/ 0 h 1737365"/>
                  <a:gd name="connsiteX3" fmla="*/ 1790700 w 1790700"/>
                  <a:gd name="connsiteY3" fmla="*/ 0 h 1737365"/>
                  <a:gd name="connsiteX0" fmla="*/ 0 w 1790700"/>
                  <a:gd name="connsiteY0" fmla="*/ 15240 h 1737365"/>
                  <a:gd name="connsiteX1" fmla="*/ 922020 w 1790700"/>
                  <a:gd name="connsiteY1" fmla="*/ 1737360 h 1737365"/>
                  <a:gd name="connsiteX2" fmla="*/ 1790700 w 1790700"/>
                  <a:gd name="connsiteY2" fmla="*/ 0 h 1737365"/>
                  <a:gd name="connsiteX3" fmla="*/ 1790700 w 1790700"/>
                  <a:gd name="connsiteY3" fmla="*/ 0 h 1737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700" h="1737365">
                    <a:moveTo>
                      <a:pt x="0" y="15240"/>
                    </a:moveTo>
                    <a:cubicBezTo>
                      <a:pt x="311785" y="877570"/>
                      <a:pt x="494030" y="1739900"/>
                      <a:pt x="922020" y="1737360"/>
                    </a:cubicBezTo>
                    <a:cubicBezTo>
                      <a:pt x="1350010" y="1734820"/>
                      <a:pt x="1790700" y="0"/>
                      <a:pt x="1790700" y="0"/>
                    </a:cubicBezTo>
                    <a:lnTo>
                      <a:pt x="1790700" y="0"/>
                    </a:ln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feld 17"/>
                  <p:cNvSpPr txBox="1"/>
                  <p:nvPr/>
                </p:nvSpPr>
                <p:spPr>
                  <a:xfrm>
                    <a:off x="4631250" y="3865074"/>
                    <a:ext cx="15677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𝐽</m:t>
                          </m:r>
                        </m:oMath>
                      </m:oMathPara>
                    </a14:m>
                    <a:endParaRPr lang="de-DE" b="0" dirty="0" smtClean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feld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31250" y="3865074"/>
                    <a:ext cx="156773" cy="276999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l="-48000" r="-480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Textfeld 18"/>
              <p:cNvSpPr txBox="1"/>
              <p:nvPr/>
            </p:nvSpPr>
            <p:spPr>
              <a:xfrm>
                <a:off x="5774678" y="3321278"/>
                <a:ext cx="57708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400" dirty="0" err="1">
                    <a:latin typeface="Arial" pitchFamily="34" charset="0"/>
                    <a:cs typeface="Arial" pitchFamily="34" charset="0"/>
                  </a:rPr>
                  <a:t>n</a:t>
                </a:r>
                <a:r>
                  <a:rPr lang="de-DE" sz="1400" dirty="0" err="1" smtClean="0">
                    <a:latin typeface="Arial" pitchFamily="34" charset="0"/>
                    <a:cs typeface="Arial" pitchFamily="34" charset="0"/>
                  </a:rPr>
                  <a:t>onvex</a:t>
                </a:r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Textfeld 22"/>
              <p:cNvSpPr txBox="1"/>
              <p:nvPr/>
            </p:nvSpPr>
            <p:spPr>
              <a:xfrm>
                <a:off x="7308304" y="3717032"/>
                <a:ext cx="7950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dirty="0" err="1" smtClean="0">
                    <a:solidFill>
                      <a:schemeClr val="accent3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Desired</a:t>
                </a:r>
                <a:endParaRPr lang="en-US" dirty="0" smtClean="0">
                  <a:solidFill>
                    <a:schemeClr val="accent3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cxnSp>
        <p:nvCxnSpPr>
          <p:cNvPr id="32" name="Gerade Verbindung mit Pfeil 31"/>
          <p:cNvCxnSpPr/>
          <p:nvPr/>
        </p:nvCxnSpPr>
        <p:spPr>
          <a:xfrm>
            <a:off x="1619672" y="3645024"/>
            <a:ext cx="360040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70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Cost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b="0" i="1" smtClean="0">
                                  <a:latin typeface="Cambria Math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1 −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b="0" i="1" smtClean="0">
                                  <a:latin typeface="Cambria Math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function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21</a:t>
            </a:fld>
            <a:endParaRPr lang="en-GB" noProof="0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1331640" y="2662808"/>
            <a:ext cx="5161716" cy="3070448"/>
            <a:chOff x="1331640" y="2374776"/>
            <a:chExt cx="5161716" cy="30704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/>
                <p:cNvSpPr txBox="1"/>
                <p:nvPr/>
              </p:nvSpPr>
              <p:spPr>
                <a:xfrm>
                  <a:off x="6205324" y="2374776"/>
                  <a:ext cx="2596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/>
                            <a:cs typeface="Arial" pitchFamily="34" charset="0"/>
                          </a:rPr>
                          <m:t>∞</m:t>
                        </m:r>
                      </m:oMath>
                    </m:oMathPara>
                  </a14:m>
                  <a:endParaRPr lang="de-DE" b="0" dirty="0" smtClean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7" name="Textfeld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5324" y="2374776"/>
                  <a:ext cx="259686" cy="27699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1628" r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feld 7"/>
                <p:cNvSpPr txBox="1"/>
                <p:nvPr/>
              </p:nvSpPr>
              <p:spPr>
                <a:xfrm>
                  <a:off x="2676932" y="2374776"/>
                  <a:ext cx="2596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/>
                            <a:cs typeface="Arial" pitchFamily="34" charset="0"/>
                          </a:rPr>
                          <m:t>∞</m:t>
                        </m:r>
                      </m:oMath>
                    </m:oMathPara>
                  </a14:m>
                  <a:endParaRPr lang="de-DE" b="0" dirty="0" smtClean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8" name="Textfeld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6932" y="2374776"/>
                  <a:ext cx="259686" cy="27699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9302" r="-93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Gerade Verbindung mit Pfeil 9"/>
            <p:cNvCxnSpPr/>
            <p:nvPr/>
          </p:nvCxnSpPr>
          <p:spPr>
            <a:xfrm flipV="1">
              <a:off x="6306696" y="2651776"/>
              <a:ext cx="8736" cy="2316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/>
            <p:cNvCxnSpPr/>
            <p:nvPr/>
          </p:nvCxnSpPr>
          <p:spPr>
            <a:xfrm flipH="1" flipV="1">
              <a:off x="2839596" y="2609076"/>
              <a:ext cx="15240" cy="22860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uppieren 16"/>
            <p:cNvGrpSpPr/>
            <p:nvPr/>
          </p:nvGrpSpPr>
          <p:grpSpPr>
            <a:xfrm>
              <a:off x="1331640" y="2590800"/>
              <a:ext cx="5161716" cy="2854424"/>
              <a:chOff x="1331640" y="2590800"/>
              <a:chExt cx="5161716" cy="2854424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6" name="Diagramm 5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065143780"/>
                      </p:ext>
                    </p:extLst>
                  </p:nvPr>
                </p:nvGraphicFramePr>
                <p:xfrm>
                  <a:off x="2460908" y="2590800"/>
                  <a:ext cx="4032448" cy="2664296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6"/>
                  </a:graphicData>
                </a:graphic>
              </p:graphicFrame>
            </mc:Choice>
            <mc:Fallback xmlns="">
              <p:graphicFrame>
                <p:nvGraphicFramePr>
                  <p:cNvPr id="6" name="Diagramm 5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065143780"/>
                      </p:ext>
                    </p:extLst>
                  </p:nvPr>
                </p:nvGraphicFramePr>
                <p:xfrm>
                  <a:off x="2460908" y="2590800"/>
                  <a:ext cx="4032448" cy="2664296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7"/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feld 14"/>
                  <p:cNvSpPr txBox="1"/>
                  <p:nvPr/>
                </p:nvSpPr>
                <p:spPr>
                  <a:xfrm>
                    <a:off x="4427984" y="5229780"/>
                    <a:ext cx="492827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cs typeface="Arial" pitchFamily="34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cs typeface="Arial" pitchFamily="34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(</m:t>
                          </m:r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𝑥</m:t>
                          </m:r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 smtClean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feld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27984" y="5229780"/>
                    <a:ext cx="492827" cy="215444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l="-7407" r="-11111" b="-3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feld 15"/>
                  <p:cNvSpPr txBox="1"/>
                  <p:nvPr/>
                </p:nvSpPr>
                <p:spPr>
                  <a:xfrm>
                    <a:off x="1331640" y="3717032"/>
                    <a:ext cx="1214628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latin typeface="Cambria Math"/>
                                  <a:cs typeface="Arial" pitchFamily="34" charset="0"/>
                                </a:rPr>
                                <m:t>Cost</m:t>
                              </m:r>
                              <m:r>
                                <a:rPr lang="de-DE" sz="1400" b="0" i="0" smtClean="0">
                                  <a:latin typeface="Cambria Math"/>
                                  <a:cs typeface="Arial" pitchFamily="34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latin typeface="Cambria Math"/>
                                  <a:cs typeface="Arial" pitchFamily="34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latin typeface="Cambria Math"/>
                                  <a:cs typeface="Arial" pitchFamily="34" charset="0"/>
                                </a:rPr>
                                <m:t>θ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  <a:cs typeface="Arial" pitchFamily="34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  <a:cs typeface="Arial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, </m:t>
                          </m:r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𝑦</m:t>
                          </m:r>
                          <m:r>
                            <a:rPr lang="de-DE" sz="1400" b="0" i="1" smtClean="0">
                              <a:latin typeface="Cambria Math"/>
                              <a:cs typeface="Arial" pitchFamily="34" charset="0"/>
                            </a:rPr>
                            <m:t>) </m:t>
                          </m:r>
                        </m:oMath>
                      </m:oMathPara>
                    </a14:m>
                    <a:endParaRPr lang="de-DE" sz="1400" b="0" dirty="0" smtClean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6" name="Textfeld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1640" y="3717032"/>
                    <a:ext cx="1214628" cy="215444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l="-500" b="-3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94391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/>
                        </a:rPr>
                        <m:t>Cost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, 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i="1">
                                  <a:latin typeface="Cambria Math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1 −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i="1">
                                  <a:latin typeface="Cambria Math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Can </a:t>
                </a:r>
                <a:r>
                  <a:rPr lang="en-US" dirty="0" err="1" smtClean="0"/>
                  <a:t>be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simpified</a:t>
                </a:r>
                <a:r>
                  <a:rPr lang="en-US" dirty="0" smtClean="0"/>
                  <a:t> / </a:t>
                </a:r>
                <a:r>
                  <a:rPr lang="en-US" dirty="0" err="1" smtClean="0"/>
                  <a:t>unified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to</a:t>
                </a:r>
                <a:r>
                  <a:rPr lang="en-US" dirty="0" smtClean="0"/>
                  <a:t>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Cost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, 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−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1 −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 rotWithShape="1">
                <a:blip r:embed="rId3"/>
                <a:stretch>
                  <a:fillRect l="-1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Cost Function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22</a:t>
            </a:fld>
            <a:endParaRPr lang="en-GB" noProof="0" dirty="0"/>
          </a:p>
        </p:txBody>
      </p:sp>
      <p:sp>
        <p:nvSpPr>
          <p:cNvPr id="7" name="Textfeld 6"/>
          <p:cNvSpPr txBox="1"/>
          <p:nvPr/>
        </p:nvSpPr>
        <p:spPr>
          <a:xfrm>
            <a:off x="4382845" y="3933056"/>
            <a:ext cx="37830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y=0</a:t>
            </a:r>
            <a:endParaRPr lang="en-US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516216" y="3933056"/>
            <a:ext cx="37830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y=1</a:t>
            </a:r>
            <a:endParaRPr lang="en-US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06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The </a:t>
                </a:r>
                <a:r>
                  <a:rPr lang="en-US" dirty="0" err="1" smtClean="0"/>
                  <a:t>complete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loss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function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of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logistic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regression</a:t>
                </a:r>
                <a:r>
                  <a:rPr lang="en-US" dirty="0" smtClean="0"/>
                  <a:t> + </a:t>
                </a:r>
                <a:r>
                  <a:rPr lang="en-US" dirty="0" err="1" smtClean="0"/>
                  <a:t>regularization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is</a:t>
                </a:r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:endParaRPr lang="en-US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𝐽</m:t>
                      </m:r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/>
                            </a:rPr>
                            <m:t>𝜃</m:t>
                          </m:r>
                        </m:e>
                      </m:d>
                      <m:r>
                        <a:rPr lang="en-US" i="1" smtClean="0">
                          <a:latin typeface="Cambria Math"/>
                        </a:rPr>
                        <m:t>≔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(</m:t>
                                          </m:r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1 −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(</m:t>
                                          </m:r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nary>
                      <m:r>
                        <a:rPr lang="en-US" i="1">
                          <a:latin typeface="Cambria Math"/>
                        </a:rPr>
                        <m:t> +</m:t>
                      </m:r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err="1" smtClean="0"/>
                  <a:t>We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can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compute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the</a:t>
                </a:r>
                <a:r>
                  <a:rPr lang="en-US" dirty="0" smtClean="0"/>
                  <a:t> derivatives </a:t>
                </a:r>
                <a:r>
                  <a:rPr lang="en-US" dirty="0" err="1" smtClean="0"/>
                  <a:t>as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follows</a:t>
                </a:r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𝐽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⋅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)</m:t>
                              </m:r>
                            </m:sup>
                          </m:sSubSup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 rotWithShape="1">
                <a:blip r:embed="rId3"/>
                <a:stretch>
                  <a:fillRect l="-1791" t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 function regularized Logistic Regression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23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87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Multi-class classification with Logistic Regression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24</a:t>
            </a:fld>
            <a:endParaRPr lang="en-GB" noProof="0" dirty="0"/>
          </a:p>
        </p:txBody>
      </p:sp>
      <p:pic>
        <p:nvPicPr>
          <p:cNvPr id="14338" name="Picture 2" descr="Bildergebnis für multi-class classific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5918"/>
            <a:ext cx="5819714" cy="302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7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Multi-class classification with Logistic Regression</a:t>
            </a:r>
            <a:br>
              <a:rPr lang="en-US" dirty="0" smtClean="0"/>
            </a:br>
            <a:r>
              <a:rPr lang="en-US" b="0" dirty="0" smtClean="0"/>
              <a:t>One-vs-all</a:t>
            </a:r>
            <a:endParaRPr lang="en-US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25</a:t>
            </a:fld>
            <a:endParaRPr lang="en-GB" noProof="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55759"/>
            <a:ext cx="3159418" cy="301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Gerade Verbindung mit Pfeil 7"/>
          <p:cNvCxnSpPr/>
          <p:nvPr/>
        </p:nvCxnSpPr>
        <p:spPr>
          <a:xfrm flipV="1">
            <a:off x="3482946" y="2852936"/>
            <a:ext cx="1665118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3482946" y="3699192"/>
            <a:ext cx="3105278" cy="377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15362" idx="3"/>
          </p:cNvCxnSpPr>
          <p:nvPr/>
        </p:nvCxnSpPr>
        <p:spPr>
          <a:xfrm>
            <a:off x="3482946" y="3964470"/>
            <a:ext cx="916799" cy="11202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361" name="Textfeld 15360"/>
          <p:cNvSpPr txBox="1"/>
          <p:nvPr/>
        </p:nvSpPr>
        <p:spPr>
          <a:xfrm>
            <a:off x="3482946" y="2482159"/>
            <a:ext cx="125675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Classifiers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366" name="Gruppieren 15365"/>
          <p:cNvGrpSpPr/>
          <p:nvPr/>
        </p:nvGrpSpPr>
        <p:grpSpPr>
          <a:xfrm>
            <a:off x="5220072" y="1700808"/>
            <a:ext cx="1893123" cy="1879982"/>
            <a:chOff x="5220072" y="1700808"/>
            <a:chExt cx="1893123" cy="1879982"/>
          </a:xfrm>
        </p:grpSpPr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772751"/>
              <a:ext cx="1893123" cy="18080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Gerade Verbindung 16"/>
            <p:cNvCxnSpPr/>
            <p:nvPr/>
          </p:nvCxnSpPr>
          <p:spPr>
            <a:xfrm>
              <a:off x="6012160" y="1700808"/>
              <a:ext cx="648072" cy="1728192"/>
            </a:xfrm>
            <a:prstGeom prst="line">
              <a:avLst/>
            </a:prstGeom>
            <a:ln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5365" name="Textfeld 15364"/>
            <p:cNvSpPr txBox="1"/>
            <p:nvPr/>
          </p:nvSpPr>
          <p:spPr>
            <a:xfrm>
              <a:off x="6155797" y="1700808"/>
              <a:ext cx="76463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400" dirty="0" err="1">
                  <a:latin typeface="Arial" pitchFamily="34" charset="0"/>
                  <a:cs typeface="Arial" pitchFamily="34" charset="0"/>
                </a:rPr>
                <a:t>r</a:t>
              </a:r>
              <a:r>
                <a:rPr lang="de-DE" sz="1400" dirty="0" err="1" smtClean="0">
                  <a:latin typeface="Arial" pitchFamily="34" charset="0"/>
                  <a:cs typeface="Arial" pitchFamily="34" charset="0"/>
                </a:rPr>
                <a:t>ed</a:t>
              </a:r>
              <a:r>
                <a:rPr lang="de-DE" sz="1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dirty="0" err="1" smtClean="0">
                  <a:latin typeface="Arial" pitchFamily="34" charset="0"/>
                  <a:cs typeface="Arial" pitchFamily="34" charset="0"/>
                </a:rPr>
                <a:t>or</a:t>
              </a:r>
              <a:r>
                <a:rPr lang="de-DE" sz="1400" dirty="0" smtClean="0">
                  <a:latin typeface="Arial" pitchFamily="34" charset="0"/>
                  <a:cs typeface="Arial" pitchFamily="34" charset="0"/>
                </a:rPr>
                <a:t> not</a:t>
              </a:r>
              <a:endParaRPr lang="en-US" sz="14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367" name="Gruppieren 15366"/>
          <p:cNvGrpSpPr/>
          <p:nvPr/>
        </p:nvGrpSpPr>
        <p:grpSpPr>
          <a:xfrm>
            <a:off x="6841351" y="3699192"/>
            <a:ext cx="1893123" cy="1808039"/>
            <a:chOff x="6841351" y="3699192"/>
            <a:chExt cx="1893123" cy="1808039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351" y="3699192"/>
              <a:ext cx="1893123" cy="18080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4" name="Gerade Verbindung 23"/>
            <p:cNvCxnSpPr/>
            <p:nvPr/>
          </p:nvCxnSpPr>
          <p:spPr>
            <a:xfrm>
              <a:off x="7020272" y="4365104"/>
              <a:ext cx="1714202" cy="576064"/>
            </a:xfrm>
            <a:prstGeom prst="line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/>
            <p:cNvSpPr txBox="1"/>
            <p:nvPr/>
          </p:nvSpPr>
          <p:spPr>
            <a:xfrm>
              <a:off x="7760034" y="3749303"/>
              <a:ext cx="84478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400" dirty="0" err="1">
                  <a:latin typeface="Arial" pitchFamily="34" charset="0"/>
                  <a:cs typeface="Arial" pitchFamily="34" charset="0"/>
                </a:rPr>
                <a:t>b</a:t>
              </a:r>
              <a:r>
                <a:rPr lang="de-DE" sz="1400" dirty="0" err="1" smtClean="0">
                  <a:latin typeface="Arial" pitchFamily="34" charset="0"/>
                  <a:cs typeface="Arial" pitchFamily="34" charset="0"/>
                </a:rPr>
                <a:t>lue</a:t>
              </a:r>
              <a:r>
                <a:rPr lang="de-DE" sz="1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dirty="0" err="1" smtClean="0">
                  <a:latin typeface="Arial" pitchFamily="34" charset="0"/>
                  <a:cs typeface="Arial" pitchFamily="34" charset="0"/>
                </a:rPr>
                <a:t>or</a:t>
              </a:r>
              <a:r>
                <a:rPr lang="de-DE" sz="1400" dirty="0" smtClean="0">
                  <a:latin typeface="Arial" pitchFamily="34" charset="0"/>
                  <a:cs typeface="Arial" pitchFamily="34" charset="0"/>
                </a:rPr>
                <a:t> not</a:t>
              </a:r>
              <a:endParaRPr lang="en-US" sz="14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368" name="Gruppieren 15367"/>
          <p:cNvGrpSpPr/>
          <p:nvPr/>
        </p:nvGrpSpPr>
        <p:grpSpPr>
          <a:xfrm>
            <a:off x="4399745" y="4437692"/>
            <a:ext cx="1893123" cy="1866101"/>
            <a:chOff x="4399745" y="4437692"/>
            <a:chExt cx="1893123" cy="1866101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745" y="4495754"/>
              <a:ext cx="1893123" cy="18080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9" name="Gerade Verbindung 28"/>
            <p:cNvCxnSpPr/>
            <p:nvPr/>
          </p:nvCxnSpPr>
          <p:spPr>
            <a:xfrm flipH="1">
              <a:off x="4843220" y="4564251"/>
              <a:ext cx="1108129" cy="1216617"/>
            </a:xfrm>
            <a:prstGeom prst="line">
              <a:avLst/>
            </a:prstGeom>
            <a:ln>
              <a:solidFill>
                <a:srgbClr val="00B050"/>
              </a:solidFill>
              <a:tailEnd type="non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9" name="Textfeld 38"/>
            <p:cNvSpPr txBox="1"/>
            <p:nvPr/>
          </p:nvSpPr>
          <p:spPr>
            <a:xfrm>
              <a:off x="4823552" y="4437692"/>
              <a:ext cx="96340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400" dirty="0" err="1" smtClean="0">
                  <a:latin typeface="Arial" pitchFamily="34" charset="0"/>
                  <a:cs typeface="Arial" pitchFamily="34" charset="0"/>
                </a:rPr>
                <a:t>green</a:t>
              </a:r>
              <a:r>
                <a:rPr lang="de-DE" sz="1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dirty="0" err="1" smtClean="0">
                  <a:latin typeface="Arial" pitchFamily="34" charset="0"/>
                  <a:cs typeface="Arial" pitchFamily="34" charset="0"/>
                </a:rPr>
                <a:t>or</a:t>
              </a:r>
              <a:r>
                <a:rPr lang="de-DE" sz="1400" dirty="0" smtClean="0">
                  <a:latin typeface="Arial" pitchFamily="34" charset="0"/>
                  <a:cs typeface="Arial" pitchFamily="34" charset="0"/>
                </a:rPr>
                <a:t> not</a:t>
              </a:r>
              <a:endParaRPr lang="en-US" sz="1400" dirty="0" smtClean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93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Train a logistic regression classifier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𝜃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for each class </a:t>
                </a:r>
                <a:r>
                  <a:rPr lang="en-US" dirty="0" err="1" smtClean="0"/>
                  <a:t>i</a:t>
                </a:r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Predict class 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 which has the highest probability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𝜃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bSup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, i.e.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𝑖</m:t>
                    </m:r>
                    <m:r>
                      <a:rPr lang="en-US" b="0" i="1" smtClean="0">
                        <a:latin typeface="Cambria Math"/>
                      </a:rPr>
                      <m:t>=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argma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i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𝜃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p>
                        </m:sSubSup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smtClean="0"/>
                  <a:t>  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 rotWithShape="1">
                <a:blip r:embed="rId3"/>
                <a:stretch>
                  <a:fillRect l="-1642" t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Multi-class classification with Logistic Regression</a:t>
            </a:r>
            <a:br>
              <a:rPr lang="en-US" dirty="0" smtClean="0"/>
            </a:br>
            <a:r>
              <a:rPr lang="en-US" b="0" dirty="0" smtClean="0"/>
              <a:t>One-vs-all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26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4139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Classify</a:t>
            </a:r>
            <a:r>
              <a:rPr lang="de-DE" dirty="0" smtClean="0"/>
              <a:t> hand-</a:t>
            </a:r>
            <a:r>
              <a:rPr lang="de-DE" dirty="0" err="1" smtClean="0"/>
              <a:t>written</a:t>
            </a:r>
            <a:r>
              <a:rPr lang="de-DE" dirty="0" smtClean="0"/>
              <a:t> </a:t>
            </a:r>
            <a:r>
              <a:rPr lang="de-DE" dirty="0" err="1" smtClean="0"/>
              <a:t>digits</a:t>
            </a:r>
            <a:r>
              <a:rPr lang="de-DE" dirty="0" smtClean="0"/>
              <a:t> (MNIST)</a:t>
            </a:r>
          </a:p>
          <a:p>
            <a:endParaRPr lang="de-DE" dirty="0"/>
          </a:p>
          <a:p>
            <a:endParaRPr lang="en-US" dirty="0" smtClean="0"/>
          </a:p>
          <a:p>
            <a:endParaRPr lang="en-US" dirty="0"/>
          </a:p>
          <a:p>
            <a:endParaRPr lang="de-DE" dirty="0" smtClean="0"/>
          </a:p>
          <a:p>
            <a:r>
              <a:rPr lang="de-DE" dirty="0" smtClean="0"/>
              <a:t>TODO:</a:t>
            </a:r>
            <a:endParaRPr lang="en-US" dirty="0" smtClean="0"/>
          </a:p>
          <a:p>
            <a:pPr marL="789300" lvl="1" indent="-342900">
              <a:buFont typeface="+mj-lt"/>
              <a:buAutoNum type="arabicPeriod"/>
            </a:pPr>
            <a:r>
              <a:rPr lang="en-US" sz="1600" dirty="0" smtClean="0"/>
              <a:t>Get </a:t>
            </a:r>
            <a:r>
              <a:rPr lang="en-US" sz="1600" dirty="0"/>
              <a:t>a feeling for the data</a:t>
            </a:r>
          </a:p>
          <a:p>
            <a:pPr marL="789300" lvl="1" indent="-342900">
              <a:buFont typeface="+mj-lt"/>
              <a:buAutoNum type="arabicPeriod"/>
            </a:pPr>
            <a:r>
              <a:rPr lang="en-US" sz="1600" dirty="0"/>
              <a:t>Implement and check the </a:t>
            </a:r>
            <a:r>
              <a:rPr lang="en-US" sz="1600" dirty="0" smtClean="0"/>
              <a:t>loss function </a:t>
            </a:r>
            <a:r>
              <a:rPr lang="en-US" sz="1600" dirty="0"/>
              <a:t>of the LR method</a:t>
            </a:r>
          </a:p>
          <a:p>
            <a:pPr marL="789300" lvl="1" indent="-342900">
              <a:buFont typeface="+mj-lt"/>
              <a:buAutoNum type="arabicPeriod"/>
            </a:pPr>
            <a:r>
              <a:rPr lang="en-US" sz="1600" dirty="0"/>
              <a:t>Classify images from a test data set and compute accuracy of our method.</a:t>
            </a:r>
          </a:p>
          <a:p>
            <a:pPr marL="789300" lvl="1" indent="-342900">
              <a:buFont typeface="+mj-lt"/>
              <a:buAutoNum type="arabicPeriod"/>
            </a:pPr>
            <a:r>
              <a:rPr lang="en-US" sz="1600" dirty="0"/>
              <a:t>Figure out, how test set accuracy and training set accuracy depend on the number of samples</a:t>
            </a:r>
            <a:r>
              <a:rPr lang="en-US" sz="1600" dirty="0" smtClean="0"/>
              <a:t>.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30 min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Excercise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27</a:t>
            </a:fld>
            <a:endParaRPr lang="en-GB" noProof="0" dirty="0"/>
          </a:p>
        </p:txBody>
      </p:sp>
      <p:pic>
        <p:nvPicPr>
          <p:cNvPr id="16386" name="Picture 2" descr="D:\src\haf_workshop\workshop-notebooks\classification\images\mnis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1484784"/>
            <a:ext cx="344918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60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/>
              <a:t>28</a:t>
            </a:fld>
            <a:endParaRPr lang="en-GB" noProof="0" dirty="0"/>
          </a:p>
        </p:txBody>
      </p:sp>
      <p:sp>
        <p:nvSpPr>
          <p:cNvPr id="6" name="Textfeld 5"/>
          <p:cNvSpPr txBox="1"/>
          <p:nvPr/>
        </p:nvSpPr>
        <p:spPr>
          <a:xfrm>
            <a:off x="3526683" y="3191002"/>
            <a:ext cx="227786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2400" dirty="0" err="1" smtClean="0">
                <a:solidFill>
                  <a:srgbClr val="686868"/>
                </a:solidFill>
                <a:latin typeface="Arial" pitchFamily="34" charset="0"/>
                <a:cs typeface="Arial" pitchFamily="34" charset="0"/>
              </a:rPr>
              <a:t>Neural</a:t>
            </a:r>
            <a:r>
              <a:rPr lang="de-DE" sz="2400" dirty="0" smtClean="0">
                <a:solidFill>
                  <a:srgbClr val="686868"/>
                </a:solidFill>
                <a:latin typeface="Arial" pitchFamily="34" charset="0"/>
                <a:cs typeface="Arial" pitchFamily="34" charset="0"/>
              </a:rPr>
              <a:t> Networks</a:t>
            </a:r>
            <a:endParaRPr lang="en-US" sz="2400" dirty="0" smtClean="0">
              <a:solidFill>
                <a:srgbClr val="68686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1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Originally invented to mimic brain</a:t>
            </a:r>
          </a:p>
          <a:p>
            <a:endParaRPr lang="en-US" dirty="0" smtClean="0"/>
          </a:p>
          <a:p>
            <a:r>
              <a:rPr lang="en-US" dirty="0" smtClean="0"/>
              <a:t>Hyped due to many successful applications in the 80s / early 90s</a:t>
            </a:r>
          </a:p>
          <a:p>
            <a:pPr lvl="1"/>
            <a:r>
              <a:rPr lang="en-US" dirty="0" smtClean="0"/>
              <a:t>Recognition of hand-written text (Yan </a:t>
            </a:r>
            <a:r>
              <a:rPr lang="en-US" dirty="0" err="1" smtClean="0"/>
              <a:t>LeCun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Winter of neural networks: networks were not as good as hoped</a:t>
            </a:r>
          </a:p>
          <a:p>
            <a:endParaRPr lang="en-US" dirty="0" smtClean="0"/>
          </a:p>
          <a:p>
            <a:r>
              <a:rPr lang="en-US" dirty="0" smtClean="0"/>
              <a:t>Lately revival of large scale deep neural networks due to better hardware, better network architectures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History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29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2320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6" name="Textfeld 5"/>
          <p:cNvSpPr txBox="1"/>
          <p:nvPr/>
        </p:nvSpPr>
        <p:spPr>
          <a:xfrm>
            <a:off x="4211960" y="3191002"/>
            <a:ext cx="90730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686868"/>
                </a:solidFill>
                <a:latin typeface="Arial" pitchFamily="34" charset="0"/>
                <a:cs typeface="Arial" pitchFamily="34" charset="0"/>
              </a:rPr>
              <a:t>Basics</a:t>
            </a:r>
            <a:endParaRPr lang="en-US" sz="2400" dirty="0" smtClean="0">
              <a:solidFill>
                <a:srgbClr val="68686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44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Neuron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30</a:t>
            </a:fld>
            <a:endParaRPr lang="en-GB" noProof="0" dirty="0"/>
          </a:p>
        </p:txBody>
      </p:sp>
      <p:pic>
        <p:nvPicPr>
          <p:cNvPr id="17412" name="Picture 4" descr="Bildergebnis für neu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739543" cy="450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61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N</a:t>
            </a:r>
            <a:r>
              <a:rPr lang="de-DE" dirty="0" smtClean="0"/>
              <a:t>euron</a:t>
            </a:r>
            <a:br>
              <a:rPr lang="de-DE" dirty="0" smtClean="0"/>
            </a:br>
            <a:r>
              <a:rPr lang="de-DE" b="0" dirty="0" err="1" smtClean="0"/>
              <a:t>Mathematical</a:t>
            </a:r>
            <a:r>
              <a:rPr lang="de-DE" dirty="0" smtClean="0"/>
              <a:t> </a:t>
            </a:r>
            <a:r>
              <a:rPr lang="de-DE" b="0" dirty="0" err="1" smtClean="0"/>
              <a:t>analogon</a:t>
            </a:r>
            <a:endParaRPr lang="en-US" b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31</a:t>
            </a:fld>
            <a:endParaRPr lang="en-GB" noProof="0" dirty="0"/>
          </a:p>
        </p:txBody>
      </p:sp>
      <p:pic>
        <p:nvPicPr>
          <p:cNvPr id="18434" name="Picture 2" descr="Perceptro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988840"/>
            <a:ext cx="62769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220072" y="5570240"/>
            <a:ext cx="31226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1 Neuron = </a:t>
            </a:r>
            <a:r>
              <a:rPr lang="de-DE" dirty="0" err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Logistic</a:t>
            </a:r>
            <a:r>
              <a:rPr lang="de-DE" dirty="0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 Regressor</a:t>
            </a:r>
            <a:endParaRPr lang="en-US" dirty="0" smtClean="0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35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Neural</a:t>
            </a:r>
            <a:r>
              <a:rPr lang="de-DE" dirty="0" smtClean="0"/>
              <a:t> Network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32</a:t>
            </a:fld>
            <a:endParaRPr lang="en-GB" noProof="0" dirty="0"/>
          </a:p>
        </p:txBody>
      </p:sp>
      <p:pic>
        <p:nvPicPr>
          <p:cNvPr id="19460" name="Picture 4" descr="Bildergebnis für neural net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390" y="1934747"/>
            <a:ext cx="4363219" cy="298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erade Verbindung mit Pfeil 5"/>
          <p:cNvCxnSpPr/>
          <p:nvPr/>
        </p:nvCxnSpPr>
        <p:spPr>
          <a:xfrm flipH="1" flipV="1">
            <a:off x="4788024" y="4923253"/>
            <a:ext cx="432048" cy="4499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5292080" y="5373216"/>
            <a:ext cx="248786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Learns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abstract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features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6536010" y="2924944"/>
            <a:ext cx="70028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6733483" y="2564904"/>
                <a:ext cx="446404" cy="345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(3)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3483" y="2564904"/>
                <a:ext cx="446404" cy="345929"/>
              </a:xfrm>
              <a:prstGeom prst="rect">
                <a:avLst/>
              </a:prstGeom>
              <a:blipFill rotWithShape="1">
                <a:blip r:embed="rId4"/>
                <a:stretch>
                  <a:fillRect l="-5479" t="-3571" r="-9589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Gerade Verbindung mit Pfeil 12"/>
          <p:cNvCxnSpPr/>
          <p:nvPr/>
        </p:nvCxnSpPr>
        <p:spPr>
          <a:xfrm>
            <a:off x="6542850" y="3573016"/>
            <a:ext cx="70028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6740323" y="3212976"/>
                <a:ext cx="446404" cy="346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(3)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323" y="3212976"/>
                <a:ext cx="446404" cy="346185"/>
              </a:xfrm>
              <a:prstGeom prst="rect">
                <a:avLst/>
              </a:prstGeom>
              <a:blipFill rotWithShape="1">
                <a:blip r:embed="rId5"/>
                <a:stretch>
                  <a:fillRect l="-5479" t="-1754" r="-9589" b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4989692" y="2132856"/>
                <a:ext cx="446404" cy="345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692" y="2132856"/>
                <a:ext cx="446404" cy="345929"/>
              </a:xfrm>
              <a:prstGeom prst="rect">
                <a:avLst/>
              </a:prstGeom>
              <a:blipFill rotWithShape="1">
                <a:blip r:embed="rId6"/>
                <a:stretch>
                  <a:fillRect l="-5479" t="-3509" r="-958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4989692" y="4005064"/>
                <a:ext cx="446404" cy="3456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4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692" y="4005064"/>
                <a:ext cx="446404" cy="345607"/>
              </a:xfrm>
              <a:prstGeom prst="rect">
                <a:avLst/>
              </a:prstGeom>
              <a:blipFill rotWithShape="1">
                <a:blip r:embed="rId7"/>
                <a:stretch>
                  <a:fillRect l="-5479" t="-3509" r="-958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3491880" y="1968513"/>
                <a:ext cx="446404" cy="345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1968513"/>
                <a:ext cx="446404" cy="345929"/>
              </a:xfrm>
              <a:prstGeom prst="rect">
                <a:avLst/>
              </a:prstGeom>
              <a:blipFill rotWithShape="1">
                <a:blip r:embed="rId8"/>
                <a:stretch>
                  <a:fillRect l="-5479" t="-3509" r="-958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3419872" y="4004744"/>
                <a:ext cx="446404" cy="347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3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4004744"/>
                <a:ext cx="446404" cy="347596"/>
              </a:xfrm>
              <a:prstGeom prst="rect">
                <a:avLst/>
              </a:prstGeom>
              <a:blipFill rotWithShape="1">
                <a:blip r:embed="rId9"/>
                <a:stretch>
                  <a:fillRect l="-4110" t="-3509" r="-1095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7452320" y="3074476"/>
                <a:ext cx="1963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  <a:cs typeface="Arial" pitchFamily="34" charset="0"/>
                        </a:rPr>
                        <m:t>h</m:t>
                      </m:r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3074476"/>
                <a:ext cx="196336" cy="276999"/>
              </a:xfrm>
              <a:prstGeom prst="rect">
                <a:avLst/>
              </a:prstGeom>
              <a:blipFill rotWithShape="1">
                <a:blip r:embed="rId10"/>
                <a:stretch>
                  <a:fillRect l="-24242" r="-24242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4325373" y="2216988"/>
                <a:ext cx="436017" cy="345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373" y="2216988"/>
                <a:ext cx="436017" cy="345929"/>
              </a:xfrm>
              <a:prstGeom prst="rect">
                <a:avLst/>
              </a:prstGeom>
              <a:blipFill rotWithShape="1">
                <a:blip r:embed="rId11"/>
                <a:stretch>
                  <a:fillRect l="-7042" t="-3571" r="-9859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4352007" y="2793052"/>
                <a:ext cx="436017" cy="346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007" y="2793052"/>
                <a:ext cx="436017" cy="346185"/>
              </a:xfrm>
              <a:prstGeom prst="rect">
                <a:avLst/>
              </a:prstGeom>
              <a:blipFill rotWithShape="1">
                <a:blip r:embed="rId12"/>
                <a:stretch>
                  <a:fillRect l="-7042" t="-1754" r="-9859" b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4355976" y="3356992"/>
                <a:ext cx="436017" cy="347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3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3356992"/>
                <a:ext cx="436017" cy="347596"/>
              </a:xfrm>
              <a:prstGeom prst="rect">
                <a:avLst/>
              </a:prstGeom>
              <a:blipFill rotWithShape="1">
                <a:blip r:embed="rId13"/>
                <a:stretch>
                  <a:fillRect l="-7042" t="-3509" r="-985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4355976" y="3945180"/>
                <a:ext cx="436017" cy="3456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4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3945180"/>
                <a:ext cx="436017" cy="345607"/>
              </a:xfrm>
              <a:prstGeom prst="rect">
                <a:avLst/>
              </a:prstGeom>
              <a:blipFill rotWithShape="1">
                <a:blip r:embed="rId14"/>
                <a:stretch>
                  <a:fillRect l="-7042" t="-1754" r="-9859" b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5868144" y="2763287"/>
                <a:ext cx="436017" cy="345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(3)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2763287"/>
                <a:ext cx="436017" cy="345929"/>
              </a:xfrm>
              <a:prstGeom prst="rect">
                <a:avLst/>
              </a:prstGeom>
              <a:blipFill rotWithShape="1">
                <a:blip r:embed="rId15"/>
                <a:stretch>
                  <a:fillRect l="-7042" t="-1754" r="-9859" b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/>
              <p:cNvSpPr txBox="1"/>
              <p:nvPr/>
            </p:nvSpPr>
            <p:spPr>
              <a:xfrm>
                <a:off x="5868144" y="3351475"/>
                <a:ext cx="436017" cy="346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(3)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7" name="Textfeld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3351475"/>
                <a:ext cx="436017" cy="346185"/>
              </a:xfrm>
              <a:prstGeom prst="rect">
                <a:avLst/>
              </a:prstGeom>
              <a:blipFill rotWithShape="1">
                <a:blip r:embed="rId16"/>
                <a:stretch>
                  <a:fillRect l="-7042" t="-3509" r="-985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04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15" grpId="0"/>
      <p:bldP spid="16" grpId="0"/>
      <p:bldP spid="17" grpId="0"/>
      <p:bldP spid="18" grpId="0"/>
      <p:bldP spid="11" grpId="0"/>
      <p:bldP spid="21" grpId="0"/>
      <p:bldP spid="23" grpId="0"/>
      <p:bldP spid="24" grpId="0"/>
      <p:bldP spid="25" grpId="0"/>
      <p:bldP spid="26" grpId="0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Neural</a:t>
            </a:r>
            <a:r>
              <a:rPr lang="de-DE" dirty="0" smtClean="0"/>
              <a:t> Network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33</a:t>
            </a:fld>
            <a:endParaRPr lang="en-GB" noProof="0" dirty="0"/>
          </a:p>
        </p:txBody>
      </p:sp>
      <p:pic>
        <p:nvPicPr>
          <p:cNvPr id="19460" name="Picture 4" descr="Bildergebnis für neural net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21" y="2247107"/>
            <a:ext cx="4363219" cy="298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mit Pfeil 8"/>
          <p:cNvCxnSpPr/>
          <p:nvPr/>
        </p:nvCxnSpPr>
        <p:spPr>
          <a:xfrm>
            <a:off x="4656553" y="3237304"/>
            <a:ext cx="70028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4854026" y="2877264"/>
                <a:ext cx="446404" cy="345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(3)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026" y="2877264"/>
                <a:ext cx="446404" cy="345929"/>
              </a:xfrm>
              <a:prstGeom prst="rect">
                <a:avLst/>
              </a:prstGeom>
              <a:blipFill rotWithShape="1">
                <a:blip r:embed="rId4"/>
                <a:stretch>
                  <a:fillRect l="-4110" t="-3509" r="-1095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Gerade Verbindung mit Pfeil 12"/>
          <p:cNvCxnSpPr/>
          <p:nvPr/>
        </p:nvCxnSpPr>
        <p:spPr>
          <a:xfrm>
            <a:off x="4663393" y="3885376"/>
            <a:ext cx="70028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4860866" y="3525336"/>
                <a:ext cx="446404" cy="346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(3)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866" y="3525336"/>
                <a:ext cx="446404" cy="346185"/>
              </a:xfrm>
              <a:prstGeom prst="rect">
                <a:avLst/>
              </a:prstGeom>
              <a:blipFill rotWithShape="1">
                <a:blip r:embed="rId5"/>
                <a:stretch>
                  <a:fillRect l="-4054" t="-1754" r="-9459" b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3110235" y="2445216"/>
                <a:ext cx="446404" cy="345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235" y="2445216"/>
                <a:ext cx="446404" cy="345929"/>
              </a:xfrm>
              <a:prstGeom prst="rect">
                <a:avLst/>
              </a:prstGeom>
              <a:blipFill rotWithShape="1">
                <a:blip r:embed="rId6"/>
                <a:stretch>
                  <a:fillRect l="-4110" t="-1754" r="-10959" b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3110235" y="4317424"/>
                <a:ext cx="446404" cy="3456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4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235" y="4317424"/>
                <a:ext cx="446404" cy="345607"/>
              </a:xfrm>
              <a:prstGeom prst="rect">
                <a:avLst/>
              </a:prstGeom>
              <a:blipFill rotWithShape="1">
                <a:blip r:embed="rId7"/>
                <a:stretch>
                  <a:fillRect l="-4110" t="-1754" r="-10959" b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1612423" y="2362991"/>
                <a:ext cx="446404" cy="345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423" y="2362991"/>
                <a:ext cx="446404" cy="345929"/>
              </a:xfrm>
              <a:prstGeom prst="rect">
                <a:avLst/>
              </a:prstGeom>
              <a:blipFill rotWithShape="1">
                <a:blip r:embed="rId8"/>
                <a:stretch>
                  <a:fillRect l="-5479" t="-3571" r="-9589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1540415" y="4317104"/>
                <a:ext cx="446404" cy="347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3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415" y="4317104"/>
                <a:ext cx="446404" cy="347596"/>
              </a:xfrm>
              <a:prstGeom prst="rect">
                <a:avLst/>
              </a:prstGeom>
              <a:blipFill rotWithShape="1">
                <a:blip r:embed="rId9"/>
                <a:stretch>
                  <a:fillRect l="-5479" t="-1754" r="-9589" b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5572863" y="3386836"/>
                <a:ext cx="1963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  <a:cs typeface="Arial" pitchFamily="34" charset="0"/>
                        </a:rPr>
                        <m:t>h</m:t>
                      </m:r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863" y="3386836"/>
                <a:ext cx="196336" cy="276999"/>
              </a:xfrm>
              <a:prstGeom prst="rect">
                <a:avLst/>
              </a:prstGeom>
              <a:blipFill rotWithShape="1">
                <a:blip r:embed="rId10"/>
                <a:stretch>
                  <a:fillRect l="-25000" r="-28125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2472550" y="2529348"/>
                <a:ext cx="436017" cy="345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550" y="2529348"/>
                <a:ext cx="436017" cy="345929"/>
              </a:xfrm>
              <a:prstGeom prst="rect">
                <a:avLst/>
              </a:prstGeom>
              <a:blipFill rotWithShape="1">
                <a:blip r:embed="rId11"/>
                <a:stretch>
                  <a:fillRect l="-7042" t="-3509" r="-985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2499184" y="3105412"/>
                <a:ext cx="436017" cy="346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184" y="3105412"/>
                <a:ext cx="436017" cy="346185"/>
              </a:xfrm>
              <a:prstGeom prst="rect">
                <a:avLst/>
              </a:prstGeom>
              <a:blipFill rotWithShape="1">
                <a:blip r:embed="rId12"/>
                <a:stretch>
                  <a:fillRect l="-7042" t="-1754" r="-9859" b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2503153" y="3669352"/>
                <a:ext cx="436017" cy="347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3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153" y="3669352"/>
                <a:ext cx="436017" cy="347596"/>
              </a:xfrm>
              <a:prstGeom prst="rect">
                <a:avLst/>
              </a:prstGeom>
              <a:blipFill rotWithShape="1">
                <a:blip r:embed="rId13"/>
                <a:stretch>
                  <a:fillRect l="-7042" t="-3509" r="-985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2503153" y="4257540"/>
                <a:ext cx="436017" cy="3456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4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153" y="4257540"/>
                <a:ext cx="436017" cy="345607"/>
              </a:xfrm>
              <a:prstGeom prst="rect">
                <a:avLst/>
              </a:prstGeom>
              <a:blipFill rotWithShape="1">
                <a:blip r:embed="rId14"/>
                <a:stretch>
                  <a:fillRect l="-7042" t="-1754" r="-9859" b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4015321" y="3075647"/>
                <a:ext cx="436017" cy="345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(3)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321" y="3075647"/>
                <a:ext cx="436017" cy="345929"/>
              </a:xfrm>
              <a:prstGeom prst="rect">
                <a:avLst/>
              </a:prstGeom>
              <a:blipFill rotWithShape="1">
                <a:blip r:embed="rId15"/>
                <a:stretch>
                  <a:fillRect l="-7042" t="-3571" r="-9859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/>
              <p:cNvSpPr txBox="1"/>
              <p:nvPr/>
            </p:nvSpPr>
            <p:spPr>
              <a:xfrm>
                <a:off x="4015321" y="3663835"/>
                <a:ext cx="436017" cy="346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(3)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7" name="Textfeld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321" y="3663835"/>
                <a:ext cx="436017" cy="346185"/>
              </a:xfrm>
              <a:prstGeom prst="rect">
                <a:avLst/>
              </a:prstGeom>
              <a:blipFill rotWithShape="1">
                <a:blip r:embed="rId16"/>
                <a:stretch>
                  <a:fillRect l="-7042" t="-1754" r="-9859" b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6455460" y="2564904"/>
                <a:ext cx="943592" cy="3525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𝑖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(1)</m:t>
                          </m:r>
                        </m:sup>
                      </m:sSubSup>
                      <m:r>
                        <a:rPr lang="de-DE" b="0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460" y="2564904"/>
                <a:ext cx="943592" cy="352597"/>
              </a:xfrm>
              <a:prstGeom prst="rect">
                <a:avLst/>
              </a:prstGeom>
              <a:blipFill rotWithShape="1">
                <a:blip r:embed="rId17"/>
                <a:stretch>
                  <a:fillRect l="-2581" t="-3448" r="-1290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6444208" y="4005064"/>
                <a:ext cx="1756378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/>
                            <a:cs typeface="Arial" pitchFamily="34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cs typeface="Arial" pitchFamily="34" charset="0"/>
                          </a:rPr>
                          <m:t>𝑖</m:t>
                        </m:r>
                      </m:sub>
                      <m:sup>
                        <m:r>
                          <a:rPr lang="de-DE" b="0" i="1" smtClean="0">
                            <a:latin typeface="Cambria Math"/>
                            <a:cs typeface="Arial" pitchFamily="34" charset="0"/>
                          </a:rPr>
                          <m:t>𝑙</m:t>
                        </m:r>
                        <m:r>
                          <a:rPr lang="de-DE" b="0" i="1" smtClean="0">
                            <a:latin typeface="Cambria Math"/>
                            <a:cs typeface="Arial" pitchFamily="34" charset="0"/>
                          </a:rPr>
                          <m:t>+1</m:t>
                        </m:r>
                      </m:sup>
                    </m:sSubSup>
                    <m:r>
                      <a:rPr lang="de-DE" b="0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de-DE" b="0" i="1" smtClean="0">
                        <a:latin typeface="Cambria Math"/>
                        <a:cs typeface="Arial" pitchFamily="34" charset="0"/>
                      </a:rPr>
                      <m:t>𝜎</m:t>
                    </m:r>
                    <m:d>
                      <m:dPr>
                        <m:ctrlPr>
                          <a:rPr lang="de-DE" b="0" i="1" smtClean="0"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/>
                                    <a:cs typeface="Arial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/>
                                    <a:cs typeface="Arial" pitchFamily="34" charset="0"/>
                                  </a:rPr>
                                  <m:t>𝑙</m:t>
                                </m:r>
                                <m:r>
                                  <a:rPr lang="de-DE" b="0" i="1" smtClean="0">
                                    <a:latin typeface="Cambria Math"/>
                                    <a:cs typeface="Arial" pitchFamily="34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208" y="4005064"/>
                <a:ext cx="1756378" cy="414537"/>
              </a:xfrm>
              <a:prstGeom prst="rect">
                <a:avLst/>
              </a:prstGeom>
              <a:blipFill rotWithShape="1">
                <a:blip r:embed="rId18"/>
                <a:stretch>
                  <a:fillRect l="-3125"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6275289" y="3113381"/>
                <a:ext cx="2617191" cy="787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𝑖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(</m:t>
                          </m:r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𝑙</m:t>
                          </m:r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+1)</m:t>
                          </m:r>
                        </m:sup>
                      </m:sSubSup>
                      <m:r>
                        <a:rPr lang="de-DE" b="0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𝑗</m:t>
                          </m:r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  <m:t>𝑙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/>
                                  <a:cs typeface="Arial" pitchFamily="34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  <m:t>(</m:t>
                              </m:r>
                              <m: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  <m:t>𝑙</m:t>
                              </m:r>
                              <m: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  <m:t>(</m:t>
                              </m:r>
                              <m: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  <m:t>𝑙</m:t>
                              </m:r>
                              <m: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  <m:t>𝑖</m:t>
                              </m:r>
                              <m: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  <m:t>(</m:t>
                              </m:r>
                              <m: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  <m:t>𝑙</m:t>
                              </m:r>
                              <m:r>
                                <a:rPr lang="de-DE" b="0" i="1" smtClean="0">
                                  <a:latin typeface="Cambria Math"/>
                                  <a:cs typeface="Arial" pitchFamily="34" charset="0"/>
                                </a:rPr>
                                <m:t>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de-DE" b="0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289" y="3113381"/>
                <a:ext cx="2617191" cy="787523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/>
              <p:cNvSpPr txBox="1"/>
              <p:nvPr/>
            </p:nvSpPr>
            <p:spPr>
              <a:xfrm>
                <a:off x="6291314" y="4916550"/>
                <a:ext cx="1998304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cs typeface="Arial" pitchFamily="34" charset="0"/>
                          </a:rPr>
                          <m:t>𝑎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cs typeface="Arial" pitchFamily="34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/>
                            <a:cs typeface="Arial" pitchFamily="34" charset="0"/>
                          </a:rPr>
                          <m:t>𝑙</m:t>
                        </m:r>
                        <m:r>
                          <a:rPr lang="de-DE" b="0" i="1" smtClean="0">
                            <a:latin typeface="Cambria Math"/>
                            <a:cs typeface="Arial" pitchFamily="34" charset="0"/>
                          </a:rPr>
                          <m:t>+1)</m:t>
                        </m:r>
                      </m:sup>
                    </m:sSup>
                    <m:r>
                      <a:rPr lang="de-DE" b="0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de-DE" b="0" i="1" smtClean="0">
                        <a:latin typeface="Cambria Math"/>
                        <a:cs typeface="Arial" pitchFamily="34" charset="0"/>
                      </a:rPr>
                      <m:t>𝜎</m:t>
                    </m:r>
                    <m:d>
                      <m:dPr>
                        <m:ctrlPr>
                          <a:rPr lang="de-DE" b="0" i="1" smtClean="0"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  <a:cs typeface="Arial" pitchFamily="34" charset="0"/>
                              </a:rPr>
                              <m:t>Θ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  <m:t>(</m:t>
                            </m:r>
                            <m: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  <m:t>𝑙</m:t>
                            </m:r>
                            <m: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  <m:t>)</m:t>
                            </m:r>
                          </m:sup>
                        </m:sSup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  <m:t>(</m:t>
                            </m:r>
                            <m: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  <m:t>𝑙</m:t>
                            </m:r>
                            <m: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314" y="4916550"/>
                <a:ext cx="1998304" cy="312650"/>
              </a:xfrm>
              <a:prstGeom prst="rect">
                <a:avLst/>
              </a:prstGeom>
              <a:blipFill rotWithShape="1">
                <a:blip r:embed="rId20"/>
                <a:stretch>
                  <a:fillRect l="-2744" t="-3922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5572863" y="5868649"/>
                <a:ext cx="3269485" cy="282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Sigmoid </a:t>
                </a: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function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  <a:cs typeface="Arial" pitchFamily="34" charset="0"/>
                      </a:rPr>
                      <m:t>𝜎</m:t>
                    </m:r>
                    <m:d>
                      <m:dPr>
                        <m:ctrlPr>
                          <a:rPr lang="de-DE" b="0" i="1" smtClean="0"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  <a:cs typeface="Arial" pitchFamily="34" charset="0"/>
                          </a:rPr>
                          <m:t>𝑧</m:t>
                        </m:r>
                      </m:e>
                    </m:d>
                    <m:r>
                      <a:rPr lang="de-DE" b="0" i="1" smtClean="0">
                        <a:latin typeface="Cambria Math"/>
                        <a:cs typeface="Arial" pitchFamily="34" charset="0"/>
                      </a:rPr>
                      <m:t>= </m:t>
                    </m:r>
                    <m:f>
                      <m:fPr>
                        <m:type m:val="skw"/>
                        <m:ctrlPr>
                          <a:rPr lang="de-DE" b="0" i="1" smtClean="0"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  <a:cs typeface="Arial" pitchFamily="34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latin typeface="Cambria Math"/>
                            <a:cs typeface="Arial" pitchFamily="34" charset="0"/>
                          </a:rPr>
                          <m:t>1+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  <m:t>−</m:t>
                            </m:r>
                            <m: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863" y="5868649"/>
                <a:ext cx="3269485" cy="282513"/>
              </a:xfrm>
              <a:prstGeom prst="rect">
                <a:avLst/>
              </a:prstGeom>
              <a:blipFill rotWithShape="1">
                <a:blip r:embed="rId21"/>
                <a:stretch>
                  <a:fillRect l="-4283" t="-165217" r="-6331" b="-25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feil nach rechts 4"/>
          <p:cNvSpPr/>
          <p:nvPr/>
        </p:nvSpPr>
        <p:spPr>
          <a:xfrm>
            <a:off x="5940152" y="4988768"/>
            <a:ext cx="234935" cy="168213"/>
          </a:xfrm>
          <a:prstGeom prst="rightArrow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958110" y="2863969"/>
                <a:ext cx="2873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10" y="2863969"/>
                <a:ext cx="287323" cy="276999"/>
              </a:xfrm>
              <a:prstGeom prst="rect">
                <a:avLst/>
              </a:prstGeom>
              <a:blipFill rotWithShape="1">
                <a:blip r:embed="rId22"/>
                <a:stretch>
                  <a:fillRect l="-8511" r="-638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/>
              <p:cNvSpPr txBox="1"/>
              <p:nvPr/>
            </p:nvSpPr>
            <p:spPr>
              <a:xfrm>
                <a:off x="966988" y="3440033"/>
                <a:ext cx="292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0" name="Textfeld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88" y="3440033"/>
                <a:ext cx="292644" cy="276999"/>
              </a:xfrm>
              <a:prstGeom prst="rect">
                <a:avLst/>
              </a:prstGeom>
              <a:blipFill rotWithShape="1">
                <a:blip r:embed="rId23"/>
                <a:stretch>
                  <a:fillRect l="-10417" r="-4167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/>
              <p:cNvSpPr txBox="1"/>
              <p:nvPr/>
            </p:nvSpPr>
            <p:spPr>
              <a:xfrm>
                <a:off x="966988" y="4009764"/>
                <a:ext cx="292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1" name="Textfeld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88" y="4009764"/>
                <a:ext cx="292644" cy="276999"/>
              </a:xfrm>
              <a:prstGeom prst="rect">
                <a:avLst/>
              </a:prstGeom>
              <a:blipFill rotWithShape="1">
                <a:blip r:embed="rId24"/>
                <a:stretch>
                  <a:fillRect l="-10417" r="-4167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480" name="Gruppieren 19479"/>
          <p:cNvGrpSpPr/>
          <p:nvPr/>
        </p:nvGrpSpPr>
        <p:grpSpPr>
          <a:xfrm>
            <a:off x="878309" y="2045973"/>
            <a:ext cx="1571928" cy="2330718"/>
            <a:chOff x="878309" y="2045973"/>
            <a:chExt cx="1571928" cy="2330718"/>
          </a:xfrm>
        </p:grpSpPr>
        <p:cxnSp>
          <p:nvCxnSpPr>
            <p:cNvPr id="20" name="Gerade Verbindung mit Pfeil 19"/>
            <p:cNvCxnSpPr/>
            <p:nvPr/>
          </p:nvCxnSpPr>
          <p:spPr>
            <a:xfrm>
              <a:off x="1325232" y="2347187"/>
              <a:ext cx="1125005" cy="369380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/>
          </p:nvCxnSpPr>
          <p:spPr>
            <a:xfrm>
              <a:off x="1325232" y="2347187"/>
              <a:ext cx="1080617" cy="902040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/>
            <p:cNvCxnSpPr/>
            <p:nvPr/>
          </p:nvCxnSpPr>
          <p:spPr>
            <a:xfrm>
              <a:off x="1325232" y="2347187"/>
              <a:ext cx="1125005" cy="1489740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/>
            <p:cNvCxnSpPr/>
            <p:nvPr/>
          </p:nvCxnSpPr>
          <p:spPr>
            <a:xfrm>
              <a:off x="1325232" y="2347187"/>
              <a:ext cx="1116127" cy="2029504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9472" name="Gruppieren 19471"/>
            <p:cNvGrpSpPr/>
            <p:nvPr/>
          </p:nvGrpSpPr>
          <p:grpSpPr>
            <a:xfrm>
              <a:off x="878309" y="2045973"/>
              <a:ext cx="446923" cy="446923"/>
              <a:chOff x="1703439" y="1533039"/>
              <a:chExt cx="446923" cy="44692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feld 6"/>
                  <p:cNvSpPr txBox="1"/>
                  <p:nvPr/>
                </p:nvSpPr>
                <p:spPr>
                  <a:xfrm>
                    <a:off x="1830721" y="1618002"/>
                    <a:ext cx="19236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oMath>
                      </m:oMathPara>
                    </a14:m>
                    <a:endParaRPr lang="en-US" dirty="0" smtClean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" name="Textfeld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30721" y="1618002"/>
                    <a:ext cx="192360" cy="276999"/>
                  </a:xfrm>
                  <a:prstGeom prst="rect">
                    <a:avLst/>
                  </a:prstGeom>
                  <a:blipFill rotWithShape="1">
                    <a:blip r:embed="rId25"/>
                    <a:stretch>
                      <a:fillRect l="-28125" r="-21875" b="-88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470" name="Ellipse 19469"/>
              <p:cNvSpPr/>
              <p:nvPr/>
            </p:nvSpPr>
            <p:spPr>
              <a:xfrm>
                <a:off x="1703439" y="1533039"/>
                <a:ext cx="446923" cy="44692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9481" name="Gruppieren 19480"/>
          <p:cNvGrpSpPr/>
          <p:nvPr/>
        </p:nvGrpSpPr>
        <p:grpSpPr>
          <a:xfrm>
            <a:off x="2493730" y="1822511"/>
            <a:ext cx="1462810" cy="1973015"/>
            <a:chOff x="2493730" y="1822511"/>
            <a:chExt cx="1462810" cy="1973015"/>
          </a:xfrm>
        </p:grpSpPr>
        <p:cxnSp>
          <p:nvCxnSpPr>
            <p:cNvPr id="46" name="Gerade Verbindung mit Pfeil 45"/>
            <p:cNvCxnSpPr>
              <a:stCxn id="56" idx="6"/>
            </p:cNvCxnSpPr>
            <p:nvPr/>
          </p:nvCxnSpPr>
          <p:spPr>
            <a:xfrm>
              <a:off x="2940653" y="2045973"/>
              <a:ext cx="1015887" cy="1191331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>
              <a:stCxn id="56" idx="6"/>
            </p:cNvCxnSpPr>
            <p:nvPr/>
          </p:nvCxnSpPr>
          <p:spPr>
            <a:xfrm>
              <a:off x="2940653" y="2045973"/>
              <a:ext cx="995296" cy="1749553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9477" name="Gruppieren 19476"/>
            <p:cNvGrpSpPr/>
            <p:nvPr/>
          </p:nvGrpSpPr>
          <p:grpSpPr>
            <a:xfrm>
              <a:off x="2493730" y="1822511"/>
              <a:ext cx="446923" cy="446923"/>
              <a:chOff x="3293717" y="1853208"/>
              <a:chExt cx="446923" cy="44692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feld 54"/>
                  <p:cNvSpPr txBox="1"/>
                  <p:nvPr/>
                </p:nvSpPr>
                <p:spPr>
                  <a:xfrm>
                    <a:off x="3420999" y="1938171"/>
                    <a:ext cx="19236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oMath>
                      </m:oMathPara>
                    </a14:m>
                    <a:endParaRPr lang="en-US" dirty="0" smtClean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5" name="Textfeld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20999" y="1938171"/>
                    <a:ext cx="192360" cy="276999"/>
                  </a:xfrm>
                  <a:prstGeom prst="rect">
                    <a:avLst/>
                  </a:prstGeom>
                  <a:blipFill rotWithShape="1">
                    <a:blip r:embed="rId26"/>
                    <a:stretch>
                      <a:fillRect l="-28125" r="-21875" b="-88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6" name="Ellipse 55"/>
              <p:cNvSpPr/>
              <p:nvPr/>
            </p:nvSpPr>
            <p:spPr>
              <a:xfrm>
                <a:off x="3293717" y="1853208"/>
                <a:ext cx="446923" cy="44692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3714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2" grpId="0"/>
      <p:bldP spid="28" grpId="0"/>
      <p:bldP spid="29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Neural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K </a:t>
            </a:r>
            <a:r>
              <a:rPr lang="de-DE" dirty="0" err="1" smtClean="0"/>
              <a:t>output</a:t>
            </a:r>
            <a:r>
              <a:rPr lang="de-DE" dirty="0" smtClean="0"/>
              <a:t> </a:t>
            </a:r>
            <a:r>
              <a:rPr lang="de-DE" dirty="0" err="1" smtClean="0"/>
              <a:t>neurons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output</a:t>
            </a:r>
            <a:r>
              <a:rPr lang="de-DE" dirty="0" smtClean="0"/>
              <a:t> </a:t>
            </a:r>
            <a:r>
              <a:rPr lang="de-DE" dirty="0" err="1" smtClean="0"/>
              <a:t>neuron</a:t>
            </a:r>
            <a:r>
              <a:rPr lang="de-DE" dirty="0" smtClean="0"/>
              <a:t> </a:t>
            </a:r>
            <a:r>
              <a:rPr lang="de-DE" dirty="0" err="1" smtClean="0"/>
              <a:t>represents</a:t>
            </a:r>
            <a:r>
              <a:rPr lang="de-DE" dirty="0" smtClean="0"/>
              <a:t> a different </a:t>
            </a:r>
            <a:r>
              <a:rPr lang="de-DE" dirty="0" err="1" smtClean="0"/>
              <a:t>class</a:t>
            </a:r>
            <a:r>
              <a:rPr lang="de-DE" dirty="0" smtClean="0"/>
              <a:t> e.g.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The </a:t>
            </a:r>
            <a:r>
              <a:rPr lang="de-DE" dirty="0" err="1" smtClean="0"/>
              <a:t>neuron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fires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 (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highest</a:t>
            </a:r>
            <a:r>
              <a:rPr lang="de-DE" dirty="0" smtClean="0"/>
              <a:t> </a:t>
            </a:r>
            <a:r>
              <a:rPr lang="de-DE" dirty="0" err="1" smtClean="0"/>
              <a:t>probabilty</a:t>
            </a:r>
            <a:r>
              <a:rPr lang="de-DE" dirty="0" smtClean="0"/>
              <a:t>) </a:t>
            </a:r>
            <a:r>
              <a:rPr lang="de-DE" dirty="0" err="1" smtClean="0"/>
              <a:t>wins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Multi-Class </a:t>
            </a:r>
            <a:r>
              <a:rPr lang="de-DE" dirty="0" err="1" smtClean="0"/>
              <a:t>classification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34</a:t>
            </a:fld>
            <a:endParaRPr lang="en-GB" noProof="0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2086256" y="2691164"/>
            <a:ext cx="3781888" cy="2970084"/>
            <a:chOff x="1907704" y="2924944"/>
            <a:chExt cx="3781888" cy="2970084"/>
          </a:xfrm>
        </p:grpSpPr>
        <p:pic>
          <p:nvPicPr>
            <p:cNvPr id="1026" name="Picture 2" descr="Bildergebnis für neural network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7" t="7059" r="16659" b="14892"/>
            <a:stretch/>
          </p:blipFill>
          <p:spPr bwMode="auto">
            <a:xfrm>
              <a:off x="1907704" y="2924944"/>
              <a:ext cx="3781888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4026502" y="5618029"/>
              <a:ext cx="230832" cy="276999"/>
            </a:xfrm>
            <a:prstGeom prst="rect">
              <a:avLst/>
            </a:prstGeom>
            <a:noFill/>
          </p:spPr>
          <p:txBody>
            <a:bodyPr vert="vert" wrap="none" lIns="0" tIns="0" rIns="0" bIns="0" rtlCol="0">
              <a:spAutoFit/>
            </a:bodyPr>
            <a:lstStyle/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…</a:t>
              </a: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731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The true values have to be encoded to match </a:t>
            </a:r>
            <a:r>
              <a:rPr lang="en-US" dirty="0" smtClean="0">
                <a:solidFill>
                  <a:srgbClr val="0070C0"/>
                </a:solidFill>
              </a:rPr>
              <a:t>output topology</a:t>
            </a:r>
            <a:r>
              <a:rPr lang="en-US" dirty="0" smtClean="0"/>
              <a:t>, i.e.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encoding is called </a:t>
            </a:r>
            <a:r>
              <a:rPr lang="en-US" dirty="0" smtClean="0">
                <a:solidFill>
                  <a:srgbClr val="0070C0"/>
                </a:solidFill>
              </a:rPr>
              <a:t>one-hot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Multi-Class </a:t>
            </a:r>
            <a:r>
              <a:rPr lang="de-DE" dirty="0" err="1" smtClean="0"/>
              <a:t>classification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b="0" dirty="0" err="1" smtClean="0"/>
              <a:t>One</a:t>
            </a:r>
            <a:r>
              <a:rPr lang="de-DE" b="0" dirty="0" err="1"/>
              <a:t>-</a:t>
            </a:r>
            <a:r>
              <a:rPr lang="de-DE" b="0" dirty="0" err="1" smtClean="0"/>
              <a:t>hot</a:t>
            </a:r>
            <a:r>
              <a:rPr lang="de-DE" b="0" dirty="0" smtClean="0"/>
              <a:t> </a:t>
            </a:r>
            <a:r>
              <a:rPr lang="de-DE" b="0" dirty="0" err="1" smtClean="0"/>
              <a:t>encoding</a:t>
            </a:r>
            <a:endParaRPr lang="en-US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35</a:t>
            </a:fld>
            <a:endParaRPr lang="en-GB" noProof="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5419067" y="2204864"/>
            <a:ext cx="3421848" cy="2610044"/>
            <a:chOff x="1907704" y="2924944"/>
            <a:chExt cx="3781888" cy="2970084"/>
          </a:xfrm>
        </p:grpSpPr>
        <p:pic>
          <p:nvPicPr>
            <p:cNvPr id="7" name="Picture 2" descr="Bildergebnis für neural network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7" t="7059" r="16659" b="14892"/>
            <a:stretch/>
          </p:blipFill>
          <p:spPr bwMode="auto">
            <a:xfrm>
              <a:off x="1907704" y="2924944"/>
              <a:ext cx="3781888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4026502" y="5618029"/>
              <a:ext cx="230832" cy="276999"/>
            </a:xfrm>
            <a:prstGeom prst="rect">
              <a:avLst/>
            </a:prstGeom>
            <a:noFill/>
          </p:spPr>
          <p:txBody>
            <a:bodyPr vert="vert" wrap="none" lIns="0" tIns="0" rIns="0" bIns="0" rtlCol="0">
              <a:spAutoFit/>
            </a:bodyPr>
            <a:lstStyle/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…</a:t>
              </a: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1115616" y="2974019"/>
                <a:ext cx="1106585" cy="976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2400" b="0" dirty="0" smtClean="0">
                    <a:cs typeface="Arial" pitchFamily="34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/>
                        <a:cs typeface="Arial" pitchFamily="34" charset="0"/>
                      </a:rPr>
                      <m:t>≜</m:t>
                    </m:r>
                    <m:d>
                      <m:dPr>
                        <m:ctrlPr>
                          <a:rPr lang="de-DE" sz="2400" b="0" i="1" smtClean="0"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sz="2400" b="0" i="1" smtClean="0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de-DE" sz="2400" b="0" i="1" smtClean="0">
                                  <a:latin typeface="Cambria Math"/>
                                  <a:cs typeface="Arial" pitchFamily="34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2400" b="0" i="1" smtClean="0">
                                  <a:latin typeface="Cambria Math"/>
                                  <a:cs typeface="Arial" pitchFamily="34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974019"/>
                <a:ext cx="1106585" cy="976614"/>
              </a:xfrm>
              <a:prstGeom prst="rect">
                <a:avLst/>
              </a:prstGeom>
              <a:blipFill rotWithShape="1">
                <a:blip r:embed="rId4"/>
                <a:stretch>
                  <a:fillRect l="-16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2371056" y="2984459"/>
                <a:ext cx="1095364" cy="976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2400" dirty="0" smtClean="0">
                    <a:cs typeface="Arial" pitchFamily="34" charset="0"/>
                  </a:rPr>
                  <a:t>B</a:t>
                </a:r>
                <a:r>
                  <a:rPr lang="de-DE" sz="2400" b="0" dirty="0" smtClean="0"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/>
                        <a:cs typeface="Arial" pitchFamily="34" charset="0"/>
                      </a:rPr>
                      <m:t>≜</m:t>
                    </m:r>
                    <m:d>
                      <m:dPr>
                        <m:ctrlPr>
                          <a:rPr lang="de-DE" sz="2400" b="0" i="1" smtClean="0"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sz="2400" b="0" i="1" smtClean="0">
                                  <a:latin typeface="Cambria Math"/>
                                  <a:cs typeface="Arial" pitchFamily="34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2400" b="0" i="1" smtClean="0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de-DE" sz="2400" b="0" i="1" smtClean="0">
                                  <a:latin typeface="Cambria Math"/>
                                  <a:cs typeface="Arial" pitchFamily="34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056" y="2984459"/>
                <a:ext cx="1095364" cy="976614"/>
              </a:xfrm>
              <a:prstGeom prst="rect">
                <a:avLst/>
              </a:prstGeom>
              <a:blipFill rotWithShape="1">
                <a:blip r:embed="rId5"/>
                <a:stretch>
                  <a:fillRect l="-17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3635896" y="2984459"/>
                <a:ext cx="1092158" cy="974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2400" dirty="0">
                    <a:cs typeface="Arial" pitchFamily="34" charset="0"/>
                  </a:rPr>
                  <a:t>C</a:t>
                </a:r>
                <a:r>
                  <a:rPr lang="de-DE" sz="2400" b="0" dirty="0" smtClean="0"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/>
                        <a:cs typeface="Arial" pitchFamily="34" charset="0"/>
                      </a:rPr>
                      <m:t>≜</m:t>
                    </m:r>
                    <m:d>
                      <m:dPr>
                        <m:ctrlPr>
                          <a:rPr lang="de-DE" sz="2400" b="0" i="1" smtClean="0"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sz="2400" b="0" i="1" smtClean="0">
                                  <a:latin typeface="Cambria Math"/>
                                  <a:cs typeface="Arial" pitchFamily="34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2400" b="0" i="1" smtClean="0">
                                  <a:latin typeface="Cambria Math"/>
                                  <a:cs typeface="Arial" pitchFamily="34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2400" b="0" i="1" smtClean="0">
                                  <a:latin typeface="Cambria Math"/>
                                  <a:cs typeface="Arial" pitchFamily="34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2984459"/>
                <a:ext cx="1092158" cy="974241"/>
              </a:xfrm>
              <a:prstGeom prst="rect">
                <a:avLst/>
              </a:prstGeom>
              <a:blipFill rotWithShape="1">
                <a:blip r:embed="rId6"/>
                <a:stretch>
                  <a:fillRect l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260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486000" y="1591199"/>
                <a:ext cx="8262464" cy="4338000"/>
              </a:xfrm>
            </p:spPr>
            <p:txBody>
              <a:bodyPr/>
              <a:lstStyle/>
              <a:p>
                <a:r>
                  <a:rPr lang="de-DE" dirty="0" smtClean="0"/>
                  <a:t>Loss </a:t>
                </a:r>
                <a:r>
                  <a:rPr lang="de-DE" dirty="0" err="1" smtClean="0"/>
                  <a:t>function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similar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logistic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regress</a:t>
                </a:r>
                <a:r>
                  <a:rPr lang="de-DE" dirty="0" smtClean="0"/>
                  <a:t>, but </a:t>
                </a:r>
                <a:r>
                  <a:rPr lang="de-DE" dirty="0" err="1" smtClean="0"/>
                  <a:t>with</a:t>
                </a:r>
                <a:r>
                  <a:rPr lang="de-DE" dirty="0" smtClean="0"/>
                  <a:t> K </a:t>
                </a:r>
                <a:r>
                  <a:rPr lang="de-DE" dirty="0" err="1" smtClean="0"/>
                  <a:t>outputs</a:t>
                </a:r>
                <a:endParaRPr lang="de-DE" dirty="0" smtClean="0"/>
              </a:p>
              <a:p>
                <a:endParaRPr lang="de-DE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𝐽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</a:rPr>
                            <m:t>𝑚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𝐾</m:t>
                              </m:r>
                            </m:sup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)</m:t>
                                      </m:r>
                                    </m:sup>
                                  </m:sSup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de-DE" b="0" i="1" smtClean="0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/>
                                                </a:rPr>
                                                <m:t>h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smtClean="0">
                                                  <a:latin typeface="Cambria Math"/>
                                                </a:rPr>
                                                <m:t>𝜃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b="0" i="1" smtClean="0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de-DE" b="0" i="1" smtClean="0">
                                                      <a:latin typeface="Cambria Math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de-DE" b="0" i="1" smtClean="0">
                                                      <a:latin typeface="Cambria Math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de-DE" b="0" i="1" smtClean="0">
                                                      <a:latin typeface="Cambria Math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lang="de-DE" b="0" i="1" smtClean="0">
                                                      <a:latin typeface="Cambria Math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lang="de-DE" b="0" i="1" smtClean="0">
                                                      <a:latin typeface="Cambria Math"/>
                                                    </a:rPr>
                                                    <m:t>)</m:t>
                                                  </m:r>
                                                </m:sup>
                                              </m:sSup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+</m:t>
                                      </m:r>
                                      <m:d>
                                        <m:dPr>
                                          <m:ctrlPr>
                                            <a:rPr lang="de-DE" b="0" i="1" smtClean="0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1 −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de-DE" b="0" i="1" smtClean="0">
                                                  <a:latin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lang="de-DE" b="0" i="1" smtClean="0">
                                                  <a:latin typeface="Cambria Math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de-DE" b="0" i="1" smtClean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de-DE" b="0" i="1" smtClean="0">
                                                  <a:latin typeface="Cambria Math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  <m:func>
                                        <m:funcPr>
                                          <m:ctrlPr>
                                            <a:rPr lang="de-DE" b="0" i="1" smtClean="0">
                                              <a:latin typeface="Cambria Math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b="0" i="0" smtClean="0">
                                              <a:latin typeface="Cambria Math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de-DE" b="0" i="1" smtClean="0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/>
                                                </a:rPr>
                                                <m:t>1 −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de-DE" b="0" i="1" smtClean="0"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b="0" i="1" smtClean="0">
                                                      <a:latin typeface="Cambria Math"/>
                                                    </a:rPr>
                                                    <m:t>h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b="0" i="1" smtClean="0">
                                                      <a:latin typeface="Cambria Math"/>
                                                    </a:rPr>
                                                    <m:t>𝜃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de-DE" b="0" i="1" smtClean="0">
                                                      <a:latin typeface="Cambria Math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p>
                                                    <m:sSupPr>
                                                      <m:ctrlPr>
                                                        <a:rPr lang="de-DE" b="0" i="1" smtClean="0">
                                                          <a:latin typeface="Cambria Math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de-DE" b="0" i="1" smtClean="0">
                                                          <a:latin typeface="Cambria Math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de-DE" b="0" i="1" smtClean="0">
                                                          <a:latin typeface="Cambria Math"/>
                                                        </a:rPr>
                                                        <m:t>(</m:t>
                                                      </m:r>
                                                      <m:r>
                                                        <a:rPr lang="de-DE" b="0" i="1" smtClean="0">
                                                          <a:latin typeface="Cambria Math"/>
                                                        </a:rPr>
                                                        <m:t>𝑖</m:t>
                                                      </m:r>
                                                      <m:r>
                                                        <a:rPr lang="de-DE" b="0" i="1" smtClean="0">
                                                          <a:latin typeface="Cambria Math"/>
                                                        </a:rPr>
                                                        <m:t>)</m:t>
                                                      </m:r>
                                                    </m:sup>
                                                  </m:sSup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</m:func>
                                </m:e>
                              </m:d>
                              <m:r>
                                <a:rPr lang="de-DE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486000" y="1591199"/>
                <a:ext cx="8262464" cy="4338000"/>
              </a:xfrm>
              <a:blipFill rotWithShape="1">
                <a:blip r:embed="rId3"/>
                <a:stretch>
                  <a:fillRect l="-1624" t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Training</a:t>
            </a:r>
            <a:br>
              <a:rPr lang="de-DE" dirty="0" smtClean="0"/>
            </a:br>
            <a:r>
              <a:rPr lang="de-DE" b="0" dirty="0" smtClean="0"/>
              <a:t>Loss </a:t>
            </a:r>
            <a:r>
              <a:rPr lang="de-DE" b="0" dirty="0" err="1" smtClean="0"/>
              <a:t>function</a:t>
            </a:r>
            <a:endParaRPr lang="en-US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36</a:t>
            </a:fld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2123728" y="3050826"/>
                <a:ext cx="2146998" cy="810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de-DE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/>
                            </a:rPr>
                            <m:t>𝑙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latin typeface="Cambria Math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/>
                                </a:rPr>
                                <m:t>𝑘</m:t>
                              </m:r>
                              <m:r>
                                <a:rPr lang="de-DE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𝑙</m:t>
                                  </m:r>
                                </m:sub>
                              </m:sSub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/>
                                    </a:rPr>
                                    <m:t>𝑗</m:t>
                                  </m:r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𝑙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+1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 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/>
                                        </a:rPr>
                                        <m:t>Θ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𝑗𝑘</m:t>
                                      </m:r>
                                    </m:sub>
                                    <m:sup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𝑙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)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3050826"/>
                <a:ext cx="2146998" cy="81022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Gerade Verbindung mit Pfeil 7"/>
          <p:cNvCxnSpPr/>
          <p:nvPr/>
        </p:nvCxnSpPr>
        <p:spPr>
          <a:xfrm flipH="1" flipV="1">
            <a:off x="4296306" y="3800073"/>
            <a:ext cx="63573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932040" y="4160113"/>
            <a:ext cx="380873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Sum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over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all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parameters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except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bias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02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Training</a:t>
            </a:r>
            <a:br>
              <a:rPr lang="de-DE" dirty="0" smtClean="0"/>
            </a:br>
            <a:r>
              <a:rPr lang="de-DE" b="0" dirty="0" smtClean="0"/>
              <a:t>Back-propagation</a:t>
            </a:r>
            <a:endParaRPr lang="en-US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37</a:t>
            </a:fld>
            <a:endParaRPr lang="en-GB" noProof="0" dirty="0"/>
          </a:p>
        </p:txBody>
      </p:sp>
      <p:pic>
        <p:nvPicPr>
          <p:cNvPr id="2050" name="Picture 2" descr="Bildergebnis für back propag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63" y="2492896"/>
            <a:ext cx="6001284" cy="316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39552" y="1988840"/>
            <a:ext cx="251350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Application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chain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rule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: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37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Training</a:t>
            </a:r>
            <a:br>
              <a:rPr lang="de-DE" dirty="0"/>
            </a:br>
            <a:r>
              <a:rPr lang="de-DE" b="0" dirty="0"/>
              <a:t>Back-propagation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38</a:t>
            </a:fld>
            <a:endParaRPr lang="en-GB" noProof="0" dirty="0"/>
          </a:p>
        </p:txBody>
      </p:sp>
      <p:pic>
        <p:nvPicPr>
          <p:cNvPr id="19460" name="Picture 4" descr="Bildergebnis für neural networ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2153" r="95695">
                        <a14:foregroundMark x1="14090" y1="27143" x2="14090" y2="27143"/>
                        <a14:foregroundMark x1="14090" y1="44571" x2="14090" y2="44571"/>
                        <a14:foregroundMark x1="14286" y1="68857" x2="14286" y2="68857"/>
                        <a14:foregroundMark x1="7241" y1="36000" x2="7241" y2="36000"/>
                        <a14:foregroundMark x1="4110" y1="13714" x2="4110" y2="13714"/>
                        <a14:foregroundMark x1="6849" y1="15143" x2="6849" y2="15143"/>
                        <a14:foregroundMark x1="4697" y1="69429" x2="4697" y2="69429"/>
                        <a14:foregroundMark x1="46380" y1="72857" x2="46380" y2="72857"/>
                        <a14:foregroundMark x1="47945" y1="46857" x2="47945" y2="46857"/>
                        <a14:foregroundMark x1="49119" y1="34286" x2="49119" y2="34286"/>
                        <a14:foregroundMark x1="49119" y1="15714" x2="49119" y2="15714"/>
                        <a14:foregroundMark x1="78865" y1="25143" x2="78865" y2="25143"/>
                        <a14:foregroundMark x1="88454" y1="26000" x2="88454" y2="26000"/>
                        <a14:foregroundMark x1="86301" y1="31714" x2="86301" y2="31714"/>
                        <a14:foregroundMark x1="76517" y1="22857" x2="76517" y2="22857"/>
                        <a14:foregroundMark x1="85323" y1="51714" x2="85323" y2="51714"/>
                        <a14:foregroundMark x1="91585" y1="62286" x2="91585" y2="62286"/>
                        <a14:foregroundMark x1="5675" y1="41143" x2="5675" y2="41143"/>
                        <a14:foregroundMark x1="5479" y1="16571" x2="5871" y2="74286"/>
                        <a14:foregroundMark x1="20352" y1="76857" x2="2935" y2="75429"/>
                        <a14:foregroundMark x1="3327" y1="11143" x2="23875" y2="11143"/>
                        <a14:foregroundMark x1="23679" y1="12000" x2="23679" y2="77429"/>
                        <a14:foregroundMark x1="24853" y1="78571" x2="2348" y2="77714"/>
                        <a14:foregroundMark x1="38356" y1="18286" x2="37965" y2="571"/>
                        <a14:foregroundMark x1="37965" y1="571" x2="60665" y2="2571"/>
                        <a14:foregroundMark x1="95695" y1="20000" x2="94521" y2="67714"/>
                        <a14:foregroundMark x1="94521" y1="67714" x2="67319" y2="68571"/>
                        <a14:foregroundMark x1="67319" y1="68571" x2="62035" y2="34286"/>
                        <a14:foregroundMark x1="37378" y1="67714" x2="37965" y2="84571"/>
                        <a14:foregroundMark x1="38943" y1="87143" x2="60078" y2="85143"/>
                        <a14:backgroundMark x1="2740" y1="77429" x2="27984" y2="78286"/>
                        <a14:backgroundMark x1="28767" y1="91429" x2="28767" y2="91429"/>
                        <a14:backgroundMark x1="31703" y1="91143" x2="65362" y2="90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390" y="1934747"/>
            <a:ext cx="4363219" cy="298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474" name="Gruppieren 19473"/>
          <p:cNvGrpSpPr/>
          <p:nvPr/>
        </p:nvGrpSpPr>
        <p:grpSpPr>
          <a:xfrm>
            <a:off x="6536010" y="2492896"/>
            <a:ext cx="700286" cy="432048"/>
            <a:chOff x="6536010" y="2492896"/>
            <a:chExt cx="700286" cy="432048"/>
          </a:xfrm>
        </p:grpSpPr>
        <p:cxnSp>
          <p:nvCxnSpPr>
            <p:cNvPr id="9" name="Gerade Verbindung mit Pfeil 8"/>
            <p:cNvCxnSpPr/>
            <p:nvPr/>
          </p:nvCxnSpPr>
          <p:spPr>
            <a:xfrm>
              <a:off x="6536010" y="2924944"/>
              <a:ext cx="700286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/>
                <p:cNvSpPr txBox="1"/>
                <p:nvPr/>
              </p:nvSpPr>
              <p:spPr>
                <a:xfrm>
                  <a:off x="6733483" y="2492896"/>
                  <a:ext cx="446404" cy="3525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cs typeface="Arial" pitchFamily="34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cs typeface="Arial" pitchFamily="34" charset="0"/>
                              </a:rPr>
                              <m:t>(3)</m:t>
                            </m:r>
                          </m:sup>
                        </m:sSubSup>
                      </m:oMath>
                    </m:oMathPara>
                  </a14:m>
                  <a:endParaRPr lang="en-US" dirty="0" smtClean="0">
                    <a:solidFill>
                      <a:srgbClr val="00B05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0" name="Textfeld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3483" y="2492896"/>
                  <a:ext cx="446404" cy="35259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5479" t="-3448" r="-9589" b="-1724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7596336" y="3074476"/>
                <a:ext cx="1567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B050"/>
                          </a:solidFill>
                          <a:latin typeface="Cambria Math"/>
                          <a:cs typeface="Arial" pitchFamily="34" charset="0"/>
                        </a:rPr>
                        <m:t>𝐽</m:t>
                      </m:r>
                    </m:oMath>
                  </m:oMathPara>
                </a14:m>
                <a:endParaRPr lang="en-US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336" y="3074476"/>
                <a:ext cx="156773" cy="276999"/>
              </a:xfrm>
              <a:prstGeom prst="rect">
                <a:avLst/>
              </a:prstGeom>
              <a:blipFill rotWithShape="1">
                <a:blip r:embed="rId6"/>
                <a:stretch>
                  <a:fillRect l="-42308" r="-46154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4325373" y="2216988"/>
                <a:ext cx="436017" cy="3525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Arial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Arial" pitchFamily="34" charset="0"/>
                            </a:rPr>
                            <m:t>𝑖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Arial" pitchFamily="34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373" y="2216988"/>
                <a:ext cx="436017" cy="352597"/>
              </a:xfrm>
              <a:prstGeom prst="rect">
                <a:avLst/>
              </a:prstGeom>
              <a:blipFill rotWithShape="1">
                <a:blip r:embed="rId7"/>
                <a:stretch>
                  <a:fillRect l="-7042" t="-3448" r="-9859"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5868144" y="2763287"/>
                <a:ext cx="436017" cy="3525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Arial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Arial" pitchFamily="34" charset="0"/>
                            </a:rPr>
                            <m:t>𝑖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Arial" pitchFamily="34" charset="0"/>
                            </a:rPr>
                            <m:t>(3)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2763287"/>
                <a:ext cx="436017" cy="352597"/>
              </a:xfrm>
              <a:prstGeom prst="rect">
                <a:avLst/>
              </a:prstGeom>
              <a:blipFill rotWithShape="1">
                <a:blip r:embed="rId8"/>
                <a:stretch>
                  <a:fillRect l="-7042" t="-1724" r="-9859" b="-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475" name="Gruppieren 19474"/>
          <p:cNvGrpSpPr/>
          <p:nvPr/>
        </p:nvGrpSpPr>
        <p:grpSpPr>
          <a:xfrm>
            <a:off x="6536010" y="3573016"/>
            <a:ext cx="693446" cy="880245"/>
            <a:chOff x="6536010" y="3573016"/>
            <a:chExt cx="693446" cy="880245"/>
          </a:xfrm>
        </p:grpSpPr>
        <p:cxnSp>
          <p:nvCxnSpPr>
            <p:cNvPr id="13" name="Gerade Verbindung mit Pfeil 12"/>
            <p:cNvCxnSpPr/>
            <p:nvPr/>
          </p:nvCxnSpPr>
          <p:spPr>
            <a:xfrm flipH="1">
              <a:off x="6536010" y="3573016"/>
              <a:ext cx="693446" cy="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feld 30"/>
                <p:cNvSpPr txBox="1"/>
                <p:nvPr/>
              </p:nvSpPr>
              <p:spPr>
                <a:xfrm>
                  <a:off x="6588224" y="3789040"/>
                  <a:ext cx="579325" cy="664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n>
                                  <a:noFill/>
                                </a:ln>
                                <a:solidFill>
                                  <a:schemeClr val="accent6"/>
                                </a:solidFill>
                                <a:latin typeface="Cambria Math"/>
                                <a:cs typeface="Arial" pitchFamily="34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n>
                                  <a:noFill/>
                                </a:ln>
                                <a:solidFill>
                                  <a:schemeClr val="accent6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𝜕</m:t>
                            </m:r>
                            <m:r>
                              <a:rPr lang="de-DE" b="0" i="1" smtClean="0">
                                <a:ln>
                                  <a:noFill/>
                                </a:ln>
                                <a:solidFill>
                                  <a:schemeClr val="accent6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i="1" smtClean="0">
                                <a:ln>
                                  <a:noFill/>
                                </a:ln>
                                <a:solidFill>
                                  <a:schemeClr val="accent6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n>
                                      <a:noFill/>
                                    </a:ln>
                                    <a:solidFill>
                                      <a:schemeClr val="accent6"/>
                                    </a:solidFill>
                                    <a:latin typeface="Cambria Math"/>
                                    <a:cs typeface="Arial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n>
                                      <a:noFill/>
                                    </a:ln>
                                    <a:solidFill>
                                      <a:schemeClr val="accent6"/>
                                    </a:solidFill>
                                    <a:latin typeface="Cambria Math"/>
                                    <a:cs typeface="Arial" pitchFamily="34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b="0" i="1" smtClean="0">
                                    <a:ln>
                                      <a:noFill/>
                                    </a:ln>
                                    <a:solidFill>
                                      <a:schemeClr val="accent6"/>
                                    </a:solidFill>
                                    <a:latin typeface="Cambria Math"/>
                                    <a:cs typeface="Arial" pitchFamily="34" charset="0"/>
                                  </a:rPr>
                                  <m:t>𝑖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6"/>
                                        </a:solidFill>
                                        <a:latin typeface="Cambria Math"/>
                                        <a:cs typeface="Arial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6"/>
                                        </a:solidFill>
                                        <a:latin typeface="Cambria Math"/>
                                        <a:cs typeface="Arial" pitchFamily="34" charset="0"/>
                                      </a:rPr>
                                      <m:t>3</m:t>
                                    </m:r>
                                  </m:e>
                                </m:d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dirty="0" smtClean="0">
                    <a:ln>
                      <a:noFill/>
                    </a:ln>
                    <a:solidFill>
                      <a:schemeClr val="accent6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31" name="Textfeld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8224" y="3789040"/>
                  <a:ext cx="579325" cy="66422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feld 35"/>
              <p:cNvSpPr txBox="1"/>
              <p:nvPr/>
            </p:nvSpPr>
            <p:spPr>
              <a:xfrm>
                <a:off x="5803262" y="3933056"/>
                <a:ext cx="568938" cy="664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/>
                              <a:cs typeface="Arial" pitchFamily="34" charset="0"/>
                            </a:rPr>
                            <m:t>𝜕</m:t>
                          </m:r>
                          <m:r>
                            <a:rPr lang="de-DE" b="0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/>
                              <a:cs typeface="Arial" pitchFamily="34" charset="0"/>
                            </a:rPr>
                            <m:t>𝐽</m:t>
                          </m:r>
                        </m:num>
                        <m:den>
                          <m:r>
                            <a:rPr lang="en-US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/>
                              <a:cs typeface="Arial" pitchFamily="34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de-DE" b="0" i="1" smtClean="0">
                                  <a:ln>
                                    <a:noFill/>
                                  </a:ln>
                                  <a:solidFill>
                                    <a:schemeClr val="accent6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n>
                                    <a:noFill/>
                                  </a:ln>
                                  <a:solidFill>
                                    <a:schemeClr val="accent6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ln>
                                    <a:noFill/>
                                  </a:ln>
                                  <a:solidFill>
                                    <a:schemeClr val="accent6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  <a:cs typeface="Arial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  <a:cs typeface="Arial" pitchFamily="34" charset="0"/>
                                    </a:rPr>
                                    <m:t>3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 smtClean="0">
                  <a:ln>
                    <a:noFill/>
                  </a:ln>
                  <a:solidFill>
                    <a:schemeClr val="accent6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6" name="Textfeld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262" y="3933056"/>
                <a:ext cx="568938" cy="66422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feld 40"/>
              <p:cNvSpPr txBox="1"/>
              <p:nvPr/>
            </p:nvSpPr>
            <p:spPr>
              <a:xfrm>
                <a:off x="4258912" y="4509120"/>
                <a:ext cx="568938" cy="664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/>
                              <a:cs typeface="Arial" pitchFamily="34" charset="0"/>
                            </a:rPr>
                            <m:t>𝜕</m:t>
                          </m:r>
                          <m:r>
                            <a:rPr lang="de-DE" b="0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/>
                              <a:cs typeface="Arial" pitchFamily="34" charset="0"/>
                            </a:rPr>
                            <m:t>𝐽</m:t>
                          </m:r>
                        </m:num>
                        <m:den>
                          <m:r>
                            <a:rPr lang="en-US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/>
                              <a:cs typeface="Arial" pitchFamily="34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de-DE" b="0" i="1" smtClean="0">
                                  <a:ln>
                                    <a:noFill/>
                                  </a:ln>
                                  <a:solidFill>
                                    <a:schemeClr val="accent6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n>
                                    <a:noFill/>
                                  </a:ln>
                                  <a:solidFill>
                                    <a:schemeClr val="accent6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ln>
                                    <a:noFill/>
                                  </a:ln>
                                  <a:solidFill>
                                    <a:schemeClr val="accent6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  <a:cs typeface="Arial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  <a:cs typeface="Arial" pitchFamily="34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 smtClean="0">
                  <a:ln>
                    <a:noFill/>
                  </a:ln>
                  <a:solidFill>
                    <a:schemeClr val="accent6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1" name="Textfeld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912" y="4509120"/>
                <a:ext cx="568938" cy="66422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472" name="Gruppieren 19471"/>
          <p:cNvGrpSpPr/>
          <p:nvPr/>
        </p:nvGrpSpPr>
        <p:grpSpPr>
          <a:xfrm>
            <a:off x="3203848" y="1283023"/>
            <a:ext cx="1080120" cy="1425897"/>
            <a:chOff x="3203848" y="1283023"/>
            <a:chExt cx="1080120" cy="1425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3491880" y="1968513"/>
                  <a:ext cx="446404" cy="3525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cs typeface="Arial" pitchFamily="34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cs typeface="Arial" pitchFamily="34" charset="0"/>
                              </a:rPr>
                              <m:t>(1)</m:t>
                            </m:r>
                          </m:sup>
                        </m:sSubSup>
                      </m:oMath>
                    </m:oMathPara>
                  </a14:m>
                  <a:endParaRPr lang="en-US" dirty="0" smtClean="0">
                    <a:solidFill>
                      <a:srgbClr val="00B05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7" name="Textfeld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1880" y="1968513"/>
                  <a:ext cx="446404" cy="352597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l="-5479" t="-3448" r="-9589" b="-1724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Gerade Verbindung mit Pfeil 7"/>
            <p:cNvCxnSpPr/>
            <p:nvPr/>
          </p:nvCxnSpPr>
          <p:spPr>
            <a:xfrm flipV="1">
              <a:off x="3203848" y="2393286"/>
              <a:ext cx="1080120" cy="315634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/>
          </p:nvCxnSpPr>
          <p:spPr>
            <a:xfrm>
              <a:off x="3938284" y="1628800"/>
              <a:ext cx="320628" cy="764486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feld 48"/>
                <p:cNvSpPr txBox="1"/>
                <p:nvPr/>
              </p:nvSpPr>
              <p:spPr>
                <a:xfrm>
                  <a:off x="3617726" y="1283023"/>
                  <a:ext cx="453586" cy="2884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cs typeface="Arial" pitchFamily="34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𝜃</m:t>
                            </m:r>
                          </m:e>
                          <m:sub/>
                          <m:sup>
                            <m:r>
                              <a:rPr lang="de-DE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cs typeface="Arial" pitchFamily="34" charset="0"/>
                              </a:rPr>
                              <m:t>(1)</m:t>
                            </m:r>
                          </m:sup>
                        </m:sSubSup>
                      </m:oMath>
                    </m:oMathPara>
                  </a14:m>
                  <a:endParaRPr lang="en-US" dirty="0" smtClean="0">
                    <a:solidFill>
                      <a:srgbClr val="00B05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49" name="Textfeld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7726" y="1283023"/>
                  <a:ext cx="453586" cy="288477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l="-10667" t="-4167" r="-9333" b="-8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473" name="Gruppieren 19472"/>
          <p:cNvGrpSpPr/>
          <p:nvPr/>
        </p:nvGrpSpPr>
        <p:grpSpPr>
          <a:xfrm>
            <a:off x="4761390" y="1283022"/>
            <a:ext cx="1078474" cy="1656563"/>
            <a:chOff x="4761390" y="1283022"/>
            <a:chExt cx="1078474" cy="16565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/>
                <p:cNvSpPr txBox="1"/>
                <p:nvPr/>
              </p:nvSpPr>
              <p:spPr>
                <a:xfrm>
                  <a:off x="4989692" y="2132856"/>
                  <a:ext cx="446404" cy="3525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cs typeface="Arial" pitchFamily="34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cs typeface="Arial" pitchFamily="34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dirty="0" smtClean="0">
                    <a:solidFill>
                      <a:srgbClr val="00B05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5" name="Textfeld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9692" y="2132856"/>
                  <a:ext cx="446404" cy="352597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l="-5479" t="-3448" r="-9589" b="-1724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Gerade Verbindung mit Pfeil 28"/>
            <p:cNvCxnSpPr/>
            <p:nvPr/>
          </p:nvCxnSpPr>
          <p:spPr>
            <a:xfrm>
              <a:off x="4761390" y="2393286"/>
              <a:ext cx="1034746" cy="546299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feld 49"/>
                <p:cNvSpPr txBox="1"/>
                <p:nvPr/>
              </p:nvSpPr>
              <p:spPr>
                <a:xfrm>
                  <a:off x="5386278" y="1283022"/>
                  <a:ext cx="453586" cy="2884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cs typeface="Arial" pitchFamily="34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𝜃</m:t>
                            </m:r>
                          </m:e>
                          <m:sub/>
                          <m:sup>
                            <m:r>
                              <a:rPr lang="de-DE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cs typeface="Arial" pitchFamily="34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dirty="0" smtClean="0">
                    <a:solidFill>
                      <a:srgbClr val="00B05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50" name="Textfeld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6278" y="1283022"/>
                  <a:ext cx="453586" cy="288477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l="-12162" t="-4167" r="-9459" b="-8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Gerade Verbindung mit Pfeil 50"/>
            <p:cNvCxnSpPr/>
            <p:nvPr/>
          </p:nvCxnSpPr>
          <p:spPr>
            <a:xfrm>
              <a:off x="5508104" y="1628800"/>
              <a:ext cx="248620" cy="1304546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79" name="Gruppieren 19478"/>
          <p:cNvGrpSpPr/>
          <p:nvPr/>
        </p:nvGrpSpPr>
        <p:grpSpPr>
          <a:xfrm>
            <a:off x="3203848" y="3861048"/>
            <a:ext cx="1080120" cy="1312293"/>
            <a:chOff x="3203848" y="3861048"/>
            <a:chExt cx="1080120" cy="1312293"/>
          </a:xfrm>
        </p:grpSpPr>
        <p:cxnSp>
          <p:nvCxnSpPr>
            <p:cNvPr id="42" name="Gerade Verbindung mit Pfeil 41"/>
            <p:cNvCxnSpPr/>
            <p:nvPr/>
          </p:nvCxnSpPr>
          <p:spPr>
            <a:xfrm flipH="1" flipV="1">
              <a:off x="3203848" y="3861048"/>
              <a:ext cx="1055066" cy="216024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feld 52"/>
                <p:cNvSpPr txBox="1"/>
                <p:nvPr/>
              </p:nvSpPr>
              <p:spPr>
                <a:xfrm>
                  <a:off x="3369346" y="4260770"/>
                  <a:ext cx="579325" cy="664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n>
                                  <a:noFill/>
                                </a:ln>
                                <a:solidFill>
                                  <a:schemeClr val="accent6"/>
                                </a:solidFill>
                                <a:latin typeface="Cambria Math"/>
                                <a:cs typeface="Arial" pitchFamily="34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n>
                                  <a:noFill/>
                                </a:ln>
                                <a:solidFill>
                                  <a:schemeClr val="accent6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𝜕</m:t>
                            </m:r>
                            <m:r>
                              <a:rPr lang="de-DE" b="0" i="1" smtClean="0">
                                <a:ln>
                                  <a:noFill/>
                                </a:ln>
                                <a:solidFill>
                                  <a:schemeClr val="accent6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i="1" smtClean="0">
                                <a:ln>
                                  <a:noFill/>
                                </a:ln>
                                <a:solidFill>
                                  <a:schemeClr val="accent6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n>
                                      <a:noFill/>
                                    </a:ln>
                                    <a:solidFill>
                                      <a:schemeClr val="accent6"/>
                                    </a:solidFill>
                                    <a:latin typeface="Cambria Math"/>
                                    <a:cs typeface="Arial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n>
                                      <a:noFill/>
                                    </a:ln>
                                    <a:solidFill>
                                      <a:schemeClr val="accent6"/>
                                    </a:solidFill>
                                    <a:latin typeface="Cambria Math"/>
                                    <a:cs typeface="Arial" pitchFamily="34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b="0" i="1" smtClean="0">
                                    <a:ln>
                                      <a:noFill/>
                                    </a:ln>
                                    <a:solidFill>
                                      <a:schemeClr val="accent6"/>
                                    </a:solidFill>
                                    <a:latin typeface="Cambria Math"/>
                                    <a:cs typeface="Arial" pitchFamily="34" charset="0"/>
                                  </a:rPr>
                                  <m:t>𝑖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6"/>
                                        </a:solidFill>
                                        <a:latin typeface="Cambria Math"/>
                                        <a:cs typeface="Arial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6"/>
                                        </a:solidFill>
                                        <a:latin typeface="Cambria Math"/>
                                        <a:cs typeface="Arial" pitchFamily="34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dirty="0" smtClean="0">
                    <a:ln>
                      <a:noFill/>
                    </a:ln>
                    <a:solidFill>
                      <a:schemeClr val="accent6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53" name="Textfeld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9346" y="4260770"/>
                  <a:ext cx="579325" cy="664221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Gerade Verbindung mit Pfeil 53"/>
            <p:cNvCxnSpPr/>
            <p:nvPr/>
          </p:nvCxnSpPr>
          <p:spPr>
            <a:xfrm flipH="1">
              <a:off x="3938284" y="4121150"/>
              <a:ext cx="345684" cy="105219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feld 56"/>
              <p:cNvSpPr txBox="1"/>
              <p:nvPr/>
            </p:nvSpPr>
            <p:spPr>
              <a:xfrm>
                <a:off x="3529660" y="5229200"/>
                <a:ext cx="586507" cy="5838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/>
                              <a:cs typeface="Arial" pitchFamily="34" charset="0"/>
                            </a:rPr>
                            <m:t>𝜕</m:t>
                          </m:r>
                          <m:r>
                            <a:rPr lang="de-DE" b="0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/>
                              <a:cs typeface="Arial" pitchFamily="34" charset="0"/>
                            </a:rPr>
                            <m:t>𝐽</m:t>
                          </m:r>
                        </m:num>
                        <m:den>
                          <m:r>
                            <a:rPr lang="en-US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/>
                              <a:cs typeface="Arial" pitchFamily="34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de-DE" b="0" i="1" smtClean="0">
                                  <a:ln>
                                    <a:noFill/>
                                  </a:ln>
                                  <a:solidFill>
                                    <a:schemeClr val="accent6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n>
                                    <a:noFill/>
                                  </a:ln>
                                  <a:solidFill>
                                    <a:schemeClr val="accent6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𝜃</m:t>
                              </m:r>
                            </m:e>
                            <m:sub/>
                            <m:sup>
                              <m:d>
                                <m:dPr>
                                  <m:ctrlPr>
                                    <a:rPr lang="de-DE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  <a:cs typeface="Arial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  <a:cs typeface="Arial" pitchFamily="34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 smtClean="0">
                  <a:ln>
                    <a:noFill/>
                  </a:ln>
                  <a:solidFill>
                    <a:schemeClr val="accent6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7" name="Textfeld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660" y="5229200"/>
                <a:ext cx="586507" cy="583878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478" name="Gruppieren 19477"/>
          <p:cNvGrpSpPr/>
          <p:nvPr/>
        </p:nvGrpSpPr>
        <p:grpSpPr>
          <a:xfrm>
            <a:off x="4761390" y="3501008"/>
            <a:ext cx="1034746" cy="1672333"/>
            <a:chOff x="4761390" y="3501008"/>
            <a:chExt cx="1034746" cy="1672333"/>
          </a:xfrm>
        </p:grpSpPr>
        <p:cxnSp>
          <p:nvCxnSpPr>
            <p:cNvPr id="37" name="Gerade Verbindung mit Pfeil 36"/>
            <p:cNvCxnSpPr/>
            <p:nvPr/>
          </p:nvCxnSpPr>
          <p:spPr>
            <a:xfrm flipH="1">
              <a:off x="4761390" y="3501008"/>
              <a:ext cx="1031485" cy="576064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feld 39"/>
                <p:cNvSpPr txBox="1"/>
                <p:nvPr/>
              </p:nvSpPr>
              <p:spPr>
                <a:xfrm>
                  <a:off x="5076056" y="4365104"/>
                  <a:ext cx="579325" cy="664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n>
                                  <a:noFill/>
                                </a:ln>
                                <a:solidFill>
                                  <a:schemeClr val="accent6"/>
                                </a:solidFill>
                                <a:latin typeface="Cambria Math"/>
                                <a:cs typeface="Arial" pitchFamily="34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n>
                                  <a:noFill/>
                                </a:ln>
                                <a:solidFill>
                                  <a:schemeClr val="accent6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𝜕</m:t>
                            </m:r>
                            <m:r>
                              <a:rPr lang="de-DE" b="0" i="1" smtClean="0">
                                <a:ln>
                                  <a:noFill/>
                                </a:ln>
                                <a:solidFill>
                                  <a:schemeClr val="accent6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i="1" smtClean="0">
                                <a:ln>
                                  <a:noFill/>
                                </a:ln>
                                <a:solidFill>
                                  <a:schemeClr val="accent6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n>
                                      <a:noFill/>
                                    </a:ln>
                                    <a:solidFill>
                                      <a:schemeClr val="accent6"/>
                                    </a:solidFill>
                                    <a:latin typeface="Cambria Math"/>
                                    <a:cs typeface="Arial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n>
                                      <a:noFill/>
                                    </a:ln>
                                    <a:solidFill>
                                      <a:schemeClr val="accent6"/>
                                    </a:solidFill>
                                    <a:latin typeface="Cambria Math"/>
                                    <a:cs typeface="Arial" pitchFamily="34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b="0" i="1" smtClean="0">
                                    <a:ln>
                                      <a:noFill/>
                                    </a:ln>
                                    <a:solidFill>
                                      <a:schemeClr val="accent6"/>
                                    </a:solidFill>
                                    <a:latin typeface="Cambria Math"/>
                                    <a:cs typeface="Arial" pitchFamily="34" charset="0"/>
                                  </a:rPr>
                                  <m:t>𝑖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6"/>
                                        </a:solidFill>
                                        <a:latin typeface="Cambria Math"/>
                                        <a:cs typeface="Arial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6"/>
                                        </a:solidFill>
                                        <a:latin typeface="Cambria Math"/>
                                        <a:cs typeface="Arial" pitchFamily="34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dirty="0" smtClean="0">
                    <a:ln>
                      <a:noFill/>
                    </a:ln>
                    <a:solidFill>
                      <a:schemeClr val="accent6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40" name="Textfeld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6056" y="4365104"/>
                  <a:ext cx="579325" cy="664221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Gerade Verbindung mit Pfeil 58"/>
            <p:cNvCxnSpPr/>
            <p:nvPr/>
          </p:nvCxnSpPr>
          <p:spPr>
            <a:xfrm flipH="1">
              <a:off x="5655381" y="3517731"/>
              <a:ext cx="140755" cy="165561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61"/>
              <p:cNvSpPr txBox="1"/>
              <p:nvPr/>
            </p:nvSpPr>
            <p:spPr>
              <a:xfrm>
                <a:off x="5281637" y="5229200"/>
                <a:ext cx="586506" cy="5838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/>
                              <a:cs typeface="Arial" pitchFamily="34" charset="0"/>
                            </a:rPr>
                            <m:t>𝜕</m:t>
                          </m:r>
                          <m:r>
                            <a:rPr lang="de-DE" b="0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/>
                              <a:cs typeface="Arial" pitchFamily="34" charset="0"/>
                            </a:rPr>
                            <m:t>𝐽</m:t>
                          </m:r>
                        </m:num>
                        <m:den>
                          <m:r>
                            <a:rPr lang="en-US" i="1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latin typeface="Cambria Math"/>
                              <a:cs typeface="Arial" pitchFamily="34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de-DE" b="0" i="1" smtClean="0">
                                  <a:ln>
                                    <a:noFill/>
                                  </a:ln>
                                  <a:solidFill>
                                    <a:schemeClr val="accent6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n>
                                    <a:noFill/>
                                  </a:ln>
                                  <a:solidFill>
                                    <a:schemeClr val="accent6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𝜃</m:t>
                              </m:r>
                            </m:e>
                            <m:sub/>
                            <m:sup>
                              <m:d>
                                <m:dPr>
                                  <m:ctrlPr>
                                    <a:rPr lang="de-DE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  <a:cs typeface="Arial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  <a:cs typeface="Arial" pitchFamily="34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 smtClean="0">
                  <a:ln>
                    <a:noFill/>
                  </a:ln>
                  <a:solidFill>
                    <a:schemeClr val="accent6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2" name="Textfeld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637" y="5229200"/>
                <a:ext cx="586506" cy="583878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80" name="Textfeld 19479"/>
          <p:cNvSpPr txBox="1"/>
          <p:nvPr/>
        </p:nvSpPr>
        <p:spPr>
          <a:xfrm>
            <a:off x="6228184" y="1934747"/>
            <a:ext cx="2282676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de-DE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forward</a:t>
            </a:r>
            <a:r>
              <a:rPr lang="de-DE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activation</a:t>
            </a:r>
            <a:r>
              <a:rPr lang="de-DE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flow</a:t>
            </a:r>
            <a:endParaRPr lang="en-US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feld 71"/>
          <p:cNvSpPr txBox="1"/>
          <p:nvPr/>
        </p:nvSpPr>
        <p:spPr>
          <a:xfrm>
            <a:off x="5796136" y="5096217"/>
            <a:ext cx="3308598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de-DE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Backwards</a:t>
            </a:r>
            <a:r>
              <a:rPr lang="de-DE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gradient</a:t>
            </a:r>
            <a:r>
              <a:rPr lang="de-DE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propagation</a:t>
            </a:r>
            <a:endParaRPr lang="en-US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28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6" grpId="0"/>
      <p:bldP spid="36" grpId="0"/>
      <p:bldP spid="41" grpId="0"/>
      <p:bldP spid="57" grpId="0"/>
      <p:bldP spid="57" grpId="1"/>
      <p:bldP spid="62" grpId="0"/>
      <p:bldP spid="62" grpId="1"/>
      <p:bldP spid="19480" grpId="0"/>
      <p:bldP spid="7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486000" y="1556792"/>
                <a:ext cx="8172000" cy="4338000"/>
              </a:xfrm>
            </p:spPr>
            <p:txBody>
              <a:bodyPr/>
              <a:lstStyle/>
              <a:p>
                <a:r>
                  <a:rPr lang="de-DE" dirty="0" smtClean="0"/>
                  <a:t>Back-propagate: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de-D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</a:rPr>
                          <m:t>3,−4, 2, 1</m:t>
                        </m:r>
                      </m:e>
                    </m:d>
                    <m:r>
                      <a:rPr lang="de-DE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/>
                  <a:t> for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de-D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</a:rPr>
                          <m:t>𝑥</m:t>
                        </m:r>
                        <m:r>
                          <a:rPr lang="de-DE" b="0" i="1" smtClean="0">
                            <a:latin typeface="Cambria Math"/>
                          </a:rPr>
                          <m:t>,</m:t>
                        </m:r>
                        <m:r>
                          <a:rPr lang="de-DE" b="0" i="1" smtClean="0">
                            <a:latin typeface="Cambria Math"/>
                          </a:rPr>
                          <m:t>𝑦</m:t>
                        </m:r>
                        <m:r>
                          <a:rPr lang="de-DE" b="0" i="1" smtClean="0">
                            <a:latin typeface="Cambria Math"/>
                          </a:rPr>
                          <m:t>,</m:t>
                        </m:r>
                        <m:r>
                          <a:rPr lang="de-DE" b="0" i="1" smtClean="0">
                            <a:latin typeface="Cambria Math"/>
                          </a:rPr>
                          <m:t>𝑧</m:t>
                        </m:r>
                        <m:r>
                          <a:rPr lang="de-DE" b="0" i="1" smtClean="0">
                            <a:latin typeface="Cambria Math"/>
                          </a:rPr>
                          <m:t>,</m:t>
                        </m:r>
                        <m:r>
                          <a:rPr lang="de-DE" b="0" i="1" smtClean="0">
                            <a:latin typeface="Cambria Math"/>
                          </a:rPr>
                          <m:t>𝑤</m:t>
                        </m:r>
                      </m:e>
                    </m:d>
                    <m:r>
                      <a:rPr lang="de-DE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𝑥𝑦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/>
                                  </a:rPr>
                                  <m:t>max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𝑧</m:t>
                                    </m:r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𝑤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de-DE" b="0" i="1" smtClean="0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486000" y="1556792"/>
                <a:ext cx="8172000" cy="4338000"/>
              </a:xfrm>
              <a:blipFill rotWithShape="1">
                <a:blip r:embed="rId3"/>
                <a:stretch>
                  <a:fillRect l="-1642" t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Training</a:t>
            </a:r>
            <a:br>
              <a:rPr lang="de-DE" dirty="0"/>
            </a:br>
            <a:r>
              <a:rPr lang="de-DE" b="0" dirty="0" smtClean="0"/>
              <a:t>Back-propagation, </a:t>
            </a:r>
            <a:r>
              <a:rPr lang="de-DE" b="0" dirty="0" err="1" smtClean="0"/>
              <a:t>Example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39</a:t>
            </a:fld>
            <a:endParaRPr lang="en-GB" noProof="0" dirty="0"/>
          </a:p>
        </p:txBody>
      </p:sp>
      <p:sp>
        <p:nvSpPr>
          <p:cNvPr id="6" name="Ellipse 5"/>
          <p:cNvSpPr/>
          <p:nvPr/>
        </p:nvSpPr>
        <p:spPr>
          <a:xfrm>
            <a:off x="683568" y="2348880"/>
            <a:ext cx="432048" cy="432048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683568" y="3212976"/>
            <a:ext cx="432048" cy="432048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83568" y="4077072"/>
            <a:ext cx="432048" cy="432048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683568" y="4941168"/>
            <a:ext cx="432048" cy="432048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2555776" y="2780928"/>
            <a:ext cx="432048" cy="432048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2555776" y="4494490"/>
            <a:ext cx="432048" cy="432048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/>
          <a:p>
            <a:pPr algn="ctr"/>
            <a:r>
              <a:rPr lang="de-DE" sz="11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max</a:t>
            </a:r>
            <a:endParaRPr lang="en-US" sz="5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355976" y="3645024"/>
            <a:ext cx="432048" cy="432048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Gerade Verbindung mit Pfeil 18"/>
          <p:cNvCxnSpPr>
            <a:stCxn id="6" idx="6"/>
            <a:endCxn id="10" idx="1"/>
          </p:cNvCxnSpPr>
          <p:nvPr/>
        </p:nvCxnSpPr>
        <p:spPr>
          <a:xfrm>
            <a:off x="1115616" y="2564904"/>
            <a:ext cx="1503432" cy="2792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stCxn id="7" idx="6"/>
            <a:endCxn id="10" idx="3"/>
          </p:cNvCxnSpPr>
          <p:nvPr/>
        </p:nvCxnSpPr>
        <p:spPr>
          <a:xfrm flipV="1">
            <a:off x="1115616" y="3149704"/>
            <a:ext cx="1503432" cy="2792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10" idx="6"/>
            <a:endCxn id="12" idx="1"/>
          </p:cNvCxnSpPr>
          <p:nvPr/>
        </p:nvCxnSpPr>
        <p:spPr>
          <a:xfrm>
            <a:off x="2987824" y="2996952"/>
            <a:ext cx="1431424" cy="7113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stCxn id="11" idx="6"/>
            <a:endCxn id="12" idx="3"/>
          </p:cNvCxnSpPr>
          <p:nvPr/>
        </p:nvCxnSpPr>
        <p:spPr>
          <a:xfrm flipV="1">
            <a:off x="2987824" y="4013800"/>
            <a:ext cx="1431424" cy="6967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/>
          <p:cNvSpPr/>
          <p:nvPr/>
        </p:nvSpPr>
        <p:spPr>
          <a:xfrm>
            <a:off x="6156176" y="3645024"/>
            <a:ext cx="432048" cy="432048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^2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Gerade Verbindung mit Pfeil 33"/>
          <p:cNvCxnSpPr>
            <a:stCxn id="12" idx="6"/>
            <a:endCxn id="29" idx="2"/>
          </p:cNvCxnSpPr>
          <p:nvPr/>
        </p:nvCxnSpPr>
        <p:spPr>
          <a:xfrm>
            <a:off x="4788024" y="3861048"/>
            <a:ext cx="13681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>
            <a:stCxn id="29" idx="6"/>
          </p:cNvCxnSpPr>
          <p:nvPr/>
        </p:nvCxnSpPr>
        <p:spPr>
          <a:xfrm>
            <a:off x="6588224" y="3861048"/>
            <a:ext cx="12239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>
            <a:stCxn id="9" idx="6"/>
            <a:endCxn id="11" idx="3"/>
          </p:cNvCxnSpPr>
          <p:nvPr/>
        </p:nvCxnSpPr>
        <p:spPr>
          <a:xfrm flipV="1">
            <a:off x="1115616" y="4863266"/>
            <a:ext cx="1503432" cy="293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>
            <a:stCxn id="8" idx="6"/>
            <a:endCxn id="11" idx="1"/>
          </p:cNvCxnSpPr>
          <p:nvPr/>
        </p:nvCxnSpPr>
        <p:spPr>
          <a:xfrm>
            <a:off x="1115616" y="4293096"/>
            <a:ext cx="1503432" cy="264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1419424" y="2348880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1342480" y="3075836"/>
            <a:ext cx="20518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-4</a:t>
            </a:r>
            <a:endParaRPr lang="en-US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3536823" y="3007985"/>
            <a:ext cx="3334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-12</a:t>
            </a:r>
            <a:endParaRPr lang="en-US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403648" y="4083869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1403648" y="4748071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3639416" y="4013800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5305387" y="3506524"/>
            <a:ext cx="3334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-10</a:t>
            </a:r>
            <a:endParaRPr lang="en-US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6936838" y="3506524"/>
            <a:ext cx="38472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100</a:t>
            </a:r>
            <a:endParaRPr lang="en-US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7036048" y="3945369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5306710" y="3959269"/>
            <a:ext cx="3334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-20</a:t>
            </a:r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3563888" y="4503061"/>
            <a:ext cx="3334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-20</a:t>
            </a:r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3536822" y="3429000"/>
            <a:ext cx="3334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-20</a:t>
            </a:r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1363192" y="2705849"/>
            <a:ext cx="25648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1286247" y="3431824"/>
            <a:ext cx="3334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-60</a:t>
            </a:r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1301055" y="4471072"/>
            <a:ext cx="3334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-20</a:t>
            </a:r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1419424" y="5157192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1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Big picture: supervised learning</a:t>
            </a:r>
            <a:br>
              <a:rPr lang="en-US" noProof="0" dirty="0" smtClean="0"/>
            </a:br>
            <a:r>
              <a:rPr lang="en-US" b="0" dirty="0" smtClean="0"/>
              <a:t>Regression</a:t>
            </a:r>
            <a:endParaRPr lang="en-US" b="0" noProof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4</a:t>
            </a:fld>
            <a:endParaRPr lang="en-GB" noProof="0" dirty="0"/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0459764"/>
              </p:ext>
            </p:extLst>
          </p:nvPr>
        </p:nvGraphicFramePr>
        <p:xfrm>
          <a:off x="1671637" y="1578768"/>
          <a:ext cx="5800725" cy="3700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Gerade Verbindung 7"/>
          <p:cNvCxnSpPr/>
          <p:nvPr/>
        </p:nvCxnSpPr>
        <p:spPr>
          <a:xfrm flipV="1">
            <a:off x="2699792" y="1628800"/>
            <a:ext cx="4752528" cy="2088232"/>
          </a:xfrm>
          <a:prstGeom prst="line">
            <a:avLst/>
          </a:prstGeom>
          <a:ln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Freihandform 15"/>
          <p:cNvSpPr/>
          <p:nvPr/>
        </p:nvSpPr>
        <p:spPr>
          <a:xfrm>
            <a:off x="3123425" y="1916832"/>
            <a:ext cx="3824839" cy="2272856"/>
          </a:xfrm>
          <a:custGeom>
            <a:avLst/>
            <a:gdLst>
              <a:gd name="connsiteX0" fmla="*/ 0 w 4093534"/>
              <a:gd name="connsiteY0" fmla="*/ 2169042 h 2169042"/>
              <a:gd name="connsiteX1" fmla="*/ 1658679 w 4093534"/>
              <a:gd name="connsiteY1" fmla="*/ 744279 h 2169042"/>
              <a:gd name="connsiteX2" fmla="*/ 4093534 w 4093534"/>
              <a:gd name="connsiteY2" fmla="*/ 0 h 2169042"/>
              <a:gd name="connsiteX0" fmla="*/ 0 w 4231757"/>
              <a:gd name="connsiteY0" fmla="*/ 2062716 h 2062716"/>
              <a:gd name="connsiteX1" fmla="*/ 1796902 w 4231757"/>
              <a:gd name="connsiteY1" fmla="*/ 744279 h 2062716"/>
              <a:gd name="connsiteX2" fmla="*/ 4231757 w 4231757"/>
              <a:gd name="connsiteY2" fmla="*/ 0 h 2062716"/>
              <a:gd name="connsiteX0" fmla="*/ 0 w 4231757"/>
              <a:gd name="connsiteY0" fmla="*/ 2062716 h 2062716"/>
              <a:gd name="connsiteX1" fmla="*/ 1807535 w 4231757"/>
              <a:gd name="connsiteY1" fmla="*/ 659219 h 2062716"/>
              <a:gd name="connsiteX2" fmla="*/ 4231757 w 4231757"/>
              <a:gd name="connsiteY2" fmla="*/ 0 h 2062716"/>
              <a:gd name="connsiteX0" fmla="*/ 0 w 4231757"/>
              <a:gd name="connsiteY0" fmla="*/ 2062716 h 2062716"/>
              <a:gd name="connsiteX1" fmla="*/ 1828801 w 4231757"/>
              <a:gd name="connsiteY1" fmla="*/ 733647 h 2062716"/>
              <a:gd name="connsiteX2" fmla="*/ 4231757 w 4231757"/>
              <a:gd name="connsiteY2" fmla="*/ 0 h 2062716"/>
              <a:gd name="connsiteX0" fmla="*/ 0 w 3838352"/>
              <a:gd name="connsiteY0" fmla="*/ 2052083 h 2052083"/>
              <a:gd name="connsiteX1" fmla="*/ 1828801 w 3838352"/>
              <a:gd name="connsiteY1" fmla="*/ 723014 h 2052083"/>
              <a:gd name="connsiteX2" fmla="*/ 3838352 w 3838352"/>
              <a:gd name="connsiteY2" fmla="*/ 0 h 2052083"/>
              <a:gd name="connsiteX0" fmla="*/ 0 w 3838352"/>
              <a:gd name="connsiteY0" fmla="*/ 2052083 h 2052083"/>
              <a:gd name="connsiteX1" fmla="*/ 1828801 w 3838352"/>
              <a:gd name="connsiteY1" fmla="*/ 723014 h 2052083"/>
              <a:gd name="connsiteX2" fmla="*/ 3838352 w 3838352"/>
              <a:gd name="connsiteY2" fmla="*/ 0 h 2052083"/>
              <a:gd name="connsiteX0" fmla="*/ 0 w 3838352"/>
              <a:gd name="connsiteY0" fmla="*/ 2052083 h 2052083"/>
              <a:gd name="connsiteX1" fmla="*/ 1828801 w 3838352"/>
              <a:gd name="connsiteY1" fmla="*/ 723014 h 2052083"/>
              <a:gd name="connsiteX2" fmla="*/ 3838352 w 3838352"/>
              <a:gd name="connsiteY2" fmla="*/ 0 h 2052083"/>
              <a:gd name="connsiteX0" fmla="*/ 0 w 3785189"/>
              <a:gd name="connsiteY0" fmla="*/ 2147776 h 2147776"/>
              <a:gd name="connsiteX1" fmla="*/ 1775638 w 3785189"/>
              <a:gd name="connsiteY1" fmla="*/ 723014 h 2147776"/>
              <a:gd name="connsiteX2" fmla="*/ 3785189 w 3785189"/>
              <a:gd name="connsiteY2" fmla="*/ 0 h 2147776"/>
              <a:gd name="connsiteX0" fmla="*/ 0 w 3891514"/>
              <a:gd name="connsiteY0" fmla="*/ 2190306 h 2190306"/>
              <a:gd name="connsiteX1" fmla="*/ 1775638 w 3891514"/>
              <a:gd name="connsiteY1" fmla="*/ 765544 h 2190306"/>
              <a:gd name="connsiteX2" fmla="*/ 3891514 w 3891514"/>
              <a:gd name="connsiteY2" fmla="*/ 0 h 2190306"/>
              <a:gd name="connsiteX0" fmla="*/ 0 w 3891514"/>
              <a:gd name="connsiteY0" fmla="*/ 2190306 h 2190306"/>
              <a:gd name="connsiteX1" fmla="*/ 1775638 w 3891514"/>
              <a:gd name="connsiteY1" fmla="*/ 765544 h 2190306"/>
              <a:gd name="connsiteX2" fmla="*/ 3891514 w 3891514"/>
              <a:gd name="connsiteY2" fmla="*/ 0 h 2190306"/>
              <a:gd name="connsiteX0" fmla="*/ 0 w 3891514"/>
              <a:gd name="connsiteY0" fmla="*/ 2190306 h 2190306"/>
              <a:gd name="connsiteX1" fmla="*/ 1775638 w 3891514"/>
              <a:gd name="connsiteY1" fmla="*/ 765544 h 2190306"/>
              <a:gd name="connsiteX2" fmla="*/ 3891514 w 3891514"/>
              <a:gd name="connsiteY2" fmla="*/ 0 h 2190306"/>
              <a:gd name="connsiteX0" fmla="*/ 0 w 3891514"/>
              <a:gd name="connsiteY0" fmla="*/ 2190306 h 2190306"/>
              <a:gd name="connsiteX1" fmla="*/ 1850066 w 3891514"/>
              <a:gd name="connsiteY1" fmla="*/ 808074 h 2190306"/>
              <a:gd name="connsiteX2" fmla="*/ 3891514 w 3891514"/>
              <a:gd name="connsiteY2" fmla="*/ 0 h 2190306"/>
              <a:gd name="connsiteX0" fmla="*/ 0 w 3891514"/>
              <a:gd name="connsiteY0" fmla="*/ 2190306 h 2190306"/>
              <a:gd name="connsiteX1" fmla="*/ 1802441 w 3891514"/>
              <a:gd name="connsiteY1" fmla="*/ 757274 h 2190306"/>
              <a:gd name="connsiteX2" fmla="*/ 3891514 w 3891514"/>
              <a:gd name="connsiteY2" fmla="*/ 0 h 2190306"/>
              <a:gd name="connsiteX0" fmla="*/ 0 w 3891514"/>
              <a:gd name="connsiteY0" fmla="*/ 2190306 h 2190306"/>
              <a:gd name="connsiteX1" fmla="*/ 1802441 w 3891514"/>
              <a:gd name="connsiteY1" fmla="*/ 757274 h 2190306"/>
              <a:gd name="connsiteX2" fmla="*/ 3891514 w 3891514"/>
              <a:gd name="connsiteY2" fmla="*/ 0 h 2190306"/>
              <a:gd name="connsiteX0" fmla="*/ 0 w 3891514"/>
              <a:gd name="connsiteY0" fmla="*/ 2190306 h 2190306"/>
              <a:gd name="connsiteX1" fmla="*/ 1802441 w 3891514"/>
              <a:gd name="connsiteY1" fmla="*/ 757274 h 2190306"/>
              <a:gd name="connsiteX2" fmla="*/ 3891514 w 3891514"/>
              <a:gd name="connsiteY2" fmla="*/ 0 h 2190306"/>
              <a:gd name="connsiteX0" fmla="*/ 0 w 3824839"/>
              <a:gd name="connsiteY0" fmla="*/ 2272856 h 2272856"/>
              <a:gd name="connsiteX1" fmla="*/ 1802441 w 3824839"/>
              <a:gd name="connsiteY1" fmla="*/ 839824 h 2272856"/>
              <a:gd name="connsiteX2" fmla="*/ 3824839 w 3824839"/>
              <a:gd name="connsiteY2" fmla="*/ 0 h 2272856"/>
              <a:gd name="connsiteX0" fmla="*/ 0 w 3824839"/>
              <a:gd name="connsiteY0" fmla="*/ 2272856 h 2272856"/>
              <a:gd name="connsiteX1" fmla="*/ 1802441 w 3824839"/>
              <a:gd name="connsiteY1" fmla="*/ 839824 h 2272856"/>
              <a:gd name="connsiteX2" fmla="*/ 3824839 w 3824839"/>
              <a:gd name="connsiteY2" fmla="*/ 0 h 2272856"/>
              <a:gd name="connsiteX0" fmla="*/ 0 w 3824839"/>
              <a:gd name="connsiteY0" fmla="*/ 2272856 h 2272856"/>
              <a:gd name="connsiteX1" fmla="*/ 1761166 w 3824839"/>
              <a:gd name="connsiteY1" fmla="*/ 779499 h 2272856"/>
              <a:gd name="connsiteX2" fmla="*/ 3824839 w 3824839"/>
              <a:gd name="connsiteY2" fmla="*/ 0 h 2272856"/>
              <a:gd name="connsiteX0" fmla="*/ 0 w 3824839"/>
              <a:gd name="connsiteY0" fmla="*/ 2272856 h 2272856"/>
              <a:gd name="connsiteX1" fmla="*/ 1764341 w 3824839"/>
              <a:gd name="connsiteY1" fmla="*/ 795374 h 2272856"/>
              <a:gd name="connsiteX2" fmla="*/ 3824839 w 3824839"/>
              <a:gd name="connsiteY2" fmla="*/ 0 h 2272856"/>
              <a:gd name="connsiteX0" fmla="*/ 0 w 3824839"/>
              <a:gd name="connsiteY0" fmla="*/ 2272856 h 2272856"/>
              <a:gd name="connsiteX1" fmla="*/ 1604543 w 3824839"/>
              <a:gd name="connsiteY1" fmla="*/ 839763 h 2272856"/>
              <a:gd name="connsiteX2" fmla="*/ 3824839 w 3824839"/>
              <a:gd name="connsiteY2" fmla="*/ 0 h 2272856"/>
              <a:gd name="connsiteX0" fmla="*/ 0 w 3824839"/>
              <a:gd name="connsiteY0" fmla="*/ 2272856 h 2272856"/>
              <a:gd name="connsiteX1" fmla="*/ 1604543 w 3824839"/>
              <a:gd name="connsiteY1" fmla="*/ 839763 h 2272856"/>
              <a:gd name="connsiteX2" fmla="*/ 3824839 w 3824839"/>
              <a:gd name="connsiteY2" fmla="*/ 0 h 227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24839" h="2272856">
                <a:moveTo>
                  <a:pt x="0" y="2272856"/>
                </a:moveTo>
                <a:cubicBezTo>
                  <a:pt x="349988" y="1741228"/>
                  <a:pt x="913804" y="1183061"/>
                  <a:pt x="1604543" y="839763"/>
                </a:cubicBezTo>
                <a:cubicBezTo>
                  <a:pt x="2295282" y="496465"/>
                  <a:pt x="2965373" y="283609"/>
                  <a:pt x="3824839" y="0"/>
                </a:cubicBezTo>
              </a:path>
            </a:pathLst>
          </a:cu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1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b="0" dirty="0" smtClean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Training</a:t>
            </a:r>
            <a:br>
              <a:rPr lang="de-DE" dirty="0" smtClean="0"/>
            </a:br>
            <a:r>
              <a:rPr lang="de-DE" b="0" dirty="0" smtClean="0"/>
              <a:t>Back-propagation, </a:t>
            </a:r>
            <a:r>
              <a:rPr lang="de-DE" b="0" dirty="0" err="1" smtClean="0"/>
              <a:t>Layers</a:t>
            </a:r>
            <a:endParaRPr lang="en-US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40</a:t>
            </a:fld>
            <a:endParaRPr lang="en-GB" noProof="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11" y="1556792"/>
            <a:ext cx="2500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940152" y="3573016"/>
            <a:ext cx="180818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Just </a:t>
            </a:r>
            <a:r>
              <a:rPr lang="de-DE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believe</a:t>
            </a:r>
            <a:r>
              <a:rPr lang="de-DE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me</a:t>
            </a:r>
            <a:r>
              <a:rPr lang="de-DE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;)</a:t>
            </a:r>
            <a:endParaRPr lang="en-US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406126" y="2204864"/>
            <a:ext cx="4474709" cy="1872208"/>
            <a:chOff x="406126" y="2204864"/>
            <a:chExt cx="4474709" cy="187220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26" y="2204864"/>
              <a:ext cx="4474709" cy="1872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0" y="2951321"/>
              <a:ext cx="1893570" cy="393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19" y="4946491"/>
            <a:ext cx="2380298" cy="78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68127" y="4528170"/>
            <a:ext cx="232114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Add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regularization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part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51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Bad: all zero values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Lead to same gradients and same updates.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Bad: large values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Activation is saturated</a:t>
            </a:r>
          </a:p>
          <a:p>
            <a:pPr lvl="1"/>
            <a:r>
              <a:rPr lang="en-US" dirty="0" smtClean="0"/>
              <a:t>Gradients become zero</a:t>
            </a:r>
          </a:p>
          <a:p>
            <a:pPr lvl="1"/>
            <a:r>
              <a:rPr lang="en-US" dirty="0" smtClean="0"/>
              <a:t>Optimization can‘t process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Good: </a:t>
            </a:r>
            <a:r>
              <a:rPr lang="en-US" dirty="0" smtClean="0">
                <a:solidFill>
                  <a:srgbClr val="0070C0"/>
                </a:solidFill>
              </a:rPr>
              <a:t>small random numbers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Keeps the activation in the dynamic region of the sigmoid function</a:t>
            </a:r>
          </a:p>
          <a:p>
            <a:pPr lvl="1"/>
            <a:r>
              <a:rPr lang="en-US" dirty="0" smtClean="0"/>
              <a:t>Gradients usable</a:t>
            </a:r>
          </a:p>
          <a:p>
            <a:pPr lvl="1"/>
            <a:r>
              <a:rPr lang="en-US" dirty="0" smtClean="0"/>
              <a:t>Breaks symmetry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tel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Training</a:t>
                </a:r>
                <a:br>
                  <a:rPr lang="en-US" dirty="0" smtClean="0"/>
                </a:br>
                <a:r>
                  <a:rPr lang="en-US" b="0" dirty="0" smtClean="0"/>
                  <a:t>Setting initial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𝜃</m:t>
                    </m:r>
                  </m:oMath>
                </a14:m>
                <a:endParaRPr lang="en-US" b="0" dirty="0"/>
              </a:p>
            </p:txBody>
          </p:sp>
        </mc:Choice>
        <mc:Fallback>
          <p:sp>
            <p:nvSpPr>
              <p:cNvPr id="3" name="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2313" t="-11570" b="-25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41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0700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Add non-</a:t>
            </a:r>
            <a:r>
              <a:rPr lang="de-DE" dirty="0" err="1" smtClean="0"/>
              <a:t>linearity</a:t>
            </a:r>
            <a:r>
              <a:rPr lang="de-DE" dirty="0" smtClean="0"/>
              <a:t>, </a:t>
            </a:r>
            <a:r>
              <a:rPr lang="de-DE" dirty="0" err="1" smtClean="0"/>
              <a:t>make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flexible</a:t>
            </a:r>
          </a:p>
          <a:p>
            <a:endParaRPr lang="de-DE" dirty="0"/>
          </a:p>
          <a:p>
            <a:r>
              <a:rPr lang="de-DE" dirty="0" smtClean="0"/>
              <a:t>Different in </a:t>
            </a:r>
            <a:r>
              <a:rPr lang="de-DE" dirty="0" err="1" smtClean="0"/>
              <a:t>training</a:t>
            </a:r>
            <a:r>
              <a:rPr lang="de-DE" dirty="0" smtClean="0"/>
              <a:t> </a:t>
            </a:r>
            <a:r>
              <a:rPr lang="de-DE" dirty="0" err="1" smtClean="0"/>
              <a:t>convergence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err="1" smtClean="0"/>
              <a:t>ReLU</a:t>
            </a:r>
            <a:r>
              <a:rPr lang="de-DE" dirty="0" smtClean="0"/>
              <a:t> </a:t>
            </a:r>
            <a:r>
              <a:rPr lang="de-DE" dirty="0" err="1" smtClean="0"/>
              <a:t>seems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best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large </a:t>
            </a:r>
            <a:r>
              <a:rPr lang="de-DE" dirty="0" err="1" smtClean="0"/>
              <a:t>networks</a:t>
            </a:r>
            <a:r>
              <a:rPr lang="de-DE" dirty="0" smtClean="0"/>
              <a:t>!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Advanced</a:t>
            </a:r>
            <a:r>
              <a:rPr lang="de-DE" dirty="0"/>
              <a:t> Topics</a:t>
            </a:r>
            <a:br>
              <a:rPr lang="de-DE" dirty="0"/>
            </a:br>
            <a:r>
              <a:rPr lang="de-DE" b="0" dirty="0" smtClean="0"/>
              <a:t>Other</a:t>
            </a:r>
            <a:r>
              <a:rPr lang="de-DE" dirty="0" smtClean="0"/>
              <a:t> </a:t>
            </a:r>
            <a:r>
              <a:rPr lang="de-DE" b="0" dirty="0" err="1"/>
              <a:t>a</a:t>
            </a:r>
            <a:r>
              <a:rPr lang="de-DE" b="0" dirty="0" err="1" smtClean="0"/>
              <a:t>ctivation</a:t>
            </a:r>
            <a:r>
              <a:rPr lang="de-DE" b="0" dirty="0" smtClean="0"/>
              <a:t> </a:t>
            </a:r>
            <a:r>
              <a:rPr lang="de-DE" b="0" dirty="0" err="1" smtClean="0"/>
              <a:t>functions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42</a:t>
            </a:fld>
            <a:endParaRPr lang="en-GB" noProof="0" dirty="0"/>
          </a:p>
        </p:txBody>
      </p:sp>
      <p:pic>
        <p:nvPicPr>
          <p:cNvPr id="1026" name="Picture 2" descr="Bildergebnis für activation function neural netwo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36912"/>
            <a:ext cx="5657528" cy="28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18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32020" y="476672"/>
            <a:ext cx="8172000" cy="738187"/>
          </a:xfrm>
        </p:spPr>
        <p:txBody>
          <a:bodyPr/>
          <a:lstStyle/>
          <a:p>
            <a:r>
              <a:rPr lang="de-DE" dirty="0" err="1" smtClean="0"/>
              <a:t>Advanced</a:t>
            </a:r>
            <a:r>
              <a:rPr lang="de-DE" dirty="0" smtClean="0"/>
              <a:t> Topics</a:t>
            </a:r>
            <a:br>
              <a:rPr lang="de-DE" dirty="0" smtClean="0"/>
            </a:br>
            <a:r>
              <a:rPr lang="de-DE" b="0" dirty="0" err="1" smtClean="0"/>
              <a:t>Convolutional</a:t>
            </a:r>
            <a:r>
              <a:rPr lang="de-DE" b="0" dirty="0" smtClean="0"/>
              <a:t> Networks</a:t>
            </a:r>
            <a:endParaRPr lang="en-US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43</a:t>
            </a:fld>
            <a:endParaRPr lang="en-GB" noProof="0" dirty="0"/>
          </a:p>
        </p:txBody>
      </p:sp>
      <p:pic>
        <p:nvPicPr>
          <p:cNvPr id="1026" name="Picture 2" descr="gip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2336"/>
            <a:ext cx="4572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ieren 9"/>
          <p:cNvGrpSpPr/>
          <p:nvPr/>
        </p:nvGrpSpPr>
        <p:grpSpPr>
          <a:xfrm>
            <a:off x="5292080" y="1844824"/>
            <a:ext cx="3583787" cy="1553056"/>
            <a:chOff x="5292080" y="2513221"/>
            <a:chExt cx="3583787" cy="1553056"/>
          </a:xfrm>
        </p:grpSpPr>
        <p:pic>
          <p:nvPicPr>
            <p:cNvPr id="1028" name="Picture 4" descr="Bildergebnis für convolutional neural network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2794000"/>
              <a:ext cx="3583787" cy="1272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5436096" y="2513221"/>
              <a:ext cx="42639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 smtClean="0">
                  <a:latin typeface="Arial" pitchFamily="34" charset="0"/>
                  <a:cs typeface="Arial" pitchFamily="34" charset="0"/>
                </a:rPr>
                <a:t>Image</a:t>
              </a:r>
              <a:endParaRPr lang="en-US" sz="12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6385063" y="2754751"/>
              <a:ext cx="41838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 smtClean="0">
                  <a:latin typeface="Arial" pitchFamily="34" charset="0"/>
                  <a:cs typeface="Arial" pitchFamily="34" charset="0"/>
                </a:rPr>
                <a:t>Filters</a:t>
              </a:r>
              <a:endParaRPr lang="en-US" sz="12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7055583" y="2754751"/>
              <a:ext cx="104836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 err="1" smtClean="0">
                  <a:latin typeface="Arial" pitchFamily="34" charset="0"/>
                  <a:cs typeface="Arial" pitchFamily="34" charset="0"/>
                </a:rPr>
                <a:t>Filtered</a:t>
              </a:r>
              <a:r>
                <a:rPr lang="de-DE" sz="1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00" dirty="0" err="1" smtClean="0">
                  <a:latin typeface="Arial" pitchFamily="34" charset="0"/>
                  <a:cs typeface="Arial" pitchFamily="34" charset="0"/>
                </a:rPr>
                <a:t>images</a:t>
              </a:r>
              <a:endParaRPr lang="en-US" sz="12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516148" y="5373216"/>
            <a:ext cx="419986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Arial" pitchFamily="34" charset="0"/>
                <a:cs typeface="Arial" pitchFamily="34" charset="0"/>
              </a:rPr>
              <a:t>Good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image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classification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Arial" pitchFamily="34" charset="0"/>
                <a:cs typeface="Arial" pitchFamily="34" charset="0"/>
              </a:rPr>
              <a:t>Similar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receptive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field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eye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Bildergebnis für reti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54742"/>
            <a:ext cx="4460776" cy="246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86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Currently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successful</a:t>
            </a:r>
            <a:r>
              <a:rPr lang="de-DE" dirty="0" smtClean="0"/>
              <a:t> in </a:t>
            </a:r>
            <a:r>
              <a:rPr lang="de-DE" dirty="0" err="1" smtClean="0"/>
              <a:t>image</a:t>
            </a:r>
            <a:r>
              <a:rPr lang="de-DE" dirty="0" smtClean="0"/>
              <a:t> </a:t>
            </a:r>
            <a:r>
              <a:rPr lang="de-DE" dirty="0" err="1" smtClean="0"/>
              <a:t>classification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layers</a:t>
            </a:r>
            <a:r>
              <a:rPr lang="de-DE" dirty="0" smtClean="0"/>
              <a:t>, </a:t>
            </a:r>
            <a:r>
              <a:rPr lang="de-DE" dirty="0" err="1" smtClean="0"/>
              <a:t>often</a:t>
            </a:r>
            <a:r>
              <a:rPr lang="de-DE" dirty="0" smtClean="0"/>
              <a:t> </a:t>
            </a:r>
            <a:r>
              <a:rPr lang="de-DE" dirty="0" err="1" smtClean="0"/>
              <a:t>combined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convolution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Advanced</a:t>
            </a:r>
            <a:r>
              <a:rPr lang="de-DE" dirty="0" smtClean="0"/>
              <a:t> Topics</a:t>
            </a:r>
            <a:br>
              <a:rPr lang="de-DE" dirty="0" smtClean="0"/>
            </a:br>
            <a:r>
              <a:rPr lang="de-DE" b="0" dirty="0" err="1" smtClean="0"/>
              <a:t>Deep</a:t>
            </a:r>
            <a:r>
              <a:rPr lang="de-DE" b="0" dirty="0" smtClean="0"/>
              <a:t> Networks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44</a:t>
            </a:fld>
            <a:endParaRPr lang="en-GB" noProof="0" dirty="0"/>
          </a:p>
        </p:txBody>
      </p:sp>
      <p:pic>
        <p:nvPicPr>
          <p:cNvPr id="2050" name="Picture 2" descr="Bildergebnis für deep  neural networ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68960"/>
            <a:ext cx="7632848" cy="234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64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Build to create large scale deep networks</a:t>
            </a:r>
          </a:p>
          <a:p>
            <a:r>
              <a:rPr lang="en-US" dirty="0" smtClean="0"/>
              <a:t>Often GPU acceleration</a:t>
            </a:r>
          </a:p>
          <a:p>
            <a:r>
              <a:rPr lang="en-US" dirty="0" smtClean="0"/>
              <a:t>Automatic gradient computation / back-propagation!</a:t>
            </a:r>
          </a:p>
          <a:p>
            <a:r>
              <a:rPr lang="en-US" dirty="0" smtClean="0"/>
              <a:t>Specialized optimization algorithms (mini-batch mode, stochastic gradients)</a:t>
            </a:r>
          </a:p>
          <a:p>
            <a:r>
              <a:rPr lang="en-US" dirty="0" smtClean="0"/>
              <a:t>Pre-configured networks …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Advaned</a:t>
            </a:r>
            <a:r>
              <a:rPr lang="de-DE" dirty="0" smtClean="0"/>
              <a:t> Topics</a:t>
            </a:r>
            <a:br>
              <a:rPr lang="de-DE" dirty="0" smtClean="0"/>
            </a:br>
            <a:r>
              <a:rPr lang="de-DE" b="0" dirty="0" smtClean="0"/>
              <a:t>Tensor Frameworks</a:t>
            </a:r>
            <a:endParaRPr lang="en-US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45</a:t>
            </a:fld>
            <a:endParaRPr lang="en-GB" noProof="0" dirty="0"/>
          </a:p>
        </p:txBody>
      </p:sp>
      <p:sp>
        <p:nvSpPr>
          <p:cNvPr id="6" name="AutoShape 2" descr="Bildergebnis für torch neu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Bildergebnis für torch neur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Bildergebnis für torch neura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Bildergebnis für tensor flo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Bildergebnis für tensor flo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0" name="Picture 18" descr="Bildergebnis für the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98204"/>
            <a:ext cx="5878215" cy="293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helmholtz-analytics.de/SiteGlobals/StyleBundles/Bilder/NeuesLayout/helmholtz_analytics/h_analytics_logo.png?__blob=norm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767758"/>
            <a:ext cx="1905000" cy="485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56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Classify</a:t>
            </a:r>
            <a:r>
              <a:rPr lang="de-DE" dirty="0" smtClean="0"/>
              <a:t> hand-</a:t>
            </a:r>
            <a:r>
              <a:rPr lang="de-DE" dirty="0" err="1" smtClean="0"/>
              <a:t>written</a:t>
            </a:r>
            <a:r>
              <a:rPr lang="de-DE" dirty="0" smtClean="0"/>
              <a:t> </a:t>
            </a:r>
            <a:r>
              <a:rPr lang="de-DE" dirty="0" err="1" smtClean="0"/>
              <a:t>digits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 3-layer </a:t>
            </a:r>
            <a:r>
              <a:rPr lang="de-DE" dirty="0" err="1" smtClean="0"/>
              <a:t>network</a:t>
            </a:r>
            <a:endParaRPr lang="de-DE" dirty="0" smtClean="0"/>
          </a:p>
          <a:p>
            <a:endParaRPr lang="de-DE" dirty="0"/>
          </a:p>
          <a:p>
            <a:endParaRPr lang="en-US" dirty="0" smtClean="0"/>
          </a:p>
          <a:p>
            <a:endParaRPr lang="en-US" dirty="0"/>
          </a:p>
          <a:p>
            <a:endParaRPr lang="de-DE" dirty="0" smtClean="0"/>
          </a:p>
          <a:p>
            <a:r>
              <a:rPr lang="de-DE" dirty="0" smtClean="0"/>
              <a:t>TODO:</a:t>
            </a:r>
            <a:endParaRPr lang="en-US" dirty="0" smtClean="0"/>
          </a:p>
          <a:p>
            <a:pPr marL="789300" lvl="1" indent="-342900">
              <a:buFont typeface="+mj-lt"/>
              <a:buAutoNum type="arabicPeriod"/>
            </a:pPr>
            <a:r>
              <a:rPr lang="en-US" sz="1600" dirty="0" smtClean="0"/>
              <a:t>Implement </a:t>
            </a:r>
            <a:r>
              <a:rPr lang="en-US" sz="1600" dirty="0"/>
              <a:t>and check the cost function of the Neural Network</a:t>
            </a:r>
          </a:p>
          <a:p>
            <a:pPr marL="789300" lvl="1" indent="-342900">
              <a:buFont typeface="+mj-lt"/>
              <a:buAutoNum type="arabicPeriod"/>
            </a:pPr>
            <a:r>
              <a:rPr lang="en-US" sz="1600" dirty="0" smtClean="0"/>
              <a:t>Classify </a:t>
            </a:r>
            <a:r>
              <a:rPr lang="en-US" sz="1600" dirty="0"/>
              <a:t>images from a test data set and compute the accuracy.</a:t>
            </a:r>
          </a:p>
          <a:p>
            <a:pPr marL="789300" lvl="1" indent="-342900">
              <a:buFont typeface="+mj-lt"/>
              <a:buAutoNum type="arabicPeriod"/>
            </a:pPr>
            <a:r>
              <a:rPr lang="en-US" sz="1600" dirty="0" smtClean="0"/>
              <a:t>Figure </a:t>
            </a:r>
            <a:r>
              <a:rPr lang="en-US" sz="1600" dirty="0"/>
              <a:t>out, how test set accuracy and training set accuracy depend on </a:t>
            </a:r>
            <a:r>
              <a:rPr lang="en-US" sz="1600" dirty="0" smtClean="0"/>
              <a:t>the number </a:t>
            </a:r>
            <a:r>
              <a:rPr lang="en-US" sz="1600" dirty="0"/>
              <a:t>of samples.</a:t>
            </a:r>
          </a:p>
          <a:p>
            <a:pPr marL="789300" lvl="1" indent="-342900">
              <a:buFont typeface="+mj-lt"/>
              <a:buAutoNum type="arabicPeriod"/>
            </a:pPr>
            <a:r>
              <a:rPr lang="en-US" sz="1600" dirty="0" smtClean="0"/>
              <a:t>Try </a:t>
            </a:r>
            <a:r>
              <a:rPr lang="en-US" sz="1600" dirty="0"/>
              <a:t>to improve the accuracy by changing the number of neurons in the hidden layer or by changing the regularization.</a:t>
            </a:r>
            <a:endParaRPr lang="de-DE" dirty="0"/>
          </a:p>
          <a:p>
            <a:endParaRPr lang="de-DE" dirty="0" smtClean="0"/>
          </a:p>
          <a:p>
            <a:r>
              <a:rPr lang="de-DE" dirty="0" smtClean="0"/>
              <a:t>30 min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Excercise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46</a:t>
            </a:fld>
            <a:endParaRPr lang="en-GB" noProof="0" dirty="0"/>
          </a:p>
        </p:txBody>
      </p:sp>
      <p:pic>
        <p:nvPicPr>
          <p:cNvPr id="2050" name="Picture 2" descr="D:\src\haf_workshop\workshop-notebooks\classification\images\neural-netwo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47750"/>
            <a:ext cx="2667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8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www.coursera.org/learn/machine-learning</a:t>
            </a:r>
            <a:r>
              <a:rPr lang="en-US" dirty="0" smtClean="0"/>
              <a:t> (Great introduction)</a:t>
            </a:r>
          </a:p>
          <a:p>
            <a:endParaRPr lang="de-DE" dirty="0"/>
          </a:p>
          <a:p>
            <a:r>
              <a:rPr lang="en-US" dirty="0">
                <a:hlinkClick r:id="rId4"/>
              </a:rPr>
              <a:t>http://cs231n.github.io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(Stanford course for Conv. Networks)</a:t>
            </a:r>
          </a:p>
          <a:p>
            <a:endParaRPr lang="de-DE" dirty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www.subsubroutine.com/sub-subroutine/2016/11/12/painting-like-van-gogh-with-convolutional-neural-networks</a:t>
            </a:r>
            <a:r>
              <a:rPr lang="en-US" dirty="0" smtClean="0"/>
              <a:t>  (making art with neural networks)</a:t>
            </a:r>
          </a:p>
          <a:p>
            <a:endParaRPr lang="de-DE" dirty="0"/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www.youtube.com/watch?v=AgkfIQ4IGaM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(Amazing video, how neurons get specialized tasks)</a:t>
            </a:r>
          </a:p>
          <a:p>
            <a:endParaRPr lang="de-DE" dirty="0"/>
          </a:p>
          <a:p>
            <a:r>
              <a:rPr lang="en-US" dirty="0">
                <a:hlinkClick r:id="rId7"/>
              </a:rPr>
              <a:t>http://ruder.io/optimizing-gradient-descent</a:t>
            </a:r>
            <a:r>
              <a:rPr lang="en-US" dirty="0" smtClean="0">
                <a:hlinkClick r:id="rId7"/>
              </a:rPr>
              <a:t>/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(Overview on optimization algorithms for neural networks)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Further </a:t>
            </a:r>
            <a:r>
              <a:rPr lang="de-DE" dirty="0" err="1" smtClean="0"/>
              <a:t>reading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47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4604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Questions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48</a:t>
            </a:fld>
            <a:endParaRPr lang="en-GB" noProof="0" dirty="0"/>
          </a:p>
        </p:txBody>
      </p:sp>
      <p:pic>
        <p:nvPicPr>
          <p:cNvPr id="6" name="Inhaltsplatzhalt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1556" y="1844824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588224" y="5733256"/>
            <a:ext cx="21064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m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artin.siggel@dlr.de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64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 7"/>
          <p:cNvSpPr/>
          <p:nvPr/>
        </p:nvSpPr>
        <p:spPr>
          <a:xfrm>
            <a:off x="3497802" y="1669002"/>
            <a:ext cx="3355759" cy="3036163"/>
          </a:xfrm>
          <a:custGeom>
            <a:avLst/>
            <a:gdLst>
              <a:gd name="connsiteX0" fmla="*/ 0 w 3355759"/>
              <a:gd name="connsiteY0" fmla="*/ 8878 h 3036163"/>
              <a:gd name="connsiteX1" fmla="*/ 3355759 w 3355759"/>
              <a:gd name="connsiteY1" fmla="*/ 0 h 3036163"/>
              <a:gd name="connsiteX2" fmla="*/ 3355759 w 3355759"/>
              <a:gd name="connsiteY2" fmla="*/ 3036163 h 3036163"/>
              <a:gd name="connsiteX3" fmla="*/ 1899821 w 3355759"/>
              <a:gd name="connsiteY3" fmla="*/ 3036163 h 3036163"/>
              <a:gd name="connsiteX4" fmla="*/ 0 w 3355759"/>
              <a:gd name="connsiteY4" fmla="*/ 8878 h 303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5759" h="3036163">
                <a:moveTo>
                  <a:pt x="0" y="8878"/>
                </a:moveTo>
                <a:lnTo>
                  <a:pt x="3355759" y="0"/>
                </a:lnTo>
                <a:lnTo>
                  <a:pt x="3355759" y="3036163"/>
                </a:lnTo>
                <a:lnTo>
                  <a:pt x="1899821" y="3036163"/>
                </a:lnTo>
                <a:lnTo>
                  <a:pt x="0" y="8878"/>
                </a:lnTo>
                <a:close/>
              </a:path>
            </a:pathLst>
          </a:custGeom>
          <a:solidFill>
            <a:srgbClr val="53B0C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eihandform 8"/>
          <p:cNvSpPr/>
          <p:nvPr/>
        </p:nvSpPr>
        <p:spPr>
          <a:xfrm>
            <a:off x="2225615" y="1673525"/>
            <a:ext cx="3165894" cy="3027871"/>
          </a:xfrm>
          <a:custGeom>
            <a:avLst/>
            <a:gdLst>
              <a:gd name="connsiteX0" fmla="*/ 1250830 w 3165894"/>
              <a:gd name="connsiteY0" fmla="*/ 0 h 3027871"/>
              <a:gd name="connsiteX1" fmla="*/ 0 w 3165894"/>
              <a:gd name="connsiteY1" fmla="*/ 0 h 3027871"/>
              <a:gd name="connsiteX2" fmla="*/ 0 w 3165894"/>
              <a:gd name="connsiteY2" fmla="*/ 3027871 h 3027871"/>
              <a:gd name="connsiteX3" fmla="*/ 3165894 w 3165894"/>
              <a:gd name="connsiteY3" fmla="*/ 3027871 h 3027871"/>
              <a:gd name="connsiteX4" fmla="*/ 1250830 w 3165894"/>
              <a:gd name="connsiteY4" fmla="*/ 0 h 302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5894" h="3027871">
                <a:moveTo>
                  <a:pt x="1250830" y="0"/>
                </a:moveTo>
                <a:lnTo>
                  <a:pt x="0" y="0"/>
                </a:lnTo>
                <a:lnTo>
                  <a:pt x="0" y="3027871"/>
                </a:lnTo>
                <a:lnTo>
                  <a:pt x="3165894" y="3027871"/>
                </a:lnTo>
                <a:lnTo>
                  <a:pt x="1250830" y="0"/>
                </a:lnTo>
                <a:close/>
              </a:path>
            </a:pathLst>
          </a:custGeom>
          <a:solidFill>
            <a:srgbClr val="EE969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Bildergebnis für classification machine lear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5326"/>
            <a:ext cx="51816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picture: supervised learning</a:t>
            </a:r>
            <a:br>
              <a:rPr lang="en-US" dirty="0" smtClean="0"/>
            </a:br>
            <a:r>
              <a:rPr lang="en-US" b="0" dirty="0" smtClean="0"/>
              <a:t>Classification</a:t>
            </a:r>
            <a:endParaRPr lang="en-US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5</a:t>
            </a:fld>
            <a:endParaRPr lang="en-GB" noProof="0" dirty="0"/>
          </a:p>
        </p:txBody>
      </p:sp>
      <p:sp>
        <p:nvSpPr>
          <p:cNvPr id="6" name="Textfeld 5"/>
          <p:cNvSpPr txBox="1"/>
          <p:nvPr/>
        </p:nvSpPr>
        <p:spPr>
          <a:xfrm>
            <a:off x="4087326" y="4880193"/>
            <a:ext cx="11327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Tumor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size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5696" y="3068960"/>
            <a:ext cx="410369" cy="276999"/>
          </a:xfrm>
          <a:prstGeom prst="rect">
            <a:avLst/>
          </a:prstGeom>
          <a:noFill/>
        </p:spPr>
        <p:txBody>
          <a:bodyPr vert="vert270" wrap="none" lIns="0" tIns="0" rIns="0" bIns="0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Age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452320" y="2636912"/>
            <a:ext cx="100027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Malignant</a:t>
            </a:r>
          </a:p>
          <a:p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Benign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051720" y="5672281"/>
            <a:ext cx="49821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Classification = choose between discrete options</a:t>
            </a:r>
          </a:p>
        </p:txBody>
      </p:sp>
    </p:spTree>
    <p:extLst>
      <p:ext uri="{BB962C8B-B14F-4D97-AF65-F5344CB8AC3E}">
        <p14:creationId xmlns:p14="http://schemas.microsoft.com/office/powerpoint/2010/main" val="399367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platzhalter 4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486000" y="1591199"/>
                <a:ext cx="6966320" cy="4338000"/>
              </a:xfrm>
            </p:spPr>
            <p:txBody>
              <a:bodyPr/>
              <a:lstStyle/>
              <a:p>
                <a:r>
                  <a:rPr lang="en-US" dirty="0" smtClean="0"/>
                  <a:t>Given a set of input data and correct answers</a:t>
                </a:r>
              </a:p>
              <a:p>
                <a:r>
                  <a:rPr lang="en-US" dirty="0" smtClean="0"/>
                  <a:t>Goal: find a model that fits to these data</a:t>
                </a:r>
              </a:p>
              <a:p>
                <a:r>
                  <a:rPr lang="en-US" dirty="0" smtClean="0"/>
                  <a:t>E.g. Given house size and number of rooms, predict house price</a:t>
                </a:r>
              </a:p>
              <a:p>
                <a:endParaRPr lang="en-US" dirty="0"/>
              </a:p>
              <a:p>
                <a:r>
                  <a:rPr lang="en-US" dirty="0" smtClean="0"/>
                  <a:t>Notation: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b="0" dirty="0" smtClean="0"/>
                  <a:t>  is the </a:t>
                </a:r>
                <a:r>
                  <a:rPr lang="en-US" b="0" dirty="0" err="1" smtClean="0">
                    <a:solidFill>
                      <a:srgbClr val="0070C0"/>
                    </a:solidFill>
                  </a:rPr>
                  <a:t>i-th</a:t>
                </a:r>
                <a:r>
                  <a:rPr lang="en-US" b="0" dirty="0" smtClean="0">
                    <a:solidFill>
                      <a:srgbClr val="0070C0"/>
                    </a:solidFill>
                  </a:rPr>
                  <a:t> input </a:t>
                </a:r>
                <a:r>
                  <a:rPr lang="en-US" b="0" dirty="0" smtClean="0"/>
                  <a:t>for the algorithm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(House size, room n</a:t>
                </a:r>
                <a:r>
                  <a:rPr lang="en-US" dirty="0"/>
                  <a:t>u</a:t>
                </a:r>
                <a:r>
                  <a:rPr lang="en-US" dirty="0" smtClean="0"/>
                  <a:t>mber)</a:t>
                </a:r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b="0" dirty="0" smtClean="0"/>
                  <a:t> is the </a:t>
                </a:r>
                <a:r>
                  <a:rPr lang="en-US" b="0" dirty="0" smtClean="0">
                    <a:solidFill>
                      <a:srgbClr val="0070C0"/>
                    </a:solidFill>
                  </a:rPr>
                  <a:t>ground truth</a:t>
                </a:r>
                <a:r>
                  <a:rPr lang="en-US" b="0" dirty="0" smtClean="0"/>
                  <a:t> answer</a:t>
                </a:r>
                <a:br>
                  <a:rPr lang="en-US" b="0" dirty="0" smtClean="0"/>
                </a:br>
                <a:r>
                  <a:rPr lang="en-US" b="0" dirty="0" smtClean="0"/>
                  <a:t>(actual house price given features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𝑖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b="0" dirty="0" smtClean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dirty="0" smtClean="0"/>
                  <a:t> number of training samples</a:t>
                </a:r>
              </a:p>
              <a:p>
                <a:pPr lvl="1"/>
                <a:r>
                  <a:rPr lang="en-US" b="0" dirty="0" smtClean="0"/>
                  <a:t>Training Set: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{</m:t>
                    </m:r>
                    <m:d>
                      <m:d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16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en-US" sz="1600" b="0" i="1" smtClean="0">
                            <a:latin typeface="Cambria Math"/>
                          </a:rPr>
                          <m:t>,</m:t>
                        </m:r>
                        <m:sSup>
                          <m:sSup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16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sz="1600" b="0" i="1" smtClean="0">
                        <a:latin typeface="Cambria Math"/>
                      </a:rPr>
                      <m:t>,</m:t>
                    </m:r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sSup>
                          <m:sSup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sz="1600" i="1">
                        <a:latin typeface="Cambria Math"/>
                      </a:rPr>
                      <m:t>,</m:t>
                    </m:r>
                    <m:r>
                      <a:rPr lang="en-US" sz="1600" b="0" i="1" smtClean="0">
                        <a:latin typeface="Cambria Math"/>
                      </a:rPr>
                      <m:t>…,</m:t>
                    </m:r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</m:d>
                          </m:sup>
                        </m:sSup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sSup>
                          <m:sSup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sz="1600" b="0" i="1" smtClean="0">
                        <a:latin typeface="Cambria Math"/>
                      </a:rPr>
                      <m:t>}</m:t>
                    </m:r>
                  </m:oMath>
                </a14:m>
                <a:r>
                  <a:rPr lang="en-US" b="0" dirty="0" smtClean="0"/>
                  <a:t/>
                </a:r>
                <a:br>
                  <a:rPr lang="en-US" b="0" dirty="0" smtClean="0"/>
                </a:br>
                <a:endParaRPr lang="en-US" b="0" dirty="0"/>
              </a:p>
              <a:p>
                <a:r>
                  <a:rPr lang="en-US" dirty="0" smtClean="0"/>
                  <a:t>Regression: Fit 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continuous data </a:t>
                </a:r>
                <a:r>
                  <a:rPr lang="en-US" dirty="0" smtClean="0"/>
                  <a:t>(house price)</a:t>
                </a:r>
              </a:p>
              <a:p>
                <a:r>
                  <a:rPr lang="en-US" b="0" dirty="0" smtClean="0"/>
                  <a:t>Classification: Predict for </a:t>
                </a:r>
                <a:r>
                  <a:rPr lang="en-US" b="0" dirty="0" smtClean="0">
                    <a:solidFill>
                      <a:srgbClr val="0070C0"/>
                    </a:solidFill>
                  </a:rPr>
                  <a:t>discrete classes </a:t>
                </a:r>
                <a:r>
                  <a:rPr lang="en-US" b="0" dirty="0" smtClean="0"/>
                  <a:t>(cancer, no cancer)</a:t>
                </a:r>
              </a:p>
            </p:txBody>
          </p:sp>
        </mc:Choice>
        <mc:Fallback xmlns="">
          <p:sp>
            <p:nvSpPr>
              <p:cNvPr id="5" name="Textplatzhalt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486000" y="1591199"/>
                <a:ext cx="6966320" cy="4338000"/>
              </a:xfrm>
              <a:blipFill rotWithShape="1">
                <a:blip r:embed="rId3"/>
                <a:stretch>
                  <a:fillRect l="-1926" t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picture: supervised </a:t>
            </a:r>
            <a:r>
              <a:rPr lang="en-US" dirty="0" smtClean="0"/>
              <a:t>learning</a:t>
            </a:r>
            <a:br>
              <a:rPr lang="en-US" dirty="0" smtClean="0"/>
            </a:br>
            <a:r>
              <a:rPr lang="en-US" b="0" dirty="0" smtClean="0"/>
              <a:t>Mathematical model</a:t>
            </a:r>
            <a:endParaRPr lang="en-US" b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6</a:t>
            </a:fld>
            <a:endParaRPr lang="en-GB" noProof="0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440048"/>
              </p:ext>
            </p:extLst>
          </p:nvPr>
        </p:nvGraphicFramePr>
        <p:xfrm>
          <a:off x="6444208" y="2852936"/>
          <a:ext cx="2155056" cy="2005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6884"/>
                <a:gridCol w="92817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House size (x)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Price (y)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85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368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371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553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183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192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511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5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picture: supervised learning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b="0" noProof="0" dirty="0" smtClean="0"/>
              <a:t>The </a:t>
            </a:r>
            <a:r>
              <a:rPr lang="en-US" b="0" noProof="0" dirty="0" smtClean="0"/>
              <a:t>hypothesis</a:t>
            </a:r>
            <a:endParaRPr lang="en-US" b="0" noProof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7</a:t>
            </a:fld>
            <a:endParaRPr lang="en-GB" noProof="0" dirty="0"/>
          </a:p>
        </p:txBody>
      </p:sp>
      <p:sp>
        <p:nvSpPr>
          <p:cNvPr id="8" name="Abgerundetes Rechteck 7"/>
          <p:cNvSpPr/>
          <p:nvPr/>
        </p:nvSpPr>
        <p:spPr>
          <a:xfrm>
            <a:off x="3635896" y="2204864"/>
            <a:ext cx="2232248" cy="457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Training </a:t>
            </a: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set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3203848" y="3140968"/>
            <a:ext cx="3096344" cy="57606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Learning </a:t>
            </a:r>
            <a:r>
              <a:rPr 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Algorithm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4499992" y="4221088"/>
            <a:ext cx="504056" cy="4320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feil nach unten 10"/>
          <p:cNvSpPr/>
          <p:nvPr/>
        </p:nvSpPr>
        <p:spPr>
          <a:xfrm>
            <a:off x="4644008" y="2662064"/>
            <a:ext cx="216024" cy="478904"/>
          </a:xfrm>
          <a:prstGeom prst="downArrow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feil nach unten 12"/>
          <p:cNvSpPr/>
          <p:nvPr/>
        </p:nvSpPr>
        <p:spPr>
          <a:xfrm>
            <a:off x="4644008" y="3717032"/>
            <a:ext cx="216024" cy="478904"/>
          </a:xfrm>
          <a:prstGeom prst="downArrow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feil nach unten 13"/>
          <p:cNvSpPr/>
          <p:nvPr/>
        </p:nvSpPr>
        <p:spPr>
          <a:xfrm rot="16200000">
            <a:off x="4080520" y="4216424"/>
            <a:ext cx="216024" cy="478904"/>
          </a:xfrm>
          <a:prstGeom prst="downArrow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feil nach unten 14"/>
          <p:cNvSpPr/>
          <p:nvPr/>
        </p:nvSpPr>
        <p:spPr>
          <a:xfrm rot="16200000">
            <a:off x="5232648" y="4216426"/>
            <a:ext cx="216024" cy="478904"/>
          </a:xfrm>
          <a:prstGeom prst="downArrow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339752" y="4317377"/>
            <a:ext cx="147476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x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(House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si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ze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645150" y="4325832"/>
            <a:ext cx="265457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y (estimated house price)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237794" y="4829663"/>
            <a:ext cx="110286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hypothesis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4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</a:t>
                </a:r>
                <a:r>
                  <a:rPr lang="en-US" dirty="0"/>
                  <a:t>model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h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depends on some model parameters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/>
                      </a:rPr>
                      <m:t>θ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Training requires 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measure</a:t>
                </a:r>
                <a:r>
                  <a:rPr lang="en-US" dirty="0" smtClean="0"/>
                  <a:t> for 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quality</a:t>
                </a:r>
                <a:r>
                  <a:rPr lang="en-US" dirty="0" smtClean="0"/>
                  <a:t> of the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 smtClean="0"/>
                  <a:t>The loss function J 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compares</a:t>
                </a:r>
                <a:r>
                  <a:rPr lang="en-US" dirty="0" smtClean="0"/>
                  <a:t> predicted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with true value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 smtClean="0"/>
                  <a:t>, e.g.</a:t>
                </a:r>
              </a:p>
              <a:p>
                <a:pPr marL="0" indent="0">
                  <a:buNone/>
                </a:pPr>
                <a:endParaRPr lang="en-US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𝐽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e>
                                  </m:d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 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Training = 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Find</a:t>
                </a:r>
                <a:r>
                  <a:rPr lang="en-US" dirty="0" smtClean="0"/>
                  <a:t>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𝜃</m:t>
                    </m:r>
                  </m:oMath>
                </a14:m>
                <a:r>
                  <a:rPr lang="en-US" dirty="0" smtClean="0"/>
                  <a:t> such that loss function 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J </a:t>
                </a:r>
                <a:r>
                  <a:rPr lang="en-US" dirty="0" smtClean="0"/>
                  <a:t>is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 minimal</a:t>
                </a:r>
              </a:p>
              <a:p>
                <a:endParaRPr lang="en-US" dirty="0"/>
              </a:p>
              <a:p>
                <a:pPr lvl="5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Optimization problem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 rotWithShape="1">
                <a:blip r:embed="rId3"/>
                <a:stretch>
                  <a:fillRect l="-1642" t="-1685" r="-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the hypothesis</a:t>
            </a:r>
            <a:br>
              <a:rPr lang="en-US" dirty="0" smtClean="0"/>
            </a:br>
            <a:r>
              <a:rPr lang="en-US" b="0" dirty="0" smtClean="0"/>
              <a:t>Loss function</a:t>
            </a:r>
            <a:endParaRPr lang="en-US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6869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486000" y="1591199"/>
                <a:ext cx="5814192" cy="4338000"/>
              </a:xfrm>
            </p:spPr>
            <p:txBody>
              <a:bodyPr lIns="0"/>
              <a:lstStyle/>
              <a:p>
                <a:r>
                  <a:rPr lang="en-US" dirty="0" smtClean="0"/>
                  <a:t>Mathematical formalism to minimize functions J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𝜃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𝜃</m:t>
                    </m:r>
                    <m:r>
                      <a:rPr lang="en-US" b="0" i="1" smtClean="0">
                        <a:latin typeface="Cambria Math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Gradient based methods can handle millions of variables</a:t>
                </a:r>
              </a:p>
              <a:p>
                <a:endParaRPr lang="en-US" dirty="0"/>
              </a:p>
              <a:p>
                <a:r>
                  <a:rPr lang="en-US" dirty="0" smtClean="0"/>
                  <a:t>Iterative approach</a:t>
                </a:r>
                <a:endParaRPr lang="en-US" dirty="0"/>
              </a:p>
              <a:p>
                <a:pPr lvl="1"/>
                <a:r>
                  <a:rPr lang="en-US" dirty="0" smtClean="0"/>
                  <a:t>Start with some initial guess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pPr lvl="1"/>
                <a:endParaRPr lang="en-US" b="0" dirty="0" smtClean="0"/>
              </a:p>
              <a:p>
                <a:pPr lvl="1"/>
                <a:r>
                  <a:rPr lang="en-US" dirty="0" smtClean="0"/>
                  <a:t>Iterate until convergence</a:t>
                </a:r>
              </a:p>
              <a:p>
                <a:endParaRPr lang="en-US" dirty="0" smtClean="0"/>
              </a:p>
              <a:p>
                <a:pPr marL="4464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 −</m:t>
                      </m:r>
                      <m:r>
                        <a:rPr lang="en-US" b="0" i="1" smtClean="0">
                          <a:latin typeface="Cambria Math"/>
                        </a:rPr>
                        <m:t>𝛼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0" smtClean="0">
                              <a:latin typeface="Cambria Math"/>
                            </a:rPr>
                            <m:t>𝛻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𝐽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486000" y="1591199"/>
                <a:ext cx="5814192" cy="4338000"/>
              </a:xfrm>
              <a:blipFill rotWithShape="1">
                <a:blip r:embed="rId3"/>
                <a:stretch>
                  <a:fillRect l="-2308" t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the hypothesis</a:t>
            </a:r>
            <a:br>
              <a:rPr lang="en-US" dirty="0" smtClean="0"/>
            </a:br>
            <a:r>
              <a:rPr lang="en-US" b="0" dirty="0" smtClean="0"/>
              <a:t>Gradient descent optimization</a:t>
            </a:r>
            <a:endParaRPr lang="en-US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Logistic regression and neural networks&gt; Martin Siggel  •  22.03.2018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9</a:t>
            </a:fld>
            <a:endParaRPr lang="en-GB" noProof="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5920861" y="1682849"/>
            <a:ext cx="3112094" cy="3258319"/>
            <a:chOff x="5920861" y="1538833"/>
            <a:chExt cx="3112094" cy="325831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018" y="1538833"/>
              <a:ext cx="2818937" cy="3042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feld 5"/>
                <p:cNvSpPr txBox="1"/>
                <p:nvPr/>
              </p:nvSpPr>
              <p:spPr>
                <a:xfrm>
                  <a:off x="7559691" y="4520153"/>
                  <a:ext cx="28783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 smtClean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6" name="Textfeld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9691" y="4520153"/>
                  <a:ext cx="287835" cy="27699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17021" r="-6383"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feld 7"/>
                <p:cNvSpPr txBox="1"/>
                <p:nvPr/>
              </p:nvSpPr>
              <p:spPr>
                <a:xfrm>
                  <a:off x="5920861" y="2921480"/>
                  <a:ext cx="29315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cs typeface="Arial" pitchFamily="34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 smtClean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8" name="Textfeld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0861" y="2921480"/>
                  <a:ext cx="293157" cy="276999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16667" r="-6250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Rechteck 8"/>
          <p:cNvSpPr/>
          <p:nvPr/>
        </p:nvSpPr>
        <p:spPr>
          <a:xfrm>
            <a:off x="2051720" y="4797152"/>
            <a:ext cx="2160240" cy="43204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4067944" y="5085184"/>
            <a:ext cx="4451479" cy="729923"/>
            <a:chOff x="4067944" y="5085184"/>
            <a:chExt cx="4451479" cy="7299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/>
                <p:cNvSpPr txBox="1"/>
                <p:nvPr/>
              </p:nvSpPr>
              <p:spPr>
                <a:xfrm>
                  <a:off x="4355976" y="5538108"/>
                  <a:ext cx="4163447" cy="276999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dirty="0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Derivative </a:t>
                  </a:r>
                  <a:r>
                    <a:rPr lang="de-DE" dirty="0" err="1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of</a:t>
                  </a:r>
                  <a:r>
                    <a:rPr lang="de-DE" dirty="0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 J w.r.t </a:t>
                  </a:r>
                  <a14:m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C00000"/>
                          </a:solidFill>
                          <a:latin typeface="Cambria Math"/>
                          <a:cs typeface="Arial" pitchFamily="34" charset="0"/>
                        </a:rPr>
                        <m:t>𝜃</m:t>
                      </m:r>
                    </m:oMath>
                  </a14:m>
                  <a:r>
                    <a:rPr lang="de-DE" dirty="0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 must </a:t>
                  </a:r>
                  <a:r>
                    <a:rPr lang="de-DE" dirty="0" err="1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be</a:t>
                  </a:r>
                  <a:r>
                    <a:rPr lang="de-DE" dirty="0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de-DE" dirty="0" err="1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computed</a:t>
                  </a:r>
                  <a:r>
                    <a:rPr lang="de-DE" dirty="0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!</a:t>
                  </a:r>
                  <a:endParaRPr lang="en-US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0" name="Textfeld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5976" y="5538108"/>
                  <a:ext cx="4163447" cy="276999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Gerade Verbindung mit Pfeil 11"/>
            <p:cNvCxnSpPr/>
            <p:nvPr/>
          </p:nvCxnSpPr>
          <p:spPr>
            <a:xfrm flipH="1" flipV="1">
              <a:off x="4067944" y="5085184"/>
              <a:ext cx="648072" cy="4529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" name="Gruppieren 15"/>
          <p:cNvGrpSpPr/>
          <p:nvPr/>
        </p:nvGrpSpPr>
        <p:grpSpPr>
          <a:xfrm>
            <a:off x="2451492" y="5085184"/>
            <a:ext cx="1449115" cy="729923"/>
            <a:chOff x="4355976" y="5085184"/>
            <a:chExt cx="1449115" cy="729923"/>
          </a:xfrm>
        </p:grpSpPr>
        <p:sp>
          <p:nvSpPr>
            <p:cNvPr id="17" name="Textfeld 16"/>
            <p:cNvSpPr txBox="1"/>
            <p:nvPr/>
          </p:nvSpPr>
          <p:spPr>
            <a:xfrm>
              <a:off x="4355976" y="5538108"/>
              <a:ext cx="1449115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r>
                <a:rPr lang="de-DE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Learning Rate</a:t>
              </a:r>
              <a:endPara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" name="Gerade Verbindung mit Pfeil 17"/>
            <p:cNvCxnSpPr>
              <a:stCxn id="17" idx="0"/>
            </p:cNvCxnSpPr>
            <p:nvPr/>
          </p:nvCxnSpPr>
          <p:spPr>
            <a:xfrm flipV="1">
              <a:off x="5080534" y="5085184"/>
              <a:ext cx="243822" cy="4529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54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animBg="1"/>
    </p:bldLst>
  </p:timing>
</p:sld>
</file>

<file path=ppt/theme/theme1.xml><?xml version="1.0" encoding="utf-8"?>
<a:theme xmlns:a="http://schemas.openxmlformats.org/drawingml/2006/main" name="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no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Standardeigenschaften</tns:defaultPropertyEditorNamespace>
</tns:customPropertyEditors>
</file>

<file path=customXml/itemProps1.xml><?xml version="1.0" encoding="utf-8"?>
<ds:datastoreItem xmlns:ds="http://schemas.openxmlformats.org/officeDocument/2006/customXml" ds:itemID="{117849E6-5DFA-4EA3-975F-03189BF675FF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3105</Words>
  <Application>Microsoft Office PowerPoint</Application>
  <PresentationFormat>Bildschirmpräsentation (4:3)</PresentationFormat>
  <Paragraphs>589</Paragraphs>
  <Slides>48</Slides>
  <Notes>47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49" baseType="lpstr">
      <vt:lpstr>DLR-Präsentation 4:3 Englisch</vt:lpstr>
      <vt:lpstr>Classification algorithms Logistic regression and neural networks </vt:lpstr>
      <vt:lpstr>Outline</vt:lpstr>
      <vt:lpstr>PowerPoint-Präsentation</vt:lpstr>
      <vt:lpstr>Big picture: supervised learning Regression</vt:lpstr>
      <vt:lpstr>Big picture: supervised learning Classification</vt:lpstr>
      <vt:lpstr>Big picture: supervised learning Mathematical model</vt:lpstr>
      <vt:lpstr>Big picture: supervised learning The hypothesis</vt:lpstr>
      <vt:lpstr>Training the hypothesis Loss function</vt:lpstr>
      <vt:lpstr>Training the hypothesis Gradient descent optimization</vt:lpstr>
      <vt:lpstr>Training the hypothesis Gradient descent optimization</vt:lpstr>
      <vt:lpstr>Training the hypothesis Gradient descent optimization</vt:lpstr>
      <vt:lpstr>Training the hypothesis Gradient Checking</vt:lpstr>
      <vt:lpstr>Training the hypothesis Over- / underfitting</vt:lpstr>
      <vt:lpstr>Training the hypothesis Regularization</vt:lpstr>
      <vt:lpstr>PowerPoint-Präsentation</vt:lpstr>
      <vt:lpstr>Simple linear regression</vt:lpstr>
      <vt:lpstr>Logistic regression</vt:lpstr>
      <vt:lpstr>Sigmoid function (Logistic curve)</vt:lpstr>
      <vt:lpstr>Logistic Regression Formalism</vt:lpstr>
      <vt:lpstr>Cost function</vt:lpstr>
      <vt:lpstr>Cost function</vt:lpstr>
      <vt:lpstr>Simplified Cost Function</vt:lpstr>
      <vt:lpstr>Loss function regularized Logistic Regression</vt:lpstr>
      <vt:lpstr>Multi-class classification with Logistic Regression</vt:lpstr>
      <vt:lpstr>Multi-class classification with Logistic Regression One-vs-all</vt:lpstr>
      <vt:lpstr>Multi-class classification with Logistic Regression One-vs-all</vt:lpstr>
      <vt:lpstr>Excercise</vt:lpstr>
      <vt:lpstr>PowerPoint-Präsentation</vt:lpstr>
      <vt:lpstr>History</vt:lpstr>
      <vt:lpstr>The Neuron</vt:lpstr>
      <vt:lpstr>The Neuron Mathematical analogon</vt:lpstr>
      <vt:lpstr>Neural Network</vt:lpstr>
      <vt:lpstr>Neural Network</vt:lpstr>
      <vt:lpstr>Multi-Class classification</vt:lpstr>
      <vt:lpstr>Multi-Class classification One-hot encoding</vt:lpstr>
      <vt:lpstr>Training Loss function</vt:lpstr>
      <vt:lpstr>Training Back-propagation</vt:lpstr>
      <vt:lpstr>Training Back-propagation</vt:lpstr>
      <vt:lpstr>Training Back-propagation, Example</vt:lpstr>
      <vt:lpstr>Training Back-propagation, Layers</vt:lpstr>
      <vt:lpstr>Training Setting initial parameters θ</vt:lpstr>
      <vt:lpstr>Advanced Topics Other activation functions</vt:lpstr>
      <vt:lpstr>Advanced Topics Convolutional Networks</vt:lpstr>
      <vt:lpstr>Advanced Topics Deep Networks</vt:lpstr>
      <vt:lpstr>Advaned Topics Tensor Frameworks</vt:lpstr>
      <vt:lpstr>Excercise</vt:lpstr>
      <vt:lpstr>Further reading</vt:lpstr>
      <vt:lpstr>Questions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Siggel, Martin</dc:creator>
  <cp:lastModifiedBy>Siggel, Martin</cp:lastModifiedBy>
  <cp:revision>282</cp:revision>
  <dcterms:created xsi:type="dcterms:W3CDTF">2012-06-19T06:51:55Z</dcterms:created>
  <dcterms:modified xsi:type="dcterms:W3CDTF">2018-03-22T09:27:18Z</dcterms:modified>
  <cp:contentStatus>Endgültig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