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256" r:id="rId6"/>
    <p:sldId id="419" r:id="rId7"/>
    <p:sldId id="401" r:id="rId8"/>
    <p:sldId id="384" r:id="rId9"/>
    <p:sldId id="385" r:id="rId10"/>
    <p:sldId id="386" r:id="rId11"/>
    <p:sldId id="387" r:id="rId12"/>
    <p:sldId id="388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408" r:id="rId21"/>
    <p:sldId id="397" r:id="rId22"/>
    <p:sldId id="398" r:id="rId23"/>
    <p:sldId id="418" r:id="rId24"/>
    <p:sldId id="399" r:id="rId25"/>
    <p:sldId id="403" r:id="rId26"/>
    <p:sldId id="412" r:id="rId27"/>
    <p:sldId id="378" r:id="rId28"/>
  </p:sldIdLst>
  <p:sldSz cx="9144000" cy="6858000" type="screen4x3"/>
  <p:notesSz cx="6797675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C"/>
    <a:srgbClr val="E6AF11"/>
    <a:srgbClr val="9BC1E1"/>
    <a:srgbClr val="FF9966"/>
    <a:srgbClr val="003E6E"/>
    <a:srgbClr val="FF7C80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7233" autoAdjust="0"/>
  </p:normalViewPr>
  <p:slideViewPr>
    <p:cSldViewPr snapToGrid="0" showGuides="1">
      <p:cViewPr varScale="1">
        <p:scale>
          <a:sx n="104" d="100"/>
          <a:sy n="104" d="100"/>
        </p:scale>
        <p:origin x="-1688" y="-112"/>
      </p:cViewPr>
      <p:guideLst>
        <p:guide orient="horz" pos="349"/>
        <p:guide orient="horz" pos="761"/>
        <p:guide orient="horz" pos="4177"/>
        <p:guide orient="horz" pos="4119"/>
        <p:guide pos="5528"/>
        <p:guide pos="200"/>
        <p:guide pos="1810"/>
        <p:guide pos="1624"/>
        <p:guide pos="1462"/>
        <p:guide pos="2105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-2166" y="-114"/>
      </p:cViewPr>
      <p:guideLst>
        <p:guide orient="horz" pos="310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D0E0D30-7808-4570-B24B-96DA1367F3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358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7888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5B05885-83DB-42E7-986E-A9180CCE01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684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195589-1A32-4AFD-9319-C63A8820E3F2}" type="slidenum">
              <a:rPr lang="de-DE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We use instruments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ranging from a few cm</a:t>
            </a:r>
            <a:r>
              <a:rPr lang="en-GB" baseline="30000" dirty="0" smtClean="0"/>
              <a:t>3</a:t>
            </a:r>
            <a:r>
              <a:rPr lang="en-GB" dirty="0" smtClean="0"/>
              <a:t> to 3000 km</a:t>
            </a:r>
            <a:r>
              <a:rPr lang="en-GB" baseline="30000" dirty="0" smtClean="0"/>
              <a:t>2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from bolometers to radio antennas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placed in the laboratories and the weirdest places on Earth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in collaborations of a few groups to more than 1000 members</a:t>
            </a:r>
          </a:p>
          <a:p>
            <a:pPr>
              <a:defRPr/>
            </a:pPr>
            <a:endParaRPr lang="en-GB" dirty="0" smtClean="0">
              <a:latin typeface="Arial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A91BE-BEEC-2F44-8193-58F199CF98C0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dirty="0" smtClean="0"/>
              <a:t>Non-thermal Universe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n-GB" dirty="0" smtClean="0"/>
              <a:t>to understand the origin and properties of the most energetic cosmic particles,</a:t>
            </a:r>
            <a:endParaRPr lang="en-US" dirty="0" smtClean="0"/>
          </a:p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n-GB" dirty="0" smtClean="0"/>
              <a:t>the establishment of multi-messenger </a:t>
            </a:r>
            <a:r>
              <a:rPr lang="en-GB" dirty="0" err="1" smtClean="0"/>
              <a:t>astroparticle</a:t>
            </a:r>
            <a:r>
              <a:rPr lang="en-GB" dirty="0" smtClean="0"/>
              <a:t> physics using high-energy neutrinos, photons and particles,</a:t>
            </a:r>
            <a:endParaRPr lang="en-US" dirty="0" smtClean="0"/>
          </a:p>
          <a:p>
            <a:pPr>
              <a:defRPr/>
            </a:pPr>
            <a:endParaRPr lang="en-GB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Flux suppression for </a:t>
            </a:r>
            <a:br>
              <a:rPr lang="en-GB" dirty="0" smtClean="0"/>
            </a:br>
            <a:r>
              <a:rPr lang="en-GB" dirty="0" smtClean="0"/>
              <a:t>E &gt; 5.5×10</a:t>
            </a:r>
            <a:r>
              <a:rPr lang="en-GB" baseline="30000" dirty="0" smtClean="0"/>
              <a:t>19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Limits on “top-down” models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GB" dirty="0" smtClean="0"/>
              <a:t>Indication of an anisotropy </a:t>
            </a:r>
            <a:br>
              <a:rPr lang="en-GB" dirty="0" smtClean="0"/>
            </a:br>
            <a:r>
              <a:rPr lang="en-GB" dirty="0" smtClean="0"/>
              <a:t>for E &gt; 5.5×10</a:t>
            </a:r>
            <a:r>
              <a:rPr lang="en-GB" baseline="30000" dirty="0" smtClean="0"/>
              <a:t>19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pPr marL="457200" indent="-457200">
              <a:buFont typeface="Wingdings" charset="0"/>
              <a:buChar char="à"/>
              <a:defRPr/>
            </a:pPr>
            <a:r>
              <a:rPr lang="en-GB" dirty="0" smtClean="0">
                <a:sym typeface="Wingdings"/>
              </a:rPr>
              <a:t>GZK scenario but …</a:t>
            </a:r>
          </a:p>
          <a:p>
            <a:pPr>
              <a:defRPr/>
            </a:pPr>
            <a:r>
              <a:rPr lang="en-GB" dirty="0" smtClean="0"/>
              <a:t>… improved understanding of the observed flux suppression is indicating the upper-limit of the power of the accelerator. 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DB656-063F-5C4A-B47F-57823FFD11B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850"/>
              </a:spcBef>
              <a:tabLst>
                <a:tab pos="1722438" algn="l"/>
                <a:tab pos="1895475" algn="l"/>
              </a:tabLst>
            </a:pPr>
            <a:r>
              <a:rPr lang="en-US">
                <a:latin typeface="Arial" charset="0"/>
              </a:rPr>
              <a:t>South Pole is a neutrino infrastructure</a:t>
            </a:r>
          </a:p>
          <a:p>
            <a:pPr>
              <a:tabLst>
                <a:tab pos="1722438" algn="l"/>
                <a:tab pos="1895475" algn="l"/>
              </a:tabLst>
            </a:pPr>
            <a:endParaRPr lang="en-GB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6BDA9A-5D29-8F4D-8CDC-E3BCC7417B2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latin typeface="Arial" charset="0"/>
              </a:rPr>
              <a:t>Beyond the non-thermal Universe: Indirect Dark Matter searches and neutrino physics</a:t>
            </a:r>
          </a:p>
          <a:p>
            <a:endParaRPr lang="en-GB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F4BCFC-46B0-BD42-92E6-39566DB17C4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latin typeface="Arial" charset="0"/>
              </a:rPr>
              <a:t>largest ever UHV recipient (&lt;10</a:t>
            </a:r>
            <a:r>
              <a:rPr lang="de-DE" b="1" baseline="30000">
                <a:latin typeface="Arial" charset="0"/>
              </a:rPr>
              <a:t>-11</a:t>
            </a:r>
            <a:r>
              <a:rPr lang="de-DE">
                <a:latin typeface="Arial" charset="0"/>
              </a:rPr>
              <a:t> mbar)</a:t>
            </a:r>
          </a:p>
          <a:p>
            <a:r>
              <a:rPr lang="de-DE" b="1">
                <a:solidFill>
                  <a:srgbClr val="A00078"/>
                </a:solidFill>
                <a:latin typeface="Arial" charset="0"/>
                <a:sym typeface="Wingdings" charset="0"/>
              </a:rPr>
              <a:t>tritium source: 10</a:t>
            </a:r>
            <a:r>
              <a:rPr lang="de-DE" b="1" baseline="30000">
                <a:solidFill>
                  <a:srgbClr val="A00078"/>
                </a:solidFill>
                <a:latin typeface="Arial" charset="0"/>
                <a:sym typeface="Wingdings" charset="0"/>
              </a:rPr>
              <a:t>11</a:t>
            </a:r>
            <a:r>
              <a:rPr lang="de-DE" b="1">
                <a:solidFill>
                  <a:srgbClr val="A00078"/>
                </a:solidFill>
                <a:latin typeface="Arial" charset="0"/>
                <a:sym typeface="Wingdings" charset="0"/>
              </a:rPr>
              <a:t> ß-decays/s </a:t>
            </a:r>
            <a:endParaRPr lang="de-DE" b="1">
              <a:solidFill>
                <a:srgbClr val="A00078"/>
              </a:solidFill>
              <a:latin typeface="Arial" charset="0"/>
            </a:endParaRPr>
          </a:p>
          <a:p>
            <a:r>
              <a:rPr lang="de-DE" b="1">
                <a:solidFill>
                  <a:srgbClr val="A00078"/>
                </a:solidFill>
                <a:latin typeface="Arial" charset="0"/>
                <a:sym typeface="Wingdings" charset="0"/>
              </a:rPr>
              <a:t>total background: 10</a:t>
            </a:r>
            <a:r>
              <a:rPr lang="de-DE" b="1" baseline="30000">
                <a:solidFill>
                  <a:srgbClr val="A00078"/>
                </a:solidFill>
                <a:latin typeface="Arial" charset="0"/>
                <a:sym typeface="Wingdings" charset="0"/>
              </a:rPr>
              <a:t>-2</a:t>
            </a:r>
            <a:r>
              <a:rPr lang="de-DE" b="1">
                <a:solidFill>
                  <a:srgbClr val="A00078"/>
                </a:solidFill>
                <a:latin typeface="Arial" charset="0"/>
                <a:sym typeface="Wingdings" charset="0"/>
              </a:rPr>
              <a:t> cps </a:t>
            </a:r>
            <a:endParaRPr lang="de-DE" b="1">
              <a:solidFill>
                <a:srgbClr val="A00078"/>
              </a:solidFill>
              <a:latin typeface="Arial" charset="0"/>
            </a:endParaRPr>
          </a:p>
          <a:p>
            <a:endParaRPr lang="de-DE">
              <a:latin typeface="Arial" charset="0"/>
            </a:endParaRPr>
          </a:p>
          <a:p>
            <a:endParaRPr lang="en-GB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8D6F62-F1C3-A946-9A74-CDC028B39DD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7500" y="554038"/>
            <a:ext cx="8458200" cy="65405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17500" y="1719262"/>
            <a:ext cx="84582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altLang="en-US" noProof="0" dirty="0" smtClean="0"/>
              <a:t>Textmasterformate durch Klicken bearbeiten</a:t>
            </a:r>
          </a:p>
          <a:p>
            <a:pPr lvl="1"/>
            <a:r>
              <a:rPr lang="de-DE" altLang="en-US" noProof="0" dirty="0" smtClean="0"/>
              <a:t>Zweite Ebene</a:t>
            </a:r>
          </a:p>
          <a:p>
            <a:pPr lvl="2"/>
            <a:r>
              <a:rPr lang="de-DE" altLang="en-US" noProof="0" dirty="0" smtClean="0"/>
              <a:t>Dritte Ebene</a:t>
            </a:r>
          </a:p>
          <a:p>
            <a:pPr lvl="3"/>
            <a:r>
              <a:rPr lang="de-DE" altLang="en-US" noProof="0" dirty="0" smtClean="0"/>
              <a:t>Vierte Ebene</a:t>
            </a:r>
          </a:p>
          <a:p>
            <a:pPr lvl="4"/>
            <a:r>
              <a:rPr lang="de-DE" altLang="en-US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317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lien_footer_struk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115888" y="65659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900" smtClean="0">
                <a:solidFill>
                  <a:schemeClr val="bg1"/>
                </a:solidFill>
              </a:rPr>
              <a:t>PAGE </a:t>
            </a:r>
            <a:fld id="{5CE067E0-6D9B-474F-9BAF-0554A790F158}" type="slidenum">
              <a:rPr lang="de-DE" altLang="de-DE" sz="9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de-DE" altLang="de-DE" sz="900" smtClean="0">
              <a:solidFill>
                <a:schemeClr val="bg1"/>
              </a:solidFill>
            </a:endParaRPr>
          </a:p>
        </p:txBody>
      </p:sp>
      <p:sp>
        <p:nvSpPr>
          <p:cNvPr id="6" name="Textfeld 12"/>
          <p:cNvSpPr txBox="1">
            <a:spLocks noChangeArrowheads="1"/>
          </p:cNvSpPr>
          <p:nvPr userDrawn="1"/>
        </p:nvSpPr>
        <p:spPr bwMode="auto">
          <a:xfrm>
            <a:off x="3114675" y="6684963"/>
            <a:ext cx="5638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900" dirty="0" smtClean="0">
                <a:solidFill>
                  <a:schemeClr val="bg1"/>
                </a:solidFill>
              </a:rPr>
              <a:t>Matter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and</a:t>
            </a:r>
            <a:r>
              <a:rPr lang="de-DE" altLang="en-US" sz="900" dirty="0" smtClean="0">
                <a:solidFill>
                  <a:schemeClr val="bg1"/>
                </a:solidFill>
              </a:rPr>
              <a:t> Radiation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from</a:t>
            </a:r>
            <a:r>
              <a:rPr lang="de-DE" altLang="en-US" sz="900" dirty="0" smtClean="0">
                <a:solidFill>
                  <a:schemeClr val="bg1"/>
                </a:solidFill>
              </a:rPr>
              <a:t>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the</a:t>
            </a:r>
            <a:r>
              <a:rPr lang="de-DE" altLang="en-US" sz="900" baseline="0" dirty="0" smtClean="0">
                <a:solidFill>
                  <a:schemeClr val="bg1"/>
                </a:solidFill>
              </a:rPr>
              <a:t> </a:t>
            </a:r>
            <a:r>
              <a:rPr lang="de-DE" altLang="en-US" sz="900" baseline="0" dirty="0" err="1" smtClean="0">
                <a:solidFill>
                  <a:schemeClr val="bg1"/>
                </a:solidFill>
              </a:rPr>
              <a:t>Universe</a:t>
            </a:r>
            <a:endParaRPr lang="de-DE" altLang="en-US" sz="900" dirty="0">
              <a:solidFill>
                <a:schemeClr val="bg1"/>
              </a:solidFill>
            </a:endParaRPr>
          </a:p>
        </p:txBody>
      </p:sp>
      <p:sp>
        <p:nvSpPr>
          <p:cNvPr id="8" name="Textfeld 13"/>
          <p:cNvSpPr txBox="1">
            <a:spLocks noChangeArrowheads="1"/>
          </p:cNvSpPr>
          <p:nvPr userDrawn="1"/>
        </p:nvSpPr>
        <p:spPr bwMode="auto">
          <a:xfrm>
            <a:off x="311150" y="668655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en-US" sz="900" dirty="0" smtClean="0">
                <a:solidFill>
                  <a:schemeClr val="tx1"/>
                </a:solidFill>
              </a:rPr>
              <a:t>Christian Stegmann</a:t>
            </a:r>
            <a:endParaRPr lang="de-DE" altLang="en-US" sz="9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363538"/>
            <a:ext cx="8229600" cy="742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17500" y="1422400"/>
            <a:ext cx="8458200" cy="490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de-DE" altLang="en-US" noProof="0" dirty="0" smtClean="0"/>
              <a:t>Textmasterformate durch Klicken bearbeiten</a:t>
            </a:r>
          </a:p>
          <a:p>
            <a:pPr lvl="1"/>
            <a:r>
              <a:rPr lang="de-DE" altLang="en-US" noProof="0" dirty="0" smtClean="0"/>
              <a:t>Zweite Ebene</a:t>
            </a:r>
          </a:p>
          <a:p>
            <a:pPr lvl="2"/>
            <a:r>
              <a:rPr lang="de-DE" altLang="en-US" noProof="0" dirty="0" smtClean="0"/>
              <a:t>Dritte Ebene</a:t>
            </a:r>
          </a:p>
          <a:p>
            <a:pPr lvl="3"/>
            <a:r>
              <a:rPr lang="de-DE" altLang="en-US" noProof="0" dirty="0" smtClean="0"/>
              <a:t>Vierte Ebene</a:t>
            </a:r>
          </a:p>
          <a:p>
            <a:pPr lvl="4"/>
            <a:r>
              <a:rPr lang="de-DE" altLang="en-US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7425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lien_footer_struk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115888" y="65659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900" smtClean="0">
                <a:solidFill>
                  <a:schemeClr val="bg1"/>
                </a:solidFill>
              </a:rPr>
              <a:t>PAGE </a:t>
            </a:r>
            <a:fld id="{5CE067E0-6D9B-474F-9BAF-0554A790F158}" type="slidenum">
              <a:rPr lang="de-DE" altLang="de-DE" sz="9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de-DE" altLang="de-DE" sz="900" smtClean="0">
              <a:solidFill>
                <a:schemeClr val="bg1"/>
              </a:solidFill>
            </a:endParaRPr>
          </a:p>
        </p:txBody>
      </p:sp>
      <p:sp>
        <p:nvSpPr>
          <p:cNvPr id="6" name="Textfeld 12"/>
          <p:cNvSpPr txBox="1">
            <a:spLocks noChangeArrowheads="1"/>
          </p:cNvSpPr>
          <p:nvPr userDrawn="1"/>
        </p:nvSpPr>
        <p:spPr bwMode="auto">
          <a:xfrm>
            <a:off x="3114675" y="6684963"/>
            <a:ext cx="5638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900" dirty="0" smtClean="0">
                <a:solidFill>
                  <a:schemeClr val="bg1"/>
                </a:solidFill>
              </a:rPr>
              <a:t>Matter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and</a:t>
            </a:r>
            <a:r>
              <a:rPr lang="de-DE" altLang="en-US" sz="900" dirty="0" smtClean="0">
                <a:solidFill>
                  <a:schemeClr val="bg1"/>
                </a:solidFill>
              </a:rPr>
              <a:t> Radiation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from</a:t>
            </a:r>
            <a:r>
              <a:rPr lang="de-DE" altLang="en-US" sz="900" dirty="0" smtClean="0">
                <a:solidFill>
                  <a:schemeClr val="bg1"/>
                </a:solidFill>
              </a:rPr>
              <a:t>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the</a:t>
            </a:r>
            <a:r>
              <a:rPr lang="de-DE" altLang="en-US" sz="900" dirty="0" smtClean="0">
                <a:solidFill>
                  <a:schemeClr val="bg1"/>
                </a:solidFill>
              </a:rPr>
              <a:t>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Universe</a:t>
            </a:r>
            <a:endParaRPr lang="de-DE" altLang="en-US" sz="900" dirty="0">
              <a:solidFill>
                <a:schemeClr val="bg1"/>
              </a:solidFill>
            </a:endParaRPr>
          </a:p>
        </p:txBody>
      </p:sp>
      <p:sp>
        <p:nvSpPr>
          <p:cNvPr id="8" name="Textfeld 13"/>
          <p:cNvSpPr txBox="1">
            <a:spLocks noChangeArrowheads="1"/>
          </p:cNvSpPr>
          <p:nvPr userDrawn="1"/>
        </p:nvSpPr>
        <p:spPr bwMode="auto">
          <a:xfrm>
            <a:off x="311150" y="668655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en-US" sz="900" dirty="0" smtClean="0">
                <a:solidFill>
                  <a:schemeClr val="tx1"/>
                </a:solidFill>
              </a:rPr>
              <a:t>Christian Stegmann</a:t>
            </a:r>
            <a:endParaRPr lang="de-DE" altLang="en-US" sz="9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363538"/>
            <a:ext cx="8229600" cy="7429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51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en-US" altLang="en-US" smtClean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71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38513"/>
            <a:ext cx="65008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pic>
        <p:nvPicPr>
          <p:cNvPr id="1029" name="Picture 8" descr="trenner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90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lien_footer_struk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88"/>
            <a:ext cx="91440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5888" y="6565900"/>
            <a:ext cx="2133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900" smtClean="0">
                <a:solidFill>
                  <a:schemeClr val="bg1"/>
                </a:solidFill>
              </a:rPr>
              <a:t>PAGE </a:t>
            </a:r>
            <a:fld id="{008301A1-4C80-4BB9-8E47-1A50DED7237B}" type="slidenum">
              <a:rPr lang="de-DE" altLang="de-DE" sz="9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de-DE" altLang="de-DE" sz="900" smtClean="0">
              <a:solidFill>
                <a:schemeClr val="bg1"/>
              </a:solidFill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719263"/>
            <a:ext cx="84582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2053" name="Titel 1"/>
          <p:cNvSpPr txBox="1">
            <a:spLocks/>
          </p:cNvSpPr>
          <p:nvPr userDrawn="1"/>
        </p:nvSpPr>
        <p:spPr bwMode="auto">
          <a:xfrm>
            <a:off x="317500" y="554038"/>
            <a:ext cx="8458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>
              <a:lnSpc>
                <a:spcPts val="3200"/>
              </a:lnSpc>
              <a:defRPr/>
            </a:pPr>
            <a:r>
              <a:rPr lang="de-DE" altLang="de-DE" sz="2800" b="1" smtClean="0">
                <a:solidFill>
                  <a:srgbClr val="00589C"/>
                </a:solidFill>
              </a:rPr>
              <a:t>Titelmasterformat durch Klicken bearbeiten</a:t>
            </a:r>
          </a:p>
        </p:txBody>
      </p:sp>
      <p:sp>
        <p:nvSpPr>
          <p:cNvPr id="2054" name="Textfeld 8"/>
          <p:cNvSpPr txBox="1">
            <a:spLocks noChangeArrowheads="1"/>
          </p:cNvSpPr>
          <p:nvPr userDrawn="1"/>
        </p:nvSpPr>
        <p:spPr bwMode="auto">
          <a:xfrm>
            <a:off x="3114675" y="6684963"/>
            <a:ext cx="5638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900" dirty="0" smtClean="0">
                <a:solidFill>
                  <a:schemeClr val="bg1"/>
                </a:solidFill>
              </a:rPr>
              <a:t>Matter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and</a:t>
            </a:r>
            <a:r>
              <a:rPr lang="de-DE" altLang="en-US" sz="900" dirty="0" smtClean="0">
                <a:solidFill>
                  <a:schemeClr val="bg1"/>
                </a:solidFill>
              </a:rPr>
              <a:t> Radiation form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the</a:t>
            </a:r>
            <a:r>
              <a:rPr lang="de-DE" altLang="en-US" sz="900" dirty="0" smtClean="0">
                <a:solidFill>
                  <a:schemeClr val="bg1"/>
                </a:solidFill>
              </a:rPr>
              <a:t> </a:t>
            </a:r>
            <a:r>
              <a:rPr lang="de-DE" altLang="en-US" sz="900" dirty="0" err="1" smtClean="0">
                <a:solidFill>
                  <a:schemeClr val="bg1"/>
                </a:solidFill>
              </a:rPr>
              <a:t>Universe</a:t>
            </a:r>
            <a:endParaRPr lang="de-DE" altLang="en-US" sz="900" dirty="0">
              <a:solidFill>
                <a:schemeClr val="bg1"/>
              </a:solidFill>
            </a:endParaRPr>
          </a:p>
        </p:txBody>
      </p:sp>
      <p:sp>
        <p:nvSpPr>
          <p:cNvPr id="2055" name="Textfeld 9"/>
          <p:cNvSpPr txBox="1">
            <a:spLocks noChangeArrowheads="1"/>
          </p:cNvSpPr>
          <p:nvPr userDrawn="1"/>
        </p:nvSpPr>
        <p:spPr bwMode="auto">
          <a:xfrm>
            <a:off x="311150" y="668655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en-US" sz="900" dirty="0" smtClean="0">
                <a:solidFill>
                  <a:schemeClr val="tx1"/>
                </a:solidFill>
              </a:rPr>
              <a:t>Christian Stegmann</a:t>
            </a:r>
            <a:endParaRPr lang="de-DE" altLang="en-US" sz="9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05" r:id="rId1"/>
    <p:sldLayoutId id="2147493906" r:id="rId2"/>
  </p:sldLayoutIdLst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228725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6.jpeg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png"/><Relationship Id="rId13" Type="http://schemas.openxmlformats.org/officeDocument/2006/relationships/image" Target="../media/image16.jpe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6" Type="http://schemas.openxmlformats.org/officeDocument/2006/relationships/image" Target="../media/image19.jpg"/><Relationship Id="rId17" Type="http://schemas.openxmlformats.org/officeDocument/2006/relationships/image" Target="../media/image20.jpeg"/><Relationship Id="rId18" Type="http://schemas.openxmlformats.org/officeDocument/2006/relationships/image" Target="../media/image21.jpe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emf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8925" y="374650"/>
            <a:ext cx="8528050" cy="549275"/>
          </a:xfrm>
        </p:spPr>
        <p:txBody>
          <a:bodyPr/>
          <a:lstStyle/>
          <a:p>
            <a:pPr eaLnBrk="1" hangingPunct="1"/>
            <a:r>
              <a:rPr lang="de-DE" altLang="en-US" sz="2000" i="1" smtClean="0">
                <a:cs typeface="Arial" charset="0"/>
              </a:rPr>
              <a:t>Matter and the Universe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17500" y="5653088"/>
            <a:ext cx="8458200" cy="541337"/>
          </a:xfrm>
        </p:spPr>
        <p:txBody>
          <a:bodyPr/>
          <a:lstStyle/>
          <a:p>
            <a:pPr algn="ctr" eaLnBrk="1" hangingPunct="1"/>
            <a:r>
              <a:rPr lang="de-DE" altLang="en-US" sz="1800" dirty="0" smtClean="0">
                <a:cs typeface="Arial" charset="0"/>
              </a:rPr>
              <a:t>Christian </a:t>
            </a:r>
            <a:r>
              <a:rPr lang="de-DE" altLang="en-US" sz="1800" dirty="0" smtClean="0">
                <a:cs typeface="Arial" charset="0"/>
              </a:rPr>
              <a:t>Stegmann – DESY</a:t>
            </a:r>
            <a:endParaRPr lang="de-DE" altLang="en-US" sz="1800" dirty="0" smtClean="0">
              <a:cs typeface="Arial" charset="0"/>
            </a:endParaRP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697288"/>
            <a:ext cx="8458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feld 1"/>
          <p:cNvSpPr txBox="1">
            <a:spLocks noChangeArrowheads="1"/>
          </p:cNvSpPr>
          <p:nvPr/>
        </p:nvSpPr>
        <p:spPr bwMode="auto">
          <a:xfrm>
            <a:off x="317500" y="1371600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2800" b="1" dirty="0" smtClean="0"/>
              <a:t>Matter </a:t>
            </a:r>
            <a:r>
              <a:rPr lang="de-DE" altLang="en-US" sz="2800" b="1" dirty="0" err="1" smtClean="0"/>
              <a:t>and</a:t>
            </a:r>
            <a:r>
              <a:rPr lang="de-DE" altLang="en-US" sz="2800" b="1" dirty="0" smtClean="0"/>
              <a:t> Radiation </a:t>
            </a:r>
            <a:r>
              <a:rPr lang="de-DE" altLang="en-US" sz="2800" b="1" dirty="0" err="1" smtClean="0"/>
              <a:t>from</a:t>
            </a:r>
            <a:r>
              <a:rPr lang="de-DE" altLang="en-US" sz="2800" b="1" dirty="0" smtClean="0"/>
              <a:t> </a:t>
            </a:r>
            <a:r>
              <a:rPr lang="de-DE" altLang="en-US" sz="2800" b="1" dirty="0" err="1" smtClean="0"/>
              <a:t>the</a:t>
            </a:r>
            <a:r>
              <a:rPr lang="de-DE" altLang="en-US" sz="2800" b="1" dirty="0" smtClean="0"/>
              <a:t> </a:t>
            </a:r>
            <a:r>
              <a:rPr lang="de-DE" altLang="en-US" sz="2800" b="1" dirty="0" err="1" smtClean="0"/>
              <a:t>Universe</a:t>
            </a:r>
            <a:endParaRPr lang="en-US" altLang="en-US" sz="2800" b="1" dirty="0"/>
          </a:p>
        </p:txBody>
      </p:sp>
      <p:pic>
        <p:nvPicPr>
          <p:cNvPr id="6150" name="Picture 11" descr="HG_LOGO_ENG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0"/>
            <a:ext cx="12188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Picture 2"/>
          <p:cNvSpPr>
            <a:spLocks noChangeAspect="1"/>
          </p:cNvSpPr>
          <p:nvPr/>
        </p:nvSpPr>
        <p:spPr bwMode="auto">
          <a:xfrm>
            <a:off x="0" y="111125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solidFill>
                  <a:schemeClr val="bg1"/>
                </a:solidFill>
                <a:latin typeface="Arial" charset="0"/>
              </a:rPr>
              <a:t>The Cherenkov Telescope Array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17500" y="4891088"/>
            <a:ext cx="845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charset="0"/>
              <a:buNone/>
            </a:pPr>
            <a:r>
              <a:rPr lang="en-GB" dirty="0">
                <a:solidFill>
                  <a:srgbClr val="FFFFFF"/>
                </a:solidFill>
              </a:rPr>
              <a:t>Helmholtz Mission: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i="1" dirty="0">
                <a:solidFill>
                  <a:srgbClr val="FFFFFF"/>
                </a:solidFill>
              </a:rPr>
              <a:t>“</a:t>
            </a:r>
            <a:r>
              <a:rPr lang="en-GB" altLang="ja-JP" i="1" dirty="0">
                <a:solidFill>
                  <a:schemeClr val="bg1"/>
                </a:solidFill>
              </a:rPr>
              <a:t>We research systems of great complexity with our large-scale facilities and scientific infrastructure, cooperating closely with national and international partners.</a:t>
            </a:r>
            <a:r>
              <a:rPr lang="en-GB" i="1" dirty="0">
                <a:solidFill>
                  <a:schemeClr val="bg1"/>
                </a:solidFill>
              </a:rPr>
              <a:t>”</a:t>
            </a:r>
            <a:endParaRPr lang="en-GB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118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Non-thermal Universe in PoF III</a:t>
            </a:r>
          </a:p>
        </p:txBody>
      </p:sp>
      <p:sp>
        <p:nvSpPr>
          <p:cNvPr id="2457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Arial" charset="0"/>
              </a:rPr>
              <a:t>Keep or achieve the leadership in all fields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charset="0"/>
              </a:rPr>
              <a:t>Cosmic Rays</a:t>
            </a: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GB" dirty="0">
                <a:latin typeface="Arial" charset="0"/>
              </a:rPr>
              <a:t>Improved operation </a:t>
            </a:r>
            <a:r>
              <a:rPr lang="en-GB" dirty="0" smtClean="0">
                <a:latin typeface="Arial" charset="0"/>
              </a:rPr>
              <a:t>and upgrade of </a:t>
            </a:r>
            <a:r>
              <a:rPr lang="en-GB" dirty="0">
                <a:latin typeface="Arial" charset="0"/>
              </a:rPr>
              <a:t>the Pierre Auger </a:t>
            </a:r>
            <a:r>
              <a:rPr lang="en-GB" dirty="0" smtClean="0">
                <a:latin typeface="Arial" charset="0"/>
              </a:rPr>
              <a:t>Observatory (Auger2023)</a:t>
            </a:r>
            <a:endParaRPr lang="en-GB" dirty="0">
              <a:latin typeface="Arial" charset="0"/>
            </a:endParaRP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GB" dirty="0">
                <a:latin typeface="Arial" charset="0"/>
              </a:rPr>
              <a:t>Explorative studies of new and optimized shower detection techniques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charset="0"/>
              </a:rPr>
              <a:t>Neutrino Astronomy</a:t>
            </a: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latin typeface="Arial" charset="0"/>
              </a:rPr>
              <a:t>Continue operation and exploitation of </a:t>
            </a:r>
            <a:r>
              <a:rPr lang="en-US" dirty="0" err="1">
                <a:latin typeface="Arial" charset="0"/>
              </a:rPr>
              <a:t>IceCube</a:t>
            </a:r>
            <a:r>
              <a:rPr lang="en-US" dirty="0">
                <a:latin typeface="Arial" charset="0"/>
              </a:rPr>
              <a:t> </a:t>
            </a: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latin typeface="Arial" charset="0"/>
              </a:rPr>
              <a:t>Preparation and eventual construction and operation of PINGU </a:t>
            </a: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US" dirty="0">
                <a:latin typeface="Arial" charset="0"/>
              </a:rPr>
              <a:t>R&amp;D, design studies and preparation for a multi-</a:t>
            </a:r>
            <a:r>
              <a:rPr lang="en-US" dirty="0" err="1">
                <a:latin typeface="Arial" charset="0"/>
              </a:rPr>
              <a:t>gigaton</a:t>
            </a:r>
            <a:r>
              <a:rPr lang="en-US" dirty="0">
                <a:latin typeface="Arial" charset="0"/>
              </a:rPr>
              <a:t> extension</a:t>
            </a: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charset="0"/>
              </a:rPr>
              <a:t>Gamma-ray astronomy</a:t>
            </a: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GB" dirty="0">
                <a:latin typeface="Arial" charset="0"/>
              </a:rPr>
              <a:t>Exploitation of H.E.S.S., MAGIC, VERITAS</a:t>
            </a:r>
          </a:p>
          <a:p>
            <a:pPr marL="935038" lvl="1" indent="-457200">
              <a:lnSpc>
                <a:spcPct val="100000"/>
              </a:lnSpc>
              <a:buFont typeface="Arial" charset="0"/>
              <a:buChar char="•"/>
            </a:pPr>
            <a:r>
              <a:rPr lang="en-GB" dirty="0" smtClean="0">
                <a:latin typeface="Arial" charset="0"/>
              </a:rPr>
              <a:t>Construction </a:t>
            </a:r>
            <a:r>
              <a:rPr lang="en-GB" dirty="0">
                <a:latin typeface="Arial" charset="0"/>
              </a:rPr>
              <a:t>of </a:t>
            </a:r>
            <a:r>
              <a:rPr lang="en-GB" dirty="0" smtClean="0">
                <a:latin typeface="Arial" charset="0"/>
              </a:rPr>
              <a:t>CTA</a:t>
            </a:r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381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eCube_Ho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99" y="1165700"/>
            <a:ext cx="2952000" cy="2214000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Dark Matter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17500" y="4432300"/>
            <a:ext cx="8458200" cy="1892299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What is Dark Matter made of?</a:t>
            </a:r>
          </a:p>
          <a:p>
            <a:r>
              <a:rPr lang="en-GB" dirty="0">
                <a:latin typeface="Arial" charset="0"/>
              </a:rPr>
              <a:t>We couple indirect and direct measurements </a:t>
            </a:r>
          </a:p>
        </p:txBody>
      </p:sp>
      <p:sp>
        <p:nvSpPr>
          <p:cNvPr id="15" name="Freihandform 44"/>
          <p:cNvSpPr/>
          <p:nvPr/>
        </p:nvSpPr>
        <p:spPr>
          <a:xfrm>
            <a:off x="7686675" y="5129213"/>
            <a:ext cx="279400" cy="239712"/>
          </a:xfrm>
          <a:custGeom>
            <a:avLst/>
            <a:gdLst>
              <a:gd name="connsiteX0" fmla="*/ 10172 w 279412"/>
              <a:gd name="connsiteY0" fmla="*/ 50800 h 238760"/>
              <a:gd name="connsiteX1" fmla="*/ 10172 w 279412"/>
              <a:gd name="connsiteY1" fmla="*/ 50800 h 238760"/>
              <a:gd name="connsiteX2" fmla="*/ 12 w 279412"/>
              <a:gd name="connsiteY2" fmla="*/ 182880 h 238760"/>
              <a:gd name="connsiteX3" fmla="*/ 5092 w 279412"/>
              <a:gd name="connsiteY3" fmla="*/ 198120 h 238760"/>
              <a:gd name="connsiteX4" fmla="*/ 20332 w 279412"/>
              <a:gd name="connsiteY4" fmla="*/ 208280 h 238760"/>
              <a:gd name="connsiteX5" fmla="*/ 35572 w 279412"/>
              <a:gd name="connsiteY5" fmla="*/ 223520 h 238760"/>
              <a:gd name="connsiteX6" fmla="*/ 55892 w 279412"/>
              <a:gd name="connsiteY6" fmla="*/ 233680 h 238760"/>
              <a:gd name="connsiteX7" fmla="*/ 71132 w 279412"/>
              <a:gd name="connsiteY7" fmla="*/ 228600 h 238760"/>
              <a:gd name="connsiteX8" fmla="*/ 86372 w 279412"/>
              <a:gd name="connsiteY8" fmla="*/ 233680 h 238760"/>
              <a:gd name="connsiteX9" fmla="*/ 127012 w 279412"/>
              <a:gd name="connsiteY9" fmla="*/ 238760 h 238760"/>
              <a:gd name="connsiteX10" fmla="*/ 142252 w 279412"/>
              <a:gd name="connsiteY10" fmla="*/ 228600 h 238760"/>
              <a:gd name="connsiteX11" fmla="*/ 279412 w 279412"/>
              <a:gd name="connsiteY11" fmla="*/ 228600 h 238760"/>
              <a:gd name="connsiteX12" fmla="*/ 279412 w 279412"/>
              <a:gd name="connsiteY12" fmla="*/ 228600 h 238760"/>
              <a:gd name="connsiteX13" fmla="*/ 274332 w 279412"/>
              <a:gd name="connsiteY13" fmla="*/ 172720 h 238760"/>
              <a:gd name="connsiteX14" fmla="*/ 238772 w 279412"/>
              <a:gd name="connsiteY14" fmla="*/ 167640 h 238760"/>
              <a:gd name="connsiteX15" fmla="*/ 198132 w 279412"/>
              <a:gd name="connsiteY15" fmla="*/ 152400 h 238760"/>
              <a:gd name="connsiteX16" fmla="*/ 162572 w 279412"/>
              <a:gd name="connsiteY16" fmla="*/ 142240 h 238760"/>
              <a:gd name="connsiteX17" fmla="*/ 132092 w 279412"/>
              <a:gd name="connsiteY17" fmla="*/ 101600 h 238760"/>
              <a:gd name="connsiteX18" fmla="*/ 106692 w 279412"/>
              <a:gd name="connsiteY18" fmla="*/ 66040 h 238760"/>
              <a:gd name="connsiteX19" fmla="*/ 81292 w 279412"/>
              <a:gd name="connsiteY19" fmla="*/ 25400 h 238760"/>
              <a:gd name="connsiteX20" fmla="*/ 76212 w 279412"/>
              <a:gd name="connsiteY20" fmla="*/ 0 h 238760"/>
              <a:gd name="connsiteX21" fmla="*/ 10172 w 279412"/>
              <a:gd name="connsiteY21" fmla="*/ 50800 h 23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9412" h="238760">
                <a:moveTo>
                  <a:pt x="10172" y="50800"/>
                </a:moveTo>
                <a:lnTo>
                  <a:pt x="10172" y="50800"/>
                </a:lnTo>
                <a:cubicBezTo>
                  <a:pt x="6785" y="94827"/>
                  <a:pt x="1534" y="138749"/>
                  <a:pt x="12" y="182880"/>
                </a:cubicBezTo>
                <a:cubicBezTo>
                  <a:pt x="-173" y="188232"/>
                  <a:pt x="1747" y="193939"/>
                  <a:pt x="5092" y="198120"/>
                </a:cubicBezTo>
                <a:cubicBezTo>
                  <a:pt x="8906" y="202888"/>
                  <a:pt x="15642" y="204371"/>
                  <a:pt x="20332" y="208280"/>
                </a:cubicBezTo>
                <a:cubicBezTo>
                  <a:pt x="25851" y="212879"/>
                  <a:pt x="29726" y="219344"/>
                  <a:pt x="35572" y="223520"/>
                </a:cubicBezTo>
                <a:cubicBezTo>
                  <a:pt x="41734" y="227922"/>
                  <a:pt x="49119" y="230293"/>
                  <a:pt x="55892" y="233680"/>
                </a:cubicBezTo>
                <a:cubicBezTo>
                  <a:pt x="60972" y="231987"/>
                  <a:pt x="65777" y="228600"/>
                  <a:pt x="71132" y="228600"/>
                </a:cubicBezTo>
                <a:cubicBezTo>
                  <a:pt x="76487" y="228600"/>
                  <a:pt x="81104" y="232722"/>
                  <a:pt x="86372" y="233680"/>
                </a:cubicBezTo>
                <a:cubicBezTo>
                  <a:pt x="99804" y="236122"/>
                  <a:pt x="113465" y="237067"/>
                  <a:pt x="127012" y="238760"/>
                </a:cubicBezTo>
                <a:cubicBezTo>
                  <a:pt x="143858" y="233145"/>
                  <a:pt x="142252" y="239035"/>
                  <a:pt x="142252" y="228600"/>
                </a:cubicBezTo>
                <a:lnTo>
                  <a:pt x="279412" y="228600"/>
                </a:lnTo>
                <a:lnTo>
                  <a:pt x="279412" y="228600"/>
                </a:lnTo>
                <a:lnTo>
                  <a:pt x="274332" y="172720"/>
                </a:lnTo>
                <a:lnTo>
                  <a:pt x="238772" y="167640"/>
                </a:lnTo>
                <a:lnTo>
                  <a:pt x="198132" y="152400"/>
                </a:lnTo>
                <a:lnTo>
                  <a:pt x="162572" y="142240"/>
                </a:lnTo>
                <a:lnTo>
                  <a:pt x="132092" y="101600"/>
                </a:lnTo>
                <a:lnTo>
                  <a:pt x="106692" y="66040"/>
                </a:lnTo>
                <a:lnTo>
                  <a:pt x="81292" y="25400"/>
                </a:lnTo>
                <a:lnTo>
                  <a:pt x="76212" y="0"/>
                </a:lnTo>
                <a:lnTo>
                  <a:pt x="10172" y="50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6629" name="Picture 5" descr="SUSYEvent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 b="2753"/>
          <a:stretch>
            <a:fillRect/>
          </a:stretch>
        </p:blipFill>
        <p:spPr bwMode="auto">
          <a:xfrm>
            <a:off x="6664325" y="4919663"/>
            <a:ext cx="18002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0" descr="DSC_2240_0"/>
          <p:cNvPicPr>
            <a:picLocks noChangeAspect="1" noChangeArrowheads="1"/>
          </p:cNvPicPr>
          <p:nvPr/>
        </p:nvPicPr>
        <p:blipFill>
          <a:blip r:embed="rId4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4150" r="7130" b="20802"/>
          <a:stretch>
            <a:fillRect/>
          </a:stretch>
        </p:blipFill>
        <p:spPr bwMode="auto">
          <a:xfrm>
            <a:off x="5962651" y="1155700"/>
            <a:ext cx="3180541" cy="221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Picture 2"/>
          <p:cNvSpPr>
            <a:spLocks noChangeAspect="1"/>
          </p:cNvSpPr>
          <p:nvPr/>
        </p:nvSpPr>
        <p:spPr bwMode="auto">
          <a:xfrm>
            <a:off x="-80963" y="1149350"/>
            <a:ext cx="31956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3" name="TextBox 1"/>
          <p:cNvSpPr txBox="1">
            <a:spLocks noChangeArrowheads="1"/>
          </p:cNvSpPr>
          <p:nvPr/>
        </p:nvSpPr>
        <p:spPr bwMode="auto">
          <a:xfrm>
            <a:off x="1858963" y="3462338"/>
            <a:ext cx="2509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indirect searches</a:t>
            </a:r>
          </a:p>
        </p:txBody>
      </p:sp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6421438" y="3467100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rgbClr val="000000"/>
                </a:solidFill>
              </a:rPr>
              <a:t>direct searches</a:t>
            </a:r>
          </a:p>
        </p:txBody>
      </p:sp>
      <p:cxnSp>
        <p:nvCxnSpPr>
          <p:cNvPr id="13" name="Straight Connector 10"/>
          <p:cNvCxnSpPr>
            <a:cxnSpLocks noChangeShapeType="1"/>
          </p:cNvCxnSpPr>
          <p:nvPr/>
        </p:nvCxnSpPr>
        <p:spPr bwMode="auto">
          <a:xfrm>
            <a:off x="3116263" y="1136650"/>
            <a:ext cx="0" cy="22717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0"/>
          <p:cNvCxnSpPr>
            <a:cxnSpLocks noChangeShapeType="1"/>
          </p:cNvCxnSpPr>
          <p:nvPr/>
        </p:nvCxnSpPr>
        <p:spPr bwMode="auto">
          <a:xfrm>
            <a:off x="5954713" y="1141413"/>
            <a:ext cx="0" cy="22733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663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/>
          <a:stretch>
            <a:fillRect/>
          </a:stretch>
        </p:blipFill>
        <p:spPr bwMode="auto">
          <a:xfrm>
            <a:off x="1" y="1165225"/>
            <a:ext cx="3093883" cy="22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405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Arial" charset="0"/>
              </a:rPr>
              <a:t>Our </a:t>
            </a:r>
            <a:r>
              <a:rPr lang="en-GB" dirty="0" smtClean="0">
                <a:latin typeface="Arial" charset="0"/>
              </a:rPr>
              <a:t>Path </a:t>
            </a:r>
            <a:r>
              <a:rPr lang="en-GB" dirty="0">
                <a:latin typeface="Arial" charset="0"/>
              </a:rPr>
              <a:t>in </a:t>
            </a:r>
            <a:r>
              <a:rPr lang="en-GB" dirty="0" smtClean="0">
                <a:latin typeface="Arial" charset="0"/>
              </a:rPr>
              <a:t>Direct </a:t>
            </a:r>
            <a:r>
              <a:rPr lang="en-GB" dirty="0">
                <a:latin typeface="Arial" charset="0"/>
              </a:rPr>
              <a:t>Dark Matter </a:t>
            </a:r>
            <a:r>
              <a:rPr lang="en-GB" dirty="0" smtClean="0">
                <a:latin typeface="Arial" charset="0"/>
              </a:rPr>
              <a:t>Searches</a:t>
            </a:r>
            <a:endParaRPr lang="en-GB" dirty="0">
              <a:latin typeface="Arial" charset="0"/>
            </a:endParaRPr>
          </a:p>
        </p:txBody>
      </p:sp>
      <p:sp>
        <p:nvSpPr>
          <p:cNvPr id="26626" name="Content Placeholder 4"/>
          <p:cNvSpPr>
            <a:spLocks noGrp="1"/>
          </p:cNvSpPr>
          <p:nvPr>
            <p:ph idx="1"/>
          </p:nvPr>
        </p:nvSpPr>
        <p:spPr>
          <a:xfrm>
            <a:off x="5232400" y="1422400"/>
            <a:ext cx="3543300" cy="4902199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725"/>
              </a:spcAft>
              <a:defRPr/>
            </a:pPr>
            <a:r>
              <a:rPr lang="en-US" sz="2000" dirty="0" smtClean="0"/>
              <a:t>Direct searches</a:t>
            </a:r>
          </a:p>
          <a:p>
            <a:pPr>
              <a:lnSpc>
                <a:spcPct val="80000"/>
              </a:lnSpc>
              <a:spcAft>
                <a:spcPts val="725"/>
              </a:spcAft>
              <a:buFont typeface="Arial"/>
              <a:buChar char="•"/>
              <a:defRPr/>
            </a:pPr>
            <a:r>
              <a:rPr lang="en-US" sz="2000" dirty="0" smtClean="0"/>
              <a:t>from EDELWEISS III to EURECA</a:t>
            </a:r>
          </a:p>
          <a:p>
            <a:pPr>
              <a:lnSpc>
                <a:spcPct val="80000"/>
              </a:lnSpc>
              <a:spcAft>
                <a:spcPts val="725"/>
              </a:spcAft>
              <a:buFont typeface="Arial"/>
              <a:buChar char="•"/>
              <a:defRPr/>
            </a:pPr>
            <a:r>
              <a:rPr lang="en-US" sz="2000" dirty="0" smtClean="0"/>
              <a:t>stable </a:t>
            </a:r>
            <a:r>
              <a:rPr lang="en-US" sz="2000" dirty="0"/>
              <a:t>and timely acquisition of WIMP search data with the EDELWEISS setup </a:t>
            </a:r>
            <a:endParaRPr lang="en-US" sz="2000" dirty="0" smtClean="0"/>
          </a:p>
          <a:p>
            <a:pPr>
              <a:lnSpc>
                <a:spcPct val="80000"/>
              </a:lnSpc>
              <a:spcAft>
                <a:spcPts val="725"/>
              </a:spcAft>
              <a:buFont typeface="Arial"/>
              <a:buChar char="•"/>
              <a:defRPr/>
            </a:pPr>
            <a:r>
              <a:rPr lang="en-US" sz="2000" dirty="0" smtClean="0"/>
              <a:t>develop </a:t>
            </a:r>
            <a:r>
              <a:rPr lang="en-US" sz="2000" dirty="0"/>
              <a:t>key elements for the EURECA </a:t>
            </a:r>
            <a:r>
              <a:rPr lang="en-US" sz="2000" dirty="0" err="1" smtClean="0"/>
              <a:t>programme</a:t>
            </a:r>
            <a:endParaRPr lang="en-US" sz="2000" dirty="0" smtClean="0"/>
          </a:p>
          <a:p>
            <a:pPr marL="0" indent="0">
              <a:lnSpc>
                <a:spcPct val="80000"/>
              </a:lnSpc>
              <a:spcAft>
                <a:spcPts val="725"/>
              </a:spcAft>
              <a:defRPr/>
            </a:pPr>
            <a:r>
              <a:rPr lang="en-US" sz="2000" dirty="0" smtClean="0"/>
              <a:t>Indirect searches </a:t>
            </a:r>
          </a:p>
          <a:p>
            <a:pPr>
              <a:lnSpc>
                <a:spcPct val="80000"/>
              </a:lnSpc>
              <a:spcAft>
                <a:spcPts val="725"/>
              </a:spcAft>
              <a:buFont typeface="Arial"/>
              <a:buChar char="•"/>
              <a:defRPr/>
            </a:pPr>
            <a:r>
              <a:rPr lang="en-US" sz="2000" dirty="0" smtClean="0"/>
              <a:t>exploitation of existing data from neutrino, gamma-ray and CR instruments</a:t>
            </a:r>
            <a:endParaRPr lang="en-US" sz="2000" dirty="0"/>
          </a:p>
          <a:p>
            <a:pPr>
              <a:spcAft>
                <a:spcPts val="725"/>
              </a:spcAft>
              <a:buFont typeface="Arial"/>
              <a:buChar char="•"/>
              <a:defRPr/>
            </a:pPr>
            <a:endParaRPr lang="en-US" sz="2000" dirty="0"/>
          </a:p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-2239962" y="2868613"/>
            <a:ext cx="162401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Edelweiss III </a:t>
            </a:r>
          </a:p>
        </p:txBody>
      </p:sp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-2239962" y="2127250"/>
            <a:ext cx="15525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Edelweiss II 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-2224087" y="3616325"/>
            <a:ext cx="12620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EURECA</a:t>
            </a: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-4422775" y="3400425"/>
            <a:ext cx="1120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3366FF"/>
                </a:solidFill>
              </a:rPr>
              <a:t>Xenon100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-4352925" y="4251325"/>
            <a:ext cx="1012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3366FF"/>
                </a:solidFill>
              </a:rPr>
              <a:t>Xenon1T</a:t>
            </a:r>
          </a:p>
        </p:txBody>
      </p:sp>
      <p:pic>
        <p:nvPicPr>
          <p:cNvPr id="3" name="Picture 2" descr="Limit_1401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6" y="1081436"/>
            <a:ext cx="4813262" cy="48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7098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uppieren 10"/>
          <p:cNvGrpSpPr>
            <a:grpSpLocks/>
          </p:cNvGrpSpPr>
          <p:nvPr/>
        </p:nvGrpSpPr>
        <p:grpSpPr bwMode="auto">
          <a:xfrm>
            <a:off x="52388" y="753888"/>
            <a:ext cx="9091612" cy="1401413"/>
            <a:chOff x="206509" y="2578098"/>
            <a:chExt cx="10972150" cy="1692468"/>
          </a:xfrm>
        </p:grpSpPr>
        <p:pic>
          <p:nvPicPr>
            <p:cNvPr id="2868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" r="1401"/>
            <a:stretch>
              <a:fillRect/>
            </a:stretch>
          </p:blipFill>
          <p:spPr bwMode="auto">
            <a:xfrm>
              <a:off x="442496" y="2578098"/>
              <a:ext cx="10736163" cy="169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3" name="Picture 2" descr="C:\Users\drexlin\AppData\Local\Microsoft\Windows\Temporary Internet Files\Content.Outlook\4L1KZ0XM\00_WGTS+DPS+CPS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" t="36708" r="20036" b="40436"/>
            <a:stretch>
              <a:fillRect/>
            </a:stretch>
          </p:blipFill>
          <p:spPr bwMode="auto">
            <a:xfrm>
              <a:off x="206509" y="2678006"/>
              <a:ext cx="5587200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Neutrino Physics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17500" y="4965700"/>
            <a:ext cx="8458200" cy="1358899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What is the </a:t>
            </a:r>
            <a:r>
              <a:rPr lang="en-GB" b="1" dirty="0">
                <a:latin typeface="Arial" charset="0"/>
              </a:rPr>
              <a:t>mass</a:t>
            </a:r>
            <a:r>
              <a:rPr lang="en-GB" dirty="0">
                <a:latin typeface="Arial" charset="0"/>
              </a:rPr>
              <a:t> and the </a:t>
            </a:r>
            <a:r>
              <a:rPr lang="en-GB" b="1" dirty="0">
                <a:latin typeface="Arial" charset="0"/>
              </a:rPr>
              <a:t>mass hierarchy </a:t>
            </a:r>
            <a:r>
              <a:rPr lang="en-GB" dirty="0">
                <a:latin typeface="Arial" charset="0"/>
              </a:rPr>
              <a:t>of neutrinos?</a:t>
            </a:r>
          </a:p>
          <a:p>
            <a:r>
              <a:rPr lang="en-GB" dirty="0">
                <a:latin typeface="Arial" charset="0"/>
              </a:rPr>
              <a:t>We are a unique place in the world for the mass measurement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4166" r="121" b="14633"/>
          <a:stretch>
            <a:fillRect/>
          </a:stretch>
        </p:blipFill>
        <p:spPr bwMode="auto">
          <a:xfrm>
            <a:off x="9534525" y="2309813"/>
            <a:ext cx="26304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298700"/>
            <a:ext cx="27400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 descr="mass-hierarch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2292350"/>
            <a:ext cx="390048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4260850" y="4246563"/>
            <a:ext cx="1125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normal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5819775" y="4248150"/>
            <a:ext cx="1279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inverted</a:t>
            </a:r>
          </a:p>
        </p:txBody>
      </p:sp>
      <p:sp>
        <p:nvSpPr>
          <p:cNvPr id="28681" name="TextBox 3"/>
          <p:cNvSpPr txBox="1">
            <a:spLocks noChangeArrowheads="1"/>
          </p:cNvSpPr>
          <p:nvPr/>
        </p:nvSpPr>
        <p:spPr bwMode="auto">
          <a:xfrm>
            <a:off x="9531350" y="1065213"/>
            <a:ext cx="1725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4800">
                <a:latin typeface="Times New Roman" charset="0"/>
                <a:cs typeface="Times New Roman" charset="0"/>
              </a:rPr>
              <a:t>m</a:t>
            </a:r>
            <a:r>
              <a:rPr lang="en-GB" sz="4800" baseline="-25000">
                <a:latin typeface="Times New Roman" charset="0"/>
                <a:cs typeface="Times New Roman" charset="0"/>
              </a:rPr>
              <a:t>ν </a:t>
            </a:r>
            <a:r>
              <a:rPr lang="en-GB" sz="4800">
                <a:latin typeface="Times New Roman" charset="0"/>
                <a:cs typeface="Times New Roman" charset="0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20509524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rin_insideMS_rdax_1200x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0"/>
            <a:ext cx="10287000" cy="6858000"/>
          </a:xfrm>
          <a:prstGeom prst="rect">
            <a:avLst/>
          </a:prstGeom>
        </p:spPr>
      </p:pic>
      <p:sp>
        <p:nvSpPr>
          <p:cNvPr id="29699" name="Titl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solidFill>
                  <a:schemeClr val="bg1"/>
                </a:solidFill>
                <a:latin typeface="Arial" charset="0"/>
              </a:rPr>
              <a:t>The Karlsruhe Tritium Neutrino Experiment</a:t>
            </a:r>
          </a:p>
        </p:txBody>
      </p:sp>
      <p:sp>
        <p:nvSpPr>
          <p:cNvPr id="29700" name="Content Placeholder 2"/>
          <p:cNvSpPr txBox="1">
            <a:spLocks/>
          </p:cNvSpPr>
          <p:nvPr/>
        </p:nvSpPr>
        <p:spPr bwMode="auto">
          <a:xfrm>
            <a:off x="317500" y="4891088"/>
            <a:ext cx="845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charset="0"/>
              <a:buNone/>
            </a:pPr>
            <a:r>
              <a:rPr lang="en-GB" dirty="0">
                <a:solidFill>
                  <a:schemeClr val="bg1"/>
                </a:solidFill>
              </a:rPr>
              <a:t>Helmholtz Mission: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i="1" dirty="0">
                <a:solidFill>
                  <a:schemeClr val="bg1"/>
                </a:solidFill>
              </a:rPr>
              <a:t>“</a:t>
            </a:r>
            <a:r>
              <a:rPr lang="en-GB" altLang="ja-JP" i="1" dirty="0">
                <a:solidFill>
                  <a:schemeClr val="bg1"/>
                </a:solidFill>
              </a:rPr>
              <a:t>We research systems of great complexity with our large-scale facilities and scientific infrastructure, cooperating closely with national and international partners.</a:t>
            </a:r>
            <a:r>
              <a:rPr lang="en-GB" i="1" dirty="0">
                <a:solidFill>
                  <a:schemeClr val="bg1"/>
                </a:solidFill>
              </a:rPr>
              <a:t>”</a:t>
            </a:r>
            <a:endParaRPr lang="en-GB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926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96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80645"/>
            <a:ext cx="9956800" cy="6938645"/>
          </a:xfrm>
          <a:prstGeom prst="rect">
            <a:avLst/>
          </a:prstGeom>
        </p:spPr>
      </p:pic>
      <p:sp>
        <p:nvSpPr>
          <p:cNvPr id="29699" name="Title 4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solidFill>
                  <a:schemeClr val="bg1"/>
                </a:solidFill>
                <a:latin typeface="Arial" charset="0"/>
              </a:rPr>
              <a:t>The Karlsruhe Tritium Neutrino Experiment</a:t>
            </a:r>
          </a:p>
        </p:txBody>
      </p:sp>
      <p:sp>
        <p:nvSpPr>
          <p:cNvPr id="29700" name="Content Placeholder 2"/>
          <p:cNvSpPr txBox="1">
            <a:spLocks/>
          </p:cNvSpPr>
          <p:nvPr/>
        </p:nvSpPr>
        <p:spPr bwMode="auto">
          <a:xfrm>
            <a:off x="317500" y="4891088"/>
            <a:ext cx="84582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charset="0"/>
              <a:buNone/>
            </a:pPr>
            <a:r>
              <a:rPr lang="en-GB" dirty="0">
                <a:solidFill>
                  <a:srgbClr val="FFFFFF"/>
                </a:solidFill>
              </a:rPr>
              <a:t>Helmholtz Mission: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i="1" dirty="0">
                <a:solidFill>
                  <a:srgbClr val="FFFFFF"/>
                </a:solidFill>
              </a:rPr>
              <a:t>“</a:t>
            </a:r>
            <a:r>
              <a:rPr lang="en-GB" altLang="ja-JP" i="1" dirty="0">
                <a:solidFill>
                  <a:schemeClr val="bg1"/>
                </a:solidFill>
              </a:rPr>
              <a:t>We research systems of great complexity with our large-scale facilities and scientific infrastructure, cooperating closely with national and international partners.</a:t>
            </a:r>
            <a:r>
              <a:rPr lang="en-GB" i="1" dirty="0">
                <a:solidFill>
                  <a:schemeClr val="bg1"/>
                </a:solidFill>
              </a:rPr>
              <a:t>”</a:t>
            </a:r>
            <a:endParaRPr lang="en-GB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20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The Karlsruhe Tritium Neutrino Experiment</a:t>
            </a:r>
          </a:p>
        </p:txBody>
      </p:sp>
      <p:sp>
        <p:nvSpPr>
          <p:cNvPr id="30722" name="Content Placeholder 4"/>
          <p:cNvSpPr>
            <a:spLocks noGrp="1"/>
          </p:cNvSpPr>
          <p:nvPr>
            <p:ph idx="1"/>
          </p:nvPr>
        </p:nvSpPr>
        <p:spPr>
          <a:xfrm>
            <a:off x="317500" y="3721100"/>
            <a:ext cx="8458200" cy="2603499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Tritium Laboratory Karlsruhe</a:t>
            </a:r>
            <a:endParaRPr lang="de-DE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de-DE" dirty="0" err="1">
                <a:latin typeface="Arial" charset="0"/>
              </a:rPr>
              <a:t>unique</a:t>
            </a:r>
            <a:r>
              <a:rPr lang="de-DE" dirty="0">
                <a:latin typeface="Arial" charset="0"/>
              </a:rPr>
              <a:t> large </a:t>
            </a:r>
            <a:r>
              <a:rPr lang="de-DE" dirty="0" err="1">
                <a:latin typeface="Arial" charset="0"/>
              </a:rPr>
              <a:t>research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facility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at</a:t>
            </a:r>
            <a:r>
              <a:rPr lang="de-DE" dirty="0">
                <a:latin typeface="Arial" charset="0"/>
              </a:rPr>
              <a:t> KIT </a:t>
            </a:r>
            <a:r>
              <a:rPr lang="de-DE" dirty="0" err="1">
                <a:latin typeface="Arial" charset="0"/>
              </a:rPr>
              <a:t>for</a:t>
            </a:r>
            <a:r>
              <a:rPr lang="de-DE" dirty="0">
                <a:latin typeface="Arial" charset="0"/>
              </a:rPr>
              <a:t> KATRIN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fusion</a:t>
            </a:r>
            <a:r>
              <a:rPr lang="de-DE" dirty="0">
                <a:latin typeface="Arial" charset="0"/>
              </a:rPr>
              <a:t> (ITER)</a:t>
            </a:r>
          </a:p>
          <a:p>
            <a:pPr lvl="1">
              <a:buFont typeface="Arial" charset="0"/>
              <a:buChar char="•"/>
            </a:pPr>
            <a:r>
              <a:rPr lang="de-DE" dirty="0">
                <a:latin typeface="Arial" charset="0"/>
              </a:rPr>
              <a:t>20 </a:t>
            </a:r>
            <a:r>
              <a:rPr lang="de-DE" dirty="0" err="1">
                <a:latin typeface="Arial" charset="0"/>
              </a:rPr>
              <a:t>years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experience</a:t>
            </a:r>
            <a:r>
              <a:rPr lang="de-DE" dirty="0">
                <a:latin typeface="Arial" charset="0"/>
              </a:rPr>
              <a:t> in </a:t>
            </a:r>
            <a:r>
              <a:rPr lang="de-DE" dirty="0" err="1">
                <a:latin typeface="Arial" charset="0"/>
              </a:rPr>
              <a:t>tritium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handling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and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processing</a:t>
            </a:r>
            <a:endParaRPr lang="de-DE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de-DE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de-DE" dirty="0" err="1">
                <a:latin typeface="Arial" charset="0"/>
              </a:rPr>
              <a:t>prepared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for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largest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ever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tritium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throughput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of</a:t>
            </a:r>
            <a:r>
              <a:rPr lang="de-DE" dirty="0">
                <a:latin typeface="Arial" charset="0"/>
              </a:rPr>
              <a:t> 10 kg/a</a:t>
            </a:r>
          </a:p>
          <a:p>
            <a:pPr>
              <a:buFont typeface="Arial" charset="0"/>
              <a:buChar char="•"/>
            </a:pPr>
            <a:endParaRPr lang="en-GB" dirty="0">
              <a:latin typeface="Arial" charset="0"/>
            </a:endParaRPr>
          </a:p>
        </p:txBody>
      </p:sp>
      <p:pic>
        <p:nvPicPr>
          <p:cNvPr id="30723" name="Picture 2" descr="C:\Public Reach Out\Labortotale 2010-10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1"/>
          <a:stretch>
            <a:fillRect/>
          </a:stretch>
        </p:blipFill>
        <p:spPr bwMode="auto">
          <a:xfrm>
            <a:off x="0" y="1165225"/>
            <a:ext cx="91440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7263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KATRIN Schedule</a:t>
            </a:r>
          </a:p>
        </p:txBody>
      </p:sp>
      <p:pic>
        <p:nvPicPr>
          <p:cNvPr id="31746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1" t="7217" r="2373" b="7329"/>
          <a:stretch>
            <a:fillRect/>
          </a:stretch>
        </p:blipFill>
        <p:spPr bwMode="auto">
          <a:xfrm>
            <a:off x="4465638" y="804863"/>
            <a:ext cx="4651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7217" r="2396" b="7329"/>
          <a:stretch>
            <a:fillRect/>
          </a:stretch>
        </p:blipFill>
        <p:spPr bwMode="auto">
          <a:xfrm>
            <a:off x="2706688" y="2436813"/>
            <a:ext cx="643731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C:\Users\drexlin\AppData\Local\Microsoft\Windows\Temporary Internet Files\Content.Outlook\K3X8PZ0Z\Beamline_Komplett_side_render_metallic-und-neue-rear-s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7217" r="2597" b="7329"/>
          <a:stretch>
            <a:fillRect/>
          </a:stretch>
        </p:blipFill>
        <p:spPr bwMode="auto">
          <a:xfrm>
            <a:off x="71438" y="4095750"/>
            <a:ext cx="90725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feld 38"/>
          <p:cNvSpPr txBox="1">
            <a:spLocks noChangeArrowheads="1"/>
          </p:cNvSpPr>
          <p:nvPr/>
        </p:nvSpPr>
        <p:spPr bwMode="auto">
          <a:xfrm>
            <a:off x="323850" y="5120418"/>
            <a:ext cx="346761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2000" dirty="0" err="1" smtClean="0">
                <a:solidFill>
                  <a:schemeClr val="tx1"/>
                </a:solidFill>
              </a:rPr>
              <a:t>mid</a:t>
            </a:r>
            <a:r>
              <a:rPr lang="de-DE" sz="2000" dirty="0" smtClean="0">
                <a:solidFill>
                  <a:schemeClr val="tx1"/>
                </a:solidFill>
              </a:rPr>
              <a:t> 2016</a:t>
            </a:r>
            <a:endParaRPr lang="de-DE" sz="2000" dirty="0" smtClean="0">
              <a:solidFill>
                <a:schemeClr val="tx1"/>
              </a:solidFill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System </a:t>
            </a:r>
            <a:r>
              <a:rPr lang="de-DE" sz="1800" dirty="0" err="1" smtClean="0">
                <a:solidFill>
                  <a:schemeClr val="tx1"/>
                </a:solidFill>
              </a:rPr>
              <a:t>ready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tritium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runs</a:t>
            </a:r>
            <a:endParaRPr lang="de-DE" sz="18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350" y="1293813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2014</a:t>
            </a:r>
            <a:endParaRPr lang="de-DE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1800" dirty="0" err="1" smtClean="0">
                <a:solidFill>
                  <a:srgbClr val="000000"/>
                </a:solidFill>
              </a:rPr>
              <a:t>spectrometer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commissioning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phase</a:t>
            </a:r>
            <a:r>
              <a:rPr lang="de-DE" sz="1800" dirty="0" smtClean="0">
                <a:solidFill>
                  <a:srgbClr val="000000"/>
                </a:solidFill>
              </a:rPr>
              <a:t> 1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sz="1800" dirty="0" err="1" smtClean="0">
                <a:solidFill>
                  <a:srgbClr val="000000"/>
                </a:solidFill>
              </a:rPr>
              <a:t>background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levels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smtClean="0">
                <a:solidFill>
                  <a:srgbClr val="000000"/>
                </a:solidFill>
              </a:rPr>
              <a:t>~0.1 </a:t>
            </a:r>
            <a:r>
              <a:rPr lang="de-DE" sz="1800" dirty="0" err="1" smtClean="0">
                <a:solidFill>
                  <a:srgbClr val="000000"/>
                </a:solidFill>
              </a:rPr>
              <a:t>cps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1800" dirty="0" err="1" smtClean="0">
                <a:solidFill>
                  <a:srgbClr val="000000"/>
                </a:solidFill>
              </a:rPr>
              <a:t>manufacture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source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components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675" y="30608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chemeClr val="tx1"/>
                </a:solidFill>
              </a:rPr>
              <a:t>end </a:t>
            </a:r>
            <a:r>
              <a:rPr lang="de-DE" sz="2000" dirty="0" err="1" smtClean="0">
                <a:solidFill>
                  <a:schemeClr val="tx1"/>
                </a:solidFill>
              </a:rPr>
              <a:t>of</a:t>
            </a:r>
            <a:r>
              <a:rPr lang="de-DE" sz="2000" dirty="0" smtClean="0">
                <a:solidFill>
                  <a:schemeClr val="tx1"/>
                </a:solidFill>
              </a:rPr>
              <a:t> 2015</a:t>
            </a:r>
            <a:endParaRPr lang="de-DE" sz="200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sz="1800" dirty="0">
                <a:solidFill>
                  <a:schemeClr val="tx1"/>
                </a:solidFill>
              </a:rPr>
              <a:t>Tritium </a:t>
            </a:r>
            <a:r>
              <a:rPr lang="de-DE" sz="1800" dirty="0" err="1">
                <a:solidFill>
                  <a:schemeClr val="tx1"/>
                </a:solidFill>
              </a:rPr>
              <a:t>retention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operational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sz="1800" dirty="0" err="1" smtClean="0">
                <a:solidFill>
                  <a:schemeClr val="tx1"/>
                </a:solidFill>
                <a:sym typeface="Wingdings"/>
              </a:rPr>
              <a:t>background</a:t>
            </a:r>
            <a:r>
              <a:rPr lang="de-DE" sz="18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sym typeface="Wingdings"/>
              </a:rPr>
              <a:t>level</a:t>
            </a:r>
            <a:r>
              <a:rPr lang="de-DE" sz="18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de-DE" sz="1800" dirty="0" smtClean="0">
                <a:solidFill>
                  <a:schemeClr val="tx1"/>
                </a:solidFill>
                <a:sym typeface="Wingdings"/>
              </a:rPr>
              <a:t>~0.01 </a:t>
            </a:r>
            <a:r>
              <a:rPr lang="de-DE" sz="1800" dirty="0" err="1" smtClean="0">
                <a:solidFill>
                  <a:schemeClr val="tx1"/>
                </a:solidFill>
                <a:sym typeface="Wingdings"/>
              </a:rPr>
              <a:t>cps</a:t>
            </a:r>
            <a:endParaRPr lang="de-DE" sz="1800" dirty="0">
              <a:solidFill>
                <a:schemeClr val="tx1"/>
              </a:solidFill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6450" y="5764213"/>
            <a:ext cx="5595938" cy="11461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58850">
              <a:lnSpc>
                <a:spcPct val="115000"/>
              </a:lnSpc>
              <a:defRPr/>
            </a:pPr>
            <a:r>
              <a:rPr lang="de-DE" sz="2000" dirty="0" err="1">
                <a:solidFill>
                  <a:srgbClr val="000000"/>
                </a:solidFill>
              </a:rPr>
              <a:t>sensitivity</a:t>
            </a:r>
            <a:r>
              <a:rPr lang="de-DE" sz="2000" dirty="0">
                <a:solidFill>
                  <a:srgbClr val="000000"/>
                </a:solidFill>
              </a:rPr>
              <a:t>  m(</a:t>
            </a:r>
            <a:r>
              <a:rPr lang="de-DE" sz="2000" b="1" dirty="0" err="1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de-DE" sz="2000" dirty="0">
                <a:solidFill>
                  <a:srgbClr val="000000"/>
                </a:solidFill>
              </a:rPr>
              <a:t>) = 200 </a:t>
            </a:r>
            <a:r>
              <a:rPr lang="de-DE" sz="2000" dirty="0" err="1">
                <a:solidFill>
                  <a:srgbClr val="000000"/>
                </a:solidFill>
              </a:rPr>
              <a:t>meV</a:t>
            </a:r>
            <a:r>
              <a:rPr lang="de-DE" sz="2000" dirty="0">
                <a:solidFill>
                  <a:srgbClr val="000000"/>
                </a:solidFill>
              </a:rPr>
              <a:t> (90% CL)</a:t>
            </a:r>
          </a:p>
          <a:p>
            <a:pPr defTabSz="958850">
              <a:lnSpc>
                <a:spcPct val="115000"/>
              </a:lnSpc>
              <a:defRPr/>
            </a:pPr>
            <a:r>
              <a:rPr lang="de-DE" sz="2000" dirty="0">
                <a:solidFill>
                  <a:srgbClr val="000000"/>
                </a:solidFill>
              </a:rPr>
              <a:t>		  350 </a:t>
            </a:r>
            <a:r>
              <a:rPr lang="de-DE" sz="2000" dirty="0" err="1">
                <a:solidFill>
                  <a:srgbClr val="000000"/>
                </a:solidFill>
              </a:rPr>
              <a:t>meV</a:t>
            </a:r>
            <a:r>
              <a:rPr lang="de-DE" sz="2000" dirty="0">
                <a:solidFill>
                  <a:srgbClr val="000000"/>
                </a:solidFill>
              </a:rPr>
              <a:t> (5</a:t>
            </a:r>
            <a:r>
              <a:rPr lang="de-DE" sz="2000" b="1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de-DE" sz="2000" dirty="0">
                <a:solidFill>
                  <a:srgbClr val="000000"/>
                </a:solidFill>
              </a:rPr>
              <a:t>)</a:t>
            </a:r>
          </a:p>
          <a:p>
            <a:pPr defTabSz="958850">
              <a:lnSpc>
                <a:spcPct val="115000"/>
              </a:lnSpc>
              <a:defRPr/>
            </a:pPr>
            <a:endParaRPr lang="de-DE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5393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 descr="MilleniumSimulation_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0760" r="11163" b="80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3330" y="4454146"/>
            <a:ext cx="20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</a:rPr>
              <a:t>neutrinos</a:t>
            </a: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385" y="2361977"/>
            <a:ext cx="4470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h</a:t>
            </a:r>
            <a:r>
              <a:rPr lang="en-GB" sz="3600" dirty="0" smtClean="0">
                <a:solidFill>
                  <a:srgbClr val="FFFFFF"/>
                </a:solidFill>
              </a:rPr>
              <a:t>igh-energy 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3706" y="3446231"/>
            <a:ext cx="2519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d</a:t>
            </a:r>
            <a:r>
              <a:rPr lang="en-GB" sz="3600" dirty="0" smtClean="0">
                <a:solidFill>
                  <a:srgbClr val="FFFFFF"/>
                </a:solidFill>
              </a:rPr>
              <a:t>ark </a:t>
            </a:r>
            <a:r>
              <a:rPr lang="en-GB" sz="3600" dirty="0">
                <a:solidFill>
                  <a:srgbClr val="FFFFFF"/>
                </a:solidFill>
              </a:rPr>
              <a:t>m</a:t>
            </a:r>
            <a:r>
              <a:rPr lang="en-GB" sz="3600" dirty="0" smtClean="0">
                <a:solidFill>
                  <a:srgbClr val="FFFFFF"/>
                </a:solidFill>
              </a:rPr>
              <a:t>atter</a:t>
            </a:r>
            <a:endParaRPr lang="en-GB" sz="36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159" y="1367934"/>
            <a:ext cx="7704512" cy="4808390"/>
            <a:chOff x="304159" y="1115174"/>
            <a:chExt cx="7704512" cy="4808390"/>
          </a:xfrm>
        </p:grpSpPr>
        <p:sp>
          <p:nvSpPr>
            <p:cNvPr id="24" name="TextBox 23"/>
            <p:cNvSpPr txBox="1"/>
            <p:nvPr/>
          </p:nvSpPr>
          <p:spPr>
            <a:xfrm>
              <a:off x="304159" y="1115174"/>
              <a:ext cx="2685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What is the role of 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98088" y="5461899"/>
              <a:ext cx="4410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in the evolution of the Universe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 Topic with Multiple </a:t>
            </a:r>
            <a:r>
              <a:rPr lang="en-GB" dirty="0">
                <a:solidFill>
                  <a:srgbClr val="FFFFFF"/>
                </a:solidFill>
              </a:rPr>
              <a:t>C</a:t>
            </a:r>
            <a:r>
              <a:rPr lang="en-GB" dirty="0" smtClean="0">
                <a:solidFill>
                  <a:srgbClr val="FFFFFF"/>
                </a:solidFill>
              </a:rPr>
              <a:t>onnections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317500" y="6043959"/>
            <a:ext cx="8458200" cy="5333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3600" dirty="0" smtClean="0">
                <a:solidFill>
                  <a:srgbClr val="FFFFFF"/>
                </a:solidFill>
              </a:rPr>
              <a:t>and connecting theory </a:t>
            </a:r>
            <a:endParaRPr lang="en-GB" sz="3600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7023" y="1063264"/>
            <a:ext cx="4104978" cy="2257781"/>
            <a:chOff x="487023" y="810504"/>
            <a:chExt cx="4104978" cy="2257781"/>
          </a:xfrm>
        </p:grpSpPr>
        <p:sp>
          <p:nvSpPr>
            <p:cNvPr id="20" name="TextBox 19"/>
            <p:cNvSpPr txBox="1"/>
            <p:nvPr/>
          </p:nvSpPr>
          <p:spPr>
            <a:xfrm>
              <a:off x="2575655" y="810504"/>
              <a:ext cx="1429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 smtClean="0">
                  <a:solidFill>
                    <a:srgbClr val="FFFFFF"/>
                  </a:solidFill>
                </a:rPr>
                <a:t>Auger</a:t>
              </a:r>
              <a:endParaRPr lang="en-GB" sz="3600" dirty="0">
                <a:solidFill>
                  <a:srgbClr val="FFFFFF"/>
                </a:solidFill>
              </a:endParaRPr>
            </a:p>
          </p:txBody>
        </p:sp>
        <p:sp>
          <p:nvSpPr>
            <p:cNvPr id="2" name="Block Arc 1"/>
            <p:cNvSpPr/>
            <p:nvPr/>
          </p:nvSpPr>
          <p:spPr bwMode="auto">
            <a:xfrm rot="1088887">
              <a:off x="487023" y="926865"/>
              <a:ext cx="4104978" cy="2141420"/>
            </a:xfrm>
            <a:prstGeom prst="blockArc">
              <a:avLst>
                <a:gd name="adj1" fmla="val 19137273"/>
                <a:gd name="adj2" fmla="val 15523039"/>
                <a:gd name="adj3" fmla="val 0"/>
              </a:avLst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02761" y="741477"/>
            <a:ext cx="4104978" cy="2925713"/>
            <a:chOff x="3065941" y="551907"/>
            <a:chExt cx="4104978" cy="2925713"/>
          </a:xfrm>
        </p:grpSpPr>
        <p:sp>
          <p:nvSpPr>
            <p:cNvPr id="26" name="Block Arc 25"/>
            <p:cNvSpPr/>
            <p:nvPr/>
          </p:nvSpPr>
          <p:spPr bwMode="auto">
            <a:xfrm rot="19106268">
              <a:off x="3065941" y="1336200"/>
              <a:ext cx="4104978" cy="2141420"/>
            </a:xfrm>
            <a:prstGeom prst="blockArc">
              <a:avLst>
                <a:gd name="adj1" fmla="val 20716436"/>
                <a:gd name="adj2" fmla="val 18910451"/>
                <a:gd name="adj3" fmla="val 0"/>
              </a:avLst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62336" y="551907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 smtClean="0">
                  <a:solidFill>
                    <a:srgbClr val="FFFFFF"/>
                  </a:solidFill>
                </a:rPr>
                <a:t>CTA</a:t>
              </a:r>
              <a:endParaRPr lang="en-GB" sz="3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44016" y="3094902"/>
            <a:ext cx="4104978" cy="2377091"/>
            <a:chOff x="1644016" y="2842142"/>
            <a:chExt cx="4104978" cy="2377091"/>
          </a:xfrm>
        </p:grpSpPr>
        <p:sp>
          <p:nvSpPr>
            <p:cNvPr id="28" name="TextBox 27"/>
            <p:cNvSpPr txBox="1"/>
            <p:nvPr/>
          </p:nvSpPr>
          <p:spPr>
            <a:xfrm>
              <a:off x="2467028" y="4572902"/>
              <a:ext cx="19041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 err="1" smtClean="0">
                  <a:solidFill>
                    <a:srgbClr val="FFFFFF"/>
                  </a:solidFill>
                </a:rPr>
                <a:t>IceCube</a:t>
              </a:r>
              <a:endParaRPr lang="en-GB" sz="3600" dirty="0">
                <a:solidFill>
                  <a:srgbClr val="FFFFFF"/>
                </a:solidFill>
              </a:endParaRPr>
            </a:p>
          </p:txBody>
        </p:sp>
        <p:sp>
          <p:nvSpPr>
            <p:cNvPr id="29" name="Block Arc 28"/>
            <p:cNvSpPr/>
            <p:nvPr/>
          </p:nvSpPr>
          <p:spPr bwMode="auto">
            <a:xfrm rot="1088887">
              <a:off x="1644016" y="2842142"/>
              <a:ext cx="4104978" cy="2141420"/>
            </a:xfrm>
            <a:prstGeom prst="blockArc">
              <a:avLst>
                <a:gd name="adj1" fmla="val 7513391"/>
                <a:gd name="adj2" fmla="val 2502291"/>
                <a:gd name="adj3" fmla="val 0"/>
              </a:avLst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32575" y="2100261"/>
            <a:ext cx="4104978" cy="2377832"/>
            <a:chOff x="5132575" y="1847501"/>
            <a:chExt cx="4104978" cy="2377832"/>
          </a:xfrm>
        </p:grpSpPr>
        <p:sp>
          <p:nvSpPr>
            <p:cNvPr id="30" name="Block Arc 29"/>
            <p:cNvSpPr/>
            <p:nvPr/>
          </p:nvSpPr>
          <p:spPr bwMode="auto">
            <a:xfrm rot="21009257">
              <a:off x="5132575" y="2083913"/>
              <a:ext cx="4104978" cy="2141420"/>
            </a:xfrm>
            <a:prstGeom prst="blockArc">
              <a:avLst>
                <a:gd name="adj1" fmla="val 21042443"/>
                <a:gd name="adj2" fmla="val 16210608"/>
                <a:gd name="adj3" fmla="val 0"/>
              </a:avLst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86516" y="1847501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 smtClean="0">
                  <a:solidFill>
                    <a:srgbClr val="FFFFFF"/>
                  </a:solidFill>
                </a:rPr>
                <a:t>EURECA</a:t>
              </a:r>
              <a:endParaRPr lang="en-GB" sz="3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03973" y="4213285"/>
            <a:ext cx="4298409" cy="2495038"/>
            <a:chOff x="4303973" y="3960525"/>
            <a:chExt cx="4298409" cy="2495038"/>
          </a:xfrm>
        </p:grpSpPr>
        <p:sp>
          <p:nvSpPr>
            <p:cNvPr id="32" name="TextBox 31"/>
            <p:cNvSpPr txBox="1"/>
            <p:nvPr/>
          </p:nvSpPr>
          <p:spPr>
            <a:xfrm>
              <a:off x="6759059" y="5809232"/>
              <a:ext cx="18433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 smtClean="0">
                  <a:solidFill>
                    <a:srgbClr val="FFFFFF"/>
                  </a:solidFill>
                </a:rPr>
                <a:t>KATRIN</a:t>
              </a:r>
              <a:endParaRPr lang="en-GB" sz="3600" dirty="0">
                <a:solidFill>
                  <a:srgbClr val="FFFFFF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 bwMode="auto">
            <a:xfrm rot="1088887">
              <a:off x="4303973" y="3960525"/>
              <a:ext cx="4104978" cy="2141420"/>
            </a:xfrm>
            <a:prstGeom prst="blockArc">
              <a:avLst>
                <a:gd name="adj1" fmla="val 3200198"/>
                <a:gd name="adj2" fmla="val 295996"/>
                <a:gd name="adj3" fmla="val 0"/>
              </a:avLst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7447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" descr="MilleniumSimulation_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0760" r="11163" b="80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3330" y="4201386"/>
            <a:ext cx="20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</a:rPr>
              <a:t>neutrinos</a:t>
            </a: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385" y="2109217"/>
            <a:ext cx="4470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h</a:t>
            </a:r>
            <a:r>
              <a:rPr lang="en-GB" sz="3600" dirty="0" smtClean="0">
                <a:solidFill>
                  <a:srgbClr val="FFFFFF"/>
                </a:solidFill>
              </a:rPr>
              <a:t>igh-energy 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3706" y="3193471"/>
            <a:ext cx="2519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d</a:t>
            </a:r>
            <a:r>
              <a:rPr lang="en-GB" sz="3600" dirty="0" smtClean="0">
                <a:solidFill>
                  <a:srgbClr val="FFFFFF"/>
                </a:solidFill>
              </a:rPr>
              <a:t>ark </a:t>
            </a:r>
            <a:r>
              <a:rPr lang="en-GB" sz="3600" dirty="0">
                <a:solidFill>
                  <a:srgbClr val="FFFFFF"/>
                </a:solidFill>
              </a:rPr>
              <a:t>m</a:t>
            </a:r>
            <a:r>
              <a:rPr lang="en-GB" sz="3600" dirty="0" smtClean="0">
                <a:solidFill>
                  <a:srgbClr val="FFFFFF"/>
                </a:solidFill>
              </a:rPr>
              <a:t>atter</a:t>
            </a:r>
            <a:endParaRPr lang="en-GB" sz="36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159" y="1115174"/>
            <a:ext cx="7704512" cy="4808390"/>
            <a:chOff x="304159" y="1115174"/>
            <a:chExt cx="7704512" cy="4808390"/>
          </a:xfrm>
        </p:grpSpPr>
        <p:sp>
          <p:nvSpPr>
            <p:cNvPr id="24" name="TextBox 23"/>
            <p:cNvSpPr txBox="1"/>
            <p:nvPr/>
          </p:nvSpPr>
          <p:spPr>
            <a:xfrm>
              <a:off x="304159" y="1115174"/>
              <a:ext cx="2685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What is the role of 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98088" y="5461899"/>
              <a:ext cx="4410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in the evolution of the Universe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160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" descr="deutsch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8"/>
            <a:ext cx="9144000" cy="734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10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Cooperations</a:t>
            </a:r>
          </a:p>
        </p:txBody>
      </p:sp>
      <p:sp>
        <p:nvSpPr>
          <p:cNvPr id="33795" name="Content Placeholder 103"/>
          <p:cNvSpPr>
            <a:spLocks noGrp="1"/>
          </p:cNvSpPr>
          <p:nvPr>
            <p:ph idx="4294967295"/>
          </p:nvPr>
        </p:nvSpPr>
        <p:spPr>
          <a:xfrm>
            <a:off x="6261100" y="4004738"/>
            <a:ext cx="2882900" cy="2286000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DESY/KIT: shaping the field in </a:t>
            </a:r>
            <a:r>
              <a:rPr lang="en-GB" dirty="0" smtClean="0">
                <a:latin typeface="Arial" charset="0"/>
              </a:rPr>
              <a:t>Germany</a:t>
            </a:r>
          </a:p>
          <a:p>
            <a:r>
              <a:rPr lang="en-GB" dirty="0" smtClean="0">
                <a:latin typeface="Arial" charset="0"/>
              </a:rPr>
              <a:t>Helmholtz </a:t>
            </a:r>
            <a:r>
              <a:rPr lang="en-GB" dirty="0">
                <a:latin typeface="Arial" charset="0"/>
              </a:rPr>
              <a:t>Alliance for </a:t>
            </a:r>
            <a:r>
              <a:rPr lang="en-GB" dirty="0" err="1">
                <a:latin typeface="Arial" charset="0"/>
              </a:rPr>
              <a:t>Astroparticle</a:t>
            </a:r>
            <a:r>
              <a:rPr lang="en-GB" dirty="0">
                <a:latin typeface="Arial" charset="0"/>
              </a:rPr>
              <a:t> Physics HAP</a:t>
            </a:r>
          </a:p>
        </p:txBody>
      </p:sp>
      <p:sp>
        <p:nvSpPr>
          <p:cNvPr id="33796" name="Oval 8"/>
          <p:cNvSpPr>
            <a:spLocks noChangeArrowheads="1"/>
          </p:cNvSpPr>
          <p:nvPr/>
        </p:nvSpPr>
        <p:spPr bwMode="auto">
          <a:xfrm>
            <a:off x="3148013" y="5376863"/>
            <a:ext cx="323850" cy="32385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797" name="Oval 13"/>
          <p:cNvSpPr>
            <a:spLocks noChangeArrowheads="1"/>
          </p:cNvSpPr>
          <p:nvPr/>
        </p:nvSpPr>
        <p:spPr bwMode="auto">
          <a:xfrm>
            <a:off x="2184400" y="3505200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798" name="Oval 14"/>
          <p:cNvSpPr>
            <a:spLocks noChangeArrowheads="1"/>
          </p:cNvSpPr>
          <p:nvPr/>
        </p:nvSpPr>
        <p:spPr bwMode="auto">
          <a:xfrm>
            <a:off x="6164263" y="2420938"/>
            <a:ext cx="323850" cy="32385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799" name="Oval 21"/>
          <p:cNvSpPr>
            <a:spLocks noChangeArrowheads="1"/>
          </p:cNvSpPr>
          <p:nvPr/>
        </p:nvSpPr>
        <p:spPr bwMode="auto">
          <a:xfrm>
            <a:off x="2354263" y="3386138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0" name="Oval 22"/>
          <p:cNvSpPr>
            <a:spLocks noChangeArrowheads="1"/>
          </p:cNvSpPr>
          <p:nvPr/>
        </p:nvSpPr>
        <p:spPr bwMode="auto">
          <a:xfrm>
            <a:off x="1930400" y="377666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1" name="Oval 23"/>
          <p:cNvSpPr>
            <a:spLocks noChangeArrowheads="1"/>
          </p:cNvSpPr>
          <p:nvPr/>
        </p:nvSpPr>
        <p:spPr bwMode="auto">
          <a:xfrm>
            <a:off x="4030663" y="128746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2" name="Oval 24"/>
          <p:cNvSpPr>
            <a:spLocks noChangeArrowheads="1"/>
          </p:cNvSpPr>
          <p:nvPr/>
        </p:nvSpPr>
        <p:spPr bwMode="auto">
          <a:xfrm>
            <a:off x="2590800" y="3589338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3" name="Oval 25"/>
          <p:cNvSpPr>
            <a:spLocks noChangeArrowheads="1"/>
          </p:cNvSpPr>
          <p:nvPr/>
        </p:nvSpPr>
        <p:spPr bwMode="auto">
          <a:xfrm>
            <a:off x="4741863" y="4808538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4" name="Oval 26"/>
          <p:cNvSpPr>
            <a:spLocks noChangeArrowheads="1"/>
          </p:cNvSpPr>
          <p:nvPr/>
        </p:nvSpPr>
        <p:spPr bwMode="auto">
          <a:xfrm>
            <a:off x="6062663" y="2319338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5" name="Oval 27"/>
          <p:cNvSpPr>
            <a:spLocks noChangeArrowheads="1"/>
          </p:cNvSpPr>
          <p:nvPr/>
        </p:nvSpPr>
        <p:spPr bwMode="auto">
          <a:xfrm>
            <a:off x="5808663" y="240506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6" name="Oval 28"/>
          <p:cNvSpPr>
            <a:spLocks noChangeArrowheads="1"/>
          </p:cNvSpPr>
          <p:nvPr/>
        </p:nvSpPr>
        <p:spPr bwMode="auto">
          <a:xfrm>
            <a:off x="2235200" y="326866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7" name="Oval 29"/>
          <p:cNvSpPr>
            <a:spLocks noChangeArrowheads="1"/>
          </p:cNvSpPr>
          <p:nvPr/>
        </p:nvSpPr>
        <p:spPr bwMode="auto">
          <a:xfrm>
            <a:off x="2506663" y="3200400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8" name="Oval 30"/>
          <p:cNvSpPr>
            <a:spLocks noChangeArrowheads="1"/>
          </p:cNvSpPr>
          <p:nvPr/>
        </p:nvSpPr>
        <p:spPr bwMode="auto">
          <a:xfrm>
            <a:off x="5232400" y="6146800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09" name="Oval 31"/>
          <p:cNvSpPr>
            <a:spLocks noChangeArrowheads="1"/>
          </p:cNvSpPr>
          <p:nvPr/>
        </p:nvSpPr>
        <p:spPr bwMode="auto">
          <a:xfrm>
            <a:off x="2776538" y="4470400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10" name="Oval 33"/>
          <p:cNvSpPr>
            <a:spLocks noChangeArrowheads="1"/>
          </p:cNvSpPr>
          <p:nvPr/>
        </p:nvSpPr>
        <p:spPr bwMode="auto">
          <a:xfrm>
            <a:off x="3370263" y="606266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11" name="Oval 32"/>
          <p:cNvSpPr>
            <a:spLocks noChangeArrowheads="1"/>
          </p:cNvSpPr>
          <p:nvPr/>
        </p:nvSpPr>
        <p:spPr bwMode="auto">
          <a:xfrm>
            <a:off x="3251200" y="509746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12" name="TextBox 76"/>
          <p:cNvSpPr txBox="1">
            <a:spLocks noChangeArrowheads="1"/>
          </p:cNvSpPr>
          <p:nvPr/>
        </p:nvSpPr>
        <p:spPr bwMode="auto">
          <a:xfrm>
            <a:off x="4122738" y="1058863"/>
            <a:ext cx="817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Hamburg</a:t>
            </a:r>
          </a:p>
        </p:txBody>
      </p:sp>
      <p:sp>
        <p:nvSpPr>
          <p:cNvPr id="33813" name="TextBox 77"/>
          <p:cNvSpPr txBox="1">
            <a:spLocks noChangeArrowheads="1"/>
          </p:cNvSpPr>
          <p:nvPr/>
        </p:nvSpPr>
        <p:spPr bwMode="auto">
          <a:xfrm>
            <a:off x="2501900" y="2971800"/>
            <a:ext cx="860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Dortmund</a:t>
            </a:r>
          </a:p>
        </p:txBody>
      </p:sp>
      <p:sp>
        <p:nvSpPr>
          <p:cNvPr id="33814" name="TextBox 78"/>
          <p:cNvSpPr txBox="1">
            <a:spLocks noChangeArrowheads="1"/>
          </p:cNvSpPr>
          <p:nvPr/>
        </p:nvSpPr>
        <p:spPr bwMode="auto">
          <a:xfrm>
            <a:off x="1701800" y="3048000"/>
            <a:ext cx="749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Bochum</a:t>
            </a:r>
          </a:p>
        </p:txBody>
      </p:sp>
      <p:sp>
        <p:nvSpPr>
          <p:cNvPr id="33815" name="TextBox 79"/>
          <p:cNvSpPr txBox="1">
            <a:spLocks noChangeArrowheads="1"/>
          </p:cNvSpPr>
          <p:nvPr/>
        </p:nvSpPr>
        <p:spPr bwMode="auto">
          <a:xfrm>
            <a:off x="1714500" y="3454400"/>
            <a:ext cx="544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Bonn</a:t>
            </a:r>
          </a:p>
        </p:txBody>
      </p:sp>
      <p:sp>
        <p:nvSpPr>
          <p:cNvPr id="33816" name="TextBox 81"/>
          <p:cNvSpPr txBox="1">
            <a:spLocks noChangeArrowheads="1"/>
          </p:cNvSpPr>
          <p:nvPr/>
        </p:nvSpPr>
        <p:spPr bwMode="auto">
          <a:xfrm>
            <a:off x="2743200" y="3594100"/>
            <a:ext cx="663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Siegen</a:t>
            </a:r>
          </a:p>
        </p:txBody>
      </p:sp>
      <p:sp>
        <p:nvSpPr>
          <p:cNvPr id="33817" name="TextBox 82"/>
          <p:cNvSpPr txBox="1">
            <a:spLocks noChangeArrowheads="1"/>
          </p:cNvSpPr>
          <p:nvPr/>
        </p:nvSpPr>
        <p:spPr bwMode="auto">
          <a:xfrm>
            <a:off x="1295400" y="3721100"/>
            <a:ext cx="719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Aachen</a:t>
            </a:r>
          </a:p>
        </p:txBody>
      </p:sp>
      <p:sp>
        <p:nvSpPr>
          <p:cNvPr id="33818" name="TextBox 83"/>
          <p:cNvSpPr txBox="1">
            <a:spLocks noChangeArrowheads="1"/>
          </p:cNvSpPr>
          <p:nvPr/>
        </p:nvSpPr>
        <p:spPr bwMode="auto">
          <a:xfrm>
            <a:off x="2227263" y="4432300"/>
            <a:ext cx="59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Mainz</a:t>
            </a:r>
          </a:p>
        </p:txBody>
      </p:sp>
      <p:sp>
        <p:nvSpPr>
          <p:cNvPr id="33819" name="TextBox 84"/>
          <p:cNvSpPr txBox="1">
            <a:spLocks noChangeArrowheads="1"/>
          </p:cNvSpPr>
          <p:nvPr/>
        </p:nvSpPr>
        <p:spPr bwMode="auto">
          <a:xfrm>
            <a:off x="6184900" y="2146300"/>
            <a:ext cx="577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Berlin</a:t>
            </a:r>
          </a:p>
        </p:txBody>
      </p:sp>
      <p:sp>
        <p:nvSpPr>
          <p:cNvPr id="33820" name="TextBox 85"/>
          <p:cNvSpPr txBox="1">
            <a:spLocks noChangeArrowheads="1"/>
          </p:cNvSpPr>
          <p:nvPr/>
        </p:nvSpPr>
        <p:spPr bwMode="auto">
          <a:xfrm>
            <a:off x="5075238" y="2362200"/>
            <a:ext cx="792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Potsdam</a:t>
            </a:r>
          </a:p>
        </p:txBody>
      </p:sp>
      <p:sp>
        <p:nvSpPr>
          <p:cNvPr id="33821" name="TextBox 86"/>
          <p:cNvSpPr txBox="1">
            <a:spLocks noChangeArrowheads="1"/>
          </p:cNvSpPr>
          <p:nvPr/>
        </p:nvSpPr>
        <p:spPr bwMode="auto">
          <a:xfrm>
            <a:off x="4525963" y="6235700"/>
            <a:ext cx="817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München</a:t>
            </a:r>
          </a:p>
        </p:txBody>
      </p:sp>
      <p:sp>
        <p:nvSpPr>
          <p:cNvPr id="33822" name="TextBox 87"/>
          <p:cNvSpPr txBox="1">
            <a:spLocks noChangeArrowheads="1"/>
          </p:cNvSpPr>
          <p:nvPr/>
        </p:nvSpPr>
        <p:spPr bwMode="auto">
          <a:xfrm>
            <a:off x="4902200" y="4775200"/>
            <a:ext cx="800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Erlangen</a:t>
            </a:r>
          </a:p>
        </p:txBody>
      </p:sp>
      <p:sp>
        <p:nvSpPr>
          <p:cNvPr id="33823" name="TextBox 88"/>
          <p:cNvSpPr txBox="1">
            <a:spLocks noChangeArrowheads="1"/>
          </p:cNvSpPr>
          <p:nvPr/>
        </p:nvSpPr>
        <p:spPr bwMode="auto">
          <a:xfrm>
            <a:off x="3408363" y="5075238"/>
            <a:ext cx="9286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Heidelberg</a:t>
            </a:r>
          </a:p>
        </p:txBody>
      </p:sp>
      <p:sp>
        <p:nvSpPr>
          <p:cNvPr id="33824" name="TextBox 89"/>
          <p:cNvSpPr txBox="1">
            <a:spLocks noChangeArrowheads="1"/>
          </p:cNvSpPr>
          <p:nvPr/>
        </p:nvSpPr>
        <p:spPr bwMode="auto">
          <a:xfrm>
            <a:off x="3522663" y="6027738"/>
            <a:ext cx="825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Tübingen</a:t>
            </a:r>
          </a:p>
        </p:txBody>
      </p:sp>
      <p:sp>
        <p:nvSpPr>
          <p:cNvPr id="33825" name="TextBox 90"/>
          <p:cNvSpPr txBox="1">
            <a:spLocks noChangeArrowheads="1"/>
          </p:cNvSpPr>
          <p:nvPr/>
        </p:nvSpPr>
        <p:spPr bwMode="auto">
          <a:xfrm>
            <a:off x="6462713" y="241776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DESY</a:t>
            </a:r>
          </a:p>
        </p:txBody>
      </p:sp>
      <p:sp>
        <p:nvSpPr>
          <p:cNvPr id="33826" name="TextBox 91"/>
          <p:cNvSpPr txBox="1">
            <a:spLocks noChangeArrowheads="1"/>
          </p:cNvSpPr>
          <p:nvPr/>
        </p:nvSpPr>
        <p:spPr bwMode="auto">
          <a:xfrm>
            <a:off x="2601913" y="5441950"/>
            <a:ext cx="544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KIT</a:t>
            </a:r>
          </a:p>
        </p:txBody>
      </p:sp>
      <p:sp>
        <p:nvSpPr>
          <p:cNvPr id="33827" name="TextBox 80"/>
          <p:cNvSpPr txBox="1">
            <a:spLocks noChangeArrowheads="1"/>
          </p:cNvSpPr>
          <p:nvPr/>
        </p:nvSpPr>
        <p:spPr bwMode="auto">
          <a:xfrm>
            <a:off x="2489200" y="3352800"/>
            <a:ext cx="882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Wuppertal</a:t>
            </a:r>
          </a:p>
        </p:txBody>
      </p:sp>
      <p:sp>
        <p:nvSpPr>
          <p:cNvPr id="33828" name="Oval 28"/>
          <p:cNvSpPr>
            <a:spLocks noChangeArrowheads="1"/>
          </p:cNvSpPr>
          <p:nvPr/>
        </p:nvSpPr>
        <p:spPr bwMode="auto">
          <a:xfrm>
            <a:off x="2374900" y="3028950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29" name="TextBox 77"/>
          <p:cNvSpPr txBox="1">
            <a:spLocks noChangeArrowheads="1"/>
          </p:cNvSpPr>
          <p:nvPr/>
        </p:nvSpPr>
        <p:spPr bwMode="auto">
          <a:xfrm>
            <a:off x="2419350" y="2744788"/>
            <a:ext cx="739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Münster</a:t>
            </a:r>
          </a:p>
        </p:txBody>
      </p:sp>
      <p:sp>
        <p:nvSpPr>
          <p:cNvPr id="33830" name="Oval 25"/>
          <p:cNvSpPr>
            <a:spLocks noChangeArrowheads="1"/>
          </p:cNvSpPr>
          <p:nvPr/>
        </p:nvSpPr>
        <p:spPr bwMode="auto">
          <a:xfrm>
            <a:off x="4160838" y="4686300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31" name="TextBox 87"/>
          <p:cNvSpPr txBox="1">
            <a:spLocks noChangeArrowheads="1"/>
          </p:cNvSpPr>
          <p:nvPr/>
        </p:nvSpPr>
        <p:spPr bwMode="auto">
          <a:xfrm>
            <a:off x="4176713" y="4456113"/>
            <a:ext cx="852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Würzburg</a:t>
            </a:r>
          </a:p>
        </p:txBody>
      </p:sp>
      <p:sp>
        <p:nvSpPr>
          <p:cNvPr id="33832" name="Oval 27"/>
          <p:cNvSpPr>
            <a:spLocks noChangeArrowheads="1"/>
          </p:cNvSpPr>
          <p:nvPr/>
        </p:nvSpPr>
        <p:spPr bwMode="auto">
          <a:xfrm>
            <a:off x="6457950" y="3605213"/>
            <a:ext cx="215900" cy="2159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indent="12700">
              <a:lnSpc>
                <a:spcPts val="2000"/>
              </a:lnSpc>
              <a:spcBef>
                <a:spcPct val="20000"/>
              </a:spcBef>
            </a:pPr>
            <a:endParaRPr lang="en-GB"/>
          </a:p>
        </p:txBody>
      </p:sp>
      <p:sp>
        <p:nvSpPr>
          <p:cNvPr id="33833" name="TextBox 85"/>
          <p:cNvSpPr txBox="1">
            <a:spLocks noChangeArrowheads="1"/>
          </p:cNvSpPr>
          <p:nvPr/>
        </p:nvSpPr>
        <p:spPr bwMode="auto">
          <a:xfrm>
            <a:off x="5803900" y="3378200"/>
            <a:ext cx="766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Dresden</a:t>
            </a:r>
          </a:p>
        </p:txBody>
      </p:sp>
    </p:spTree>
    <p:extLst>
      <p:ext uri="{BB962C8B-B14F-4D97-AF65-F5344CB8AC3E}">
        <p14:creationId xmlns:p14="http://schemas.microsoft.com/office/powerpoint/2010/main" val="1904815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 charset="0"/>
              </a:rPr>
              <a:t>Astroparticle</a:t>
            </a:r>
            <a:r>
              <a:rPr lang="en-GB" dirty="0">
                <a:latin typeface="Arial" charset="0"/>
              </a:rPr>
              <a:t> </a:t>
            </a:r>
            <a:r>
              <a:rPr lang="en-GB" dirty="0" smtClean="0">
                <a:latin typeface="Arial" charset="0"/>
              </a:rPr>
              <a:t>Physics </a:t>
            </a:r>
            <a:r>
              <a:rPr lang="en-GB" dirty="0">
                <a:latin typeface="Arial" charset="0"/>
              </a:rPr>
              <a:t>S</a:t>
            </a:r>
            <a:r>
              <a:rPr lang="en-GB" dirty="0" smtClean="0">
                <a:latin typeface="Arial" charset="0"/>
              </a:rPr>
              <a:t>trategy</a:t>
            </a:r>
            <a:br>
              <a:rPr lang="en-GB" dirty="0" smtClean="0">
                <a:latin typeface="Arial" charset="0"/>
              </a:rPr>
            </a:br>
            <a:r>
              <a:rPr lang="en-GB" dirty="0" smtClean="0">
                <a:latin typeface="Arial" charset="0"/>
              </a:rPr>
              <a:t>in </a:t>
            </a:r>
            <a:r>
              <a:rPr lang="en-GB" dirty="0" err="1">
                <a:latin typeface="Arial" charset="0"/>
              </a:rPr>
              <a:t>PoF</a:t>
            </a:r>
            <a:r>
              <a:rPr lang="en-GB" dirty="0">
                <a:latin typeface="Arial" charset="0"/>
              </a:rPr>
              <a:t> 3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7499" y="1422400"/>
            <a:ext cx="6675968" cy="4902199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dirty="0"/>
              <a:t>Standing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/>
              <a:t>leading participation in world leading experiments and infrastructures </a:t>
            </a:r>
            <a:endParaRPr lang="en-GB" sz="2000" dirty="0" smtClean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 smtClean="0"/>
              <a:t>shaping the field in Germany and Europe and beyond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en-GB" dirty="0" smtClean="0"/>
              <a:t>Balance</a:t>
            </a:r>
            <a:endParaRPr lang="en-GB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/>
              <a:t>concentrate and advance established competences in </a:t>
            </a:r>
            <a:r>
              <a:rPr lang="en-GB" sz="2000" dirty="0" err="1"/>
              <a:t>astroparticle</a:t>
            </a:r>
            <a:r>
              <a:rPr lang="en-GB" sz="2000" dirty="0"/>
              <a:t> physics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/>
              <a:t>combine research areas to maximize synergies </a:t>
            </a:r>
          </a:p>
          <a:p>
            <a:pPr marL="0" indent="0">
              <a:lnSpc>
                <a:spcPct val="90000"/>
              </a:lnSpc>
              <a:defRPr/>
            </a:pPr>
            <a:r>
              <a:rPr lang="en-GB" dirty="0"/>
              <a:t>Potential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/>
              <a:t>young and rapidly developing field of research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/>
              <a:t>at the step to large </a:t>
            </a:r>
            <a:r>
              <a:rPr lang="en-GB" sz="2000" dirty="0" smtClean="0"/>
              <a:t>infrastructures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en-GB" sz="2000" dirty="0" smtClean="0"/>
              <a:t>driving technology developments</a:t>
            </a:r>
            <a:endParaRPr lang="en-GB" sz="2000" dirty="0"/>
          </a:p>
          <a:p>
            <a:endParaRPr lang="en-GB" dirty="0"/>
          </a:p>
        </p:txBody>
      </p:sp>
      <p:pic>
        <p:nvPicPr>
          <p:cNvPr id="5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0992"/>
          <a:stretch/>
        </p:blipFill>
        <p:spPr bwMode="auto">
          <a:xfrm>
            <a:off x="7105684" y="1282048"/>
            <a:ext cx="210980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 descr="Katrin_insideMS_rdax_1200x8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"/>
          <a:stretch/>
        </p:blipFill>
        <p:spPr bwMode="auto">
          <a:xfrm>
            <a:off x="7109155" y="4165598"/>
            <a:ext cx="215631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ryostat-loa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95" y="5604932"/>
            <a:ext cx="2157774" cy="1322801"/>
          </a:xfrm>
          <a:prstGeom prst="rect">
            <a:avLst/>
          </a:prstGeom>
        </p:spPr>
      </p:pic>
      <p:pic>
        <p:nvPicPr>
          <p:cNvPr id="10" name="Picture 9" descr="Auger-Hybrid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19333"/>
          <a:stretch/>
        </p:blipFill>
        <p:spPr>
          <a:xfrm>
            <a:off x="7101386" y="-158967"/>
            <a:ext cx="2169246" cy="1440000"/>
          </a:xfrm>
          <a:prstGeom prst="rect">
            <a:avLst/>
          </a:prstGeom>
        </p:spPr>
      </p:pic>
      <p:pic>
        <p:nvPicPr>
          <p:cNvPr id="11" name="Picture 10" descr="IceCube_Hol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7105682" y="2728290"/>
            <a:ext cx="2210234" cy="1440000"/>
          </a:xfrm>
          <a:prstGeom prst="rect">
            <a:avLst/>
          </a:prstGeom>
        </p:spPr>
      </p:pic>
      <p:cxnSp>
        <p:nvCxnSpPr>
          <p:cNvPr id="12" name="Straight Connector 16"/>
          <p:cNvCxnSpPr>
            <a:cxnSpLocks noChangeShapeType="1"/>
          </p:cNvCxnSpPr>
          <p:nvPr/>
        </p:nvCxnSpPr>
        <p:spPr bwMode="auto">
          <a:xfrm flipH="1">
            <a:off x="7095327" y="1284059"/>
            <a:ext cx="28205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6"/>
          <p:cNvCxnSpPr>
            <a:cxnSpLocks noChangeShapeType="1"/>
          </p:cNvCxnSpPr>
          <p:nvPr/>
        </p:nvCxnSpPr>
        <p:spPr bwMode="auto">
          <a:xfrm flipH="1">
            <a:off x="7089772" y="5606704"/>
            <a:ext cx="28205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6"/>
          <p:cNvCxnSpPr>
            <a:cxnSpLocks noChangeShapeType="1"/>
          </p:cNvCxnSpPr>
          <p:nvPr/>
        </p:nvCxnSpPr>
        <p:spPr bwMode="auto">
          <a:xfrm flipH="1">
            <a:off x="7091300" y="2720635"/>
            <a:ext cx="28205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6"/>
          <p:cNvCxnSpPr>
            <a:cxnSpLocks noChangeShapeType="1"/>
          </p:cNvCxnSpPr>
          <p:nvPr/>
        </p:nvCxnSpPr>
        <p:spPr bwMode="auto">
          <a:xfrm flipH="1">
            <a:off x="7092062" y="4168339"/>
            <a:ext cx="282056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574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5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PINGU: Mass Hierarchy Sensitivity</a:t>
            </a:r>
            <a:endParaRPr lang="en-GB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4325"/>
            <a:ext cx="7035511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2" name="Group 9241"/>
          <p:cNvGrpSpPr/>
          <p:nvPr/>
        </p:nvGrpSpPr>
        <p:grpSpPr>
          <a:xfrm>
            <a:off x="0" y="4013200"/>
            <a:ext cx="1845733" cy="1439333"/>
            <a:chOff x="0" y="4013200"/>
            <a:chExt cx="1845733" cy="1439333"/>
          </a:xfrm>
        </p:grpSpPr>
        <p:sp>
          <p:nvSpPr>
            <p:cNvPr id="9241" name="Rectangle 9240"/>
            <p:cNvSpPr/>
            <p:nvPr/>
          </p:nvSpPr>
          <p:spPr bwMode="auto">
            <a:xfrm>
              <a:off x="0" y="4013200"/>
              <a:ext cx="1845733" cy="143933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43" name="Picture 1" descr="ALL4MAPS0400type2p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" t="4310" r="4213" b="4971"/>
            <a:stretch/>
          </p:blipFill>
          <p:spPr bwMode="auto">
            <a:xfrm>
              <a:off x="279400" y="4114800"/>
              <a:ext cx="1261534" cy="123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5" name="Picture 9234" descr="katrin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4"/>
          <a:stretch/>
        </p:blipFill>
        <p:spPr>
          <a:xfrm>
            <a:off x="-92715" y="5452533"/>
            <a:ext cx="1921515" cy="1405467"/>
          </a:xfrm>
          <a:prstGeom prst="rect">
            <a:avLst/>
          </a:prstGeom>
        </p:spPr>
      </p:pic>
      <p:pic>
        <p:nvPicPr>
          <p:cNvPr id="9239" name="Picture 9238" descr="icecube_south_pole_detecto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9" b="16591"/>
          <a:stretch/>
        </p:blipFill>
        <p:spPr>
          <a:xfrm>
            <a:off x="5466845" y="2540000"/>
            <a:ext cx="3805428" cy="1507067"/>
          </a:xfrm>
          <a:prstGeom prst="rect">
            <a:avLst/>
          </a:prstGeom>
        </p:spPr>
      </p:pic>
      <p:pic>
        <p:nvPicPr>
          <p:cNvPr id="61" name="Picture 5" descr="PWOct12news-baika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3"/>
          <a:stretch/>
        </p:blipFill>
        <p:spPr bwMode="auto">
          <a:xfrm>
            <a:off x="3674533" y="2539274"/>
            <a:ext cx="1828801" cy="145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6" descr="DSCF720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t="11562" r="14751" b="22470"/>
          <a:stretch/>
        </p:blipFill>
        <p:spPr bwMode="auto">
          <a:xfrm>
            <a:off x="0" y="2551612"/>
            <a:ext cx="1845734" cy="145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icecube_1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3316" r="13634" b="9163"/>
          <a:stretch/>
        </p:blipFill>
        <p:spPr bwMode="auto">
          <a:xfrm>
            <a:off x="5503333" y="4030133"/>
            <a:ext cx="1828800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2" b="8072"/>
          <a:stretch/>
        </p:blipFill>
        <p:spPr bwMode="auto">
          <a:xfrm>
            <a:off x="0" y="1058700"/>
            <a:ext cx="3670300" cy="14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Arial" charset="0"/>
              </a:rPr>
              <a:t>A </a:t>
            </a:r>
            <a:r>
              <a:rPr lang="en-GB" dirty="0" smtClean="0">
                <a:latin typeface="Arial" charset="0"/>
              </a:rPr>
              <a:t>Diverse </a:t>
            </a:r>
            <a:r>
              <a:rPr lang="en-GB" dirty="0">
                <a:latin typeface="Arial" charset="0"/>
              </a:rPr>
              <a:t>F</a:t>
            </a:r>
            <a:r>
              <a:rPr lang="en-GB" dirty="0" smtClean="0">
                <a:latin typeface="Arial" charset="0"/>
              </a:rPr>
              <a:t>ield of </a:t>
            </a:r>
            <a:r>
              <a:rPr lang="en-GB" dirty="0">
                <a:latin typeface="Arial" charset="0"/>
              </a:rPr>
              <a:t>A</a:t>
            </a:r>
            <a:r>
              <a:rPr lang="en-GB" dirty="0" smtClean="0">
                <a:latin typeface="Arial" charset="0"/>
              </a:rPr>
              <a:t>ctivity</a:t>
            </a:r>
            <a:endParaRPr lang="en-GB" dirty="0">
              <a:latin typeface="Arial" charset="0"/>
            </a:endParaRPr>
          </a:p>
        </p:txBody>
      </p:sp>
      <p:pic>
        <p:nvPicPr>
          <p:cNvPr id="9220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3" b="26180"/>
          <a:stretch>
            <a:fillRect/>
          </a:stretch>
        </p:blipFill>
        <p:spPr bwMode="auto">
          <a:xfrm>
            <a:off x="3158067" y="5390621"/>
            <a:ext cx="235041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IMG_0345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6" r="14461" b="18396"/>
          <a:stretch/>
        </p:blipFill>
        <p:spPr bwMode="auto">
          <a:xfrm>
            <a:off x="3619753" y="4000026"/>
            <a:ext cx="1866647" cy="140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Picture 30"/>
          <p:cNvSpPr>
            <a:spLocks noChangeAspect="1"/>
          </p:cNvSpPr>
          <p:nvPr/>
        </p:nvSpPr>
        <p:spPr bwMode="auto">
          <a:xfrm>
            <a:off x="-7938" y="1404938"/>
            <a:ext cx="3048001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223" name="Picture 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2934" r="26263" b="14868"/>
          <a:stretch/>
        </p:blipFill>
        <p:spPr bwMode="auto">
          <a:xfrm>
            <a:off x="1862667" y="2573867"/>
            <a:ext cx="1811866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-1025525" y="7024688"/>
            <a:ext cx="107616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237" name="Picture 20" descr="DSC_2240_0"/>
          <p:cNvPicPr>
            <a:picLocks noChangeAspect="1" noChangeArrowheads="1"/>
          </p:cNvPicPr>
          <p:nvPr/>
        </p:nvPicPr>
        <p:blipFill>
          <a:blip r:embed="rId1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4150" r="17654" b="20802"/>
          <a:stretch>
            <a:fillRect/>
          </a:stretch>
        </p:blipFill>
        <p:spPr bwMode="auto">
          <a:xfrm>
            <a:off x="7362825" y="5342995"/>
            <a:ext cx="1781175" cy="15319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ryostat-load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r="10309"/>
          <a:stretch/>
        </p:blipFill>
        <p:spPr>
          <a:xfrm>
            <a:off x="5503332" y="5367867"/>
            <a:ext cx="1862667" cy="1490133"/>
          </a:xfrm>
          <a:prstGeom prst="rect">
            <a:avLst/>
          </a:prstGeom>
        </p:spPr>
      </p:pic>
      <p:pic>
        <p:nvPicPr>
          <p:cNvPr id="7" name="Picture 6" descr="Auger-Hybrid.jp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/>
          <a:stretch/>
        </p:blipFill>
        <p:spPr>
          <a:xfrm>
            <a:off x="3674533" y="1054100"/>
            <a:ext cx="1828800" cy="1504950"/>
          </a:xfrm>
          <a:prstGeom prst="rect">
            <a:avLst/>
          </a:prstGeom>
        </p:spPr>
      </p:pic>
      <p:pic>
        <p:nvPicPr>
          <p:cNvPr id="8" name="Picture 7" descr="AugerObservatory-SD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33" y="1049865"/>
            <a:ext cx="2019300" cy="1514475"/>
          </a:xfrm>
          <a:prstGeom prst="rect">
            <a:avLst/>
          </a:prstGeom>
        </p:spPr>
      </p:pic>
      <p:pic>
        <p:nvPicPr>
          <p:cNvPr id="9" name="Picture 8" descr="Auger_Los_leones.jp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r="12091"/>
          <a:stretch/>
        </p:blipFill>
        <p:spPr>
          <a:xfrm>
            <a:off x="7349067" y="1054202"/>
            <a:ext cx="1794933" cy="1498497"/>
          </a:xfrm>
          <a:prstGeom prst="rect">
            <a:avLst/>
          </a:prstGeom>
        </p:spPr>
      </p:pic>
      <p:pic>
        <p:nvPicPr>
          <p:cNvPr id="10" name="Picture 9" descr="IceCube_Hole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00" y="4027433"/>
            <a:ext cx="1832400" cy="1374300"/>
          </a:xfrm>
          <a:prstGeom prst="rect">
            <a:avLst/>
          </a:prstGeom>
        </p:spPr>
      </p:pic>
      <p:pic>
        <p:nvPicPr>
          <p:cNvPr id="12" name="Picture 11" descr="inside spectrometer 2.pn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r="18006"/>
          <a:stretch/>
        </p:blipFill>
        <p:spPr>
          <a:xfrm>
            <a:off x="1862666" y="4021666"/>
            <a:ext cx="1803401" cy="2864069"/>
          </a:xfrm>
          <a:prstGeom prst="rect">
            <a:avLst/>
          </a:prstGeom>
        </p:spPr>
      </p:pic>
      <p:cxnSp>
        <p:nvCxnSpPr>
          <p:cNvPr id="25" name="Straight Connector 10"/>
          <p:cNvCxnSpPr>
            <a:cxnSpLocks noChangeShapeType="1"/>
          </p:cNvCxnSpPr>
          <p:nvPr/>
        </p:nvCxnSpPr>
        <p:spPr bwMode="auto">
          <a:xfrm>
            <a:off x="5501217" y="677862"/>
            <a:ext cx="0" cy="61801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10"/>
          <p:cNvCxnSpPr>
            <a:cxnSpLocks noChangeShapeType="1"/>
          </p:cNvCxnSpPr>
          <p:nvPr/>
        </p:nvCxnSpPr>
        <p:spPr bwMode="auto">
          <a:xfrm flipH="1">
            <a:off x="3667654" y="762000"/>
            <a:ext cx="11112" cy="6096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10"/>
          <p:cNvCxnSpPr>
            <a:cxnSpLocks noChangeShapeType="1"/>
          </p:cNvCxnSpPr>
          <p:nvPr/>
        </p:nvCxnSpPr>
        <p:spPr bwMode="auto">
          <a:xfrm>
            <a:off x="7344834" y="4013200"/>
            <a:ext cx="0" cy="284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-1063625" y="2550055"/>
            <a:ext cx="107616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10"/>
          <p:cNvCxnSpPr>
            <a:cxnSpLocks noChangeShapeType="1"/>
          </p:cNvCxnSpPr>
          <p:nvPr/>
        </p:nvCxnSpPr>
        <p:spPr bwMode="auto">
          <a:xfrm>
            <a:off x="7327901" y="-270933"/>
            <a:ext cx="0" cy="284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Connector 16"/>
          <p:cNvCxnSpPr>
            <a:cxnSpLocks noChangeShapeType="1"/>
          </p:cNvCxnSpPr>
          <p:nvPr/>
        </p:nvCxnSpPr>
        <p:spPr bwMode="auto">
          <a:xfrm>
            <a:off x="-575733" y="5452536"/>
            <a:ext cx="2421466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-792691" y="1059921"/>
            <a:ext cx="107616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16"/>
          <p:cNvCxnSpPr>
            <a:cxnSpLocks noChangeShapeType="1"/>
          </p:cNvCxnSpPr>
          <p:nvPr/>
        </p:nvCxnSpPr>
        <p:spPr bwMode="auto">
          <a:xfrm>
            <a:off x="-1220259" y="4011084"/>
            <a:ext cx="107616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Connector 16"/>
          <p:cNvCxnSpPr>
            <a:cxnSpLocks noChangeShapeType="1"/>
          </p:cNvCxnSpPr>
          <p:nvPr/>
        </p:nvCxnSpPr>
        <p:spPr bwMode="auto">
          <a:xfrm flipH="1">
            <a:off x="3674533" y="5384800"/>
            <a:ext cx="565377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Connector 10"/>
          <p:cNvCxnSpPr>
            <a:cxnSpLocks noChangeShapeType="1"/>
          </p:cNvCxnSpPr>
          <p:nvPr/>
        </p:nvCxnSpPr>
        <p:spPr bwMode="auto">
          <a:xfrm flipH="1">
            <a:off x="1847321" y="2556933"/>
            <a:ext cx="8195" cy="449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095979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dirty="0" err="1">
                <a:latin typeface="Arial" charset="0"/>
              </a:rPr>
              <a:t>Messengers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from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smtClean="0">
                <a:latin typeface="Arial" charset="0"/>
              </a:rPr>
              <a:t>Non</a:t>
            </a:r>
            <a:r>
              <a:rPr lang="de-DE" dirty="0">
                <a:latin typeface="Arial" charset="0"/>
              </a:rPr>
              <a:t>-thermal </a:t>
            </a:r>
            <a:r>
              <a:rPr lang="de-DE" dirty="0" err="1">
                <a:latin typeface="Arial" charset="0"/>
              </a:rPr>
              <a:t>Universe</a:t>
            </a:r>
            <a:endParaRPr lang="de-DE" dirty="0">
              <a:latin typeface="Arial" charset="0"/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 flipV="1">
            <a:off x="2265363" y="5230813"/>
            <a:ext cx="128587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 flipV="1">
            <a:off x="2706688" y="5218113"/>
            <a:ext cx="130175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 flipV="1">
            <a:off x="3922713" y="5230813"/>
            <a:ext cx="130175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 flipV="1">
            <a:off x="5011738" y="5230813"/>
            <a:ext cx="130175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pic>
        <p:nvPicPr>
          <p:cNvPr id="3" name="Picture 2" descr="CR-flux-HEP-scaled2p5-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03300"/>
            <a:ext cx="72009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77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R-flux-HEP-scaled2p5-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03300"/>
            <a:ext cx="7200900" cy="5422900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605463" y="2441575"/>
            <a:ext cx="1976437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 dirty="0" err="1">
                <a:latin typeface="Arial" charset="0"/>
              </a:rPr>
              <a:t>Messengers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from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the</a:t>
            </a:r>
            <a:r>
              <a:rPr lang="de-DE" dirty="0">
                <a:latin typeface="Arial" charset="0"/>
              </a:rPr>
              <a:t> </a:t>
            </a:r>
            <a:r>
              <a:rPr lang="de-DE" dirty="0" smtClean="0">
                <a:latin typeface="Arial" charset="0"/>
              </a:rPr>
              <a:t>Non</a:t>
            </a:r>
            <a:r>
              <a:rPr lang="de-DE" dirty="0">
                <a:latin typeface="Arial" charset="0"/>
              </a:rPr>
              <a:t>-thermal </a:t>
            </a:r>
            <a:r>
              <a:rPr lang="de-DE" dirty="0" err="1">
                <a:latin typeface="Arial" charset="0"/>
              </a:rPr>
              <a:t>Universe</a:t>
            </a:r>
            <a:endParaRPr lang="de-DE" dirty="0">
              <a:latin typeface="Arial" charset="0"/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346200"/>
            <a:ext cx="8458200" cy="4978400"/>
          </a:xfrm>
        </p:spPr>
        <p:txBody>
          <a:bodyPr/>
          <a:lstStyle/>
          <a:p>
            <a:endParaRPr lang="de-DE">
              <a:latin typeface="Arial" charset="0"/>
            </a:endParaRPr>
          </a:p>
          <a:p>
            <a:endParaRPr lang="de-DE">
              <a:latin typeface="Arial" charset="0"/>
            </a:endParaRPr>
          </a:p>
          <a:p>
            <a:endParaRPr lang="de-DE">
              <a:latin typeface="Arial" charset="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2108200" y="4576763"/>
            <a:ext cx="3371850" cy="808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01863" y="1679575"/>
            <a:ext cx="4991100" cy="841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895850" y="2197100"/>
            <a:ext cx="3046413" cy="454025"/>
          </a:xfrm>
          <a:prstGeom prst="rect">
            <a:avLst/>
          </a:prstGeom>
          <a:gradFill rotWithShape="1">
            <a:gsLst>
              <a:gs pos="0">
                <a:srgbClr val="E29C18">
                  <a:alpha val="0"/>
                </a:srgbClr>
              </a:gs>
              <a:gs pos="50000">
                <a:srgbClr val="E29C18"/>
              </a:gs>
              <a:gs pos="100000">
                <a:srgbClr val="E29C18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direct protons</a:t>
            </a:r>
            <a:endParaRPr lang="de-DE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843088" y="3365500"/>
            <a:ext cx="2306637" cy="454025"/>
          </a:xfrm>
          <a:prstGeom prst="rect">
            <a:avLst/>
          </a:prstGeom>
          <a:gradFill rotWithShape="1">
            <a:gsLst>
              <a:gs pos="0">
                <a:srgbClr val="C81A00"/>
              </a:gs>
              <a:gs pos="100000">
                <a:srgbClr val="C81A00">
                  <a:gamma/>
                  <a:tint val="0"/>
                  <a:invGamma/>
                  <a:alpha val="19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via photons</a:t>
            </a:r>
            <a:endParaRPr lang="de-DE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851025" y="4337050"/>
            <a:ext cx="4092575" cy="454025"/>
          </a:xfrm>
          <a:prstGeom prst="rect">
            <a:avLst/>
          </a:prstGeom>
          <a:gradFill rotWithShape="1">
            <a:gsLst>
              <a:gs pos="0">
                <a:srgbClr val="C3B29E">
                  <a:alpha val="0"/>
                </a:srgbClr>
              </a:gs>
              <a:gs pos="50000">
                <a:srgbClr val="C3B29E"/>
              </a:gs>
              <a:gs pos="100000">
                <a:srgbClr val="C3B29E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via neutrinos</a:t>
            </a:r>
            <a:endParaRPr lang="de-DE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 flipV="1">
            <a:off x="2265363" y="5230813"/>
            <a:ext cx="128587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 flipV="1">
            <a:off x="2706688" y="5218113"/>
            <a:ext cx="130175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 flipV="1">
            <a:off x="3922713" y="5230813"/>
            <a:ext cx="130175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 flipV="1">
            <a:off x="5011738" y="5230813"/>
            <a:ext cx="130175" cy="1936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296" tIns="41148" rIns="82296" bIns="41148" anchor="ctr"/>
          <a:lstStyle/>
          <a:p>
            <a:pPr>
              <a:defRPr/>
            </a:pPr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6825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ugerObservatory-S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2743198"/>
            <a:ext cx="2189171" cy="1641878"/>
          </a:xfrm>
          <a:prstGeom prst="rect">
            <a:avLst/>
          </a:prstGeom>
        </p:spPr>
      </p:pic>
      <p:pic>
        <p:nvPicPr>
          <p:cNvPr id="3" name="Picture 2" descr="spectrum_models_fit_numbe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71" y="69509"/>
            <a:ext cx="3084856" cy="240692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4" y="1150938"/>
            <a:ext cx="357981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Cosmic Rays</a:t>
            </a:r>
          </a:p>
        </p:txBody>
      </p:sp>
      <p:sp>
        <p:nvSpPr>
          <p:cNvPr id="15364" name="Content Placeholder 7"/>
          <p:cNvSpPr>
            <a:spLocks noGrp="1"/>
          </p:cNvSpPr>
          <p:nvPr>
            <p:ph idx="1"/>
          </p:nvPr>
        </p:nvSpPr>
        <p:spPr>
          <a:xfrm>
            <a:off x="317499" y="5048524"/>
            <a:ext cx="7637101" cy="1276075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What is the origin of the highest energy cosmic rays?</a:t>
            </a:r>
          </a:p>
          <a:p>
            <a:r>
              <a:rPr lang="en-GB" dirty="0">
                <a:latin typeface="Arial" charset="0"/>
              </a:rPr>
              <a:t>We are driving the field from KASCADE to the </a:t>
            </a:r>
            <a:r>
              <a:rPr lang="en-GB" dirty="0">
                <a:latin typeface="Arial" charset="0"/>
                <a:sym typeface="Wingdings" charset="0"/>
              </a:rPr>
              <a:t>Auger Observatory</a:t>
            </a:r>
            <a:endParaRPr lang="en-GB" dirty="0">
              <a:latin typeface="Arial" charset="0"/>
            </a:endParaRPr>
          </a:p>
        </p:txBody>
      </p:sp>
      <p:pic>
        <p:nvPicPr>
          <p:cNvPr id="1536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147762"/>
            <a:ext cx="2118633" cy="158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2082768" y="1120775"/>
            <a:ext cx="0" cy="3432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-26988" y="2746252"/>
            <a:ext cx="2099354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 bwMode="auto">
          <a:xfrm>
            <a:off x="8153717" y="393197"/>
            <a:ext cx="762000" cy="176143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4989" y="4591825"/>
            <a:ext cx="132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Auger2023</a:t>
            </a:r>
            <a:endParaRPr lang="en-GB" sz="1800" dirty="0"/>
          </a:p>
        </p:txBody>
      </p:sp>
      <p:pic>
        <p:nvPicPr>
          <p:cNvPr id="5" name="Picture 4" descr="xmax_number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98" y="2489232"/>
            <a:ext cx="3090902" cy="21865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8160799" y="2561214"/>
            <a:ext cx="762000" cy="1798587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770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Neutrino Astronomy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17500" y="5067300"/>
            <a:ext cx="8458200" cy="1257299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A new window to the non-thermal Universe.</a:t>
            </a:r>
          </a:p>
          <a:p>
            <a:r>
              <a:rPr lang="en-GB" dirty="0">
                <a:latin typeface="Arial" charset="0"/>
              </a:rPr>
              <a:t>We are pioneers in neutrino astronomy from Lake Baikal to </a:t>
            </a:r>
            <a:r>
              <a:rPr lang="en-GB" dirty="0" err="1">
                <a:latin typeface="Arial" charset="0"/>
              </a:rPr>
              <a:t>IceCube</a:t>
            </a:r>
            <a:endParaRPr lang="en-GB" dirty="0">
              <a:latin typeface="Arial" charset="0"/>
            </a:endParaRPr>
          </a:p>
        </p:txBody>
      </p:sp>
      <p:sp>
        <p:nvSpPr>
          <p:cNvPr id="17411" name="Picture 2"/>
          <p:cNvSpPr>
            <a:spLocks noChangeAspect="1"/>
          </p:cNvSpPr>
          <p:nvPr/>
        </p:nvSpPr>
        <p:spPr bwMode="auto">
          <a:xfrm>
            <a:off x="330200" y="1098550"/>
            <a:ext cx="41671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412" name="Picture 3" descr="science_cover_icec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307975"/>
            <a:ext cx="328612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349375"/>
            <a:ext cx="3954462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8769" y="4457700"/>
            <a:ext cx="369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First cosmic high-energy neutrinos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606719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Arial" charset="0"/>
              </a:rPr>
              <a:t>Future Options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7500" y="1422400"/>
            <a:ext cx="4787900" cy="4902199"/>
          </a:xfrm>
        </p:spPr>
        <p:txBody>
          <a:bodyPr/>
          <a:lstStyle/>
          <a:p>
            <a:pPr marL="239713" indent="-239713">
              <a:spcAft>
                <a:spcPts val="1800"/>
              </a:spcAft>
              <a:defRPr/>
            </a:pPr>
            <a:r>
              <a:rPr lang="de-DE" b="1" dirty="0" err="1">
                <a:solidFill>
                  <a:srgbClr val="000000"/>
                </a:solidFill>
              </a:rPr>
              <a:t>IceCube</a:t>
            </a:r>
            <a:r>
              <a:rPr lang="de-DE" b="1" dirty="0">
                <a:solidFill>
                  <a:srgbClr val="000000"/>
                </a:solidFill>
              </a:rPr>
              <a:t>++</a:t>
            </a:r>
            <a:r>
              <a:rPr lang="de-DE" dirty="0">
                <a:solidFill>
                  <a:srgbClr val="000000"/>
                </a:solidFill>
              </a:rPr>
              <a:t>: a multi-km</a:t>
            </a:r>
            <a:r>
              <a:rPr lang="de-DE" baseline="30000" dirty="0">
                <a:solidFill>
                  <a:srgbClr val="000000"/>
                </a:solidFill>
              </a:rPr>
              <a:t>3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extension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up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12 km</a:t>
            </a:r>
            <a:r>
              <a:rPr lang="de-DE" baseline="30000" dirty="0">
                <a:solidFill>
                  <a:srgbClr val="000000"/>
                </a:solidFill>
              </a:rPr>
              <a:t>3</a:t>
            </a:r>
          </a:p>
          <a:p>
            <a:pPr marL="0" indent="0">
              <a:spcAft>
                <a:spcPts val="1800"/>
              </a:spcAft>
              <a:defRPr/>
            </a:pPr>
            <a:r>
              <a:rPr lang="de-DE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de-DE" dirty="0" smtClean="0">
                <a:solidFill>
                  <a:srgbClr val="000000"/>
                </a:solidFill>
                <a:sym typeface="Wingdings" charset="0"/>
              </a:rPr>
              <a:t>Future </a:t>
            </a:r>
            <a:r>
              <a:rPr lang="de-DE" dirty="0" err="1">
                <a:solidFill>
                  <a:srgbClr val="000000"/>
                </a:solidFill>
                <a:sym typeface="Wingdings" charset="0"/>
              </a:rPr>
              <a:t>of</a:t>
            </a:r>
            <a:r>
              <a:rPr lang="de-DE" dirty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Wingdings" charset="0"/>
              </a:rPr>
              <a:t>neutrino</a:t>
            </a:r>
            <a:r>
              <a:rPr lang="de-DE" dirty="0">
                <a:solidFill>
                  <a:srgbClr val="000000"/>
                </a:solidFill>
                <a:sym typeface="Wingdings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Wingdings" charset="0"/>
              </a:rPr>
              <a:t>astronomy</a:t>
            </a:r>
            <a:endParaRPr lang="de-DE" dirty="0">
              <a:solidFill>
                <a:srgbClr val="000000"/>
              </a:solidFill>
              <a:sym typeface="Wingdings" charset="0"/>
            </a:endParaRPr>
          </a:p>
          <a:p>
            <a:pPr>
              <a:spcAft>
                <a:spcPts val="1800"/>
              </a:spcAft>
              <a:defRPr/>
            </a:pPr>
            <a:endParaRPr lang="de-DE" dirty="0">
              <a:solidFill>
                <a:srgbClr val="000000"/>
              </a:solidFill>
              <a:sym typeface="Wingdings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de-DE" b="1" dirty="0"/>
              <a:t>PINGU</a:t>
            </a:r>
            <a:r>
              <a:rPr lang="de-DE" dirty="0"/>
              <a:t>: 40 additional </a:t>
            </a:r>
            <a:r>
              <a:rPr lang="de-DE" dirty="0" err="1"/>
              <a:t>strings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DeepCore</a:t>
            </a:r>
            <a:endParaRPr lang="de-DE" dirty="0"/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de-DE" dirty="0">
                <a:sym typeface="Wingdings"/>
              </a:rPr>
              <a:t> Neutrino </a:t>
            </a:r>
            <a:r>
              <a:rPr lang="de-DE" dirty="0" err="1">
                <a:sym typeface="Wingdings"/>
              </a:rPr>
              <a:t>Physics</a:t>
            </a:r>
            <a:endParaRPr lang="de-DE" dirty="0"/>
          </a:p>
          <a:p>
            <a:endParaRPr lang="en-GB" dirty="0"/>
          </a:p>
        </p:txBody>
      </p:sp>
      <p:pic>
        <p:nvPicPr>
          <p:cNvPr id="184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 r="6487" b="1564"/>
          <a:stretch>
            <a:fillRect/>
          </a:stretch>
        </p:blipFill>
        <p:spPr bwMode="auto">
          <a:xfrm>
            <a:off x="4778374" y="752001"/>
            <a:ext cx="3943849" cy="27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feld 6"/>
          <p:cNvSpPr txBox="1">
            <a:spLocks noChangeArrowheads="1"/>
          </p:cNvSpPr>
          <p:nvPr/>
        </p:nvSpPr>
        <p:spPr bwMode="auto">
          <a:xfrm>
            <a:off x="8039740" y="1371600"/>
            <a:ext cx="853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dirty="0" err="1">
                <a:solidFill>
                  <a:srgbClr val="0000FF"/>
                </a:solidFill>
              </a:rPr>
              <a:t>IceCube</a:t>
            </a:r>
            <a:endParaRPr lang="de-DE" sz="1400" dirty="0">
              <a:solidFill>
                <a:srgbClr val="0000FF"/>
              </a:solidFill>
            </a:endParaRPr>
          </a:p>
        </p:txBody>
      </p:sp>
      <p:pic>
        <p:nvPicPr>
          <p:cNvPr id="3" name="Picture 2" descr="PINGU_DeepCore_IceCub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70" y="3810000"/>
            <a:ext cx="3939530" cy="2509066"/>
          </a:xfrm>
          <a:prstGeom prst="rect">
            <a:avLst/>
          </a:prstGeom>
        </p:spPr>
      </p:pic>
      <p:sp>
        <p:nvSpPr>
          <p:cNvPr id="13" name="Textfeld 6"/>
          <p:cNvSpPr txBox="1">
            <a:spLocks noChangeArrowheads="1"/>
          </p:cNvSpPr>
          <p:nvPr/>
        </p:nvSpPr>
        <p:spPr bwMode="auto">
          <a:xfrm>
            <a:off x="6769740" y="4241800"/>
            <a:ext cx="678577" cy="24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dirty="0" err="1">
                <a:solidFill>
                  <a:schemeClr val="tx1"/>
                </a:solidFill>
              </a:rPr>
              <a:t>IceCube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Textfeld 6"/>
          <p:cNvSpPr txBox="1">
            <a:spLocks noChangeArrowheads="1"/>
          </p:cNvSpPr>
          <p:nvPr/>
        </p:nvSpPr>
        <p:spPr bwMode="auto">
          <a:xfrm>
            <a:off x="6769740" y="5067300"/>
            <a:ext cx="753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dirty="0" smtClean="0">
                <a:solidFill>
                  <a:srgbClr val="FF0000"/>
                </a:solidFill>
              </a:rPr>
              <a:t>PINGU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458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Arial" charset="0"/>
              </a:rPr>
              <a:t>Gamma </a:t>
            </a:r>
            <a:r>
              <a:rPr lang="en-GB" dirty="0" smtClean="0">
                <a:latin typeface="Arial" charset="0"/>
              </a:rPr>
              <a:t>Ray </a:t>
            </a:r>
            <a:r>
              <a:rPr lang="en-GB" dirty="0">
                <a:latin typeface="Arial" charset="0"/>
              </a:rPr>
              <a:t>Astronomy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17500" y="5003800"/>
            <a:ext cx="8458200" cy="1320799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The Universe is full of gamma-ray sources.</a:t>
            </a:r>
          </a:p>
          <a:p>
            <a:r>
              <a:rPr lang="en-GB" dirty="0">
                <a:latin typeface="Arial" charset="0"/>
              </a:rPr>
              <a:t>We are able to design, construct and operate an observatory.</a:t>
            </a:r>
          </a:p>
        </p:txBody>
      </p:sp>
      <p:pic>
        <p:nvPicPr>
          <p:cNvPr id="22531" name="Picture 3" descr="evolution_all_src_all_ex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3090"/>
          <a:stretch>
            <a:fillRect/>
          </a:stretch>
        </p:blipFill>
        <p:spPr bwMode="auto">
          <a:xfrm>
            <a:off x="327025" y="1062038"/>
            <a:ext cx="4962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Picture 10" descr="DSCF7214.JPG"/>
          <p:cNvSpPr>
            <a:spLocks noChangeAspect="1"/>
          </p:cNvSpPr>
          <p:nvPr/>
        </p:nvSpPr>
        <p:spPr bwMode="auto">
          <a:xfrm>
            <a:off x="6218238" y="0"/>
            <a:ext cx="2925762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3" name="Picture 5"/>
          <p:cNvSpPr>
            <a:spLocks noChangeAspect="1" noChangeArrowheads="1"/>
          </p:cNvSpPr>
          <p:nvPr/>
        </p:nvSpPr>
        <p:spPr bwMode="auto">
          <a:xfrm>
            <a:off x="6202363" y="3049588"/>
            <a:ext cx="294163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547813"/>
            <a:ext cx="294163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16"/>
          <p:cNvCxnSpPr>
            <a:cxnSpLocks noChangeShapeType="1"/>
          </p:cNvCxnSpPr>
          <p:nvPr/>
        </p:nvCxnSpPr>
        <p:spPr bwMode="auto">
          <a:xfrm>
            <a:off x="6135688" y="3101975"/>
            <a:ext cx="34559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16"/>
          <p:cNvCxnSpPr>
            <a:cxnSpLocks noChangeShapeType="1"/>
          </p:cNvCxnSpPr>
          <p:nvPr/>
        </p:nvCxnSpPr>
        <p:spPr bwMode="auto">
          <a:xfrm>
            <a:off x="6149975" y="1552575"/>
            <a:ext cx="34559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6278563" y="57150"/>
            <a:ext cx="222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FFFF"/>
                </a:solidFill>
              </a:rPr>
              <a:t>H.E.S.S. in Namibia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6251575" y="1611313"/>
            <a:ext cx="222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FFFF"/>
                </a:solidFill>
              </a:rPr>
              <a:t>MAGIC in La Palma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6297613" y="3160713"/>
            <a:ext cx="195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FFFF"/>
                </a:solidFill>
              </a:rPr>
              <a:t>VERITAS in USA</a:t>
            </a:r>
          </a:p>
        </p:txBody>
      </p:sp>
      <p:pic>
        <p:nvPicPr>
          <p:cNvPr id="22540" name="Picture 10" descr="DSCF72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7" r="34912" b="26346"/>
          <a:stretch>
            <a:fillRect/>
          </a:stretch>
        </p:blipFill>
        <p:spPr bwMode="auto">
          <a:xfrm>
            <a:off x="6203950" y="0"/>
            <a:ext cx="294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/>
          <a:stretch>
            <a:fillRect/>
          </a:stretch>
        </p:blipFill>
        <p:spPr bwMode="auto">
          <a:xfrm>
            <a:off x="6202363" y="3113088"/>
            <a:ext cx="2967037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17"/>
          <p:cNvSpPr txBox="1">
            <a:spLocks noChangeArrowheads="1"/>
          </p:cNvSpPr>
          <p:nvPr/>
        </p:nvSpPr>
        <p:spPr bwMode="auto">
          <a:xfrm>
            <a:off x="6264275" y="76200"/>
            <a:ext cx="222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FFFF"/>
                </a:solidFill>
              </a:rPr>
              <a:t>H.E.S.S. in Namibia</a:t>
            </a:r>
          </a:p>
        </p:txBody>
      </p:sp>
      <p:sp>
        <p:nvSpPr>
          <p:cNvPr id="22543" name="TextBox 19"/>
          <p:cNvSpPr txBox="1">
            <a:spLocks noChangeArrowheads="1"/>
          </p:cNvSpPr>
          <p:nvPr/>
        </p:nvSpPr>
        <p:spPr bwMode="auto">
          <a:xfrm>
            <a:off x="6205538" y="3198813"/>
            <a:ext cx="195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FFFFFF"/>
                </a:solidFill>
              </a:rPr>
              <a:t>VERITAS in USA</a:t>
            </a:r>
          </a:p>
        </p:txBody>
      </p:sp>
      <p:sp>
        <p:nvSpPr>
          <p:cNvPr id="22544" name="TextBox 1"/>
          <p:cNvSpPr txBox="1">
            <a:spLocks noChangeArrowheads="1"/>
          </p:cNvSpPr>
          <p:nvPr/>
        </p:nvSpPr>
        <p:spPr bwMode="auto">
          <a:xfrm rot="-5400000">
            <a:off x="-550069" y="2082007"/>
            <a:ext cx="20907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/>
              <a:t># of TeV sources</a:t>
            </a:r>
          </a:p>
        </p:txBody>
      </p:sp>
      <p:sp>
        <p:nvSpPr>
          <p:cNvPr id="22545" name="TextBox 2"/>
          <p:cNvSpPr txBox="1">
            <a:spLocks noChangeArrowheads="1"/>
          </p:cNvSpPr>
          <p:nvPr/>
        </p:nvSpPr>
        <p:spPr bwMode="auto">
          <a:xfrm>
            <a:off x="2579688" y="4336441"/>
            <a:ext cx="69691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6180993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ennfolie FB Struktur der Materie">
  <a:themeElements>
    <a:clrScheme name="Trennfolie FB Struktur der Mater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nnfolie FB Struktur der Mater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rennfolie FB Struktur der Mater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 FB Schlüsseltechnologien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18018FCE65649A5C45B7925F78C92" ma:contentTypeVersion="0" ma:contentTypeDescription="Create a new document." ma:contentTypeScope="" ma:versionID="326af47e2cce2e50b31f46f6e2264be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CE5187-F3E9-4C25-B46F-6608CDBA3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AEDF81-391B-4D39-8574-E89F5E5A8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22222EE-B81A-48CE-9734-869D4F9F0CD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6547</TotalTime>
  <Words>742</Words>
  <Application>Microsoft Macintosh PowerPoint</Application>
  <PresentationFormat>On-screen Show (4:3)</PresentationFormat>
  <Paragraphs>171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Trennfolie FB Struktur der Materie</vt:lpstr>
      <vt:lpstr>1_Folie FB Schlüsseltechnologien</vt:lpstr>
      <vt:lpstr>Matter and the Universe</vt:lpstr>
      <vt:lpstr>PowerPoint Presentation</vt:lpstr>
      <vt:lpstr>A Diverse Field of Activity</vt:lpstr>
      <vt:lpstr>Messengers from the Non-thermal Universe</vt:lpstr>
      <vt:lpstr>Messengers from the Non-thermal Universe</vt:lpstr>
      <vt:lpstr>Cosmic Rays</vt:lpstr>
      <vt:lpstr>Neutrino Astronomy</vt:lpstr>
      <vt:lpstr>Future Options</vt:lpstr>
      <vt:lpstr>Gamma Ray Astronomy</vt:lpstr>
      <vt:lpstr>The Cherenkov Telescope Array</vt:lpstr>
      <vt:lpstr>Non-thermal Universe in PoF III</vt:lpstr>
      <vt:lpstr>Dark Matter</vt:lpstr>
      <vt:lpstr>Our Path in Direct Dark Matter Searches</vt:lpstr>
      <vt:lpstr>Neutrino Physics</vt:lpstr>
      <vt:lpstr>The Karlsruhe Tritium Neutrino Experiment</vt:lpstr>
      <vt:lpstr>The Karlsruhe Tritium Neutrino Experiment</vt:lpstr>
      <vt:lpstr>The Karlsruhe Tritium Neutrino Experiment</vt:lpstr>
      <vt:lpstr>KATRIN Schedule</vt:lpstr>
      <vt:lpstr>A Topic with Multiple Connections</vt:lpstr>
      <vt:lpstr>Cooperations</vt:lpstr>
      <vt:lpstr>Astroparticle Physics Strategy in PoF 3</vt:lpstr>
      <vt:lpstr>PowerPoint Presentation</vt:lpstr>
      <vt:lpstr>PINGU: Mass Hierarchy Sensitivity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christine bleibtreu</dc:creator>
  <cp:lastModifiedBy>Christian Stegmann</cp:lastModifiedBy>
  <cp:revision>1980</cp:revision>
  <dcterms:created xsi:type="dcterms:W3CDTF">2006-03-03T09:51:24Z</dcterms:created>
  <dcterms:modified xsi:type="dcterms:W3CDTF">2014-02-01T12:04:38Z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bool>true</vt:bool>
  </property>
  <property fmtid="{D5CDD505-2E9C-101B-9397-08002B2CF9AE}" pid="3" name="ContentTypeId">
    <vt:lpwstr>0x0101004FD18018FCE65649A5C45B7925F78C92</vt:lpwstr>
  </property>
</Properties>
</file>