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900" r:id="rId2"/>
    <p:sldId id="902" r:id="rId3"/>
    <p:sldId id="1035" r:id="rId4"/>
    <p:sldId id="907" r:id="rId5"/>
    <p:sldId id="916" r:id="rId6"/>
    <p:sldId id="917" r:id="rId7"/>
    <p:sldId id="1036" r:id="rId8"/>
    <p:sldId id="1038" r:id="rId9"/>
    <p:sldId id="1057" r:id="rId10"/>
    <p:sldId id="1039" r:id="rId11"/>
    <p:sldId id="1040" r:id="rId12"/>
    <p:sldId id="1041" r:id="rId13"/>
    <p:sldId id="1042" r:id="rId14"/>
    <p:sldId id="1043" r:id="rId15"/>
    <p:sldId id="1044" r:id="rId16"/>
    <p:sldId id="1045" r:id="rId17"/>
    <p:sldId id="1050" r:id="rId18"/>
    <p:sldId id="1047" r:id="rId19"/>
    <p:sldId id="1052" r:id="rId20"/>
    <p:sldId id="1049" r:id="rId21"/>
    <p:sldId id="467" r:id="rId22"/>
    <p:sldId id="915" r:id="rId23"/>
    <p:sldId id="490" r:id="rId24"/>
    <p:sldId id="469" r:id="rId25"/>
    <p:sldId id="1058" r:id="rId26"/>
    <p:sldId id="484" r:id="rId27"/>
    <p:sldId id="485" r:id="rId28"/>
    <p:sldId id="503" r:id="rId29"/>
    <p:sldId id="1060" r:id="rId30"/>
    <p:sldId id="913" r:id="rId31"/>
    <p:sldId id="931" r:id="rId32"/>
    <p:sldId id="934" r:id="rId33"/>
    <p:sldId id="935" r:id="rId34"/>
    <p:sldId id="977" r:id="rId35"/>
    <p:sldId id="1051" r:id="rId36"/>
    <p:sldId id="1059" r:id="rId37"/>
    <p:sldId id="1054" r:id="rId38"/>
    <p:sldId id="1055" r:id="rId39"/>
    <p:sldId id="1056" r:id="rId40"/>
    <p:sldId id="906" r:id="rId41"/>
    <p:sldId id="908" r:id="rId42"/>
    <p:sldId id="926" r:id="rId4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0A4F"/>
    <a:srgbClr val="FF4700"/>
    <a:srgbClr val="73FF00"/>
    <a:srgbClr val="006F8F"/>
    <a:srgbClr val="5566F4"/>
    <a:srgbClr val="0E0E0E"/>
    <a:srgbClr val="404040"/>
    <a:srgbClr val="7A7A7A"/>
    <a:srgbClr val="B5B5B5"/>
    <a:srgbClr val="E2E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94660"/>
  </p:normalViewPr>
  <p:slideViewPr>
    <p:cSldViewPr snapToGrid="0">
      <p:cViewPr>
        <p:scale>
          <a:sx n="50" d="100"/>
          <a:sy n="50" d="100"/>
        </p:scale>
        <p:origin x="1204" y="3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2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7ED1CA-D003-464C-A359-C7C6DB4F697D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C49F2-9D2D-4EAB-8A14-F51DD7E7E60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224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50FC2-BB9F-49D8-AC7B-4767138C9846}" type="slidenum">
              <a:rPr lang="de-DE" sz="1400" b="0" strike="noStrike" spc="-1" smtClean="0">
                <a:latin typeface="Times New Roman"/>
              </a:rPr>
              <a:t>2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9407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9D99F-5E0B-4D49-930F-1D0DAAC0E2FD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1363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9D99F-5E0B-4D49-930F-1D0DAAC0E2FD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8037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!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/>
              <a:t>!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49F2-9D2D-4EAB-8A14-F51DD7E7E601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2190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52400" y="777875"/>
            <a:ext cx="6491288" cy="3652838"/>
          </a:xfrm>
          <a:prstGeom prst="rect">
            <a:avLst/>
          </a:prstGeom>
        </p:spPr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906480" y="4740120"/>
            <a:ext cx="4981320" cy="4430520"/>
          </a:xfrm>
          <a:prstGeom prst="rect">
            <a:avLst/>
          </a:prstGeom>
        </p:spPr>
        <p:txBody>
          <a:bodyPr lIns="91800" rIns="91800" numCol="1" spcCol="0">
            <a:noAutofit/>
          </a:bodyPr>
          <a:lstStyle/>
          <a:p>
            <a:pPr marL="172800" indent="-172800"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latin typeface="Arial"/>
              </a:rPr>
              <a:t>SINFONY-RUC comprises the ICON-D2-EPS employing the two-moment microphysics scheme</a:t>
            </a:r>
          </a:p>
          <a:p>
            <a:pPr marL="172800" indent="-172800"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latin typeface="Arial"/>
              </a:rPr>
              <a:t>EMVORADO = Efficient Modular </a:t>
            </a:r>
            <a:r>
              <a:rPr lang="en-US" sz="2000" b="0" strike="noStrike" spc="-1" dirty="0" err="1">
                <a:latin typeface="Arial"/>
              </a:rPr>
              <a:t>VOlume</a:t>
            </a:r>
            <a:r>
              <a:rPr lang="en-US" sz="2000" b="0" strike="noStrike" spc="-1" dirty="0">
                <a:latin typeface="Arial"/>
              </a:rPr>
              <a:t> scanning </a:t>
            </a:r>
            <a:r>
              <a:rPr lang="en-US" sz="2000" b="0" strike="noStrike" spc="-1" dirty="0" err="1">
                <a:latin typeface="Arial"/>
              </a:rPr>
              <a:t>RADar</a:t>
            </a:r>
            <a:r>
              <a:rPr lang="en-US" sz="2000" b="0" strike="noStrike" spc="-1" dirty="0">
                <a:latin typeface="Arial"/>
              </a:rPr>
              <a:t> Operator</a:t>
            </a:r>
            <a:endParaRPr lang="de-DE" sz="2000" b="0" strike="noStrike" spc="-1" dirty="0">
              <a:latin typeface="Arial"/>
            </a:endParaRPr>
          </a:p>
        </p:txBody>
      </p:sp>
      <p:sp>
        <p:nvSpPr>
          <p:cNvPr id="240" name="Foliennummernplatzhalter 3"/>
          <p:cNvSpPr txBox="1"/>
          <p:nvPr/>
        </p:nvSpPr>
        <p:spPr>
          <a:xfrm>
            <a:off x="3848040" y="9406080"/>
            <a:ext cx="2945880" cy="542520"/>
          </a:xfrm>
          <a:prstGeom prst="rect">
            <a:avLst/>
          </a:prstGeom>
          <a:noFill/>
          <a:ln w="0">
            <a:noFill/>
          </a:ln>
        </p:spPr>
        <p:txBody>
          <a:bodyPr lIns="91800" rIns="91800" numCol="1" spcCol="0" anchor="b">
            <a:noAutofit/>
          </a:bodyPr>
          <a:lstStyle/>
          <a:p>
            <a:pPr algn="r">
              <a:lnSpc>
                <a:spcPct val="100000"/>
              </a:lnSpc>
            </a:pPr>
            <a:fld id="{550E572F-9B94-46C2-A2E3-FE9135513C54}" type="slidenum">
              <a:rPr lang="de-DE" sz="1200" b="0" strike="noStrike" spc="-1">
                <a:solidFill>
                  <a:srgbClr val="000000"/>
                </a:solidFill>
                <a:latin typeface="Times New Roman"/>
              </a:rPr>
              <a:t>3</a:t>
            </a:fld>
            <a:endParaRPr lang="de-DE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58918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b="0" strike="noStrike" spc="-1" dirty="0">
              <a:latin typeface="Arial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B2E43D-D67A-4CAE-950E-E3BE1BBC548E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2206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50FC2-BB9F-49D8-AC7B-4767138C9846}" type="slidenum">
              <a:rPr lang="de-DE" sz="1400" b="0" strike="noStrike" spc="-1" smtClean="0">
                <a:latin typeface="Times New Roman"/>
              </a:rPr>
              <a:t>5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8548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50FC2-BB9F-49D8-AC7B-4767138C9846}" type="slidenum">
              <a:rPr lang="de-DE" sz="1400" b="0" strike="noStrike" spc="-1" smtClean="0">
                <a:latin typeface="Times New Roman"/>
              </a:rPr>
              <a:t>6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4300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CEF50FC2-BB9F-49D8-AC7B-4767138C9846}" type="slidenum">
              <a:rPr lang="de-DE" sz="1400" b="0" strike="noStrike" spc="-1" smtClean="0">
                <a:latin typeface="Times New Roman"/>
              </a:rPr>
              <a:t>7</a:t>
            </a:fld>
            <a:endParaRPr lang="de-DE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30589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!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/>
              <a:t>!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49F2-9D2D-4EAB-8A14-F51DD7E7E60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1810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Work in </a:t>
            </a:r>
            <a:r>
              <a:rPr lang="de-DE" dirty="0" err="1"/>
              <a:t>progress</a:t>
            </a:r>
            <a:r>
              <a:rPr lang="de-DE" dirty="0"/>
              <a:t>! </a:t>
            </a:r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ideas</a:t>
            </a:r>
            <a:r>
              <a:rPr lang="de-DE" dirty="0"/>
              <a:t>, </a:t>
            </a:r>
            <a:r>
              <a:rPr lang="de-DE" dirty="0" err="1"/>
              <a:t>feel</a:t>
            </a:r>
            <a:r>
              <a:rPr lang="de-DE" dirty="0"/>
              <a:t> </a:t>
            </a:r>
            <a:r>
              <a:rPr lang="de-DE" dirty="0" err="1"/>
              <a:t>free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tell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/>
              <a:t>!</a:t>
            </a:r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2C49F2-9D2D-4EAB-8A14-F51DD7E7E60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6816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5575" y="779463"/>
            <a:ext cx="6488113" cy="3651250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907" tIns="45954" rIns="91907" bIns="45954"/>
          <a:lstStyle/>
          <a:p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80303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4418" y="5440364"/>
            <a:ext cx="10943167" cy="898525"/>
          </a:xfrm>
        </p:spPr>
        <p:txBody>
          <a:bodyPr anchorCtr="1"/>
          <a:lstStyle>
            <a:lvl1pPr algn="ctr">
              <a:defRPr sz="3600"/>
            </a:lvl1pPr>
          </a:lstStyle>
          <a:p>
            <a:pPr lvl="0"/>
            <a:r>
              <a:rPr lang="de-DE" noProof="0"/>
              <a:t>Titelmasterformat durch Klicken bearbeiten</a:t>
            </a:r>
          </a:p>
        </p:txBody>
      </p:sp>
      <p:pic>
        <p:nvPicPr>
          <p:cNvPr id="6" name="Grafik 5" descr="Logo: 70 Jahre Deutscher Wetterdienst – Wetter und Klima aus einer Hand">
            <a:extLst>
              <a:ext uri="{FF2B5EF4-FFF2-40B4-BE49-F238E27FC236}">
                <a16:creationId xmlns:a16="http://schemas.microsoft.com/office/drawing/2014/main" id="{185469D9-2AF4-4FFE-B7FB-3744B54711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28" y="188512"/>
            <a:ext cx="2323881" cy="61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45739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f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  <p:sp>
        <p:nvSpPr>
          <p:cNvPr id="7" name="Rectangle 15">
            <a:extLst>
              <a:ext uri="{FF2B5EF4-FFF2-40B4-BE49-F238E27FC236}">
                <a16:creationId xmlns:a16="http://schemas.microsoft.com/office/drawing/2014/main" id="{052864AD-6447-40A1-A047-E891BC5BD840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1137241" y="6381329"/>
            <a:ext cx="8316860" cy="404540"/>
          </a:xfrm>
          <a:prstGeom prst="rect">
            <a:avLst/>
          </a:prstGeom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noProof="0" dirty="0">
                <a:solidFill>
                  <a:srgbClr val="2D4B9B"/>
                </a:solidFill>
                <a:latin typeface="Arial" charset="0"/>
                <a:ea typeface="+mn-ea"/>
                <a:cs typeface="+mn-cs"/>
              </a:rPr>
              <a:t>Seamless combination of object-based ensemble NWC and NWP </a:t>
            </a:r>
            <a:r>
              <a:rPr lang="en-US" sz="1000" baseline="0" noProof="0" dirty="0"/>
              <a:t>– L. Josipovi</a:t>
            </a:r>
            <a:r>
              <a:rPr lang="en-US" altLang="de-DE" sz="1000" dirty="0"/>
              <a:t>ć</a:t>
            </a:r>
            <a:r>
              <a:rPr lang="en-US" sz="1000" baseline="0" noProof="0" dirty="0"/>
              <a:t> 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aseline="0" noProof="0" dirty="0" err="1"/>
              <a:t>PrePEP</a:t>
            </a:r>
            <a:r>
              <a:rPr lang="en-US" sz="1000" baseline="0" noProof="0" dirty="0"/>
              <a:t> conference</a:t>
            </a:r>
            <a:r>
              <a:rPr lang="en-US" sz="1000" noProof="0" dirty="0"/>
              <a:t> – March 19</a:t>
            </a:r>
            <a:r>
              <a:rPr lang="en-US" sz="1000" baseline="30000" noProof="0" dirty="0"/>
              <a:t>th</a:t>
            </a:r>
            <a:r>
              <a:rPr lang="en-US" sz="1000" noProof="0" dirty="0"/>
              <a:t>, 2025</a:t>
            </a:r>
          </a:p>
          <a:p>
            <a:pPr>
              <a:defRPr/>
            </a:pP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8106108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Käst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n"/>
              <a:defRPr/>
            </a:lvl1pPr>
            <a:lvl2pPr marL="692150" indent="-260350">
              <a:buFont typeface="Wingdings" pitchFamily="2" charset="2"/>
              <a:buChar char="n"/>
              <a:defRPr/>
            </a:lvl2pPr>
            <a:lvl3pPr marL="1143000" indent="-228600">
              <a:buFont typeface="Wingdings" pitchFamily="2" charset="2"/>
              <a:buChar char="n"/>
              <a:defRPr/>
            </a:lvl3pPr>
            <a:lvl4pPr marL="1600200" indent="-228600">
              <a:buFont typeface="Wingdings" pitchFamily="2" charset="2"/>
              <a:buChar char="n"/>
              <a:defRPr/>
            </a:lvl4pPr>
            <a:lvl5pPr marL="2057400" indent="-228600">
              <a:buFont typeface="Wingdings" pitchFamily="2" charset="2"/>
              <a:buChar char="n"/>
              <a:defRPr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50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2425" indent="-352425">
              <a:buFont typeface="Wingdings" pitchFamily="2" charset="2"/>
              <a:buChar char=""/>
              <a:defRPr/>
            </a:lvl1pPr>
            <a:lvl2pPr marL="692150" indent="-260350">
              <a:buFont typeface="Wingdings" pitchFamily="2" charset="2"/>
              <a:buChar char=""/>
              <a:defRPr/>
            </a:lvl2pPr>
            <a:lvl3pPr marL="1143000" indent="-228600">
              <a:buFont typeface="Wingdings" pitchFamily="2" charset="2"/>
              <a:buChar char=""/>
              <a:defRPr/>
            </a:lvl3pPr>
            <a:lvl4pPr marL="1600200" indent="-228600">
              <a:buFont typeface="Wingdings" pitchFamily="2" charset="2"/>
              <a:buChar char=""/>
              <a:defRPr/>
            </a:lvl4pPr>
            <a:lvl5pPr marL="2057400" indent="-228600">
              <a:buFont typeface="Wingdings" pitchFamily="2" charset="2"/>
              <a:buChar char=""/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215222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1"/>
          <p:cNvSpPr>
            <a:spLocks noGrp="1"/>
          </p:cNvSpPr>
          <p:nvPr>
            <p:ph type="sldNum" sz="quarter" idx="11"/>
          </p:nvPr>
        </p:nvSpPr>
        <p:spPr>
          <a:xfrm>
            <a:off x="9552384" y="6381750"/>
            <a:ext cx="864096" cy="2159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512" y="6460431"/>
            <a:ext cx="1058487" cy="28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825240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Logo: 70 Jahre Deutscher Wetterdienst – Wetter und Klima aus einer Hand">
            <a:extLst>
              <a:ext uri="{FF2B5EF4-FFF2-40B4-BE49-F238E27FC236}">
                <a16:creationId xmlns:a16="http://schemas.microsoft.com/office/drawing/2014/main" id="{134BABFE-B019-4F2A-A1AF-6C7FCC83461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028" y="188512"/>
            <a:ext cx="2323881" cy="6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51" y="332656"/>
            <a:ext cx="11137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Folienmasterformat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1" y="1124744"/>
            <a:ext cx="11137900" cy="50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28" name="Line 23"/>
          <p:cNvSpPr>
            <a:spLocks noChangeShapeType="1"/>
          </p:cNvSpPr>
          <p:nvPr userDrawn="1"/>
        </p:nvSpPr>
        <p:spPr bwMode="auto">
          <a:xfrm>
            <a:off x="325968" y="6351588"/>
            <a:ext cx="11485033" cy="0"/>
          </a:xfrm>
          <a:prstGeom prst="line">
            <a:avLst/>
          </a:prstGeom>
          <a:noFill/>
          <a:ln w="1524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  <p:pic>
        <p:nvPicPr>
          <p:cNvPr id="1029" name="Picture 28" descr="Bundesadler_kleiner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67" y="6405564"/>
            <a:ext cx="594784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" name="Line 23"/>
          <p:cNvSpPr>
            <a:spLocks noChangeShapeType="1"/>
          </p:cNvSpPr>
          <p:nvPr userDrawn="1"/>
        </p:nvSpPr>
        <p:spPr bwMode="auto">
          <a:xfrm>
            <a:off x="325967" y="903288"/>
            <a:ext cx="11531600" cy="0"/>
          </a:xfrm>
          <a:prstGeom prst="line">
            <a:avLst/>
          </a:prstGeom>
          <a:noFill/>
          <a:ln w="25400">
            <a:solidFill>
              <a:srgbClr val="2D4B9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9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>
    <p:fade/>
  </p:transition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Arial" charset="0"/>
        </a:defRPr>
      </a:lvl9pPr>
    </p:titleStyle>
    <p:bodyStyle>
      <a:lvl1pPr marL="352425" indent="-352425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692150" indent="-26035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è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è"/>
        <a:defRPr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3" Type="http://schemas.openxmlformats.org/officeDocument/2006/relationships/image" Target="../media/image25.sv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86DA5BE-B3F5-439E-98D2-542B095CC0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939580" y="1998712"/>
            <a:ext cx="10312841" cy="1223963"/>
          </a:xfrm>
        </p:spPr>
        <p:txBody>
          <a:bodyPr/>
          <a:lstStyle/>
          <a:p>
            <a:r>
              <a:rPr lang="en-US" dirty="0"/>
              <a:t>Seamless Combination of Object-Based Probabilistic Nowcasting and NWP Ensemble of Convective Cells from KONRAD3D</a:t>
            </a:r>
            <a:endParaRPr lang="en-US" dirty="0">
              <a:effectLst/>
            </a:endParaRPr>
          </a:p>
        </p:txBody>
      </p:sp>
      <p:sp>
        <p:nvSpPr>
          <p:cNvPr id="4" name="Textfeld 1">
            <a:extLst>
              <a:ext uri="{FF2B5EF4-FFF2-40B4-BE49-F238E27FC236}">
                <a16:creationId xmlns:a16="http://schemas.microsoft.com/office/drawing/2014/main" id="{CBD7C514-E5EB-4A57-A8F9-9C2A427A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553" y="3356992"/>
            <a:ext cx="1063089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b="1" dirty="0"/>
              <a:t>Lukas Josipović</a:t>
            </a:r>
            <a:r>
              <a:rPr lang="en-US" altLang="de-DE" sz="2000" dirty="0"/>
              <a:t>, Nora </a:t>
            </a:r>
            <a:r>
              <a:rPr lang="en-US" altLang="de-DE" sz="2000" dirty="0" err="1"/>
              <a:t>Strotjohann</a:t>
            </a:r>
            <a:r>
              <a:rPr lang="en-US" altLang="de-DE" sz="2000" dirty="0"/>
              <a:t>, Gregor </a:t>
            </a:r>
            <a:r>
              <a:rPr lang="en-US" altLang="de-DE" sz="2000" dirty="0" err="1"/>
              <a:t>Pante</a:t>
            </a:r>
            <a:r>
              <a:rPr lang="en-US" altLang="de-DE" sz="2000" dirty="0"/>
              <a:t>, Ulrich </a:t>
            </a:r>
            <a:r>
              <a:rPr lang="en-US" altLang="de-DE" sz="2000" dirty="0" err="1"/>
              <a:t>Blahak</a:t>
            </a:r>
            <a:endParaRPr lang="en-US" altLang="de-DE" sz="2000" dirty="0"/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 err="1"/>
              <a:t>PrePEP</a:t>
            </a:r>
            <a:r>
              <a:rPr lang="en-US" altLang="de-DE" sz="2000" dirty="0"/>
              <a:t>-Conference</a:t>
            </a:r>
            <a:br>
              <a:rPr lang="en-US" altLang="de-DE" sz="2000" dirty="0"/>
            </a:br>
            <a:r>
              <a:rPr lang="en-US" altLang="de-DE" sz="2000" dirty="0"/>
              <a:t>March 19</a:t>
            </a:r>
            <a:r>
              <a:rPr lang="en-US" altLang="de-DE" sz="2000" baseline="30000" dirty="0"/>
              <a:t>th</a:t>
            </a:r>
            <a:r>
              <a:rPr lang="en-US" altLang="de-DE" sz="2000" dirty="0"/>
              <a:t>, 2025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D404F00-42DD-45F1-B16C-54C2953C9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5711410"/>
            <a:ext cx="2520280" cy="6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7984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feld 54">
            <a:extLst>
              <a:ext uri="{FF2B5EF4-FFF2-40B4-BE49-F238E27FC236}">
                <a16:creationId xmlns:a16="http://schemas.microsoft.com/office/drawing/2014/main" id="{5309D6E5-B0F8-40B7-8561-7856B730F5C6}"/>
              </a:ext>
            </a:extLst>
          </p:cNvPr>
          <p:cNvSpPr/>
          <p:nvPr/>
        </p:nvSpPr>
        <p:spPr>
          <a:xfrm>
            <a:off x="6649655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CA006"/>
                </a:solidFill>
              </a:rPr>
              <a:t>NWP cells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7782CFD-9D01-48B2-8B24-66B9006E546F}"/>
              </a:ext>
            </a:extLst>
          </p:cNvPr>
          <p:cNvSpPr/>
          <p:nvPr/>
        </p:nvSpPr>
        <p:spPr bwMode="auto">
          <a:xfrm rot="3333715">
            <a:off x="6872846" y="1666719"/>
            <a:ext cx="1032094" cy="1203392"/>
          </a:xfrm>
          <a:prstGeom prst="ellipse">
            <a:avLst/>
          </a:prstGeom>
          <a:solidFill>
            <a:srgbClr val="CFD8F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Multiplizieren 38">
            <a:extLst>
              <a:ext uri="{FF2B5EF4-FFF2-40B4-BE49-F238E27FC236}">
                <a16:creationId xmlns:a16="http://schemas.microsoft.com/office/drawing/2014/main" id="{D97B6BBA-07AA-41CF-877E-62398BBA4E69}"/>
              </a:ext>
            </a:extLst>
          </p:cNvPr>
          <p:cNvSpPr>
            <a:spLocks noChangeAspect="1"/>
          </p:cNvSpPr>
          <p:nvPr/>
        </p:nvSpPr>
        <p:spPr>
          <a:xfrm>
            <a:off x="7257374" y="212518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Textfeld 53">
            <a:extLst>
              <a:ext uri="{FF2B5EF4-FFF2-40B4-BE49-F238E27FC236}">
                <a16:creationId xmlns:a16="http://schemas.microsoft.com/office/drawing/2014/main" id="{FCA43B9E-B092-4E6A-A9F9-8F492C7FD515}"/>
              </a:ext>
            </a:extLst>
          </p:cNvPr>
          <p:cNvSpPr/>
          <p:nvPr/>
        </p:nvSpPr>
        <p:spPr>
          <a:xfrm>
            <a:off x="8229400" y="1377965"/>
            <a:ext cx="159551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chemeClr val="tx2"/>
                </a:solidFill>
              </a:rPr>
              <a:t>radar cell</a:t>
            </a:r>
          </a:p>
        </p:txBody>
      </p:sp>
      <p:sp>
        <p:nvSpPr>
          <p:cNvPr id="9" name="Multiplizieren 38">
            <a:extLst>
              <a:ext uri="{FF2B5EF4-FFF2-40B4-BE49-F238E27FC236}">
                <a16:creationId xmlns:a16="http://schemas.microsoft.com/office/drawing/2014/main" id="{F253E2E0-600E-4E78-9295-220B10D080E9}"/>
              </a:ext>
            </a:extLst>
          </p:cNvPr>
          <p:cNvSpPr/>
          <p:nvPr/>
        </p:nvSpPr>
        <p:spPr>
          <a:xfrm>
            <a:off x="7258189" y="2122408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4F4758-0D93-4B51-9723-9131087DE1EA}"/>
              </a:ext>
            </a:extLst>
          </p:cNvPr>
          <p:cNvGrpSpPr/>
          <p:nvPr/>
        </p:nvGrpSpPr>
        <p:grpSpPr>
          <a:xfrm>
            <a:off x="6997691" y="1854276"/>
            <a:ext cx="834227" cy="951315"/>
            <a:chOff x="8297134" y="5090537"/>
            <a:chExt cx="834227" cy="951315"/>
          </a:xfrm>
          <a:solidFill>
            <a:srgbClr val="FEE3B7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859B266-792E-4FA6-9B01-704E717E4BB4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0">
              <a:extLst>
                <a:ext uri="{FF2B5EF4-FFF2-40B4-BE49-F238E27FC236}">
                  <a16:creationId xmlns:a16="http://schemas.microsoft.com/office/drawing/2014/main" id="{63A729EA-6979-41F2-9BF8-30B7158B7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0" y="5360260"/>
              <a:ext cx="252000" cy="250658"/>
            </a:xfrm>
            <a:prstGeom prst="mathMultiply">
              <a:avLst>
                <a:gd name="adj1" fmla="val 15708"/>
              </a:avLst>
            </a:prstGeom>
            <a:grpFill/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78ACF68-6826-4271-9C61-D9B4365680FF}"/>
              </a:ext>
            </a:extLst>
          </p:cNvPr>
          <p:cNvGrpSpPr/>
          <p:nvPr/>
        </p:nvGrpSpPr>
        <p:grpSpPr>
          <a:xfrm>
            <a:off x="6768419" y="1161863"/>
            <a:ext cx="1039869" cy="1800000"/>
            <a:chOff x="9973302" y="4448001"/>
            <a:chExt cx="1039869" cy="1800000"/>
          </a:xfrm>
          <a:solidFill>
            <a:srgbClr val="FED694">
              <a:alpha val="67059"/>
            </a:srgbClr>
          </a:solidFill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8B7B1B5-039B-4CE9-8EAD-019BC8523DD6}"/>
                </a:ext>
              </a:extLst>
            </p:cNvPr>
            <p:cNvSpPr/>
            <p:nvPr/>
          </p:nvSpPr>
          <p:spPr bwMode="auto">
            <a:xfrm rot="8112217">
              <a:off x="9973302" y="4448001"/>
              <a:ext cx="1039869" cy="1800000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Multiplizieren 20">
              <a:extLst>
                <a:ext uri="{FF2B5EF4-FFF2-40B4-BE49-F238E27FC236}">
                  <a16:creationId xmlns:a16="http://schemas.microsoft.com/office/drawing/2014/main" id="{E6A92250-D669-43B1-A2C4-441C84881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5366" y="5408738"/>
              <a:ext cx="253349" cy="252000"/>
            </a:xfrm>
            <a:prstGeom prst="mathMultiply">
              <a:avLst>
                <a:gd name="adj1" fmla="val 15708"/>
              </a:avLst>
            </a:prstGeom>
            <a:solidFill>
              <a:srgbClr val="2D4B9B"/>
            </a:solidFill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3AB886-6DD4-4320-A820-9BEBC5C22303}"/>
              </a:ext>
            </a:extLst>
          </p:cNvPr>
          <p:cNvCxnSpPr/>
          <p:nvPr/>
        </p:nvCxnSpPr>
        <p:spPr bwMode="auto">
          <a:xfrm flipV="1">
            <a:off x="7449622" y="1849370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5324BC4-B3A9-4F03-B0CA-87D5ABC69F75}"/>
              </a:ext>
            </a:extLst>
          </p:cNvPr>
          <p:cNvCxnSpPr/>
          <p:nvPr/>
        </p:nvCxnSpPr>
        <p:spPr bwMode="auto">
          <a:xfrm>
            <a:off x="7449622" y="2253107"/>
            <a:ext cx="3929190" cy="901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F7D76AD-72D0-4CB0-9B0E-1E55C6E1D1C7}"/>
              </a:ext>
            </a:extLst>
          </p:cNvPr>
          <p:cNvSpPr/>
          <p:nvPr/>
        </p:nvSpPr>
        <p:spPr bwMode="auto">
          <a:xfrm rot="1539325">
            <a:off x="7167535" y="1627956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FF4760B-7029-4CBE-B120-6CCB471B36EA}"/>
              </a:ext>
            </a:extLst>
          </p:cNvPr>
          <p:cNvCxnSpPr/>
          <p:nvPr/>
        </p:nvCxnSpPr>
        <p:spPr bwMode="auto">
          <a:xfrm>
            <a:off x="7326129" y="2188511"/>
            <a:ext cx="2594034" cy="338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F6670C7-A547-4205-85B0-816DBB87B1F4}"/>
              </a:ext>
            </a:extLst>
          </p:cNvPr>
          <p:cNvSpPr/>
          <p:nvPr/>
        </p:nvSpPr>
        <p:spPr bwMode="auto">
          <a:xfrm rot="1539325">
            <a:off x="6984403" y="1328747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64373215-EFDD-4BD7-BC09-71EF63276B2F}"/>
              </a:ext>
            </a:extLst>
          </p:cNvPr>
          <p:cNvCxnSpPr/>
          <p:nvPr/>
        </p:nvCxnSpPr>
        <p:spPr bwMode="auto">
          <a:xfrm>
            <a:off x="7554399" y="2533888"/>
            <a:ext cx="564385" cy="4997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E03F1FC-43A9-4564-BB65-22C8F7337586}"/>
              </a:ext>
            </a:extLst>
          </p:cNvPr>
          <p:cNvCxnSpPr/>
          <p:nvPr/>
        </p:nvCxnSpPr>
        <p:spPr bwMode="auto">
          <a:xfrm>
            <a:off x="7381205" y="2382711"/>
            <a:ext cx="1648828" cy="814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54">
            <a:extLst>
              <a:ext uri="{FF2B5EF4-FFF2-40B4-BE49-F238E27FC236}">
                <a16:creationId xmlns:a16="http://schemas.microsoft.com/office/drawing/2014/main" id="{B5DE6E14-5A42-419C-A508-384042884440}"/>
              </a:ext>
            </a:extLst>
          </p:cNvPr>
          <p:cNvSpPr/>
          <p:nvPr/>
        </p:nvSpPr>
        <p:spPr>
          <a:xfrm>
            <a:off x="9584307" y="2034655"/>
            <a:ext cx="224971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n</a:t>
            </a:r>
            <a:r>
              <a:rPr lang="en-US" sz="1600" b="0" strike="noStrike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owcasting cells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B308DBF8-F24A-46C9-A454-D017579AC527}"/>
              </a:ext>
            </a:extLst>
          </p:cNvPr>
          <p:cNvSpPr/>
          <p:nvPr/>
        </p:nvSpPr>
        <p:spPr bwMode="auto">
          <a:xfrm rot="1539325">
            <a:off x="6712507" y="1661054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sp>
        <p:nvSpPr>
          <p:cNvPr id="25" name="Multiplizieren 38">
            <a:extLst>
              <a:ext uri="{FF2B5EF4-FFF2-40B4-BE49-F238E27FC236}">
                <a16:creationId xmlns:a16="http://schemas.microsoft.com/office/drawing/2014/main" id="{BB77E36A-BF33-482C-AA73-01C94D25E3B7}"/>
              </a:ext>
            </a:extLst>
          </p:cNvPr>
          <p:cNvSpPr>
            <a:spLocks noChangeAspect="1"/>
          </p:cNvSpPr>
          <p:nvPr/>
        </p:nvSpPr>
        <p:spPr>
          <a:xfrm>
            <a:off x="7257374" y="2133376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0</a:t>
            </a:r>
          </a:p>
        </p:txBody>
      </p:sp>
    </p:spTree>
    <p:extLst>
      <p:ext uri="{BB962C8B-B14F-4D97-AF65-F5344CB8AC3E}">
        <p14:creationId xmlns:p14="http://schemas.microsoft.com/office/powerpoint/2010/main" val="413920605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feld 54">
            <a:extLst>
              <a:ext uri="{FF2B5EF4-FFF2-40B4-BE49-F238E27FC236}">
                <a16:creationId xmlns:a16="http://schemas.microsoft.com/office/drawing/2014/main" id="{5309D6E5-B0F8-40B7-8561-7856B730F5C6}"/>
              </a:ext>
            </a:extLst>
          </p:cNvPr>
          <p:cNvSpPr/>
          <p:nvPr/>
        </p:nvSpPr>
        <p:spPr>
          <a:xfrm>
            <a:off x="6967706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CA006"/>
                </a:solidFill>
              </a:rPr>
              <a:t>NWP cells</a:t>
            </a:r>
          </a:p>
        </p:txBody>
      </p:sp>
      <p:sp>
        <p:nvSpPr>
          <p:cNvPr id="7" name="Multiplizieren 38">
            <a:extLst>
              <a:ext uri="{FF2B5EF4-FFF2-40B4-BE49-F238E27FC236}">
                <a16:creationId xmlns:a16="http://schemas.microsoft.com/office/drawing/2014/main" id="{D97B6BBA-07AA-41CF-877E-62398BBA4E69}"/>
              </a:ext>
            </a:extLst>
          </p:cNvPr>
          <p:cNvSpPr>
            <a:spLocks noChangeAspect="1"/>
          </p:cNvSpPr>
          <p:nvPr/>
        </p:nvSpPr>
        <p:spPr>
          <a:xfrm>
            <a:off x="7575425" y="212518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Multiplizieren 38">
            <a:extLst>
              <a:ext uri="{FF2B5EF4-FFF2-40B4-BE49-F238E27FC236}">
                <a16:creationId xmlns:a16="http://schemas.microsoft.com/office/drawing/2014/main" id="{F253E2E0-600E-4E78-9295-220B10D080E9}"/>
              </a:ext>
            </a:extLst>
          </p:cNvPr>
          <p:cNvSpPr/>
          <p:nvPr/>
        </p:nvSpPr>
        <p:spPr>
          <a:xfrm>
            <a:off x="7576240" y="2122408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4F4758-0D93-4B51-9723-9131087DE1EA}"/>
              </a:ext>
            </a:extLst>
          </p:cNvPr>
          <p:cNvGrpSpPr/>
          <p:nvPr/>
        </p:nvGrpSpPr>
        <p:grpSpPr>
          <a:xfrm>
            <a:off x="7315742" y="1854276"/>
            <a:ext cx="834227" cy="951315"/>
            <a:chOff x="8297134" y="5090537"/>
            <a:chExt cx="834227" cy="951315"/>
          </a:xfrm>
          <a:solidFill>
            <a:srgbClr val="FEE3B7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859B266-792E-4FA6-9B01-704E717E4BB4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0">
              <a:extLst>
                <a:ext uri="{FF2B5EF4-FFF2-40B4-BE49-F238E27FC236}">
                  <a16:creationId xmlns:a16="http://schemas.microsoft.com/office/drawing/2014/main" id="{63A729EA-6979-41F2-9BF8-30B7158B7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0" y="5360260"/>
              <a:ext cx="252000" cy="250658"/>
            </a:xfrm>
            <a:prstGeom prst="mathMultiply">
              <a:avLst>
                <a:gd name="adj1" fmla="val 15708"/>
              </a:avLst>
            </a:prstGeom>
            <a:grpFill/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F78ACF68-6826-4271-9C61-D9B4365680FF}"/>
              </a:ext>
            </a:extLst>
          </p:cNvPr>
          <p:cNvGrpSpPr/>
          <p:nvPr/>
        </p:nvGrpSpPr>
        <p:grpSpPr>
          <a:xfrm>
            <a:off x="7221641" y="1161863"/>
            <a:ext cx="1039869" cy="1800000"/>
            <a:chOff x="9973302" y="4448001"/>
            <a:chExt cx="1039869" cy="1800000"/>
          </a:xfrm>
          <a:solidFill>
            <a:srgbClr val="FED694">
              <a:alpha val="67059"/>
            </a:srgbClr>
          </a:solidFill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8B7B1B5-039B-4CE9-8EAD-019BC8523DD6}"/>
                </a:ext>
              </a:extLst>
            </p:cNvPr>
            <p:cNvSpPr/>
            <p:nvPr/>
          </p:nvSpPr>
          <p:spPr bwMode="auto">
            <a:xfrm rot="8112217">
              <a:off x="9973302" y="4448001"/>
              <a:ext cx="1039869" cy="1800000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Multiplizieren 20">
              <a:extLst>
                <a:ext uri="{FF2B5EF4-FFF2-40B4-BE49-F238E27FC236}">
                  <a16:creationId xmlns:a16="http://schemas.microsoft.com/office/drawing/2014/main" id="{E6A92250-D669-43B1-A2C4-441C84881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65366" y="5408738"/>
              <a:ext cx="253349" cy="252000"/>
            </a:xfrm>
            <a:prstGeom prst="mathMultiply">
              <a:avLst>
                <a:gd name="adj1" fmla="val 15708"/>
              </a:avLst>
            </a:prstGeom>
            <a:solidFill>
              <a:srgbClr val="2D4B9B"/>
            </a:solidFill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3AB886-6DD4-4320-A820-9BEBC5C22303}"/>
              </a:ext>
            </a:extLst>
          </p:cNvPr>
          <p:cNvCxnSpPr/>
          <p:nvPr/>
        </p:nvCxnSpPr>
        <p:spPr bwMode="auto">
          <a:xfrm flipV="1">
            <a:off x="7767673" y="1849370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5324BC4-B3A9-4F03-B0CA-87D5ABC69F75}"/>
              </a:ext>
            </a:extLst>
          </p:cNvPr>
          <p:cNvCxnSpPr/>
          <p:nvPr/>
        </p:nvCxnSpPr>
        <p:spPr bwMode="auto">
          <a:xfrm>
            <a:off x="7767673" y="2253107"/>
            <a:ext cx="3929190" cy="901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F7D76AD-72D0-4CB0-9B0E-1E55C6E1D1C7}"/>
              </a:ext>
            </a:extLst>
          </p:cNvPr>
          <p:cNvSpPr/>
          <p:nvPr/>
        </p:nvSpPr>
        <p:spPr bwMode="auto">
          <a:xfrm rot="1539325">
            <a:off x="7485586" y="1779030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DFF4760B-7029-4CBE-B120-6CCB471B36EA}"/>
              </a:ext>
            </a:extLst>
          </p:cNvPr>
          <p:cNvCxnSpPr/>
          <p:nvPr/>
        </p:nvCxnSpPr>
        <p:spPr bwMode="auto">
          <a:xfrm>
            <a:off x="7644180" y="2188511"/>
            <a:ext cx="2594034" cy="33851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9F6670C7-A547-4205-85B0-816DBB87B1F4}"/>
              </a:ext>
            </a:extLst>
          </p:cNvPr>
          <p:cNvSpPr/>
          <p:nvPr/>
        </p:nvSpPr>
        <p:spPr bwMode="auto">
          <a:xfrm rot="1539325">
            <a:off x="7302454" y="1328747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E03F1FC-43A9-4564-BB65-22C8F7337586}"/>
              </a:ext>
            </a:extLst>
          </p:cNvPr>
          <p:cNvCxnSpPr/>
          <p:nvPr/>
        </p:nvCxnSpPr>
        <p:spPr bwMode="auto">
          <a:xfrm>
            <a:off x="7699256" y="2382711"/>
            <a:ext cx="1648828" cy="814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54">
            <a:extLst>
              <a:ext uri="{FF2B5EF4-FFF2-40B4-BE49-F238E27FC236}">
                <a16:creationId xmlns:a16="http://schemas.microsoft.com/office/drawing/2014/main" id="{B5DE6E14-5A42-419C-A508-384042884440}"/>
              </a:ext>
            </a:extLst>
          </p:cNvPr>
          <p:cNvSpPr/>
          <p:nvPr/>
        </p:nvSpPr>
        <p:spPr>
          <a:xfrm>
            <a:off x="9902358" y="2034655"/>
            <a:ext cx="224971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n</a:t>
            </a:r>
            <a:r>
              <a:rPr lang="en-US" sz="1600" b="0" strike="noStrike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owcasting cells</a:t>
            </a:r>
          </a:p>
        </p:txBody>
      </p:sp>
      <p:sp>
        <p:nvSpPr>
          <p:cNvPr id="25" name="Multiplizieren 38">
            <a:extLst>
              <a:ext uri="{FF2B5EF4-FFF2-40B4-BE49-F238E27FC236}">
                <a16:creationId xmlns:a16="http://schemas.microsoft.com/office/drawing/2014/main" id="{BB77E36A-BF33-482C-AA73-01C94D25E3B7}"/>
              </a:ext>
            </a:extLst>
          </p:cNvPr>
          <p:cNvSpPr>
            <a:spLocks noChangeAspect="1"/>
          </p:cNvSpPr>
          <p:nvPr/>
        </p:nvSpPr>
        <p:spPr>
          <a:xfrm>
            <a:off x="7575425" y="2133376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5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26335B6-7038-4600-A0DB-075F1CB10D90}"/>
              </a:ext>
            </a:extLst>
          </p:cNvPr>
          <p:cNvCxnSpPr/>
          <p:nvPr/>
        </p:nvCxnSpPr>
        <p:spPr bwMode="auto">
          <a:xfrm>
            <a:off x="7337974" y="2261058"/>
            <a:ext cx="37018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B9BB4F1-AB55-499D-A7E4-EE8A3780A0A0}"/>
              </a:ext>
            </a:extLst>
          </p:cNvPr>
          <p:cNvSpPr/>
          <p:nvPr/>
        </p:nvSpPr>
        <p:spPr bwMode="auto">
          <a:xfrm rot="5703070">
            <a:off x="6717389" y="4283069"/>
            <a:ext cx="811271" cy="1342589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FA9508C-2EC6-4E10-98A1-BB232124F65D}"/>
              </a:ext>
            </a:extLst>
          </p:cNvPr>
          <p:cNvCxnSpPr>
            <a:cxnSpLocks/>
          </p:cNvCxnSpPr>
          <p:nvPr/>
        </p:nvCxnSpPr>
        <p:spPr bwMode="auto">
          <a:xfrm flipV="1">
            <a:off x="7056336" y="4231561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Ellipse 34">
            <a:extLst>
              <a:ext uri="{FF2B5EF4-FFF2-40B4-BE49-F238E27FC236}">
                <a16:creationId xmlns:a16="http://schemas.microsoft.com/office/drawing/2014/main" id="{8095A0F1-B0EB-4DD5-A100-28F7649573A8}"/>
              </a:ext>
            </a:extLst>
          </p:cNvPr>
          <p:cNvSpPr/>
          <p:nvPr/>
        </p:nvSpPr>
        <p:spPr bwMode="auto">
          <a:xfrm rot="7851784">
            <a:off x="7398727" y="5346019"/>
            <a:ext cx="403051" cy="599471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6" name="Gerade Verbindung mit Pfeil 35">
            <a:extLst>
              <a:ext uri="{FF2B5EF4-FFF2-40B4-BE49-F238E27FC236}">
                <a16:creationId xmlns:a16="http://schemas.microsoft.com/office/drawing/2014/main" id="{CDB4257B-2D12-44F4-AE05-7EFA062ECF01}"/>
              </a:ext>
            </a:extLst>
          </p:cNvPr>
          <p:cNvCxnSpPr>
            <a:cxnSpLocks/>
          </p:cNvCxnSpPr>
          <p:nvPr/>
        </p:nvCxnSpPr>
        <p:spPr bwMode="auto">
          <a:xfrm rot="2148714" flipV="1">
            <a:off x="7634114" y="5532442"/>
            <a:ext cx="758204" cy="360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1768860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feld 54">
            <a:extLst>
              <a:ext uri="{FF2B5EF4-FFF2-40B4-BE49-F238E27FC236}">
                <a16:creationId xmlns:a16="http://schemas.microsoft.com/office/drawing/2014/main" id="{5309D6E5-B0F8-40B7-8561-7856B730F5C6}"/>
              </a:ext>
            </a:extLst>
          </p:cNvPr>
          <p:cNvSpPr/>
          <p:nvPr/>
        </p:nvSpPr>
        <p:spPr>
          <a:xfrm>
            <a:off x="7285759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>
                <a:solidFill>
                  <a:srgbClr val="FCA006"/>
                </a:solidFill>
              </a:rPr>
              <a:t>NWP cells</a:t>
            </a:r>
          </a:p>
        </p:txBody>
      </p:sp>
      <p:sp>
        <p:nvSpPr>
          <p:cNvPr id="7" name="Multiplizieren 38">
            <a:extLst>
              <a:ext uri="{FF2B5EF4-FFF2-40B4-BE49-F238E27FC236}">
                <a16:creationId xmlns:a16="http://schemas.microsoft.com/office/drawing/2014/main" id="{D97B6BBA-07AA-41CF-877E-62398BBA4E69}"/>
              </a:ext>
            </a:extLst>
          </p:cNvPr>
          <p:cNvSpPr>
            <a:spLocks noChangeAspect="1"/>
          </p:cNvSpPr>
          <p:nvPr/>
        </p:nvSpPr>
        <p:spPr>
          <a:xfrm>
            <a:off x="7893478" y="212518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Multiplizieren 38">
            <a:extLst>
              <a:ext uri="{FF2B5EF4-FFF2-40B4-BE49-F238E27FC236}">
                <a16:creationId xmlns:a16="http://schemas.microsoft.com/office/drawing/2014/main" id="{F253E2E0-600E-4E78-9295-220B10D080E9}"/>
              </a:ext>
            </a:extLst>
          </p:cNvPr>
          <p:cNvSpPr/>
          <p:nvPr/>
        </p:nvSpPr>
        <p:spPr>
          <a:xfrm>
            <a:off x="7894293" y="2122408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4F4758-0D93-4B51-9723-9131087DE1EA}"/>
              </a:ext>
            </a:extLst>
          </p:cNvPr>
          <p:cNvGrpSpPr/>
          <p:nvPr/>
        </p:nvGrpSpPr>
        <p:grpSpPr>
          <a:xfrm>
            <a:off x="7872325" y="1814521"/>
            <a:ext cx="834227" cy="951315"/>
            <a:chOff x="8297134" y="5090537"/>
            <a:chExt cx="834227" cy="951315"/>
          </a:xfrm>
          <a:solidFill>
            <a:srgbClr val="FEE3B7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859B266-792E-4FA6-9B01-704E717E4BB4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0">
              <a:extLst>
                <a:ext uri="{FF2B5EF4-FFF2-40B4-BE49-F238E27FC236}">
                  <a16:creationId xmlns:a16="http://schemas.microsoft.com/office/drawing/2014/main" id="{63A729EA-6979-41F2-9BF8-30B7158B7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0" y="5360260"/>
              <a:ext cx="252000" cy="250658"/>
            </a:xfrm>
            <a:prstGeom prst="mathMultiply">
              <a:avLst>
                <a:gd name="adj1" fmla="val 15708"/>
              </a:avLst>
            </a:prstGeom>
            <a:grpFill/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" name="Ellipse 13">
            <a:extLst>
              <a:ext uri="{FF2B5EF4-FFF2-40B4-BE49-F238E27FC236}">
                <a16:creationId xmlns:a16="http://schemas.microsoft.com/office/drawing/2014/main" id="{48B7B1B5-039B-4CE9-8EAD-019BC8523DD6}"/>
              </a:ext>
            </a:extLst>
          </p:cNvPr>
          <p:cNvSpPr/>
          <p:nvPr/>
        </p:nvSpPr>
        <p:spPr bwMode="auto">
          <a:xfrm rot="8112217">
            <a:off x="7714612" y="1312932"/>
            <a:ext cx="1039869" cy="1800000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3AB886-6DD4-4320-A820-9BEBC5C22303}"/>
              </a:ext>
            </a:extLst>
          </p:cNvPr>
          <p:cNvCxnSpPr/>
          <p:nvPr/>
        </p:nvCxnSpPr>
        <p:spPr bwMode="auto">
          <a:xfrm flipV="1">
            <a:off x="8324256" y="1809615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75324BC4-B3A9-4F03-B0CA-87D5ABC69F75}"/>
              </a:ext>
            </a:extLst>
          </p:cNvPr>
          <p:cNvCxnSpPr>
            <a:cxnSpLocks/>
          </p:cNvCxnSpPr>
          <p:nvPr/>
        </p:nvCxnSpPr>
        <p:spPr bwMode="auto">
          <a:xfrm>
            <a:off x="8395815" y="2404176"/>
            <a:ext cx="3539093" cy="800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2F7D76AD-72D0-4CB0-9B0E-1E55C6E1D1C7}"/>
              </a:ext>
            </a:extLst>
          </p:cNvPr>
          <p:cNvSpPr/>
          <p:nvPr/>
        </p:nvSpPr>
        <p:spPr bwMode="auto">
          <a:xfrm rot="1539325">
            <a:off x="8240960" y="2041423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9E03F1FC-43A9-4564-BB65-22C8F7337586}"/>
              </a:ext>
            </a:extLst>
          </p:cNvPr>
          <p:cNvCxnSpPr/>
          <p:nvPr/>
        </p:nvCxnSpPr>
        <p:spPr bwMode="auto">
          <a:xfrm>
            <a:off x="8613657" y="2804135"/>
            <a:ext cx="1648828" cy="814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54">
            <a:extLst>
              <a:ext uri="{FF2B5EF4-FFF2-40B4-BE49-F238E27FC236}">
                <a16:creationId xmlns:a16="http://schemas.microsoft.com/office/drawing/2014/main" id="{B5DE6E14-5A42-419C-A508-384042884440}"/>
              </a:ext>
            </a:extLst>
          </p:cNvPr>
          <p:cNvSpPr/>
          <p:nvPr/>
        </p:nvSpPr>
        <p:spPr>
          <a:xfrm>
            <a:off x="9934166" y="2034655"/>
            <a:ext cx="224971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n</a:t>
            </a:r>
            <a:r>
              <a:rPr lang="en-US" sz="1600" b="0" strike="noStrike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owcasting cells</a:t>
            </a:r>
          </a:p>
        </p:txBody>
      </p:sp>
      <p:sp>
        <p:nvSpPr>
          <p:cNvPr id="25" name="Multiplizieren 38">
            <a:extLst>
              <a:ext uri="{FF2B5EF4-FFF2-40B4-BE49-F238E27FC236}">
                <a16:creationId xmlns:a16="http://schemas.microsoft.com/office/drawing/2014/main" id="{BB77E36A-BF33-482C-AA73-01C94D25E3B7}"/>
              </a:ext>
            </a:extLst>
          </p:cNvPr>
          <p:cNvSpPr>
            <a:spLocks noChangeAspect="1"/>
          </p:cNvSpPr>
          <p:nvPr/>
        </p:nvSpPr>
        <p:spPr>
          <a:xfrm>
            <a:off x="8068406" y="2133376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10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26335B6-7038-4600-A0DB-075F1CB10D90}"/>
              </a:ext>
            </a:extLst>
          </p:cNvPr>
          <p:cNvCxnSpPr>
            <a:cxnSpLocks/>
          </p:cNvCxnSpPr>
          <p:nvPr/>
        </p:nvCxnSpPr>
        <p:spPr bwMode="auto">
          <a:xfrm>
            <a:off x="7337974" y="2261058"/>
            <a:ext cx="80750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B9BB4F1-AB55-499D-A7E4-EE8A3780A0A0}"/>
              </a:ext>
            </a:extLst>
          </p:cNvPr>
          <p:cNvSpPr/>
          <p:nvPr/>
        </p:nvSpPr>
        <p:spPr bwMode="auto">
          <a:xfrm rot="5703070">
            <a:off x="7162662" y="3917309"/>
            <a:ext cx="811271" cy="1342589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FA9508C-2EC6-4E10-98A1-BB232124F65D}"/>
              </a:ext>
            </a:extLst>
          </p:cNvPr>
          <p:cNvCxnSpPr>
            <a:cxnSpLocks/>
          </p:cNvCxnSpPr>
          <p:nvPr/>
        </p:nvCxnSpPr>
        <p:spPr bwMode="auto">
          <a:xfrm flipV="1">
            <a:off x="7501609" y="3865801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809A72A-7157-4401-812F-DC4292A6C3F9}"/>
              </a:ext>
            </a:extLst>
          </p:cNvPr>
          <p:cNvSpPr/>
          <p:nvPr/>
        </p:nvSpPr>
        <p:spPr bwMode="auto">
          <a:xfrm rot="7851784">
            <a:off x="8049004" y="5346957"/>
            <a:ext cx="403051" cy="599471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1319C87-3428-4662-B028-FB8DB8C927A5}"/>
              </a:ext>
            </a:extLst>
          </p:cNvPr>
          <p:cNvCxnSpPr>
            <a:cxnSpLocks/>
          </p:cNvCxnSpPr>
          <p:nvPr/>
        </p:nvCxnSpPr>
        <p:spPr bwMode="auto">
          <a:xfrm rot="2148714" flipV="1">
            <a:off x="8284391" y="5533380"/>
            <a:ext cx="758204" cy="360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248140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Multiplizieren 38">
            <a:extLst>
              <a:ext uri="{FF2B5EF4-FFF2-40B4-BE49-F238E27FC236}">
                <a16:creationId xmlns:a16="http://schemas.microsoft.com/office/drawing/2014/main" id="{D97B6BBA-07AA-41CF-877E-62398BBA4E69}"/>
              </a:ext>
            </a:extLst>
          </p:cNvPr>
          <p:cNvSpPr>
            <a:spLocks noChangeAspect="1"/>
          </p:cNvSpPr>
          <p:nvPr/>
        </p:nvSpPr>
        <p:spPr>
          <a:xfrm>
            <a:off x="8545486" y="212518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Multiplizieren 38">
            <a:extLst>
              <a:ext uri="{FF2B5EF4-FFF2-40B4-BE49-F238E27FC236}">
                <a16:creationId xmlns:a16="http://schemas.microsoft.com/office/drawing/2014/main" id="{F253E2E0-600E-4E78-9295-220B10D080E9}"/>
              </a:ext>
            </a:extLst>
          </p:cNvPr>
          <p:cNvSpPr/>
          <p:nvPr/>
        </p:nvSpPr>
        <p:spPr>
          <a:xfrm>
            <a:off x="8546301" y="2122408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4F4758-0D93-4B51-9723-9131087DE1EA}"/>
              </a:ext>
            </a:extLst>
          </p:cNvPr>
          <p:cNvGrpSpPr/>
          <p:nvPr/>
        </p:nvGrpSpPr>
        <p:grpSpPr>
          <a:xfrm>
            <a:off x="8285803" y="1854276"/>
            <a:ext cx="834227" cy="951315"/>
            <a:chOff x="8297134" y="5090537"/>
            <a:chExt cx="834227" cy="951315"/>
          </a:xfrm>
          <a:solidFill>
            <a:srgbClr val="FEE3B7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859B266-792E-4FA6-9B01-704E717E4BB4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0">
              <a:extLst>
                <a:ext uri="{FF2B5EF4-FFF2-40B4-BE49-F238E27FC236}">
                  <a16:creationId xmlns:a16="http://schemas.microsoft.com/office/drawing/2014/main" id="{63A729EA-6979-41F2-9BF8-30B7158B7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0" y="5360260"/>
              <a:ext cx="252000" cy="250658"/>
            </a:xfrm>
            <a:prstGeom prst="mathMultiply">
              <a:avLst>
                <a:gd name="adj1" fmla="val 15708"/>
              </a:avLst>
            </a:prstGeom>
            <a:grpFill/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3AB886-6DD4-4320-A820-9BEBC5C22303}"/>
              </a:ext>
            </a:extLst>
          </p:cNvPr>
          <p:cNvCxnSpPr/>
          <p:nvPr/>
        </p:nvCxnSpPr>
        <p:spPr bwMode="auto">
          <a:xfrm flipV="1">
            <a:off x="8737734" y="1849370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54">
            <a:extLst>
              <a:ext uri="{FF2B5EF4-FFF2-40B4-BE49-F238E27FC236}">
                <a16:creationId xmlns:a16="http://schemas.microsoft.com/office/drawing/2014/main" id="{B5DE6E14-5A42-419C-A508-384042884440}"/>
              </a:ext>
            </a:extLst>
          </p:cNvPr>
          <p:cNvSpPr/>
          <p:nvPr/>
        </p:nvSpPr>
        <p:spPr>
          <a:xfrm>
            <a:off x="9926210" y="2034655"/>
            <a:ext cx="224971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n</a:t>
            </a:r>
            <a:r>
              <a:rPr lang="en-US" sz="1600" b="0" strike="noStrike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owcasting cells</a:t>
            </a:r>
          </a:p>
        </p:txBody>
      </p:sp>
      <p:sp>
        <p:nvSpPr>
          <p:cNvPr id="25" name="Multiplizieren 38">
            <a:extLst>
              <a:ext uri="{FF2B5EF4-FFF2-40B4-BE49-F238E27FC236}">
                <a16:creationId xmlns:a16="http://schemas.microsoft.com/office/drawing/2014/main" id="{BB77E36A-BF33-482C-AA73-01C94D25E3B7}"/>
              </a:ext>
            </a:extLst>
          </p:cNvPr>
          <p:cNvSpPr>
            <a:spLocks noChangeAspect="1"/>
          </p:cNvSpPr>
          <p:nvPr/>
        </p:nvSpPr>
        <p:spPr>
          <a:xfrm>
            <a:off x="8545486" y="2133376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26335B6-7038-4600-A0DB-075F1CB10D90}"/>
              </a:ext>
            </a:extLst>
          </p:cNvPr>
          <p:cNvCxnSpPr>
            <a:cxnSpLocks/>
          </p:cNvCxnSpPr>
          <p:nvPr/>
        </p:nvCxnSpPr>
        <p:spPr bwMode="auto">
          <a:xfrm>
            <a:off x="7337974" y="2261058"/>
            <a:ext cx="12710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Ellipse 31">
            <a:extLst>
              <a:ext uri="{FF2B5EF4-FFF2-40B4-BE49-F238E27FC236}">
                <a16:creationId xmlns:a16="http://schemas.microsoft.com/office/drawing/2014/main" id="{7B9BB4F1-AB55-499D-A7E4-EE8A3780A0A0}"/>
              </a:ext>
            </a:extLst>
          </p:cNvPr>
          <p:cNvSpPr/>
          <p:nvPr/>
        </p:nvSpPr>
        <p:spPr bwMode="auto">
          <a:xfrm rot="5703070">
            <a:off x="7695399" y="3495890"/>
            <a:ext cx="811271" cy="1342589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FA9508C-2EC6-4E10-98A1-BB232124F65D}"/>
              </a:ext>
            </a:extLst>
          </p:cNvPr>
          <p:cNvCxnSpPr>
            <a:cxnSpLocks/>
          </p:cNvCxnSpPr>
          <p:nvPr/>
        </p:nvCxnSpPr>
        <p:spPr bwMode="auto">
          <a:xfrm flipV="1">
            <a:off x="8034346" y="3444382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E809A72A-7157-4401-812F-DC4292A6C3F9}"/>
              </a:ext>
            </a:extLst>
          </p:cNvPr>
          <p:cNvSpPr/>
          <p:nvPr/>
        </p:nvSpPr>
        <p:spPr bwMode="auto">
          <a:xfrm rot="7851784">
            <a:off x="8295486" y="5418516"/>
            <a:ext cx="403051" cy="599471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71319C87-3428-4662-B028-FB8DB8C927A5}"/>
              </a:ext>
            </a:extLst>
          </p:cNvPr>
          <p:cNvCxnSpPr>
            <a:cxnSpLocks/>
          </p:cNvCxnSpPr>
          <p:nvPr/>
        </p:nvCxnSpPr>
        <p:spPr bwMode="auto">
          <a:xfrm rot="2148714" flipV="1">
            <a:off x="8530873" y="5604939"/>
            <a:ext cx="758204" cy="3607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15</a:t>
            </a: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B0ABD69-0821-4F6B-9C3D-C6C3A493E8A1}"/>
              </a:ext>
            </a:extLst>
          </p:cNvPr>
          <p:cNvSpPr/>
          <p:nvPr/>
        </p:nvSpPr>
        <p:spPr bwMode="auto">
          <a:xfrm rot="5703070">
            <a:off x="9707233" y="4867020"/>
            <a:ext cx="811271" cy="898843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6AA7E051-50B4-4964-A08A-E4D02E365B4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074945" y="4562865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C35E5BDD-951C-445F-B5F8-09C9501BFB74}"/>
              </a:ext>
            </a:extLst>
          </p:cNvPr>
          <p:cNvSpPr/>
          <p:nvPr/>
        </p:nvSpPr>
        <p:spPr bwMode="auto">
          <a:xfrm rot="20160733">
            <a:off x="9778268" y="4377384"/>
            <a:ext cx="693690" cy="1125844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B17E641-0BEC-43CE-A182-79C61B7E12F1}"/>
              </a:ext>
            </a:extLst>
          </p:cNvPr>
          <p:cNvCxnSpPr>
            <a:cxnSpLocks/>
          </p:cNvCxnSpPr>
          <p:nvPr/>
        </p:nvCxnSpPr>
        <p:spPr bwMode="auto">
          <a:xfrm flipV="1">
            <a:off x="9960654" y="4782750"/>
            <a:ext cx="1274539" cy="7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Ellipse 35">
            <a:extLst>
              <a:ext uri="{FF2B5EF4-FFF2-40B4-BE49-F238E27FC236}">
                <a16:creationId xmlns:a16="http://schemas.microsoft.com/office/drawing/2014/main" id="{F769DBA3-6AAB-4B90-8E70-789539548C39}"/>
              </a:ext>
            </a:extLst>
          </p:cNvPr>
          <p:cNvSpPr/>
          <p:nvPr/>
        </p:nvSpPr>
        <p:spPr bwMode="auto">
          <a:xfrm rot="1539325">
            <a:off x="8678280" y="2407184"/>
            <a:ext cx="877608" cy="1336745"/>
          </a:xfrm>
          <a:prstGeom prst="ellipse">
            <a:avLst/>
          </a:prstGeom>
          <a:solidFill>
            <a:srgbClr val="D9D9D9">
              <a:alpha val="67059"/>
            </a:srgbClr>
          </a:solidFill>
          <a:ln w="19050" cap="flat" cmpd="sng" algn="ctr">
            <a:solidFill>
              <a:srgbClr val="AAAAA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72 Light" panose="020B0303030000000003" pitchFamily="34" charset="0"/>
              <a:cs typeface="72 Light" panose="020B0303030000000003" pitchFamily="34" charset="0"/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82A3AF34-2886-40B8-B396-3D5BC0FC50F2}"/>
              </a:ext>
            </a:extLst>
          </p:cNvPr>
          <p:cNvCxnSpPr/>
          <p:nvPr/>
        </p:nvCxnSpPr>
        <p:spPr bwMode="auto">
          <a:xfrm>
            <a:off x="9050977" y="3169896"/>
            <a:ext cx="1648828" cy="81465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AAAAA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feld 54">
            <a:extLst>
              <a:ext uri="{FF2B5EF4-FFF2-40B4-BE49-F238E27FC236}">
                <a16:creationId xmlns:a16="http://schemas.microsoft.com/office/drawing/2014/main" id="{5309D6E5-B0F8-40B7-8561-7856B730F5C6}"/>
              </a:ext>
            </a:extLst>
          </p:cNvPr>
          <p:cNvSpPr/>
          <p:nvPr/>
        </p:nvSpPr>
        <p:spPr>
          <a:xfrm>
            <a:off x="7937767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CA006"/>
                </a:solidFill>
              </a:rPr>
              <a:t>NWP cells</a:t>
            </a:r>
          </a:p>
        </p:txBody>
      </p:sp>
    </p:spTree>
    <p:extLst>
      <p:ext uri="{BB962C8B-B14F-4D97-AF65-F5344CB8AC3E}">
        <p14:creationId xmlns:p14="http://schemas.microsoft.com/office/powerpoint/2010/main" val="382680041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Multiplizieren 38">
            <a:extLst>
              <a:ext uri="{FF2B5EF4-FFF2-40B4-BE49-F238E27FC236}">
                <a16:creationId xmlns:a16="http://schemas.microsoft.com/office/drawing/2014/main" id="{D97B6BBA-07AA-41CF-877E-62398BBA4E69}"/>
              </a:ext>
            </a:extLst>
          </p:cNvPr>
          <p:cNvSpPr>
            <a:spLocks noChangeAspect="1"/>
          </p:cNvSpPr>
          <p:nvPr/>
        </p:nvSpPr>
        <p:spPr>
          <a:xfrm>
            <a:off x="9133883" y="212518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Multiplizieren 38">
            <a:extLst>
              <a:ext uri="{FF2B5EF4-FFF2-40B4-BE49-F238E27FC236}">
                <a16:creationId xmlns:a16="http://schemas.microsoft.com/office/drawing/2014/main" id="{F253E2E0-600E-4E78-9295-220B10D080E9}"/>
              </a:ext>
            </a:extLst>
          </p:cNvPr>
          <p:cNvSpPr/>
          <p:nvPr/>
        </p:nvSpPr>
        <p:spPr>
          <a:xfrm>
            <a:off x="9134698" y="2122408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C54F4758-0D93-4B51-9723-9131087DE1EA}"/>
              </a:ext>
            </a:extLst>
          </p:cNvPr>
          <p:cNvGrpSpPr/>
          <p:nvPr/>
        </p:nvGrpSpPr>
        <p:grpSpPr>
          <a:xfrm>
            <a:off x="8874200" y="1854276"/>
            <a:ext cx="834227" cy="951315"/>
            <a:chOff x="8297134" y="5090537"/>
            <a:chExt cx="834227" cy="951315"/>
          </a:xfrm>
          <a:solidFill>
            <a:srgbClr val="FEE3B7"/>
          </a:solidFill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3859B266-792E-4FA6-9B01-704E717E4BB4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ED6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0">
              <a:extLst>
                <a:ext uri="{FF2B5EF4-FFF2-40B4-BE49-F238E27FC236}">
                  <a16:creationId xmlns:a16="http://schemas.microsoft.com/office/drawing/2014/main" id="{63A729EA-6979-41F2-9BF8-30B7158B70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0" y="5360260"/>
              <a:ext cx="252000" cy="250658"/>
            </a:xfrm>
            <a:prstGeom prst="mathMultiply">
              <a:avLst>
                <a:gd name="adj1" fmla="val 15708"/>
              </a:avLst>
            </a:prstGeom>
            <a:grpFill/>
            <a:ln w="9525">
              <a:solidFill>
                <a:srgbClr val="FED694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903AB886-6DD4-4320-A820-9BEBC5C22303}"/>
              </a:ext>
            </a:extLst>
          </p:cNvPr>
          <p:cNvCxnSpPr/>
          <p:nvPr/>
        </p:nvCxnSpPr>
        <p:spPr bwMode="auto">
          <a:xfrm flipV="1">
            <a:off x="9326131" y="1849370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extfeld 54">
            <a:extLst>
              <a:ext uri="{FF2B5EF4-FFF2-40B4-BE49-F238E27FC236}">
                <a16:creationId xmlns:a16="http://schemas.microsoft.com/office/drawing/2014/main" id="{B5DE6E14-5A42-419C-A508-384042884440}"/>
              </a:ext>
            </a:extLst>
          </p:cNvPr>
          <p:cNvSpPr/>
          <p:nvPr/>
        </p:nvSpPr>
        <p:spPr>
          <a:xfrm>
            <a:off x="9926210" y="2034655"/>
            <a:ext cx="224971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n</a:t>
            </a:r>
            <a:r>
              <a:rPr lang="en-US" sz="1600" b="0" strike="noStrike" spc="-1" dirty="0">
                <a:solidFill>
                  <a:srgbClr val="AAAAAA"/>
                </a:solidFill>
                <a:latin typeface="+mj-lt"/>
                <a:cs typeface="72 Light" panose="020B0303030000000003" pitchFamily="34" charset="0"/>
              </a:rPr>
              <a:t>owcasting cells †</a:t>
            </a:r>
          </a:p>
        </p:txBody>
      </p:sp>
      <p:sp>
        <p:nvSpPr>
          <p:cNvPr id="25" name="Multiplizieren 38">
            <a:extLst>
              <a:ext uri="{FF2B5EF4-FFF2-40B4-BE49-F238E27FC236}">
                <a16:creationId xmlns:a16="http://schemas.microsoft.com/office/drawing/2014/main" id="{BB77E36A-BF33-482C-AA73-01C94D25E3B7}"/>
              </a:ext>
            </a:extLst>
          </p:cNvPr>
          <p:cNvSpPr>
            <a:spLocks noChangeAspect="1"/>
          </p:cNvSpPr>
          <p:nvPr/>
        </p:nvSpPr>
        <p:spPr>
          <a:xfrm>
            <a:off x="9133883" y="2133376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B26335B6-7038-4600-A0DB-075F1CB10D90}"/>
              </a:ext>
            </a:extLst>
          </p:cNvPr>
          <p:cNvCxnSpPr>
            <a:cxnSpLocks/>
          </p:cNvCxnSpPr>
          <p:nvPr/>
        </p:nvCxnSpPr>
        <p:spPr bwMode="auto">
          <a:xfrm>
            <a:off x="7337974" y="2261058"/>
            <a:ext cx="179590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20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681B11F-8EC1-49E2-8273-12580771BDD3}"/>
              </a:ext>
            </a:extLst>
          </p:cNvPr>
          <p:cNvSpPr/>
          <p:nvPr/>
        </p:nvSpPr>
        <p:spPr bwMode="auto">
          <a:xfrm rot="5703070">
            <a:off x="8116817" y="3098324"/>
            <a:ext cx="811271" cy="1342589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99F1F67-EDCD-42F5-936F-B7493CF91476}"/>
              </a:ext>
            </a:extLst>
          </p:cNvPr>
          <p:cNvCxnSpPr>
            <a:cxnSpLocks/>
          </p:cNvCxnSpPr>
          <p:nvPr/>
        </p:nvCxnSpPr>
        <p:spPr bwMode="auto">
          <a:xfrm flipV="1">
            <a:off x="8455764" y="3046816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Ellipse 37">
            <a:extLst>
              <a:ext uri="{FF2B5EF4-FFF2-40B4-BE49-F238E27FC236}">
                <a16:creationId xmlns:a16="http://schemas.microsoft.com/office/drawing/2014/main" id="{5333F9FA-4900-4DE3-97B1-B70460E92E94}"/>
              </a:ext>
            </a:extLst>
          </p:cNvPr>
          <p:cNvSpPr/>
          <p:nvPr/>
        </p:nvSpPr>
        <p:spPr bwMode="auto">
          <a:xfrm rot="5703070">
            <a:off x="10104784" y="4668244"/>
            <a:ext cx="811271" cy="898843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9" name="Gerade Verbindung mit Pfeil 38">
            <a:extLst>
              <a:ext uri="{FF2B5EF4-FFF2-40B4-BE49-F238E27FC236}">
                <a16:creationId xmlns:a16="http://schemas.microsoft.com/office/drawing/2014/main" id="{597BE347-7FEF-456B-9EAA-801F8F4BBBAE}"/>
              </a:ext>
            </a:extLst>
          </p:cNvPr>
          <p:cNvCxnSpPr>
            <a:cxnSpLocks/>
          </p:cNvCxnSpPr>
          <p:nvPr/>
        </p:nvCxnSpPr>
        <p:spPr bwMode="auto">
          <a:xfrm flipV="1">
            <a:off x="10472496" y="4364089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Ellipse 39">
            <a:extLst>
              <a:ext uri="{FF2B5EF4-FFF2-40B4-BE49-F238E27FC236}">
                <a16:creationId xmlns:a16="http://schemas.microsoft.com/office/drawing/2014/main" id="{2DB38EDE-A870-4BE0-8208-CB379D9F7B7D}"/>
              </a:ext>
            </a:extLst>
          </p:cNvPr>
          <p:cNvSpPr/>
          <p:nvPr/>
        </p:nvSpPr>
        <p:spPr bwMode="auto">
          <a:xfrm rot="20160733">
            <a:off x="10191736" y="4377384"/>
            <a:ext cx="693690" cy="1125844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7DC00F27-305F-4969-8DFB-2DD727047DF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374122" y="4782750"/>
            <a:ext cx="1274539" cy="7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feld 54">
            <a:extLst>
              <a:ext uri="{FF2B5EF4-FFF2-40B4-BE49-F238E27FC236}">
                <a16:creationId xmlns:a16="http://schemas.microsoft.com/office/drawing/2014/main" id="{5309D6E5-B0F8-40B7-8561-7856B730F5C6}"/>
              </a:ext>
            </a:extLst>
          </p:cNvPr>
          <p:cNvSpPr/>
          <p:nvPr/>
        </p:nvSpPr>
        <p:spPr>
          <a:xfrm>
            <a:off x="8526164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CA006"/>
                </a:solidFill>
              </a:rPr>
              <a:t>NWP cells</a:t>
            </a:r>
          </a:p>
        </p:txBody>
      </p:sp>
    </p:spTree>
    <p:extLst>
      <p:ext uri="{BB962C8B-B14F-4D97-AF65-F5344CB8AC3E}">
        <p14:creationId xmlns:p14="http://schemas.microsoft.com/office/powerpoint/2010/main" val="245375298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92B7E-532E-45D7-A06B-CD68FAC9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Combination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D79543A-90FC-45D9-B35A-E0F92B854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Fusion of KONRAD3D-EPS cells and selected NWP cells at time of observation</a:t>
            </a: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Nowcasting cells die when their parabolic lifecycle is at the end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Convective initiation is predicted using future NWP cells (also clustered using dbscan)</a:t>
            </a:r>
          </a:p>
          <a:p>
            <a:pPr lvl="1" indent="-360000" eaLnBrk="1" hangingPunct="1">
              <a:spcBef>
                <a:spcPts val="800"/>
              </a:spcBef>
              <a:buClr>
                <a:srgbClr val="2D4B9B"/>
              </a:buClr>
            </a:pPr>
            <a:r>
              <a:rPr lang="en-US" dirty="0">
                <a:solidFill>
                  <a:srgbClr val="000000"/>
                </a:solidFill>
              </a:rPr>
              <a:t>Seamless object-based forecast up to 12 h</a:t>
            </a: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3AED5D-1D7F-4304-B901-44766747B7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B9BB4F1-AB55-499D-A7E4-EE8A3780A0A0}"/>
              </a:ext>
            </a:extLst>
          </p:cNvPr>
          <p:cNvSpPr/>
          <p:nvPr/>
        </p:nvSpPr>
        <p:spPr bwMode="auto">
          <a:xfrm rot="5703070">
            <a:off x="8538237" y="2692806"/>
            <a:ext cx="811271" cy="1342589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mit Pfeil 32">
            <a:extLst>
              <a:ext uri="{FF2B5EF4-FFF2-40B4-BE49-F238E27FC236}">
                <a16:creationId xmlns:a16="http://schemas.microsoft.com/office/drawing/2014/main" id="{2FA9508C-2EC6-4E10-98A1-BB232124F65D}"/>
              </a:ext>
            </a:extLst>
          </p:cNvPr>
          <p:cNvCxnSpPr>
            <a:cxnSpLocks/>
          </p:cNvCxnSpPr>
          <p:nvPr/>
        </p:nvCxnSpPr>
        <p:spPr bwMode="auto">
          <a:xfrm flipV="1">
            <a:off x="8877184" y="2641298"/>
            <a:ext cx="1369844" cy="7168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624F885C-4B30-42C8-ABAA-140F04AE2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749" y="5754329"/>
            <a:ext cx="556920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800" b="1" dirty="0">
                <a:solidFill>
                  <a:srgbClr val="000000"/>
                </a:solidFill>
              </a:rPr>
              <a:t>t = 25</a:t>
            </a: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C35E5BDD-951C-445F-B5F8-09C9501BFB74}"/>
              </a:ext>
            </a:extLst>
          </p:cNvPr>
          <p:cNvSpPr/>
          <p:nvPr/>
        </p:nvSpPr>
        <p:spPr bwMode="auto">
          <a:xfrm rot="20160733">
            <a:off x="10334854" y="4353531"/>
            <a:ext cx="693690" cy="1125844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CB17E641-0BEC-43CE-A182-79C61B7E12F1}"/>
              </a:ext>
            </a:extLst>
          </p:cNvPr>
          <p:cNvCxnSpPr>
            <a:cxnSpLocks/>
          </p:cNvCxnSpPr>
          <p:nvPr/>
        </p:nvCxnSpPr>
        <p:spPr bwMode="auto">
          <a:xfrm flipV="1">
            <a:off x="10517240" y="4758897"/>
            <a:ext cx="1274539" cy="7652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feld 54">
            <a:extLst>
              <a:ext uri="{FF2B5EF4-FFF2-40B4-BE49-F238E27FC236}">
                <a16:creationId xmlns:a16="http://schemas.microsoft.com/office/drawing/2014/main" id="{57928854-CD81-4CAF-A618-49041B2CEE0A}"/>
              </a:ext>
            </a:extLst>
          </p:cNvPr>
          <p:cNvSpPr/>
          <p:nvPr/>
        </p:nvSpPr>
        <p:spPr>
          <a:xfrm>
            <a:off x="9766568" y="330407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rgbClr val="FCA006"/>
                </a:solidFill>
              </a:rPr>
              <a:t>NWP cells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0B1C5A74-F20D-4035-91E2-EFA6D683A1A1}"/>
              </a:ext>
            </a:extLst>
          </p:cNvPr>
          <p:cNvSpPr/>
          <p:nvPr/>
        </p:nvSpPr>
        <p:spPr bwMode="auto">
          <a:xfrm rot="15671038">
            <a:off x="8310544" y="4604158"/>
            <a:ext cx="693690" cy="1125844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0964414-6C17-44B5-9728-B05875F8A9F4}"/>
              </a:ext>
            </a:extLst>
          </p:cNvPr>
          <p:cNvSpPr/>
          <p:nvPr/>
        </p:nvSpPr>
        <p:spPr bwMode="auto">
          <a:xfrm rot="20839870">
            <a:off x="7676307" y="3789161"/>
            <a:ext cx="1004036" cy="1110557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63A5772C-8A8C-46EA-8857-193757171438}"/>
              </a:ext>
            </a:extLst>
          </p:cNvPr>
          <p:cNvSpPr/>
          <p:nvPr/>
        </p:nvSpPr>
        <p:spPr bwMode="auto">
          <a:xfrm rot="18773444">
            <a:off x="7631280" y="4266991"/>
            <a:ext cx="340733" cy="1125844"/>
          </a:xfrm>
          <a:prstGeom prst="ellipse">
            <a:avLst/>
          </a:prstGeom>
          <a:solidFill>
            <a:srgbClr val="FED694">
              <a:alpha val="67059"/>
            </a:srgbClr>
          </a:solidFill>
          <a:ln w="19050" cap="flat" cmpd="sng" algn="ctr">
            <a:solidFill>
              <a:srgbClr val="FED69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3B444477-3D2D-4067-9AAC-9B955037B54D}"/>
              </a:ext>
            </a:extLst>
          </p:cNvPr>
          <p:cNvCxnSpPr>
            <a:cxnSpLocks/>
          </p:cNvCxnSpPr>
          <p:nvPr/>
        </p:nvCxnSpPr>
        <p:spPr bwMode="auto">
          <a:xfrm>
            <a:off x="7704692" y="4801596"/>
            <a:ext cx="2632004" cy="9649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F485366C-BFE1-431C-BBB9-D21CF9AAE84F}"/>
              </a:ext>
            </a:extLst>
          </p:cNvPr>
          <p:cNvCxnSpPr>
            <a:cxnSpLocks/>
          </p:cNvCxnSpPr>
          <p:nvPr/>
        </p:nvCxnSpPr>
        <p:spPr bwMode="auto">
          <a:xfrm flipV="1">
            <a:off x="8129287" y="4116207"/>
            <a:ext cx="1041898" cy="16985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717C933A-8D23-4B06-A746-3DF80F55FB4B}"/>
              </a:ext>
            </a:extLst>
          </p:cNvPr>
          <p:cNvCxnSpPr>
            <a:cxnSpLocks/>
          </p:cNvCxnSpPr>
          <p:nvPr/>
        </p:nvCxnSpPr>
        <p:spPr bwMode="auto">
          <a:xfrm flipV="1">
            <a:off x="8670293" y="4996300"/>
            <a:ext cx="624505" cy="1182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1054583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A3B0E64-F284-48B1-A568-499236CC3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1" y="1080000"/>
            <a:ext cx="5018002" cy="514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C4D38D-A3E0-449C-836F-2F80DCA2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Probabilities of Convective Cells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0A527C-EDC2-422A-8086-DBB193AB2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03CE55-31F6-425A-A2B1-6FAC83B678B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7745" y="1080000"/>
            <a:ext cx="4647960" cy="5143320"/>
          </a:xfrm>
          <a:prstGeom prst="rect">
            <a:avLst/>
          </a:prstGeom>
          <a:ln w="0">
            <a:noFill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00C76388-E488-4497-A7E4-F75652A3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8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0258841-231B-48C1-B250-ECD6E1548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80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until +4h</a:t>
            </a:r>
          </a:p>
        </p:txBody>
      </p:sp>
      <p:graphicFrame>
        <p:nvGraphicFramePr>
          <p:cNvPr id="13" name="Inhaltsplatzhalter 6">
            <a:extLst>
              <a:ext uri="{FF2B5EF4-FFF2-40B4-BE49-F238E27FC236}">
                <a16:creationId xmlns:a16="http://schemas.microsoft.com/office/drawing/2014/main" id="{7CC5E5F0-3086-46C9-8E5D-BF8FC967D4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8336807"/>
              </p:ext>
            </p:extLst>
          </p:nvPr>
        </p:nvGraphicFramePr>
        <p:xfrm>
          <a:off x="348023" y="4907159"/>
          <a:ext cx="948039" cy="1212596"/>
        </p:xfrm>
        <a:graphic>
          <a:graphicData uri="http://schemas.openxmlformats.org/drawingml/2006/table">
            <a:tbl>
              <a:tblPr/>
              <a:tblGrid>
                <a:gridCol w="948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weak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F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moderate</a:t>
                      </a:r>
                      <a:endParaRPr lang="de-DE" sz="14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D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severe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extreme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AA0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 Box 3">
            <a:extLst>
              <a:ext uri="{FF2B5EF4-FFF2-40B4-BE49-F238E27FC236}">
                <a16:creationId xmlns:a16="http://schemas.microsoft.com/office/drawing/2014/main" id="{759C3319-1CB9-44CF-B801-63516711A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48" y="3519204"/>
            <a:ext cx="1950475" cy="58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We provide exceedance probabilities for each severity category.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79D71DAD-7518-41CD-9C21-426A3622A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51" y="1574188"/>
            <a:ext cx="1950475" cy="89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Probabilities derived by counting NO contributing members per pixel.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B96236C-4F54-4F32-84F4-8DA262DC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49" y="2783514"/>
            <a:ext cx="1950475" cy="4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Here: probabilities for cells of </a:t>
            </a:r>
            <a:r>
              <a:rPr lang="en-US" altLang="de-DE" sz="1200" b="1" u="sng" dirty="0">
                <a:solidFill>
                  <a:srgbClr val="000000"/>
                </a:solidFill>
              </a:rPr>
              <a:t>all</a:t>
            </a:r>
            <a:r>
              <a:rPr lang="en-US" altLang="de-DE" sz="1200" b="1" dirty="0">
                <a:solidFill>
                  <a:srgbClr val="000000"/>
                </a:solidFill>
              </a:rPr>
              <a:t> severities.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elle 17">
                <a:extLst>
                  <a:ext uri="{FF2B5EF4-FFF2-40B4-BE49-F238E27FC236}">
                    <a16:creationId xmlns:a16="http://schemas.microsoft.com/office/drawing/2014/main" id="{577A74B5-64B4-45BB-BB6B-BFFB43E2EB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6044205"/>
                  </p:ext>
                </p:extLst>
              </p:nvPr>
            </p:nvGraphicFramePr>
            <p:xfrm>
              <a:off x="10218248" y="4418101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401314265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noProof="0" dirty="0">
                              <a:effectLst/>
                            </a:rPr>
                            <a:t>Probability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1" i="1" noProof="0" smtClean="0">
                                  <a:effectLst/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600" noProof="0" dirty="0">
                              <a:effectLst/>
                            </a:rPr>
                            <a:t> (%)</a:t>
                          </a:r>
                          <a:endParaRPr lang="en-US" sz="1600" noProof="0" dirty="0"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333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3200172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566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074638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6F8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474428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3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6315590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4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627519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D0A4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482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elle 17">
                <a:extLst>
                  <a:ext uri="{FF2B5EF4-FFF2-40B4-BE49-F238E27FC236}">
                    <a16:creationId xmlns:a16="http://schemas.microsoft.com/office/drawing/2014/main" id="{577A74B5-64B4-45BB-BB6B-BFFB43E2EBE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96044205"/>
                  </p:ext>
                </p:extLst>
              </p:nvPr>
            </p:nvGraphicFramePr>
            <p:xfrm>
              <a:off x="10218248" y="4418101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401314265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2" t="-12500" r="-1246" b="-5354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3200172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566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074638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6F8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474428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3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6315590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4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627519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D0A4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4821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66748014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C4D38D-A3E0-449C-836F-2F80DCA2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Calibrated Probabilities and Representative Cells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0A527C-EDC2-422A-8086-DBB193AB2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7A9EE2-D885-455E-ADEA-78F553F2E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194346" y="1080000"/>
            <a:ext cx="4649181" cy="5144400"/>
          </a:xfrm>
          <a:prstGeom prst="rect">
            <a:avLst/>
          </a:prstGeom>
          <a:ln w="0"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303CE55-31F6-425A-A2B1-6FAC83B678B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7745" y="1080000"/>
            <a:ext cx="4647960" cy="5143320"/>
          </a:xfrm>
          <a:prstGeom prst="rect">
            <a:avLst/>
          </a:prstGeom>
          <a:ln w="0">
            <a:noFill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00C76388-E488-4497-A7E4-F75652A3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8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0258841-231B-48C1-B250-ECD6E1548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80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until +4h</a:t>
            </a:r>
          </a:p>
        </p:txBody>
      </p:sp>
      <p:graphicFrame>
        <p:nvGraphicFramePr>
          <p:cNvPr id="13" name="Inhaltsplatzhalter 6">
            <a:extLst>
              <a:ext uri="{FF2B5EF4-FFF2-40B4-BE49-F238E27FC236}">
                <a16:creationId xmlns:a16="http://schemas.microsoft.com/office/drawing/2014/main" id="{7CC5E5F0-3086-46C9-8E5D-BF8FC967D47A}"/>
              </a:ext>
            </a:extLst>
          </p:cNvPr>
          <p:cNvGraphicFramePr/>
          <p:nvPr/>
        </p:nvGraphicFramePr>
        <p:xfrm>
          <a:off x="348023" y="4907159"/>
          <a:ext cx="948039" cy="1212596"/>
        </p:xfrm>
        <a:graphic>
          <a:graphicData uri="http://schemas.openxmlformats.org/drawingml/2006/table">
            <a:tbl>
              <a:tblPr/>
              <a:tblGrid>
                <a:gridCol w="948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weak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F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moderate</a:t>
                      </a:r>
                      <a:endParaRPr lang="de-DE" sz="14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D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severe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extreme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AA0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ext Box 3">
            <a:extLst>
              <a:ext uri="{FF2B5EF4-FFF2-40B4-BE49-F238E27FC236}">
                <a16:creationId xmlns:a16="http://schemas.microsoft.com/office/drawing/2014/main" id="{A6F0637E-40A1-46A5-9177-51641F829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169" y="2099147"/>
            <a:ext cx="2136560" cy="2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Work is still in progress!</a:t>
            </a: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EAB20578-29A3-4849-8FF5-F6DBD8FFA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169" y="2803233"/>
            <a:ext cx="2136560" cy="2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Aim: get smoother visualization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D3A696A2-BF3C-425E-9395-D857F03F8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2169" y="3507319"/>
            <a:ext cx="2136560" cy="2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By N. </a:t>
            </a:r>
            <a:r>
              <a:rPr lang="en-US" altLang="de-DE" sz="1200" b="1" dirty="0" err="1">
                <a:solidFill>
                  <a:srgbClr val="000000"/>
                </a:solidFill>
              </a:rPr>
              <a:t>Strotjohann</a:t>
            </a:r>
            <a:endParaRPr lang="en-US" altLang="de-DE" sz="1200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Inhaltsplatzhalter 6">
                <a:extLst>
                  <a:ext uri="{FF2B5EF4-FFF2-40B4-BE49-F238E27FC236}">
                    <a16:creationId xmlns:a16="http://schemas.microsoft.com/office/drawing/2014/main" id="{B7DDE93F-EB52-452C-91BB-F299D36D147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92127571"/>
                  </p:ext>
                </p:extLst>
              </p:nvPr>
            </p:nvGraphicFramePr>
            <p:xfrm>
              <a:off x="10032168" y="4211405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278041696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noProof="0" dirty="0">
                              <a:effectLst/>
                            </a:rPr>
                            <a:t>Probability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1" i="1" noProof="0" smtClean="0">
                                  <a:effectLst/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600" noProof="0" dirty="0">
                              <a:effectLst/>
                            </a:rPr>
                            <a:t> (%)</a:t>
                          </a:r>
                          <a:endParaRPr lang="en-US" sz="1600" noProof="0" dirty="0"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333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29427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2E2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01399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5B5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353570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A7A7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105246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0404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005386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E0E0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59567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Inhaltsplatzhalter 6">
                <a:extLst>
                  <a:ext uri="{FF2B5EF4-FFF2-40B4-BE49-F238E27FC236}">
                    <a16:creationId xmlns:a16="http://schemas.microsoft.com/office/drawing/2014/main" id="{B7DDE93F-EB52-452C-91BB-F299D36D147A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592127571"/>
                  </p:ext>
                </p:extLst>
              </p:nvPr>
            </p:nvGraphicFramePr>
            <p:xfrm>
              <a:off x="10032168" y="4211405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278041696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2" t="-12500" r="-1246" b="-52708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7929427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2E2E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601399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5B5B5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353570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A7A7A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105246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0404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50053860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E0E0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5956711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72782750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DAB3D4-0BBA-44EB-9E47-2C225F187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051" y="332656"/>
            <a:ext cx="5412573" cy="431800"/>
          </a:xfrm>
        </p:spPr>
        <p:txBody>
          <a:bodyPr/>
          <a:lstStyle/>
          <a:p>
            <a:r>
              <a:rPr lang="en-US" dirty="0"/>
              <a:t>Verification of Period May 26</a:t>
            </a:r>
            <a:r>
              <a:rPr lang="en-US" baseline="30000" dirty="0"/>
              <a:t>th</a:t>
            </a:r>
            <a:r>
              <a:rPr lang="en-US" dirty="0"/>
              <a:t> to June 29</a:t>
            </a:r>
            <a:r>
              <a:rPr lang="en-US" baseline="30000" dirty="0"/>
              <a:t>th</a:t>
            </a:r>
            <a:r>
              <a:rPr lang="en-US" dirty="0"/>
              <a:t>, 2016 with 1-hourly inits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87C9E9-D878-413B-922E-B7F5D829FE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666475A-A90D-4189-8206-AC70C9F41F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60000" y="3389243"/>
            <a:ext cx="3960000" cy="2550591"/>
          </a:xfrm>
          <a:prstGeom prst="rect">
            <a:avLst/>
          </a:prstGeom>
        </p:spPr>
      </p:pic>
      <p:sp>
        <p:nvSpPr>
          <p:cNvPr id="17" name="Text Box 3">
            <a:extLst>
              <a:ext uri="{FF2B5EF4-FFF2-40B4-BE49-F238E27FC236}">
                <a16:creationId xmlns:a16="http://schemas.microsoft.com/office/drawing/2014/main" id="{483B6D67-1544-49C4-A925-6DC728F5C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00" y="5986086"/>
            <a:ext cx="11642839" cy="298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</a:rPr>
              <a:t>Box size: 31 km, probability threshold for a positive forecast: 25 %. Left: POD, center: FAR, right: CSI. Lead time: 6 h.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A4077D2-65CD-425E-9734-A318DD5A73AC}"/>
              </a:ext>
            </a:extLst>
          </p:cNvPr>
          <p:cNvSpPr txBox="1"/>
          <p:nvPr/>
        </p:nvSpPr>
        <p:spPr>
          <a:xfrm>
            <a:off x="5883965" y="39758"/>
            <a:ext cx="3546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KONRAD3D-EPS nowcasting:  </a:t>
            </a:r>
          </a:p>
          <a:p>
            <a:r>
              <a:rPr lang="en-US" sz="1600" b="1" dirty="0"/>
              <a:t>ICON-RUC:</a:t>
            </a:r>
          </a:p>
          <a:p>
            <a:r>
              <a:rPr lang="en-US" sz="1600" b="1" dirty="0"/>
              <a:t>KONRAD3D-SINFONY:</a:t>
            </a:r>
          </a:p>
        </p:txBody>
      </p:sp>
      <p:cxnSp>
        <p:nvCxnSpPr>
          <p:cNvPr id="23" name="Gerader Verbinder 22">
            <a:extLst>
              <a:ext uri="{FF2B5EF4-FFF2-40B4-BE49-F238E27FC236}">
                <a16:creationId xmlns:a16="http://schemas.microsoft.com/office/drawing/2014/main" id="{811B16A8-F4E4-4727-BEA6-493C115F8D76}"/>
              </a:ext>
            </a:extLst>
          </p:cNvPr>
          <p:cNvCxnSpPr/>
          <p:nvPr/>
        </p:nvCxnSpPr>
        <p:spPr bwMode="auto">
          <a:xfrm>
            <a:off x="8857754" y="230588"/>
            <a:ext cx="5088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r Verbinder 23">
            <a:extLst>
              <a:ext uri="{FF2B5EF4-FFF2-40B4-BE49-F238E27FC236}">
                <a16:creationId xmlns:a16="http://schemas.microsoft.com/office/drawing/2014/main" id="{B459C461-3637-4BF5-AF54-84DFDA956707}"/>
              </a:ext>
            </a:extLst>
          </p:cNvPr>
          <p:cNvCxnSpPr/>
          <p:nvPr/>
        </p:nvCxnSpPr>
        <p:spPr bwMode="auto">
          <a:xfrm>
            <a:off x="8857754" y="468712"/>
            <a:ext cx="5088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r Verbinder 24">
            <a:extLst>
              <a:ext uri="{FF2B5EF4-FFF2-40B4-BE49-F238E27FC236}">
                <a16:creationId xmlns:a16="http://schemas.microsoft.com/office/drawing/2014/main" id="{F76EF588-0E72-40B3-9E8F-17A49E37E632}"/>
              </a:ext>
            </a:extLst>
          </p:cNvPr>
          <p:cNvCxnSpPr/>
          <p:nvPr/>
        </p:nvCxnSpPr>
        <p:spPr bwMode="auto">
          <a:xfrm>
            <a:off x="8857754" y="711600"/>
            <a:ext cx="50888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E82EE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B10C62EF-4208-4596-8F51-9F1D7F030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15794" y="834826"/>
            <a:ext cx="3960000" cy="2550591"/>
          </a:xfr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DAAB323A-3253-4CDC-940C-FD7055CD26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57897" y="878407"/>
            <a:ext cx="3960000" cy="255059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A6A4196-5459-4E04-98FE-E500BF7536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103" y="878409"/>
            <a:ext cx="3960000" cy="2550591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4D66E97-1C27-40A9-98D1-43097EE151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15794" y="3389243"/>
            <a:ext cx="3960000" cy="2550591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9B7BD490-4579-4850-AB48-2CD00A2396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0" y="3389243"/>
            <a:ext cx="3960000" cy="2550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83751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911015-DF51-42BA-9480-5A855E576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Current 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A2B618-4977-4399-BAC2-52B50380A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Real-time operations for tests and evaluation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Derived ensemble products: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Exceedance probability fields for four different cell severity levels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Calibrated probabilities with representative cells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Evaluation at ESSL Testbeds 2023 and 2024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Maximum forecast time: currently 10 h, planned 12 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Update rate: 5 min (1 h for ICON-RUC cells)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8717237-5818-42F9-AB3D-864A63CC8B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3618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Gerade Verbindung 25"/>
          <p:cNvSpPr/>
          <p:nvPr/>
        </p:nvSpPr>
        <p:spPr>
          <a:xfrm>
            <a:off x="3174103" y="2587000"/>
            <a:ext cx="5594621" cy="1"/>
          </a:xfrm>
          <a:prstGeom prst="line">
            <a:avLst/>
          </a:prstGeom>
          <a:solidFill>
            <a:schemeClr val="accent1"/>
          </a:solidFill>
          <a:ln w="12700">
            <a:solidFill>
              <a:srgbClr val="000000"/>
            </a:solidFill>
            <a:prstDash val="dash"/>
          </a:ln>
        </p:spPr>
        <p:txBody>
          <a:bodyPr lIns="41486" tIns="41486" rIns="41486" bIns="41486"/>
          <a:lstStyle/>
          <a:p>
            <a:pPr defTabSz="829733">
              <a:defRPr sz="1600"/>
            </a:pPr>
            <a:endParaRPr/>
          </a:p>
        </p:txBody>
      </p:sp>
      <p:sp>
        <p:nvSpPr>
          <p:cNvPr id="6" name="Gerade Verbindung mit Pfeil 27"/>
          <p:cNvSpPr/>
          <p:nvPr/>
        </p:nvSpPr>
        <p:spPr>
          <a:xfrm flipV="1">
            <a:off x="3122479" y="1621338"/>
            <a:ext cx="1" cy="4345569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1486" tIns="41486" rIns="41486" bIns="41486"/>
          <a:lstStyle/>
          <a:p>
            <a:pPr defTabSz="829733">
              <a:defRPr sz="1600"/>
            </a:pPr>
            <a:endParaRPr/>
          </a:p>
        </p:txBody>
      </p:sp>
      <p:sp>
        <p:nvSpPr>
          <p:cNvPr id="7" name="Textfeld 29"/>
          <p:cNvSpPr txBox="1"/>
          <p:nvPr/>
        </p:nvSpPr>
        <p:spPr>
          <a:xfrm>
            <a:off x="2641004" y="2395695"/>
            <a:ext cx="447136" cy="3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/>
            </a:lvl1pPr>
          </a:lstStyle>
          <a:p>
            <a:r>
              <a:t>1</a:t>
            </a:r>
          </a:p>
        </p:txBody>
      </p:sp>
      <p:sp>
        <p:nvSpPr>
          <p:cNvPr id="8" name="Textfeld 30"/>
          <p:cNvSpPr txBox="1"/>
          <p:nvPr/>
        </p:nvSpPr>
        <p:spPr>
          <a:xfrm>
            <a:off x="2641004" y="5398680"/>
            <a:ext cx="447136" cy="36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/>
            </a:lvl1pPr>
          </a:lstStyle>
          <a:p>
            <a:r>
              <a:t>0</a:t>
            </a:r>
          </a:p>
        </p:txBody>
      </p:sp>
      <p:sp>
        <p:nvSpPr>
          <p:cNvPr id="9" name="Gerade Verbindung mit Pfeil 22"/>
          <p:cNvSpPr/>
          <p:nvPr/>
        </p:nvSpPr>
        <p:spPr>
          <a:xfrm>
            <a:off x="3122480" y="5589972"/>
            <a:ext cx="5828379" cy="1"/>
          </a:xfrm>
          <a:prstGeom prst="line">
            <a:avLst/>
          </a:prstGeom>
          <a:ln w="38100">
            <a:solidFill>
              <a:srgbClr val="000000"/>
            </a:solidFill>
            <a:tailEnd type="triangle"/>
          </a:ln>
        </p:spPr>
        <p:txBody>
          <a:bodyPr lIns="41486" tIns="41486" rIns="41486" bIns="41486"/>
          <a:lstStyle/>
          <a:p>
            <a:pPr defTabSz="829733">
              <a:defRPr sz="1600"/>
            </a:pPr>
            <a:endParaRPr/>
          </a:p>
        </p:txBody>
      </p:sp>
      <p:sp>
        <p:nvSpPr>
          <p:cNvPr id="10" name="Textfeld 23"/>
          <p:cNvSpPr txBox="1"/>
          <p:nvPr/>
        </p:nvSpPr>
        <p:spPr>
          <a:xfrm>
            <a:off x="8971884" y="5398680"/>
            <a:ext cx="1091107" cy="36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1486" tIns="41486" rIns="41486" bIns="41486">
            <a:spAutoFit/>
          </a:bodyPr>
          <a:lstStyle>
            <a:lvl1pPr defTabSz="829733">
              <a:defRPr sz="1600"/>
            </a:lvl1pPr>
          </a:lstStyle>
          <a:p>
            <a:r>
              <a:rPr dirty="0"/>
              <a:t>Lead time</a:t>
            </a:r>
          </a:p>
        </p:txBody>
      </p:sp>
      <p:sp>
        <p:nvSpPr>
          <p:cNvPr id="11" name="Textfeld 24"/>
          <p:cNvSpPr txBox="1"/>
          <p:nvPr/>
        </p:nvSpPr>
        <p:spPr>
          <a:xfrm>
            <a:off x="2989981" y="5954733"/>
            <a:ext cx="447137" cy="417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/>
          <a:p>
            <a:pPr defTabSz="829733">
              <a:defRPr sz="1600"/>
            </a:pPr>
            <a:r>
              <a:t>t</a:t>
            </a:r>
            <a:r>
              <a:rPr baseline="-27375"/>
              <a:t>0</a:t>
            </a:r>
          </a:p>
        </p:txBody>
      </p:sp>
      <p:sp>
        <p:nvSpPr>
          <p:cNvPr id="12" name="Freihandform 20"/>
          <p:cNvSpPr/>
          <p:nvPr/>
        </p:nvSpPr>
        <p:spPr>
          <a:xfrm>
            <a:off x="3104190" y="2619979"/>
            <a:ext cx="5392721" cy="2833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2611" y="546"/>
                  <a:pt x="3832" y="28"/>
                  <a:pt x="5744" y="2940"/>
                </a:cubicBezTo>
                <a:cubicBezTo>
                  <a:pt x="7656" y="5851"/>
                  <a:pt x="8798" y="14130"/>
                  <a:pt x="11472" y="17469"/>
                </a:cubicBezTo>
                <a:cubicBezTo>
                  <a:pt x="14147" y="20807"/>
                  <a:pt x="19383" y="21509"/>
                  <a:pt x="21600" y="21600"/>
                </a:cubicBezTo>
              </a:path>
            </a:pathLst>
          </a:custGeom>
          <a:ln w="38100">
            <a:solidFill>
              <a:srgbClr val="D1352B"/>
            </a:solidFill>
          </a:ln>
        </p:spPr>
        <p:txBody>
          <a:bodyPr lIns="41486" tIns="41486" rIns="41486" bIns="41486"/>
          <a:lstStyle/>
          <a:p>
            <a:pPr defTabSz="829733">
              <a:defRPr sz="1000"/>
            </a:pPr>
            <a:endParaRPr/>
          </a:p>
        </p:txBody>
      </p:sp>
      <p:sp>
        <p:nvSpPr>
          <p:cNvPr id="13" name="Textfeld 21"/>
          <p:cNvSpPr txBox="1"/>
          <p:nvPr/>
        </p:nvSpPr>
        <p:spPr>
          <a:xfrm>
            <a:off x="3671013" y="3583223"/>
            <a:ext cx="1854321" cy="365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>
                <a:solidFill>
                  <a:srgbClr val="D1352B"/>
                </a:solidFill>
              </a:defRPr>
            </a:lvl1pPr>
          </a:lstStyle>
          <a:p>
            <a:r>
              <a:t>Nowcasting</a:t>
            </a:r>
          </a:p>
        </p:txBody>
      </p:sp>
      <p:sp>
        <p:nvSpPr>
          <p:cNvPr id="14" name="Freihandform 18"/>
          <p:cNvSpPr/>
          <p:nvPr/>
        </p:nvSpPr>
        <p:spPr>
          <a:xfrm>
            <a:off x="1630837" y="3624876"/>
            <a:ext cx="7274705" cy="14049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630" extrusionOk="0">
                <a:moveTo>
                  <a:pt x="0" y="9367"/>
                </a:moveTo>
                <a:cubicBezTo>
                  <a:pt x="1157" y="2997"/>
                  <a:pt x="1575" y="-970"/>
                  <a:pt x="3551" y="206"/>
                </a:cubicBezTo>
                <a:cubicBezTo>
                  <a:pt x="5527" y="1383"/>
                  <a:pt x="8848" y="13021"/>
                  <a:pt x="11857" y="16425"/>
                </a:cubicBezTo>
                <a:cubicBezTo>
                  <a:pt x="14865" y="19829"/>
                  <a:pt x="19961" y="20455"/>
                  <a:pt x="21600" y="20630"/>
                </a:cubicBezTo>
              </a:path>
            </a:pathLst>
          </a:custGeom>
          <a:ln w="38100">
            <a:solidFill>
              <a:srgbClr val="4A7CB3"/>
            </a:solidFill>
          </a:ln>
        </p:spPr>
        <p:txBody>
          <a:bodyPr lIns="41486" tIns="41486" rIns="41486" bIns="41486"/>
          <a:lstStyle/>
          <a:p>
            <a:pPr defTabSz="829733">
              <a:defRPr sz="1000">
                <a:solidFill>
                  <a:srgbClr val="0433FF"/>
                </a:solidFill>
              </a:defRPr>
            </a:pPr>
            <a:endParaRPr/>
          </a:p>
        </p:txBody>
      </p:sp>
      <p:sp>
        <p:nvSpPr>
          <p:cNvPr id="15" name="Textfeld 19"/>
          <p:cNvSpPr txBox="1"/>
          <p:nvPr/>
        </p:nvSpPr>
        <p:spPr>
          <a:xfrm>
            <a:off x="1910911" y="3855106"/>
            <a:ext cx="1539957" cy="3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>
                <a:solidFill>
                  <a:srgbClr val="4A7CB3"/>
                </a:solidFill>
              </a:defRPr>
            </a:lvl1pPr>
          </a:lstStyle>
          <a:p>
            <a:r>
              <a:rPr dirty="0"/>
              <a:t>NWP</a:t>
            </a:r>
          </a:p>
        </p:txBody>
      </p:sp>
      <p:sp>
        <p:nvSpPr>
          <p:cNvPr id="16" name="Freihandform 16"/>
          <p:cNvSpPr/>
          <p:nvPr/>
        </p:nvSpPr>
        <p:spPr>
          <a:xfrm>
            <a:off x="3175094" y="2624169"/>
            <a:ext cx="5593628" cy="2514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9" extrusionOk="0">
                <a:moveTo>
                  <a:pt x="0" y="0"/>
                </a:moveTo>
                <a:cubicBezTo>
                  <a:pt x="3929" y="577"/>
                  <a:pt x="4412" y="-51"/>
                  <a:pt x="6619" y="2562"/>
                </a:cubicBezTo>
                <a:cubicBezTo>
                  <a:pt x="8826" y="5174"/>
                  <a:pt x="10773" y="12389"/>
                  <a:pt x="13242" y="15676"/>
                </a:cubicBezTo>
                <a:cubicBezTo>
                  <a:pt x="15712" y="18963"/>
                  <a:pt x="19479" y="21447"/>
                  <a:pt x="21600" y="21549"/>
                </a:cubicBezTo>
              </a:path>
            </a:pathLst>
          </a:custGeom>
          <a:ln w="38100">
            <a:solidFill>
              <a:srgbClr val="D1352B"/>
            </a:solidFill>
            <a:prstDash val="dash"/>
          </a:ln>
        </p:spPr>
        <p:txBody>
          <a:bodyPr lIns="41486" tIns="41486" rIns="41486" bIns="41486"/>
          <a:lstStyle/>
          <a:p>
            <a:pPr defTabSz="829733">
              <a:defRPr sz="1000"/>
            </a:pPr>
            <a:endParaRPr/>
          </a:p>
        </p:txBody>
      </p:sp>
      <p:sp>
        <p:nvSpPr>
          <p:cNvPr id="17" name="Textfeld 17"/>
          <p:cNvSpPr txBox="1"/>
          <p:nvPr/>
        </p:nvSpPr>
        <p:spPr>
          <a:xfrm>
            <a:off x="5143733" y="2851244"/>
            <a:ext cx="1926835" cy="3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>
                <a:solidFill>
                  <a:srgbClr val="D1352B"/>
                </a:solidFill>
              </a:defRPr>
            </a:lvl1pPr>
          </a:lstStyle>
          <a:p>
            <a:r>
              <a:rPr dirty="0"/>
              <a:t>…improved</a:t>
            </a:r>
          </a:p>
        </p:txBody>
      </p:sp>
      <p:sp>
        <p:nvSpPr>
          <p:cNvPr id="18" name="Freihandform 14"/>
          <p:cNvSpPr/>
          <p:nvPr/>
        </p:nvSpPr>
        <p:spPr>
          <a:xfrm>
            <a:off x="2271312" y="3168650"/>
            <a:ext cx="6634230" cy="11471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53" extrusionOk="0">
                <a:moveTo>
                  <a:pt x="0" y="2875"/>
                </a:moveTo>
                <a:cubicBezTo>
                  <a:pt x="1684" y="-1647"/>
                  <a:pt x="3589" y="-1"/>
                  <a:pt x="5991" y="2163"/>
                </a:cubicBezTo>
                <a:cubicBezTo>
                  <a:pt x="8393" y="4327"/>
                  <a:pt x="11809" y="12896"/>
                  <a:pt x="14411" y="15861"/>
                </a:cubicBezTo>
                <a:cubicBezTo>
                  <a:pt x="17012" y="18826"/>
                  <a:pt x="19839" y="19745"/>
                  <a:pt x="21600" y="19953"/>
                </a:cubicBezTo>
              </a:path>
            </a:pathLst>
          </a:custGeom>
          <a:ln w="38100">
            <a:solidFill>
              <a:srgbClr val="4A7CB3"/>
            </a:solidFill>
            <a:prstDash val="dash"/>
          </a:ln>
        </p:spPr>
        <p:txBody>
          <a:bodyPr lIns="41486" tIns="41486" rIns="41486" bIns="41486"/>
          <a:lstStyle/>
          <a:p>
            <a:pPr defTabSz="829733">
              <a:defRPr sz="1000">
                <a:solidFill>
                  <a:srgbClr val="0433FF"/>
                </a:solidFill>
              </a:defRPr>
            </a:pPr>
            <a:endParaRPr/>
          </a:p>
        </p:txBody>
      </p:sp>
      <p:sp>
        <p:nvSpPr>
          <p:cNvPr id="19" name="Textfeld 15"/>
          <p:cNvSpPr txBox="1"/>
          <p:nvPr/>
        </p:nvSpPr>
        <p:spPr>
          <a:xfrm>
            <a:off x="7476386" y="4264681"/>
            <a:ext cx="2041052" cy="3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>
                <a:solidFill>
                  <a:srgbClr val="4A7CB3"/>
                </a:solidFill>
              </a:defRPr>
            </a:lvl1pPr>
          </a:lstStyle>
          <a:p>
            <a:r>
              <a:rPr dirty="0"/>
              <a:t>…improved</a:t>
            </a:r>
          </a:p>
        </p:txBody>
      </p:sp>
      <p:sp>
        <p:nvSpPr>
          <p:cNvPr id="20" name="Textfeld 13"/>
          <p:cNvSpPr txBox="1"/>
          <p:nvPr/>
        </p:nvSpPr>
        <p:spPr>
          <a:xfrm>
            <a:off x="6204985" y="3626451"/>
            <a:ext cx="3947683" cy="365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1486" tIns="41486" rIns="41486" bIns="41486">
            <a:spAutoFit/>
          </a:bodyPr>
          <a:lstStyle>
            <a:lvl1pPr defTabSz="829733">
              <a:defRPr sz="1600">
                <a:solidFill>
                  <a:srgbClr val="9437FF"/>
                </a:solidFill>
              </a:defRPr>
            </a:lvl1pPr>
          </a:lstStyle>
          <a:p>
            <a:r>
              <a:t>…combined products (seamless)</a:t>
            </a:r>
          </a:p>
        </p:txBody>
      </p:sp>
      <p:sp>
        <p:nvSpPr>
          <p:cNvPr id="21" name="Linie"/>
          <p:cNvSpPr/>
          <p:nvPr/>
        </p:nvSpPr>
        <p:spPr>
          <a:xfrm>
            <a:off x="3159031" y="2623795"/>
            <a:ext cx="5770167" cy="168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6" extrusionOk="0">
                <a:moveTo>
                  <a:pt x="0" y="0"/>
                </a:moveTo>
                <a:cubicBezTo>
                  <a:pt x="717" y="141"/>
                  <a:pt x="1434" y="267"/>
                  <a:pt x="2151" y="376"/>
                </a:cubicBezTo>
                <a:cubicBezTo>
                  <a:pt x="2917" y="493"/>
                  <a:pt x="3687" y="593"/>
                  <a:pt x="4435" y="1168"/>
                </a:cubicBezTo>
                <a:cubicBezTo>
                  <a:pt x="5254" y="1797"/>
                  <a:pt x="6026" y="2976"/>
                  <a:pt x="6742" y="4476"/>
                </a:cubicBezTo>
                <a:cubicBezTo>
                  <a:pt x="7563" y="6195"/>
                  <a:pt x="8307" y="8326"/>
                  <a:pt x="8916" y="10879"/>
                </a:cubicBezTo>
                <a:cubicBezTo>
                  <a:pt x="9240" y="12238"/>
                  <a:pt x="9529" y="13724"/>
                  <a:pt x="9941" y="14770"/>
                </a:cubicBezTo>
                <a:cubicBezTo>
                  <a:pt x="10242" y="15533"/>
                  <a:pt x="10588" y="16010"/>
                  <a:pt x="10937" y="16449"/>
                </a:cubicBezTo>
                <a:cubicBezTo>
                  <a:pt x="11341" y="16956"/>
                  <a:pt x="11755" y="17419"/>
                  <a:pt x="12168" y="17839"/>
                </a:cubicBezTo>
                <a:cubicBezTo>
                  <a:pt x="12663" y="18342"/>
                  <a:pt x="13162" y="18791"/>
                  <a:pt x="13668" y="19140"/>
                </a:cubicBezTo>
                <a:cubicBezTo>
                  <a:pt x="14173" y="19487"/>
                  <a:pt x="14682" y="19734"/>
                  <a:pt x="15192" y="19957"/>
                </a:cubicBezTo>
                <a:cubicBezTo>
                  <a:pt x="15734" y="20192"/>
                  <a:pt x="16276" y="20400"/>
                  <a:pt x="16819" y="20604"/>
                </a:cubicBezTo>
                <a:cubicBezTo>
                  <a:pt x="17368" y="20810"/>
                  <a:pt x="17918" y="21012"/>
                  <a:pt x="18469" y="21169"/>
                </a:cubicBezTo>
                <a:cubicBezTo>
                  <a:pt x="19510" y="21465"/>
                  <a:pt x="20555" y="21600"/>
                  <a:pt x="21600" y="21572"/>
                </a:cubicBezTo>
              </a:path>
            </a:pathLst>
          </a:custGeom>
          <a:ln w="63500">
            <a:solidFill>
              <a:srgbClr val="9437FF"/>
            </a:solidFill>
            <a:custDash>
              <a:ds d="200000" sp="200000"/>
            </a:custDash>
            <a:miter lim="400000"/>
          </a:ln>
          <a:effectLst/>
        </p:spPr>
        <p:txBody>
          <a:bodyPr lIns="45719" rIns="45719"/>
          <a:lstStyle/>
          <a:p>
            <a:endParaRPr/>
          </a:p>
        </p:txBody>
      </p:sp>
      <p:sp>
        <p:nvSpPr>
          <p:cNvPr id="24" name="Ellipse 2"/>
          <p:cNvSpPr/>
          <p:nvPr/>
        </p:nvSpPr>
        <p:spPr>
          <a:xfrm>
            <a:off x="5710474" y="3571177"/>
            <a:ext cx="390889" cy="484478"/>
          </a:xfrm>
          <a:prstGeom prst="ellipse">
            <a:avLst/>
          </a:prstGeom>
          <a:ln w="38100">
            <a:solidFill>
              <a:srgbClr val="FCA006"/>
            </a:solidFill>
            <a:prstDash val="sysDash"/>
          </a:ln>
        </p:spPr>
        <p:txBody>
          <a:bodyPr lIns="41486" tIns="41486" rIns="41486" bIns="41486"/>
          <a:lstStyle/>
          <a:p>
            <a:pPr defTabSz="829733">
              <a:defRPr sz="1600"/>
            </a:pPr>
            <a:endParaRPr/>
          </a:p>
        </p:txBody>
      </p:sp>
      <p:sp>
        <p:nvSpPr>
          <p:cNvPr id="25" name="Ellipse 31"/>
          <p:cNvSpPr/>
          <p:nvPr/>
        </p:nvSpPr>
        <p:spPr>
          <a:xfrm>
            <a:off x="5601907" y="4511525"/>
            <a:ext cx="390889" cy="484478"/>
          </a:xfrm>
          <a:prstGeom prst="ellipse">
            <a:avLst/>
          </a:prstGeom>
          <a:ln w="38100">
            <a:solidFill>
              <a:srgbClr val="FCA006"/>
            </a:solidFill>
            <a:prstDash val="solid"/>
          </a:ln>
        </p:spPr>
        <p:txBody>
          <a:bodyPr lIns="41486" tIns="41486" rIns="41486" bIns="41486"/>
          <a:lstStyle/>
          <a:p>
            <a:pPr defTabSz="829733">
              <a:defRPr sz="1600"/>
            </a:pPr>
            <a:endParaRPr/>
          </a:p>
        </p:txBody>
      </p:sp>
      <p:sp>
        <p:nvSpPr>
          <p:cNvPr id="26" name="Textfeld 28"/>
          <p:cNvSpPr txBox="1"/>
          <p:nvPr/>
        </p:nvSpPr>
        <p:spPr>
          <a:xfrm>
            <a:off x="1754962" y="952108"/>
            <a:ext cx="2698452" cy="639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1486" tIns="41486" rIns="41486" bIns="41486">
            <a:spAutoFit/>
          </a:bodyPr>
          <a:lstStyle>
            <a:lvl1pPr algn="ctr" defTabSz="829733">
              <a:defRPr sz="1600"/>
            </a:lvl1pPr>
          </a:lstStyle>
          <a:p>
            <a:r>
              <a:rPr dirty="0"/>
              <a:t>Verification score for convective cells</a:t>
            </a:r>
          </a:p>
        </p:txBody>
      </p:sp>
    </p:spTree>
    <p:extLst>
      <p:ext uri="{BB962C8B-B14F-4D97-AF65-F5344CB8AC3E}">
        <p14:creationId xmlns:p14="http://schemas.microsoft.com/office/powerpoint/2010/main" val="214676992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DD2DC9-ADE2-43AC-A8E4-58FADAC2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Outlook and Future Plans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CFCEA6-3883-4949-AE7F-C8B280F0F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Further tuning and verification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Improvement of cell detection in simulated reflectivities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Improvement of severity nowcast based on machine learning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Development of probabilistic warning flags for gusts and hail based on machine learning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Evaluation by DWD forecasters and at ESSL Testbed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Deployment into operational service for automatic issuance of thunderstorm warnings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88D86D8-F75E-453B-A8BD-2A87FEBCF1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882632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16E5D0ED-9BA4-4E62-B4C8-51EC5E94D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11137900" cy="5033169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2D4B9B"/>
                </a:solidFill>
              </a:rPr>
              <a:t>Contact:</a:t>
            </a:r>
          </a:p>
          <a:p>
            <a:pPr marL="0" indent="0">
              <a:buNone/>
            </a:pPr>
            <a:endParaRPr lang="de-DE" b="1" dirty="0">
              <a:solidFill>
                <a:srgbClr val="2D4B9B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Lukas </a:t>
            </a:r>
            <a:r>
              <a:rPr lang="de-DE" altLang="de-DE" dirty="0" err="1"/>
              <a:t>Josipovi</a:t>
            </a:r>
            <a:r>
              <a:rPr lang="hr-HR" altLang="de-DE" dirty="0"/>
              <a:t>ć</a:t>
            </a:r>
            <a:r>
              <a:rPr lang="de-DE" altLang="de-DE" dirty="0"/>
              <a:t>, M.Sc.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Deutscher Wetterdienst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	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Frankfurter Straße 135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63067 Offenbach, Germany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E-Mail: Lukas.Josipovic@dwd.de</a:t>
            </a:r>
          </a:p>
          <a:p>
            <a:pPr>
              <a:spcBef>
                <a:spcPct val="0"/>
              </a:spcBef>
              <a:buNone/>
            </a:pPr>
            <a:r>
              <a:rPr lang="de-DE" altLang="de-DE" dirty="0"/>
              <a:t>Tel.: +49 (0) 69 / 8062 - 3178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847528" y="1992313"/>
            <a:ext cx="4176712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  <a:buFont typeface="Wingdings" pitchFamily="2" charset="2"/>
              <a:buNone/>
            </a:pPr>
            <a:r>
              <a:rPr lang="de-DE" altLang="de-DE" kern="0" dirty="0"/>
              <a:t>	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7" y="1721460"/>
            <a:ext cx="3493805" cy="3600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88705" y="4655616"/>
            <a:ext cx="2036586" cy="42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sz="1100" b="1" dirty="0"/>
              <a:t>Supercell south from Offenbach, Germany,</a:t>
            </a:r>
          </a:p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de-DE" sz="1100" b="1" dirty="0"/>
              <a:t>August 18</a:t>
            </a:r>
            <a:r>
              <a:rPr lang="en-US" altLang="de-DE" sz="1100" b="1" baseline="30000" dirty="0"/>
              <a:t>th</a:t>
            </a:r>
            <a:r>
              <a:rPr lang="en-US" altLang="de-DE" sz="1100" b="1" dirty="0"/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2653334365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AF9831-A3FF-4548-8FD7-6652BEDE9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FE4D969-1F56-4110-A55F-C51C68512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b="1" dirty="0"/>
              <a:t>Johnson, A., X. Wang, Y. Wang, A. Reinhart, A. J. Clark, I. L. </a:t>
            </a:r>
            <a:r>
              <a:rPr lang="en-US" b="1" dirty="0" err="1"/>
              <a:t>Jirak</a:t>
            </a:r>
            <a:r>
              <a:rPr lang="en-US" b="1" dirty="0"/>
              <a:t>, 2020: </a:t>
            </a:r>
            <a:r>
              <a:rPr lang="en-US" dirty="0"/>
              <a:t>Neighborhood- and Object-Based Probabilistic Verification of the OU MAP Ensemble Forecasts during 2017 and 2018 Hazardous Weather Testbeds, Weather and Forecasting, 35, 169-191, </a:t>
            </a:r>
            <a:r>
              <a:rPr lang="en-US" dirty="0" err="1"/>
              <a:t>doi</a:t>
            </a:r>
            <a:r>
              <a:rPr lang="en-US" dirty="0"/>
              <a:t>: 10.1175/WAF-D-19-0060.1.</a:t>
            </a:r>
            <a:endParaRPr lang="en-US" sz="300" b="1" dirty="0">
              <a:solidFill>
                <a:srgbClr val="FF0000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F5564BA-0D5B-4EEE-871E-59288FBA15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58133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69622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92316" y="1628801"/>
            <a:ext cx="8207375" cy="1223963"/>
          </a:xfrm>
        </p:spPr>
        <p:txBody>
          <a:bodyPr/>
          <a:lstStyle/>
          <a:p>
            <a:r>
              <a:rPr lang="de-DE" altLang="de-DE" dirty="0"/>
              <a:t>Backup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2425886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2E06D9-CB13-4D77-99DA-ABA45A256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Postprocessing: Pseudomember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B41B6EE-F9E5-4EFC-A033-3609643FD4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Find representative member(s) by comparing all members with each other (Johnson et al., 2020)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„similarity“ defined using interest functions analogous to selection step in KONRAD3D-SINFONY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Motivation: condensation of information for visualization and verification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Pseudomember algorithm delivers: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u="sng" dirty="0"/>
                  <a:t>Pseudomember</a:t>
                </a:r>
                <a:r>
                  <a:rPr lang="en-US" dirty="0"/>
                  <a:t> itself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u="sng" dirty="0"/>
                  <a:t>Matching Members</a:t>
                </a:r>
                <a:r>
                  <a:rPr lang="en-US" dirty="0"/>
                  <a:t>: members that are similar to pseudomember (in terms of pos., mot., </a:t>
                </a:r>
                <a:r>
                  <a:rPr lang="en-US" dirty="0" err="1"/>
                  <a:t>sev</a:t>
                </a:r>
                <a:r>
                  <a:rPr lang="en-US" dirty="0"/>
                  <a:t>., lifecycle)</a:t>
                </a:r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u="sng" dirty="0"/>
                  <a:t>Pseudomember probability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matching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members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incl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.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pseudomember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no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all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members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r>
                  <a:rPr lang="en-US" u="sng" dirty="0"/>
                  <a:t>Total Interest Mean</a:t>
                </a:r>
                <a:r>
                  <a:rPr lang="en-US" dirty="0"/>
                  <a:t>: similarity score between pseudomember and matching members: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0≤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𝑇𝐼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≤1</m:t>
                    </m:r>
                  </m:oMath>
                </a14:m>
                <a:endParaRPr lang="en-US" dirty="0"/>
              </a:p>
              <a:p>
                <a:pPr lvl="1"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9B41B6EE-F9E5-4EFC-A033-3609643FD4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94" t="-1576" r="-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1B341B-4CF4-4BCA-9B77-C110168153C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076510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 txBox="1">
            <a:spLocks noChangeArrowheads="1"/>
          </p:cNvSpPr>
          <p:nvPr/>
        </p:nvSpPr>
        <p:spPr bwMode="auto">
          <a:xfrm>
            <a:off x="1768478" y="3333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000" b="1" dirty="0">
                <a:solidFill>
                  <a:srgbClr val="2D4B9B"/>
                </a:solidFill>
              </a:rPr>
              <a:t>KONRAD3D: </a:t>
            </a:r>
            <a:r>
              <a:rPr lang="de-DE" altLang="de-DE" sz="2000" b="1" dirty="0" err="1">
                <a:solidFill>
                  <a:srgbClr val="2D4B9B"/>
                </a:solidFill>
              </a:rPr>
              <a:t>Cell</a:t>
            </a:r>
            <a:r>
              <a:rPr lang="de-DE" altLang="de-DE" sz="2000" b="1" dirty="0">
                <a:solidFill>
                  <a:srgbClr val="2D4B9B"/>
                </a:solidFill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</a:rPr>
              <a:t>Detection</a:t>
            </a:r>
            <a:endParaRPr lang="de-DE" altLang="de-DE" sz="2000" b="1" dirty="0">
              <a:solidFill>
                <a:srgbClr val="2D4B9B"/>
              </a:solidFill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919289" y="1087078"/>
            <a:ext cx="4638724" cy="501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  <a:ea typeface="+mj-ea"/>
                <a:cs typeface="+mj-cs"/>
              </a:rPr>
              <a:t>Cell Detection</a:t>
            </a:r>
          </a:p>
          <a:p>
            <a:pPr lvl="1"/>
            <a:r>
              <a:rPr lang="en-US" b="1" kern="0" dirty="0"/>
              <a:t>Adaptive </a:t>
            </a:r>
            <a:r>
              <a:rPr lang="en-US" b="1" kern="0" dirty="0" err="1"/>
              <a:t>thresholding</a:t>
            </a:r>
            <a:r>
              <a:rPr lang="en-US" kern="0" dirty="0"/>
              <a:t> scheme in 2D radar sweeps</a:t>
            </a:r>
          </a:p>
          <a:p>
            <a:pPr lvl="1"/>
            <a:r>
              <a:rPr lang="en-US" kern="0" dirty="0">
                <a:solidFill>
                  <a:schemeClr val="tx2"/>
                </a:solidFill>
              </a:rPr>
              <a:t>Principle:</a:t>
            </a:r>
            <a:r>
              <a:rPr lang="en-US" kern="0" dirty="0"/>
              <a:t> Seek disjoint features around local maxima within regions of increased radar reflectivity (e.g. 35 dBZ)</a:t>
            </a:r>
          </a:p>
          <a:p>
            <a:pPr lvl="1"/>
            <a:r>
              <a:rPr lang="en-US" kern="0" dirty="0"/>
              <a:t>Formation of 3D features by spatial adjacency</a:t>
            </a:r>
          </a:p>
          <a:p>
            <a:pPr lvl="1"/>
            <a:r>
              <a:rPr lang="en-US" kern="0" dirty="0"/>
              <a:t>2D cell polygons w.r.t associated regular grid </a:t>
            </a:r>
            <a:r>
              <a:rPr lang="en-US" b="1" kern="0" dirty="0"/>
              <a:t>(250m x 250m)</a:t>
            </a: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kern="0" dirty="0">
                <a:solidFill>
                  <a:schemeClr val="tx2"/>
                </a:solidFill>
              </a:rPr>
              <a:t>Optical Flow:</a:t>
            </a:r>
            <a:r>
              <a:rPr lang="en-US" kern="0" dirty="0"/>
              <a:t> Via </a:t>
            </a:r>
            <a:r>
              <a:rPr lang="en-US" b="1" kern="0" dirty="0"/>
              <a:t>OPEN</a:t>
            </a:r>
            <a:r>
              <a:rPr lang="en-US" b="1" kern="0" dirty="0">
                <a:solidFill>
                  <a:schemeClr val="accent2"/>
                </a:solidFill>
              </a:rPr>
              <a:t>CV </a:t>
            </a:r>
            <a:r>
              <a:rPr lang="en-US" kern="0" dirty="0"/>
              <a:t>library (Open Source Computer Vision)</a:t>
            </a:r>
          </a:p>
        </p:txBody>
      </p:sp>
      <p:grpSp>
        <p:nvGrpSpPr>
          <p:cNvPr id="14" name="Gruppieren 13"/>
          <p:cNvGrpSpPr/>
          <p:nvPr/>
        </p:nvGrpSpPr>
        <p:grpSpPr>
          <a:xfrm>
            <a:off x="7012984" y="1079587"/>
            <a:ext cx="3512271" cy="2454780"/>
            <a:chOff x="5488983" y="1079587"/>
            <a:chExt cx="3512271" cy="2454780"/>
          </a:xfrm>
        </p:grpSpPr>
        <p:grpSp>
          <p:nvGrpSpPr>
            <p:cNvPr id="15" name="Gruppieren 14"/>
            <p:cNvGrpSpPr/>
            <p:nvPr/>
          </p:nvGrpSpPr>
          <p:grpSpPr>
            <a:xfrm>
              <a:off x="5488983" y="1079587"/>
              <a:ext cx="2454781" cy="2454780"/>
              <a:chOff x="2276475" y="2705100"/>
              <a:chExt cx="2981325" cy="2981325"/>
            </a:xfrm>
          </p:grpSpPr>
          <p:sp>
            <p:nvSpPr>
              <p:cNvPr id="21" name="Freihandform 20"/>
              <p:cNvSpPr/>
              <p:nvPr/>
            </p:nvSpPr>
            <p:spPr bwMode="auto">
              <a:xfrm>
                <a:off x="2276475" y="2705100"/>
                <a:ext cx="2981325" cy="2981325"/>
              </a:xfrm>
              <a:custGeom>
                <a:avLst/>
                <a:gdLst>
                  <a:gd name="connsiteX0" fmla="*/ 66675 w 1838325"/>
                  <a:gd name="connsiteY0" fmla="*/ 828675 h 2000250"/>
                  <a:gd name="connsiteX1" fmla="*/ 66675 w 1838325"/>
                  <a:gd name="connsiteY1" fmla="*/ 828675 h 2000250"/>
                  <a:gd name="connsiteX2" fmla="*/ 95250 w 1838325"/>
                  <a:gd name="connsiteY2" fmla="*/ 1428750 h 2000250"/>
                  <a:gd name="connsiteX3" fmla="*/ 571500 w 1838325"/>
                  <a:gd name="connsiteY3" fmla="*/ 1752600 h 2000250"/>
                  <a:gd name="connsiteX4" fmla="*/ 1381125 w 1838325"/>
                  <a:gd name="connsiteY4" fmla="*/ 2000250 h 2000250"/>
                  <a:gd name="connsiteX5" fmla="*/ 1704975 w 1838325"/>
                  <a:gd name="connsiteY5" fmla="*/ 1809750 h 2000250"/>
                  <a:gd name="connsiteX6" fmla="*/ 1838325 w 1838325"/>
                  <a:gd name="connsiteY6" fmla="*/ 1428750 h 2000250"/>
                  <a:gd name="connsiteX7" fmla="*/ 1724025 w 1838325"/>
                  <a:gd name="connsiteY7" fmla="*/ 1276350 h 2000250"/>
                  <a:gd name="connsiteX8" fmla="*/ 1381125 w 1838325"/>
                  <a:gd name="connsiteY8" fmla="*/ 1009650 h 2000250"/>
                  <a:gd name="connsiteX9" fmla="*/ 1485900 w 1838325"/>
                  <a:gd name="connsiteY9" fmla="*/ 638175 h 2000250"/>
                  <a:gd name="connsiteX10" fmla="*/ 1676400 w 1838325"/>
                  <a:gd name="connsiteY10" fmla="*/ 333375 h 2000250"/>
                  <a:gd name="connsiteX11" fmla="*/ 1485900 w 1838325"/>
                  <a:gd name="connsiteY11" fmla="*/ 0 h 2000250"/>
                  <a:gd name="connsiteX12" fmla="*/ 1066800 w 1838325"/>
                  <a:gd name="connsiteY12" fmla="*/ 38100 h 2000250"/>
                  <a:gd name="connsiteX13" fmla="*/ 114300 w 1838325"/>
                  <a:gd name="connsiteY13" fmla="*/ 200025 h 2000250"/>
                  <a:gd name="connsiteX14" fmla="*/ 0 w 1838325"/>
                  <a:gd name="connsiteY14" fmla="*/ 657225 h 2000250"/>
                  <a:gd name="connsiteX15" fmla="*/ 66675 w 1838325"/>
                  <a:gd name="connsiteY15" fmla="*/ 828675 h 2000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38325" h="2000250">
                    <a:moveTo>
                      <a:pt x="66675" y="828675"/>
                    </a:moveTo>
                    <a:lnTo>
                      <a:pt x="66675" y="828675"/>
                    </a:lnTo>
                    <a:lnTo>
                      <a:pt x="95250" y="1428750"/>
                    </a:lnTo>
                    <a:lnTo>
                      <a:pt x="571500" y="1752600"/>
                    </a:lnTo>
                    <a:lnTo>
                      <a:pt x="1381125" y="2000250"/>
                    </a:lnTo>
                    <a:lnTo>
                      <a:pt x="1704975" y="1809750"/>
                    </a:lnTo>
                    <a:lnTo>
                      <a:pt x="1838325" y="1428750"/>
                    </a:lnTo>
                    <a:lnTo>
                      <a:pt x="1724025" y="1276350"/>
                    </a:lnTo>
                    <a:lnTo>
                      <a:pt x="1381125" y="1009650"/>
                    </a:lnTo>
                    <a:lnTo>
                      <a:pt x="1485900" y="638175"/>
                    </a:lnTo>
                    <a:lnTo>
                      <a:pt x="1676400" y="333375"/>
                    </a:lnTo>
                    <a:lnTo>
                      <a:pt x="1485900" y="0"/>
                    </a:lnTo>
                    <a:lnTo>
                      <a:pt x="1066800" y="38100"/>
                    </a:lnTo>
                    <a:lnTo>
                      <a:pt x="114300" y="200025"/>
                    </a:lnTo>
                    <a:lnTo>
                      <a:pt x="0" y="657225"/>
                    </a:lnTo>
                    <a:lnTo>
                      <a:pt x="66675" y="828675"/>
                    </a:lnTo>
                    <a:close/>
                  </a:path>
                </a:pathLst>
              </a:cu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23" name="Ellipse 22"/>
              <p:cNvSpPr/>
              <p:nvPr/>
            </p:nvSpPr>
            <p:spPr bwMode="auto">
              <a:xfrm>
                <a:off x="2819400" y="4724400"/>
                <a:ext cx="209550" cy="209550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25" name="Ellipse 24"/>
              <p:cNvSpPr/>
              <p:nvPr/>
            </p:nvSpPr>
            <p:spPr bwMode="auto">
              <a:xfrm>
                <a:off x="3467100" y="3286125"/>
                <a:ext cx="209550" cy="2095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  <p:sp>
            <p:nvSpPr>
              <p:cNvPr id="27" name="Ellipse 26"/>
              <p:cNvSpPr/>
              <p:nvPr/>
            </p:nvSpPr>
            <p:spPr bwMode="auto">
              <a:xfrm>
                <a:off x="4238625" y="4619625"/>
                <a:ext cx="209550" cy="209550"/>
              </a:xfrm>
              <a:prstGeom prst="ellipse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29" name="Freihandform 28"/>
              <p:cNvSpPr/>
              <p:nvPr/>
            </p:nvSpPr>
            <p:spPr bwMode="auto">
              <a:xfrm>
                <a:off x="2724150" y="2876550"/>
                <a:ext cx="1438275" cy="1295400"/>
              </a:xfrm>
              <a:custGeom>
                <a:avLst/>
                <a:gdLst>
                  <a:gd name="connsiteX0" fmla="*/ 0 w 1438275"/>
                  <a:gd name="connsiteY0" fmla="*/ 371475 h 1295400"/>
                  <a:gd name="connsiteX1" fmla="*/ 9525 w 1438275"/>
                  <a:gd name="connsiteY1" fmla="*/ 952500 h 1295400"/>
                  <a:gd name="connsiteX2" fmla="*/ 333375 w 1438275"/>
                  <a:gd name="connsiteY2" fmla="*/ 1247775 h 1295400"/>
                  <a:gd name="connsiteX3" fmla="*/ 942975 w 1438275"/>
                  <a:gd name="connsiteY3" fmla="*/ 1295400 h 1295400"/>
                  <a:gd name="connsiteX4" fmla="*/ 1362075 w 1438275"/>
                  <a:gd name="connsiteY4" fmla="*/ 1257300 h 1295400"/>
                  <a:gd name="connsiteX5" fmla="*/ 1285875 w 1438275"/>
                  <a:gd name="connsiteY5" fmla="*/ 838200 h 1295400"/>
                  <a:gd name="connsiteX6" fmla="*/ 1400175 w 1438275"/>
                  <a:gd name="connsiteY6" fmla="*/ 485775 h 1295400"/>
                  <a:gd name="connsiteX7" fmla="*/ 1438275 w 1438275"/>
                  <a:gd name="connsiteY7" fmla="*/ 190500 h 1295400"/>
                  <a:gd name="connsiteX8" fmla="*/ 1323975 w 1438275"/>
                  <a:gd name="connsiteY8" fmla="*/ 0 h 1295400"/>
                  <a:gd name="connsiteX9" fmla="*/ 428625 w 1438275"/>
                  <a:gd name="connsiteY9" fmla="*/ 133350 h 1295400"/>
                  <a:gd name="connsiteX10" fmla="*/ 0 w 1438275"/>
                  <a:gd name="connsiteY10" fmla="*/ 371475 h 1295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8275" h="1295400">
                    <a:moveTo>
                      <a:pt x="0" y="371475"/>
                    </a:moveTo>
                    <a:lnTo>
                      <a:pt x="9525" y="952500"/>
                    </a:lnTo>
                    <a:lnTo>
                      <a:pt x="333375" y="1247775"/>
                    </a:lnTo>
                    <a:lnTo>
                      <a:pt x="942975" y="1295400"/>
                    </a:lnTo>
                    <a:lnTo>
                      <a:pt x="1362075" y="1257300"/>
                    </a:lnTo>
                    <a:lnTo>
                      <a:pt x="1285875" y="838200"/>
                    </a:lnTo>
                    <a:lnTo>
                      <a:pt x="1400175" y="485775"/>
                    </a:lnTo>
                    <a:lnTo>
                      <a:pt x="1438275" y="190500"/>
                    </a:lnTo>
                    <a:lnTo>
                      <a:pt x="1323975" y="0"/>
                    </a:lnTo>
                    <a:lnTo>
                      <a:pt x="428625" y="133350"/>
                    </a:lnTo>
                    <a:lnTo>
                      <a:pt x="0" y="371475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31" name="Freihandform 30"/>
              <p:cNvSpPr/>
              <p:nvPr/>
            </p:nvSpPr>
            <p:spPr bwMode="auto">
              <a:xfrm>
                <a:off x="2600325" y="4429125"/>
                <a:ext cx="762000" cy="742950"/>
              </a:xfrm>
              <a:custGeom>
                <a:avLst/>
                <a:gdLst>
                  <a:gd name="connsiteX0" fmla="*/ 0 w 762000"/>
                  <a:gd name="connsiteY0" fmla="*/ 400050 h 742950"/>
                  <a:gd name="connsiteX1" fmla="*/ 485775 w 762000"/>
                  <a:gd name="connsiteY1" fmla="*/ 714375 h 742950"/>
                  <a:gd name="connsiteX2" fmla="*/ 695325 w 762000"/>
                  <a:gd name="connsiteY2" fmla="*/ 742950 h 742950"/>
                  <a:gd name="connsiteX3" fmla="*/ 762000 w 762000"/>
                  <a:gd name="connsiteY3" fmla="*/ 352425 h 742950"/>
                  <a:gd name="connsiteX4" fmla="*/ 695325 w 762000"/>
                  <a:gd name="connsiteY4" fmla="*/ 0 h 742950"/>
                  <a:gd name="connsiteX5" fmla="*/ 428625 w 762000"/>
                  <a:gd name="connsiteY5" fmla="*/ 19050 h 742950"/>
                  <a:gd name="connsiteX6" fmla="*/ 47625 w 762000"/>
                  <a:gd name="connsiteY6" fmla="*/ 114300 h 742950"/>
                  <a:gd name="connsiteX7" fmla="*/ 0 w 762000"/>
                  <a:gd name="connsiteY7" fmla="*/ 400050 h 742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000" h="742950">
                    <a:moveTo>
                      <a:pt x="0" y="400050"/>
                    </a:moveTo>
                    <a:lnTo>
                      <a:pt x="485775" y="714375"/>
                    </a:lnTo>
                    <a:lnTo>
                      <a:pt x="695325" y="742950"/>
                    </a:lnTo>
                    <a:lnTo>
                      <a:pt x="762000" y="352425"/>
                    </a:lnTo>
                    <a:lnTo>
                      <a:pt x="695325" y="0"/>
                    </a:lnTo>
                    <a:lnTo>
                      <a:pt x="428625" y="19050"/>
                    </a:lnTo>
                    <a:lnTo>
                      <a:pt x="47625" y="114300"/>
                    </a:lnTo>
                    <a:lnTo>
                      <a:pt x="0" y="40005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  <p:sp>
            <p:nvSpPr>
              <p:cNvPr id="32" name="Freihandform 31"/>
              <p:cNvSpPr/>
              <p:nvPr/>
            </p:nvSpPr>
            <p:spPr bwMode="auto">
              <a:xfrm>
                <a:off x="3419475" y="4324350"/>
                <a:ext cx="1628775" cy="1285875"/>
              </a:xfrm>
              <a:custGeom>
                <a:avLst/>
                <a:gdLst>
                  <a:gd name="connsiteX0" fmla="*/ 847725 w 1628775"/>
                  <a:gd name="connsiteY0" fmla="*/ 152400 h 1285875"/>
                  <a:gd name="connsiteX1" fmla="*/ 152400 w 1628775"/>
                  <a:gd name="connsiteY1" fmla="*/ 66675 h 1285875"/>
                  <a:gd name="connsiteX2" fmla="*/ 0 w 1628775"/>
                  <a:gd name="connsiteY2" fmla="*/ 571500 h 1285875"/>
                  <a:gd name="connsiteX3" fmla="*/ 161925 w 1628775"/>
                  <a:gd name="connsiteY3" fmla="*/ 981075 h 1285875"/>
                  <a:gd name="connsiteX4" fmla="*/ 1104900 w 1628775"/>
                  <a:gd name="connsiteY4" fmla="*/ 1285875 h 1285875"/>
                  <a:gd name="connsiteX5" fmla="*/ 1619250 w 1628775"/>
                  <a:gd name="connsiteY5" fmla="*/ 904875 h 1285875"/>
                  <a:gd name="connsiteX6" fmla="*/ 1628775 w 1628775"/>
                  <a:gd name="connsiteY6" fmla="*/ 276225 h 1285875"/>
                  <a:gd name="connsiteX7" fmla="*/ 1276350 w 1628775"/>
                  <a:gd name="connsiteY7" fmla="*/ 0 h 1285875"/>
                  <a:gd name="connsiteX8" fmla="*/ 847725 w 1628775"/>
                  <a:gd name="connsiteY8" fmla="*/ 152400 h 1285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28775" h="1285875">
                    <a:moveTo>
                      <a:pt x="847725" y="152400"/>
                    </a:moveTo>
                    <a:lnTo>
                      <a:pt x="152400" y="66675"/>
                    </a:lnTo>
                    <a:lnTo>
                      <a:pt x="0" y="571500"/>
                    </a:lnTo>
                    <a:lnTo>
                      <a:pt x="161925" y="981075"/>
                    </a:lnTo>
                    <a:lnTo>
                      <a:pt x="1104900" y="1285875"/>
                    </a:lnTo>
                    <a:lnTo>
                      <a:pt x="1619250" y="904875"/>
                    </a:lnTo>
                    <a:lnTo>
                      <a:pt x="1628775" y="276225"/>
                    </a:lnTo>
                    <a:lnTo>
                      <a:pt x="1276350" y="0"/>
                    </a:lnTo>
                    <a:lnTo>
                      <a:pt x="847725" y="152400"/>
                    </a:lnTo>
                    <a:close/>
                  </a:path>
                </a:pathLst>
              </a:cu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 dirty="0"/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7974984" y="1553537"/>
              <a:ext cx="6737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35dBZ</a:t>
              </a:r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8173485" y="2671884"/>
              <a:ext cx="827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Adapted threshold</a:t>
              </a: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5907994" y="1672787"/>
              <a:ext cx="10740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Local Maximum</a:t>
              </a:r>
            </a:p>
          </p:txBody>
        </p:sp>
        <p:cxnSp>
          <p:nvCxnSpPr>
            <p:cNvPr id="19" name="Gerade Verbindung 133"/>
            <p:cNvCxnSpPr/>
            <p:nvPr/>
          </p:nvCxnSpPr>
          <p:spPr bwMode="auto">
            <a:xfrm>
              <a:off x="7771130" y="2893745"/>
              <a:ext cx="45608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34"/>
            <p:cNvCxnSpPr/>
            <p:nvPr/>
          </p:nvCxnSpPr>
          <p:spPr bwMode="auto">
            <a:xfrm>
              <a:off x="7592032" y="1686924"/>
              <a:ext cx="42852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3" name="Geschweifte Klammer rechts 32"/>
          <p:cNvSpPr/>
          <p:nvPr/>
        </p:nvSpPr>
        <p:spPr bwMode="auto">
          <a:xfrm>
            <a:off x="6461897" y="1346070"/>
            <a:ext cx="313553" cy="16728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53" y="3813049"/>
            <a:ext cx="2302256" cy="25115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uppieren 35"/>
          <p:cNvGrpSpPr/>
          <p:nvPr/>
        </p:nvGrpSpPr>
        <p:grpSpPr>
          <a:xfrm>
            <a:off x="7272858" y="5216653"/>
            <a:ext cx="1049772" cy="1043940"/>
            <a:chOff x="5436551" y="5227110"/>
            <a:chExt cx="1049772" cy="1043940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551" y="5227110"/>
              <a:ext cx="1049772" cy="1043940"/>
            </a:xfrm>
            <a:prstGeom prst="rect">
              <a:avLst/>
            </a:prstGeom>
          </p:spPr>
        </p:pic>
        <p:cxnSp>
          <p:nvCxnSpPr>
            <p:cNvPr id="38" name="Gerade Verbindung mit Pfeil 37"/>
            <p:cNvCxnSpPr/>
            <p:nvPr/>
          </p:nvCxnSpPr>
          <p:spPr bwMode="auto">
            <a:xfrm flipV="1">
              <a:off x="5961437" y="5469731"/>
              <a:ext cx="322682" cy="27934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mit Pfeil 38"/>
            <p:cNvCxnSpPr/>
            <p:nvPr/>
          </p:nvCxnSpPr>
          <p:spPr bwMode="auto">
            <a:xfrm flipH="1" flipV="1">
              <a:off x="5779294" y="5700713"/>
              <a:ext cx="182143" cy="483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mit Pfeil 39"/>
            <p:cNvCxnSpPr/>
            <p:nvPr/>
          </p:nvCxnSpPr>
          <p:spPr bwMode="auto">
            <a:xfrm>
              <a:off x="5961437" y="5749080"/>
              <a:ext cx="123655" cy="47312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51484866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2"/>
          <p:cNvSpPr txBox="1">
            <a:spLocks noChangeArrowheads="1"/>
          </p:cNvSpPr>
          <p:nvPr/>
        </p:nvSpPr>
        <p:spPr bwMode="auto">
          <a:xfrm>
            <a:off x="1768478" y="3333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000" b="1" dirty="0">
                <a:solidFill>
                  <a:srgbClr val="2D4B9B"/>
                </a:solidFill>
              </a:rPr>
              <a:t>KONRAD3D: </a:t>
            </a:r>
            <a:r>
              <a:rPr lang="de-DE" altLang="de-DE" sz="2000" b="1" dirty="0" err="1">
                <a:solidFill>
                  <a:srgbClr val="2D4B9B"/>
                </a:solidFill>
              </a:rPr>
              <a:t>Cell</a:t>
            </a:r>
            <a:r>
              <a:rPr lang="de-DE" altLang="de-DE" sz="2000" b="1" dirty="0">
                <a:solidFill>
                  <a:srgbClr val="2D4B9B"/>
                </a:solidFill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</a:rPr>
              <a:t>Detection</a:t>
            </a:r>
            <a:endParaRPr lang="de-DE" altLang="de-DE" sz="2000" b="1" dirty="0">
              <a:solidFill>
                <a:srgbClr val="2D4B9B"/>
              </a:solidFill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919289" y="1087078"/>
            <a:ext cx="4638724" cy="501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  <a:ea typeface="+mj-ea"/>
                <a:cs typeface="+mj-cs"/>
              </a:rPr>
              <a:t>Cell Detection</a:t>
            </a:r>
          </a:p>
          <a:p>
            <a:pPr lvl="1"/>
            <a:r>
              <a:rPr lang="en-US" b="1" kern="0" dirty="0"/>
              <a:t>Adaptive </a:t>
            </a:r>
            <a:r>
              <a:rPr lang="en-US" b="1" kern="0" dirty="0" err="1"/>
              <a:t>thresholding</a:t>
            </a:r>
            <a:r>
              <a:rPr lang="en-US" kern="0" dirty="0"/>
              <a:t> scheme in 2D radar sweeps</a:t>
            </a:r>
          </a:p>
          <a:p>
            <a:pPr lvl="1"/>
            <a:r>
              <a:rPr lang="en-US" kern="0" dirty="0">
                <a:solidFill>
                  <a:schemeClr val="tx2"/>
                </a:solidFill>
              </a:rPr>
              <a:t>Principle:</a:t>
            </a:r>
            <a:r>
              <a:rPr lang="en-US" kern="0" dirty="0"/>
              <a:t> Seek disjoint features around local maxima within regions of increased radar reflectivity (e.g. 35 dBZ)</a:t>
            </a:r>
          </a:p>
          <a:p>
            <a:pPr lvl="1"/>
            <a:r>
              <a:rPr lang="en-US" kern="0" dirty="0"/>
              <a:t>Formation of 3D features by spatial adjacency</a:t>
            </a:r>
          </a:p>
          <a:p>
            <a:pPr lvl="1"/>
            <a:r>
              <a:rPr lang="en-US" kern="0" dirty="0"/>
              <a:t>2D cell polygons w.r.t associated regular grid </a:t>
            </a:r>
            <a:r>
              <a:rPr lang="en-US" b="1" kern="0" dirty="0"/>
              <a:t>(250m x 250m)</a:t>
            </a: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endParaRPr lang="en-US" b="1" kern="0" dirty="0">
              <a:solidFill>
                <a:schemeClr val="tx2"/>
              </a:solidFill>
            </a:endParaRPr>
          </a:p>
          <a:p>
            <a:pPr>
              <a:spcBef>
                <a:spcPts val="600"/>
              </a:spcBef>
            </a:pPr>
            <a:r>
              <a:rPr lang="en-US" b="1" kern="0" dirty="0">
                <a:solidFill>
                  <a:schemeClr val="tx2"/>
                </a:solidFill>
              </a:rPr>
              <a:t>Optical Flow:</a:t>
            </a:r>
            <a:r>
              <a:rPr lang="en-US" kern="0" dirty="0"/>
              <a:t> Via </a:t>
            </a:r>
            <a:r>
              <a:rPr lang="en-US" b="1" kern="0" dirty="0"/>
              <a:t>OPEN</a:t>
            </a:r>
            <a:r>
              <a:rPr lang="en-US" b="1" kern="0" dirty="0">
                <a:solidFill>
                  <a:schemeClr val="accent2"/>
                </a:solidFill>
              </a:rPr>
              <a:t>CV </a:t>
            </a:r>
            <a:r>
              <a:rPr lang="en-US" kern="0" dirty="0"/>
              <a:t>library (Open Source Computer Vision)</a:t>
            </a: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53" y="3813049"/>
            <a:ext cx="2302256" cy="251155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6" name="Gruppieren 35"/>
          <p:cNvGrpSpPr/>
          <p:nvPr/>
        </p:nvGrpSpPr>
        <p:grpSpPr>
          <a:xfrm>
            <a:off x="7272858" y="5216653"/>
            <a:ext cx="1049772" cy="1043940"/>
            <a:chOff x="5436551" y="5227110"/>
            <a:chExt cx="1049772" cy="1043940"/>
          </a:xfrm>
        </p:grpSpPr>
        <p:pic>
          <p:nvPicPr>
            <p:cNvPr id="37" name="Grafik 3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551" y="5227110"/>
              <a:ext cx="1049772" cy="1043940"/>
            </a:xfrm>
            <a:prstGeom prst="rect">
              <a:avLst/>
            </a:prstGeom>
          </p:spPr>
        </p:pic>
        <p:cxnSp>
          <p:nvCxnSpPr>
            <p:cNvPr id="38" name="Gerade Verbindung mit Pfeil 37"/>
            <p:cNvCxnSpPr/>
            <p:nvPr/>
          </p:nvCxnSpPr>
          <p:spPr bwMode="auto">
            <a:xfrm flipV="1">
              <a:off x="5961437" y="5469731"/>
              <a:ext cx="322682" cy="27934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mit Pfeil 38"/>
            <p:cNvCxnSpPr/>
            <p:nvPr/>
          </p:nvCxnSpPr>
          <p:spPr bwMode="auto">
            <a:xfrm flipH="1" flipV="1">
              <a:off x="5779294" y="5700713"/>
              <a:ext cx="182143" cy="48367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0" name="Gerade Verbindung mit Pfeil 39"/>
            <p:cNvCxnSpPr/>
            <p:nvPr/>
          </p:nvCxnSpPr>
          <p:spPr bwMode="auto">
            <a:xfrm>
              <a:off x="5961437" y="5749080"/>
              <a:ext cx="123655" cy="473126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uppieren 25"/>
          <p:cNvGrpSpPr/>
          <p:nvPr/>
        </p:nvGrpSpPr>
        <p:grpSpPr>
          <a:xfrm>
            <a:off x="6461897" y="980174"/>
            <a:ext cx="3783368" cy="3151391"/>
            <a:chOff x="4937897" y="980173"/>
            <a:chExt cx="3783368" cy="3151391"/>
          </a:xfrm>
        </p:grpSpPr>
        <p:grpSp>
          <p:nvGrpSpPr>
            <p:cNvPr id="28" name="Gruppieren 27"/>
            <p:cNvGrpSpPr/>
            <p:nvPr/>
          </p:nvGrpSpPr>
          <p:grpSpPr>
            <a:xfrm>
              <a:off x="5388426" y="980173"/>
              <a:ext cx="3332839" cy="3151391"/>
              <a:chOff x="713518" y="1689922"/>
              <a:chExt cx="4826106" cy="4634539"/>
            </a:xfrm>
          </p:grpSpPr>
          <p:grpSp>
            <p:nvGrpSpPr>
              <p:cNvPr id="34" name="Gruppieren 33"/>
              <p:cNvGrpSpPr/>
              <p:nvPr/>
            </p:nvGrpSpPr>
            <p:grpSpPr>
              <a:xfrm>
                <a:off x="713518" y="3078672"/>
                <a:ext cx="4429117" cy="3245789"/>
                <a:chOff x="967131" y="1262270"/>
                <a:chExt cx="6479641" cy="5039139"/>
              </a:xfrm>
              <a:scene3d>
                <a:camera prst="isometricOffAxis2Top"/>
                <a:lightRig rig="threePt" dir="t"/>
              </a:scene3d>
            </p:grpSpPr>
            <p:grpSp>
              <p:nvGrpSpPr>
                <p:cNvPr id="74" name="Gruppieren 73"/>
                <p:cNvGrpSpPr/>
                <p:nvPr/>
              </p:nvGrpSpPr>
              <p:grpSpPr>
                <a:xfrm>
                  <a:off x="967131" y="1262270"/>
                  <a:ext cx="6479641" cy="5039139"/>
                  <a:chOff x="964768" y="1967948"/>
                  <a:chExt cx="6479641" cy="3381624"/>
                </a:xfrm>
              </p:grpSpPr>
              <p:sp>
                <p:nvSpPr>
                  <p:cNvPr id="81" name="Rechteck 80"/>
                  <p:cNvSpPr/>
                  <p:nvPr/>
                </p:nvSpPr>
                <p:spPr bwMode="auto">
                  <a:xfrm>
                    <a:off x="964768" y="1967948"/>
                    <a:ext cx="6479641" cy="3381624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en-US" dirty="0">
                      <a:latin typeface="Arial" charset="0"/>
                    </a:endParaRPr>
                  </a:p>
                </p:txBody>
              </p:sp>
              <p:cxnSp>
                <p:nvCxnSpPr>
                  <p:cNvPr id="82" name="Gerade Verbindung 48"/>
                  <p:cNvCxnSpPr/>
                  <p:nvPr/>
                </p:nvCxnSpPr>
                <p:spPr bwMode="auto">
                  <a:xfrm>
                    <a:off x="1679713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3" name="Gerade Verbindung 49"/>
                  <p:cNvCxnSpPr/>
                  <p:nvPr/>
                </p:nvCxnSpPr>
                <p:spPr bwMode="auto">
                  <a:xfrm>
                    <a:off x="2405269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4" name="Gerade Verbindung 50"/>
                  <p:cNvCxnSpPr/>
                  <p:nvPr/>
                </p:nvCxnSpPr>
                <p:spPr bwMode="auto">
                  <a:xfrm>
                    <a:off x="3120887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5" name="Gerade Verbindung 51"/>
                  <p:cNvCxnSpPr/>
                  <p:nvPr/>
                </p:nvCxnSpPr>
                <p:spPr bwMode="auto">
                  <a:xfrm>
                    <a:off x="3836088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6" name="Gerade Verbindung 52"/>
                  <p:cNvCxnSpPr/>
                  <p:nvPr/>
                </p:nvCxnSpPr>
                <p:spPr bwMode="auto">
                  <a:xfrm>
                    <a:off x="4562817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7" name="Gerade Verbindung 53"/>
                  <p:cNvCxnSpPr/>
                  <p:nvPr/>
                </p:nvCxnSpPr>
                <p:spPr bwMode="auto">
                  <a:xfrm>
                    <a:off x="5278434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8" name="Gerade Verbindung 54"/>
                  <p:cNvCxnSpPr/>
                  <p:nvPr/>
                </p:nvCxnSpPr>
                <p:spPr bwMode="auto">
                  <a:xfrm>
                    <a:off x="5994052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  <p:cxnSp>
                <p:nvCxnSpPr>
                  <p:cNvPr id="89" name="Gerade Verbindung 55"/>
                  <p:cNvCxnSpPr/>
                  <p:nvPr/>
                </p:nvCxnSpPr>
                <p:spPr bwMode="auto">
                  <a:xfrm>
                    <a:off x="6709669" y="1967948"/>
                    <a:ext cx="9939" cy="3381624"/>
                  </a:xfrm>
                  <a:prstGeom prst="line">
                    <a:avLst/>
                  </a:prstGeom>
                  <a:solidFill>
                    <a:schemeClr val="accent1"/>
                  </a:solidFill>
                  <a:ln w="25400" cap="flat" cmpd="sng" algn="ctr">
                    <a:solidFill>
                      <a:schemeClr val="tx1">
                        <a:alpha val="4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cxnSp>
            </p:grpSp>
            <p:cxnSp>
              <p:nvCxnSpPr>
                <p:cNvPr id="75" name="Gerade Verbindung 41"/>
                <p:cNvCxnSpPr/>
                <p:nvPr/>
              </p:nvCxnSpPr>
              <p:spPr bwMode="auto">
                <a:xfrm>
                  <a:off x="967131" y="198882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6" name="Gerade Verbindung 42"/>
                <p:cNvCxnSpPr/>
                <p:nvPr/>
              </p:nvCxnSpPr>
              <p:spPr bwMode="auto">
                <a:xfrm>
                  <a:off x="967131" y="269748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7" name="Gerade Verbindung 43"/>
                <p:cNvCxnSpPr/>
                <p:nvPr/>
              </p:nvCxnSpPr>
              <p:spPr bwMode="auto">
                <a:xfrm>
                  <a:off x="967131" y="342138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8" name="Gerade Verbindung 44"/>
                <p:cNvCxnSpPr/>
                <p:nvPr/>
              </p:nvCxnSpPr>
              <p:spPr bwMode="auto">
                <a:xfrm>
                  <a:off x="967131" y="413004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79" name="Gerade Verbindung 45"/>
                <p:cNvCxnSpPr/>
                <p:nvPr/>
              </p:nvCxnSpPr>
              <p:spPr bwMode="auto">
                <a:xfrm>
                  <a:off x="967131" y="486156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80" name="Gerade Verbindung 46"/>
                <p:cNvCxnSpPr/>
                <p:nvPr/>
              </p:nvCxnSpPr>
              <p:spPr bwMode="auto">
                <a:xfrm>
                  <a:off x="967131" y="5570220"/>
                  <a:ext cx="6479641" cy="7620"/>
                </a:xfrm>
                <a:prstGeom prst="line">
                  <a:avLst/>
                </a:prstGeom>
                <a:solidFill>
                  <a:schemeClr val="accent1"/>
                </a:solidFill>
                <a:ln w="25400" cap="flat" cmpd="sng" algn="ctr">
                  <a:solidFill>
                    <a:schemeClr val="tx1">
                      <a:alpha val="4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1" name="AutoShape 40"/>
              <p:cNvSpPr>
                <a:spLocks noChangeArrowheads="1"/>
              </p:cNvSpPr>
              <p:nvPr/>
            </p:nvSpPr>
            <p:spPr bwMode="auto">
              <a:xfrm>
                <a:off x="3170584" y="1689922"/>
                <a:ext cx="367746" cy="2998175"/>
              </a:xfrm>
              <a:prstGeom prst="can">
                <a:avLst>
                  <a:gd name="adj" fmla="val 39449"/>
                </a:avLst>
              </a:prstGeom>
              <a:solidFill>
                <a:srgbClr val="2D4B9B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 kern="0" dirty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grpSp>
            <p:nvGrpSpPr>
              <p:cNvPr id="42" name="Gruppieren 41"/>
              <p:cNvGrpSpPr/>
              <p:nvPr/>
            </p:nvGrpSpPr>
            <p:grpSpPr>
              <a:xfrm>
                <a:off x="1525585" y="1889620"/>
                <a:ext cx="2600327" cy="2801214"/>
                <a:chOff x="1982785" y="2384920"/>
                <a:chExt cx="2600327" cy="2801214"/>
              </a:xfrm>
            </p:grpSpPr>
            <p:cxnSp>
              <p:nvCxnSpPr>
                <p:cNvPr id="62" name="AutoShape 31"/>
                <p:cNvCxnSpPr>
                  <a:cxnSpLocks noChangeShapeType="1"/>
                  <a:stCxn id="66" idx="0"/>
                  <a:endCxn id="67" idx="1"/>
                </p:cNvCxnSpPr>
                <p:nvPr/>
              </p:nvCxnSpPr>
              <p:spPr bwMode="auto">
                <a:xfrm rot="16200000">
                  <a:off x="3281580" y="3474269"/>
                  <a:ext cx="2736" cy="2600325"/>
                </a:xfrm>
                <a:prstGeom prst="curvedConnector3">
                  <a:avLst>
                    <a:gd name="adj1" fmla="val 5400000"/>
                  </a:avLst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3" name="AutoShape 32"/>
                <p:cNvCxnSpPr>
                  <a:cxnSpLocks noChangeShapeType="1"/>
                  <a:stCxn id="64" idx="0"/>
                  <a:endCxn id="65" idx="1"/>
                </p:cNvCxnSpPr>
                <p:nvPr/>
              </p:nvCxnSpPr>
              <p:spPr bwMode="auto">
                <a:xfrm rot="5400000" flipV="1">
                  <a:off x="3281580" y="2429285"/>
                  <a:ext cx="2736" cy="2600325"/>
                </a:xfrm>
                <a:prstGeom prst="curvedConnector3">
                  <a:avLst>
                    <a:gd name="adj1" fmla="val -5800000"/>
                  </a:avLst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64" name="Line 33"/>
                <p:cNvSpPr>
                  <a:spLocks noChangeShapeType="1"/>
                </p:cNvSpPr>
                <p:nvPr/>
              </p:nvSpPr>
              <p:spPr bwMode="auto">
                <a:xfrm>
                  <a:off x="1982786" y="3728079"/>
                  <a:ext cx="1300163" cy="145531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5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282949" y="3728079"/>
                  <a:ext cx="1300163" cy="1458055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6" name="Line 35"/>
                <p:cNvSpPr>
                  <a:spLocks noChangeShapeType="1"/>
                </p:cNvSpPr>
                <p:nvPr/>
              </p:nvSpPr>
              <p:spPr bwMode="auto">
                <a:xfrm>
                  <a:off x="1982786" y="4775800"/>
                  <a:ext cx="1300163" cy="410334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7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282949" y="4773063"/>
                  <a:ext cx="1300163" cy="413071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8" name="Line 37"/>
                <p:cNvSpPr>
                  <a:spLocks noChangeShapeType="1"/>
                </p:cNvSpPr>
                <p:nvPr/>
              </p:nvSpPr>
              <p:spPr bwMode="auto">
                <a:xfrm>
                  <a:off x="2179522" y="2384920"/>
                  <a:ext cx="1103427" cy="279847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69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282949" y="2384920"/>
                  <a:ext cx="1106279" cy="2798478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70" name="AutoShape 39"/>
                <p:cNvCxnSpPr>
                  <a:cxnSpLocks noChangeShapeType="1"/>
                  <a:stCxn id="68" idx="0"/>
                  <a:endCxn id="69" idx="1"/>
                </p:cNvCxnSpPr>
                <p:nvPr/>
              </p:nvCxnSpPr>
              <p:spPr bwMode="auto">
                <a:xfrm rot="5400000" flipV="1">
                  <a:off x="3283006" y="1281435"/>
                  <a:ext cx="2735" cy="2209705"/>
                </a:xfrm>
                <a:prstGeom prst="curvedConnector3">
                  <a:avLst>
                    <a:gd name="adj1" fmla="val -4800000"/>
                  </a:avLst>
                </a:prstGeom>
                <a:noFill/>
                <a:ln w="9525">
                  <a:solidFill>
                    <a:srgbClr val="000000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1" name="AutoShape 49"/>
                <p:cNvCxnSpPr>
                  <a:cxnSpLocks noChangeShapeType="1"/>
                  <a:stCxn id="68" idx="0"/>
                  <a:endCxn id="69" idx="1"/>
                </p:cNvCxnSpPr>
                <p:nvPr/>
              </p:nvCxnSpPr>
              <p:spPr bwMode="auto">
                <a:xfrm rot="5400000" flipV="1">
                  <a:off x="3283006" y="1281435"/>
                  <a:ext cx="2735" cy="2209705"/>
                </a:xfrm>
                <a:prstGeom prst="curvedConnector3">
                  <a:avLst>
                    <a:gd name="adj1" fmla="val 480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2" name="AutoShape 50"/>
                <p:cNvCxnSpPr>
                  <a:cxnSpLocks noChangeShapeType="1"/>
                  <a:stCxn id="64" idx="0"/>
                  <a:endCxn id="65" idx="1"/>
                </p:cNvCxnSpPr>
                <p:nvPr/>
              </p:nvCxnSpPr>
              <p:spPr bwMode="auto">
                <a:xfrm rot="5400000" flipV="1">
                  <a:off x="3281580" y="2429285"/>
                  <a:ext cx="2736" cy="2600325"/>
                </a:xfrm>
                <a:prstGeom prst="curvedConnector3">
                  <a:avLst>
                    <a:gd name="adj1" fmla="val 360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73" name="AutoShape 42"/>
                <p:cNvCxnSpPr>
                  <a:cxnSpLocks noChangeShapeType="1"/>
                  <a:stCxn id="66" idx="0"/>
                  <a:endCxn id="67" idx="1"/>
                </p:cNvCxnSpPr>
                <p:nvPr/>
              </p:nvCxnSpPr>
              <p:spPr bwMode="auto">
                <a:xfrm rot="16200000">
                  <a:off x="3281580" y="3474269"/>
                  <a:ext cx="2736" cy="2600325"/>
                </a:xfrm>
                <a:prstGeom prst="curvedConnector3">
                  <a:avLst>
                    <a:gd name="adj1" fmla="val -2300000"/>
                  </a:avLst>
                </a:prstGeom>
                <a:noFill/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3" name="Freihandform 42"/>
              <p:cNvSpPr/>
              <p:nvPr/>
            </p:nvSpPr>
            <p:spPr bwMode="auto">
              <a:xfrm>
                <a:off x="3190461" y="2337352"/>
                <a:ext cx="327991" cy="288235"/>
              </a:xfrm>
              <a:custGeom>
                <a:avLst/>
                <a:gdLst>
                  <a:gd name="connsiteX0" fmla="*/ 0 w 327991"/>
                  <a:gd name="connsiteY0" fmla="*/ 89452 h 288235"/>
                  <a:gd name="connsiteX1" fmla="*/ 99391 w 327991"/>
                  <a:gd name="connsiteY1" fmla="*/ 278296 h 288235"/>
                  <a:gd name="connsiteX2" fmla="*/ 218661 w 327991"/>
                  <a:gd name="connsiteY2" fmla="*/ 288235 h 288235"/>
                  <a:gd name="connsiteX3" fmla="*/ 318052 w 327991"/>
                  <a:gd name="connsiteY3" fmla="*/ 168965 h 288235"/>
                  <a:gd name="connsiteX4" fmla="*/ 327991 w 327991"/>
                  <a:gd name="connsiteY4" fmla="*/ 119270 h 288235"/>
                  <a:gd name="connsiteX5" fmla="*/ 228600 w 327991"/>
                  <a:gd name="connsiteY5" fmla="*/ 89452 h 288235"/>
                  <a:gd name="connsiteX6" fmla="*/ 159026 w 327991"/>
                  <a:gd name="connsiteY6" fmla="*/ 0 h 288235"/>
                  <a:gd name="connsiteX7" fmla="*/ 0 w 327991"/>
                  <a:gd name="connsiteY7" fmla="*/ 89452 h 288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7991" h="288235">
                    <a:moveTo>
                      <a:pt x="0" y="89452"/>
                    </a:moveTo>
                    <a:lnTo>
                      <a:pt x="99391" y="278296"/>
                    </a:lnTo>
                    <a:lnTo>
                      <a:pt x="218661" y="288235"/>
                    </a:lnTo>
                    <a:lnTo>
                      <a:pt x="318052" y="168965"/>
                    </a:lnTo>
                    <a:lnTo>
                      <a:pt x="327991" y="119270"/>
                    </a:lnTo>
                    <a:lnTo>
                      <a:pt x="228600" y="89452"/>
                    </a:lnTo>
                    <a:lnTo>
                      <a:pt x="159026" y="0"/>
                    </a:lnTo>
                    <a:lnTo>
                      <a:pt x="0" y="89452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44" name="Freihandform 43"/>
              <p:cNvSpPr/>
              <p:nvPr/>
            </p:nvSpPr>
            <p:spPr bwMode="auto">
              <a:xfrm>
                <a:off x="3170583" y="3639378"/>
                <a:ext cx="318052" cy="228600"/>
              </a:xfrm>
              <a:custGeom>
                <a:avLst/>
                <a:gdLst>
                  <a:gd name="connsiteX0" fmla="*/ 0 w 318052"/>
                  <a:gd name="connsiteY0" fmla="*/ 99392 h 228600"/>
                  <a:gd name="connsiteX1" fmla="*/ 139147 w 318052"/>
                  <a:gd name="connsiteY1" fmla="*/ 228600 h 228600"/>
                  <a:gd name="connsiteX2" fmla="*/ 278295 w 318052"/>
                  <a:gd name="connsiteY2" fmla="*/ 178905 h 228600"/>
                  <a:gd name="connsiteX3" fmla="*/ 298174 w 318052"/>
                  <a:gd name="connsiteY3" fmla="*/ 109331 h 228600"/>
                  <a:gd name="connsiteX4" fmla="*/ 318052 w 318052"/>
                  <a:gd name="connsiteY4" fmla="*/ 49696 h 228600"/>
                  <a:gd name="connsiteX5" fmla="*/ 198782 w 318052"/>
                  <a:gd name="connsiteY5" fmla="*/ 49696 h 228600"/>
                  <a:gd name="connsiteX6" fmla="*/ 69574 w 318052"/>
                  <a:gd name="connsiteY6" fmla="*/ 0 h 228600"/>
                  <a:gd name="connsiteX7" fmla="*/ 0 w 318052"/>
                  <a:gd name="connsiteY7" fmla="*/ 99392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8052" h="228600">
                    <a:moveTo>
                      <a:pt x="0" y="99392"/>
                    </a:moveTo>
                    <a:lnTo>
                      <a:pt x="139147" y="228600"/>
                    </a:lnTo>
                    <a:lnTo>
                      <a:pt x="278295" y="178905"/>
                    </a:lnTo>
                    <a:lnTo>
                      <a:pt x="298174" y="109331"/>
                    </a:lnTo>
                    <a:lnTo>
                      <a:pt x="318052" y="49696"/>
                    </a:lnTo>
                    <a:lnTo>
                      <a:pt x="198782" y="49696"/>
                    </a:lnTo>
                    <a:lnTo>
                      <a:pt x="69574" y="0"/>
                    </a:lnTo>
                    <a:lnTo>
                      <a:pt x="0" y="99392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45" name="Freihandform 44"/>
              <p:cNvSpPr/>
              <p:nvPr/>
            </p:nvSpPr>
            <p:spPr bwMode="auto">
              <a:xfrm>
                <a:off x="3200400" y="4364935"/>
                <a:ext cx="268357" cy="139148"/>
              </a:xfrm>
              <a:custGeom>
                <a:avLst/>
                <a:gdLst>
                  <a:gd name="connsiteX0" fmla="*/ 0 w 268357"/>
                  <a:gd name="connsiteY0" fmla="*/ 89453 h 139148"/>
                  <a:gd name="connsiteX1" fmla="*/ 149087 w 268357"/>
                  <a:gd name="connsiteY1" fmla="*/ 139148 h 139148"/>
                  <a:gd name="connsiteX2" fmla="*/ 268357 w 268357"/>
                  <a:gd name="connsiteY2" fmla="*/ 79513 h 139148"/>
                  <a:gd name="connsiteX3" fmla="*/ 119270 w 268357"/>
                  <a:gd name="connsiteY3" fmla="*/ 0 h 139148"/>
                  <a:gd name="connsiteX4" fmla="*/ 0 w 268357"/>
                  <a:gd name="connsiteY4" fmla="*/ 89453 h 139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357" h="139148">
                    <a:moveTo>
                      <a:pt x="0" y="89453"/>
                    </a:moveTo>
                    <a:lnTo>
                      <a:pt x="149087" y="139148"/>
                    </a:lnTo>
                    <a:lnTo>
                      <a:pt x="268357" y="79513"/>
                    </a:lnTo>
                    <a:lnTo>
                      <a:pt x="119270" y="0"/>
                    </a:lnTo>
                    <a:lnTo>
                      <a:pt x="0" y="89453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grpSp>
            <p:nvGrpSpPr>
              <p:cNvPr id="46" name="Gruppieren 45"/>
              <p:cNvGrpSpPr/>
              <p:nvPr/>
            </p:nvGrpSpPr>
            <p:grpSpPr>
              <a:xfrm>
                <a:off x="2939297" y="1835510"/>
                <a:ext cx="2600327" cy="2801214"/>
                <a:chOff x="1982785" y="2384920"/>
                <a:chExt cx="2600327" cy="2801214"/>
              </a:xfrm>
            </p:grpSpPr>
            <p:cxnSp>
              <p:nvCxnSpPr>
                <p:cNvPr id="50" name="AutoShape 31"/>
                <p:cNvCxnSpPr>
                  <a:cxnSpLocks noChangeShapeType="1"/>
                  <a:stCxn id="54" idx="0"/>
                  <a:endCxn id="55" idx="1"/>
                </p:cNvCxnSpPr>
                <p:nvPr/>
              </p:nvCxnSpPr>
              <p:spPr bwMode="auto">
                <a:xfrm rot="16200000">
                  <a:off x="3281580" y="3474269"/>
                  <a:ext cx="2736" cy="2600325"/>
                </a:xfrm>
                <a:prstGeom prst="curvedConnector3">
                  <a:avLst>
                    <a:gd name="adj1" fmla="val 54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1" name="AutoShape 32"/>
                <p:cNvCxnSpPr>
                  <a:cxnSpLocks noChangeShapeType="1"/>
                  <a:stCxn id="52" idx="0"/>
                  <a:endCxn id="53" idx="1"/>
                </p:cNvCxnSpPr>
                <p:nvPr/>
              </p:nvCxnSpPr>
              <p:spPr bwMode="auto">
                <a:xfrm rot="5400000" flipV="1">
                  <a:off x="3281580" y="2429285"/>
                  <a:ext cx="2736" cy="2600325"/>
                </a:xfrm>
                <a:prstGeom prst="curvedConnector3">
                  <a:avLst>
                    <a:gd name="adj1" fmla="val -58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2" name="Line 33"/>
                <p:cNvSpPr>
                  <a:spLocks noChangeShapeType="1"/>
                </p:cNvSpPr>
                <p:nvPr/>
              </p:nvSpPr>
              <p:spPr bwMode="auto">
                <a:xfrm>
                  <a:off x="1982786" y="3728079"/>
                  <a:ext cx="1300163" cy="1455318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3" name="Line 34"/>
                <p:cNvSpPr>
                  <a:spLocks noChangeShapeType="1"/>
                </p:cNvSpPr>
                <p:nvPr/>
              </p:nvSpPr>
              <p:spPr bwMode="auto">
                <a:xfrm flipV="1">
                  <a:off x="3282949" y="3728079"/>
                  <a:ext cx="1300163" cy="1458055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4" name="Line 35"/>
                <p:cNvSpPr>
                  <a:spLocks noChangeShapeType="1"/>
                </p:cNvSpPr>
                <p:nvPr/>
              </p:nvSpPr>
              <p:spPr bwMode="auto">
                <a:xfrm>
                  <a:off x="1982786" y="4775800"/>
                  <a:ext cx="1300163" cy="410334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5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3282949" y="4773063"/>
                  <a:ext cx="1300163" cy="413071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6" name="Line 37"/>
                <p:cNvSpPr>
                  <a:spLocks noChangeShapeType="1"/>
                </p:cNvSpPr>
                <p:nvPr/>
              </p:nvSpPr>
              <p:spPr bwMode="auto">
                <a:xfrm>
                  <a:off x="2179522" y="2384920"/>
                  <a:ext cx="1103427" cy="2798478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57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3282949" y="2384920"/>
                  <a:ext cx="1106279" cy="2798478"/>
                </a:xfrm>
                <a:prstGeom prst="line">
                  <a:avLst/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kern="0" dirty="0">
                    <a:solidFill>
                      <a:srgbClr val="000000"/>
                    </a:solidFill>
                    <a:latin typeface="Arial" pitchFamily="34" charset="0"/>
                  </a:endParaRPr>
                </a:p>
              </p:txBody>
            </p:sp>
            <p:cxnSp>
              <p:nvCxnSpPr>
                <p:cNvPr id="58" name="AutoShape 39"/>
                <p:cNvCxnSpPr>
                  <a:cxnSpLocks noChangeShapeType="1"/>
                  <a:stCxn id="56" idx="0"/>
                  <a:endCxn id="57" idx="1"/>
                </p:cNvCxnSpPr>
                <p:nvPr/>
              </p:nvCxnSpPr>
              <p:spPr bwMode="auto">
                <a:xfrm rot="5400000" flipV="1">
                  <a:off x="3283006" y="1281435"/>
                  <a:ext cx="2735" cy="2209705"/>
                </a:xfrm>
                <a:prstGeom prst="curvedConnector3">
                  <a:avLst>
                    <a:gd name="adj1" fmla="val -48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59" name="AutoShape 49"/>
                <p:cNvCxnSpPr>
                  <a:cxnSpLocks noChangeShapeType="1"/>
                  <a:stCxn id="56" idx="0"/>
                  <a:endCxn id="57" idx="1"/>
                </p:cNvCxnSpPr>
                <p:nvPr/>
              </p:nvCxnSpPr>
              <p:spPr bwMode="auto">
                <a:xfrm rot="5400000" flipV="1">
                  <a:off x="3283006" y="1281435"/>
                  <a:ext cx="2735" cy="2209705"/>
                </a:xfrm>
                <a:prstGeom prst="curvedConnector3">
                  <a:avLst>
                    <a:gd name="adj1" fmla="val 48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0" name="AutoShape 50"/>
                <p:cNvCxnSpPr>
                  <a:cxnSpLocks noChangeShapeType="1"/>
                  <a:stCxn id="52" idx="0"/>
                  <a:endCxn id="53" idx="1"/>
                </p:cNvCxnSpPr>
                <p:nvPr/>
              </p:nvCxnSpPr>
              <p:spPr bwMode="auto">
                <a:xfrm rot="5400000" flipV="1">
                  <a:off x="3281580" y="2429285"/>
                  <a:ext cx="2736" cy="2600325"/>
                </a:xfrm>
                <a:prstGeom prst="curvedConnector3">
                  <a:avLst>
                    <a:gd name="adj1" fmla="val 36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61" name="AutoShape 42"/>
                <p:cNvCxnSpPr>
                  <a:cxnSpLocks noChangeShapeType="1"/>
                  <a:stCxn id="54" idx="0"/>
                  <a:endCxn id="55" idx="1"/>
                </p:cNvCxnSpPr>
                <p:nvPr/>
              </p:nvCxnSpPr>
              <p:spPr bwMode="auto">
                <a:xfrm rot="16200000">
                  <a:off x="3281580" y="3474269"/>
                  <a:ext cx="2736" cy="2600325"/>
                </a:xfrm>
                <a:prstGeom prst="curvedConnector3">
                  <a:avLst>
                    <a:gd name="adj1" fmla="val -2300000"/>
                  </a:avLst>
                </a:prstGeom>
                <a:noFill/>
                <a:ln w="9525">
                  <a:solidFill>
                    <a:schemeClr val="accent2">
                      <a:lumMod val="60000"/>
                      <a:lumOff val="4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47" name="Freihandform 46"/>
              <p:cNvSpPr/>
              <p:nvPr/>
            </p:nvSpPr>
            <p:spPr bwMode="auto">
              <a:xfrm>
                <a:off x="3279913" y="2168387"/>
                <a:ext cx="248478" cy="119270"/>
              </a:xfrm>
              <a:custGeom>
                <a:avLst/>
                <a:gdLst>
                  <a:gd name="connsiteX0" fmla="*/ 0 w 248478"/>
                  <a:gd name="connsiteY0" fmla="*/ 9939 h 119270"/>
                  <a:gd name="connsiteX1" fmla="*/ 119270 w 248478"/>
                  <a:gd name="connsiteY1" fmla="*/ 119270 h 119270"/>
                  <a:gd name="connsiteX2" fmla="*/ 248478 w 248478"/>
                  <a:gd name="connsiteY2" fmla="*/ 79513 h 119270"/>
                  <a:gd name="connsiteX3" fmla="*/ 218661 w 248478"/>
                  <a:gd name="connsiteY3" fmla="*/ 0 h 119270"/>
                  <a:gd name="connsiteX4" fmla="*/ 0 w 248478"/>
                  <a:gd name="connsiteY4" fmla="*/ 9939 h 119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478" h="119270">
                    <a:moveTo>
                      <a:pt x="0" y="9939"/>
                    </a:moveTo>
                    <a:lnTo>
                      <a:pt x="119270" y="119270"/>
                    </a:lnTo>
                    <a:lnTo>
                      <a:pt x="248478" y="79513"/>
                    </a:lnTo>
                    <a:lnTo>
                      <a:pt x="218661" y="0"/>
                    </a:lnTo>
                    <a:lnTo>
                      <a:pt x="0" y="9939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48" name="Freihandform 47"/>
              <p:cNvSpPr/>
              <p:nvPr/>
            </p:nvSpPr>
            <p:spPr bwMode="auto">
              <a:xfrm>
                <a:off x="3230217" y="3410778"/>
                <a:ext cx="308113" cy="129209"/>
              </a:xfrm>
              <a:custGeom>
                <a:avLst/>
                <a:gdLst>
                  <a:gd name="connsiteX0" fmla="*/ 0 w 308113"/>
                  <a:gd name="connsiteY0" fmla="*/ 79513 h 129209"/>
                  <a:gd name="connsiteX1" fmla="*/ 218661 w 308113"/>
                  <a:gd name="connsiteY1" fmla="*/ 129209 h 129209"/>
                  <a:gd name="connsiteX2" fmla="*/ 308113 w 308113"/>
                  <a:gd name="connsiteY2" fmla="*/ 99392 h 129209"/>
                  <a:gd name="connsiteX3" fmla="*/ 288235 w 308113"/>
                  <a:gd name="connsiteY3" fmla="*/ 29818 h 129209"/>
                  <a:gd name="connsiteX4" fmla="*/ 69574 w 308113"/>
                  <a:gd name="connsiteY4" fmla="*/ 0 h 129209"/>
                  <a:gd name="connsiteX5" fmla="*/ 0 w 308113"/>
                  <a:gd name="connsiteY5" fmla="*/ 79513 h 129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8113" h="129209">
                    <a:moveTo>
                      <a:pt x="0" y="79513"/>
                    </a:moveTo>
                    <a:lnTo>
                      <a:pt x="218661" y="129209"/>
                    </a:lnTo>
                    <a:lnTo>
                      <a:pt x="308113" y="99392"/>
                    </a:lnTo>
                    <a:lnTo>
                      <a:pt x="288235" y="29818"/>
                    </a:lnTo>
                    <a:lnTo>
                      <a:pt x="69574" y="0"/>
                    </a:lnTo>
                    <a:lnTo>
                      <a:pt x="0" y="79513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49" name="Freihandform 48"/>
              <p:cNvSpPr/>
              <p:nvPr/>
            </p:nvSpPr>
            <p:spPr bwMode="auto">
              <a:xfrm>
                <a:off x="3219450" y="4205288"/>
                <a:ext cx="247650" cy="142875"/>
              </a:xfrm>
              <a:custGeom>
                <a:avLst/>
                <a:gdLst>
                  <a:gd name="connsiteX0" fmla="*/ 0 w 247650"/>
                  <a:gd name="connsiteY0" fmla="*/ 100012 h 142875"/>
                  <a:gd name="connsiteX1" fmla="*/ 204788 w 247650"/>
                  <a:gd name="connsiteY1" fmla="*/ 142875 h 142875"/>
                  <a:gd name="connsiteX2" fmla="*/ 247650 w 247650"/>
                  <a:gd name="connsiteY2" fmla="*/ 85725 h 142875"/>
                  <a:gd name="connsiteX3" fmla="*/ 242888 w 247650"/>
                  <a:gd name="connsiteY3" fmla="*/ 23812 h 142875"/>
                  <a:gd name="connsiteX4" fmla="*/ 133350 w 247650"/>
                  <a:gd name="connsiteY4" fmla="*/ 19050 h 142875"/>
                  <a:gd name="connsiteX5" fmla="*/ 23813 w 247650"/>
                  <a:gd name="connsiteY5" fmla="*/ 0 h 142875"/>
                  <a:gd name="connsiteX6" fmla="*/ 0 w 247650"/>
                  <a:gd name="connsiteY6" fmla="*/ 100012 h 142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650" h="142875">
                    <a:moveTo>
                      <a:pt x="0" y="100012"/>
                    </a:moveTo>
                    <a:lnTo>
                      <a:pt x="204788" y="142875"/>
                    </a:lnTo>
                    <a:lnTo>
                      <a:pt x="247650" y="85725"/>
                    </a:lnTo>
                    <a:lnTo>
                      <a:pt x="242888" y="23812"/>
                    </a:lnTo>
                    <a:lnTo>
                      <a:pt x="133350" y="19050"/>
                    </a:lnTo>
                    <a:lnTo>
                      <a:pt x="23813" y="0"/>
                    </a:lnTo>
                    <a:lnTo>
                      <a:pt x="0" y="100012"/>
                    </a:lnTo>
                    <a:close/>
                  </a:path>
                </a:pathLst>
              </a:custGeom>
              <a:solidFill>
                <a:srgbClr val="F3CB67"/>
              </a:solidFill>
              <a:ln w="9525" cap="flat" cmpd="sng" algn="ctr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latin typeface="Arial" charset="0"/>
                </a:endParaRPr>
              </a:p>
            </p:txBody>
          </p:sp>
        </p:grpSp>
        <p:sp>
          <p:nvSpPr>
            <p:cNvPr id="30" name="Textfeld 29"/>
            <p:cNvSpPr txBox="1"/>
            <p:nvPr/>
          </p:nvSpPr>
          <p:spPr>
            <a:xfrm>
              <a:off x="4937897" y="3243421"/>
              <a:ext cx="2380988" cy="276999"/>
            </a:xfrm>
            <a:prstGeom prst="rect">
              <a:avLst/>
            </a:prstGeom>
            <a:noFill/>
            <a:scene3d>
              <a:camera prst="orthographicFront">
                <a:rot lat="0" lon="0" rev="21090000"/>
              </a:camera>
              <a:lightRig rig="threePt" dir="t"/>
            </a:scene3d>
            <a:sp3d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Associated 2D regular grid</a:t>
              </a:r>
            </a:p>
          </p:txBody>
        </p:sp>
      </p:grpSp>
      <p:sp>
        <p:nvSpPr>
          <p:cNvPr id="90" name="Geschweifte Klammer rechts 89"/>
          <p:cNvSpPr/>
          <p:nvPr/>
        </p:nvSpPr>
        <p:spPr bwMode="auto">
          <a:xfrm>
            <a:off x="6053092" y="2780928"/>
            <a:ext cx="313553" cy="601474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feld 90"/>
          <p:cNvSpPr txBox="1"/>
          <p:nvPr/>
        </p:nvSpPr>
        <p:spPr>
          <a:xfrm>
            <a:off x="8090251" y="3802541"/>
            <a:ext cx="22476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Color coded optical flow field</a:t>
            </a:r>
          </a:p>
        </p:txBody>
      </p:sp>
    </p:spTree>
    <p:extLst>
      <p:ext uri="{BB962C8B-B14F-4D97-AF65-F5344CB8AC3E}">
        <p14:creationId xmlns:p14="http://schemas.microsoft.com/office/powerpoint/2010/main" val="3583573936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2">
            <a:extLst>
              <a:ext uri="{FF2B5EF4-FFF2-40B4-BE49-F238E27FC236}">
                <a16:creationId xmlns:a16="http://schemas.microsoft.com/office/drawing/2014/main" id="{BA04F592-61DB-4C59-BB19-1731B2634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98039" y="5211073"/>
            <a:ext cx="5872781" cy="111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defPPr>
              <a:defRPr lang="de-DE"/>
            </a:defPPr>
            <a:lvl1pPr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2087563" indent="-1630363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4175125" indent="-3260725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6264275" indent="-4892675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8351838" indent="-6523038" algn="l" defTabSz="4175125" rtl="0" fontAlgn="base">
              <a:spcBef>
                <a:spcPct val="0"/>
              </a:spcBef>
              <a:spcAft>
                <a:spcPct val="0"/>
              </a:spcAft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8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914400">
              <a:lnSpc>
                <a:spcPts val="2700"/>
              </a:lnSpc>
              <a:defRPr/>
            </a:pPr>
            <a:r>
              <a:rPr lang="en-US" sz="2000" b="1" i="1" dirty="0">
                <a:solidFill>
                  <a:schemeClr val="accent4"/>
                </a:solidFill>
              </a:rPr>
              <a:t>Figure 7:</a:t>
            </a:r>
            <a:r>
              <a:rPr lang="en-US" sz="2000" i="1" dirty="0">
                <a:solidFill>
                  <a:schemeClr val="accent4"/>
                </a:solidFill>
              </a:rPr>
              <a:t> Imprinting “convective mask” from</a:t>
            </a:r>
            <a:br>
              <a:rPr lang="en-US" sz="2000" i="1" dirty="0">
                <a:solidFill>
                  <a:schemeClr val="accent4"/>
                </a:solidFill>
              </a:rPr>
            </a:br>
            <a:r>
              <a:rPr lang="en-US" sz="2000" i="1" dirty="0">
                <a:solidFill>
                  <a:schemeClr val="accent4"/>
                </a:solidFill>
              </a:rPr>
              <a:t>Step 2.c to 2D-features. New 2D-features arise from which new 3D cells are formed in d.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BA33E9DC-B205-4026-8451-DCCCF45870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766" y="529928"/>
            <a:ext cx="6130471" cy="4614803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8618973A-2DE2-4964-A0D8-AF39C27FF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8478" y="333375"/>
            <a:ext cx="83534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692150" indent="-2603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0"/>
              </a:spcBef>
              <a:buClrTx/>
              <a:buSzTx/>
              <a:buNone/>
            </a:pPr>
            <a:r>
              <a:rPr lang="de-DE" altLang="de-DE" sz="2000" b="1" dirty="0">
                <a:solidFill>
                  <a:srgbClr val="2D4B9B"/>
                </a:solidFill>
              </a:rPr>
              <a:t>KONRAD3D: </a:t>
            </a:r>
            <a:r>
              <a:rPr lang="de-DE" altLang="de-DE" sz="2000" b="1" dirty="0" err="1">
                <a:solidFill>
                  <a:srgbClr val="2D4B9B"/>
                </a:solidFill>
              </a:rPr>
              <a:t>Convective</a:t>
            </a:r>
            <a:r>
              <a:rPr lang="de-DE" altLang="de-DE" sz="2000" b="1" dirty="0">
                <a:solidFill>
                  <a:srgbClr val="2D4B9B"/>
                </a:solidFill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</a:rPr>
              <a:t>Mask</a:t>
            </a:r>
            <a:r>
              <a:rPr lang="de-DE" altLang="de-DE" sz="2000" b="1" dirty="0">
                <a:solidFill>
                  <a:srgbClr val="2D4B9B"/>
                </a:solidFill>
              </a:rPr>
              <a:t> </a:t>
            </a:r>
            <a:r>
              <a:rPr lang="de-DE" altLang="de-DE" sz="2000" b="1" dirty="0" err="1">
                <a:solidFill>
                  <a:srgbClr val="2D4B9B"/>
                </a:solidFill>
              </a:rPr>
              <a:t>Principle</a:t>
            </a:r>
            <a:endParaRPr lang="de-DE" altLang="de-DE" sz="2000" b="1" dirty="0">
              <a:solidFill>
                <a:srgbClr val="2D4B9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6523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FF601-C4AC-4B51-AAEF-FD033EE2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KONRAD3D-EPS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DE5F22-D313-42E6-82A9-41FDBEF02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FE8EE1E-DEB9-4E36-B026-B5EF5055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894165"/>
            <a:ext cx="6875862" cy="503316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Objective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Ensemble prediction of cell life cycles with regard to nowcast uncertainties in position, motion, intensity, and lifetime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Ensemble Initialization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Cell position, motion, severity: KONRAD3D detected cells as mean + statistically tuned observation errors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Lifetime, maximum expected severity: drawing from theoretical PDFs that were fitted to the corresponding observed distributions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20 members per cell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Prediction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Cells move with constant speed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Life cycle of cell intensity is a upside down parabola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Correction of the Nowcast of Redetected cells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Cell positions and speed: Ensemble-Kalman-Filter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(Maximum expected) severity and lifetime: fitting of cell parabolas to observed severity trend of last 15 min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Special treatment of long-living cells using lightning and mesocyclones</a:t>
            </a:r>
          </a:p>
          <a:p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2D4B9B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16A857B-04E9-44A1-A16C-A5C018C451E7}"/>
              </a:ext>
            </a:extLst>
          </p:cNvPr>
          <p:cNvGrpSpPr>
            <a:grpSpLocks noChangeAspect="1"/>
          </p:cNvGrpSpPr>
          <p:nvPr/>
        </p:nvGrpSpPr>
        <p:grpSpPr>
          <a:xfrm>
            <a:off x="8016220" y="1406231"/>
            <a:ext cx="1361454" cy="1440000"/>
            <a:chOff x="9207682" y="3799931"/>
            <a:chExt cx="2088440" cy="220892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5A9D007-DEE4-42B0-9CBA-164DD5794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5" t="3655" r="18478" b="17553"/>
            <a:stretch/>
          </p:blipFill>
          <p:spPr>
            <a:xfrm>
              <a:off x="9207682" y="3799931"/>
              <a:ext cx="2088440" cy="2208927"/>
            </a:xfrm>
            <a:prstGeom prst="rect">
              <a:avLst/>
            </a:prstGeom>
          </p:spPr>
        </p:pic>
        <p:sp>
          <p:nvSpPr>
            <p:cNvPr id="7" name="Rad 33">
              <a:extLst>
                <a:ext uri="{FF2B5EF4-FFF2-40B4-BE49-F238E27FC236}">
                  <a16:creationId xmlns:a16="http://schemas.microsoft.com/office/drawing/2014/main" id="{DBA50C42-EB19-4067-A3DC-6657C9F4C7A7}"/>
                </a:ext>
              </a:extLst>
            </p:cNvPr>
            <p:cNvSpPr/>
            <p:nvPr/>
          </p:nvSpPr>
          <p:spPr bwMode="auto">
            <a:xfrm rot="18745241">
              <a:off x="10152575" y="4586734"/>
              <a:ext cx="565842" cy="425931"/>
            </a:xfrm>
            <a:prstGeom prst="donut">
              <a:avLst>
                <a:gd name="adj" fmla="val 11479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7CB8B18-A6DC-4A48-B106-05DF72D4B065}"/>
                </a:ext>
              </a:extLst>
            </p:cNvPr>
            <p:cNvSpPr/>
            <p:nvPr/>
          </p:nvSpPr>
          <p:spPr bwMode="auto">
            <a:xfrm flipV="1">
              <a:off x="10384786" y="473901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B6289F7-1ABC-424B-B416-6CDBD683DEDE}"/>
                </a:ext>
              </a:extLst>
            </p:cNvPr>
            <p:cNvSpPr/>
            <p:nvPr/>
          </p:nvSpPr>
          <p:spPr bwMode="auto">
            <a:xfrm flipV="1">
              <a:off x="10324311" y="4586216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08523F4-3353-4F06-9239-28BDF37627CD}"/>
                </a:ext>
              </a:extLst>
            </p:cNvPr>
            <p:cNvSpPr/>
            <p:nvPr/>
          </p:nvSpPr>
          <p:spPr bwMode="auto">
            <a:xfrm flipV="1">
              <a:off x="10534365" y="496643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DB59801-7F2D-4D7C-A3CF-176E6AD24679}"/>
                </a:ext>
              </a:extLst>
            </p:cNvPr>
            <p:cNvSpPr/>
            <p:nvPr/>
          </p:nvSpPr>
          <p:spPr bwMode="auto">
            <a:xfrm flipV="1">
              <a:off x="10380122" y="491609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8D44A9A-8332-4C8D-BDDC-AC5BECB9AA7B}"/>
                </a:ext>
              </a:extLst>
            </p:cNvPr>
            <p:cNvSpPr/>
            <p:nvPr/>
          </p:nvSpPr>
          <p:spPr bwMode="auto">
            <a:xfrm flipV="1">
              <a:off x="10550008" y="447133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976E641-1AF0-40F0-93E7-321319F72A16}"/>
                </a:ext>
              </a:extLst>
            </p:cNvPr>
            <p:cNvSpPr/>
            <p:nvPr/>
          </p:nvSpPr>
          <p:spPr bwMode="auto">
            <a:xfrm flipV="1">
              <a:off x="10210323" y="4546383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8D400A2-7868-4909-BF68-B0CE3021AAC0}"/>
                </a:ext>
              </a:extLst>
            </p:cNvPr>
            <p:cNvSpPr/>
            <p:nvPr/>
          </p:nvSpPr>
          <p:spPr bwMode="auto">
            <a:xfrm flipV="1">
              <a:off x="10456703" y="466261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F7E0FEE-23EC-48CD-8066-E3F0B93E4090}"/>
                </a:ext>
              </a:extLst>
            </p:cNvPr>
            <p:cNvSpPr/>
            <p:nvPr/>
          </p:nvSpPr>
          <p:spPr bwMode="auto">
            <a:xfrm flipV="1">
              <a:off x="10490632" y="4800629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FFCE578-647D-4BCA-AAE8-5BDD12127B97}"/>
                </a:ext>
              </a:extLst>
            </p:cNvPr>
            <p:cNvSpPr/>
            <p:nvPr/>
          </p:nvSpPr>
          <p:spPr bwMode="auto">
            <a:xfrm flipV="1">
              <a:off x="10624768" y="4830418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5AD103A-1C8B-4F73-8E53-BBCBB211ABF2}"/>
                </a:ext>
              </a:extLst>
            </p:cNvPr>
            <p:cNvSpPr/>
            <p:nvPr/>
          </p:nvSpPr>
          <p:spPr bwMode="auto">
            <a:xfrm flipV="1">
              <a:off x="10288814" y="4723697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816B879-B4FE-4B97-9478-FA572AC3C6B6}"/>
                </a:ext>
              </a:extLst>
            </p:cNvPr>
            <p:cNvSpPr/>
            <p:nvPr/>
          </p:nvSpPr>
          <p:spPr bwMode="auto">
            <a:xfrm flipV="1">
              <a:off x="10661467" y="4679005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1C78908-8A1B-47FE-94EE-C3D4A0A76EC3}"/>
                </a:ext>
              </a:extLst>
            </p:cNvPr>
            <p:cNvSpPr/>
            <p:nvPr/>
          </p:nvSpPr>
          <p:spPr bwMode="auto">
            <a:xfrm flipV="1">
              <a:off x="10195968" y="480809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9D226F9-63BB-4234-A3F8-7E50E7FC23F9}"/>
                </a:ext>
              </a:extLst>
            </p:cNvPr>
            <p:cNvSpPr/>
            <p:nvPr/>
          </p:nvSpPr>
          <p:spPr bwMode="auto">
            <a:xfrm flipV="1">
              <a:off x="10408428" y="445536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D0C9666-00FA-4630-AA6F-22FF71EDEC27}"/>
                </a:ext>
              </a:extLst>
            </p:cNvPr>
            <p:cNvSpPr/>
            <p:nvPr/>
          </p:nvSpPr>
          <p:spPr bwMode="auto">
            <a:xfrm flipV="1">
              <a:off x="10039633" y="490532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033CE1E-0A76-4AEA-B149-30388B5E6E7E}"/>
                </a:ext>
              </a:extLst>
            </p:cNvPr>
            <p:cNvSpPr/>
            <p:nvPr/>
          </p:nvSpPr>
          <p:spPr bwMode="auto">
            <a:xfrm flipV="1">
              <a:off x="10203643" y="4991470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17AF1996-3634-43A4-94CF-B0E44E4A0D52}"/>
                </a:ext>
              </a:extLst>
            </p:cNvPr>
            <p:cNvSpPr/>
            <p:nvPr/>
          </p:nvSpPr>
          <p:spPr bwMode="auto">
            <a:xfrm flipV="1">
              <a:off x="10579312" y="452518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AF95A57-6FC0-4DBB-9D62-D7540FA02A61}"/>
                </a:ext>
              </a:extLst>
            </p:cNvPr>
            <p:cNvSpPr/>
            <p:nvPr/>
          </p:nvSpPr>
          <p:spPr bwMode="auto">
            <a:xfrm flipV="1">
              <a:off x="10158972" y="4703395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BFF5F02-1637-4029-9D71-7136B8649F79}"/>
                </a:ext>
              </a:extLst>
            </p:cNvPr>
            <p:cNvSpPr/>
            <p:nvPr/>
          </p:nvSpPr>
          <p:spPr bwMode="auto">
            <a:xfrm flipV="1">
              <a:off x="10351954" y="4837776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BD02941-6DA3-42E9-AFE4-4676680C6CC0}"/>
                </a:ext>
              </a:extLst>
            </p:cNvPr>
            <p:cNvSpPr/>
            <p:nvPr/>
          </p:nvSpPr>
          <p:spPr bwMode="auto">
            <a:xfrm flipV="1">
              <a:off x="10397406" y="5056063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3885E4D-3355-47A5-A47F-FF43F5D2583A}"/>
                </a:ext>
              </a:extLst>
            </p:cNvPr>
            <p:cNvSpPr/>
            <p:nvPr/>
          </p:nvSpPr>
          <p:spPr bwMode="auto">
            <a:xfrm flipV="1">
              <a:off x="10557095" y="4706648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9" name="Inhaltsplatzhalter 1">
            <a:extLst>
              <a:ext uri="{FF2B5EF4-FFF2-40B4-BE49-F238E27FC236}">
                <a16:creationId xmlns:a16="http://schemas.microsoft.com/office/drawing/2014/main" id="{6C4CC5B4-0B30-4B61-AF46-93649AAF1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10774" r="54067" b="58216"/>
          <a:stretch/>
        </p:blipFill>
        <p:spPr bwMode="auto">
          <a:xfrm>
            <a:off x="9953333" y="1406231"/>
            <a:ext cx="217785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48D083AA-0097-4085-BCEE-99FBFDDD5071}"/>
              </a:ext>
            </a:extLst>
          </p:cNvPr>
          <p:cNvSpPr txBox="1">
            <a:spLocks noChangeAspect="1"/>
          </p:cNvSpPr>
          <p:nvPr/>
        </p:nvSpPr>
        <p:spPr>
          <a:xfrm>
            <a:off x="10430089" y="2746153"/>
            <a:ext cx="1412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maximum severity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F0E05D4-EABC-4DF8-B74C-2C72F7CAF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/>
          <a:stretch/>
        </p:blipFill>
        <p:spPr>
          <a:xfrm>
            <a:off x="6112867" y="3356988"/>
            <a:ext cx="3051699" cy="180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1007269-E36E-42B4-9BCF-5DAE65102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6944" y="3926383"/>
            <a:ext cx="2674653" cy="1980000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87DCCC81-DC8E-48F4-935B-A21B25DBD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028" y="4912648"/>
            <a:ext cx="949163" cy="3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Cell lifetimes (min)</a:t>
            </a:r>
            <a:endParaRPr kumimoji="0" lang="en-AU" altLang="de-DE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70FC0785-326C-4F84-9760-A63BDFD17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913" y="2948231"/>
            <a:ext cx="2585545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Stochastic ensemble of cell positions of a detected K3D cell.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E9E074D6-A1F8-4CB7-BDD9-3A035BA6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738" y="2946399"/>
            <a:ext cx="2433847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Empirical and theoretical PDF of maximum expected severity.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36C46061-6717-485F-85F5-427840274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271" y="5175454"/>
            <a:ext cx="2792889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Mean temporal development of K3D cell severity from 04. to 09.2019.</a:t>
            </a: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F0A80185-472B-4820-AEA5-A7A3E026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347" y="5906383"/>
            <a:ext cx="313775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Example of fitting parabolas to observed severity trend (black solid line.)</a:t>
            </a:r>
          </a:p>
        </p:txBody>
      </p:sp>
    </p:spTree>
    <p:extLst>
      <p:ext uri="{BB962C8B-B14F-4D97-AF65-F5344CB8AC3E}">
        <p14:creationId xmlns:p14="http://schemas.microsoft.com/office/powerpoint/2010/main" val="2877603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Inhaltsplatzhalter 3"/>
          <p:cNvSpPr txBox="1"/>
          <p:nvPr/>
        </p:nvSpPr>
        <p:spPr>
          <a:xfrm>
            <a:off x="767408" y="1124640"/>
            <a:ext cx="5196196" cy="5032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spcCol="0" anchor="ctr">
            <a:noAutofit/>
          </a:bodyPr>
          <a:lstStyle/>
          <a:p>
            <a:pPr marL="352440" indent="-35208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u="sng" spc="-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721350" lvl="1" indent="-28575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latin typeface="Arial"/>
              </a:rPr>
              <a:t>detection, tracking and forecasting of convective cells at DWD</a:t>
            </a:r>
            <a:endParaRPr lang="en-AU" sz="1200" u="sng" spc="-1" dirty="0">
              <a:solidFill>
                <a:srgbClr val="000000"/>
              </a:solidFill>
              <a:latin typeface="Arial"/>
            </a:endParaRPr>
          </a:p>
          <a:p>
            <a:pPr marL="352440" indent="-35208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u="sng" spc="-1" dirty="0">
                <a:solidFill>
                  <a:srgbClr val="000000"/>
                </a:solidFill>
                <a:latin typeface="Arial"/>
              </a:rPr>
              <a:t>Radar cells</a:t>
            </a:r>
            <a:endParaRPr lang="en-AU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718110" lvl="1" indent="-28575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b="0" strike="noStrike" spc="-1" dirty="0">
                <a:solidFill>
                  <a:srgbClr val="000000"/>
                </a:solidFill>
                <a:latin typeface="Arial"/>
              </a:rPr>
              <a:t>available every 5 min</a:t>
            </a:r>
            <a:endParaRPr lang="de-DE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52440" indent="-352080"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US" sz="1800" b="0" u="sng" strike="noStrike" spc="-1" dirty="0">
                <a:solidFill>
                  <a:srgbClr val="000000"/>
                </a:solidFill>
                <a:latin typeface="Arial"/>
              </a:rPr>
              <a:t>Nowcasting cells</a:t>
            </a:r>
            <a:endParaRPr lang="de-DE" sz="1800" b="0" strike="noStrike" spc="-1" dirty="0">
              <a:solidFill>
                <a:srgbClr val="000000"/>
              </a:solidFill>
              <a:latin typeface="Arial"/>
            </a:endParaRPr>
          </a:p>
          <a:p>
            <a:pPr marL="718110" lvl="1" indent="-28575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b="0" strike="noStrike" spc="-1" dirty="0">
                <a:solidFill>
                  <a:srgbClr val="000000"/>
                </a:solidFill>
                <a:latin typeface="Arial"/>
              </a:rPr>
              <a:t>KONRAD3D-EPS based on radar cells</a:t>
            </a:r>
          </a:p>
          <a:p>
            <a:pPr marL="718110" lvl="1" indent="-28575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available every 5 min</a:t>
            </a:r>
          </a:p>
          <a:p>
            <a:pPr marL="718110" lvl="1" indent="-28575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20 members</a:t>
            </a:r>
            <a:endParaRPr lang="en-AU" sz="1200" b="0" strike="noStrike" spc="-1" dirty="0">
              <a:solidFill>
                <a:srgbClr val="000000"/>
              </a:solidFill>
              <a:latin typeface="Arial"/>
            </a:endParaRPr>
          </a:p>
          <a:p>
            <a:pPr marL="352440" indent="-352080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u="sng" spc="-1" dirty="0">
                <a:solidFill>
                  <a:srgbClr val="000000"/>
                </a:solidFill>
                <a:latin typeface="Arial"/>
              </a:rPr>
              <a:t>NWP cells</a:t>
            </a:r>
            <a:endParaRPr lang="en-AU" spc="-1" dirty="0">
              <a:solidFill>
                <a:srgbClr val="000000"/>
              </a:solidFill>
              <a:latin typeface="Arial"/>
            </a:endParaRPr>
          </a:p>
          <a:p>
            <a:pPr marL="718110" lvl="1" indent="-28575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ICON-D2-RUC +  EMVORADO</a:t>
            </a:r>
          </a:p>
          <a:p>
            <a:pPr marL="718110" lvl="1" indent="-285750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</a:rPr>
              <a:t>2-moment microphysics scheme</a:t>
            </a:r>
            <a:endParaRPr lang="en-AU" sz="1600" spc="-1" dirty="0">
              <a:solidFill>
                <a:srgbClr val="000000"/>
              </a:solidFill>
              <a:latin typeface="Arial"/>
            </a:endParaRPr>
          </a:p>
          <a:p>
            <a:pPr marL="718110" lvl="1" indent="-28575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available every hour with a 5-min forecast step</a:t>
            </a:r>
          </a:p>
          <a:p>
            <a:pPr marL="718110" lvl="1" indent="-28575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forecast time of 14 h</a:t>
            </a:r>
          </a:p>
          <a:p>
            <a:pPr marL="718110" lvl="1" indent="-285750">
              <a:lnSpc>
                <a:spcPct val="9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§"/>
            </a:pPr>
            <a:r>
              <a:rPr lang="en-AU" sz="1600" spc="-1" dirty="0">
                <a:solidFill>
                  <a:srgbClr val="000000"/>
                </a:solidFill>
                <a:latin typeface="Arial"/>
              </a:rPr>
              <a:t>21 members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51" y="1173321"/>
            <a:ext cx="2488074" cy="2187376"/>
          </a:xfrm>
          <a:prstGeom prst="rect">
            <a:avLst/>
          </a:prstGeom>
        </p:spPr>
      </p:pic>
      <p:sp>
        <p:nvSpPr>
          <p:cNvPr id="104" name="Titel 1"/>
          <p:cNvSpPr/>
          <p:nvPr/>
        </p:nvSpPr>
        <p:spPr>
          <a:xfrm>
            <a:off x="525600" y="331200"/>
            <a:ext cx="8353080" cy="431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numCol="1" spcCol="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n-AU" sz="2400" b="1" strike="noStrike" spc="-1" dirty="0">
                <a:solidFill>
                  <a:srgbClr val="2D4B9B"/>
                </a:solidFill>
                <a:latin typeface="Arial"/>
              </a:rPr>
              <a:t>Available                  -C</a:t>
            </a:r>
            <a:r>
              <a:rPr lang="en-AU" sz="2400" b="1" spc="-1" dirty="0">
                <a:solidFill>
                  <a:srgbClr val="2D4B9B"/>
                </a:solidFill>
                <a:latin typeface="Arial"/>
              </a:rPr>
              <a:t>ells</a:t>
            </a:r>
            <a:endParaRPr lang="en-AU" sz="2400" b="0" strike="noStrike" spc="-1" dirty="0">
              <a:latin typeface="Arial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t>3</a:t>
            </a:fld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5" t="12047" r="9573" b="28617"/>
          <a:stretch/>
        </p:blipFill>
        <p:spPr>
          <a:xfrm>
            <a:off x="7301456" y="3496734"/>
            <a:ext cx="4051128" cy="26676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2" t="65555" r="41113" b="12902"/>
          <a:stretch/>
        </p:blipFill>
        <p:spPr>
          <a:xfrm>
            <a:off x="8723138" y="1171438"/>
            <a:ext cx="2562896" cy="2189258"/>
          </a:xfrm>
          <a:prstGeom prst="rect">
            <a:avLst/>
          </a:prstGeom>
        </p:spPr>
      </p:pic>
      <p:pic>
        <p:nvPicPr>
          <p:cNvPr id="11" name="Grafik 7"/>
          <p:cNvPicPr/>
          <p:nvPr/>
        </p:nvPicPr>
        <p:blipFill rotWithShape="1">
          <a:blip r:embed="rId6"/>
          <a:srcRect b="9764"/>
          <a:stretch/>
        </p:blipFill>
        <p:spPr>
          <a:xfrm>
            <a:off x="1920740" y="427566"/>
            <a:ext cx="1438956" cy="275167"/>
          </a:xfrm>
          <a:prstGeom prst="rect">
            <a:avLst/>
          </a:prstGeom>
          <a:ln w="0">
            <a:noFill/>
          </a:ln>
        </p:spPr>
      </p:pic>
      <p:sp>
        <p:nvSpPr>
          <p:cNvPr id="6" name="Rechteck 5"/>
          <p:cNvSpPr/>
          <p:nvPr/>
        </p:nvSpPr>
        <p:spPr bwMode="auto">
          <a:xfrm>
            <a:off x="7459200" y="1176813"/>
            <a:ext cx="1246599" cy="28016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100" b="1" i="0" u="none" strike="noStrike" cap="none" normalizeH="0" baseline="0" dirty="0">
                <a:ln>
                  <a:noFill/>
                </a:ln>
                <a:effectLst/>
                <a:latin typeface="Arial" charset="0"/>
              </a:rPr>
              <a:t>NWP cells</a:t>
            </a:r>
          </a:p>
        </p:txBody>
      </p:sp>
      <p:sp>
        <p:nvSpPr>
          <p:cNvPr id="12" name="Rechteck 11"/>
          <p:cNvSpPr/>
          <p:nvPr/>
        </p:nvSpPr>
        <p:spPr bwMode="auto">
          <a:xfrm>
            <a:off x="8727912" y="1167945"/>
            <a:ext cx="1134533" cy="282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100" b="1" dirty="0"/>
              <a:t>r</a:t>
            </a:r>
            <a:r>
              <a:rPr kumimoji="0" lang="en-AU" sz="1100" b="1" i="0" u="none" strike="noStrike" cap="none" normalizeH="0" baseline="0" dirty="0">
                <a:ln>
                  <a:noFill/>
                </a:ln>
                <a:effectLst/>
              </a:rPr>
              <a:t>adar cells</a:t>
            </a:r>
          </a:p>
        </p:txBody>
      </p:sp>
      <p:sp>
        <p:nvSpPr>
          <p:cNvPr id="13" name="Rechteck 12"/>
          <p:cNvSpPr/>
          <p:nvPr/>
        </p:nvSpPr>
        <p:spPr bwMode="auto">
          <a:xfrm>
            <a:off x="9875417" y="3499977"/>
            <a:ext cx="1134533" cy="2821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050" b="1" dirty="0"/>
              <a:t>EMVORADO</a:t>
            </a:r>
            <a:endParaRPr kumimoji="0" lang="en-AU" sz="105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14" name="Grafik 7"/>
          <p:cNvPicPr/>
          <p:nvPr/>
        </p:nvPicPr>
        <p:blipFill rotWithShape="1">
          <a:blip r:embed="rId6"/>
          <a:srcRect b="-18368"/>
          <a:stretch/>
        </p:blipFill>
        <p:spPr>
          <a:xfrm>
            <a:off x="1127448" y="1148278"/>
            <a:ext cx="1114920" cy="251656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336405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3D275-86F8-41A9-9D8E-01ED36CD9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>
                <a:solidFill>
                  <a:srgbClr val="2D4B9B"/>
                </a:solidFill>
              </a:rPr>
              <a:t>KONRAD3D-EPS: Object-Based Nowcasting Ensemble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618641E-C378-48FC-BC6F-168A5D1A6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6406486" cy="503316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Objective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Capture nowcast uncertainties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Predict intensity changes</a:t>
            </a:r>
          </a:p>
          <a:p>
            <a:pPr eaLnBrk="1" hangingPunct="1"/>
            <a:endParaRPr lang="en-US" altLang="de-DE" sz="800" dirty="0"/>
          </a:p>
          <a:p>
            <a:pPr marL="0" indent="0" eaLnBrk="1" hangingPunct="1">
              <a:buNone/>
            </a:pPr>
            <a:r>
              <a:rPr lang="en-US" b="1" dirty="0">
                <a:solidFill>
                  <a:srgbClr val="2D4B9B"/>
                </a:solidFill>
              </a:rPr>
              <a:t>Concept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Generate an ensemble with 20 members by: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de-DE" altLang="de-DE" dirty="0"/>
              <a:t>K</a:t>
            </a:r>
            <a:r>
              <a:rPr lang="en-US" altLang="de-DE" dirty="0"/>
              <a:t>ONRAD3D output as ensemble mean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Statistically calibrated errors of the observations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Statistical distributions of maximum severity and lifetime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Predict cell parameters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Cell speed assumed to be constant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Severity show a parabolic behavior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Apply an Ensemble Kalman filter to track cells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547354-41DC-475C-8C41-E2D98BB041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01E2D926-2369-4DF3-A3B5-EB4AFEE041EF}"/>
              </a:ext>
            </a:extLst>
          </p:cNvPr>
          <p:cNvGrpSpPr>
            <a:grpSpLocks noChangeAspect="1"/>
          </p:cNvGrpSpPr>
          <p:nvPr/>
        </p:nvGrpSpPr>
        <p:grpSpPr>
          <a:xfrm>
            <a:off x="7963323" y="1859278"/>
            <a:ext cx="2880000" cy="3046154"/>
            <a:chOff x="6444000" y="1076057"/>
            <a:chExt cx="2088440" cy="220892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580A2A2-12DF-45EB-AC87-902CD479EE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5" t="3655" r="18478" b="17553"/>
            <a:stretch/>
          </p:blipFill>
          <p:spPr>
            <a:xfrm>
              <a:off x="6444000" y="1076057"/>
              <a:ext cx="2088440" cy="2208927"/>
            </a:xfrm>
            <a:prstGeom prst="rect">
              <a:avLst/>
            </a:prstGeom>
          </p:spPr>
        </p:pic>
        <p:sp>
          <p:nvSpPr>
            <p:cNvPr id="7" name="Multiplizieren 13">
              <a:extLst>
                <a:ext uri="{FF2B5EF4-FFF2-40B4-BE49-F238E27FC236}">
                  <a16:creationId xmlns:a16="http://schemas.microsoft.com/office/drawing/2014/main" id="{1233C01A-3E46-434E-949C-C206735A90BE}"/>
                </a:ext>
              </a:extLst>
            </p:cNvPr>
            <p:cNvSpPr/>
            <p:nvPr/>
          </p:nvSpPr>
          <p:spPr bwMode="auto">
            <a:xfrm>
              <a:off x="7673032" y="1749598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Multiplizieren 14">
              <a:extLst>
                <a:ext uri="{FF2B5EF4-FFF2-40B4-BE49-F238E27FC236}">
                  <a16:creationId xmlns:a16="http://schemas.microsoft.com/office/drawing/2014/main" id="{D084C8F6-13FC-4371-A451-95A9DE52FA37}"/>
                </a:ext>
              </a:extLst>
            </p:cNvPr>
            <p:cNvSpPr/>
            <p:nvPr/>
          </p:nvSpPr>
          <p:spPr bwMode="auto">
            <a:xfrm>
              <a:off x="7835028" y="1863289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Multiplizieren 15">
              <a:extLst>
                <a:ext uri="{FF2B5EF4-FFF2-40B4-BE49-F238E27FC236}">
                  <a16:creationId xmlns:a16="http://schemas.microsoft.com/office/drawing/2014/main" id="{A2BF815E-8A8A-4BB2-B307-789C61E20BEF}"/>
                </a:ext>
              </a:extLst>
            </p:cNvPr>
            <p:cNvSpPr/>
            <p:nvPr/>
          </p:nvSpPr>
          <p:spPr bwMode="auto">
            <a:xfrm>
              <a:off x="7501108" y="2235830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Multiplizieren 16">
              <a:extLst>
                <a:ext uri="{FF2B5EF4-FFF2-40B4-BE49-F238E27FC236}">
                  <a16:creationId xmlns:a16="http://schemas.microsoft.com/office/drawing/2014/main" id="{EF8401B8-7737-40FD-99EC-FEFD1FE31D4D}"/>
                </a:ext>
              </a:extLst>
            </p:cNvPr>
            <p:cNvSpPr/>
            <p:nvPr/>
          </p:nvSpPr>
          <p:spPr bwMode="auto">
            <a:xfrm>
              <a:off x="7909723" y="2050678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Multiplizieren 17">
              <a:extLst>
                <a:ext uri="{FF2B5EF4-FFF2-40B4-BE49-F238E27FC236}">
                  <a16:creationId xmlns:a16="http://schemas.microsoft.com/office/drawing/2014/main" id="{07C21A07-B9D1-4A71-8007-AC55B994F006}"/>
                </a:ext>
              </a:extLst>
            </p:cNvPr>
            <p:cNvSpPr/>
            <p:nvPr/>
          </p:nvSpPr>
          <p:spPr bwMode="auto">
            <a:xfrm>
              <a:off x="7236296" y="2059762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Multiplizieren 18">
              <a:extLst>
                <a:ext uri="{FF2B5EF4-FFF2-40B4-BE49-F238E27FC236}">
                  <a16:creationId xmlns:a16="http://schemas.microsoft.com/office/drawing/2014/main" id="{C22B2F52-C8D8-4D1E-8E77-F65672BC3579}"/>
                </a:ext>
              </a:extLst>
            </p:cNvPr>
            <p:cNvSpPr/>
            <p:nvPr/>
          </p:nvSpPr>
          <p:spPr bwMode="auto">
            <a:xfrm>
              <a:off x="7658338" y="2354053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Multiplizieren 19">
              <a:extLst>
                <a:ext uri="{FF2B5EF4-FFF2-40B4-BE49-F238E27FC236}">
                  <a16:creationId xmlns:a16="http://schemas.microsoft.com/office/drawing/2014/main" id="{F22DAE86-3363-4D0C-8904-CC87A456B678}"/>
                </a:ext>
              </a:extLst>
            </p:cNvPr>
            <p:cNvSpPr/>
            <p:nvPr/>
          </p:nvSpPr>
          <p:spPr bwMode="auto">
            <a:xfrm>
              <a:off x="7299643" y="2482952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Multiplizieren 20">
              <a:extLst>
                <a:ext uri="{FF2B5EF4-FFF2-40B4-BE49-F238E27FC236}">
                  <a16:creationId xmlns:a16="http://schemas.microsoft.com/office/drawing/2014/main" id="{EFD5994A-4D16-40EE-BFA6-80C757BCD3AD}"/>
                </a:ext>
              </a:extLst>
            </p:cNvPr>
            <p:cNvSpPr/>
            <p:nvPr/>
          </p:nvSpPr>
          <p:spPr bwMode="auto">
            <a:xfrm>
              <a:off x="7485116" y="2467745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Multiplizieren 21">
              <a:extLst>
                <a:ext uri="{FF2B5EF4-FFF2-40B4-BE49-F238E27FC236}">
                  <a16:creationId xmlns:a16="http://schemas.microsoft.com/office/drawing/2014/main" id="{AEA04D83-11F5-44B6-9951-AD2452C908FB}"/>
                </a:ext>
              </a:extLst>
            </p:cNvPr>
            <p:cNvSpPr/>
            <p:nvPr/>
          </p:nvSpPr>
          <p:spPr bwMode="auto">
            <a:xfrm>
              <a:off x="7501255" y="1754110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Multiplizieren 22">
              <a:extLst>
                <a:ext uri="{FF2B5EF4-FFF2-40B4-BE49-F238E27FC236}">
                  <a16:creationId xmlns:a16="http://schemas.microsoft.com/office/drawing/2014/main" id="{26D4866E-ADCD-435C-8772-E84FD70CD71A}"/>
                </a:ext>
              </a:extLst>
            </p:cNvPr>
            <p:cNvSpPr/>
            <p:nvPr/>
          </p:nvSpPr>
          <p:spPr bwMode="auto">
            <a:xfrm>
              <a:off x="7410033" y="1992511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Multiplizieren 23">
              <a:extLst>
                <a:ext uri="{FF2B5EF4-FFF2-40B4-BE49-F238E27FC236}">
                  <a16:creationId xmlns:a16="http://schemas.microsoft.com/office/drawing/2014/main" id="{5FC7BE32-47E1-42FB-9413-F6471CD73B41}"/>
                </a:ext>
              </a:extLst>
            </p:cNvPr>
            <p:cNvSpPr/>
            <p:nvPr/>
          </p:nvSpPr>
          <p:spPr bwMode="auto">
            <a:xfrm>
              <a:off x="7620563" y="2162756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Multiplizieren 24">
              <a:extLst>
                <a:ext uri="{FF2B5EF4-FFF2-40B4-BE49-F238E27FC236}">
                  <a16:creationId xmlns:a16="http://schemas.microsoft.com/office/drawing/2014/main" id="{475E0686-A562-4D4F-8D43-985B09D26BA0}"/>
                </a:ext>
              </a:extLst>
            </p:cNvPr>
            <p:cNvSpPr/>
            <p:nvPr/>
          </p:nvSpPr>
          <p:spPr bwMode="auto">
            <a:xfrm>
              <a:off x="7757950" y="2200163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Multiplizieren 25">
              <a:extLst>
                <a:ext uri="{FF2B5EF4-FFF2-40B4-BE49-F238E27FC236}">
                  <a16:creationId xmlns:a16="http://schemas.microsoft.com/office/drawing/2014/main" id="{BEBBE26F-5A50-42F2-8574-9162483EDBEF}"/>
                </a:ext>
              </a:extLst>
            </p:cNvPr>
            <p:cNvSpPr/>
            <p:nvPr/>
          </p:nvSpPr>
          <p:spPr bwMode="auto">
            <a:xfrm>
              <a:off x="7500328" y="1907393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Multiplizieren 26">
              <a:extLst>
                <a:ext uri="{FF2B5EF4-FFF2-40B4-BE49-F238E27FC236}">
                  <a16:creationId xmlns:a16="http://schemas.microsoft.com/office/drawing/2014/main" id="{C4C45F98-D2E3-46DD-84DE-6FEC17BD626D}"/>
                </a:ext>
              </a:extLst>
            </p:cNvPr>
            <p:cNvSpPr/>
            <p:nvPr/>
          </p:nvSpPr>
          <p:spPr bwMode="auto">
            <a:xfrm>
              <a:off x="7757950" y="2086203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Multiplizieren 27">
              <a:extLst>
                <a:ext uri="{FF2B5EF4-FFF2-40B4-BE49-F238E27FC236}">
                  <a16:creationId xmlns:a16="http://schemas.microsoft.com/office/drawing/2014/main" id="{0F65E257-9B67-4F8B-B191-03BE5CF8E17E}"/>
                </a:ext>
              </a:extLst>
            </p:cNvPr>
            <p:cNvSpPr/>
            <p:nvPr/>
          </p:nvSpPr>
          <p:spPr bwMode="auto">
            <a:xfrm>
              <a:off x="7656652" y="1942842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Multiplizieren 28">
              <a:extLst>
                <a:ext uri="{FF2B5EF4-FFF2-40B4-BE49-F238E27FC236}">
                  <a16:creationId xmlns:a16="http://schemas.microsoft.com/office/drawing/2014/main" id="{44599420-1DC8-457C-9A1F-E2C018231AE8}"/>
                </a:ext>
              </a:extLst>
            </p:cNvPr>
            <p:cNvSpPr/>
            <p:nvPr/>
          </p:nvSpPr>
          <p:spPr bwMode="auto">
            <a:xfrm>
              <a:off x="7345161" y="2235635"/>
              <a:ext cx="230238" cy="229485"/>
            </a:xfrm>
            <a:prstGeom prst="mathMultiply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ad 29">
              <a:extLst>
                <a:ext uri="{FF2B5EF4-FFF2-40B4-BE49-F238E27FC236}">
                  <a16:creationId xmlns:a16="http://schemas.microsoft.com/office/drawing/2014/main" id="{2DEF8B82-ABED-4401-9BBA-067831A7F0B9}"/>
                </a:ext>
              </a:extLst>
            </p:cNvPr>
            <p:cNvSpPr/>
            <p:nvPr/>
          </p:nvSpPr>
          <p:spPr bwMode="auto">
            <a:xfrm rot="18745241">
              <a:off x="7388893" y="2001857"/>
              <a:ext cx="565842" cy="425931"/>
            </a:xfrm>
            <a:prstGeom prst="donut">
              <a:avLst>
                <a:gd name="adj" fmla="val 11479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hteck 23">
              <a:extLst>
                <a:ext uri="{FF2B5EF4-FFF2-40B4-BE49-F238E27FC236}">
                  <a16:creationId xmlns:a16="http://schemas.microsoft.com/office/drawing/2014/main" id="{EEED3908-7AA8-4FDC-8C16-F51D09B81DB7}"/>
                </a:ext>
              </a:extLst>
            </p:cNvPr>
            <p:cNvSpPr/>
            <p:nvPr/>
          </p:nvSpPr>
          <p:spPr bwMode="auto">
            <a:xfrm>
              <a:off x="7621931" y="2160302"/>
              <a:ext cx="108000" cy="108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DD51C3FA-CA35-4F2F-A1EE-C2B6AFBCA6BC}"/>
              </a:ext>
            </a:extLst>
          </p:cNvPr>
          <p:cNvSpPr txBox="1"/>
          <p:nvPr/>
        </p:nvSpPr>
        <p:spPr>
          <a:xfrm>
            <a:off x="7864624" y="4948373"/>
            <a:ext cx="3800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Ensemble of KONRAD3D cell centers</a:t>
            </a:r>
          </a:p>
        </p:txBody>
      </p:sp>
    </p:spTree>
    <p:extLst>
      <p:ext uri="{BB962C8B-B14F-4D97-AF65-F5344CB8AC3E}">
        <p14:creationId xmlns:p14="http://schemas.microsoft.com/office/powerpoint/2010/main" val="20246575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A12196-C361-4EAB-9749-F7B8AB77C2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78B3CCBC-778C-4ABA-97E5-ECF0015AF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271" y="2888346"/>
            <a:ext cx="3140764" cy="108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de-DE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de-DE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</a:rPr>
              <a:t>Observed maximum severities of KONRAD3D cells fitted to a Gumbel distribution.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</a:rPr>
              <a:t>Period: JJA 2021.</a:t>
            </a:r>
          </a:p>
        </p:txBody>
      </p:sp>
      <p:pic>
        <p:nvPicPr>
          <p:cNvPr id="6" name="Inhaltsplatzhalter 1">
            <a:extLst>
              <a:ext uri="{FF2B5EF4-FFF2-40B4-BE49-F238E27FC236}">
                <a16:creationId xmlns:a16="http://schemas.microsoft.com/office/drawing/2014/main" id="{B4E76063-4C2A-4600-9B32-80ECD42297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4" b="2739"/>
          <a:stretch/>
        </p:blipFill>
        <p:spPr bwMode="auto">
          <a:xfrm>
            <a:off x="0" y="18000"/>
            <a:ext cx="8272838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85CB863D-07DE-491A-B211-5B23155BD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1271" y="4161880"/>
            <a:ext cx="3140764" cy="1081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de-DE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endParaRPr lang="en-US" altLang="de-DE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  <a:sym typeface="Wingdings" panose="05000000000000000000" pitchFamily="2" charset="2"/>
              </a:rPr>
              <a:t> Used for initialization only!</a:t>
            </a:r>
            <a:endParaRPr lang="en-US" altLang="de-DE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2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45BC98-A40A-476B-9354-61C68C896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KONRAD3D-EPS: Severity Lifecycle Prediction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0327C91-6802-4F87-9AB8-8246E4CAF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27051" y="1124744"/>
                <a:ext cx="5826041" cy="5033169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Severity lifecycle prediction is main objective of KONRAD3D-EPS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endParaRPr lang="en-US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en-US" dirty="0"/>
                  <a:t>Severity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parameterized as a parabola function of lifetime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und maximum severity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Inhaltsplatzhalter 2">
                <a:extLst>
                  <a:ext uri="{FF2B5EF4-FFF2-40B4-BE49-F238E27FC236}">
                    <a16:creationId xmlns:a16="http://schemas.microsoft.com/office/drawing/2014/main" id="{40327C91-6802-4F87-9AB8-8246E4CAF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27051" y="1124744"/>
                <a:ext cx="5826041" cy="5033169"/>
              </a:xfrm>
              <a:blipFill>
                <a:blip r:embed="rId2"/>
                <a:stretch>
                  <a:fillRect l="-2092" t="-1576" r="-1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82329F-2618-4594-B250-3077572C3F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graphicFrame>
        <p:nvGraphicFramePr>
          <p:cNvPr id="5" name="Inhaltsplatzhalter 6">
            <a:extLst>
              <a:ext uri="{FF2B5EF4-FFF2-40B4-BE49-F238E27FC236}">
                <a16:creationId xmlns:a16="http://schemas.microsoft.com/office/drawing/2014/main" id="{93C4D950-CBA5-467E-BADE-930FC4A1D855}"/>
              </a:ext>
            </a:extLst>
          </p:cNvPr>
          <p:cNvGraphicFramePr>
            <a:graphicFrameLocks/>
          </p:cNvGraphicFramePr>
          <p:nvPr/>
        </p:nvGraphicFramePr>
        <p:xfrm>
          <a:off x="7436793" y="4572282"/>
          <a:ext cx="2717938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469072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1248866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Severity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Meaning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weak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moderate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severe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extreme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53860"/>
                  </a:ext>
                </a:extLst>
              </a:tr>
            </a:tbl>
          </a:graphicData>
        </a:graphic>
      </p:graphicFrame>
      <p:pic>
        <p:nvPicPr>
          <p:cNvPr id="6" name="Grafik 5">
            <a:extLst>
              <a:ext uri="{FF2B5EF4-FFF2-40B4-BE49-F238E27FC236}">
                <a16:creationId xmlns:a16="http://schemas.microsoft.com/office/drawing/2014/main" id="{3672B550-9B0B-457C-B648-410C6D9698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949" y="1124744"/>
            <a:ext cx="5040000" cy="3350583"/>
          </a:xfrm>
          <a:prstGeom prst="rect">
            <a:avLst/>
          </a:prstGeom>
        </p:spPr>
      </p:pic>
      <p:sp>
        <p:nvSpPr>
          <p:cNvPr id="7" name="Text Box 3">
            <a:extLst>
              <a:ext uri="{FF2B5EF4-FFF2-40B4-BE49-F238E27FC236}">
                <a16:creationId xmlns:a16="http://schemas.microsoft.com/office/drawing/2014/main" id="{1103B7D2-233B-4883-A578-59DC002659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2108" y="4093465"/>
            <a:ext cx="1590709" cy="42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Cell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r>
              <a:rPr kumimoji="0" lang="de-DE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lifetimes</a:t>
            </a: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(min)</a:t>
            </a:r>
            <a:endParaRPr kumimoji="0" lang="de-DE" altLang="de-DE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20F64F7-7730-4E3C-8000-3C85B650B912}"/>
                  </a:ext>
                </a:extLst>
              </p:cNvPr>
              <p:cNvSpPr txBox="1"/>
              <p:nvPr/>
            </p:nvSpPr>
            <p:spPr>
              <a:xfrm>
                <a:off x="1564787" y="3465473"/>
                <a:ext cx="3750567" cy="627992"/>
              </a:xfrm>
              <a:prstGeom prst="rect">
                <a:avLst/>
              </a:prstGeom>
              <a:solidFill>
                <a:srgbClr val="96B9DC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=−4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Sup>
                                <m:sSubSup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20F64F7-7730-4E3C-8000-3C85B650B9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787" y="3465473"/>
                <a:ext cx="3750567" cy="627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6121483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AE5AB-81FC-463B-AA8E-9679FFA71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KONRAD3D-EPS: Correction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803D32-D3E4-4BF9-9C32-CB2F4468D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Cell Motion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Ensemble-Kalman filter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Application of covariance inflation if necessary</a:t>
            </a:r>
          </a:p>
          <a:p>
            <a:pPr eaLnBrk="1" hangingPunct="1"/>
            <a:endParaRPr lang="en-US" altLang="de-DE" sz="800" dirty="0"/>
          </a:p>
          <a:p>
            <a:pPr marL="0" indent="0" eaLnBrk="1" hangingPunct="1">
              <a:buNone/>
            </a:pPr>
            <a:r>
              <a:rPr lang="en-US" b="1" dirty="0">
                <a:solidFill>
                  <a:srgbClr val="2D4B9B"/>
                </a:solidFill>
              </a:rPr>
              <a:t>Cell Severity Parabolas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Fit parabolas to the observed severity trend of the last 15 (configurable) minutes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Error of fit determines parabola spread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504D45E-72E1-4248-B962-48B6B5610B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5600D061-9708-4232-B1EF-5740218A6738}"/>
              </a:ext>
            </a:extLst>
          </p:cNvPr>
          <p:cNvGrpSpPr>
            <a:grpSpLocks noChangeAspect="1"/>
          </p:cNvGrpSpPr>
          <p:nvPr/>
        </p:nvGrpSpPr>
        <p:grpSpPr>
          <a:xfrm>
            <a:off x="527049" y="3516270"/>
            <a:ext cx="7200000" cy="2717667"/>
            <a:chOff x="2303755" y="2229741"/>
            <a:chExt cx="6361273" cy="2401086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C2BFAF40-E858-4225-890A-F85737DB4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25028" y="2232311"/>
              <a:ext cx="3240000" cy="2398516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F42262E4-4BDA-4F01-B25C-5D021E22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303755" y="2229741"/>
              <a:ext cx="3240000" cy="2398517"/>
            </a:xfrm>
            <a:prstGeom prst="rect">
              <a:avLst/>
            </a:prstGeom>
          </p:spPr>
        </p:pic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DBA6BF32-1790-44FA-8399-8E731861EAD8}"/>
                </a:ext>
              </a:extLst>
            </p:cNvPr>
            <p:cNvSpPr/>
            <p:nvPr/>
          </p:nvSpPr>
          <p:spPr>
            <a:xfrm>
              <a:off x="4945716" y="2262358"/>
              <a:ext cx="4972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latin typeface="+mn-lt"/>
                </a:rPr>
                <a:t>(a)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FD8A68B3-C6D8-4FED-9988-56269C3870F9}"/>
                </a:ext>
              </a:extLst>
            </p:cNvPr>
            <p:cNvSpPr/>
            <p:nvPr/>
          </p:nvSpPr>
          <p:spPr>
            <a:xfrm>
              <a:off x="8048308" y="2262358"/>
              <a:ext cx="49725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sz="2000" dirty="0">
                  <a:latin typeface="+mn-lt"/>
                </a:rPr>
                <a:t>(b)</a:t>
              </a:r>
            </a:p>
          </p:txBody>
        </p:sp>
      </p:grpSp>
      <p:sp>
        <p:nvSpPr>
          <p:cNvPr id="10" name="Text Box 12">
            <a:extLst>
              <a:ext uri="{FF2B5EF4-FFF2-40B4-BE49-F238E27FC236}">
                <a16:creationId xmlns:a16="http://schemas.microsoft.com/office/drawing/2014/main" id="{26184D88-766E-4F4D-A016-26647FDB0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5077" y="3553188"/>
            <a:ext cx="4145492" cy="11541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8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ts val="1800"/>
              </a:lnSpc>
              <a:defRPr/>
            </a:pPr>
            <a:r>
              <a:rPr lang="en-US" sz="1600" b="1" dirty="0">
                <a:solidFill>
                  <a:schemeClr val="accent4"/>
                </a:solidFill>
              </a:rPr>
              <a:t>Fitting severities to observed trends (black lines). Currently observed severity indicated by red dot. Examples for:</a:t>
            </a:r>
          </a:p>
          <a:p>
            <a:pPr marL="457200" indent="-457200" defTabSz="914400" eaLnBrk="1" hangingPunct="1">
              <a:lnSpc>
                <a:spcPts val="1800"/>
              </a:lnSpc>
              <a:buAutoNum type="alphaLcParenBoth"/>
              <a:defRPr/>
            </a:pPr>
            <a:r>
              <a:rPr lang="en-US" sz="1600" b="1" dirty="0">
                <a:solidFill>
                  <a:schemeClr val="accent4"/>
                </a:solidFill>
              </a:rPr>
              <a:t>intensification.</a:t>
            </a:r>
          </a:p>
          <a:p>
            <a:pPr marL="457200" indent="-457200" defTabSz="914400" eaLnBrk="1" hangingPunct="1">
              <a:lnSpc>
                <a:spcPts val="1800"/>
              </a:lnSpc>
              <a:buAutoNum type="alphaLcParenBoth"/>
              <a:defRPr/>
            </a:pPr>
            <a:r>
              <a:rPr lang="en-US" sz="1600" b="1" dirty="0">
                <a:solidFill>
                  <a:schemeClr val="accent4"/>
                </a:solidFill>
              </a:rPr>
              <a:t>weakening.</a:t>
            </a:r>
          </a:p>
        </p:txBody>
      </p:sp>
    </p:spTree>
    <p:extLst>
      <p:ext uri="{BB962C8B-B14F-4D97-AF65-F5344CB8AC3E}">
        <p14:creationId xmlns:p14="http://schemas.microsoft.com/office/powerpoint/2010/main" val="3390859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854EC1C2-97AE-4705-88BF-8CDC0ACDA28F}"/>
              </a:ext>
            </a:extLst>
          </p:cNvPr>
          <p:cNvGraphicFramePr>
            <a:graphicFrameLocks/>
          </p:cNvGraphicFramePr>
          <p:nvPr/>
        </p:nvGraphicFramePr>
        <p:xfrm>
          <a:off x="9102511" y="4752810"/>
          <a:ext cx="2498066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249200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1248866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Severity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Meaning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weak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moderate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severe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extreme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53860"/>
                  </a:ext>
                </a:extLst>
              </a:tr>
            </a:tbl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C3D70558-B67E-4447-842D-FB166F0AB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KONRAD3D-EPS: Lifecycle </a:t>
            </a:r>
            <a:r>
              <a:rPr lang="de-DE" dirty="0" err="1"/>
              <a:t>Visualization</a:t>
            </a:r>
            <a:endParaRPr lang="en-US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042D0697-AE46-4DBC-B98A-908C4BA41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0" y="1058347"/>
            <a:ext cx="11137900" cy="3638802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EF4871B-75B5-45D7-B80D-8D9174C8A1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0E83B44A-645D-4E58-B984-75DE2C3F3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12" y="4752810"/>
            <a:ext cx="7457176" cy="232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None/>
            </a:pPr>
            <a:r>
              <a:rPr lang="en-US" altLang="de-DE" b="1" dirty="0"/>
              <a:t>Ensemble prediction of a cell lifecycle.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55AF429-3D3F-4A25-BFD9-66A7D33938A5}"/>
              </a:ext>
            </a:extLst>
          </p:cNvPr>
          <p:cNvGrpSpPr/>
          <p:nvPr/>
        </p:nvGrpSpPr>
        <p:grpSpPr>
          <a:xfrm>
            <a:off x="9936001" y="2714194"/>
            <a:ext cx="1184096" cy="1224378"/>
            <a:chOff x="843412" y="4501514"/>
            <a:chExt cx="1184096" cy="1224378"/>
          </a:xfrm>
        </p:grpSpPr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A70DD349-77D2-4059-8608-B79CE88F0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28" t="40811" r="58836" b="20403"/>
            <a:stretch/>
          </p:blipFill>
          <p:spPr>
            <a:xfrm>
              <a:off x="843412" y="4501514"/>
              <a:ext cx="560236" cy="1087725"/>
            </a:xfrm>
            <a:prstGeom prst="rect">
              <a:avLst/>
            </a:prstGeom>
          </p:spPr>
        </p:pic>
        <p:sp>
          <p:nvSpPr>
            <p:cNvPr id="12" name="Text Box 3">
              <a:extLst>
                <a:ext uri="{FF2B5EF4-FFF2-40B4-BE49-F238E27FC236}">
                  <a16:creationId xmlns:a16="http://schemas.microsoft.com/office/drawing/2014/main" id="{EB37B9D8-9705-4C78-A80E-4172D1FC04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59632" y="4645772"/>
              <a:ext cx="767876" cy="1080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b"/>
            <a:lstStyle>
              <a:lvl1pPr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40000"/>
                </a:spcBef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40000"/>
                </a:spcBef>
                <a:spcAft>
                  <a:spcPct val="0"/>
                </a:spcAft>
                <a:buClr>
                  <a:schemeClr val="tx2"/>
                </a:buClr>
                <a:buSzPct val="95000"/>
                <a:buFont typeface="Wingdings" pitchFamily="2" charset="2"/>
                <a:buChar char="è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1400" b="1" dirty="0"/>
                <a:t>90 %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1400" b="1" dirty="0"/>
                <a:t>75 %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1400" b="1" dirty="0"/>
                <a:t>Mean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1400" b="1" dirty="0"/>
                <a:t>25 %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None/>
              </a:pPr>
              <a:r>
                <a:rPr lang="en-US" altLang="de-DE" sz="1400" b="1" dirty="0"/>
                <a:t>10 %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875737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A80E2C9A-E1EB-461B-901C-B66F935CF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253" y="1078920"/>
            <a:ext cx="5018002" cy="5144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C4D38D-A3E0-449C-836F-2F80DCA25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Probabilities of Severe / Extreme Convective Cells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0A527C-EDC2-422A-8086-DBB193AB21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03CE55-31F6-425A-A2B1-6FAC83B678B1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357745" y="1080000"/>
            <a:ext cx="4647960" cy="5143320"/>
          </a:xfrm>
          <a:prstGeom prst="rect">
            <a:avLst/>
          </a:prstGeom>
          <a:ln w="0">
            <a:noFill/>
          </a:ln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00C76388-E488-4497-A7E4-F75652A37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648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</a:p>
        </p:txBody>
      </p:sp>
      <p:sp>
        <p:nvSpPr>
          <p:cNvPr id="11" name="Text Box 3">
            <a:extLst>
              <a:ext uri="{FF2B5EF4-FFF2-40B4-BE49-F238E27FC236}">
                <a16:creationId xmlns:a16="http://schemas.microsoft.com/office/drawing/2014/main" id="{90258841-231B-48C1-B250-ECD6E1548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2807" y="5471534"/>
            <a:ext cx="1950475" cy="306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Forecast until +4h</a:t>
            </a:r>
          </a:p>
        </p:txBody>
      </p:sp>
      <p:graphicFrame>
        <p:nvGraphicFramePr>
          <p:cNvPr id="13" name="Inhaltsplatzhalter 6">
            <a:extLst>
              <a:ext uri="{FF2B5EF4-FFF2-40B4-BE49-F238E27FC236}">
                <a16:creationId xmlns:a16="http://schemas.microsoft.com/office/drawing/2014/main" id="{7CC5E5F0-3086-46C9-8E5D-BF8FC967D47A}"/>
              </a:ext>
            </a:extLst>
          </p:cNvPr>
          <p:cNvGraphicFramePr/>
          <p:nvPr/>
        </p:nvGraphicFramePr>
        <p:xfrm>
          <a:off x="348023" y="4907159"/>
          <a:ext cx="948039" cy="1212596"/>
        </p:xfrm>
        <a:graphic>
          <a:graphicData uri="http://schemas.openxmlformats.org/drawingml/2006/table">
            <a:tbl>
              <a:tblPr/>
              <a:tblGrid>
                <a:gridCol w="948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weak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00F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moderate</a:t>
                      </a:r>
                      <a:endParaRPr lang="de-DE" sz="1400" b="0" u="none" strike="noStrike" dirty="0">
                        <a:solidFill>
                          <a:srgbClr val="000000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D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4176360">
                        <a:lnSpc>
                          <a:spcPct val="107000"/>
                        </a:lnSpc>
                      </a:pPr>
                      <a:r>
                        <a:rPr lang="en-US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  <a:ea typeface="Calibri"/>
                        </a:rPr>
                        <a:t>severe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A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093">
                <a:tc>
                  <a:txBody>
                    <a:bodyPr/>
                    <a:lstStyle/>
                    <a:p>
                      <a:pPr algn="ctr" defTabSz="914400">
                        <a:lnSpc>
                          <a:spcPct val="107000"/>
                        </a:lnSpc>
                      </a:pPr>
                      <a:r>
                        <a:rPr lang="de-DE" sz="1400" b="0" u="none" strike="noStrike" dirty="0">
                          <a:solidFill>
                            <a:schemeClr val="dk1"/>
                          </a:solidFill>
                          <a:uFillTx/>
                          <a:latin typeface="Arial"/>
                        </a:rPr>
                        <a:t>extreme</a:t>
                      </a:r>
                      <a:endParaRPr lang="de-DE" sz="1400" b="0" u="none" strike="noStrike" dirty="0">
                        <a:solidFill>
                          <a:srgbClr val="FFFFFF"/>
                        </a:solidFill>
                        <a:uFillTx/>
                        <a:latin typeface="Arial"/>
                      </a:endParaRPr>
                    </a:p>
                  </a:txBody>
                  <a:tcPr marL="68400" marR="68400" anchor="ctr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AA00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 Box 3">
            <a:extLst>
              <a:ext uri="{FF2B5EF4-FFF2-40B4-BE49-F238E27FC236}">
                <a16:creationId xmlns:a16="http://schemas.microsoft.com/office/drawing/2014/main" id="{67037C56-5470-41B4-AA8A-ADE554854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48" y="3519204"/>
            <a:ext cx="1950475" cy="584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We provide exceedance probabilities for each severity category.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8BFF15D0-3A25-4AB1-BF58-C5F72236B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51" y="1574188"/>
            <a:ext cx="1950475" cy="89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Probabilities derived by counting NO contributing members per pixel.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B2BF9DEC-F048-455A-8ADC-551661091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8249" y="2783514"/>
            <a:ext cx="1950475" cy="41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Here: probabilities for </a:t>
            </a:r>
            <a:r>
              <a:rPr lang="en-US" altLang="de-DE" sz="1200" b="1" u="sng" dirty="0">
                <a:solidFill>
                  <a:srgbClr val="000000"/>
                </a:solidFill>
              </a:rPr>
              <a:t>severe + extreme</a:t>
            </a:r>
            <a:r>
              <a:rPr lang="en-US" altLang="de-DE" sz="1200" b="1" dirty="0">
                <a:solidFill>
                  <a:srgbClr val="000000"/>
                </a:solidFill>
              </a:rPr>
              <a:t> cells.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DCFBFF55-3F78-4B6D-9D3B-3581D0CCB7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2251157"/>
                  </p:ext>
                </p:extLst>
              </p:nvPr>
            </p:nvGraphicFramePr>
            <p:xfrm>
              <a:off x="10218248" y="4418101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401314265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noProof="0" dirty="0">
                              <a:effectLst/>
                            </a:rPr>
                            <a:t>Probability </a:t>
                          </a:r>
                          <a14:m>
                            <m:oMath xmlns:m="http://schemas.openxmlformats.org/officeDocument/2006/math">
                              <m:r>
                                <a:rPr lang="de-DE" sz="1600" b="1" i="1" noProof="0" smtClean="0">
                                  <a:effectLst/>
                                  <a:latin typeface="Cambria Math" panose="02040503050406030204" pitchFamily="18" charset="0"/>
                                </a:rPr>
                                <m:t>≥</m:t>
                              </m:r>
                            </m:oMath>
                          </a14:m>
                          <a:r>
                            <a:rPr lang="en-US" sz="1600" noProof="0" dirty="0">
                              <a:effectLst/>
                            </a:rPr>
                            <a:t> (%)</a:t>
                          </a:r>
                          <a:endParaRPr lang="en-US" sz="1600" noProof="0" dirty="0"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333399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3200172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566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074638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6F8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474428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3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6315590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4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627519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D0A4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48217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elle 2">
                <a:extLst>
                  <a:ext uri="{FF2B5EF4-FFF2-40B4-BE49-F238E27FC236}">
                    <a16:creationId xmlns:a16="http://schemas.microsoft.com/office/drawing/2014/main" id="{DCFBFF55-3F78-4B6D-9D3B-3581D0CCB7B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72251157"/>
                  </p:ext>
                </p:extLst>
              </p:nvPr>
            </p:nvGraphicFramePr>
            <p:xfrm>
              <a:off x="10218248" y="4418101"/>
              <a:ext cx="1950475" cy="1728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950475">
                      <a:extLst>
                        <a:ext uri="{9D8B030D-6E8A-4147-A177-3AD203B41FA5}">
                          <a16:colId xmlns:a16="http://schemas.microsoft.com/office/drawing/2014/main" val="4013142657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381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12" t="-12500" r="-1246" b="-5354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3200172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</a:rPr>
                            <a:t>10</a:t>
                          </a:r>
                          <a:endParaRPr lang="en-US" sz="1600" dirty="0">
                            <a:solidFill>
                              <a:schemeClr val="bg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381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5566F4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20746385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30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006F8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48474428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50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3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76315590"/>
                      </a:ext>
                    </a:extLst>
                  </a:tr>
                  <a:tr h="288000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Arial"/>
                            </a:defRPr>
                          </a:lvl9pPr>
                        </a:lstStyle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de-DE" sz="1600" dirty="0">
                              <a:solidFill>
                                <a:schemeClr val="tx1"/>
                              </a:solidFill>
                              <a:effectLst/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endParaRPr lang="en-US" sz="1600" dirty="0">
                            <a:solidFill>
                              <a:schemeClr val="tx1"/>
                            </a:solidFill>
                            <a:effectLst/>
                            <a:latin typeface="Helvetica" panose="020B060402020202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ap="flat" cmpd="sng" algn="ctr">
                          <a:solidFill>
                            <a:srgbClr val="FFFF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47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1627519"/>
                      </a:ext>
                    </a:extLst>
                  </a:tr>
                  <a:tr h="28800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7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Helvetica" panose="020B060402020202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90</a:t>
                          </a:r>
                        </a:p>
                      </a:txBody>
                      <a:tcPr marL="68580" marR="68580" marT="0" marB="0" anchor="ctr">
                        <a:lnL w="12700" cmpd="sng">
                          <a:solidFill>
                            <a:srgbClr val="FFFFFF"/>
                          </a:solidFill>
                        </a:lnL>
                        <a:lnR w="12700" cmpd="sng">
                          <a:solidFill>
                            <a:srgbClr val="FFFFFF"/>
                          </a:solidFill>
                        </a:lnR>
                        <a:lnT w="12700" cmpd="sng">
                          <a:solidFill>
                            <a:srgbClr val="FFFFFF"/>
                          </a:solidFill>
                        </a:lnT>
                        <a:lnB w="12700" cmpd="sng">
                          <a:solidFill>
                            <a:srgbClr val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BD0A4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85482179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062684739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4E6D93-105D-4C49-B387-D5260F7C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Verification: Brier Score</a:t>
            </a: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F5A154D-E4EE-4434-BE6A-B76FD6C9D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1689959"/>
            <a:ext cx="5400000" cy="3478079"/>
          </a:xfr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F593CE-A6AA-4EFE-B901-951193EA88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B5E7C20-9F02-4415-9B37-5F06563FC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6000" y="1689960"/>
            <a:ext cx="5400000" cy="347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21806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EA944-8815-4245-A933-5A096A04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KONRAD3D: Gust Flag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1FF8EE-5FF5-43B4-8642-79AC835DC7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7F95CAD-ABB9-4875-83DB-804E0C4B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 marL="0" lvl="0" indent="0">
              <a:buClr>
                <a:srgbClr val="2D4B9B"/>
              </a:buClr>
              <a:buNone/>
              <a:defRPr/>
            </a:pPr>
            <a:r>
              <a:rPr lang="de-DE" b="1" dirty="0">
                <a:solidFill>
                  <a:srgbClr val="2D4B9B"/>
                </a:solidFill>
              </a:rPr>
              <a:t>General</a:t>
            </a: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Based on „Cloud Top Penetrative Downdraft Mechanism“ </a:t>
            </a: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Aim: determine maximum expected gust category at the ground</a:t>
            </a:r>
          </a:p>
          <a:p>
            <a:pPr lvl="0">
              <a:buClr>
                <a:srgbClr val="2D4B9B"/>
              </a:buClr>
              <a:defRPr/>
            </a:pPr>
            <a:endParaRPr lang="de-DE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defRPr/>
            </a:pPr>
            <a:endParaRPr lang="de-DE" dirty="0">
              <a:solidFill>
                <a:srgbClr val="000000"/>
              </a:solidFill>
            </a:endParaRPr>
          </a:p>
          <a:p>
            <a:pPr marL="0" indent="0">
              <a:buClr>
                <a:srgbClr val="2D4B9B"/>
              </a:buClr>
              <a:buNone/>
              <a:defRPr/>
            </a:pPr>
            <a:r>
              <a:rPr lang="de-DE" b="1" dirty="0">
                <a:solidFill>
                  <a:srgbClr val="2D4B9B"/>
                </a:solidFill>
              </a:rPr>
              <a:t>Definition</a:t>
            </a: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EE9097EF-098B-4471-A9C9-190BFEC1BD8F}"/>
              </a:ext>
            </a:extLst>
          </p:cNvPr>
          <p:cNvSpPr txBox="1">
            <a:spLocks/>
          </p:cNvSpPr>
          <p:nvPr/>
        </p:nvSpPr>
        <p:spPr bwMode="auto">
          <a:xfrm>
            <a:off x="6095749" y="1120403"/>
            <a:ext cx="5569200" cy="503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kern="0" dirty="0"/>
          </a:p>
        </p:txBody>
      </p:sp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89DF0315-F3A4-4D5D-9396-2743C1F74E48}"/>
              </a:ext>
            </a:extLst>
          </p:cNvPr>
          <p:cNvGraphicFramePr>
            <a:graphicFrameLocks/>
          </p:cNvGraphicFramePr>
          <p:nvPr/>
        </p:nvGraphicFramePr>
        <p:xfrm>
          <a:off x="491203" y="4015534"/>
          <a:ext cx="5134011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254760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2256028">
                  <a:extLst>
                    <a:ext uri="{9D8B030D-6E8A-4147-A177-3AD203B41FA5}">
                      <a16:colId xmlns:a16="http://schemas.microsoft.com/office/drawing/2014/main" val="169071986"/>
                    </a:ext>
                  </a:extLst>
                </a:gridCol>
                <a:gridCol w="1623223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Gust Flag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Wind Speed (km/h)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Beaufort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– 64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0-7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– 104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8-10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– 140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11-12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140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12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21368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D76C5958-6197-4358-9301-5B4EE1461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3912" y="1124744"/>
            <a:ext cx="4320000" cy="3130633"/>
          </a:xfrm>
          <a:prstGeom prst="rect">
            <a:avLst/>
          </a:prstGeom>
        </p:spPr>
      </p:pic>
      <p:sp>
        <p:nvSpPr>
          <p:cNvPr id="9" name="Text Box 3">
            <a:extLst>
              <a:ext uri="{FF2B5EF4-FFF2-40B4-BE49-F238E27FC236}">
                <a16:creationId xmlns:a16="http://schemas.microsoft.com/office/drawing/2014/main" id="{F09076C9-C6C0-4DC4-BC76-96233C4A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4380" y="4603196"/>
            <a:ext cx="4248472" cy="400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+mn-cs"/>
              </a:rPr>
              <a:t>Schematic of a dry air parcel (ellipse) that is mixed into a cloud (grey area) (Stewart, 1991).</a:t>
            </a:r>
          </a:p>
        </p:txBody>
      </p:sp>
    </p:spTree>
    <p:extLst>
      <p:ext uri="{BB962C8B-B14F-4D97-AF65-F5344CB8AC3E}">
        <p14:creationId xmlns:p14="http://schemas.microsoft.com/office/powerpoint/2010/main" val="2112124735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1EA944-8815-4245-A933-5A096A040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KONRAD3D: Gust Flag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11FF8EE-5FF5-43B4-8642-79AC835DC7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97F95CAD-ABB9-4875-83DB-804E0C4B2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69200" cy="5033169"/>
          </a:xfrm>
        </p:spPr>
        <p:txBody>
          <a:bodyPr/>
          <a:lstStyle/>
          <a:p>
            <a:pPr marL="0" lvl="0" indent="0">
              <a:buClr>
                <a:srgbClr val="2D4B9B"/>
              </a:buClr>
              <a:buNone/>
              <a:defRPr/>
            </a:pPr>
            <a:r>
              <a:rPr lang="de-DE" b="1" dirty="0">
                <a:solidFill>
                  <a:srgbClr val="2D4B9B"/>
                </a:solidFill>
              </a:rPr>
              <a:t>General</a:t>
            </a: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Based on „Cloud Top Penetrative Downdraft Mechanism“ </a:t>
            </a: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Aim: determine maximum expected gust category at the ground</a:t>
            </a: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  <a:p>
            <a:pPr marL="0" indent="0">
              <a:buClr>
                <a:srgbClr val="2D4B9B"/>
              </a:buClr>
              <a:buNone/>
              <a:defRPr/>
            </a:pPr>
            <a:r>
              <a:rPr lang="de-DE" b="1" dirty="0">
                <a:solidFill>
                  <a:srgbClr val="2D4B9B"/>
                </a:solidFill>
              </a:rPr>
              <a:t>Definition</a:t>
            </a:r>
            <a:endParaRPr lang="en-US" dirty="0">
              <a:solidFill>
                <a:srgbClr val="000000"/>
              </a:solidFill>
            </a:endParaRPr>
          </a:p>
          <a:p>
            <a:pPr lvl="0">
              <a:buClr>
                <a:srgbClr val="2D4B9B"/>
              </a:buClr>
              <a:buFont typeface="Wingdings" panose="05000000000000000000" pitchFamily="2" charset="2"/>
              <a:buChar char="§"/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E9097EF-098B-4471-A9C9-190BFEC1BD8F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5749" y="1120403"/>
                <a:ext cx="5569200" cy="50331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>
                <a:lvl1pPr marL="352425" indent="-352425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92150" indent="-26035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tx2"/>
                  </a:buClr>
                  <a:buSzPct val="95000"/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4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" pitchFamily="2" charset="2"/>
                  <a:buChar char="è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:r>
                  <a:rPr lang="de-DE" b="1" kern="0" dirty="0">
                    <a:solidFill>
                      <a:srgbClr val="2D4B9B"/>
                    </a:solidFill>
                  </a:rPr>
                  <a:t>Approach (Stewart (1991))</a:t>
                </a: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:endParaRPr lang="de-DE" b="1" kern="0" dirty="0">
                  <a:solidFill>
                    <a:srgbClr val="2D4B9B"/>
                  </a:solidFill>
                </a:endParaRP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de-DE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20.63∙</m:t>
                        </m:r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𝑉𝐼𝐿</m:t>
                        </m:r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−3.125∙</m:t>
                        </m:r>
                        <m:sSup>
                          <m:sSupPr>
                            <m:ctrlP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𝑇𝑂𝑃</m:t>
                            </m:r>
                          </m:e>
                          <m:sup>
                            <m: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  <m:f>
                      <m:fPr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kern="0" dirty="0">
                  <a:solidFill>
                    <a:srgbClr val="000000"/>
                  </a:solidFill>
                </a:endParaRP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:endParaRPr lang="en-US" kern="0" dirty="0">
                  <a:solidFill>
                    <a:srgbClr val="000000"/>
                  </a:solidFill>
                </a:endParaRP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en-US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∙3.6+</m:t>
                        </m:r>
                        <m:f>
                          <m:fPr>
                            <m:ctrlP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de-DE" b="0" i="1" kern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  <m:f>
                      <m:fPr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km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den>
                    </m:f>
                  </m:oMath>
                </a14:m>
                <a:endParaRPr lang="en-US" kern="0" dirty="0">
                  <a:solidFill>
                    <a:srgbClr val="000000"/>
                  </a:solidFill>
                </a:endParaRP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:endParaRPr lang="de-DE" i="1" kern="0" dirty="0">
                  <a:solidFill>
                    <a:srgbClr val="000000"/>
                  </a:solidFill>
                  <a:latin typeface="Cambria Math" panose="02040503050406030204" pitchFamily="18" charset="0"/>
                </a:endParaRP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de-DE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</a:rPr>
                  <a:t>: maximum downdraft </a:t>
                </a:r>
                <a:r>
                  <a:rPr lang="de-DE" kern="0" dirty="0">
                    <a:solidFill>
                      <a:srgbClr val="000000"/>
                    </a:solidFill>
                  </a:rPr>
                  <a:t>in m/s</a:t>
                </a: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de-DE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𝑉𝐼𝐿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</a:rPr>
                  <a:t>: cell based VIL in kg/m</a:t>
                </a:r>
                <a:r>
                  <a:rPr lang="en-US" kern="0" baseline="30000" dirty="0">
                    <a:solidFill>
                      <a:srgbClr val="000000"/>
                    </a:solidFill>
                  </a:rPr>
                  <a:t>2</a:t>
                </a: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de-DE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𝑇𝑂𝑃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</a:rPr>
                  <a:t>: echo-Top in m</a:t>
                </a: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r>
                      <a:rPr lang="de-DE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kern="0" dirty="0">
                    <a:solidFill>
                      <a:srgbClr val="000000"/>
                    </a:solidFill>
                  </a:rPr>
                  <a:t>: cell speed </a:t>
                </a:r>
                <a:r>
                  <a:rPr lang="de-DE" kern="0" dirty="0">
                    <a:solidFill>
                      <a:srgbClr val="000000"/>
                    </a:solidFill>
                  </a:rPr>
                  <a:t>in km/h</a:t>
                </a:r>
              </a:p>
              <a:p>
                <a:pPr lvl="0">
                  <a:buClr>
                    <a:srgbClr val="2D4B9B"/>
                  </a:buClr>
                  <a:buFont typeface="Wingdings" panose="05000000000000000000" pitchFamily="2" charset="2"/>
                  <a:buChar char="§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kern="0" dirty="0">
                    <a:solidFill>
                      <a:srgbClr val="000000"/>
                    </a:solidFill>
                  </a:rPr>
                  <a:t>: maximum expected wind speed at the ground </a:t>
                </a:r>
                <a:r>
                  <a:rPr lang="de-DE" kern="0" dirty="0">
                    <a:solidFill>
                      <a:srgbClr val="000000"/>
                    </a:solidFill>
                  </a:rPr>
                  <a:t>in km/h</a:t>
                </a:r>
              </a:p>
            </p:txBody>
          </p:sp>
        </mc:Choice>
        <mc:Fallback xmlns="">
          <p:sp>
            <p:nvSpPr>
              <p:cNvPr id="6" name="Inhaltsplatzhalter 2">
                <a:extLst>
                  <a:ext uri="{FF2B5EF4-FFF2-40B4-BE49-F238E27FC236}">
                    <a16:creationId xmlns:a16="http://schemas.microsoft.com/office/drawing/2014/main" id="{EE9097EF-098B-4471-A9C9-190BFEC1BD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5749" y="1120403"/>
                <a:ext cx="5569200" cy="5033169"/>
              </a:xfrm>
              <a:prstGeom prst="rect">
                <a:avLst/>
              </a:prstGeom>
              <a:blipFill>
                <a:blip r:embed="rId2"/>
                <a:stretch>
                  <a:fillRect l="-2298" t="-1576" r="-31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Inhaltsplatzhalter 6">
            <a:extLst>
              <a:ext uri="{FF2B5EF4-FFF2-40B4-BE49-F238E27FC236}">
                <a16:creationId xmlns:a16="http://schemas.microsoft.com/office/drawing/2014/main" id="{89DF0315-F3A4-4D5D-9396-2743C1F74E48}"/>
              </a:ext>
            </a:extLst>
          </p:cNvPr>
          <p:cNvGraphicFramePr>
            <a:graphicFrameLocks/>
          </p:cNvGraphicFramePr>
          <p:nvPr/>
        </p:nvGraphicFramePr>
        <p:xfrm>
          <a:off x="491203" y="4015534"/>
          <a:ext cx="5134011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254760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2256028">
                  <a:extLst>
                    <a:ext uri="{9D8B030D-6E8A-4147-A177-3AD203B41FA5}">
                      <a16:colId xmlns:a16="http://schemas.microsoft.com/office/drawing/2014/main" val="169071986"/>
                    </a:ext>
                  </a:extLst>
                </a:gridCol>
                <a:gridCol w="1623223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Gust Flag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Wind Speed (km/h)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Beaufort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– 64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0-7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 – 104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8-10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105 – 140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11-12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140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</a:rPr>
                        <a:t>12</a:t>
                      </a:r>
                      <a:endParaRPr lang="de-DE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2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4887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6518B3-86F7-47DC-BCFB-CE422EB45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KONRAD3D: Heavy Rain Flag / Potential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0BC77F0-C465-4B7C-B0FF-0CEBBE505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Suppose, the most intense part of the cell passes over you. How many rain do you have to expect?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Rain rate estimated by averaged reflectivities around cell core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Rain accumulation along the line through most intense point in cell polygon in direction of motion.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Current</a:t>
            </a:r>
            <a:r>
              <a:rPr lang="de-DE" altLang="de-DE" dirty="0"/>
              <a:t> HRP =</a:t>
            </a:r>
            <a:r>
              <a:rPr lang="en-US" altLang="de-DE" dirty="0"/>
              <a:t> rain rate x accumulation time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en-US" altLang="de-DE" dirty="0"/>
              <a:t>Include</a:t>
            </a:r>
            <a:r>
              <a:rPr lang="de-DE" altLang="de-DE" dirty="0"/>
              <a:t> HRP </a:t>
            </a:r>
            <a:r>
              <a:rPr lang="en-US" altLang="de-DE" dirty="0"/>
              <a:t>history to estimate</a:t>
            </a:r>
            <a:r>
              <a:rPr lang="de-DE" altLang="de-DE" dirty="0"/>
              <a:t> </a:t>
            </a:r>
            <a:r>
              <a:rPr lang="en-US" altLang="de-DE" dirty="0"/>
              <a:t>final HRP estimated by </a:t>
            </a:r>
          </a:p>
          <a:p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099BCF-21D5-4348-A3BD-64E17ACC92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grpSp>
        <p:nvGrpSpPr>
          <p:cNvPr id="74" name="Gruppieren 73">
            <a:extLst>
              <a:ext uri="{FF2B5EF4-FFF2-40B4-BE49-F238E27FC236}">
                <a16:creationId xmlns:a16="http://schemas.microsoft.com/office/drawing/2014/main" id="{278BAF36-0531-49DF-928D-F45D59F05B14}"/>
              </a:ext>
            </a:extLst>
          </p:cNvPr>
          <p:cNvGrpSpPr/>
          <p:nvPr/>
        </p:nvGrpSpPr>
        <p:grpSpPr>
          <a:xfrm>
            <a:off x="639704" y="2893995"/>
            <a:ext cx="6260965" cy="3302332"/>
            <a:chOff x="1673367" y="2806534"/>
            <a:chExt cx="6260965" cy="3302332"/>
          </a:xfrm>
        </p:grpSpPr>
        <p:grpSp>
          <p:nvGrpSpPr>
            <p:cNvPr id="5" name="Gruppieren 4">
              <a:extLst>
                <a:ext uri="{FF2B5EF4-FFF2-40B4-BE49-F238E27FC236}">
                  <a16:creationId xmlns:a16="http://schemas.microsoft.com/office/drawing/2014/main" id="{033E5FE9-3CEF-4455-B693-4CFA8F8D6DFA}"/>
                </a:ext>
              </a:extLst>
            </p:cNvPr>
            <p:cNvGrpSpPr/>
            <p:nvPr/>
          </p:nvGrpSpPr>
          <p:grpSpPr>
            <a:xfrm>
              <a:off x="1673367" y="2806534"/>
              <a:ext cx="4722429" cy="3302332"/>
              <a:chOff x="1132065" y="1336473"/>
              <a:chExt cx="6594615" cy="4611520"/>
            </a:xfrm>
          </p:grpSpPr>
          <p:sp>
            <p:nvSpPr>
              <p:cNvPr id="6" name="Freihandform 28">
                <a:extLst>
                  <a:ext uri="{FF2B5EF4-FFF2-40B4-BE49-F238E27FC236}">
                    <a16:creationId xmlns:a16="http://schemas.microsoft.com/office/drawing/2014/main" id="{EEA2CE8A-0A8A-4F89-A37F-662F2FBA27F5}"/>
                  </a:ext>
                </a:extLst>
              </p:cNvPr>
              <p:cNvSpPr/>
              <p:nvPr/>
            </p:nvSpPr>
            <p:spPr>
              <a:xfrm>
                <a:off x="2209800" y="2016974"/>
                <a:ext cx="4162522" cy="3305595"/>
              </a:xfrm>
              <a:custGeom>
                <a:avLst/>
                <a:gdLst>
                  <a:gd name="connsiteX0" fmla="*/ 823865 w 4680642"/>
                  <a:gd name="connsiteY0" fmla="*/ 2643611 h 3739081"/>
                  <a:gd name="connsiteX1" fmla="*/ 1919335 w 4680642"/>
                  <a:gd name="connsiteY1" fmla="*/ 3739081 h 3739081"/>
                  <a:gd name="connsiteX2" fmla="*/ 2915216 w 4680642"/>
                  <a:gd name="connsiteY2" fmla="*/ 3739081 h 3739081"/>
                  <a:gd name="connsiteX3" fmla="*/ 3512745 w 4680642"/>
                  <a:gd name="connsiteY3" fmla="*/ 3141552 h 3739081"/>
                  <a:gd name="connsiteX4" fmla="*/ 3829616 w 4680642"/>
                  <a:gd name="connsiteY4" fmla="*/ 2824681 h 3739081"/>
                  <a:gd name="connsiteX5" fmla="*/ 4327556 w 4680642"/>
                  <a:gd name="connsiteY5" fmla="*/ 2824681 h 3739081"/>
                  <a:gd name="connsiteX6" fmla="*/ 4680642 w 4680642"/>
                  <a:gd name="connsiteY6" fmla="*/ 2471595 h 3739081"/>
                  <a:gd name="connsiteX7" fmla="*/ 4680642 w 4680642"/>
                  <a:gd name="connsiteY7" fmla="*/ 1303698 h 3739081"/>
                  <a:gd name="connsiteX8" fmla="*/ 3530851 w 4680642"/>
                  <a:gd name="connsiteY8" fmla="*/ 1303698 h 3739081"/>
                  <a:gd name="connsiteX9" fmla="*/ 3204927 w 4680642"/>
                  <a:gd name="connsiteY9" fmla="*/ 977774 h 3739081"/>
                  <a:gd name="connsiteX10" fmla="*/ 2761307 w 4680642"/>
                  <a:gd name="connsiteY10" fmla="*/ 534154 h 3739081"/>
                  <a:gd name="connsiteX11" fmla="*/ 2426329 w 4680642"/>
                  <a:gd name="connsiteY11" fmla="*/ 534154 h 3739081"/>
                  <a:gd name="connsiteX12" fmla="*/ 1530035 w 4680642"/>
                  <a:gd name="connsiteY12" fmla="*/ 534154 h 3739081"/>
                  <a:gd name="connsiteX13" fmla="*/ 995881 w 4680642"/>
                  <a:gd name="connsiteY13" fmla="*/ 0 h 3739081"/>
                  <a:gd name="connsiteX14" fmla="*/ 579422 w 4680642"/>
                  <a:gd name="connsiteY14" fmla="*/ 416459 h 3739081"/>
                  <a:gd name="connsiteX15" fmla="*/ 0 w 4680642"/>
                  <a:gd name="connsiteY15" fmla="*/ 995881 h 3739081"/>
                  <a:gd name="connsiteX16" fmla="*/ 344031 w 4680642"/>
                  <a:gd name="connsiteY16" fmla="*/ 1339912 h 3739081"/>
                  <a:gd name="connsiteX17" fmla="*/ 932507 w 4680642"/>
                  <a:gd name="connsiteY17" fmla="*/ 1339912 h 3739081"/>
                  <a:gd name="connsiteX18" fmla="*/ 932507 w 4680642"/>
                  <a:gd name="connsiteY18" fmla="*/ 1973655 h 3739081"/>
                  <a:gd name="connsiteX19" fmla="*/ 823865 w 4680642"/>
                  <a:gd name="connsiteY19" fmla="*/ 2643611 h 3739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4680642" h="3739081">
                    <a:moveTo>
                      <a:pt x="823865" y="2643611"/>
                    </a:moveTo>
                    <a:lnTo>
                      <a:pt x="1919335" y="3739081"/>
                    </a:lnTo>
                    <a:lnTo>
                      <a:pt x="2915216" y="3739081"/>
                    </a:lnTo>
                    <a:lnTo>
                      <a:pt x="3512745" y="3141552"/>
                    </a:lnTo>
                    <a:lnTo>
                      <a:pt x="3829616" y="2824681"/>
                    </a:lnTo>
                    <a:lnTo>
                      <a:pt x="4327556" y="2824681"/>
                    </a:lnTo>
                    <a:lnTo>
                      <a:pt x="4680642" y="2471595"/>
                    </a:lnTo>
                    <a:lnTo>
                      <a:pt x="4680642" y="1303698"/>
                    </a:lnTo>
                    <a:lnTo>
                      <a:pt x="3530851" y="1303698"/>
                    </a:lnTo>
                    <a:lnTo>
                      <a:pt x="3204927" y="977774"/>
                    </a:lnTo>
                    <a:lnTo>
                      <a:pt x="2761307" y="534154"/>
                    </a:lnTo>
                    <a:lnTo>
                      <a:pt x="2426329" y="534154"/>
                    </a:lnTo>
                    <a:lnTo>
                      <a:pt x="1530035" y="534154"/>
                    </a:lnTo>
                    <a:lnTo>
                      <a:pt x="995881" y="0"/>
                    </a:lnTo>
                    <a:lnTo>
                      <a:pt x="579422" y="416459"/>
                    </a:lnTo>
                    <a:lnTo>
                      <a:pt x="0" y="995881"/>
                    </a:lnTo>
                    <a:lnTo>
                      <a:pt x="344031" y="1339912"/>
                    </a:lnTo>
                    <a:lnTo>
                      <a:pt x="932507" y="1339912"/>
                    </a:lnTo>
                    <a:lnTo>
                      <a:pt x="932507" y="1973655"/>
                    </a:lnTo>
                    <a:lnTo>
                      <a:pt x="823865" y="264361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F51BA43F-FD6D-442A-AB3B-AC7DB4C40783}"/>
                  </a:ext>
                </a:extLst>
              </p:cNvPr>
              <p:cNvSpPr/>
              <p:nvPr/>
            </p:nvSpPr>
            <p:spPr>
              <a:xfrm>
                <a:off x="4643574" y="4051191"/>
                <a:ext cx="288032" cy="28803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9DB164D1-E58B-482B-A35F-B10394258E55}"/>
                  </a:ext>
                </a:extLst>
              </p:cNvPr>
              <p:cNvSpPr/>
              <p:nvPr/>
            </p:nvSpPr>
            <p:spPr>
              <a:xfrm>
                <a:off x="4355542" y="4047097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" name="Rechteck 8">
                <a:extLst>
                  <a:ext uri="{FF2B5EF4-FFF2-40B4-BE49-F238E27FC236}">
                    <a16:creationId xmlns:a16="http://schemas.microsoft.com/office/drawing/2014/main" id="{56EDBB16-44B3-44FA-8B8A-A18DAA3E56AF}"/>
                  </a:ext>
                </a:extLst>
              </p:cNvPr>
              <p:cNvSpPr/>
              <p:nvPr/>
            </p:nvSpPr>
            <p:spPr>
              <a:xfrm>
                <a:off x="4355542" y="3768090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D8ADE317-34D6-4AA0-AD6F-C272EC9EA2CD}"/>
                  </a:ext>
                </a:extLst>
              </p:cNvPr>
              <p:cNvSpPr/>
              <p:nvPr/>
            </p:nvSpPr>
            <p:spPr>
              <a:xfrm>
                <a:off x="4355542" y="4335129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D755E5C8-3B05-4B49-AF45-CE30211B5498}"/>
                  </a:ext>
                </a:extLst>
              </p:cNvPr>
              <p:cNvSpPr/>
              <p:nvPr/>
            </p:nvSpPr>
            <p:spPr>
              <a:xfrm>
                <a:off x="4643574" y="3768090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A4A8A3E9-2DE7-40E9-B750-022E1A5382F9}"/>
                  </a:ext>
                </a:extLst>
              </p:cNvPr>
              <p:cNvSpPr/>
              <p:nvPr/>
            </p:nvSpPr>
            <p:spPr>
              <a:xfrm>
                <a:off x="4643574" y="4335129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C19DD3F9-EA67-445C-B680-3305A26D4636}"/>
                  </a:ext>
                </a:extLst>
              </p:cNvPr>
              <p:cNvSpPr/>
              <p:nvPr/>
            </p:nvSpPr>
            <p:spPr>
              <a:xfrm>
                <a:off x="4931606" y="4054604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0875FBE6-F926-49A0-A05C-8C0B9BD09E9B}"/>
                  </a:ext>
                </a:extLst>
              </p:cNvPr>
              <p:cNvSpPr/>
              <p:nvPr/>
            </p:nvSpPr>
            <p:spPr>
              <a:xfrm>
                <a:off x="4931606" y="4335129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8739FC79-BDD8-4C7D-8EB6-72060E4CCC2F}"/>
                  </a:ext>
                </a:extLst>
              </p:cNvPr>
              <p:cNvSpPr/>
              <p:nvPr/>
            </p:nvSpPr>
            <p:spPr>
              <a:xfrm>
                <a:off x="4931606" y="3768090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C402C8DC-4BA3-4AFD-A204-0B604B62F486}"/>
                  </a:ext>
                </a:extLst>
              </p:cNvPr>
              <p:cNvSpPr/>
              <p:nvPr/>
            </p:nvSpPr>
            <p:spPr>
              <a:xfrm>
                <a:off x="5219638" y="3768090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0A00D72B-D036-4E7F-9D96-C1A329F03EDA}"/>
                  </a:ext>
                </a:extLst>
              </p:cNvPr>
              <p:cNvSpPr/>
              <p:nvPr/>
            </p:nvSpPr>
            <p:spPr>
              <a:xfrm>
                <a:off x="5219638" y="3480058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Rechteck 17">
                <a:extLst>
                  <a:ext uri="{FF2B5EF4-FFF2-40B4-BE49-F238E27FC236}">
                    <a16:creationId xmlns:a16="http://schemas.microsoft.com/office/drawing/2014/main" id="{528BB44D-ADBC-4D72-BBFD-ABC64083A54C}"/>
                  </a:ext>
                </a:extLst>
              </p:cNvPr>
              <p:cNvSpPr/>
              <p:nvPr/>
            </p:nvSpPr>
            <p:spPr>
              <a:xfrm>
                <a:off x="5507670" y="3766572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Rechteck 18">
                <a:extLst>
                  <a:ext uri="{FF2B5EF4-FFF2-40B4-BE49-F238E27FC236}">
                    <a16:creationId xmlns:a16="http://schemas.microsoft.com/office/drawing/2014/main" id="{D7ADC3CE-DFA6-4467-9A87-9221F58C22D0}"/>
                  </a:ext>
                </a:extLst>
              </p:cNvPr>
              <p:cNvSpPr/>
              <p:nvPr/>
            </p:nvSpPr>
            <p:spPr>
              <a:xfrm>
                <a:off x="5507670" y="3480058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89D7D1AF-99A5-4F57-B980-343B8E606191}"/>
                  </a:ext>
                </a:extLst>
              </p:cNvPr>
              <p:cNvSpPr/>
              <p:nvPr/>
            </p:nvSpPr>
            <p:spPr>
              <a:xfrm>
                <a:off x="5795702" y="3480058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97769D78-BCEC-419D-8E1D-424159C12315}"/>
                  </a:ext>
                </a:extLst>
              </p:cNvPr>
              <p:cNvSpPr/>
              <p:nvPr/>
            </p:nvSpPr>
            <p:spPr>
              <a:xfrm>
                <a:off x="5795702" y="3192026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C9331650-389B-4A4F-B969-62333FDE0AA7}"/>
                  </a:ext>
                </a:extLst>
              </p:cNvPr>
              <p:cNvSpPr/>
              <p:nvPr/>
            </p:nvSpPr>
            <p:spPr>
              <a:xfrm>
                <a:off x="6083734" y="3478540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>
                <a:extLst>
                  <a:ext uri="{FF2B5EF4-FFF2-40B4-BE49-F238E27FC236}">
                    <a16:creationId xmlns:a16="http://schemas.microsoft.com/office/drawing/2014/main" id="{BB89B6AF-D7F1-4285-A564-AB961646FC78}"/>
                  </a:ext>
                </a:extLst>
              </p:cNvPr>
              <p:cNvSpPr/>
              <p:nvPr/>
            </p:nvSpPr>
            <p:spPr>
              <a:xfrm>
                <a:off x="6083951" y="3192026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>
                <a:extLst>
                  <a:ext uri="{FF2B5EF4-FFF2-40B4-BE49-F238E27FC236}">
                    <a16:creationId xmlns:a16="http://schemas.microsoft.com/office/drawing/2014/main" id="{47CF0D91-BF30-4E2F-A714-ABD234ED1F72}"/>
                  </a:ext>
                </a:extLst>
              </p:cNvPr>
              <p:cNvSpPr/>
              <p:nvPr/>
            </p:nvSpPr>
            <p:spPr>
              <a:xfrm>
                <a:off x="4067510" y="4335129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8C47C5DB-017A-4C6E-B193-10FE6D91193F}"/>
                  </a:ext>
                </a:extLst>
              </p:cNvPr>
              <p:cNvSpPr/>
              <p:nvPr/>
            </p:nvSpPr>
            <p:spPr>
              <a:xfrm>
                <a:off x="3779478" y="4335129"/>
                <a:ext cx="288032" cy="288032"/>
              </a:xfrm>
              <a:prstGeom prst="rect">
                <a:avLst/>
              </a:prstGeom>
              <a:solidFill>
                <a:srgbClr val="00B05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Rechteck 25">
                <a:extLst>
                  <a:ext uri="{FF2B5EF4-FFF2-40B4-BE49-F238E27FC236}">
                    <a16:creationId xmlns:a16="http://schemas.microsoft.com/office/drawing/2014/main" id="{6BBD4D77-6602-4E5A-AB7D-64C5AC4ACE3B}"/>
                  </a:ext>
                </a:extLst>
              </p:cNvPr>
              <p:cNvSpPr/>
              <p:nvPr/>
            </p:nvSpPr>
            <p:spPr>
              <a:xfrm>
                <a:off x="3779478" y="4623161"/>
                <a:ext cx="288032" cy="28803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07CF6A7B-AE1E-4DD9-8CD2-67EB19609414}"/>
                  </a:ext>
                </a:extLst>
              </p:cNvPr>
              <p:cNvSpPr/>
              <p:nvPr/>
            </p:nvSpPr>
            <p:spPr>
              <a:xfrm>
                <a:off x="3491446" y="4623161"/>
                <a:ext cx="288032" cy="288032"/>
              </a:xfrm>
              <a:prstGeom prst="rect">
                <a:avLst/>
              </a:prstGeom>
              <a:solidFill>
                <a:srgbClr val="FFC000"/>
              </a:solidFill>
              <a:ln w="95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28" name="Gerade Verbindung mit Pfeil 27">
                <a:extLst>
                  <a:ext uri="{FF2B5EF4-FFF2-40B4-BE49-F238E27FC236}">
                    <a16:creationId xmlns:a16="http://schemas.microsoft.com/office/drawing/2014/main" id="{A973C7D6-4D29-496E-A591-6D193A18CA77}"/>
                  </a:ext>
                </a:extLst>
              </p:cNvPr>
              <p:cNvCxnSpPr/>
              <p:nvPr/>
            </p:nvCxnSpPr>
            <p:spPr>
              <a:xfrm flipV="1">
                <a:off x="2445725" y="2753360"/>
                <a:ext cx="4852686" cy="2795234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Gerade Verbindung 39">
                <a:extLst>
                  <a:ext uri="{FF2B5EF4-FFF2-40B4-BE49-F238E27FC236}">
                    <a16:creationId xmlns:a16="http://schemas.microsoft.com/office/drawing/2014/main" id="{C79375FE-6E9E-4B2B-A158-3B7D2CF0CDD9}"/>
                  </a:ext>
                </a:extLst>
              </p:cNvPr>
              <p:cNvCxnSpPr/>
              <p:nvPr/>
            </p:nvCxnSpPr>
            <p:spPr>
              <a:xfrm>
                <a:off x="3491446" y="4911193"/>
                <a:ext cx="601200" cy="1036800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Gerade Verbindung 43">
                <a:extLst>
                  <a:ext uri="{FF2B5EF4-FFF2-40B4-BE49-F238E27FC236}">
                    <a16:creationId xmlns:a16="http://schemas.microsoft.com/office/drawing/2014/main" id="{87F9C8DF-F1D1-4B23-965A-8E202ED5DAF5}"/>
                  </a:ext>
                </a:extLst>
              </p:cNvPr>
              <p:cNvCxnSpPr/>
              <p:nvPr/>
            </p:nvCxnSpPr>
            <p:spPr>
              <a:xfrm>
                <a:off x="6372322" y="3304498"/>
                <a:ext cx="600298" cy="1038138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64932104-E40D-4D84-80BD-CE607301AA6F}"/>
                  </a:ext>
                </a:extLst>
              </p:cNvPr>
              <p:cNvSpPr txBox="1"/>
              <p:nvPr/>
            </p:nvSpPr>
            <p:spPr>
              <a:xfrm rot="19758107">
                <a:off x="4672408" y="5312207"/>
                <a:ext cx="2250147" cy="472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/>
                  <a:t>Integration path</a:t>
                </a:r>
              </a:p>
            </p:txBody>
          </p:sp>
          <p:sp>
            <p:nvSpPr>
              <p:cNvPr id="32" name="Geschweifte Klammer links 31">
                <a:extLst>
                  <a:ext uri="{FF2B5EF4-FFF2-40B4-BE49-F238E27FC236}">
                    <a16:creationId xmlns:a16="http://schemas.microsoft.com/office/drawing/2014/main" id="{660F7913-B091-4AB1-9562-DD8E168F8DE8}"/>
                  </a:ext>
                </a:extLst>
              </p:cNvPr>
              <p:cNvSpPr/>
              <p:nvPr/>
            </p:nvSpPr>
            <p:spPr>
              <a:xfrm rot="14398075">
                <a:off x="5481893" y="3657564"/>
                <a:ext cx="308889" cy="3278304"/>
              </a:xfrm>
              <a:prstGeom prst="leftBrac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cxnSp>
            <p:nvCxnSpPr>
              <p:cNvPr id="33" name="Gerade Verbindung mit Pfeil 32">
                <a:extLst>
                  <a:ext uri="{FF2B5EF4-FFF2-40B4-BE49-F238E27FC236}">
                    <a16:creationId xmlns:a16="http://schemas.microsoft.com/office/drawing/2014/main" id="{99FD4C6F-D1CC-42A0-AEE6-A21FC8F735C5}"/>
                  </a:ext>
                </a:extLst>
              </p:cNvPr>
              <p:cNvCxnSpPr/>
              <p:nvPr/>
            </p:nvCxnSpPr>
            <p:spPr>
              <a:xfrm>
                <a:off x="4787591" y="1809245"/>
                <a:ext cx="0" cy="23818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feld 33">
                <a:extLst>
                  <a:ext uri="{FF2B5EF4-FFF2-40B4-BE49-F238E27FC236}">
                    <a16:creationId xmlns:a16="http://schemas.microsoft.com/office/drawing/2014/main" id="{11B9761F-73BB-412C-A0B8-49E8EF17CA6E}"/>
                  </a:ext>
                </a:extLst>
              </p:cNvPr>
              <p:cNvSpPr txBox="1"/>
              <p:nvPr/>
            </p:nvSpPr>
            <p:spPr>
              <a:xfrm>
                <a:off x="3407439" y="1336473"/>
                <a:ext cx="3890972" cy="472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Maximum of vertical maxima</a:t>
                </a:r>
              </a:p>
            </p:txBody>
          </p:sp>
          <p:cxnSp>
            <p:nvCxnSpPr>
              <p:cNvPr id="35" name="Gerade Verbindung mit Pfeil 34">
                <a:extLst>
                  <a:ext uri="{FF2B5EF4-FFF2-40B4-BE49-F238E27FC236}">
                    <a16:creationId xmlns:a16="http://schemas.microsoft.com/office/drawing/2014/main" id="{EA563BEC-CF2F-427D-85AA-83614831C554}"/>
                  </a:ext>
                </a:extLst>
              </p:cNvPr>
              <p:cNvCxnSpPr/>
              <p:nvPr/>
            </p:nvCxnSpPr>
            <p:spPr>
              <a:xfrm flipH="1" flipV="1">
                <a:off x="5363654" y="3910588"/>
                <a:ext cx="2363026" cy="107797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Gerade Verbindung mit Pfeil 35">
                <a:extLst>
                  <a:ext uri="{FF2B5EF4-FFF2-40B4-BE49-F238E27FC236}">
                    <a16:creationId xmlns:a16="http://schemas.microsoft.com/office/drawing/2014/main" id="{E9D1584D-8F71-4E86-8722-1658A2374A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75598" y="4452547"/>
                <a:ext cx="1923623" cy="66843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feld 37">
                <a:extLst>
                  <a:ext uri="{FF2B5EF4-FFF2-40B4-BE49-F238E27FC236}">
                    <a16:creationId xmlns:a16="http://schemas.microsoft.com/office/drawing/2014/main" id="{99ED400E-4359-4CA6-88AC-0FBBB354E1AD}"/>
                  </a:ext>
                </a:extLst>
              </p:cNvPr>
              <p:cNvSpPr txBox="1"/>
              <p:nvPr/>
            </p:nvSpPr>
            <p:spPr>
              <a:xfrm rot="19852477">
                <a:off x="1132065" y="5207637"/>
                <a:ext cx="2360994" cy="429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/>
                  <a:t>Direction of motion</a:t>
                </a:r>
              </a:p>
            </p:txBody>
          </p:sp>
        </p:grpSp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0685AD76-C302-409E-8DF0-AA08E520D883}"/>
                </a:ext>
              </a:extLst>
            </p:cNvPr>
            <p:cNvSpPr/>
            <p:nvPr/>
          </p:nvSpPr>
          <p:spPr bwMode="auto">
            <a:xfrm>
              <a:off x="3227957" y="5244229"/>
              <a:ext cx="244359" cy="24435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A</a:t>
              </a:r>
            </a:p>
          </p:txBody>
        </p:sp>
        <p:sp>
          <p:nvSpPr>
            <p:cNvPr id="71" name="Ellipse 70">
              <a:extLst>
                <a:ext uri="{FF2B5EF4-FFF2-40B4-BE49-F238E27FC236}">
                  <a16:creationId xmlns:a16="http://schemas.microsoft.com/office/drawing/2014/main" id="{8B926F45-C475-45BD-AB2C-29C3C8ED1E91}"/>
                </a:ext>
              </a:extLst>
            </p:cNvPr>
            <p:cNvSpPr/>
            <p:nvPr/>
          </p:nvSpPr>
          <p:spPr bwMode="auto">
            <a:xfrm>
              <a:off x="5313670" y="4001290"/>
              <a:ext cx="244359" cy="244359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B</a:t>
              </a:r>
            </a:p>
          </p:txBody>
        </p:sp>
        <p:sp>
          <p:nvSpPr>
            <p:cNvPr id="72" name="Textfeld 71">
              <a:extLst>
                <a:ext uri="{FF2B5EF4-FFF2-40B4-BE49-F238E27FC236}">
                  <a16:creationId xmlns:a16="http://schemas.microsoft.com/office/drawing/2014/main" id="{6F2276AA-2B9C-4E5A-9F30-20230F05E47A}"/>
                </a:ext>
              </a:extLst>
            </p:cNvPr>
            <p:cNvSpPr txBox="1"/>
            <p:nvPr/>
          </p:nvSpPr>
          <p:spPr>
            <a:xfrm>
              <a:off x="5613932" y="3123605"/>
              <a:ext cx="23204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Accumulation time = Time the cell needs to travel from point A to point B</a:t>
              </a:r>
            </a:p>
          </p:txBody>
        </p:sp>
      </p:grpSp>
      <p:graphicFrame>
        <p:nvGraphicFramePr>
          <p:cNvPr id="75" name="Inhaltsplatzhalter 6">
            <a:extLst>
              <a:ext uri="{FF2B5EF4-FFF2-40B4-BE49-F238E27FC236}">
                <a16:creationId xmlns:a16="http://schemas.microsoft.com/office/drawing/2014/main" id="{29A610CF-5B68-45E1-8D6B-D4BBBFFDF6DC}"/>
              </a:ext>
            </a:extLst>
          </p:cNvPr>
          <p:cNvGraphicFramePr>
            <a:graphicFrameLocks/>
          </p:cNvGraphicFramePr>
          <p:nvPr/>
        </p:nvGraphicFramePr>
        <p:xfrm>
          <a:off x="7757701" y="4015534"/>
          <a:ext cx="4004001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064260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2939741">
                  <a:extLst>
                    <a:ext uri="{9D8B030D-6E8A-4147-A177-3AD203B41FA5}">
                      <a16:colId xmlns:a16="http://schemas.microsoft.com/office/drawing/2014/main" val="169071986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HR Flag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Rain </a:t>
                      </a:r>
                      <a:r>
                        <a:rPr lang="de-DE" sz="1800" noProof="0" dirty="0" err="1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accumulation</a:t>
                      </a:r>
                      <a:r>
                        <a:rPr lang="de-DE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(mm)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 – 15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 – 25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– 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&gt; 40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2121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3697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KONRAD3D-SINFONY Overview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1166623" y="1628800"/>
            <a:ext cx="1905041" cy="942993"/>
            <a:chOff x="651782" y="1035923"/>
            <a:chExt cx="2190509" cy="1137692"/>
          </a:xfrm>
        </p:grpSpPr>
        <p:sp>
          <p:nvSpPr>
            <p:cNvPr id="29" name="Ellipse 28"/>
            <p:cNvSpPr/>
            <p:nvPr/>
          </p:nvSpPr>
          <p:spPr bwMode="auto">
            <a:xfrm>
              <a:off x="977226" y="1035923"/>
              <a:ext cx="1865065" cy="909320"/>
            </a:xfrm>
            <a:prstGeom prst="ellipse">
              <a:avLst/>
            </a:prstGeom>
            <a:solidFill>
              <a:srgbClr val="D3840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de-DE" sz="1400" dirty="0"/>
            </a:p>
          </p:txBody>
        </p:sp>
        <p:sp>
          <p:nvSpPr>
            <p:cNvPr id="28" name="Ellipse 27"/>
            <p:cNvSpPr/>
            <p:nvPr/>
          </p:nvSpPr>
          <p:spPr bwMode="auto">
            <a:xfrm>
              <a:off x="868745" y="1110348"/>
              <a:ext cx="1865065" cy="909320"/>
            </a:xfrm>
            <a:prstGeom prst="ellipse">
              <a:avLst/>
            </a:prstGeom>
            <a:solidFill>
              <a:srgbClr val="EF950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de-DE" sz="1400" dirty="0"/>
            </a:p>
          </p:txBody>
        </p:sp>
        <p:sp>
          <p:nvSpPr>
            <p:cNvPr id="24" name="Ellipse 23"/>
            <p:cNvSpPr/>
            <p:nvPr/>
          </p:nvSpPr>
          <p:spPr bwMode="auto">
            <a:xfrm>
              <a:off x="752494" y="1190718"/>
              <a:ext cx="1865065" cy="909320"/>
            </a:xfrm>
            <a:prstGeom prst="ellipse">
              <a:avLst/>
            </a:prstGeom>
            <a:solidFill>
              <a:srgbClr val="FCA71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de-DE" sz="1400" dirty="0"/>
            </a:p>
          </p:txBody>
        </p:sp>
        <p:sp>
          <p:nvSpPr>
            <p:cNvPr id="25" name="Ellipse 24"/>
            <p:cNvSpPr/>
            <p:nvPr/>
          </p:nvSpPr>
          <p:spPr bwMode="auto">
            <a:xfrm>
              <a:off x="651782" y="1264295"/>
              <a:ext cx="1841059" cy="909320"/>
            </a:xfrm>
            <a:prstGeom prst="ellipse">
              <a:avLst/>
            </a:prstGeom>
            <a:solidFill>
              <a:srgbClr val="FDB33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lang="de-DE" sz="1200" b="1" dirty="0"/>
                <a:t>NWP cells</a:t>
              </a:r>
            </a:p>
            <a:p>
              <a:pPr algn="ctr" eaLnBrk="0" hangingPunct="0"/>
              <a:r>
                <a:rPr lang="de-DE" sz="1050" dirty="0"/>
                <a:t>KONRAD3D-RUC</a:t>
              </a:r>
            </a:p>
          </p:txBody>
        </p:sp>
      </p:grpSp>
      <p:cxnSp>
        <p:nvCxnSpPr>
          <p:cNvPr id="27" name="Gerade Verbindung mit Pfeil 26"/>
          <p:cNvCxnSpPr>
            <a:stCxn id="25" idx="4"/>
          </p:cNvCxnSpPr>
          <p:nvPr/>
        </p:nvCxnSpPr>
        <p:spPr bwMode="auto">
          <a:xfrm>
            <a:off x="1984131" y="2571793"/>
            <a:ext cx="10188" cy="12253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 Verbindung mit Pfeil 30"/>
          <p:cNvCxnSpPr/>
          <p:nvPr/>
        </p:nvCxnSpPr>
        <p:spPr bwMode="auto">
          <a:xfrm>
            <a:off x="2823239" y="4188321"/>
            <a:ext cx="464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mit Pfeil 32"/>
          <p:cNvCxnSpPr/>
          <p:nvPr/>
        </p:nvCxnSpPr>
        <p:spPr bwMode="auto">
          <a:xfrm>
            <a:off x="6718867" y="4188321"/>
            <a:ext cx="492233" cy="1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Ellipse 33"/>
          <p:cNvSpPr/>
          <p:nvPr/>
        </p:nvSpPr>
        <p:spPr bwMode="auto">
          <a:xfrm>
            <a:off x="3235292" y="2132856"/>
            <a:ext cx="1564564" cy="777876"/>
          </a:xfrm>
          <a:prstGeom prst="ellipse">
            <a:avLst/>
          </a:prstGeom>
          <a:solidFill>
            <a:srgbClr val="FDB33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radar cells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100" dirty="0"/>
              <a:t>KONRAD3D</a:t>
            </a:r>
            <a:endParaRPr kumimoji="0" lang="en-A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6" name="Gerade Verbindung mit Pfeil 35"/>
          <p:cNvCxnSpPr>
            <a:stCxn id="34" idx="4"/>
          </p:cNvCxnSpPr>
          <p:nvPr/>
        </p:nvCxnSpPr>
        <p:spPr bwMode="auto">
          <a:xfrm>
            <a:off x="4023841" y="2910732"/>
            <a:ext cx="0" cy="8782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" name="Ellipse 37"/>
          <p:cNvSpPr/>
          <p:nvPr/>
        </p:nvSpPr>
        <p:spPr bwMode="auto">
          <a:xfrm>
            <a:off x="7274242" y="2121869"/>
            <a:ext cx="1564564" cy="777876"/>
          </a:xfrm>
          <a:prstGeom prst="ellipse">
            <a:avLst/>
          </a:prstGeom>
          <a:solidFill>
            <a:srgbClr val="FDB33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NWC cells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100" dirty="0"/>
              <a:t>KONRAD3D-EPS</a:t>
            </a:r>
            <a:endParaRPr kumimoji="0" lang="de-DE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39" name="Gerade Verbindung mit Pfeil 38"/>
          <p:cNvCxnSpPr>
            <a:stCxn id="38" idx="4"/>
          </p:cNvCxnSpPr>
          <p:nvPr/>
        </p:nvCxnSpPr>
        <p:spPr bwMode="auto">
          <a:xfrm>
            <a:off x="8056524" y="2899745"/>
            <a:ext cx="1182" cy="898485"/>
          </a:xfrm>
          <a:prstGeom prst="straightConnector1">
            <a:avLst/>
          </a:prstGeom>
          <a:ln>
            <a:headEnd type="none" w="med" len="med"/>
            <a:tailEnd type="triangle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Textfeld 65"/>
          <p:cNvSpPr txBox="1"/>
          <p:nvPr/>
        </p:nvSpPr>
        <p:spPr>
          <a:xfrm>
            <a:off x="1980193" y="2903409"/>
            <a:ext cx="1086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1 init</a:t>
            </a:r>
            <a:br>
              <a:rPr lang="en-AU" sz="1200" dirty="0"/>
            </a:br>
            <a:r>
              <a:rPr lang="en-AU" sz="1200" dirty="0"/>
              <a:t>21 members</a:t>
            </a:r>
          </a:p>
        </p:txBody>
      </p:sp>
      <p:sp>
        <p:nvSpPr>
          <p:cNvPr id="63" name="Textfeld 62"/>
          <p:cNvSpPr txBox="1"/>
          <p:nvPr/>
        </p:nvSpPr>
        <p:spPr>
          <a:xfrm>
            <a:off x="8067678" y="3159759"/>
            <a:ext cx="1052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/>
              <a:t>20 members</a:t>
            </a:r>
          </a:p>
        </p:txBody>
      </p:sp>
      <p:sp>
        <p:nvSpPr>
          <p:cNvPr id="69" name="Rechteck 68"/>
          <p:cNvSpPr/>
          <p:nvPr/>
        </p:nvSpPr>
        <p:spPr bwMode="auto">
          <a:xfrm>
            <a:off x="1165398" y="4582323"/>
            <a:ext cx="1657841" cy="883588"/>
          </a:xfrm>
          <a:prstGeom prst="rect">
            <a:avLst/>
          </a:prstGeom>
          <a:noFill/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1200" dirty="0"/>
              <a:t>clustering for all detections in a range of ±30 min around reference time</a:t>
            </a:r>
          </a:p>
        </p:txBody>
      </p:sp>
      <p:cxnSp>
        <p:nvCxnSpPr>
          <p:cNvPr id="118" name="Gerade Verbindung mit Pfeil 117"/>
          <p:cNvCxnSpPr/>
          <p:nvPr/>
        </p:nvCxnSpPr>
        <p:spPr bwMode="auto">
          <a:xfrm>
            <a:off x="4760041" y="4188321"/>
            <a:ext cx="46440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6" name="Rechteck 125"/>
          <p:cNvSpPr/>
          <p:nvPr/>
        </p:nvSpPr>
        <p:spPr bwMode="auto">
          <a:xfrm>
            <a:off x="3287641" y="4593980"/>
            <a:ext cx="1472400" cy="1067268"/>
          </a:xfrm>
          <a:prstGeom prst="rect">
            <a:avLst/>
          </a:prstGeom>
          <a:noFill/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200" dirty="0"/>
              <a:t>calculate TI for each cell of a  cluster in reference to the assigned radar cell</a:t>
            </a:r>
            <a:endParaRPr kumimoji="0" lang="en-AU" sz="1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28" name="Rechteck 127"/>
          <p:cNvSpPr/>
          <p:nvPr/>
        </p:nvSpPr>
        <p:spPr bwMode="auto">
          <a:xfrm>
            <a:off x="5224245" y="4579481"/>
            <a:ext cx="1494622" cy="1073584"/>
          </a:xfrm>
          <a:prstGeom prst="rect">
            <a:avLst/>
          </a:prstGeom>
          <a:noFill/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AU" sz="1200" dirty="0"/>
              <a:t>correction of every NWP cell and their forecast by the according relocation vector</a:t>
            </a:r>
          </a:p>
        </p:txBody>
      </p:sp>
      <p:sp>
        <p:nvSpPr>
          <p:cNvPr id="134" name="Rechteck 133"/>
          <p:cNvSpPr/>
          <p:nvPr/>
        </p:nvSpPr>
        <p:spPr bwMode="auto">
          <a:xfrm>
            <a:off x="7208934" y="4580549"/>
            <a:ext cx="1695181" cy="729108"/>
          </a:xfrm>
          <a:prstGeom prst="rect">
            <a:avLst/>
          </a:prstGeom>
          <a:noFill/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200" dirty="0"/>
              <a:t>of relocated NWP cells and NWC cells</a:t>
            </a:r>
            <a:endParaRPr kumimoji="0" lang="en-AU" sz="12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42" name="Flussdiagramm: Alternativer Prozess 41"/>
          <p:cNvSpPr/>
          <p:nvPr/>
        </p:nvSpPr>
        <p:spPr bwMode="auto">
          <a:xfrm>
            <a:off x="9518295" y="3831967"/>
            <a:ext cx="1741721" cy="603498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object</a:t>
            </a:r>
            <a:r>
              <a:rPr lang="en-AU" sz="1400" dirty="0"/>
              <a:t>-based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cxnSp>
        <p:nvCxnSpPr>
          <p:cNvPr id="43" name="Gerade Verbindung mit Pfeil 42"/>
          <p:cNvCxnSpPr/>
          <p:nvPr/>
        </p:nvCxnSpPr>
        <p:spPr bwMode="auto">
          <a:xfrm flipV="1">
            <a:off x="8904312" y="4188321"/>
            <a:ext cx="513646" cy="106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Flussdiagramm: Alternativer Prozess 43"/>
          <p:cNvSpPr/>
          <p:nvPr/>
        </p:nvSpPr>
        <p:spPr bwMode="auto">
          <a:xfrm>
            <a:off x="9520547" y="4539267"/>
            <a:ext cx="1741721" cy="608831"/>
          </a:xfrm>
          <a:prstGeom prst="flowChartAlternateProcess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dirty="0"/>
              <a:t>pixel-based</a:t>
            </a:r>
            <a:endParaRPr kumimoji="0" lang="en-A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6" name="Abgerundetes Rechteck 45"/>
          <p:cNvSpPr/>
          <p:nvPr/>
        </p:nvSpPr>
        <p:spPr bwMode="auto">
          <a:xfrm>
            <a:off x="9417958" y="3212976"/>
            <a:ext cx="1935050" cy="2016224"/>
          </a:xfrm>
          <a:prstGeom prst="roundRect">
            <a:avLst>
              <a:gd name="adj" fmla="val 9483"/>
            </a:avLst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400" b="1" dirty="0">
                <a:solidFill>
                  <a:schemeClr val="accent1"/>
                </a:solidFill>
              </a:rPr>
              <a:t>seamless object combination</a:t>
            </a:r>
            <a:endParaRPr kumimoji="0" lang="en-AU" sz="1400" b="1" u="none" strike="noStrike" cap="none" normalizeH="0" baseline="0" dirty="0">
              <a:ln>
                <a:noFill/>
              </a:ln>
              <a:solidFill>
                <a:schemeClr val="accent1"/>
              </a:solidFill>
              <a:effectLst/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9711891" y="1074785"/>
            <a:ext cx="1937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rgbClr val="FCA006"/>
                </a:solidFill>
              </a:rPr>
              <a:t>input data</a:t>
            </a:r>
          </a:p>
          <a:p>
            <a:pPr algn="r"/>
            <a:r>
              <a:rPr lang="en-GB" sz="1400" dirty="0">
                <a:solidFill>
                  <a:schemeClr val="tx2"/>
                </a:solidFill>
              </a:rPr>
              <a:t>algorithms</a:t>
            </a:r>
          </a:p>
          <a:p>
            <a:pPr algn="r"/>
            <a:r>
              <a:rPr lang="en-GB" sz="1400" dirty="0">
                <a:solidFill>
                  <a:schemeClr val="accent1"/>
                </a:solidFill>
              </a:rPr>
              <a:t>products</a:t>
            </a:r>
          </a:p>
          <a:p>
            <a:pPr algn="r"/>
            <a:endParaRPr lang="en-GB" sz="1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7" name="Rechteck 46"/>
          <p:cNvSpPr/>
          <p:nvPr/>
        </p:nvSpPr>
        <p:spPr bwMode="auto">
          <a:xfrm>
            <a:off x="1165398" y="3797161"/>
            <a:ext cx="1657841" cy="78232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AU" sz="1400" b="1" dirty="0">
                <a:solidFill>
                  <a:schemeClr val="bg1"/>
                </a:solidFill>
              </a:rPr>
              <a:t>clustering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dbscan</a:t>
            </a:r>
          </a:p>
        </p:txBody>
      </p:sp>
      <p:sp>
        <p:nvSpPr>
          <p:cNvPr id="48" name="Rechteck 47"/>
          <p:cNvSpPr/>
          <p:nvPr/>
        </p:nvSpPr>
        <p:spPr bwMode="auto">
          <a:xfrm>
            <a:off x="3287641" y="3788977"/>
            <a:ext cx="1472400" cy="798688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selection</a:t>
            </a:r>
            <a:br>
              <a:rPr kumimoji="0" lang="en-A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</a:br>
            <a:r>
              <a:rPr kumimoji="0" lang="en-AU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total interest</a:t>
            </a:r>
          </a:p>
        </p:txBody>
      </p:sp>
      <p:sp>
        <p:nvSpPr>
          <p:cNvPr id="49" name="Rechteck 48"/>
          <p:cNvSpPr/>
          <p:nvPr/>
        </p:nvSpPr>
        <p:spPr bwMode="auto">
          <a:xfrm>
            <a:off x="7211100" y="3798230"/>
            <a:ext cx="1693212" cy="78232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combination</a:t>
            </a:r>
          </a:p>
        </p:txBody>
      </p:sp>
      <p:sp>
        <p:nvSpPr>
          <p:cNvPr id="50" name="Rechteck 49"/>
          <p:cNvSpPr/>
          <p:nvPr/>
        </p:nvSpPr>
        <p:spPr bwMode="auto">
          <a:xfrm>
            <a:off x="5224442" y="3797161"/>
            <a:ext cx="1494425" cy="782320"/>
          </a:xfrm>
          <a:prstGeom prst="rect">
            <a:avLst/>
          </a:prstGeom>
          <a:solidFill>
            <a:schemeClr val="tx2"/>
          </a:solidFill>
          <a:ln w="12700" cap="flat" cmpd="sng" algn="ctr">
            <a:solidFill>
              <a:srgbClr val="2D4B9B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AU" sz="1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rPr>
              <a:t>relocation</a:t>
            </a:r>
          </a:p>
        </p:txBody>
      </p:sp>
    </p:spTree>
    <p:extLst>
      <p:ext uri="{BB962C8B-B14F-4D97-AF65-F5344CB8AC3E}">
        <p14:creationId xmlns:p14="http://schemas.microsoft.com/office/powerpoint/2010/main" val="995673280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0FBA8-1DC7-4193-ABA7-50D43EF20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de-DE" altLang="de-DE" dirty="0">
                <a:solidFill>
                  <a:srgbClr val="2D4B9B"/>
                </a:solidFill>
              </a:rPr>
              <a:t>HYMEC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67DA74-321E-4DEF-AAA3-8EC101576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4918627" cy="5033169"/>
          </a:xfrm>
        </p:spPr>
        <p:txBody>
          <a:bodyPr/>
          <a:lstStyle/>
          <a:p>
            <a:pPr eaLnBrk="1" hangingPunct="1"/>
            <a:r>
              <a:rPr lang="en-US" altLang="de-DE" dirty="0"/>
              <a:t>“</a:t>
            </a:r>
            <a:r>
              <a:rPr lang="en-US" altLang="de-DE" b="1" dirty="0" err="1"/>
              <a:t>HY</a:t>
            </a:r>
            <a:r>
              <a:rPr lang="en-US" altLang="de-DE" dirty="0" err="1"/>
              <a:t>dro</a:t>
            </a:r>
            <a:r>
              <a:rPr lang="en-US" altLang="de-DE" b="1" dirty="0" err="1"/>
              <a:t>ME</a:t>
            </a:r>
            <a:r>
              <a:rPr lang="en-US" altLang="de-DE" dirty="0" err="1"/>
              <a:t>teor</a:t>
            </a:r>
            <a:r>
              <a:rPr lang="en-US" altLang="de-DE" dirty="0"/>
              <a:t> </a:t>
            </a:r>
            <a:r>
              <a:rPr lang="en-US" altLang="de-DE" b="1" dirty="0"/>
              <a:t>C</a:t>
            </a:r>
            <a:r>
              <a:rPr lang="en-US" altLang="de-DE" dirty="0"/>
              <a:t>lassification“</a:t>
            </a:r>
          </a:p>
          <a:p>
            <a:pPr eaLnBrk="1" hangingPunct="1"/>
            <a:r>
              <a:rPr lang="en-US" altLang="de-DE" dirty="0"/>
              <a:t>Algorithm developed by J. Steinert, M. Schultze</a:t>
            </a:r>
          </a:p>
          <a:p>
            <a:pPr eaLnBrk="1" hangingPunct="1"/>
            <a:r>
              <a:rPr lang="en-US" altLang="de-DE" dirty="0"/>
              <a:t>Based on 3D polarimetric radar data and ICON D2</a:t>
            </a:r>
          </a:p>
          <a:p>
            <a:pPr eaLnBrk="1" hangingPunct="1"/>
            <a:r>
              <a:rPr lang="en-US" altLang="de-DE" dirty="0"/>
              <a:t>Returns most likely hydrometeor class</a:t>
            </a:r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77FCC0D-9731-4B6D-9046-10AB373875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4A4507D-FEAA-4BE2-A2DA-66A998C11F8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6" t="5109" r="9352"/>
          <a:stretch/>
        </p:blipFill>
        <p:spPr bwMode="auto">
          <a:xfrm>
            <a:off x="5445678" y="959187"/>
            <a:ext cx="4889998" cy="53501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feld 2">
            <a:extLst>
              <a:ext uri="{FF2B5EF4-FFF2-40B4-BE49-F238E27FC236}">
                <a16:creationId xmlns:a16="http://schemas.microsoft.com/office/drawing/2014/main" id="{8FF7251F-679E-4F88-8E2A-282CC333A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7798" y="1124688"/>
            <a:ext cx="1531696" cy="495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 hail</a:t>
            </a:r>
            <a:endParaRPr lang="en-US" sz="1600" b="1" dirty="0"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Hail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Wet hail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Graupel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Ice crystals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Snow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Rain/snow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drops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1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Drizzle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1200" b="1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1600" b="1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 classified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25E6B7E1-85B3-4C96-9934-0F651D67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0497" y="5741207"/>
            <a:ext cx="3238194" cy="49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</a:rPr>
              <a:t>HYMEC composite of Germany,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b="1" dirty="0">
                <a:solidFill>
                  <a:srgbClr val="000000"/>
                </a:solidFill>
              </a:rPr>
              <a:t>October 18</a:t>
            </a:r>
            <a:r>
              <a:rPr lang="en-US" altLang="de-DE" b="1" baseline="30000" dirty="0">
                <a:solidFill>
                  <a:srgbClr val="000000"/>
                </a:solidFill>
              </a:rPr>
              <a:t>th</a:t>
            </a:r>
            <a:r>
              <a:rPr lang="en-US" altLang="de-DE" b="1" dirty="0">
                <a:solidFill>
                  <a:srgbClr val="000000"/>
                </a:solidFill>
              </a:rPr>
              <a:t>, 2019, 13:30 UTC.</a:t>
            </a:r>
          </a:p>
        </p:txBody>
      </p:sp>
    </p:spTree>
    <p:extLst>
      <p:ext uri="{BB962C8B-B14F-4D97-AF65-F5344CB8AC3E}">
        <p14:creationId xmlns:p14="http://schemas.microsoft.com/office/powerpoint/2010/main" val="1072812994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FAF84-1D47-4D08-8D80-AEBF120BE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/>
            <a:r>
              <a:rPr lang="en-US" altLang="de-DE" dirty="0">
                <a:solidFill>
                  <a:srgbClr val="2D4B9B"/>
                </a:solidFill>
              </a:rPr>
              <a:t>KONRAD3D: Hail Flag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BD7F8D-1A92-4804-8374-2A210ED8F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1" y="1124744"/>
            <a:ext cx="5580000" cy="5033169"/>
          </a:xfrm>
        </p:spPr>
        <p:txBody>
          <a:bodyPr/>
          <a:lstStyle/>
          <a:p>
            <a:pPr marL="0" indent="0">
              <a:buNone/>
            </a:pPr>
            <a:r>
              <a:rPr lang="de-DE" b="1" dirty="0">
                <a:solidFill>
                  <a:srgbClr val="2D4B9B"/>
                </a:solidFill>
              </a:rPr>
              <a:t>General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Based on </a:t>
            </a:r>
            <a:r>
              <a:rPr lang="en-US" dirty="0" err="1"/>
              <a:t>HYdroMEClassification</a:t>
            </a:r>
            <a:r>
              <a:rPr lang="en-US" dirty="0"/>
              <a:t> classes “hail” and “large hail”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Aim: determine whether a KONRAD3D cell </a:t>
            </a:r>
            <a:r>
              <a:rPr lang="en-US" i="1" u="sng" dirty="0"/>
              <a:t>currently</a:t>
            </a:r>
            <a:r>
              <a:rPr lang="en-US" dirty="0"/>
              <a:t> contains near-surface hail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b="1" dirty="0">
                <a:solidFill>
                  <a:srgbClr val="2D4B9B"/>
                </a:solidFill>
              </a:rPr>
              <a:t>Definition</a:t>
            </a: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23C939-3A0B-4DE1-8F59-23F87A70E2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graphicFrame>
        <p:nvGraphicFramePr>
          <p:cNvPr id="6" name="Inhaltsplatzhalter 6">
            <a:extLst>
              <a:ext uri="{FF2B5EF4-FFF2-40B4-BE49-F238E27FC236}">
                <a16:creationId xmlns:a16="http://schemas.microsoft.com/office/drawing/2014/main" id="{732C502B-6D54-4B67-980B-1552863C62BB}"/>
              </a:ext>
            </a:extLst>
          </p:cNvPr>
          <p:cNvGraphicFramePr>
            <a:graphicFrameLocks/>
          </p:cNvGraphicFramePr>
          <p:nvPr/>
        </p:nvGraphicFramePr>
        <p:xfrm>
          <a:off x="519099" y="3609843"/>
          <a:ext cx="5568950" cy="1584000"/>
        </p:xfrm>
        <a:graphic>
          <a:graphicData uri="http://schemas.openxmlformats.org/drawingml/2006/table">
            <a:tbl>
              <a:tblPr firstRow="1" firstCol="1" bandRow="1"/>
              <a:tblGrid>
                <a:gridCol w="1310062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1920367">
                  <a:extLst>
                    <a:ext uri="{9D8B030D-6E8A-4147-A177-3AD203B41FA5}">
                      <a16:colId xmlns:a16="http://schemas.microsoft.com/office/drawing/2014/main" val="169071986"/>
                    </a:ext>
                  </a:extLst>
                </a:gridCol>
                <a:gridCol w="2338521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Hail Flag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HYMEC hail</a:t>
                      </a:r>
                      <a:r>
                        <a:rPr lang="en-US" sz="1600" baseline="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class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</a:rPr>
                        <a:t>Meaning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None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No hail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aseline="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Hail</a:t>
                      </a:r>
                      <a:endParaRPr lang="en-US" sz="16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Moderate hail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39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  <a:latin typeface="Helvetica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Large hail</a:t>
                      </a: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Severe / extreme hail</a:t>
                      </a:r>
                      <a:endParaRPr lang="en-US" sz="16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</a:tbl>
          </a:graphicData>
        </a:graphic>
      </p:graphicFrame>
      <p:sp>
        <p:nvSpPr>
          <p:cNvPr id="22" name="Inhaltsplatzhalter 1">
            <a:extLst>
              <a:ext uri="{FF2B5EF4-FFF2-40B4-BE49-F238E27FC236}">
                <a16:creationId xmlns:a16="http://schemas.microsoft.com/office/drawing/2014/main" id="{FE661638-CE03-4C08-894F-F99A905FE6FF}"/>
              </a:ext>
            </a:extLst>
          </p:cNvPr>
          <p:cNvSpPr txBox="1">
            <a:spLocks/>
          </p:cNvSpPr>
          <p:nvPr/>
        </p:nvSpPr>
        <p:spPr bwMode="auto">
          <a:xfrm>
            <a:off x="6107051" y="1053976"/>
            <a:ext cx="4176000" cy="475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2425" indent="-352425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26035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è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itchFamily="2" charset="2"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2D4B9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Determination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A926BF84-7664-4111-8CA7-ABCE035368C3}"/>
              </a:ext>
            </a:extLst>
          </p:cNvPr>
          <p:cNvSpPr/>
          <p:nvPr/>
        </p:nvSpPr>
        <p:spPr bwMode="auto">
          <a:xfrm>
            <a:off x="6139302" y="1414016"/>
            <a:ext cx="5048183" cy="360040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Compute echo bottoms (EB) hail and large hail</a:t>
            </a:r>
          </a:p>
        </p:txBody>
      </p:sp>
      <p:sp>
        <p:nvSpPr>
          <p:cNvPr id="24" name="Pfeil nach unten 3">
            <a:extLst>
              <a:ext uri="{FF2B5EF4-FFF2-40B4-BE49-F238E27FC236}">
                <a16:creationId xmlns:a16="http://schemas.microsoft.com/office/drawing/2014/main" id="{53068192-0DB9-4A77-8B69-4BFD50B8354A}"/>
              </a:ext>
            </a:extLst>
          </p:cNvPr>
          <p:cNvSpPr/>
          <p:nvPr/>
        </p:nvSpPr>
        <p:spPr bwMode="auto">
          <a:xfrm>
            <a:off x="8483372" y="1846064"/>
            <a:ext cx="360040" cy="576064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FFBB9FE5-81CE-42AF-8B05-5B84B4E668E6}"/>
              </a:ext>
            </a:extLst>
          </p:cNvPr>
          <p:cNvSpPr/>
          <p:nvPr/>
        </p:nvSpPr>
        <p:spPr bwMode="auto">
          <a:xfrm>
            <a:off x="6139301" y="2494136"/>
            <a:ext cx="5048183" cy="360040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Compare those with total echo bottom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78F669F1-8B34-425C-966C-320CA8C274D2}"/>
              </a:ext>
            </a:extLst>
          </p:cNvPr>
          <p:cNvSpPr/>
          <p:nvPr/>
        </p:nvSpPr>
        <p:spPr bwMode="auto">
          <a:xfrm>
            <a:off x="6139301" y="3574256"/>
            <a:ext cx="5048183" cy="360040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EB</a:t>
            </a:r>
            <a:r>
              <a:rPr kumimoji="0" lang="en-US" b="0" i="0" u="none" strike="noStrike" kern="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large hail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EB</a:t>
            </a:r>
            <a:r>
              <a:rPr kumimoji="0" lang="en-US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total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 km</a:t>
            </a:r>
          </a:p>
        </p:txBody>
      </p:sp>
      <p:sp>
        <p:nvSpPr>
          <p:cNvPr id="27" name="Pfeil nach unten 10">
            <a:extLst>
              <a:ext uri="{FF2B5EF4-FFF2-40B4-BE49-F238E27FC236}">
                <a16:creationId xmlns:a16="http://schemas.microsoft.com/office/drawing/2014/main" id="{B449228F-3319-40FE-8532-6B8FFCB93BC3}"/>
              </a:ext>
            </a:extLst>
          </p:cNvPr>
          <p:cNvSpPr/>
          <p:nvPr/>
        </p:nvSpPr>
        <p:spPr bwMode="auto">
          <a:xfrm>
            <a:off x="8464174" y="2924944"/>
            <a:ext cx="360040" cy="576064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CE2D905E-8831-4E20-A74C-32150A2FC567}"/>
              </a:ext>
            </a:extLst>
          </p:cNvPr>
          <p:cNvSpPr/>
          <p:nvPr/>
        </p:nvSpPr>
        <p:spPr bwMode="auto">
          <a:xfrm>
            <a:off x="8663392" y="4264492"/>
            <a:ext cx="2523600" cy="360040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HF = 2</a:t>
            </a:r>
          </a:p>
        </p:txBody>
      </p:sp>
      <p:sp>
        <p:nvSpPr>
          <p:cNvPr id="29" name="Pfeil nach unten 12">
            <a:extLst>
              <a:ext uri="{FF2B5EF4-FFF2-40B4-BE49-F238E27FC236}">
                <a16:creationId xmlns:a16="http://schemas.microsoft.com/office/drawing/2014/main" id="{CC71BA6B-779E-43D7-8503-177ED5FE50FC}"/>
              </a:ext>
            </a:extLst>
          </p:cNvPr>
          <p:cNvSpPr/>
          <p:nvPr/>
        </p:nvSpPr>
        <p:spPr bwMode="auto">
          <a:xfrm>
            <a:off x="9839105" y="3951122"/>
            <a:ext cx="180000" cy="288000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B58367A4-8863-4544-AEB0-034B07721CF0}"/>
              </a:ext>
            </a:extLst>
          </p:cNvPr>
          <p:cNvSpPr/>
          <p:nvPr/>
        </p:nvSpPr>
        <p:spPr bwMode="auto">
          <a:xfrm>
            <a:off x="6139301" y="4928280"/>
            <a:ext cx="5048183" cy="360040"/>
          </a:xfrm>
          <a:prstGeom prst="rect">
            <a:avLst/>
          </a:prstGeom>
          <a:solidFill>
            <a:srgbClr val="333399">
              <a:lumMod val="20000"/>
              <a:lumOff val="80000"/>
            </a:srgbClr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EB</a:t>
            </a:r>
            <a:r>
              <a:rPr kumimoji="0" lang="en-US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hail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– </a:t>
            </a:r>
            <a:r>
              <a:rPr kumimoji="0" lang="en-US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EB</a:t>
            </a:r>
            <a:r>
              <a:rPr kumimoji="0" lang="en-US" b="0" i="0" u="none" strike="noStrike" kern="0" cap="none" spc="0" normalizeH="0" baseline="-25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total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&lt; 2 km</a:t>
            </a:r>
          </a:p>
        </p:txBody>
      </p:sp>
      <p:sp>
        <p:nvSpPr>
          <p:cNvPr id="31" name="Pfeil nach unten 15">
            <a:extLst>
              <a:ext uri="{FF2B5EF4-FFF2-40B4-BE49-F238E27FC236}">
                <a16:creationId xmlns:a16="http://schemas.microsoft.com/office/drawing/2014/main" id="{F05A62B3-AEE9-43C0-AE5F-A1B8276B1F3A}"/>
              </a:ext>
            </a:extLst>
          </p:cNvPr>
          <p:cNvSpPr/>
          <p:nvPr/>
        </p:nvSpPr>
        <p:spPr bwMode="auto">
          <a:xfrm>
            <a:off x="7230148" y="4007480"/>
            <a:ext cx="360040" cy="862920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Text Box 3">
            <a:extLst>
              <a:ext uri="{FF2B5EF4-FFF2-40B4-BE49-F238E27FC236}">
                <a16:creationId xmlns:a16="http://schemas.microsoft.com/office/drawing/2014/main" id="{A5313E28-1930-4EDF-9078-B1ABE31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5003" y="3951090"/>
            <a:ext cx="59843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yes</a:t>
            </a:r>
          </a:p>
        </p:txBody>
      </p:sp>
      <p:sp>
        <p:nvSpPr>
          <p:cNvPr id="33" name="Text Box 3">
            <a:extLst>
              <a:ext uri="{FF2B5EF4-FFF2-40B4-BE49-F238E27FC236}">
                <a16:creationId xmlns:a16="http://schemas.microsoft.com/office/drawing/2014/main" id="{A9C74FE5-7A2D-432B-B825-CCF7DB225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044" y="4294336"/>
            <a:ext cx="513657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6FA1FA24-0852-45D1-B420-C2F2C57CD374}"/>
              </a:ext>
            </a:extLst>
          </p:cNvPr>
          <p:cNvSpPr/>
          <p:nvPr/>
        </p:nvSpPr>
        <p:spPr bwMode="auto">
          <a:xfrm>
            <a:off x="8663392" y="5624004"/>
            <a:ext cx="2523600" cy="360040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HF = 1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91747A9-0217-458B-9396-416BCECAF81F}"/>
              </a:ext>
            </a:extLst>
          </p:cNvPr>
          <p:cNvSpPr/>
          <p:nvPr/>
        </p:nvSpPr>
        <p:spPr bwMode="auto">
          <a:xfrm>
            <a:off x="6139301" y="5620656"/>
            <a:ext cx="2523600" cy="360040"/>
          </a:xfrm>
          <a:prstGeom prst="rect">
            <a:avLst/>
          </a:prstGeom>
          <a:solidFill>
            <a:srgbClr val="00B050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HF = 0</a:t>
            </a:r>
          </a:p>
        </p:txBody>
      </p:sp>
      <p:sp>
        <p:nvSpPr>
          <p:cNvPr id="38" name="Pfeil nach unten 22">
            <a:extLst>
              <a:ext uri="{FF2B5EF4-FFF2-40B4-BE49-F238E27FC236}">
                <a16:creationId xmlns:a16="http://schemas.microsoft.com/office/drawing/2014/main" id="{C46F8856-D519-477B-AE33-5DBA9BCF2F99}"/>
              </a:ext>
            </a:extLst>
          </p:cNvPr>
          <p:cNvSpPr/>
          <p:nvPr/>
        </p:nvSpPr>
        <p:spPr bwMode="auto">
          <a:xfrm>
            <a:off x="7311101" y="5314768"/>
            <a:ext cx="180000" cy="288000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Pfeil nach unten 12">
            <a:extLst>
              <a:ext uri="{FF2B5EF4-FFF2-40B4-BE49-F238E27FC236}">
                <a16:creationId xmlns:a16="http://schemas.microsoft.com/office/drawing/2014/main" id="{1EC0988B-9206-49E5-BDBA-51470DFFE46C}"/>
              </a:ext>
            </a:extLst>
          </p:cNvPr>
          <p:cNvSpPr/>
          <p:nvPr/>
        </p:nvSpPr>
        <p:spPr bwMode="auto">
          <a:xfrm>
            <a:off x="9840433" y="5312122"/>
            <a:ext cx="180000" cy="288000"/>
          </a:xfrm>
          <a:prstGeom prst="downArrow">
            <a:avLst/>
          </a:prstGeom>
          <a:solidFill>
            <a:srgbClr val="3333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1" name="Text Box 3">
            <a:extLst>
              <a:ext uri="{FF2B5EF4-FFF2-40B4-BE49-F238E27FC236}">
                <a16:creationId xmlns:a16="http://schemas.microsoft.com/office/drawing/2014/main" id="{DCF0448F-B7BA-4947-9EB8-E4B54BE4E8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331" y="5312090"/>
            <a:ext cx="598430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yes</a:t>
            </a:r>
          </a:p>
        </p:txBody>
      </p:sp>
      <p:sp>
        <p:nvSpPr>
          <p:cNvPr id="42" name="Text Box 3">
            <a:extLst>
              <a:ext uri="{FF2B5EF4-FFF2-40B4-BE49-F238E27FC236}">
                <a16:creationId xmlns:a16="http://schemas.microsoft.com/office/drawing/2014/main" id="{328971F7-2AE0-4A35-9AB1-066209183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0371" y="5321378"/>
            <a:ext cx="513657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2435065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7" grpId="0" animBg="1"/>
      <p:bldP spid="38" grpId="0" animBg="1"/>
      <p:bldP spid="40" grpId="0" animBg="1"/>
      <p:bldP spid="41" grpId="0"/>
      <p:bldP spid="4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690B7D-F16F-4EC4-A692-2540DF5E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KONRAD3D: overview of cell attributes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100EC2-20C9-454F-8E9C-9CD9B6E88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Geometry </a:t>
            </a:r>
            <a:r>
              <a:rPr lang="en-US" dirty="0"/>
              <a:t>(horizontal + vertical extent, 3D centroid, topographic elevation at centroid, cells in neighborhood)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Intensity </a:t>
            </a:r>
            <a:r>
              <a:rPr lang="en-US" dirty="0"/>
              <a:t>(severity, 3 warning flags, maximum reflectivity, cell areas and echo tops by reflectivity thresholds)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Hail </a:t>
            </a:r>
            <a:r>
              <a:rPr lang="en-US" dirty="0"/>
              <a:t>(echo tops, bottoms, areas, and volumes of HYMEC’s hail classes)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Lightning </a:t>
            </a:r>
            <a:r>
              <a:rPr lang="en-US" dirty="0"/>
              <a:t>(lightning rate, density, lightning jumps)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NWP </a:t>
            </a:r>
            <a:r>
              <a:rPr lang="en-US" dirty="0"/>
              <a:t>(CAPE, SHR, PPW, SRH, etc. from ICON-EU for different parcel curves)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Mesocyclone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dirty="0"/>
              <a:t>(intensity, horizontal and vertical extent) </a:t>
            </a:r>
            <a:r>
              <a:rPr lang="en-US" dirty="0">
                <a:sym typeface="Wingdings" panose="05000000000000000000" pitchFamily="2" charset="2"/>
              </a:rPr>
              <a:t> new!</a:t>
            </a:r>
            <a:endParaRPr lang="de-DE" dirty="0"/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Tracking </a:t>
            </a:r>
            <a:r>
              <a:rPr lang="en-US" dirty="0"/>
              <a:t>(cell speed, predecessor(s), splits, merges)</a:t>
            </a:r>
            <a:endParaRPr lang="en-US" b="1" dirty="0">
              <a:solidFill>
                <a:srgbClr val="2D4B9B"/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b="1" dirty="0">
                <a:solidFill>
                  <a:srgbClr val="2D4B9B"/>
                </a:solidFill>
              </a:rPr>
              <a:t>Forecast</a:t>
            </a:r>
            <a:r>
              <a:rPr lang="en-US" dirty="0"/>
              <a:t> (predicted cell positions for next hour)</a:t>
            </a:r>
            <a:endParaRPr lang="en-US" b="1" dirty="0">
              <a:solidFill>
                <a:srgbClr val="2D4B9B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F3D9079-F65E-4A10-A5EB-3A897DA54B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6132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/>
          <p:nvPr/>
        </p:nvSpPr>
        <p:spPr bwMode="auto">
          <a:xfrm>
            <a:off x="1915846" y="4009033"/>
            <a:ext cx="1169027" cy="671990"/>
          </a:xfrm>
          <a:custGeom>
            <a:avLst/>
            <a:gdLst>
              <a:gd name="connsiteX0" fmla="*/ 198361 w 609600"/>
              <a:gd name="connsiteY0" fmla="*/ 14515 h 362858"/>
              <a:gd name="connsiteX1" fmla="*/ 82247 w 609600"/>
              <a:gd name="connsiteY1" fmla="*/ 62896 h 362858"/>
              <a:gd name="connsiteX2" fmla="*/ 0 w 609600"/>
              <a:gd name="connsiteY2" fmla="*/ 212877 h 362858"/>
              <a:gd name="connsiteX3" fmla="*/ 106438 w 609600"/>
              <a:gd name="connsiteY3" fmla="*/ 319315 h 362858"/>
              <a:gd name="connsiteX4" fmla="*/ 251581 w 609600"/>
              <a:gd name="connsiteY4" fmla="*/ 362858 h 362858"/>
              <a:gd name="connsiteX5" fmla="*/ 280609 w 609600"/>
              <a:gd name="connsiteY5" fmla="*/ 241905 h 362858"/>
              <a:gd name="connsiteX6" fmla="*/ 416076 w 609600"/>
              <a:gd name="connsiteY6" fmla="*/ 208038 h 362858"/>
              <a:gd name="connsiteX7" fmla="*/ 609600 w 609600"/>
              <a:gd name="connsiteY7" fmla="*/ 232229 h 362858"/>
              <a:gd name="connsiteX8" fmla="*/ 609600 w 609600"/>
              <a:gd name="connsiteY8" fmla="*/ 111277 h 362858"/>
              <a:gd name="connsiteX9" fmla="*/ 517676 w 609600"/>
              <a:gd name="connsiteY9" fmla="*/ 0 h 362858"/>
              <a:gd name="connsiteX10" fmla="*/ 362857 w 609600"/>
              <a:gd name="connsiteY10" fmla="*/ 24191 h 362858"/>
              <a:gd name="connsiteX11" fmla="*/ 251581 w 609600"/>
              <a:gd name="connsiteY11" fmla="*/ 4838 h 362858"/>
              <a:gd name="connsiteX12" fmla="*/ 198361 w 609600"/>
              <a:gd name="connsiteY12" fmla="*/ 14515 h 362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09600" h="362858">
                <a:moveTo>
                  <a:pt x="198361" y="14515"/>
                </a:moveTo>
                <a:lnTo>
                  <a:pt x="82247" y="62896"/>
                </a:lnTo>
                <a:lnTo>
                  <a:pt x="0" y="212877"/>
                </a:lnTo>
                <a:lnTo>
                  <a:pt x="106438" y="319315"/>
                </a:lnTo>
                <a:lnTo>
                  <a:pt x="251581" y="362858"/>
                </a:lnTo>
                <a:lnTo>
                  <a:pt x="280609" y="241905"/>
                </a:lnTo>
                <a:lnTo>
                  <a:pt x="416076" y="208038"/>
                </a:lnTo>
                <a:lnTo>
                  <a:pt x="609600" y="232229"/>
                </a:lnTo>
                <a:lnTo>
                  <a:pt x="609600" y="111277"/>
                </a:lnTo>
                <a:lnTo>
                  <a:pt x="517676" y="0"/>
                </a:lnTo>
                <a:lnTo>
                  <a:pt x="362857" y="24191"/>
                </a:lnTo>
                <a:lnTo>
                  <a:pt x="251581" y="4838"/>
                </a:lnTo>
                <a:lnTo>
                  <a:pt x="198361" y="14515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ihandform 13"/>
          <p:cNvSpPr/>
          <p:nvPr/>
        </p:nvSpPr>
        <p:spPr bwMode="auto">
          <a:xfrm>
            <a:off x="2137092" y="4720482"/>
            <a:ext cx="1131914" cy="1048305"/>
          </a:xfrm>
          <a:custGeom>
            <a:avLst/>
            <a:gdLst>
              <a:gd name="connsiteX0" fmla="*/ 154819 w 590247"/>
              <a:gd name="connsiteY0" fmla="*/ 164496 h 566058"/>
              <a:gd name="connsiteX1" fmla="*/ 48381 w 590247"/>
              <a:gd name="connsiteY1" fmla="*/ 261258 h 566058"/>
              <a:gd name="connsiteX2" fmla="*/ 0 w 590247"/>
              <a:gd name="connsiteY2" fmla="*/ 483810 h 566058"/>
              <a:gd name="connsiteX3" fmla="*/ 111276 w 590247"/>
              <a:gd name="connsiteY3" fmla="*/ 566058 h 566058"/>
              <a:gd name="connsiteX4" fmla="*/ 285447 w 590247"/>
              <a:gd name="connsiteY4" fmla="*/ 566058 h 566058"/>
              <a:gd name="connsiteX5" fmla="*/ 483809 w 590247"/>
              <a:gd name="connsiteY5" fmla="*/ 478972 h 566058"/>
              <a:gd name="connsiteX6" fmla="*/ 590247 w 590247"/>
              <a:gd name="connsiteY6" fmla="*/ 324153 h 566058"/>
              <a:gd name="connsiteX7" fmla="*/ 585409 w 590247"/>
              <a:gd name="connsiteY7" fmla="*/ 120953 h 566058"/>
              <a:gd name="connsiteX8" fmla="*/ 517676 w 590247"/>
              <a:gd name="connsiteY8" fmla="*/ 0 h 566058"/>
              <a:gd name="connsiteX9" fmla="*/ 212876 w 590247"/>
              <a:gd name="connsiteY9" fmla="*/ 91924 h 566058"/>
              <a:gd name="connsiteX10" fmla="*/ 154819 w 590247"/>
              <a:gd name="connsiteY10" fmla="*/ 164496 h 566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90247" h="566058">
                <a:moveTo>
                  <a:pt x="154819" y="164496"/>
                </a:moveTo>
                <a:lnTo>
                  <a:pt x="48381" y="261258"/>
                </a:lnTo>
                <a:lnTo>
                  <a:pt x="0" y="483810"/>
                </a:lnTo>
                <a:lnTo>
                  <a:pt x="111276" y="566058"/>
                </a:lnTo>
                <a:lnTo>
                  <a:pt x="285447" y="566058"/>
                </a:lnTo>
                <a:lnTo>
                  <a:pt x="483809" y="478972"/>
                </a:lnTo>
                <a:lnTo>
                  <a:pt x="590247" y="324153"/>
                </a:lnTo>
                <a:lnTo>
                  <a:pt x="585409" y="120953"/>
                </a:lnTo>
                <a:lnTo>
                  <a:pt x="517676" y="0"/>
                </a:lnTo>
                <a:lnTo>
                  <a:pt x="212876" y="91924"/>
                </a:lnTo>
                <a:lnTo>
                  <a:pt x="154819" y="164496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Freihandform 14"/>
          <p:cNvSpPr/>
          <p:nvPr/>
        </p:nvSpPr>
        <p:spPr bwMode="auto">
          <a:xfrm>
            <a:off x="3391401" y="4265453"/>
            <a:ext cx="417509" cy="519673"/>
          </a:xfrm>
          <a:custGeom>
            <a:avLst/>
            <a:gdLst>
              <a:gd name="connsiteX0" fmla="*/ 130629 w 217714"/>
              <a:gd name="connsiteY0" fmla="*/ 280610 h 280610"/>
              <a:gd name="connsiteX1" fmla="*/ 0 w 217714"/>
              <a:gd name="connsiteY1" fmla="*/ 198362 h 280610"/>
              <a:gd name="connsiteX2" fmla="*/ 4838 w 217714"/>
              <a:gd name="connsiteY2" fmla="*/ 53219 h 280610"/>
              <a:gd name="connsiteX3" fmla="*/ 72571 w 217714"/>
              <a:gd name="connsiteY3" fmla="*/ 0 h 280610"/>
              <a:gd name="connsiteX4" fmla="*/ 120952 w 217714"/>
              <a:gd name="connsiteY4" fmla="*/ 154819 h 280610"/>
              <a:gd name="connsiteX5" fmla="*/ 212876 w 217714"/>
              <a:gd name="connsiteY5" fmla="*/ 188686 h 280610"/>
              <a:gd name="connsiteX6" fmla="*/ 217714 w 217714"/>
              <a:gd name="connsiteY6" fmla="*/ 246743 h 280610"/>
              <a:gd name="connsiteX7" fmla="*/ 130629 w 217714"/>
              <a:gd name="connsiteY7" fmla="*/ 280610 h 280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7714" h="280610">
                <a:moveTo>
                  <a:pt x="130629" y="280610"/>
                </a:moveTo>
                <a:lnTo>
                  <a:pt x="0" y="198362"/>
                </a:lnTo>
                <a:lnTo>
                  <a:pt x="4838" y="53219"/>
                </a:lnTo>
                <a:lnTo>
                  <a:pt x="72571" y="0"/>
                </a:lnTo>
                <a:lnTo>
                  <a:pt x="120952" y="154819"/>
                </a:lnTo>
                <a:lnTo>
                  <a:pt x="212876" y="188686"/>
                </a:lnTo>
                <a:lnTo>
                  <a:pt x="217714" y="246743"/>
                </a:lnTo>
                <a:lnTo>
                  <a:pt x="130629" y="280610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Multiplizieren 16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2563177" y="5029277"/>
            <a:ext cx="292784" cy="292784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18" name="Multiplizieren 17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2182341" y="4106880"/>
            <a:ext cx="292784" cy="292784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20" name="Multiplizieren 19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3515629" y="4560276"/>
            <a:ext cx="188547" cy="188547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893283" y="4720482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FCA006"/>
                </a:solidFill>
              </a:rPr>
              <a:t>cluster</a:t>
            </a:r>
            <a:r>
              <a:rPr lang="de-DE" dirty="0">
                <a:solidFill>
                  <a:srgbClr val="FCA006"/>
                </a:solidFill>
              </a:rPr>
              <a:t> #1</a:t>
            </a:r>
          </a:p>
        </p:txBody>
      </p:sp>
      <p:cxnSp>
        <p:nvCxnSpPr>
          <p:cNvPr id="30" name="Gerade Verbindung mit Pfeil 29"/>
          <p:cNvCxnSpPr/>
          <p:nvPr/>
        </p:nvCxnSpPr>
        <p:spPr bwMode="auto">
          <a:xfrm>
            <a:off x="2328733" y="4251466"/>
            <a:ext cx="1279854" cy="40030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feld 30"/>
          <p:cNvSpPr txBox="1"/>
          <p:nvPr/>
        </p:nvSpPr>
        <p:spPr>
          <a:xfrm>
            <a:off x="3082992" y="3887440"/>
            <a:ext cx="924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&lt; 30 km</a:t>
            </a:r>
          </a:p>
        </p:txBody>
      </p:sp>
      <p:cxnSp>
        <p:nvCxnSpPr>
          <p:cNvPr id="33" name="Gerade Verbindung mit Pfeil 32"/>
          <p:cNvCxnSpPr/>
          <p:nvPr/>
        </p:nvCxnSpPr>
        <p:spPr bwMode="auto">
          <a:xfrm flipH="1">
            <a:off x="2703235" y="4657828"/>
            <a:ext cx="902333" cy="51673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527052" y="1124744"/>
            <a:ext cx="5941126" cy="503316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GB" dirty="0"/>
              <a:t>spatial clustering of cell centroids using dbscan</a:t>
            </a:r>
          </a:p>
          <a:p>
            <a:pPr marL="72135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neighborhood_distance = 30 km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dirty="0"/>
              <a:t>any number of clusters are possible</a:t>
            </a:r>
          </a:p>
          <a:p>
            <a:pPr marL="72135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here 141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dirty="0"/>
              <a:t>discard short-living and single cells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Clustering of NWP Cells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Inhaltsplatzhalter 2"/>
          <p:cNvPicPr/>
          <p:nvPr/>
        </p:nvPicPr>
        <p:blipFill>
          <a:blip r:embed="rId3"/>
          <a:stretch/>
        </p:blipFill>
        <p:spPr>
          <a:xfrm>
            <a:off x="6660000" y="971016"/>
            <a:ext cx="5006520" cy="5326920"/>
          </a:xfrm>
          <a:prstGeom prst="rect">
            <a:avLst/>
          </a:prstGeom>
          <a:ln w="0">
            <a:noFill/>
          </a:ln>
        </p:spPr>
      </p:pic>
      <p:pic>
        <p:nvPicPr>
          <p:cNvPr id="6" name="Inhaltsplatzhalter 2"/>
          <p:cNvPicPr/>
          <p:nvPr/>
        </p:nvPicPr>
        <p:blipFill>
          <a:blip r:embed="rId4"/>
          <a:stretch/>
        </p:blipFill>
        <p:spPr>
          <a:xfrm>
            <a:off x="6660000" y="971016"/>
            <a:ext cx="5006520" cy="5326920"/>
          </a:xfrm>
          <a:prstGeom prst="rect">
            <a:avLst/>
          </a:prstGeom>
          <a:ln w="0">
            <a:noFill/>
          </a:ln>
        </p:spPr>
      </p:pic>
      <p:pic>
        <p:nvPicPr>
          <p:cNvPr id="8" name="Picture 7"/>
          <p:cNvPicPr/>
          <p:nvPr/>
        </p:nvPicPr>
        <p:blipFill>
          <a:blip r:embed="rId5"/>
          <a:srcRect b="32374"/>
          <a:stretch/>
        </p:blipFill>
        <p:spPr>
          <a:xfrm>
            <a:off x="10520424" y="971015"/>
            <a:ext cx="1149737" cy="1002164"/>
          </a:xfrm>
          <a:prstGeom prst="rect">
            <a:avLst/>
          </a:prstGeom>
          <a:ln w="0">
            <a:noFill/>
          </a:ln>
        </p:spPr>
      </p:pic>
      <p:sp>
        <p:nvSpPr>
          <p:cNvPr id="22" name="Freihandform 21"/>
          <p:cNvSpPr/>
          <p:nvPr/>
        </p:nvSpPr>
        <p:spPr bwMode="auto">
          <a:xfrm>
            <a:off x="4149454" y="3772752"/>
            <a:ext cx="1512313" cy="2024927"/>
          </a:xfrm>
          <a:custGeom>
            <a:avLst/>
            <a:gdLst>
              <a:gd name="connsiteX0" fmla="*/ 72572 w 788610"/>
              <a:gd name="connsiteY0" fmla="*/ 0 h 1093410"/>
              <a:gd name="connsiteX1" fmla="*/ 0 w 788610"/>
              <a:gd name="connsiteY1" fmla="*/ 469296 h 1093410"/>
              <a:gd name="connsiteX2" fmla="*/ 58057 w 788610"/>
              <a:gd name="connsiteY2" fmla="*/ 638629 h 1093410"/>
              <a:gd name="connsiteX3" fmla="*/ 169333 w 788610"/>
              <a:gd name="connsiteY3" fmla="*/ 1030515 h 1093410"/>
              <a:gd name="connsiteX4" fmla="*/ 362857 w 788610"/>
              <a:gd name="connsiteY4" fmla="*/ 1093410 h 1093410"/>
              <a:gd name="connsiteX5" fmla="*/ 764419 w 788610"/>
              <a:gd name="connsiteY5" fmla="*/ 1083734 h 1093410"/>
              <a:gd name="connsiteX6" fmla="*/ 788610 w 788610"/>
              <a:gd name="connsiteY6" fmla="*/ 909562 h 1093410"/>
              <a:gd name="connsiteX7" fmla="*/ 788610 w 788610"/>
              <a:gd name="connsiteY7" fmla="*/ 609600 h 1093410"/>
              <a:gd name="connsiteX8" fmla="*/ 561219 w 788610"/>
              <a:gd name="connsiteY8" fmla="*/ 387048 h 1093410"/>
              <a:gd name="connsiteX9" fmla="*/ 237067 w 788610"/>
              <a:gd name="connsiteY9" fmla="*/ 222553 h 1093410"/>
              <a:gd name="connsiteX10" fmla="*/ 280610 w 788610"/>
              <a:gd name="connsiteY10" fmla="*/ 14515 h 1093410"/>
              <a:gd name="connsiteX11" fmla="*/ 72572 w 788610"/>
              <a:gd name="connsiteY11" fmla="*/ 0 h 10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8610" h="1093410">
                <a:moveTo>
                  <a:pt x="72572" y="0"/>
                </a:moveTo>
                <a:lnTo>
                  <a:pt x="0" y="469296"/>
                </a:lnTo>
                <a:lnTo>
                  <a:pt x="58057" y="638629"/>
                </a:lnTo>
                <a:lnTo>
                  <a:pt x="169333" y="1030515"/>
                </a:lnTo>
                <a:lnTo>
                  <a:pt x="362857" y="1093410"/>
                </a:lnTo>
                <a:lnTo>
                  <a:pt x="764419" y="1083734"/>
                </a:lnTo>
                <a:lnTo>
                  <a:pt x="788610" y="909562"/>
                </a:lnTo>
                <a:lnTo>
                  <a:pt x="788610" y="609600"/>
                </a:lnTo>
                <a:lnTo>
                  <a:pt x="561219" y="387048"/>
                </a:lnTo>
                <a:lnTo>
                  <a:pt x="237067" y="222553"/>
                </a:lnTo>
                <a:lnTo>
                  <a:pt x="280610" y="14515"/>
                </a:lnTo>
                <a:lnTo>
                  <a:pt x="72572" y="0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Multiplizieren 22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4631249" y="5084930"/>
            <a:ext cx="292784" cy="292784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cxnSp>
        <p:nvCxnSpPr>
          <p:cNvPr id="32" name="Gerade Verbindung mit Pfeil 31"/>
          <p:cNvCxnSpPr/>
          <p:nvPr/>
        </p:nvCxnSpPr>
        <p:spPr bwMode="auto">
          <a:xfrm>
            <a:off x="3647728" y="4653136"/>
            <a:ext cx="1080120" cy="5880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8E4C1061-12DA-4144-A70F-B52BB5A9B550}"/>
              </a:ext>
            </a:extLst>
          </p:cNvPr>
          <p:cNvSpPr txBox="1"/>
          <p:nvPr/>
        </p:nvSpPr>
        <p:spPr>
          <a:xfrm>
            <a:off x="6660000" y="5995283"/>
            <a:ext cx="50049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33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 21"/>
          <p:cNvSpPr/>
          <p:nvPr/>
        </p:nvSpPr>
        <p:spPr bwMode="auto">
          <a:xfrm>
            <a:off x="4149454" y="3772752"/>
            <a:ext cx="1512313" cy="2024927"/>
          </a:xfrm>
          <a:custGeom>
            <a:avLst/>
            <a:gdLst>
              <a:gd name="connsiteX0" fmla="*/ 72572 w 788610"/>
              <a:gd name="connsiteY0" fmla="*/ 0 h 1093410"/>
              <a:gd name="connsiteX1" fmla="*/ 0 w 788610"/>
              <a:gd name="connsiteY1" fmla="*/ 469296 h 1093410"/>
              <a:gd name="connsiteX2" fmla="*/ 58057 w 788610"/>
              <a:gd name="connsiteY2" fmla="*/ 638629 h 1093410"/>
              <a:gd name="connsiteX3" fmla="*/ 169333 w 788610"/>
              <a:gd name="connsiteY3" fmla="*/ 1030515 h 1093410"/>
              <a:gd name="connsiteX4" fmla="*/ 362857 w 788610"/>
              <a:gd name="connsiteY4" fmla="*/ 1093410 h 1093410"/>
              <a:gd name="connsiteX5" fmla="*/ 764419 w 788610"/>
              <a:gd name="connsiteY5" fmla="*/ 1083734 h 1093410"/>
              <a:gd name="connsiteX6" fmla="*/ 788610 w 788610"/>
              <a:gd name="connsiteY6" fmla="*/ 909562 h 1093410"/>
              <a:gd name="connsiteX7" fmla="*/ 788610 w 788610"/>
              <a:gd name="connsiteY7" fmla="*/ 609600 h 1093410"/>
              <a:gd name="connsiteX8" fmla="*/ 561219 w 788610"/>
              <a:gd name="connsiteY8" fmla="*/ 387048 h 1093410"/>
              <a:gd name="connsiteX9" fmla="*/ 237067 w 788610"/>
              <a:gd name="connsiteY9" fmla="*/ 222553 h 1093410"/>
              <a:gd name="connsiteX10" fmla="*/ 280610 w 788610"/>
              <a:gd name="connsiteY10" fmla="*/ 14515 h 1093410"/>
              <a:gd name="connsiteX11" fmla="*/ 72572 w 788610"/>
              <a:gd name="connsiteY11" fmla="*/ 0 h 10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8610" h="1093410">
                <a:moveTo>
                  <a:pt x="72572" y="0"/>
                </a:moveTo>
                <a:lnTo>
                  <a:pt x="0" y="469296"/>
                </a:lnTo>
                <a:lnTo>
                  <a:pt x="58057" y="638629"/>
                </a:lnTo>
                <a:lnTo>
                  <a:pt x="169333" y="1030515"/>
                </a:lnTo>
                <a:lnTo>
                  <a:pt x="362857" y="1093410"/>
                </a:lnTo>
                <a:lnTo>
                  <a:pt x="764419" y="1083734"/>
                </a:lnTo>
                <a:lnTo>
                  <a:pt x="788610" y="909562"/>
                </a:lnTo>
                <a:lnTo>
                  <a:pt x="788610" y="609600"/>
                </a:lnTo>
                <a:lnTo>
                  <a:pt x="561219" y="387048"/>
                </a:lnTo>
                <a:lnTo>
                  <a:pt x="237067" y="222553"/>
                </a:lnTo>
                <a:lnTo>
                  <a:pt x="280610" y="14515"/>
                </a:lnTo>
                <a:lnTo>
                  <a:pt x="72572" y="0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and Relocation of Best NWP Cells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pPr/>
              <a:t>6</a:t>
            </a:fld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228124" y="3839005"/>
            <a:ext cx="1707438" cy="1817309"/>
            <a:chOff x="3481043" y="2481943"/>
            <a:chExt cx="2228514" cy="2552699"/>
          </a:xfrm>
        </p:grpSpPr>
        <p:sp>
          <p:nvSpPr>
            <p:cNvPr id="8" name="Freihandform 7"/>
            <p:cNvSpPr/>
            <p:nvPr/>
          </p:nvSpPr>
          <p:spPr bwMode="auto">
            <a:xfrm>
              <a:off x="3481043" y="2481943"/>
              <a:ext cx="2228514" cy="2552699"/>
            </a:xfrm>
            <a:custGeom>
              <a:avLst/>
              <a:gdLst>
                <a:gd name="connsiteX0" fmla="*/ 636814 w 1110343"/>
                <a:gd name="connsiteY0" fmla="*/ 696685 h 1518557"/>
                <a:gd name="connsiteX1" fmla="*/ 914400 w 1110343"/>
                <a:gd name="connsiteY1" fmla="*/ 549728 h 1518557"/>
                <a:gd name="connsiteX2" fmla="*/ 1001486 w 1110343"/>
                <a:gd name="connsiteY2" fmla="*/ 195943 h 1518557"/>
                <a:gd name="connsiteX3" fmla="*/ 832757 w 1110343"/>
                <a:gd name="connsiteY3" fmla="*/ 16328 h 1518557"/>
                <a:gd name="connsiteX4" fmla="*/ 489857 w 1110343"/>
                <a:gd name="connsiteY4" fmla="*/ 0 h 1518557"/>
                <a:gd name="connsiteX5" fmla="*/ 97971 w 1110343"/>
                <a:gd name="connsiteY5" fmla="*/ 266700 h 1518557"/>
                <a:gd name="connsiteX6" fmla="*/ 0 w 1110343"/>
                <a:gd name="connsiteY6" fmla="*/ 789214 h 1518557"/>
                <a:gd name="connsiteX7" fmla="*/ 48986 w 1110343"/>
                <a:gd name="connsiteY7" fmla="*/ 1251857 h 1518557"/>
                <a:gd name="connsiteX8" fmla="*/ 332014 w 1110343"/>
                <a:gd name="connsiteY8" fmla="*/ 1502228 h 1518557"/>
                <a:gd name="connsiteX9" fmla="*/ 908957 w 1110343"/>
                <a:gd name="connsiteY9" fmla="*/ 1518557 h 1518557"/>
                <a:gd name="connsiteX10" fmla="*/ 1061357 w 1110343"/>
                <a:gd name="connsiteY10" fmla="*/ 1398814 h 1518557"/>
                <a:gd name="connsiteX11" fmla="*/ 1110343 w 1110343"/>
                <a:gd name="connsiteY11" fmla="*/ 1246414 h 1518557"/>
                <a:gd name="connsiteX12" fmla="*/ 1072243 w 1110343"/>
                <a:gd name="connsiteY12" fmla="*/ 1088571 h 1518557"/>
                <a:gd name="connsiteX13" fmla="*/ 919843 w 1110343"/>
                <a:gd name="connsiteY13" fmla="*/ 1028700 h 1518557"/>
                <a:gd name="connsiteX14" fmla="*/ 702129 w 1110343"/>
                <a:gd name="connsiteY14" fmla="*/ 1017814 h 1518557"/>
                <a:gd name="connsiteX15" fmla="*/ 609600 w 1110343"/>
                <a:gd name="connsiteY15" fmla="*/ 908957 h 1518557"/>
                <a:gd name="connsiteX16" fmla="*/ 636814 w 1110343"/>
                <a:gd name="connsiteY16" fmla="*/ 696685 h 151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0343" h="1518557">
                  <a:moveTo>
                    <a:pt x="636814" y="696685"/>
                  </a:moveTo>
                  <a:lnTo>
                    <a:pt x="914400" y="549728"/>
                  </a:lnTo>
                  <a:lnTo>
                    <a:pt x="1001486" y="195943"/>
                  </a:lnTo>
                  <a:lnTo>
                    <a:pt x="832757" y="16328"/>
                  </a:lnTo>
                  <a:lnTo>
                    <a:pt x="489857" y="0"/>
                  </a:lnTo>
                  <a:lnTo>
                    <a:pt x="97971" y="266700"/>
                  </a:lnTo>
                  <a:lnTo>
                    <a:pt x="0" y="789214"/>
                  </a:lnTo>
                  <a:lnTo>
                    <a:pt x="48986" y="1251857"/>
                  </a:lnTo>
                  <a:lnTo>
                    <a:pt x="332014" y="1502228"/>
                  </a:lnTo>
                  <a:lnTo>
                    <a:pt x="908957" y="1518557"/>
                  </a:lnTo>
                  <a:lnTo>
                    <a:pt x="1061357" y="1398814"/>
                  </a:lnTo>
                  <a:lnTo>
                    <a:pt x="1110343" y="1246414"/>
                  </a:lnTo>
                  <a:lnTo>
                    <a:pt x="1072243" y="1088571"/>
                  </a:lnTo>
                  <a:lnTo>
                    <a:pt x="919843" y="1028700"/>
                  </a:lnTo>
                  <a:lnTo>
                    <a:pt x="702129" y="1017814"/>
                  </a:lnTo>
                  <a:lnTo>
                    <a:pt x="609600" y="908957"/>
                  </a:lnTo>
                  <a:lnTo>
                    <a:pt x="636814" y="696685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Multiplizieren 10" descr=" 14">
              <a:extLst>
                <a:ext uri="{FF2B5EF4-FFF2-40B4-BE49-F238E27FC236}">
                  <a16:creationId xmlns:a16="http://schemas.microsoft.com/office/drawing/2014/main" id="{401BD00E-52A4-CE4B-A01B-FED2E9D868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9129" y="3174414"/>
              <a:ext cx="457200" cy="457200"/>
            </a:xfrm>
            <a:prstGeom prst="mathMultiply">
              <a:avLst>
                <a:gd name="adj1" fmla="val 1570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dirty="0"/>
            </a:p>
          </p:txBody>
        </p:sp>
      </p:grp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527051" y="1124744"/>
            <a:ext cx="5971628" cy="5033169"/>
          </a:xfrm>
        </p:spPr>
        <p:txBody>
          <a:bodyPr/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dirty="0"/>
              <a:t>KONRAD3D cell properties</a:t>
            </a:r>
          </a:p>
          <a:p>
            <a:pPr marL="72000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centroid distance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area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VIL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max. reflectivity (intensity)</a:t>
            </a:r>
            <a:endParaRPr lang="en-GB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b="1" dirty="0"/>
              <a:t>only cells with a TI &gt; 0.85 are selected 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>
            <a:off x="1787937" y="4487530"/>
            <a:ext cx="2969995" cy="742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377825" y="5651956"/>
            <a:ext cx="113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radar cell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800104" y="3850880"/>
            <a:ext cx="13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CA006"/>
                </a:solidFill>
              </a:rPr>
              <a:t>NWP cell</a:t>
            </a:r>
          </a:p>
        </p:txBody>
      </p:sp>
      <p:sp>
        <p:nvSpPr>
          <p:cNvPr id="23" name="Multiplizieren 22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4631249" y="5084930"/>
            <a:ext cx="292784" cy="292784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229" y="1047756"/>
            <a:ext cx="4270331" cy="2445735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6672064" y="3772752"/>
            <a:ext cx="4802829" cy="2411072"/>
            <a:chOff x="6672064" y="3772752"/>
            <a:chExt cx="4802829" cy="24110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Inhaltsplatzhalter 2"/>
                <p:cNvSpPr txBox="1">
                  <a:spLocks/>
                </p:cNvSpPr>
                <p:nvPr/>
              </p:nvSpPr>
              <p:spPr bwMode="auto">
                <a:xfrm>
                  <a:off x="6672064" y="3772752"/>
                  <a:ext cx="4608512" cy="241107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anchor="ctr" anchorCtr="0" compatLnSpc="1">
                  <a:prstTxWarp prst="textNoShape">
                    <a:avLst/>
                  </a:prstTxWarp>
                </a:bodyPr>
                <a:lstStyle>
                  <a:lvl1pPr marL="352425" indent="-352425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95000"/>
                    <a:buFont typeface="Wingdings" pitchFamily="2" charset="2"/>
                    <a:buChar char="è"/>
                    <a:defRPr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92150" indent="-26035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95000"/>
                    <a:buFont typeface="Wingdings" pitchFamily="2" charset="2"/>
                    <a:buChar char="è"/>
                    <a:defRPr sz="1600">
                      <a:solidFill>
                        <a:schemeClr val="tx1"/>
                      </a:solidFill>
                      <a:latin typeface="+mn-lt"/>
                    </a:defRPr>
                  </a:lvl2pPr>
                  <a:lvl3pPr marL="11430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95000"/>
                    <a:buFont typeface="Wingdings" pitchFamily="2" charset="2"/>
                    <a:buChar char="è"/>
                    <a:defRPr sz="1400">
                      <a:solidFill>
                        <a:schemeClr val="tx1"/>
                      </a:solidFill>
                      <a:latin typeface="+mn-lt"/>
                    </a:defRPr>
                  </a:lvl3pPr>
                  <a:lvl4pPr marL="16002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95000"/>
                    <a:buFont typeface="Wingdings" pitchFamily="2" charset="2"/>
                    <a:buChar char="è"/>
                    <a:defRPr sz="1400">
                      <a:solidFill>
                        <a:schemeClr val="tx1"/>
                      </a:solidFill>
                      <a:latin typeface="+mn-lt"/>
                    </a:defRPr>
                  </a:lvl4pPr>
                  <a:lvl5pPr marL="20574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tx2"/>
                    </a:buClr>
                    <a:buSzPct val="95000"/>
                    <a:buFont typeface="Wingdings" pitchFamily="2" charset="2"/>
                    <a:buChar char="è"/>
                    <a:defRPr sz="1400">
                      <a:solidFill>
                        <a:schemeClr val="tx1"/>
                      </a:solidFill>
                      <a:latin typeface="+mn-lt"/>
                    </a:defRPr>
                  </a:lvl5pPr>
                  <a:lvl6pPr marL="25146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itchFamily="2" charset="2"/>
                    <a:buChar char="è"/>
                    <a:defRPr>
                      <a:solidFill>
                        <a:schemeClr val="tx1"/>
                      </a:solidFill>
                      <a:latin typeface="+mn-lt"/>
                    </a:defRPr>
                  </a:lvl6pPr>
                  <a:lvl7pPr marL="29718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itchFamily="2" charset="2"/>
                    <a:buChar char="è"/>
                    <a:defRPr>
                      <a:solidFill>
                        <a:schemeClr val="tx1"/>
                      </a:solidFill>
                      <a:latin typeface="+mn-lt"/>
                    </a:defRPr>
                  </a:lvl7pPr>
                  <a:lvl8pPr marL="34290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itchFamily="2" charset="2"/>
                    <a:buChar char="è"/>
                    <a:defRPr>
                      <a:solidFill>
                        <a:schemeClr val="tx1"/>
                      </a:solidFill>
                      <a:latin typeface="+mn-lt"/>
                    </a:defRPr>
                  </a:lvl8pPr>
                  <a:lvl9pPr marL="3886200" indent="-228600" algn="l" rtl="0" eaLnBrk="1" fontAlgn="base" hangingPunct="1">
                    <a:spcBef>
                      <a:spcPct val="40000"/>
                    </a:spcBef>
                    <a:spcAft>
                      <a:spcPct val="0"/>
                    </a:spcAft>
                    <a:buClr>
                      <a:schemeClr val="accent1"/>
                    </a:buClr>
                    <a:buFont typeface="Wingdings" pitchFamily="2" charset="2"/>
                    <a:buChar char="è"/>
                    <a:defRPr>
                      <a:solidFill>
                        <a:schemeClr val="tx1"/>
                      </a:solidFill>
                      <a:latin typeface="+mn-lt"/>
                    </a:defRPr>
                  </a:lvl9pPr>
                </a:lstStyle>
                <a:p>
                  <a:pPr>
                    <a:spcBef>
                      <a:spcPts val="1200"/>
                    </a:spcBef>
                    <a:buFont typeface="Wingdings" panose="05000000000000000000" pitchFamily="2" charset="2"/>
                    <a:buChar char="§"/>
                  </a:pPr>
                  <a:r>
                    <a:rPr lang="en-AU" kern="0" dirty="0"/>
                    <a:t>interest </a:t>
                  </a:r>
                  <a14:m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𝐼</m:t>
                      </m:r>
                    </m:oMath>
                  </a14:m>
                  <a:r>
                    <a:rPr lang="en-AU" dirty="0"/>
                    <a:t> [0,1]</a:t>
                  </a:r>
                  <a:endParaRPr lang="en-AU" kern="0" dirty="0"/>
                </a:p>
                <a:p>
                  <a:pPr marL="720000" lvl="1" indent="-285750">
                    <a:spcBef>
                      <a:spcPts val="1200"/>
                    </a:spcBef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AU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AU" kern="0" dirty="0"/>
                    <a:t>attribute index</a:t>
                  </a:r>
                </a:p>
                <a:p>
                  <a:pPr marL="720000" lvl="1" indent="-285750">
                    <a:spcBef>
                      <a:spcPts val="700"/>
                    </a:spcBef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r>
                        <a:rPr lang="en-AU" i="1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AU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AU" dirty="0"/>
                    <a:t>object pair index</a:t>
                  </a:r>
                </a:p>
                <a:p>
                  <a:pPr marL="720000" lvl="1" indent="-285750">
                    <a:spcBef>
                      <a:spcPts val="700"/>
                    </a:spcBef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AU" dirty="0"/>
                    <a:t>weight of attribute</a:t>
                  </a:r>
                </a:p>
                <a:p>
                  <a:pPr marL="720000" lvl="1" indent="-285750">
                    <a:spcBef>
                      <a:spcPts val="700"/>
                    </a:spcBef>
                    <a:buFont typeface="Wingdings" panose="05000000000000000000" pitchFamily="2" charset="2"/>
                    <a:buChar char="§"/>
                  </a:pPr>
                  <a14:m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AU" i="1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AU" dirty="0"/>
                    <a:t> interest function</a:t>
                  </a:r>
                </a:p>
                <a:p>
                  <a:pPr>
                    <a:spcBef>
                      <a:spcPts val="1200"/>
                    </a:spcBef>
                    <a:buFont typeface="Wingdings" panose="05000000000000000000" pitchFamily="2" charset="2"/>
                    <a:buChar char="§"/>
                  </a:pPr>
                  <a:r>
                    <a:rPr lang="en-AU" dirty="0"/>
                    <a:t>total interest </a:t>
                  </a:r>
                  <a14:m>
                    <m:oMath xmlns:m="http://schemas.openxmlformats.org/officeDocument/2006/math">
                      <m:r>
                        <a:rPr lang="en-AU" i="1">
                          <a:latin typeface="Cambria Math" panose="02040503050406030204" pitchFamily="18" charset="0"/>
                        </a:rPr>
                        <m:t>𝑇𝐼</m:t>
                      </m:r>
                    </m:oMath>
                  </a14:m>
                  <a:r>
                    <a:rPr lang="en-AU" dirty="0"/>
                    <a:t> [0,1]</a:t>
                  </a:r>
                </a:p>
              </p:txBody>
            </p:sp>
          </mc:Choice>
          <mc:Fallback xmlns="">
            <p:sp>
              <p:nvSpPr>
                <p:cNvPr id="37" name="Inhaltsplatzhalt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672064" y="3772752"/>
                  <a:ext cx="4608512" cy="2411072"/>
                </a:xfrm>
                <a:prstGeom prst="rect">
                  <a:avLst/>
                </a:prstGeom>
                <a:blipFill>
                  <a:blip r:embed="rId4"/>
                  <a:stretch>
                    <a:fillRect l="-2646"/>
                  </a:stretch>
                </a:blipFill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37"/>
                <p:cNvSpPr txBox="1"/>
                <p:nvPr/>
              </p:nvSpPr>
              <p:spPr>
                <a:xfrm>
                  <a:off x="9867239" y="5307114"/>
                  <a:ext cx="1607654" cy="73860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>
                            <a:latin typeface="Cambria Math" panose="02040503050406030204" pitchFamily="18" charset="0"/>
                          </a:rPr>
                          <m:t>𝑇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5"/>
                                  </m:rPr>
                                  <a:rPr lang="de-DE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</m:den>
                        </m:f>
                      </m:oMath>
                    </m:oMathPara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38" name="Textfeld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67239" y="5307114"/>
                  <a:ext cx="1607654" cy="7386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41" name="Gruppieren 40"/>
            <p:cNvGrpSpPr/>
            <p:nvPr/>
          </p:nvGrpSpPr>
          <p:grpSpPr>
            <a:xfrm>
              <a:off x="9970652" y="3893496"/>
              <a:ext cx="1400827" cy="401154"/>
              <a:chOff x="2429642" y="1206373"/>
              <a:chExt cx="1400827" cy="401154"/>
            </a:xfrm>
          </p:grpSpPr>
          <p:sp>
            <p:nvSpPr>
              <p:cNvPr id="42" name="Rechteck 41"/>
              <p:cNvSpPr/>
              <p:nvPr/>
            </p:nvSpPr>
            <p:spPr bwMode="auto">
              <a:xfrm>
                <a:off x="2429643" y="1214461"/>
                <a:ext cx="1400826" cy="393066"/>
              </a:xfrm>
              <a:prstGeom prst="rect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feld 42"/>
                  <p:cNvSpPr txBox="1"/>
                  <p:nvPr/>
                </p:nvSpPr>
                <p:spPr>
                  <a:xfrm>
                    <a:off x="2429642" y="1206373"/>
                    <a:ext cx="1400825" cy="39164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oMath>
                      </m:oMathPara>
                    </a14:m>
                    <a:endParaRPr lang="de-DE" dirty="0"/>
                  </a:p>
                </p:txBody>
              </p:sp>
            </mc:Choice>
            <mc:Fallback xmlns="">
              <p:sp>
                <p:nvSpPr>
                  <p:cNvPr id="12" name="Textfeld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29642" y="1206373"/>
                    <a:ext cx="1400825" cy="391646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692"/>
                    </a:stretch>
                  </a:blipFill>
                </p:spPr>
                <p:txBody>
                  <a:bodyPr/>
                  <a:lstStyle/>
                  <a:p>
                    <a:r>
                      <a:rPr lang="de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24" name="Rechteck 23"/>
          <p:cNvSpPr/>
          <p:nvPr/>
        </p:nvSpPr>
        <p:spPr bwMode="auto">
          <a:xfrm>
            <a:off x="6528048" y="1361829"/>
            <a:ext cx="365927" cy="1779139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AU" sz="1100" b="1" dirty="0"/>
              <a:t>interest function</a:t>
            </a:r>
            <a:endParaRPr kumimoji="0" lang="en-AU" sz="1100" b="1" i="0" u="none" strike="noStrike" cap="none" normalizeH="0" baseline="0" dirty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857100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ihandform 21"/>
          <p:cNvSpPr/>
          <p:nvPr/>
        </p:nvSpPr>
        <p:spPr bwMode="auto">
          <a:xfrm>
            <a:off x="4149454" y="3772752"/>
            <a:ext cx="1512313" cy="2024927"/>
          </a:xfrm>
          <a:custGeom>
            <a:avLst/>
            <a:gdLst>
              <a:gd name="connsiteX0" fmla="*/ 72572 w 788610"/>
              <a:gd name="connsiteY0" fmla="*/ 0 h 1093410"/>
              <a:gd name="connsiteX1" fmla="*/ 0 w 788610"/>
              <a:gd name="connsiteY1" fmla="*/ 469296 h 1093410"/>
              <a:gd name="connsiteX2" fmla="*/ 58057 w 788610"/>
              <a:gd name="connsiteY2" fmla="*/ 638629 h 1093410"/>
              <a:gd name="connsiteX3" fmla="*/ 169333 w 788610"/>
              <a:gd name="connsiteY3" fmla="*/ 1030515 h 1093410"/>
              <a:gd name="connsiteX4" fmla="*/ 362857 w 788610"/>
              <a:gd name="connsiteY4" fmla="*/ 1093410 h 1093410"/>
              <a:gd name="connsiteX5" fmla="*/ 764419 w 788610"/>
              <a:gd name="connsiteY5" fmla="*/ 1083734 h 1093410"/>
              <a:gd name="connsiteX6" fmla="*/ 788610 w 788610"/>
              <a:gd name="connsiteY6" fmla="*/ 909562 h 1093410"/>
              <a:gd name="connsiteX7" fmla="*/ 788610 w 788610"/>
              <a:gd name="connsiteY7" fmla="*/ 609600 h 1093410"/>
              <a:gd name="connsiteX8" fmla="*/ 561219 w 788610"/>
              <a:gd name="connsiteY8" fmla="*/ 387048 h 1093410"/>
              <a:gd name="connsiteX9" fmla="*/ 237067 w 788610"/>
              <a:gd name="connsiteY9" fmla="*/ 222553 h 1093410"/>
              <a:gd name="connsiteX10" fmla="*/ 280610 w 788610"/>
              <a:gd name="connsiteY10" fmla="*/ 14515 h 1093410"/>
              <a:gd name="connsiteX11" fmla="*/ 72572 w 788610"/>
              <a:gd name="connsiteY11" fmla="*/ 0 h 1093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88610" h="1093410">
                <a:moveTo>
                  <a:pt x="72572" y="0"/>
                </a:moveTo>
                <a:lnTo>
                  <a:pt x="0" y="469296"/>
                </a:lnTo>
                <a:lnTo>
                  <a:pt x="58057" y="638629"/>
                </a:lnTo>
                <a:lnTo>
                  <a:pt x="169333" y="1030515"/>
                </a:lnTo>
                <a:lnTo>
                  <a:pt x="362857" y="1093410"/>
                </a:lnTo>
                <a:lnTo>
                  <a:pt x="764419" y="1083734"/>
                </a:lnTo>
                <a:lnTo>
                  <a:pt x="788610" y="909562"/>
                </a:lnTo>
                <a:lnTo>
                  <a:pt x="788610" y="609600"/>
                </a:lnTo>
                <a:lnTo>
                  <a:pt x="561219" y="387048"/>
                </a:lnTo>
                <a:lnTo>
                  <a:pt x="237067" y="222553"/>
                </a:lnTo>
                <a:lnTo>
                  <a:pt x="280610" y="14515"/>
                </a:lnTo>
                <a:lnTo>
                  <a:pt x="72572" y="0"/>
                </a:lnTo>
                <a:close/>
              </a:path>
            </a:pathLst>
          </a:custGeom>
          <a:solidFill>
            <a:srgbClr val="FED694"/>
          </a:solidFill>
          <a:ln w="9525" cap="flat" cmpd="sng" algn="ctr">
            <a:solidFill>
              <a:srgbClr val="FCA00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and Relocation of Best NWP Cells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8A6B393-BE85-48BF-B540-24261FBEB96F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1228124" y="3839005"/>
            <a:ext cx="1707438" cy="1817309"/>
            <a:chOff x="3481043" y="2481943"/>
            <a:chExt cx="2228514" cy="2552699"/>
          </a:xfrm>
        </p:grpSpPr>
        <p:sp>
          <p:nvSpPr>
            <p:cNvPr id="8" name="Freihandform 7"/>
            <p:cNvSpPr/>
            <p:nvPr/>
          </p:nvSpPr>
          <p:spPr bwMode="auto">
            <a:xfrm>
              <a:off x="3481043" y="2481943"/>
              <a:ext cx="2228514" cy="2552699"/>
            </a:xfrm>
            <a:custGeom>
              <a:avLst/>
              <a:gdLst>
                <a:gd name="connsiteX0" fmla="*/ 636814 w 1110343"/>
                <a:gd name="connsiteY0" fmla="*/ 696685 h 1518557"/>
                <a:gd name="connsiteX1" fmla="*/ 914400 w 1110343"/>
                <a:gd name="connsiteY1" fmla="*/ 549728 h 1518557"/>
                <a:gd name="connsiteX2" fmla="*/ 1001486 w 1110343"/>
                <a:gd name="connsiteY2" fmla="*/ 195943 h 1518557"/>
                <a:gd name="connsiteX3" fmla="*/ 832757 w 1110343"/>
                <a:gd name="connsiteY3" fmla="*/ 16328 h 1518557"/>
                <a:gd name="connsiteX4" fmla="*/ 489857 w 1110343"/>
                <a:gd name="connsiteY4" fmla="*/ 0 h 1518557"/>
                <a:gd name="connsiteX5" fmla="*/ 97971 w 1110343"/>
                <a:gd name="connsiteY5" fmla="*/ 266700 h 1518557"/>
                <a:gd name="connsiteX6" fmla="*/ 0 w 1110343"/>
                <a:gd name="connsiteY6" fmla="*/ 789214 h 1518557"/>
                <a:gd name="connsiteX7" fmla="*/ 48986 w 1110343"/>
                <a:gd name="connsiteY7" fmla="*/ 1251857 h 1518557"/>
                <a:gd name="connsiteX8" fmla="*/ 332014 w 1110343"/>
                <a:gd name="connsiteY8" fmla="*/ 1502228 h 1518557"/>
                <a:gd name="connsiteX9" fmla="*/ 908957 w 1110343"/>
                <a:gd name="connsiteY9" fmla="*/ 1518557 h 1518557"/>
                <a:gd name="connsiteX10" fmla="*/ 1061357 w 1110343"/>
                <a:gd name="connsiteY10" fmla="*/ 1398814 h 1518557"/>
                <a:gd name="connsiteX11" fmla="*/ 1110343 w 1110343"/>
                <a:gd name="connsiteY11" fmla="*/ 1246414 h 1518557"/>
                <a:gd name="connsiteX12" fmla="*/ 1072243 w 1110343"/>
                <a:gd name="connsiteY12" fmla="*/ 1088571 h 1518557"/>
                <a:gd name="connsiteX13" fmla="*/ 919843 w 1110343"/>
                <a:gd name="connsiteY13" fmla="*/ 1028700 h 1518557"/>
                <a:gd name="connsiteX14" fmla="*/ 702129 w 1110343"/>
                <a:gd name="connsiteY14" fmla="*/ 1017814 h 1518557"/>
                <a:gd name="connsiteX15" fmla="*/ 609600 w 1110343"/>
                <a:gd name="connsiteY15" fmla="*/ 908957 h 1518557"/>
                <a:gd name="connsiteX16" fmla="*/ 636814 w 1110343"/>
                <a:gd name="connsiteY16" fmla="*/ 696685 h 1518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10343" h="1518557">
                  <a:moveTo>
                    <a:pt x="636814" y="696685"/>
                  </a:moveTo>
                  <a:lnTo>
                    <a:pt x="914400" y="549728"/>
                  </a:lnTo>
                  <a:lnTo>
                    <a:pt x="1001486" y="195943"/>
                  </a:lnTo>
                  <a:lnTo>
                    <a:pt x="832757" y="16328"/>
                  </a:lnTo>
                  <a:lnTo>
                    <a:pt x="489857" y="0"/>
                  </a:lnTo>
                  <a:lnTo>
                    <a:pt x="97971" y="266700"/>
                  </a:lnTo>
                  <a:lnTo>
                    <a:pt x="0" y="789214"/>
                  </a:lnTo>
                  <a:lnTo>
                    <a:pt x="48986" y="1251857"/>
                  </a:lnTo>
                  <a:lnTo>
                    <a:pt x="332014" y="1502228"/>
                  </a:lnTo>
                  <a:lnTo>
                    <a:pt x="908957" y="1518557"/>
                  </a:lnTo>
                  <a:lnTo>
                    <a:pt x="1061357" y="1398814"/>
                  </a:lnTo>
                  <a:lnTo>
                    <a:pt x="1110343" y="1246414"/>
                  </a:lnTo>
                  <a:lnTo>
                    <a:pt x="1072243" y="1088571"/>
                  </a:lnTo>
                  <a:lnTo>
                    <a:pt x="919843" y="1028700"/>
                  </a:lnTo>
                  <a:lnTo>
                    <a:pt x="702129" y="1017814"/>
                  </a:lnTo>
                  <a:lnTo>
                    <a:pt x="609600" y="908957"/>
                  </a:lnTo>
                  <a:lnTo>
                    <a:pt x="636814" y="696685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 w="9525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Multiplizieren 10" descr=" 14">
              <a:extLst>
                <a:ext uri="{FF2B5EF4-FFF2-40B4-BE49-F238E27FC236}">
                  <a16:creationId xmlns:a16="http://schemas.microsoft.com/office/drawing/2014/main" id="{401BD00E-52A4-CE4B-A01B-FED2E9D8680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949129" y="3174414"/>
              <a:ext cx="457200" cy="457200"/>
            </a:xfrm>
            <a:prstGeom prst="mathMultiply">
              <a:avLst>
                <a:gd name="adj1" fmla="val 15708"/>
              </a:avLst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de-DE" dirty="0"/>
            </a:p>
          </p:txBody>
        </p:sp>
      </p:grpSp>
      <p:sp>
        <p:nvSpPr>
          <p:cNvPr id="14" name="Inhaltsplatzhalter 2"/>
          <p:cNvSpPr>
            <a:spLocks noGrp="1"/>
          </p:cNvSpPr>
          <p:nvPr>
            <p:ph idx="1"/>
          </p:nvPr>
        </p:nvSpPr>
        <p:spPr>
          <a:xfrm>
            <a:off x="527051" y="1124744"/>
            <a:ext cx="5971628" cy="5033169"/>
          </a:xfrm>
        </p:spPr>
        <p:txBody>
          <a:bodyPr/>
          <a:lstStyle/>
          <a:p>
            <a:pPr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dirty="0"/>
              <a:t>KONRAD3D cell properties</a:t>
            </a:r>
          </a:p>
          <a:p>
            <a:pPr marL="720000" lvl="1" indent="-28575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de-DE" sz="1600" dirty="0"/>
              <a:t>centroid distance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area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VIL</a:t>
            </a:r>
          </a:p>
          <a:p>
            <a:pPr marL="720000" lvl="1" indent="-285750">
              <a:spcBef>
                <a:spcPts val="700"/>
              </a:spcBef>
              <a:buFont typeface="Wingdings" panose="05000000000000000000" pitchFamily="2" charset="2"/>
              <a:buChar char="§"/>
            </a:pPr>
            <a:r>
              <a:rPr lang="en-GB" sz="1600" dirty="0"/>
              <a:t>max. reflectivity (intensity)</a:t>
            </a:r>
            <a:endParaRPr lang="en-GB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GB" b="1" dirty="0"/>
              <a:t>only cells with a TI &gt; 0.85 are selected </a:t>
            </a:r>
          </a:p>
        </p:txBody>
      </p:sp>
      <p:cxnSp>
        <p:nvCxnSpPr>
          <p:cNvPr id="15" name="Gerade Verbindung mit Pfeil 14"/>
          <p:cNvCxnSpPr/>
          <p:nvPr/>
        </p:nvCxnSpPr>
        <p:spPr bwMode="auto">
          <a:xfrm>
            <a:off x="1787937" y="4487530"/>
            <a:ext cx="2969995" cy="7428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feld 25"/>
          <p:cNvSpPr txBox="1"/>
          <p:nvPr/>
        </p:nvSpPr>
        <p:spPr>
          <a:xfrm>
            <a:off x="377825" y="5651956"/>
            <a:ext cx="113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</a:rPr>
              <a:t>radar cell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4800104" y="3850880"/>
            <a:ext cx="132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CA006"/>
                </a:solidFill>
              </a:rPr>
              <a:t>NWP cell</a:t>
            </a:r>
          </a:p>
        </p:txBody>
      </p:sp>
      <p:sp>
        <p:nvSpPr>
          <p:cNvPr id="23" name="Multiplizieren 22" descr=" 14">
            <a:extLst>
              <a:ext uri="{FF2B5EF4-FFF2-40B4-BE49-F238E27FC236}">
                <a16:creationId xmlns:a16="http://schemas.microsoft.com/office/drawing/2014/main" id="{401BD00E-52A4-CE4B-A01B-FED2E9D86801}"/>
              </a:ext>
            </a:extLst>
          </p:cNvPr>
          <p:cNvSpPr>
            <a:spLocks noChangeAspect="1"/>
          </p:cNvSpPr>
          <p:nvPr/>
        </p:nvSpPr>
        <p:spPr bwMode="auto">
          <a:xfrm>
            <a:off x="4631249" y="5084930"/>
            <a:ext cx="292784" cy="292784"/>
          </a:xfrm>
          <a:prstGeom prst="mathMultiply">
            <a:avLst>
              <a:gd name="adj1" fmla="val 15708"/>
            </a:avLst>
          </a:prstGeom>
          <a:solidFill>
            <a:srgbClr val="FCA00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de-DE" dirty="0"/>
          </a:p>
        </p:txBody>
      </p:sp>
      <p:sp>
        <p:nvSpPr>
          <p:cNvPr id="21" name="Textfeld 54">
            <a:extLst>
              <a:ext uri="{FF2B5EF4-FFF2-40B4-BE49-F238E27FC236}">
                <a16:creationId xmlns:a16="http://schemas.microsoft.com/office/drawing/2014/main" id="{E1A585D8-7E0C-44CF-A7E2-2B0D7555A2CD}"/>
              </a:ext>
            </a:extLst>
          </p:cNvPr>
          <p:cNvSpPr/>
          <p:nvPr/>
        </p:nvSpPr>
        <p:spPr>
          <a:xfrm>
            <a:off x="6649655" y="3916323"/>
            <a:ext cx="174384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dirty="0">
                <a:solidFill>
                  <a:srgbClr val="FCA006"/>
                </a:solidFill>
              </a:rPr>
              <a:t>NWP </a:t>
            </a:r>
            <a:r>
              <a:rPr lang="de-DE" dirty="0" err="1">
                <a:solidFill>
                  <a:srgbClr val="FCA006"/>
                </a:solidFill>
              </a:rPr>
              <a:t>cells</a:t>
            </a:r>
            <a:endParaRPr lang="de-DE" dirty="0">
              <a:solidFill>
                <a:srgbClr val="FCA006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0859F54-CF53-4F8D-A356-B55CBB07979F}"/>
              </a:ext>
            </a:extLst>
          </p:cNvPr>
          <p:cNvSpPr/>
          <p:nvPr/>
        </p:nvSpPr>
        <p:spPr bwMode="auto">
          <a:xfrm rot="3333715">
            <a:off x="6872846" y="2278969"/>
            <a:ext cx="1032094" cy="1203392"/>
          </a:xfrm>
          <a:prstGeom prst="ellipse">
            <a:avLst/>
          </a:prstGeom>
          <a:solidFill>
            <a:srgbClr val="CFD8F1"/>
          </a:solidFill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Multiplizieren 38">
            <a:extLst>
              <a:ext uri="{FF2B5EF4-FFF2-40B4-BE49-F238E27FC236}">
                <a16:creationId xmlns:a16="http://schemas.microsoft.com/office/drawing/2014/main" id="{27CAFFEE-B898-4921-A10F-E5A76FBBCF5F}"/>
              </a:ext>
            </a:extLst>
          </p:cNvPr>
          <p:cNvSpPr>
            <a:spLocks noChangeAspect="1"/>
          </p:cNvSpPr>
          <p:nvPr/>
        </p:nvSpPr>
        <p:spPr>
          <a:xfrm>
            <a:off x="7257374" y="2737435"/>
            <a:ext cx="252000" cy="252000"/>
          </a:xfrm>
          <a:prstGeom prst="mathMultiply">
            <a:avLst>
              <a:gd name="adj1" fmla="val 15708"/>
            </a:avLst>
          </a:prstGeom>
          <a:solidFill>
            <a:srgbClr val="2D4B9B"/>
          </a:solidFill>
          <a:ln w="952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4798A2F3-9B28-4B0A-B86F-24BC6E25351F}"/>
              </a:ext>
            </a:extLst>
          </p:cNvPr>
          <p:cNvGrpSpPr/>
          <p:nvPr/>
        </p:nvGrpSpPr>
        <p:grpSpPr>
          <a:xfrm>
            <a:off x="8726507" y="4025062"/>
            <a:ext cx="834227" cy="951315"/>
            <a:chOff x="8297134" y="5090537"/>
            <a:chExt cx="834227" cy="951315"/>
          </a:xfrm>
          <a:solidFill>
            <a:srgbClr val="FED694"/>
          </a:solidFill>
        </p:grpSpPr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4D0C7122-7E65-47BD-99C5-2B89101341F8}"/>
                </a:ext>
              </a:extLst>
            </p:cNvPr>
            <p:cNvSpPr/>
            <p:nvPr/>
          </p:nvSpPr>
          <p:spPr bwMode="auto">
            <a:xfrm rot="8112217">
              <a:off x="8297134" y="5090537"/>
              <a:ext cx="834227" cy="951315"/>
            </a:xfrm>
            <a:prstGeom prst="ellipse">
              <a:avLst/>
            </a:prstGeom>
            <a:grpFill/>
            <a:ln w="19050" cap="flat" cmpd="sng" algn="ctr">
              <a:solidFill>
                <a:srgbClr val="FDB33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Multiplizieren 10">
              <a:extLst>
                <a:ext uri="{FF2B5EF4-FFF2-40B4-BE49-F238E27FC236}">
                  <a16:creationId xmlns:a16="http://schemas.microsoft.com/office/drawing/2014/main" id="{95681837-B3C1-4F1B-9AD7-EF7AD9E22C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59361" y="5360260"/>
              <a:ext cx="253349" cy="252000"/>
            </a:xfrm>
            <a:prstGeom prst="mathMultiply">
              <a:avLst>
                <a:gd name="adj1" fmla="val 15708"/>
              </a:avLst>
            </a:prstGeom>
            <a:solidFill>
              <a:srgbClr val="FDB338"/>
            </a:solidFill>
            <a:ln w="9525">
              <a:solidFill>
                <a:srgbClr val="FDB338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93E0AAB-2DBB-4909-AC21-5E7E562CCF30}"/>
              </a:ext>
            </a:extLst>
          </p:cNvPr>
          <p:cNvGrpSpPr/>
          <p:nvPr/>
        </p:nvGrpSpPr>
        <p:grpSpPr>
          <a:xfrm>
            <a:off x="10402675" y="3378022"/>
            <a:ext cx="1039869" cy="1800000"/>
            <a:chOff x="9973302" y="4443497"/>
            <a:chExt cx="1039869" cy="1800000"/>
          </a:xfrm>
          <a:solidFill>
            <a:srgbClr val="FED694"/>
          </a:solidFill>
        </p:grpSpPr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6DBD74C8-FF00-4071-831F-2ECF14004819}"/>
                </a:ext>
              </a:extLst>
            </p:cNvPr>
            <p:cNvSpPr/>
            <p:nvPr/>
          </p:nvSpPr>
          <p:spPr bwMode="auto">
            <a:xfrm rot="8112217">
              <a:off x="9973302" y="4443497"/>
              <a:ext cx="1039869" cy="1800000"/>
            </a:xfrm>
            <a:prstGeom prst="ellipse">
              <a:avLst/>
            </a:prstGeom>
            <a:grpFill/>
            <a:ln w="19050" cap="flat" cmpd="sng" algn="ctr">
              <a:solidFill>
                <a:srgbClr val="FDB33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Multiplizieren 20">
              <a:extLst>
                <a:ext uri="{FF2B5EF4-FFF2-40B4-BE49-F238E27FC236}">
                  <a16:creationId xmlns:a16="http://schemas.microsoft.com/office/drawing/2014/main" id="{BDB8BEC6-82B7-4C3D-8CE2-775EEEF9CC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71321" y="5411380"/>
              <a:ext cx="253349" cy="252000"/>
            </a:xfrm>
            <a:prstGeom prst="mathMultiply">
              <a:avLst>
                <a:gd name="adj1" fmla="val 15708"/>
              </a:avLst>
            </a:prstGeom>
            <a:solidFill>
              <a:srgbClr val="FDB338"/>
            </a:solidFill>
            <a:ln w="9525">
              <a:solidFill>
                <a:srgbClr val="FDB338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" name="Gerade Verbindung mit Pfeil 46">
            <a:extLst>
              <a:ext uri="{FF2B5EF4-FFF2-40B4-BE49-F238E27FC236}">
                <a16:creationId xmlns:a16="http://schemas.microsoft.com/office/drawing/2014/main" id="{FF89CF12-5318-4FDF-8A97-73B1FEECD45A}"/>
              </a:ext>
            </a:extLst>
          </p:cNvPr>
          <p:cNvSpPr/>
          <p:nvPr/>
        </p:nvSpPr>
        <p:spPr>
          <a:xfrm>
            <a:off x="7473133" y="2887685"/>
            <a:ext cx="3533040" cy="15775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" name="Gerade Verbindung mit Pfeil 50">
            <a:extLst>
              <a:ext uri="{FF2B5EF4-FFF2-40B4-BE49-F238E27FC236}">
                <a16:creationId xmlns:a16="http://schemas.microsoft.com/office/drawing/2014/main" id="{3830838A-AFE3-450E-862F-2480DD1F2D0E}"/>
              </a:ext>
            </a:extLst>
          </p:cNvPr>
          <p:cNvSpPr/>
          <p:nvPr/>
        </p:nvSpPr>
        <p:spPr>
          <a:xfrm>
            <a:off x="7416973" y="2904965"/>
            <a:ext cx="1706760" cy="1543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prstDash val="dash"/>
            <a:round/>
            <a:headEnd type="triangl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" name="Textfeld 53">
            <a:extLst>
              <a:ext uri="{FF2B5EF4-FFF2-40B4-BE49-F238E27FC236}">
                <a16:creationId xmlns:a16="http://schemas.microsoft.com/office/drawing/2014/main" id="{FFC255BD-1C45-481B-B232-79342004F9BA}"/>
              </a:ext>
            </a:extLst>
          </p:cNvPr>
          <p:cNvSpPr/>
          <p:nvPr/>
        </p:nvSpPr>
        <p:spPr>
          <a:xfrm>
            <a:off x="8229400" y="1990215"/>
            <a:ext cx="1595511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de-DE" dirty="0" err="1">
                <a:solidFill>
                  <a:schemeClr val="tx2"/>
                </a:solidFill>
              </a:rPr>
              <a:t>radar</a:t>
            </a:r>
            <a:r>
              <a:rPr lang="de-DE" dirty="0">
                <a:solidFill>
                  <a:schemeClr val="tx2"/>
                </a:solidFill>
              </a:rPr>
              <a:t> </a:t>
            </a:r>
            <a:r>
              <a:rPr lang="de-DE" dirty="0" err="1">
                <a:solidFill>
                  <a:schemeClr val="tx2"/>
                </a:solidFill>
              </a:rPr>
              <a:t>cell</a:t>
            </a:r>
            <a:endParaRPr lang="de-DE" dirty="0">
              <a:solidFill>
                <a:schemeClr val="tx2"/>
              </a:solidFill>
            </a:endParaRP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A4D20569-9FA9-443A-8ABE-5984F2DFDDBF}"/>
              </a:ext>
            </a:extLst>
          </p:cNvPr>
          <p:cNvCxnSpPr/>
          <p:nvPr/>
        </p:nvCxnSpPr>
        <p:spPr bwMode="auto">
          <a:xfrm flipV="1">
            <a:off x="7449622" y="2461620"/>
            <a:ext cx="2099639" cy="39639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F27ACCA8-AF10-4E34-9D37-E88B8A7BC012}"/>
              </a:ext>
            </a:extLst>
          </p:cNvPr>
          <p:cNvCxnSpPr/>
          <p:nvPr/>
        </p:nvCxnSpPr>
        <p:spPr bwMode="auto">
          <a:xfrm>
            <a:off x="7449622" y="2865357"/>
            <a:ext cx="3929190" cy="90163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DB338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67471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11022E-16 L -0.14154 -0.2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83" y="-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29856 -0.2351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6FF601-C4AC-4B51-AAEF-FD033EE2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KONRAD3D-EPS overview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1DE5F22-D313-42E6-82A9-41FDBEF026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B16A857B-04E9-44A1-A16C-A5C018C451E7}"/>
              </a:ext>
            </a:extLst>
          </p:cNvPr>
          <p:cNvGrpSpPr>
            <a:grpSpLocks noChangeAspect="1"/>
          </p:cNvGrpSpPr>
          <p:nvPr/>
        </p:nvGrpSpPr>
        <p:grpSpPr>
          <a:xfrm>
            <a:off x="8016220" y="1406231"/>
            <a:ext cx="1361454" cy="1440000"/>
            <a:chOff x="9207682" y="3799931"/>
            <a:chExt cx="2088440" cy="2208927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35A9D007-DEE4-42B0-9CBA-164DD5794F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85" t="3655" r="18478" b="17553"/>
            <a:stretch/>
          </p:blipFill>
          <p:spPr>
            <a:xfrm>
              <a:off x="9207682" y="3799931"/>
              <a:ext cx="2088440" cy="2208927"/>
            </a:xfrm>
            <a:prstGeom prst="rect">
              <a:avLst/>
            </a:prstGeom>
          </p:spPr>
        </p:pic>
        <p:sp>
          <p:nvSpPr>
            <p:cNvPr id="7" name="Rad 33">
              <a:extLst>
                <a:ext uri="{FF2B5EF4-FFF2-40B4-BE49-F238E27FC236}">
                  <a16:creationId xmlns:a16="http://schemas.microsoft.com/office/drawing/2014/main" id="{DBA50C42-EB19-4067-A3DC-6657C9F4C7A7}"/>
                </a:ext>
              </a:extLst>
            </p:cNvPr>
            <p:cNvSpPr/>
            <p:nvPr/>
          </p:nvSpPr>
          <p:spPr bwMode="auto">
            <a:xfrm rot="18745241">
              <a:off x="10152575" y="4586734"/>
              <a:ext cx="565842" cy="425931"/>
            </a:xfrm>
            <a:prstGeom prst="donut">
              <a:avLst>
                <a:gd name="adj" fmla="val 11479"/>
              </a:avLst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87CB8B18-A6DC-4A48-B106-05DF72D4B065}"/>
                </a:ext>
              </a:extLst>
            </p:cNvPr>
            <p:cNvSpPr/>
            <p:nvPr/>
          </p:nvSpPr>
          <p:spPr bwMode="auto">
            <a:xfrm flipV="1">
              <a:off x="10384786" y="473901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B6289F7-1ABC-424B-B416-6CDBD683DEDE}"/>
                </a:ext>
              </a:extLst>
            </p:cNvPr>
            <p:cNvSpPr/>
            <p:nvPr/>
          </p:nvSpPr>
          <p:spPr bwMode="auto">
            <a:xfrm flipV="1">
              <a:off x="10324311" y="4586216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D08523F4-3353-4F06-9239-28BDF37627CD}"/>
                </a:ext>
              </a:extLst>
            </p:cNvPr>
            <p:cNvSpPr/>
            <p:nvPr/>
          </p:nvSpPr>
          <p:spPr bwMode="auto">
            <a:xfrm flipV="1">
              <a:off x="10534365" y="496643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9DB59801-7F2D-4D7C-A3CF-176E6AD24679}"/>
                </a:ext>
              </a:extLst>
            </p:cNvPr>
            <p:cNvSpPr/>
            <p:nvPr/>
          </p:nvSpPr>
          <p:spPr bwMode="auto">
            <a:xfrm flipV="1">
              <a:off x="10380122" y="491609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D8D44A9A-8332-4C8D-BDDC-AC5BECB9AA7B}"/>
                </a:ext>
              </a:extLst>
            </p:cNvPr>
            <p:cNvSpPr/>
            <p:nvPr/>
          </p:nvSpPr>
          <p:spPr bwMode="auto">
            <a:xfrm flipV="1">
              <a:off x="10550008" y="447133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976E641-1AF0-40F0-93E7-321319F72A16}"/>
                </a:ext>
              </a:extLst>
            </p:cNvPr>
            <p:cNvSpPr/>
            <p:nvPr/>
          </p:nvSpPr>
          <p:spPr bwMode="auto">
            <a:xfrm flipV="1">
              <a:off x="10210323" y="4546383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28D400A2-7868-4909-BF68-B0CE3021AAC0}"/>
                </a:ext>
              </a:extLst>
            </p:cNvPr>
            <p:cNvSpPr/>
            <p:nvPr/>
          </p:nvSpPr>
          <p:spPr bwMode="auto">
            <a:xfrm flipV="1">
              <a:off x="10456703" y="466261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9F7E0FEE-23EC-48CD-8066-E3F0B93E4090}"/>
                </a:ext>
              </a:extLst>
            </p:cNvPr>
            <p:cNvSpPr/>
            <p:nvPr/>
          </p:nvSpPr>
          <p:spPr bwMode="auto">
            <a:xfrm flipV="1">
              <a:off x="10490632" y="4800629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5FFCE578-647D-4BCA-AAE8-5BDD12127B97}"/>
                </a:ext>
              </a:extLst>
            </p:cNvPr>
            <p:cNvSpPr/>
            <p:nvPr/>
          </p:nvSpPr>
          <p:spPr bwMode="auto">
            <a:xfrm flipV="1">
              <a:off x="10624768" y="4830418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35AD103A-1C8B-4F73-8E53-BBCBB211ABF2}"/>
                </a:ext>
              </a:extLst>
            </p:cNvPr>
            <p:cNvSpPr/>
            <p:nvPr/>
          </p:nvSpPr>
          <p:spPr bwMode="auto">
            <a:xfrm flipV="1">
              <a:off x="10288814" y="4723697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A816B879-B4FE-4B97-9478-FA572AC3C6B6}"/>
                </a:ext>
              </a:extLst>
            </p:cNvPr>
            <p:cNvSpPr/>
            <p:nvPr/>
          </p:nvSpPr>
          <p:spPr bwMode="auto">
            <a:xfrm flipV="1">
              <a:off x="10661467" y="4679005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11C78908-8A1B-47FE-94EE-C3D4A0A76EC3}"/>
                </a:ext>
              </a:extLst>
            </p:cNvPr>
            <p:cNvSpPr/>
            <p:nvPr/>
          </p:nvSpPr>
          <p:spPr bwMode="auto">
            <a:xfrm flipV="1">
              <a:off x="10195968" y="480809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9D226F9-63BB-4234-A3F8-7E50E7FC23F9}"/>
                </a:ext>
              </a:extLst>
            </p:cNvPr>
            <p:cNvSpPr/>
            <p:nvPr/>
          </p:nvSpPr>
          <p:spPr bwMode="auto">
            <a:xfrm flipV="1">
              <a:off x="10408428" y="445536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9D0C9666-00FA-4630-AA6F-22FF71EDEC27}"/>
                </a:ext>
              </a:extLst>
            </p:cNvPr>
            <p:cNvSpPr/>
            <p:nvPr/>
          </p:nvSpPr>
          <p:spPr bwMode="auto">
            <a:xfrm flipV="1">
              <a:off x="10039633" y="4905321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3033CE1E-0A76-4AEA-B149-30388B5E6E7E}"/>
                </a:ext>
              </a:extLst>
            </p:cNvPr>
            <p:cNvSpPr/>
            <p:nvPr/>
          </p:nvSpPr>
          <p:spPr bwMode="auto">
            <a:xfrm flipV="1">
              <a:off x="10203643" y="4991470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17AF1996-3634-43A4-94CF-B0E44E4A0D52}"/>
                </a:ext>
              </a:extLst>
            </p:cNvPr>
            <p:cNvSpPr/>
            <p:nvPr/>
          </p:nvSpPr>
          <p:spPr bwMode="auto">
            <a:xfrm flipV="1">
              <a:off x="10579312" y="4525184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EAF95A57-6FC0-4DBB-9D62-D7540FA02A61}"/>
                </a:ext>
              </a:extLst>
            </p:cNvPr>
            <p:cNvSpPr/>
            <p:nvPr/>
          </p:nvSpPr>
          <p:spPr bwMode="auto">
            <a:xfrm flipV="1">
              <a:off x="10158972" y="4703395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1BFF5F02-1637-4029-9D71-7136B8649F79}"/>
                </a:ext>
              </a:extLst>
            </p:cNvPr>
            <p:cNvSpPr/>
            <p:nvPr/>
          </p:nvSpPr>
          <p:spPr bwMode="auto">
            <a:xfrm flipV="1">
              <a:off x="10351954" y="4837776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BBD02941-6DA3-42E9-AFE4-4676680C6CC0}"/>
                </a:ext>
              </a:extLst>
            </p:cNvPr>
            <p:cNvSpPr/>
            <p:nvPr/>
          </p:nvSpPr>
          <p:spPr bwMode="auto">
            <a:xfrm flipV="1">
              <a:off x="10397406" y="5056063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3885E4D-3355-47A5-A47F-FF43F5D2583A}"/>
                </a:ext>
              </a:extLst>
            </p:cNvPr>
            <p:cNvSpPr/>
            <p:nvPr/>
          </p:nvSpPr>
          <p:spPr bwMode="auto">
            <a:xfrm flipV="1">
              <a:off x="10557095" y="4706648"/>
              <a:ext cx="108000" cy="108000"/>
            </a:xfrm>
            <a:prstGeom prst="ellipse">
              <a:avLst/>
            </a:prstGeom>
            <a:solidFill>
              <a:srgbClr val="96B9D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pic>
        <p:nvPicPr>
          <p:cNvPr id="29" name="Inhaltsplatzhalter 1">
            <a:extLst>
              <a:ext uri="{FF2B5EF4-FFF2-40B4-BE49-F238E27FC236}">
                <a16:creationId xmlns:a16="http://schemas.microsoft.com/office/drawing/2014/main" id="{6C4CC5B4-0B30-4B61-AF46-93649AAF1C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" t="10774" r="54067" b="58216"/>
          <a:stretch/>
        </p:blipFill>
        <p:spPr bwMode="auto">
          <a:xfrm>
            <a:off x="9953333" y="1406231"/>
            <a:ext cx="2177855" cy="14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48D083AA-0097-4085-BCEE-99FBFDDD5071}"/>
              </a:ext>
            </a:extLst>
          </p:cNvPr>
          <p:cNvSpPr txBox="1">
            <a:spLocks noChangeAspect="1"/>
          </p:cNvSpPr>
          <p:nvPr/>
        </p:nvSpPr>
        <p:spPr>
          <a:xfrm>
            <a:off x="10430089" y="2746153"/>
            <a:ext cx="1412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+mn-lt"/>
              </a:rPr>
              <a:t>maximum severity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2F0E05D4-EABC-4DF8-B74C-2C72F7CAF0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6"/>
          <a:stretch/>
        </p:blipFill>
        <p:spPr>
          <a:xfrm>
            <a:off x="6112867" y="3356988"/>
            <a:ext cx="3051699" cy="18000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71007269-E36E-42B4-9BCF-5DAE651023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6944" y="3926383"/>
            <a:ext cx="2674653" cy="1980000"/>
          </a:xfrm>
          <a:prstGeom prst="rect">
            <a:avLst/>
          </a:prstGeom>
        </p:spPr>
      </p:pic>
      <p:sp>
        <p:nvSpPr>
          <p:cNvPr id="33" name="Text Box 3">
            <a:extLst>
              <a:ext uri="{FF2B5EF4-FFF2-40B4-BE49-F238E27FC236}">
                <a16:creationId xmlns:a16="http://schemas.microsoft.com/office/drawing/2014/main" id="{87DCCC81-DC8E-48F4-935B-A21B25DBD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2028" y="4912648"/>
            <a:ext cx="949163" cy="333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AU" sz="1000" b="0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Cell lifetimes (min)</a:t>
            </a:r>
            <a:endParaRPr kumimoji="0" lang="en-AU" altLang="de-DE" sz="1000" b="0" i="0" u="none" strike="noStrike" kern="0" cap="none" spc="0" normalizeH="0" baseline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70FC0785-326C-4F84-9760-A63BDFD17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2913" y="2948231"/>
            <a:ext cx="2585545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Stochastic ensemble of cell positions of a detected K3D cell.</a:t>
            </a:r>
          </a:p>
        </p:txBody>
      </p:sp>
      <p:sp>
        <p:nvSpPr>
          <p:cNvPr id="35" name="Text Box 3">
            <a:extLst>
              <a:ext uri="{FF2B5EF4-FFF2-40B4-BE49-F238E27FC236}">
                <a16:creationId xmlns:a16="http://schemas.microsoft.com/office/drawing/2014/main" id="{E9E074D6-A1F8-4CB7-BDD9-3A035BA6A9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35738" y="2946399"/>
            <a:ext cx="2433847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Empirical and theoretical PDF of maximum expected severity.</a:t>
            </a:r>
          </a:p>
        </p:txBody>
      </p:sp>
      <p:sp>
        <p:nvSpPr>
          <p:cNvPr id="36" name="Text Box 3">
            <a:extLst>
              <a:ext uri="{FF2B5EF4-FFF2-40B4-BE49-F238E27FC236}">
                <a16:creationId xmlns:a16="http://schemas.microsoft.com/office/drawing/2014/main" id="{36C46061-6717-485F-85F5-427840274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2271" y="5175454"/>
            <a:ext cx="2792889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Mean temporal development of K3D cell severity from 04. to 09.2019.</a:t>
            </a:r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F0A80185-472B-4820-AEA5-A7A3E0260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4347" y="5906383"/>
            <a:ext cx="3137750" cy="403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de-DE" sz="1200" b="1" dirty="0">
                <a:solidFill>
                  <a:srgbClr val="000000"/>
                </a:solidFill>
              </a:rPr>
              <a:t>Example of fitting parabolas to observed severity trend (black solid line.)</a:t>
            </a:r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FE8EE1E-DEB9-4E36-B026-B5EF5055C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050" y="1036405"/>
            <a:ext cx="6587374" cy="5033169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Objective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Ensemble prediction of cell life cycles with regard to nowcast uncertainties in position, motion, intensity, and lifetime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Ensemble Initialization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Cell position, motion, severity: KONRAD3D detected cells as mean + statistically tuned observation errors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Lifetime, maximum expected severity: drawing from theoretical PDFs that were fitted to the corresponding observed distributions</a:t>
            </a:r>
          </a:p>
          <a:p>
            <a:pPr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1600" dirty="0"/>
              <a:t>20 members per cell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Prediction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Constant cell speed and parabolic life cycle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2D4B9B"/>
                </a:solidFill>
              </a:rPr>
              <a:t>Correction of the Nowcast of Redetected cells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Cell positions and speed: Ensemble-Kalman-Filter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/>
              <a:t>(Maximum expected) severity and lifetime:</a:t>
            </a:r>
          </a:p>
          <a:p>
            <a:pPr marL="431800" lvl="1" indent="0">
              <a:buNone/>
            </a:pPr>
            <a:r>
              <a:rPr lang="en-US" sz="1600" dirty="0"/>
              <a:t>fitting of cell parabolas to observed severity trend of last 15 min</a:t>
            </a:r>
            <a:endParaRPr lang="en-US" dirty="0"/>
          </a:p>
          <a:p>
            <a:pPr marL="0" indent="0">
              <a:buNone/>
            </a:pPr>
            <a:endParaRPr lang="en-US" b="1" dirty="0">
              <a:solidFill>
                <a:srgbClr val="2D4B9B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4667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5BD9F-B162-49BA-B5AA-94D116FBA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KONRAD3D: Cell Severity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625BD8-8F27-4795-B6B9-CAC69375A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Function of 5 reflectivity-based cell attributes</a:t>
            </a:r>
          </a:p>
          <a:p>
            <a:pPr marL="0" indent="0">
              <a:buNone/>
            </a:pPr>
            <a:endParaRPr lang="de-DE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Piecewise linear function per predictand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Weighted averaging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Consolidation with warning flags for hail, heavy rain, gusts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de-DE" dirty="0"/>
              <a:t>C</a:t>
            </a:r>
            <a:r>
              <a:rPr lang="en-US" dirty="0"/>
              <a:t>ell category as round(severity)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CB05BED-FC4A-4640-95B4-A0C64E6B5E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AEE1EEC-1F3D-496F-80FE-60C0313105A3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CE7EB3D2-E15E-43AC-A5B1-4B97AB62E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6647" y="4086378"/>
            <a:ext cx="3329820" cy="29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altLang="de-DE" b="1" i="0" u="none" strike="noStrike" kern="0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Piecewise linear function of VIL.</a:t>
            </a:r>
          </a:p>
        </p:txBody>
      </p:sp>
      <p:graphicFrame>
        <p:nvGraphicFramePr>
          <p:cNvPr id="11" name="Inhaltsplatzhalter 6">
            <a:extLst>
              <a:ext uri="{FF2B5EF4-FFF2-40B4-BE49-F238E27FC236}">
                <a16:creationId xmlns:a16="http://schemas.microsoft.com/office/drawing/2014/main" id="{9A39C729-3230-441C-8FF0-C17B56A5AACF}"/>
              </a:ext>
            </a:extLst>
          </p:cNvPr>
          <p:cNvGraphicFramePr>
            <a:graphicFrameLocks/>
          </p:cNvGraphicFramePr>
          <p:nvPr/>
        </p:nvGraphicFramePr>
        <p:xfrm>
          <a:off x="8097290" y="4548477"/>
          <a:ext cx="3508534" cy="1440000"/>
        </p:xfrm>
        <a:graphic>
          <a:graphicData uri="http://schemas.openxmlformats.org/drawingml/2006/table">
            <a:tbl>
              <a:tblPr firstRow="1" firstCol="1" bandRow="1"/>
              <a:tblGrid>
                <a:gridCol w="1635760">
                  <a:extLst>
                    <a:ext uri="{9D8B030D-6E8A-4147-A177-3AD203B41FA5}">
                      <a16:colId xmlns:a16="http://schemas.microsoft.com/office/drawing/2014/main" val="2780416967"/>
                    </a:ext>
                  </a:extLst>
                </a:gridCol>
                <a:gridCol w="1872774">
                  <a:extLst>
                    <a:ext uri="{9D8B030D-6E8A-4147-A177-3AD203B41FA5}">
                      <a16:colId xmlns:a16="http://schemas.microsoft.com/office/drawing/2014/main" val="1627902128"/>
                    </a:ext>
                  </a:extLst>
                </a:gridCol>
              </a:tblGrid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Severity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noProof="0" dirty="0">
                          <a:effectLst/>
                        </a:rPr>
                        <a:t>Meaning</a:t>
                      </a:r>
                      <a:endParaRPr lang="en-US" sz="1800" noProof="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3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929427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weak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381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1399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moderate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535705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severe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05246"/>
                  </a:ext>
                </a:extLst>
              </a:tr>
              <a:tr h="288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800" dirty="0">
                          <a:effectLst/>
                        </a:rPr>
                        <a:t>extreme</a:t>
                      </a:r>
                      <a:endParaRPr lang="en-US" sz="1800" dirty="0">
                        <a:effectLst/>
                        <a:latin typeface="Helvetica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053860"/>
                  </a:ext>
                </a:extLst>
              </a:tr>
            </a:tbl>
          </a:graphicData>
        </a:graphic>
      </p:graphicFrame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623C1823-0D7C-4C33-9013-FBE865E6D821}"/>
              </a:ext>
            </a:extLst>
          </p:cNvPr>
          <p:cNvGrpSpPr>
            <a:grpSpLocks noChangeAspect="1"/>
          </p:cNvGrpSpPr>
          <p:nvPr/>
        </p:nvGrpSpPr>
        <p:grpSpPr>
          <a:xfrm>
            <a:off x="7467201" y="1107450"/>
            <a:ext cx="4320000" cy="2911304"/>
            <a:chOff x="0" y="0"/>
            <a:chExt cx="3738880" cy="2519680"/>
          </a:xfrm>
        </p:grpSpPr>
        <p:pic>
          <p:nvPicPr>
            <p:cNvPr id="13" name="Grafik 12" descr="F:\FE23\Projekte\KONRAD3D\Dokumentation\Verfahrensbeschreibung\severity_plot.emf">
              <a:extLst>
                <a:ext uri="{FF2B5EF4-FFF2-40B4-BE49-F238E27FC236}">
                  <a16:creationId xmlns:a16="http://schemas.microsoft.com/office/drawing/2014/main" id="{0B0B30A4-EF04-4581-8C5B-A8F0E964E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738880" cy="251968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70096F93-9F92-4238-8255-1860593BAC17}"/>
                </a:ext>
              </a:extLst>
            </p:cNvPr>
            <p:cNvCxnSpPr/>
            <p:nvPr/>
          </p:nvCxnSpPr>
          <p:spPr>
            <a:xfrm flipH="1">
              <a:off x="95416" y="1009815"/>
              <a:ext cx="0" cy="71120"/>
            </a:xfrm>
            <a:prstGeom prst="line">
              <a:avLst/>
            </a:prstGeom>
            <a:noFill/>
            <a:ln w="9525" cap="flat" cmpd="sng" algn="ctr">
              <a:solidFill>
                <a:srgbClr val="000000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34623186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DWD Standard Master">
  <a:themeElements>
    <a:clrScheme name="">
      <a:dk1>
        <a:srgbClr val="000000"/>
      </a:dk1>
      <a:lt1>
        <a:srgbClr val="FFFFFF"/>
      </a:lt1>
      <a:dk2>
        <a:srgbClr val="2D4B9B"/>
      </a:dk2>
      <a:lt2>
        <a:srgbClr val="D2E1F5"/>
      </a:lt2>
      <a:accent1>
        <a:srgbClr val="96B9DC"/>
      </a:accent1>
      <a:accent2>
        <a:srgbClr val="E10019"/>
      </a:accent2>
      <a:accent3>
        <a:srgbClr val="FFFFFF"/>
      </a:accent3>
      <a:accent4>
        <a:srgbClr val="000000"/>
      </a:accent4>
      <a:accent5>
        <a:srgbClr val="C9D9EB"/>
      </a:accent5>
      <a:accent6>
        <a:srgbClr val="CC0016"/>
      </a:accent6>
      <a:hlink>
        <a:srgbClr val="2D4B9B"/>
      </a:hlink>
      <a:folHlink>
        <a:srgbClr val="96B9DC"/>
      </a:folHlink>
    </a:clrScheme>
    <a:fontScheme name="DWD Standard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WD Standard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WD Standard Master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1017A8"/>
        </a:accent1>
        <a:accent2>
          <a:srgbClr val="575DC2"/>
        </a:accent2>
        <a:accent3>
          <a:srgbClr val="FFFFFF"/>
        </a:accent3>
        <a:accent4>
          <a:srgbClr val="000000"/>
        </a:accent4>
        <a:accent5>
          <a:srgbClr val="AAABD1"/>
        </a:accent5>
        <a:accent6>
          <a:srgbClr val="4E53B0"/>
        </a:accent6>
        <a:hlink>
          <a:srgbClr val="9FA3DC"/>
        </a:hlink>
        <a:folHlink>
          <a:srgbClr val="DBDDF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6278B4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586CA3"/>
        </a:accent6>
        <a:hlink>
          <a:srgbClr val="96A5CD"/>
        </a:hlink>
        <a:folHlink>
          <a:srgbClr val="CBD3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WD Standard Master 1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2D4B9B"/>
        </a:accent1>
        <a:accent2>
          <a:srgbClr val="96B9DC"/>
        </a:accent2>
        <a:accent3>
          <a:srgbClr val="FFFFFF"/>
        </a:accent3>
        <a:accent4>
          <a:srgbClr val="000000"/>
        </a:accent4>
        <a:accent5>
          <a:srgbClr val="ADB1CB"/>
        </a:accent5>
        <a:accent6>
          <a:srgbClr val="87A7C7"/>
        </a:accent6>
        <a:hlink>
          <a:srgbClr val="D2E1F5"/>
        </a:hlink>
        <a:folHlink>
          <a:srgbClr val="E1001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NFONY_ueberblick.pptx" id="{8DEC60B5-1952-4694-908A-4A6EE9C57AFD}" vid="{B3EB258C-7308-4986-B5B3-9D6D7FFF1FF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2683</Words>
  <Application>Microsoft Office PowerPoint</Application>
  <PresentationFormat>Breitbild</PresentationFormat>
  <Paragraphs>601</Paragraphs>
  <Slides>42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0" baseType="lpstr">
      <vt:lpstr>72 Light</vt:lpstr>
      <vt:lpstr>Arial</vt:lpstr>
      <vt:lpstr>Calibri</vt:lpstr>
      <vt:lpstr>Cambria Math</vt:lpstr>
      <vt:lpstr>Helvetica</vt:lpstr>
      <vt:lpstr>Times New Roman</vt:lpstr>
      <vt:lpstr>Wingdings</vt:lpstr>
      <vt:lpstr>1_DWD Standard Master</vt:lpstr>
      <vt:lpstr>Seamless Combination of Object-Based Probabilistic Nowcasting and NWP Ensemble of Convective Cells from KONRAD3D</vt:lpstr>
      <vt:lpstr>Motivation</vt:lpstr>
      <vt:lpstr>PowerPoint-Präsentation</vt:lpstr>
      <vt:lpstr>KONRAD3D-SINFONY Overview</vt:lpstr>
      <vt:lpstr>Clustering of NWP Cells</vt:lpstr>
      <vt:lpstr>Selection and Relocation of Best NWP Cells</vt:lpstr>
      <vt:lpstr>Selection and Relocation of Best NWP Cells</vt:lpstr>
      <vt:lpstr>KONRAD3D-EPS overview</vt:lpstr>
      <vt:lpstr>KONRAD3D: Cell Severity</vt:lpstr>
      <vt:lpstr>Combination</vt:lpstr>
      <vt:lpstr>Combination</vt:lpstr>
      <vt:lpstr>Combination</vt:lpstr>
      <vt:lpstr>Combination</vt:lpstr>
      <vt:lpstr>Combination</vt:lpstr>
      <vt:lpstr>Combination</vt:lpstr>
      <vt:lpstr>Ensemble Probabilities of Convective Cells</vt:lpstr>
      <vt:lpstr>Calibrated Probabilities and Representative Cells</vt:lpstr>
      <vt:lpstr>Verification of Period May 26th to June 29th, 2016 with 1-hourly inits</vt:lpstr>
      <vt:lpstr>Current Status</vt:lpstr>
      <vt:lpstr>Outlook and Future Plans</vt:lpstr>
      <vt:lpstr>PowerPoint-Präsentation</vt:lpstr>
      <vt:lpstr>References</vt:lpstr>
      <vt:lpstr>PowerPoint-Präsentation</vt:lpstr>
      <vt:lpstr>Backup</vt:lpstr>
      <vt:lpstr>Postprocessing: Pseudomember</vt:lpstr>
      <vt:lpstr>PowerPoint-Präsentation</vt:lpstr>
      <vt:lpstr>PowerPoint-Präsentation</vt:lpstr>
      <vt:lpstr>PowerPoint-Präsentation</vt:lpstr>
      <vt:lpstr>KONRAD3D-EPS overview</vt:lpstr>
      <vt:lpstr>KONRAD3D-EPS: Object-Based Nowcasting Ensemble</vt:lpstr>
      <vt:lpstr>PowerPoint-Präsentation</vt:lpstr>
      <vt:lpstr>KONRAD3D-EPS: Severity Lifecycle Prediction</vt:lpstr>
      <vt:lpstr>KONRAD3D-EPS: Correction</vt:lpstr>
      <vt:lpstr>KONRAD3D-EPS: Lifecycle Visualization</vt:lpstr>
      <vt:lpstr>Ensemble Probabilities of Severe / Extreme Convective Cells</vt:lpstr>
      <vt:lpstr>Verification: Brier Score</vt:lpstr>
      <vt:lpstr>KONRAD3D: Gust Flag</vt:lpstr>
      <vt:lpstr>KONRAD3D: Gust Flag</vt:lpstr>
      <vt:lpstr>KONRAD3D: Heavy Rain Flag / Potential</vt:lpstr>
      <vt:lpstr>HYMEC</vt:lpstr>
      <vt:lpstr>KONRAD3D: Hail Flag</vt:lpstr>
      <vt:lpstr>KONRAD3D: overview of cell attributes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Object-Based Nowcasting at DWD Using KONRAD3D, HYMEC, and Lightning Data</dc:title>
  <dc:creator>Josipovic Lukas</dc:creator>
  <cp:lastModifiedBy>Josipovic Lukas</cp:lastModifiedBy>
  <cp:revision>272</cp:revision>
  <dcterms:created xsi:type="dcterms:W3CDTF">2022-09-04T13:25:11Z</dcterms:created>
  <dcterms:modified xsi:type="dcterms:W3CDTF">2025-03-18T23:15:36Z</dcterms:modified>
</cp:coreProperties>
</file>