
<file path=[Content_Types].xml><?xml version="1.0" encoding="utf-8"?>
<Types xmlns="http://schemas.openxmlformats.org/package/2006/content-types">
  <Default Extension="gif" ContentType="image/gif"/>
  <Default Extension="mov" ContentType="video/quicktime"/>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1.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340" r:id="rId2"/>
    <p:sldId id="674" r:id="rId3"/>
    <p:sldId id="714" r:id="rId4"/>
    <p:sldId id="713" r:id="rId5"/>
    <p:sldId id="712" r:id="rId6"/>
    <p:sldId id="711" r:id="rId7"/>
    <p:sldId id="710" r:id="rId8"/>
    <p:sldId id="701" r:id="rId9"/>
    <p:sldId id="703" r:id="rId10"/>
    <p:sldId id="715" r:id="rId11"/>
    <p:sldId id="718" r:id="rId12"/>
    <p:sldId id="687" r:id="rId13"/>
    <p:sldId id="717" r:id="rId14"/>
    <p:sldId id="716" r:id="rId15"/>
    <p:sldId id="689" r:id="rId16"/>
    <p:sldId id="696" r:id="rId17"/>
    <p:sldId id="690" r:id="rId18"/>
    <p:sldId id="693" r:id="rId19"/>
    <p:sldId id="694" r:id="rId20"/>
    <p:sldId id="699" r:id="rId21"/>
    <p:sldId id="695" r:id="rId22"/>
    <p:sldId id="707" r:id="rId23"/>
    <p:sldId id="697" r:id="rId24"/>
    <p:sldId id="706" r:id="rId25"/>
    <p:sldId id="698" r:id="rId26"/>
    <p:sldId id="700" r:id="rId27"/>
    <p:sldId id="682" r:id="rId28"/>
    <p:sldId id="521" r:id="rId29"/>
    <p:sldId id="709" r:id="rId30"/>
    <p:sldId id="705" r:id="rId31"/>
    <p:sldId id="692" r:id="rId32"/>
    <p:sldId id="668" r:id="rId33"/>
    <p:sldId id="669" r:id="rId3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s Pul" initials="HP" lastIdx="1" clrIdx="0">
    <p:extLst>
      <p:ext uri="{19B8F6BF-5375-455C-9EA6-DF929625EA0E}">
        <p15:presenceInfo xmlns:p15="http://schemas.microsoft.com/office/powerpoint/2012/main" userId="9266745f23f2108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DDB372"/>
    <a:srgbClr val="83B3C7"/>
    <a:srgbClr val="00FFFF"/>
    <a:srgbClr val="2D23F1"/>
    <a:srgbClr val="4209D1"/>
    <a:srgbClr val="004DA2"/>
    <a:srgbClr val="3B32F2"/>
    <a:srgbClr val="0000FF"/>
    <a:srgbClr val="1E14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5567" autoAdjust="0"/>
  </p:normalViewPr>
  <p:slideViewPr>
    <p:cSldViewPr>
      <p:cViewPr varScale="1">
        <p:scale>
          <a:sx n="80" d="100"/>
          <a:sy n="80" d="100"/>
        </p:scale>
        <p:origin x="48" y="158"/>
      </p:cViewPr>
      <p:guideLst>
        <p:guide orient="horz" pos="2160"/>
        <p:guide pos="3840"/>
      </p:guideLst>
    </p:cSldViewPr>
  </p:slideViewPr>
  <p:notesTextViewPr>
    <p:cViewPr>
      <p:scale>
        <a:sx n="3" d="2"/>
        <a:sy n="3" d="2"/>
      </p:scale>
      <p:origin x="0" y="0"/>
    </p:cViewPr>
  </p:notesTextViewPr>
  <p:notesViewPr>
    <p:cSldViewPr>
      <p:cViewPr varScale="1">
        <p:scale>
          <a:sx n="64" d="100"/>
          <a:sy n="64" d="100"/>
        </p:scale>
        <p:origin x="2338"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3-14T09:45:58.100" idx="1">
    <p:pos x="10" y="1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FE87A4A-9746-4955-98D6-D59FB2EC2963}" type="datetimeFigureOut">
              <a:rPr lang="de-DE" smtClean="0"/>
              <a:t>16.03.2025</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7CA3E4D-9CA2-4E97-BA5C-E408285639C3}" type="slidenum">
              <a:rPr lang="de-DE" smtClean="0"/>
              <a:t>‹#›</a:t>
            </a:fld>
            <a:endParaRPr lang="de-DE"/>
          </a:p>
        </p:txBody>
      </p:sp>
    </p:spTree>
    <p:extLst>
      <p:ext uri="{BB962C8B-B14F-4D97-AF65-F5344CB8AC3E}">
        <p14:creationId xmlns:p14="http://schemas.microsoft.com/office/powerpoint/2010/main" val="3615125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F31029-BE62-459A-A713-E8F826B6FFBC}" type="datetimeFigureOut">
              <a:rPr lang="de-DE" smtClean="0"/>
              <a:t>16.03.2025</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B3F4CA-28CF-4915-9ADF-95B7755C798E}" type="slidenum">
              <a:rPr lang="de-DE" smtClean="0"/>
              <a:t>‹#›</a:t>
            </a:fld>
            <a:endParaRPr lang="de-DE"/>
          </a:p>
        </p:txBody>
      </p:sp>
    </p:spTree>
    <p:extLst>
      <p:ext uri="{BB962C8B-B14F-4D97-AF65-F5344CB8AC3E}">
        <p14:creationId xmlns:p14="http://schemas.microsoft.com/office/powerpoint/2010/main" val="830732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4" name="Foliennummernplatzhalter 3"/>
          <p:cNvSpPr>
            <a:spLocks noGrp="1"/>
          </p:cNvSpPr>
          <p:nvPr>
            <p:ph type="sldNum" sz="quarter" idx="10"/>
          </p:nvPr>
        </p:nvSpPr>
        <p:spPr/>
        <p:txBody>
          <a:bodyPr/>
          <a:lstStyle/>
          <a:p>
            <a:fld id="{4CB3F4CA-28CF-4915-9ADF-95B7755C798E}" type="slidenum">
              <a:rPr lang="de-DE" smtClean="0"/>
              <a:t>1</a:t>
            </a:fld>
            <a:endParaRPr lang="de-DE"/>
          </a:p>
        </p:txBody>
      </p:sp>
      <p:sp>
        <p:nvSpPr>
          <p:cNvPr id="6" name="Notes Placeholder 5">
            <a:extLst>
              <a:ext uri="{FF2B5EF4-FFF2-40B4-BE49-F238E27FC236}">
                <a16:creationId xmlns:a16="http://schemas.microsoft.com/office/drawing/2014/main" id="{47E4D39D-1389-4C47-9622-4FAD255010F6}"/>
              </a:ext>
            </a:extLst>
          </p:cNvPr>
          <p:cNvSpPr>
            <a:spLocks noGrp="1"/>
          </p:cNvSpPr>
          <p:nvPr>
            <p:ph type="body" sz="quarter" idx="3"/>
          </p:nvPr>
        </p:nvSpPr>
        <p:spPr/>
        <p:txBody>
          <a:bodyPr/>
          <a:lstStyle/>
          <a:p>
            <a:r>
              <a:rPr lang="de-DE" sz="700" dirty="0"/>
              <a:t>Hi everyone, my name is Cintia Carbajal Henken from Freie Universität Berlin. I am a member of the RealPEP research group. Today, I‘ ll show you how high resolution satellite-based TCWV can support monitoring of  pre-convective environment and thus convective nowcasting. </a:t>
            </a:r>
            <a:endParaRPr lang="en-US" sz="700" dirty="0"/>
          </a:p>
        </p:txBody>
      </p:sp>
    </p:spTree>
    <p:extLst>
      <p:ext uri="{BB962C8B-B14F-4D97-AF65-F5344CB8AC3E}">
        <p14:creationId xmlns:p14="http://schemas.microsoft.com/office/powerpoint/2010/main" val="3280145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sz="1200" dirty="0">
                <a:latin typeface="+mj-lt"/>
                <a:ea typeface="Calibri" panose="020F0502020204030204" pitchFamily="34" charset="0"/>
                <a:cs typeface="Arial" panose="020B0604020202020204" pitchFamily="34" charset="0"/>
              </a:rPr>
              <a:t>CAPE measures how much energy is available for air to rise. High CAPE values means stronger storms. On a </a:t>
            </a:r>
            <a:r>
              <a:rPr lang="en-US" sz="1200" dirty="0" err="1">
                <a:latin typeface="+mj-lt"/>
                <a:ea typeface="Calibri" panose="020F0502020204030204" pitchFamily="34" charset="0"/>
                <a:cs typeface="Arial" panose="020B0604020202020204" pitchFamily="34" charset="0"/>
              </a:rPr>
              <a:t>thermodiagram</a:t>
            </a:r>
            <a:r>
              <a:rPr lang="en-US" sz="1200" dirty="0">
                <a:latin typeface="+mj-lt"/>
                <a:ea typeface="Calibri" panose="020F0502020204030204" pitchFamily="34" charset="0"/>
                <a:cs typeface="Arial" panose="020B0604020202020204" pitchFamily="34" charset="0"/>
              </a:rPr>
              <a:t>, CAPE is the area between the </a:t>
            </a:r>
            <a:r>
              <a:rPr lang="en-US" sz="1200" dirty="0" err="1">
                <a:latin typeface="+mj-lt"/>
                <a:ea typeface="Calibri" panose="020F0502020204030204" pitchFamily="34" charset="0"/>
                <a:cs typeface="Arial" panose="020B0604020202020204" pitchFamily="34" charset="0"/>
              </a:rPr>
              <a:t>parcels´s</a:t>
            </a:r>
            <a:r>
              <a:rPr lang="en-US" sz="1200" dirty="0">
                <a:latin typeface="+mj-lt"/>
                <a:ea typeface="Calibri" panose="020F0502020204030204" pitchFamily="34" charset="0"/>
                <a:cs typeface="Arial" panose="020B0604020202020204" pitchFamily="34" charset="0"/>
              </a:rPr>
              <a:t> temperature profile and the environmental temperature profile, where the parcel is warmer than the surroundings, thus having a positive buoyancy.. When we add more moisture, the parcel profile shifts towards the right, increasing the area and thus CAPE.</a:t>
            </a:r>
          </a:p>
        </p:txBody>
      </p:sp>
      <p:sp>
        <p:nvSpPr>
          <p:cNvPr id="4" name="Foliennummernplatzhalter 3"/>
          <p:cNvSpPr>
            <a:spLocks noGrp="1"/>
          </p:cNvSpPr>
          <p:nvPr>
            <p:ph type="sldNum" sz="quarter" idx="10"/>
          </p:nvPr>
        </p:nvSpPr>
        <p:spPr/>
        <p:txBody>
          <a:bodyPr/>
          <a:lstStyle/>
          <a:p>
            <a:fld id="{4CB3F4CA-28CF-4915-9ADF-95B7755C798E}" type="slidenum">
              <a:rPr lang="de-DE" smtClean="0"/>
              <a:t>10</a:t>
            </a:fld>
            <a:endParaRPr lang="de-DE"/>
          </a:p>
        </p:txBody>
      </p:sp>
    </p:spTree>
    <p:extLst>
      <p:ext uri="{BB962C8B-B14F-4D97-AF65-F5344CB8AC3E}">
        <p14:creationId xmlns:p14="http://schemas.microsoft.com/office/powerpoint/2010/main" val="321693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de-DE" sz="1200" dirty="0">
                <a:effectLst/>
                <a:latin typeface="+mj-lt"/>
                <a:ea typeface="Calibri" panose="020F0502020204030204" pitchFamily="34" charset="0"/>
                <a:cs typeface="Arial" panose="020B0604020202020204" pitchFamily="34" charset="0"/>
              </a:rPr>
              <a:t>When looking at CAPE, one should also consider CIN, convective inhibition. CiN, is the negative buoyancy that has to be overcame to initiate convection.</a:t>
            </a:r>
            <a:endParaRPr lang="en-US" sz="1200" dirty="0">
              <a:effectLst/>
              <a:latin typeface="+mj-lt"/>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CB3F4CA-28CF-4915-9ADF-95B7755C798E}" type="slidenum">
              <a:rPr lang="de-DE" smtClean="0"/>
              <a:t>11</a:t>
            </a:fld>
            <a:endParaRPr lang="de-DE"/>
          </a:p>
        </p:txBody>
      </p:sp>
    </p:spTree>
    <p:extLst>
      <p:ext uri="{BB962C8B-B14F-4D97-AF65-F5344CB8AC3E}">
        <p14:creationId xmlns:p14="http://schemas.microsoft.com/office/powerpoint/2010/main" val="3349952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We propose a fast and straightforward approach to adjust CAPE and CIN estimates based on the satellite-derived TCWV.</a:t>
            </a:r>
            <a:endParaRPr lang="en-US"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We relate the change of CAPE per change of TCWV to the difference between model TCWV and satellite-observed TCWV.</a:t>
            </a:r>
          </a:p>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We compute CAPE/CIN using temperature and humidity profiles from an NWP forecast fields. </a:t>
            </a:r>
            <a:endParaRPr lang="en-US" dirty="0">
              <a:effectLst/>
              <a:latin typeface="+mj-lt"/>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CB3F4CA-28CF-4915-9ADF-95B7755C798E}" type="slidenum">
              <a:rPr lang="de-DE" smtClean="0"/>
              <a:t>12</a:t>
            </a:fld>
            <a:endParaRPr lang="de-DE"/>
          </a:p>
        </p:txBody>
      </p:sp>
    </p:spTree>
    <p:extLst>
      <p:ext uri="{BB962C8B-B14F-4D97-AF65-F5344CB8AC3E}">
        <p14:creationId xmlns:p14="http://schemas.microsoft.com/office/powerpoint/2010/main" val="1493341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The sensitivities, so the change in CAPE per change in specific humidity, and the change in specific humidity per change in TCWV are computed within the model environment.   </a:t>
            </a:r>
            <a:endParaRPr lang="en-US" dirty="0">
              <a:effectLst/>
              <a:latin typeface="+mj-lt"/>
              <a:ea typeface="Calibri" panose="020F0502020204030204" pitchFamily="34" charset="0"/>
              <a:cs typeface="Arial" panose="020B0604020202020204" pitchFamily="34" charset="0"/>
            </a:endParaRPr>
          </a:p>
          <a:p>
            <a:pPr>
              <a:lnSpc>
                <a:spcPct val="107000"/>
              </a:lnSpc>
              <a:spcAft>
                <a:spcPts val="800"/>
              </a:spcAft>
            </a:pPr>
            <a:endParaRPr lang="en-US" dirty="0">
              <a:effectLst/>
              <a:latin typeface="+mj-lt"/>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CB3F4CA-28CF-4915-9ADF-95B7755C798E}" type="slidenum">
              <a:rPr lang="de-DE" smtClean="0"/>
              <a:t>13</a:t>
            </a:fld>
            <a:endParaRPr lang="de-DE"/>
          </a:p>
        </p:txBody>
      </p:sp>
    </p:spTree>
    <p:extLst>
      <p:ext uri="{BB962C8B-B14F-4D97-AF65-F5344CB8AC3E}">
        <p14:creationId xmlns:p14="http://schemas.microsoft.com/office/powerpoint/2010/main" val="2685086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Then, we compute the difference between observed and modeled TCWV, what we call Delta TCWV.</a:t>
            </a:r>
          </a:p>
          <a:p>
            <a:pPr>
              <a:lnSpc>
                <a:spcPct val="107000"/>
              </a:lnSpc>
              <a:spcAft>
                <a:spcPts val="800"/>
              </a:spcAft>
            </a:pPr>
            <a:r>
              <a:rPr lang="en-US" dirty="0">
                <a:latin typeface="+mj-lt"/>
                <a:ea typeface="Calibri" panose="020F0502020204030204" pitchFamily="34" charset="0"/>
                <a:cs typeface="Arial" panose="020B0604020202020204" pitchFamily="34" charset="0"/>
              </a:rPr>
              <a:t>We add the difference in CAPE to the model computed CAPE to get the sharpened CAPE. Same procedure for CIN.</a:t>
            </a:r>
          </a:p>
          <a:p>
            <a:pPr>
              <a:lnSpc>
                <a:spcPct val="107000"/>
              </a:lnSpc>
              <a:spcAft>
                <a:spcPts val="800"/>
              </a:spcAft>
            </a:pPr>
            <a:endParaRPr lang="en-US" dirty="0">
              <a:effectLst/>
              <a:latin typeface="+mj-lt"/>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CB3F4CA-28CF-4915-9ADF-95B7755C798E}" type="slidenum">
              <a:rPr lang="de-DE" smtClean="0"/>
              <a:t>14</a:t>
            </a:fld>
            <a:endParaRPr lang="de-DE"/>
          </a:p>
        </p:txBody>
      </p:sp>
    </p:spTree>
    <p:extLst>
      <p:ext uri="{BB962C8B-B14F-4D97-AF65-F5344CB8AC3E}">
        <p14:creationId xmlns:p14="http://schemas.microsoft.com/office/powerpoint/2010/main" val="1738487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Now I will demonstrate the CAPE sharpening approach with case studies.</a:t>
            </a:r>
            <a:endParaRPr lang="en-US"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We focus on regions where we have reliable OLCI TCWV retrievals over Germany, for satellite overpasses this is in late morning under clear-sky conditions—around 9 UTC or 11h local time. Within three hours after satellite overpass, we observed isolated or scattered convective development. In areas with non-zero CAPE and not too negative CIN values.</a:t>
            </a:r>
            <a:endParaRPr lang="en-US" dirty="0">
              <a:effectLst/>
              <a:latin typeface="+mj-lt"/>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CB3F4CA-28CF-4915-9ADF-95B7755C798E}" type="slidenum">
              <a:rPr lang="de-DE" smtClean="0"/>
              <a:t>15</a:t>
            </a:fld>
            <a:endParaRPr lang="de-DE"/>
          </a:p>
        </p:txBody>
      </p:sp>
    </p:spTree>
    <p:extLst>
      <p:ext uri="{BB962C8B-B14F-4D97-AF65-F5344CB8AC3E}">
        <p14:creationId xmlns:p14="http://schemas.microsoft.com/office/powerpoint/2010/main" val="3425410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and on the right, we have the OLCI TCWV field from about 50 minutes later. While the large-scale patterns are quite similar..</a:t>
            </a:r>
            <a:endParaRPr lang="en-US" dirty="0">
              <a:effectLst/>
              <a:latin typeface="+mj-lt"/>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CB3F4CA-28CF-4915-9ADF-95B7755C798E}" type="slidenum">
              <a:rPr lang="de-DE" smtClean="0"/>
              <a:t>16</a:t>
            </a:fld>
            <a:endParaRPr lang="de-DE"/>
          </a:p>
        </p:txBody>
      </p:sp>
    </p:spTree>
    <p:extLst>
      <p:ext uri="{BB962C8B-B14F-4D97-AF65-F5344CB8AC3E}">
        <p14:creationId xmlns:p14="http://schemas.microsoft.com/office/powerpoint/2010/main" val="3652969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 the difference field reveals significant regional differences</a:t>
            </a:r>
            <a:endParaRPr lang="en-US" dirty="0">
              <a:effectLst/>
              <a:latin typeface="+mj-lt"/>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CB3F4CA-28CF-4915-9ADF-95B7755C798E}" type="slidenum">
              <a:rPr lang="de-DE" smtClean="0"/>
              <a:t>17</a:t>
            </a:fld>
            <a:endParaRPr lang="de-DE"/>
          </a:p>
        </p:txBody>
      </p:sp>
    </p:spTree>
    <p:extLst>
      <p:ext uri="{BB962C8B-B14F-4D97-AF65-F5344CB8AC3E}">
        <p14:creationId xmlns:p14="http://schemas.microsoft.com/office/powerpoint/2010/main" val="745178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Let’s zoom in on Northern Germany, where we have a locally forming convective storm.</a:t>
            </a:r>
            <a:endParaRPr lang="en-US" dirty="0">
              <a:effectLst/>
              <a:latin typeface="+mj-lt"/>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CB3F4CA-28CF-4915-9ADF-95B7755C798E}" type="slidenum">
              <a:rPr lang="de-DE" smtClean="0"/>
              <a:t>18</a:t>
            </a:fld>
            <a:endParaRPr lang="de-DE"/>
          </a:p>
        </p:txBody>
      </p:sp>
    </p:spTree>
    <p:extLst>
      <p:ext uri="{BB962C8B-B14F-4D97-AF65-F5344CB8AC3E}">
        <p14:creationId xmlns:p14="http://schemas.microsoft.com/office/powerpoint/2010/main" val="1611735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In this zoomed region, within two to three hours after the OLCI overpass, a very localized convective storm developed—precisely where we see the largest positive differences in TCWV.</a:t>
            </a:r>
            <a:endParaRPr lang="en-US"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Cumulus cloud lines, the cloud streets, formed in areas where the alternating high and low TCWV structures were already apparent in the clear-sky TCWV fields.</a:t>
            </a:r>
            <a:endParaRPr lang="en-US"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We used SEVIRI data, ERA5 reanalysis, and NWCSAF software to generate convective cloud products. These give us information about location and time  and classification of </a:t>
            </a:r>
            <a:r>
              <a:rPr lang="en-US" dirty="0">
                <a:latin typeface="+mj-lt"/>
                <a:ea typeface="Times New Roman" panose="02020603050405020304" pitchFamily="18" charset="0"/>
                <a:cs typeface="Arial" panose="020B0604020202020204" pitchFamily="34" charset="0"/>
              </a:rPr>
              <a:t>convective clouds. </a:t>
            </a:r>
            <a:r>
              <a:rPr lang="en-US" dirty="0">
                <a:effectLst/>
                <a:latin typeface="+mj-lt"/>
                <a:ea typeface="Times New Roman" panose="02020603050405020304" pitchFamily="18" charset="0"/>
                <a:cs typeface="Arial" panose="020B0604020202020204" pitchFamily="34" charset="0"/>
              </a:rPr>
              <a:t>In light blue, you see convective initiation indicators—clouds showing early signs of deep convection. In dark blue, we localize the rapid development of deep convective clouds.</a:t>
            </a:r>
            <a:endParaRPr lang="en-US"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We also include localized precipitation accumulations from </a:t>
            </a:r>
            <a:r>
              <a:rPr lang="en-US" dirty="0" err="1">
                <a:effectLst/>
                <a:latin typeface="+mj-lt"/>
                <a:ea typeface="Times New Roman" panose="02020603050405020304" pitchFamily="18" charset="0"/>
                <a:cs typeface="Arial" panose="020B0604020202020204" pitchFamily="34" charset="0"/>
              </a:rPr>
              <a:t>Radolan</a:t>
            </a:r>
            <a:r>
              <a:rPr lang="en-US" dirty="0">
                <a:effectLst/>
                <a:latin typeface="+mj-lt"/>
                <a:ea typeface="Times New Roman" panose="02020603050405020304" pitchFamily="18" charset="0"/>
                <a:cs typeface="Arial" panose="020B0604020202020204" pitchFamily="34" charset="0"/>
              </a:rPr>
              <a:t> radar data, further confirming the convective activity.</a:t>
            </a:r>
            <a:endParaRPr lang="en-US" dirty="0">
              <a:effectLst/>
              <a:latin typeface="+mj-lt"/>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CB3F4CA-28CF-4915-9ADF-95B7755C798E}" type="slidenum">
              <a:rPr lang="de-DE" smtClean="0"/>
              <a:t>19</a:t>
            </a:fld>
            <a:endParaRPr lang="de-DE"/>
          </a:p>
        </p:txBody>
      </p:sp>
    </p:spTree>
    <p:extLst>
      <p:ext uri="{BB962C8B-B14F-4D97-AF65-F5344CB8AC3E}">
        <p14:creationId xmlns:p14="http://schemas.microsoft.com/office/powerpoint/2010/main" val="1019036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So, why shoud we use satellite-derived TCWV fields to monitor pre-convective environments?</a:t>
            </a:r>
          </a:p>
          <a:p>
            <a:endParaRPr lang="de-DE" dirty="0"/>
          </a:p>
          <a:p>
            <a:r>
              <a:rPr lang="de-DE" dirty="0"/>
              <a:t>We know that moisture is a key ingredient for deep convection and heavy precipitation, next to a unstable lapse rate and lifting mechanism (TBD check this Especially the low-level moisture, thus the water vapor amount in the boundary layer, plays a central role in convection. Small-scale increases in moisture can signal potential for convection before the onset of clouds and precipitation. That is where our work comes in. We investigate how we can leverage new satellite-based TCWV retrievals to improve characterization of pre-convective environments and enhance nowcasting methods.</a:t>
            </a:r>
          </a:p>
        </p:txBody>
      </p:sp>
      <p:sp>
        <p:nvSpPr>
          <p:cNvPr id="4" name="Foliennummernplatzhalter 3"/>
          <p:cNvSpPr>
            <a:spLocks noGrp="1"/>
          </p:cNvSpPr>
          <p:nvPr>
            <p:ph type="sldNum" sz="quarter" idx="10"/>
          </p:nvPr>
        </p:nvSpPr>
        <p:spPr/>
        <p:txBody>
          <a:bodyPr/>
          <a:lstStyle/>
          <a:p>
            <a:fld id="{4CB3F4CA-28CF-4915-9ADF-95B7755C798E}" type="slidenum">
              <a:rPr lang="de-DE" smtClean="0"/>
              <a:t>2</a:t>
            </a:fld>
            <a:endParaRPr lang="de-DE"/>
          </a:p>
        </p:txBody>
      </p:sp>
    </p:spTree>
    <p:extLst>
      <p:ext uri="{BB962C8B-B14F-4D97-AF65-F5344CB8AC3E}">
        <p14:creationId xmlns:p14="http://schemas.microsoft.com/office/powerpoint/2010/main" val="818543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Here, we compare model CAPE with sharpened CAPE.</a:t>
            </a:r>
            <a:endParaRPr lang="en-US"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The model CAPE is generally smoother and has lower values, due to the coarser resolution of ERA5 fields. By contrast, the sharpened CAPE field highlights localized areas with elevated CAPE, aligning much better with where we observed convective initiation and further development.</a:t>
            </a:r>
            <a:endParaRPr lang="en-US" dirty="0">
              <a:effectLst/>
              <a:latin typeface="+mj-lt"/>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CB3F4CA-28CF-4915-9ADF-95B7755C798E}" type="slidenum">
              <a:rPr lang="de-DE" smtClean="0"/>
              <a:t>20</a:t>
            </a:fld>
            <a:endParaRPr lang="de-DE"/>
          </a:p>
        </p:txBody>
      </p:sp>
    </p:spTree>
    <p:extLst>
      <p:ext uri="{BB962C8B-B14F-4D97-AF65-F5344CB8AC3E}">
        <p14:creationId xmlns:p14="http://schemas.microsoft.com/office/powerpoint/2010/main" val="196026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This next example, from last summer, shows a broader area of elevated CAPE and subsequent scattered convection over central Germany.</a:t>
            </a:r>
            <a:endParaRPr lang="en-US"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Here, model and observed TCWV fields agree well on the large scale. However, the TCWV difference field shows high positive values in the west, where most convective systems develop.</a:t>
            </a:r>
            <a:endParaRPr lang="en-US" dirty="0">
              <a:effectLst/>
              <a:latin typeface="+mj-lt"/>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CB3F4CA-28CF-4915-9ADF-95B7755C798E}" type="slidenum">
              <a:rPr lang="de-DE" smtClean="0"/>
              <a:t>21</a:t>
            </a:fld>
            <a:endParaRPr lang="de-DE"/>
          </a:p>
        </p:txBody>
      </p:sp>
    </p:spTree>
    <p:extLst>
      <p:ext uri="{BB962C8B-B14F-4D97-AF65-F5344CB8AC3E}">
        <p14:creationId xmlns:p14="http://schemas.microsoft.com/office/powerpoint/2010/main" val="1162088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The sharpened CAPE field highlights regions with increased convective potential more clearly than the model alone, particularly in the western part and also in a smaller area in eastern Germany.</a:t>
            </a:r>
            <a:endParaRPr lang="en-US"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In this case, the ICON-D2 operational forecast model at 2.2 km grid spacing agrees better with the sharpened CAPE, though we still see regional differences—especially in the east.</a:t>
            </a:r>
            <a:endParaRPr lang="en-US" dirty="0">
              <a:effectLst/>
              <a:latin typeface="+mj-lt"/>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CB3F4CA-28CF-4915-9ADF-95B7755C798E}" type="slidenum">
              <a:rPr lang="de-DE" smtClean="0"/>
              <a:t>22</a:t>
            </a:fld>
            <a:endParaRPr lang="de-DE"/>
          </a:p>
        </p:txBody>
      </p:sp>
    </p:spTree>
    <p:extLst>
      <p:ext uri="{BB962C8B-B14F-4D97-AF65-F5344CB8AC3E}">
        <p14:creationId xmlns:p14="http://schemas.microsoft.com/office/powerpoint/2010/main" val="2684480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We also did an initial </a:t>
            </a:r>
            <a:r>
              <a:rPr lang="en-US" dirty="0">
                <a:latin typeface="+mj-lt"/>
                <a:ea typeface="Times New Roman" panose="02020603050405020304" pitchFamily="18" charset="0"/>
                <a:cs typeface="Arial" panose="020B0604020202020204" pitchFamily="34" charset="0"/>
              </a:rPr>
              <a:t>more quantitative assessment. Where we </a:t>
            </a:r>
            <a:r>
              <a:rPr lang="en-US" dirty="0">
                <a:effectLst/>
                <a:latin typeface="+mj-lt"/>
                <a:ea typeface="Times New Roman" panose="02020603050405020304" pitchFamily="18" charset="0"/>
                <a:cs typeface="Arial" panose="020B0604020202020204" pitchFamily="34" charset="0"/>
              </a:rPr>
              <a:t>aggregated data from four case study days with clear-sky conditions and subsequent convective development within three hours. Taking the entire domain, which is Germany and some surroundings.</a:t>
            </a:r>
            <a:endParaRPr lang="en-US"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We divided regions into RDT (Rapidly Developing Thunderstorms) and non-RDT regions, based on NWCSAF convective cloud products.</a:t>
            </a:r>
            <a:endParaRPr lang="en-US" dirty="0">
              <a:effectLst/>
              <a:latin typeface="+mj-lt"/>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CB3F4CA-28CF-4915-9ADF-95B7755C798E}" type="slidenum">
              <a:rPr lang="de-DE" smtClean="0"/>
              <a:t>23</a:t>
            </a:fld>
            <a:endParaRPr lang="de-DE"/>
          </a:p>
        </p:txBody>
      </p:sp>
    </p:spTree>
    <p:extLst>
      <p:ext uri="{BB962C8B-B14F-4D97-AF65-F5344CB8AC3E}">
        <p14:creationId xmlns:p14="http://schemas.microsoft.com/office/powerpoint/2010/main" val="477760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Here, we show the cumulative distribution function of the CAPE anomaly—the pixel-based deviation from the regional mean, which is computed within a moving window of roughly 100 by 100 square kilometers</a:t>
            </a:r>
            <a:r>
              <a:rPr lang="en-US" dirty="0">
                <a:latin typeface="+mj-lt"/>
                <a:ea typeface="Times New Roman" panose="02020603050405020304" pitchFamily="18" charset="0"/>
                <a:cs typeface="Arial" panose="020B0604020202020204" pitchFamily="34" charset="0"/>
              </a:rPr>
              <a:t> to make a fair comparison across days with different meteorological conditions.</a:t>
            </a:r>
            <a:endParaRPr lang="en-US" dirty="0">
              <a:effectLst/>
              <a:latin typeface="+mj-lt"/>
              <a:ea typeface="Calibri" panose="020F0502020204030204" pitchFamily="34" charset="0"/>
              <a:cs typeface="Arial" panose="020B0604020202020204" pitchFamily="34" charset="0"/>
            </a:endParaRPr>
          </a:p>
          <a:p>
            <a:r>
              <a:rPr lang="en-US" dirty="0">
                <a:effectLst/>
                <a:latin typeface="+mj-lt"/>
                <a:ea typeface="Times New Roman" panose="02020603050405020304" pitchFamily="18" charset="0"/>
              </a:rPr>
              <a:t>We see that for ERA5, the CDF rises steeply, with little distinction between RDT and non-RDT areas. In contrast, the sharpened CAPE shows a slower ascent, with an even slower increase in RDT regions, indicating improved discriminatory power for identifying areas susceptible to convection.</a:t>
            </a:r>
          </a:p>
          <a:p>
            <a:endParaRPr lang="en-US" sz="1000" dirty="0">
              <a:latin typeface="+mj-lt"/>
            </a:endParaRPr>
          </a:p>
          <a:p>
            <a:r>
              <a:rPr lang="en-US" sz="1000" dirty="0">
                <a:latin typeface="+mj-lt"/>
              </a:rPr>
              <a:t>TBD should be better, look at paper.</a:t>
            </a:r>
            <a:endParaRPr lang="de-DE" sz="1000" dirty="0">
              <a:latin typeface="+mj-lt"/>
            </a:endParaRPr>
          </a:p>
        </p:txBody>
      </p:sp>
      <p:sp>
        <p:nvSpPr>
          <p:cNvPr id="4" name="Foliennummernplatzhalter 3"/>
          <p:cNvSpPr>
            <a:spLocks noGrp="1"/>
          </p:cNvSpPr>
          <p:nvPr>
            <p:ph type="sldNum" sz="quarter" idx="10"/>
          </p:nvPr>
        </p:nvSpPr>
        <p:spPr/>
        <p:txBody>
          <a:bodyPr/>
          <a:lstStyle/>
          <a:p>
            <a:fld id="{4CB3F4CA-28CF-4915-9ADF-95B7755C798E}" type="slidenum">
              <a:rPr lang="de-DE" smtClean="0"/>
              <a:t>24</a:t>
            </a:fld>
            <a:endParaRPr lang="de-DE"/>
          </a:p>
        </p:txBody>
      </p:sp>
    </p:spTree>
    <p:extLst>
      <p:ext uri="{BB962C8B-B14F-4D97-AF65-F5344CB8AC3E}">
        <p14:creationId xmlns:p14="http://schemas.microsoft.com/office/powerpoint/2010/main" val="3074080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Coming to the conclusions.</a:t>
            </a:r>
            <a:endParaRPr lang="en-US"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Our CAPE sharpening approach is fast and straightforward. The method refines the spatial scales of CAPE estimates and aligns better with regions of observed convective development.</a:t>
            </a:r>
            <a:endParaRPr lang="en-US"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However, the method’s effectiveness depends strongly on the shape of the model’s atmospheric profiles. If baseline CAPE values are low, the potential for meaningful CAPE sharpening using satellite TCWV information may be limited.</a:t>
            </a:r>
            <a:endParaRPr lang="en-US"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Regarding OLCI TCWV retrievals, they offer high spatial resolution and capture small-scale boundary layer features that NWP models may struggle to resolve. These features can highlight areas of interest for convection. The limitation is the temporal resolution—typically one or two snapshots per morning—restricting the analysis to cases with late morning or early afternoon convective development.</a:t>
            </a:r>
            <a:endParaRPr lang="en-US" dirty="0">
              <a:effectLst/>
              <a:latin typeface="+mj-lt"/>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fld id="{4CB3F4CA-28CF-4915-9ADF-95B7755C798E}" type="slidenum">
              <a:rPr lang="de-DE" smtClean="0"/>
              <a:t>25</a:t>
            </a:fld>
            <a:endParaRPr lang="de-DE"/>
          </a:p>
        </p:txBody>
      </p:sp>
    </p:spTree>
    <p:extLst>
      <p:ext uri="{BB962C8B-B14F-4D97-AF65-F5344CB8AC3E}">
        <p14:creationId xmlns:p14="http://schemas.microsoft.com/office/powerpoint/2010/main" val="1354070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Looking ahead:</a:t>
            </a:r>
            <a:endParaRPr lang="en-US"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We are working on the MTG-FCI TCWV retrieval framework, which will also use the near-infrared 0.9 micron absorption band. The great thing is, that FCI offers a temporal resolution of 10 minutes and spatial resolution of around 2 km for Germany. However, the effective resolution of NWP models is coarser.</a:t>
            </a:r>
            <a:endParaRPr lang="en-US"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We aim to move towards low-level moisture estimates </a:t>
            </a:r>
            <a:r>
              <a:rPr lang="en-US" dirty="0">
                <a:latin typeface="+mj-lt"/>
                <a:ea typeface="Times New Roman" panose="02020603050405020304" pitchFamily="18" charset="0"/>
                <a:cs typeface="Arial" panose="020B0604020202020204" pitchFamily="34" charset="0"/>
              </a:rPr>
              <a:t>combining our retrievals with </a:t>
            </a:r>
            <a:r>
              <a:rPr lang="en-US" dirty="0">
                <a:effectLst/>
                <a:latin typeface="+mj-lt"/>
                <a:ea typeface="Times New Roman" panose="02020603050405020304" pitchFamily="18" charset="0"/>
                <a:cs typeface="Arial" panose="020B0604020202020204" pitchFamily="34" charset="0"/>
              </a:rPr>
              <a:t>FCI thermal infrared bands to better constrain the vertical distribution of water vapor.</a:t>
            </a:r>
            <a:endParaRPr lang="en-US"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Additionally, the synergy with the upcoming MTG Sounder instrument will provide vertical profile information.</a:t>
            </a:r>
            <a:endParaRPr lang="en-US" dirty="0">
              <a:effectLst/>
              <a:latin typeface="+mj-lt"/>
              <a:ea typeface="Calibri" panose="020F0502020204030204" pitchFamily="34" charset="0"/>
              <a:cs typeface="Arial" panose="020B0604020202020204" pitchFamily="34" charset="0"/>
            </a:endParaRPr>
          </a:p>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Finally, we are exploring ways to complement physically-based retrievals with AI-based approaches.</a:t>
            </a:r>
            <a:endParaRPr lang="en-US" dirty="0">
              <a:effectLst/>
              <a:latin typeface="+mj-lt"/>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fld id="{4CB3F4CA-28CF-4915-9ADF-95B7755C798E}" type="slidenum">
              <a:rPr lang="de-DE" smtClean="0"/>
              <a:t>26</a:t>
            </a:fld>
            <a:endParaRPr lang="de-DE"/>
          </a:p>
        </p:txBody>
      </p:sp>
    </p:spTree>
    <p:extLst>
      <p:ext uri="{BB962C8B-B14F-4D97-AF65-F5344CB8AC3E}">
        <p14:creationId xmlns:p14="http://schemas.microsoft.com/office/powerpoint/2010/main" val="3976789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effectLst/>
                <a:latin typeface="+mj-lt"/>
                <a:ea typeface="Times New Roman" panose="02020603050405020304" pitchFamily="18" charset="0"/>
                <a:cs typeface="Arial" panose="020B0604020202020204" pitchFamily="34" charset="0"/>
              </a:rPr>
              <a:t>And, finally, Do you remember the bubble structures I showed earlier? Now, in this time loop, we can observe their emergence and the subsequent formation of cumulus clouds. We also see wave-like structures and gravity waves moving outward from boundaries between regions of high and low TCWV (where the drier and moisture airmasses meet)</a:t>
            </a:r>
            <a:endParaRPr lang="en-US" dirty="0">
              <a:effectLst/>
              <a:latin typeface="+mj-lt"/>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fld id="{4CB3F4CA-28CF-4915-9ADF-95B7755C798E}" type="slidenum">
              <a:rPr lang="de-DE" smtClean="0"/>
              <a:t>27</a:t>
            </a:fld>
            <a:endParaRPr lang="de-DE"/>
          </a:p>
        </p:txBody>
      </p:sp>
    </p:spTree>
    <p:extLst>
      <p:ext uri="{BB962C8B-B14F-4D97-AF65-F5344CB8AC3E}">
        <p14:creationId xmlns:p14="http://schemas.microsoft.com/office/powerpoint/2010/main" val="2600444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dirty="0">
                <a:effectLst/>
                <a:latin typeface="+mj-lt"/>
                <a:ea typeface="Times New Roman" panose="02020603050405020304" pitchFamily="18" charset="0"/>
                <a:cs typeface="Arial" panose="020B0604020202020204" pitchFamily="34" charset="0"/>
              </a:rPr>
              <a:t>Thank you very much for your attention! I’d be happy to take any questions.</a:t>
            </a:r>
            <a:endParaRPr lang="en-US" dirty="0">
              <a:effectLst/>
              <a:latin typeface="+mj-lt"/>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sz="quarter" idx="10"/>
          </p:nvPr>
        </p:nvSpPr>
        <p:spPr/>
        <p:txBody>
          <a:bodyPr/>
          <a:lstStyle/>
          <a:p>
            <a:fld id="{4CB3F4CA-28CF-4915-9ADF-95B7755C798E}" type="slidenum">
              <a:rPr lang="de-DE" smtClean="0"/>
              <a:t>28</a:t>
            </a:fld>
            <a:endParaRPr lang="de-DE"/>
          </a:p>
        </p:txBody>
      </p:sp>
    </p:spTree>
    <p:extLst>
      <p:ext uri="{BB962C8B-B14F-4D97-AF65-F5344CB8AC3E}">
        <p14:creationId xmlns:p14="http://schemas.microsoft.com/office/powerpoint/2010/main" val="1400762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Our groupt at FUB developed retrieval frameworks using NIR channels for several instruments in the past, like MERIS and MODIS, and more recently OLCI and currently working on FCI. First instrument on a polar-orbiting satellite to carry this water vapor absorption band at 0.9 micron. </a:t>
            </a:r>
          </a:p>
          <a:p>
            <a:r>
              <a:rPr lang="de-DE" dirty="0"/>
              <a:t>Etc.</a:t>
            </a:r>
          </a:p>
        </p:txBody>
      </p:sp>
      <p:sp>
        <p:nvSpPr>
          <p:cNvPr id="4" name="Foliennummernplatzhalter 3"/>
          <p:cNvSpPr>
            <a:spLocks noGrp="1"/>
          </p:cNvSpPr>
          <p:nvPr>
            <p:ph type="sldNum" sz="quarter" idx="10"/>
          </p:nvPr>
        </p:nvSpPr>
        <p:spPr/>
        <p:txBody>
          <a:bodyPr/>
          <a:lstStyle/>
          <a:p>
            <a:fld id="{4CB3F4CA-28CF-4915-9ADF-95B7755C798E}" type="slidenum">
              <a:rPr lang="de-DE" smtClean="0"/>
              <a:t>29</a:t>
            </a:fld>
            <a:endParaRPr lang="de-DE"/>
          </a:p>
        </p:txBody>
      </p:sp>
    </p:spTree>
    <p:extLst>
      <p:ext uri="{BB962C8B-B14F-4D97-AF65-F5344CB8AC3E}">
        <p14:creationId xmlns:p14="http://schemas.microsoft.com/office/powerpoint/2010/main" val="2340931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The TCWV retrievals I am talking about here are all retrieved using measurements in the Near-Infrared part of the spectrum. Our groupt at FUB developed retrieval frameworks using NIR channels for several instruments in the past, like MERIS and MODIS, and more recently OLCI and currently working on FCI. Simply put, we relate the ratio of measured reflectances in the water vapour absorption band around 0.9 micron to a near-by window channel, so no absorption, to total column water vapor amounts. This is the vertically integrated water vapor in the atmosphere in units of kg/m2. The absorption is not too strong, meaning we can see the entire column, and sensitivity increases towards the surface.</a:t>
            </a:r>
          </a:p>
        </p:txBody>
      </p:sp>
      <p:sp>
        <p:nvSpPr>
          <p:cNvPr id="4" name="Foliennummernplatzhalter 3"/>
          <p:cNvSpPr>
            <a:spLocks noGrp="1"/>
          </p:cNvSpPr>
          <p:nvPr>
            <p:ph type="sldNum" sz="quarter" idx="10"/>
          </p:nvPr>
        </p:nvSpPr>
        <p:spPr/>
        <p:txBody>
          <a:bodyPr/>
          <a:lstStyle/>
          <a:p>
            <a:fld id="{4CB3F4CA-28CF-4915-9ADF-95B7755C798E}" type="slidenum">
              <a:rPr lang="de-DE" smtClean="0"/>
              <a:t>3</a:t>
            </a:fld>
            <a:endParaRPr lang="de-DE"/>
          </a:p>
        </p:txBody>
      </p:sp>
    </p:spTree>
    <p:extLst>
      <p:ext uri="{BB962C8B-B14F-4D97-AF65-F5344CB8AC3E}">
        <p14:creationId xmlns:p14="http://schemas.microsoft.com/office/powerpoint/2010/main" val="22084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In this example, a 13% increase in TCWV results in an almost 50% increase in CAPE. You can clearly see how the parcel profile shifts, reducing CIN and expanding the CAPE area on the diagram.</a:t>
            </a:r>
            <a:endParaRPr lang="en-US" dirty="0">
              <a:effectLst/>
              <a:latin typeface="+mj-lt"/>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CB3F4CA-28CF-4915-9ADF-95B7755C798E}" type="slidenum">
              <a:rPr lang="de-DE" smtClean="0"/>
              <a:t>30</a:t>
            </a:fld>
            <a:endParaRPr lang="de-DE"/>
          </a:p>
        </p:txBody>
      </p:sp>
    </p:spTree>
    <p:extLst>
      <p:ext uri="{BB962C8B-B14F-4D97-AF65-F5344CB8AC3E}">
        <p14:creationId xmlns:p14="http://schemas.microsoft.com/office/powerpoint/2010/main" val="1968885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dirty="0">
                <a:effectLst/>
                <a:latin typeface="+mj-lt"/>
                <a:ea typeface="Times New Roman" panose="02020603050405020304" pitchFamily="18" charset="0"/>
                <a:cs typeface="Arial" panose="020B0604020202020204" pitchFamily="34" charset="0"/>
              </a:rPr>
              <a:t>For reference, we compare with COSMO-D2 reanalysis data from the </a:t>
            </a:r>
            <a:r>
              <a:rPr lang="en-US" dirty="0" err="1">
                <a:effectLst/>
                <a:latin typeface="+mj-lt"/>
                <a:ea typeface="Times New Roman" panose="02020603050405020304" pitchFamily="18" charset="0"/>
                <a:cs typeface="Arial" panose="020B0604020202020204" pitchFamily="34" charset="0"/>
              </a:rPr>
              <a:t>Pamore</a:t>
            </a:r>
            <a:r>
              <a:rPr lang="en-US" dirty="0">
                <a:effectLst/>
                <a:latin typeface="+mj-lt"/>
                <a:ea typeface="Times New Roman" panose="02020603050405020304" pitchFamily="18" charset="0"/>
                <a:cs typeface="Arial" panose="020B0604020202020204" pitchFamily="34" charset="0"/>
              </a:rPr>
              <a:t> database at the German Weather Service (DWD). COSMO-D2’s finer grid spacing captures more of the spatial variability, and its CAPE distribution agrees better with our sharpened CAPE fields.</a:t>
            </a:r>
            <a:endParaRPr lang="en-US" dirty="0">
              <a:effectLst/>
              <a:latin typeface="+mj-lt"/>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CB3F4CA-28CF-4915-9ADF-95B7755C798E}" type="slidenum">
              <a:rPr lang="de-DE" smtClean="0"/>
              <a:t>31</a:t>
            </a:fld>
            <a:endParaRPr lang="de-DE"/>
          </a:p>
        </p:txBody>
      </p:sp>
    </p:spTree>
    <p:extLst>
      <p:ext uri="{BB962C8B-B14F-4D97-AF65-F5344CB8AC3E}">
        <p14:creationId xmlns:p14="http://schemas.microsoft.com/office/powerpoint/2010/main" val="2300454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alleine starten lassen</a:t>
            </a:r>
          </a:p>
        </p:txBody>
      </p:sp>
      <p:sp>
        <p:nvSpPr>
          <p:cNvPr id="4" name="Foliennummernplatzhalter 3"/>
          <p:cNvSpPr>
            <a:spLocks noGrp="1"/>
          </p:cNvSpPr>
          <p:nvPr>
            <p:ph type="sldNum" sz="quarter" idx="10"/>
          </p:nvPr>
        </p:nvSpPr>
        <p:spPr/>
        <p:txBody>
          <a:bodyPr/>
          <a:lstStyle/>
          <a:p>
            <a:fld id="{4CB3F4CA-28CF-4915-9ADF-95B7755C798E}" type="slidenum">
              <a:rPr lang="de-DE" smtClean="0"/>
              <a:t>32</a:t>
            </a:fld>
            <a:endParaRPr lang="de-DE"/>
          </a:p>
        </p:txBody>
      </p:sp>
    </p:spTree>
    <p:extLst>
      <p:ext uri="{BB962C8B-B14F-4D97-AF65-F5344CB8AC3E}">
        <p14:creationId xmlns:p14="http://schemas.microsoft.com/office/powerpoint/2010/main" val="15745036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alleine starten lassen</a:t>
            </a:r>
          </a:p>
        </p:txBody>
      </p:sp>
      <p:sp>
        <p:nvSpPr>
          <p:cNvPr id="4" name="Foliennummernplatzhalter 3"/>
          <p:cNvSpPr>
            <a:spLocks noGrp="1"/>
          </p:cNvSpPr>
          <p:nvPr>
            <p:ph type="sldNum" sz="quarter" idx="10"/>
          </p:nvPr>
        </p:nvSpPr>
        <p:spPr/>
        <p:txBody>
          <a:bodyPr/>
          <a:lstStyle/>
          <a:p>
            <a:fld id="{4CB3F4CA-28CF-4915-9ADF-95B7755C798E}" type="slidenum">
              <a:rPr lang="de-DE" smtClean="0"/>
              <a:t>33</a:t>
            </a:fld>
            <a:endParaRPr lang="de-DE"/>
          </a:p>
        </p:txBody>
      </p:sp>
    </p:spTree>
    <p:extLst>
      <p:ext uri="{BB962C8B-B14F-4D97-AF65-F5344CB8AC3E}">
        <p14:creationId xmlns:p14="http://schemas.microsoft.com/office/powerpoint/2010/main" val="1492403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This means that changes in TCWV are mostly driven by changes in water vapor amounts in the boundary layer, so low-level moisture.</a:t>
            </a:r>
          </a:p>
        </p:txBody>
      </p:sp>
      <p:sp>
        <p:nvSpPr>
          <p:cNvPr id="4" name="Foliennummernplatzhalter 3"/>
          <p:cNvSpPr>
            <a:spLocks noGrp="1"/>
          </p:cNvSpPr>
          <p:nvPr>
            <p:ph type="sldNum" sz="quarter" idx="10"/>
          </p:nvPr>
        </p:nvSpPr>
        <p:spPr/>
        <p:txBody>
          <a:bodyPr/>
          <a:lstStyle/>
          <a:p>
            <a:fld id="{4CB3F4CA-28CF-4915-9ADF-95B7755C798E}" type="slidenum">
              <a:rPr lang="de-DE" smtClean="0"/>
              <a:t>4</a:t>
            </a:fld>
            <a:endParaRPr lang="de-DE"/>
          </a:p>
        </p:txBody>
      </p:sp>
    </p:spTree>
    <p:extLst>
      <p:ext uri="{BB962C8B-B14F-4D97-AF65-F5344CB8AC3E}">
        <p14:creationId xmlns:p14="http://schemas.microsoft.com/office/powerpoint/2010/main" val="2726307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Here I show an example of a TCWV field over Germany and surroundings from the OLCI instrument onboard the polar-orbiting Sentinel-3 satellites. It has a horizontal resolution of 300x300m2. We see large-scale and more regional structures with regions with higher and lower values, also influence of surface elevation. </a:t>
            </a:r>
          </a:p>
        </p:txBody>
      </p:sp>
      <p:sp>
        <p:nvSpPr>
          <p:cNvPr id="4" name="Foliennummernplatzhalter 3"/>
          <p:cNvSpPr>
            <a:spLocks noGrp="1"/>
          </p:cNvSpPr>
          <p:nvPr>
            <p:ph type="sldNum" sz="quarter" idx="10"/>
          </p:nvPr>
        </p:nvSpPr>
        <p:spPr/>
        <p:txBody>
          <a:bodyPr/>
          <a:lstStyle/>
          <a:p>
            <a:fld id="{4CB3F4CA-28CF-4915-9ADF-95B7755C798E}" type="slidenum">
              <a:rPr lang="de-DE" smtClean="0"/>
              <a:t>5</a:t>
            </a:fld>
            <a:endParaRPr lang="de-DE"/>
          </a:p>
        </p:txBody>
      </p:sp>
    </p:spTree>
    <p:extLst>
      <p:ext uri="{BB962C8B-B14F-4D97-AF65-F5344CB8AC3E}">
        <p14:creationId xmlns:p14="http://schemas.microsoft.com/office/powerpoint/2010/main" val="4145225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When we zoom in, we observe smaller features in the field, like here the bubbling pattern, but also the lines with alternating high and low values. This happens quite often and the lines with higher TCWV values often align with clouds streets. As you can see, we do not retrieve TCWV in cloudy areas and only during daytime.</a:t>
            </a:r>
          </a:p>
        </p:txBody>
      </p:sp>
      <p:sp>
        <p:nvSpPr>
          <p:cNvPr id="4" name="Foliennummernplatzhalter 3"/>
          <p:cNvSpPr>
            <a:spLocks noGrp="1"/>
          </p:cNvSpPr>
          <p:nvPr>
            <p:ph type="sldNum" sz="quarter" idx="10"/>
          </p:nvPr>
        </p:nvSpPr>
        <p:spPr/>
        <p:txBody>
          <a:bodyPr/>
          <a:lstStyle/>
          <a:p>
            <a:fld id="{4CB3F4CA-28CF-4915-9ADF-95B7755C798E}" type="slidenum">
              <a:rPr lang="de-DE" smtClean="0"/>
              <a:t>6</a:t>
            </a:fld>
            <a:endParaRPr lang="de-DE"/>
          </a:p>
        </p:txBody>
      </p:sp>
    </p:spTree>
    <p:extLst>
      <p:ext uri="{BB962C8B-B14F-4D97-AF65-F5344CB8AC3E}">
        <p14:creationId xmlns:p14="http://schemas.microsoft.com/office/powerpoint/2010/main" val="761033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t>Currently, we are evaluating our TCWV retrieval framework for measurements from the Flexible Combined Imager, FCI, an instrument on the geostationary satellite MTG. It is the first geostationary instrument to have this NIR WV absorption band. The horizontal resolution is about 1km2. This is a scene in a desert area In Northern Africa, where we see a dry and moist airmass meeting, the boundary, and a small-scale bubble structure here. So also on the km scale we can see small-scale features in the boundary layer.</a:t>
            </a:r>
          </a:p>
        </p:txBody>
      </p:sp>
      <p:sp>
        <p:nvSpPr>
          <p:cNvPr id="4" name="Foliennummernplatzhalter 3"/>
          <p:cNvSpPr>
            <a:spLocks noGrp="1"/>
          </p:cNvSpPr>
          <p:nvPr>
            <p:ph type="sldNum" sz="quarter" idx="10"/>
          </p:nvPr>
        </p:nvSpPr>
        <p:spPr/>
        <p:txBody>
          <a:bodyPr/>
          <a:lstStyle/>
          <a:p>
            <a:fld id="{4CB3F4CA-28CF-4915-9ADF-95B7755C798E}" type="slidenum">
              <a:rPr lang="de-DE" smtClean="0"/>
              <a:t>7</a:t>
            </a:fld>
            <a:endParaRPr lang="de-DE"/>
          </a:p>
        </p:txBody>
      </p:sp>
    </p:spTree>
    <p:extLst>
      <p:ext uri="{BB962C8B-B14F-4D97-AF65-F5344CB8AC3E}">
        <p14:creationId xmlns:p14="http://schemas.microsoft.com/office/powerpoint/2010/main" val="3366222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sz="1100" dirty="0">
                <a:effectLst/>
                <a:latin typeface="+mj-lt"/>
                <a:ea typeface="Times New Roman" panose="02020603050405020304" pitchFamily="18" charset="0"/>
                <a:cs typeface="Arial" panose="020B0604020202020204" pitchFamily="34" charset="0"/>
              </a:rPr>
              <a:t>The key question, in the context of improving convective nowcasting, is: how do we translate this clear-sky TCWV information into a parameter that’s directly relevant for convection potential?</a:t>
            </a:r>
          </a:p>
        </p:txBody>
      </p:sp>
      <p:sp>
        <p:nvSpPr>
          <p:cNvPr id="4" name="Foliennummernplatzhalter 3"/>
          <p:cNvSpPr>
            <a:spLocks noGrp="1"/>
          </p:cNvSpPr>
          <p:nvPr>
            <p:ph type="sldNum" sz="quarter" idx="10"/>
          </p:nvPr>
        </p:nvSpPr>
        <p:spPr/>
        <p:txBody>
          <a:bodyPr/>
          <a:lstStyle/>
          <a:p>
            <a:fld id="{4CB3F4CA-28CF-4915-9ADF-95B7755C798E}" type="slidenum">
              <a:rPr lang="de-DE" smtClean="0"/>
              <a:t>8</a:t>
            </a:fld>
            <a:endParaRPr lang="de-DE"/>
          </a:p>
        </p:txBody>
      </p:sp>
    </p:spTree>
    <p:extLst>
      <p:ext uri="{BB962C8B-B14F-4D97-AF65-F5344CB8AC3E}">
        <p14:creationId xmlns:p14="http://schemas.microsoft.com/office/powerpoint/2010/main" val="4133940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a:lnSpc>
                <a:spcPct val="107000"/>
              </a:lnSpc>
              <a:spcAft>
                <a:spcPts val="800"/>
              </a:spcAft>
            </a:pPr>
            <a:r>
              <a:rPr lang="en-US" sz="1200" dirty="0">
                <a:latin typeface="+mj-lt"/>
                <a:ea typeface="Calibri" panose="020F0502020204030204" pitchFamily="34" charset="0"/>
                <a:cs typeface="Arial" panose="020B0604020202020204" pitchFamily="34" charset="0"/>
              </a:rPr>
              <a:t>We know that there are </a:t>
            </a:r>
            <a:r>
              <a:rPr lang="en-US" dirty="0">
                <a:latin typeface="+mj-lt"/>
                <a:ea typeface="Calibri" panose="020F0502020204030204" pitchFamily="34" charset="0"/>
                <a:cs typeface="Arial" panose="020B0604020202020204" pitchFamily="34" charset="0"/>
              </a:rPr>
              <a:t>several </a:t>
            </a:r>
            <a:r>
              <a:rPr lang="en-US" sz="1200" dirty="0">
                <a:latin typeface="+mj-lt"/>
                <a:ea typeface="Calibri" panose="020F0502020204030204" pitchFamily="34" charset="0"/>
                <a:cs typeface="Arial" panose="020B0604020202020204" pitchFamily="34" charset="0"/>
              </a:rPr>
              <a:t>atmospheric instability indices used in forecasting that incorporate moisture information to assess convective potential.</a:t>
            </a:r>
          </a:p>
          <a:p>
            <a:pPr>
              <a:lnSpc>
                <a:spcPct val="107000"/>
              </a:lnSpc>
              <a:spcAft>
                <a:spcPts val="800"/>
              </a:spcAft>
            </a:pPr>
            <a:r>
              <a:rPr lang="en-US" sz="1200" dirty="0">
                <a:effectLst/>
                <a:latin typeface="+mj-lt"/>
                <a:ea typeface="Calibri" panose="020F0502020204030204" pitchFamily="34" charset="0"/>
                <a:cs typeface="Arial" panose="020B0604020202020204" pitchFamily="34" charset="0"/>
              </a:rPr>
              <a:t>One of them is the very well-known CAPE.</a:t>
            </a:r>
          </a:p>
          <a:p>
            <a:pPr>
              <a:lnSpc>
                <a:spcPct val="107000"/>
              </a:lnSpc>
              <a:spcAft>
                <a:spcPts val="800"/>
              </a:spcAft>
            </a:pPr>
            <a:endParaRPr lang="de-DE" sz="1200" dirty="0">
              <a:effectLst/>
              <a:latin typeface="+mj-lt"/>
              <a:ea typeface="Calibri" panose="020F0502020204030204" pitchFamily="34" charset="0"/>
              <a:cs typeface="Arial" panose="020B0604020202020204" pitchFamily="34" charset="0"/>
            </a:endParaRPr>
          </a:p>
          <a:p>
            <a:pPr>
              <a:lnSpc>
                <a:spcPct val="107000"/>
              </a:lnSpc>
              <a:spcAft>
                <a:spcPts val="800"/>
              </a:spcAft>
            </a:pPr>
            <a:endParaRPr lang="de-DE" dirty="0">
              <a:latin typeface="+mj-lt"/>
              <a:ea typeface="Calibri" panose="020F0502020204030204" pitchFamily="34" charset="0"/>
              <a:cs typeface="Arial" panose="020B0604020202020204" pitchFamily="34" charset="0"/>
            </a:endParaRPr>
          </a:p>
          <a:p>
            <a:pPr>
              <a:lnSpc>
                <a:spcPct val="107000"/>
              </a:lnSpc>
              <a:spcAft>
                <a:spcPts val="800"/>
              </a:spcAft>
            </a:pPr>
            <a:endParaRPr lang="de-DE" sz="1200" dirty="0">
              <a:effectLst/>
              <a:latin typeface="+mj-lt"/>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4CB3F4CA-28CF-4915-9ADF-95B7755C798E}" type="slidenum">
              <a:rPr lang="de-DE" smtClean="0"/>
              <a:t>9</a:t>
            </a:fld>
            <a:endParaRPr lang="de-DE"/>
          </a:p>
        </p:txBody>
      </p:sp>
    </p:spTree>
    <p:extLst>
      <p:ext uri="{BB962C8B-B14F-4D97-AF65-F5344CB8AC3E}">
        <p14:creationId xmlns:p14="http://schemas.microsoft.com/office/powerpoint/2010/main" val="2843290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p>
        </p:txBody>
      </p:sp>
      <p:sp>
        <p:nvSpPr>
          <p:cNvPr id="3" name="Unt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r>
              <a:rPr lang="de-DE" dirty="0"/>
              <a:t>22.05.2024</a:t>
            </a:r>
          </a:p>
        </p:txBody>
      </p:sp>
      <p:sp>
        <p:nvSpPr>
          <p:cNvPr id="5" name="Fußzeilenplatzhalter 4"/>
          <p:cNvSpPr>
            <a:spLocks noGrp="1"/>
          </p:cNvSpPr>
          <p:nvPr>
            <p:ph type="ftr" sz="quarter" idx="11"/>
          </p:nvPr>
        </p:nvSpPr>
        <p:spPr/>
        <p:txBody>
          <a:bodyPr/>
          <a:lstStyle/>
          <a:p>
            <a:r>
              <a:rPr lang="de-DE" dirty="0"/>
              <a:t>ESSL Workshop on MTG-FCI Moisture</a:t>
            </a:r>
          </a:p>
        </p:txBody>
      </p:sp>
      <p:sp>
        <p:nvSpPr>
          <p:cNvPr id="6" name="Foliennummernplatzhalter 5"/>
          <p:cNvSpPr>
            <a:spLocks noGrp="1"/>
          </p:cNvSpPr>
          <p:nvPr>
            <p:ph type="sldNum" sz="quarter" idx="12"/>
          </p:nvPr>
        </p:nvSpPr>
        <p:spPr/>
        <p:txBody>
          <a:bodyPr/>
          <a:lstStyle/>
          <a:p>
            <a:fld id="{3A746597-E09E-4DF2-A63F-9FC8F2B460F5}" type="slidenum">
              <a:rPr lang="de-DE" smtClean="0"/>
              <a:t>‹#›</a:t>
            </a:fld>
            <a:endParaRPr lang="de-DE"/>
          </a:p>
        </p:txBody>
      </p:sp>
    </p:spTree>
    <p:extLst>
      <p:ext uri="{BB962C8B-B14F-4D97-AF65-F5344CB8AC3E}">
        <p14:creationId xmlns:p14="http://schemas.microsoft.com/office/powerpoint/2010/main" val="2584015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746597-E09E-4DF2-A63F-9FC8F2B460F5}" type="slidenum">
              <a:rPr lang="de-DE" smtClean="0"/>
              <a:t>‹#›</a:t>
            </a:fld>
            <a:endParaRPr lang="de-DE"/>
          </a:p>
        </p:txBody>
      </p:sp>
    </p:spTree>
    <p:extLst>
      <p:ext uri="{BB962C8B-B14F-4D97-AF65-F5344CB8AC3E}">
        <p14:creationId xmlns:p14="http://schemas.microsoft.com/office/powerpoint/2010/main" val="4250160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3A746597-E09E-4DF2-A63F-9FC8F2B460F5}" type="slidenum">
              <a:rPr lang="de-DE" smtClean="0"/>
              <a:t>‹#›</a:t>
            </a:fld>
            <a:endParaRPr lang="de-DE"/>
          </a:p>
        </p:txBody>
      </p:sp>
    </p:spTree>
    <p:extLst>
      <p:ext uri="{BB962C8B-B14F-4D97-AF65-F5344CB8AC3E}">
        <p14:creationId xmlns:p14="http://schemas.microsoft.com/office/powerpoint/2010/main" val="3956334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dirty="0"/>
              <a:t>22.05.2024</a:t>
            </a:r>
          </a:p>
        </p:txBody>
      </p:sp>
      <p:sp>
        <p:nvSpPr>
          <p:cNvPr id="5" name="Fußzeilenplatzhalter 4"/>
          <p:cNvSpPr>
            <a:spLocks noGrp="1"/>
          </p:cNvSpPr>
          <p:nvPr>
            <p:ph type="ftr" sz="quarter" idx="11"/>
          </p:nvPr>
        </p:nvSpPr>
        <p:spPr/>
        <p:txBody>
          <a:bodyPr/>
          <a:lstStyle/>
          <a:p>
            <a:r>
              <a:rPr lang="de-DE" dirty="0"/>
              <a:t>ESSL Workshop on MTG-FCI Moisture</a:t>
            </a:r>
          </a:p>
        </p:txBody>
      </p:sp>
      <p:sp>
        <p:nvSpPr>
          <p:cNvPr id="6" name="Foliennummernplatzhalter 5"/>
          <p:cNvSpPr>
            <a:spLocks noGrp="1"/>
          </p:cNvSpPr>
          <p:nvPr>
            <p:ph type="sldNum" sz="quarter" idx="12"/>
          </p:nvPr>
        </p:nvSpPr>
        <p:spPr/>
        <p:txBody>
          <a:bodyPr/>
          <a:lstStyle/>
          <a:p>
            <a:fld id="{3A746597-E09E-4DF2-A63F-9FC8F2B460F5}" type="slidenum">
              <a:rPr lang="de-DE" smtClean="0"/>
              <a:t>‹#›</a:t>
            </a:fld>
            <a:endParaRPr lang="de-DE" dirty="0"/>
          </a:p>
        </p:txBody>
      </p:sp>
      <p:cxnSp>
        <p:nvCxnSpPr>
          <p:cNvPr id="12" name="Gerade Verbindung 11"/>
          <p:cNvCxnSpPr>
            <a:cxnSpLocks/>
          </p:cNvCxnSpPr>
          <p:nvPr userDrawn="1"/>
        </p:nvCxnSpPr>
        <p:spPr>
          <a:xfrm flipH="1">
            <a:off x="143339" y="692696"/>
            <a:ext cx="1104122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userDrawn="1"/>
        </p:nvCxnSpPr>
        <p:spPr>
          <a:xfrm flipH="1">
            <a:off x="11088555" y="692696"/>
            <a:ext cx="960107"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12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dirty="0"/>
              <a:t>ESSL Workshop on MTG-FCI Moisture</a:t>
            </a:r>
          </a:p>
          <a:p>
            <a:endParaRPr lang="de-DE" dirty="0"/>
          </a:p>
        </p:txBody>
      </p:sp>
      <p:sp>
        <p:nvSpPr>
          <p:cNvPr id="6" name="Foliennummernplatzhalter 5"/>
          <p:cNvSpPr>
            <a:spLocks noGrp="1"/>
          </p:cNvSpPr>
          <p:nvPr>
            <p:ph type="sldNum" sz="quarter" idx="12"/>
          </p:nvPr>
        </p:nvSpPr>
        <p:spPr/>
        <p:txBody>
          <a:bodyPr/>
          <a:lstStyle/>
          <a:p>
            <a:fld id="{3A746597-E09E-4DF2-A63F-9FC8F2B460F5}" type="slidenum">
              <a:rPr lang="de-DE" smtClean="0"/>
              <a:t>‹#›</a:t>
            </a:fld>
            <a:endParaRPr lang="de-DE"/>
          </a:p>
        </p:txBody>
      </p:sp>
    </p:spTree>
    <p:extLst>
      <p:ext uri="{BB962C8B-B14F-4D97-AF65-F5344CB8AC3E}">
        <p14:creationId xmlns:p14="http://schemas.microsoft.com/office/powerpoint/2010/main" val="2899542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r>
              <a:rPr lang="de-DE" dirty="0"/>
              <a:t>22.05.2024</a:t>
            </a:r>
          </a:p>
        </p:txBody>
      </p:sp>
      <p:sp>
        <p:nvSpPr>
          <p:cNvPr id="6" name="Fußzeilenplatzhalter 5"/>
          <p:cNvSpPr>
            <a:spLocks noGrp="1"/>
          </p:cNvSpPr>
          <p:nvPr>
            <p:ph type="ftr" sz="quarter" idx="11"/>
          </p:nvPr>
        </p:nvSpPr>
        <p:spPr/>
        <p:txBody>
          <a:bodyPr/>
          <a:lstStyle/>
          <a:p>
            <a:r>
              <a:rPr lang="de-DE" dirty="0"/>
              <a:t>ESSL Workshop on MTG-FCI Moisture</a:t>
            </a:r>
            <a:endParaRPr lang="de-DE" b="1" dirty="0"/>
          </a:p>
        </p:txBody>
      </p:sp>
      <p:sp>
        <p:nvSpPr>
          <p:cNvPr id="7" name="Foliennummernplatzhalter 6"/>
          <p:cNvSpPr>
            <a:spLocks noGrp="1"/>
          </p:cNvSpPr>
          <p:nvPr>
            <p:ph type="sldNum" sz="quarter" idx="12"/>
          </p:nvPr>
        </p:nvSpPr>
        <p:spPr/>
        <p:txBody>
          <a:bodyPr/>
          <a:lstStyle/>
          <a:p>
            <a:fld id="{3A746597-E09E-4DF2-A63F-9FC8F2B460F5}" type="slidenum">
              <a:rPr lang="de-DE" smtClean="0"/>
              <a:t>‹#›</a:t>
            </a:fld>
            <a:endParaRPr lang="de-DE"/>
          </a:p>
        </p:txBody>
      </p:sp>
    </p:spTree>
    <p:extLst>
      <p:ext uri="{BB962C8B-B14F-4D97-AF65-F5344CB8AC3E}">
        <p14:creationId xmlns:p14="http://schemas.microsoft.com/office/powerpoint/2010/main" val="1285165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r>
              <a:rPr lang="de-DE" dirty="0"/>
              <a:t>22.05.2024</a:t>
            </a:r>
          </a:p>
        </p:txBody>
      </p:sp>
      <p:sp>
        <p:nvSpPr>
          <p:cNvPr id="8" name="Fußzeilenplatzhalter 7"/>
          <p:cNvSpPr>
            <a:spLocks noGrp="1"/>
          </p:cNvSpPr>
          <p:nvPr>
            <p:ph type="ftr" sz="quarter" idx="11"/>
          </p:nvPr>
        </p:nvSpPr>
        <p:spPr/>
        <p:txBody>
          <a:bodyPr/>
          <a:lstStyle/>
          <a:p>
            <a:r>
              <a:rPr lang="de-DE" dirty="0"/>
              <a:t>ESSL Workshop on MTG-FCI Moisture</a:t>
            </a:r>
          </a:p>
        </p:txBody>
      </p:sp>
      <p:sp>
        <p:nvSpPr>
          <p:cNvPr id="9" name="Foliennummernplatzhalter 8"/>
          <p:cNvSpPr>
            <a:spLocks noGrp="1"/>
          </p:cNvSpPr>
          <p:nvPr>
            <p:ph type="sldNum" sz="quarter" idx="12"/>
          </p:nvPr>
        </p:nvSpPr>
        <p:spPr/>
        <p:txBody>
          <a:bodyPr/>
          <a:lstStyle/>
          <a:p>
            <a:fld id="{3A746597-E09E-4DF2-A63F-9FC8F2B460F5}" type="slidenum">
              <a:rPr lang="de-DE" smtClean="0"/>
              <a:t>‹#›</a:t>
            </a:fld>
            <a:endParaRPr lang="de-DE"/>
          </a:p>
        </p:txBody>
      </p:sp>
    </p:spTree>
    <p:extLst>
      <p:ext uri="{BB962C8B-B14F-4D97-AF65-F5344CB8AC3E}">
        <p14:creationId xmlns:p14="http://schemas.microsoft.com/office/powerpoint/2010/main" val="2092478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3A746597-E09E-4DF2-A63F-9FC8F2B460F5}" type="slidenum">
              <a:rPr lang="de-DE" smtClean="0"/>
              <a:t>‹#›</a:t>
            </a:fld>
            <a:endParaRPr lang="de-DE"/>
          </a:p>
        </p:txBody>
      </p:sp>
    </p:spTree>
    <p:extLst>
      <p:ext uri="{BB962C8B-B14F-4D97-AF65-F5344CB8AC3E}">
        <p14:creationId xmlns:p14="http://schemas.microsoft.com/office/powerpoint/2010/main" val="944241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3A746597-E09E-4DF2-A63F-9FC8F2B460F5}" type="slidenum">
              <a:rPr lang="de-DE" smtClean="0"/>
              <a:t>‹#›</a:t>
            </a:fld>
            <a:endParaRPr lang="de-DE"/>
          </a:p>
        </p:txBody>
      </p:sp>
    </p:spTree>
    <p:extLst>
      <p:ext uri="{BB962C8B-B14F-4D97-AF65-F5344CB8AC3E}">
        <p14:creationId xmlns:p14="http://schemas.microsoft.com/office/powerpoint/2010/main" val="3230209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A746597-E09E-4DF2-A63F-9FC8F2B460F5}" type="slidenum">
              <a:rPr lang="de-DE" smtClean="0"/>
              <a:t>‹#›</a:t>
            </a:fld>
            <a:endParaRPr lang="de-DE"/>
          </a:p>
        </p:txBody>
      </p:sp>
    </p:spTree>
    <p:extLst>
      <p:ext uri="{BB962C8B-B14F-4D97-AF65-F5344CB8AC3E}">
        <p14:creationId xmlns:p14="http://schemas.microsoft.com/office/powerpoint/2010/main" val="694587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3A746597-E09E-4DF2-A63F-9FC8F2B460F5}" type="slidenum">
              <a:rPr lang="de-DE" smtClean="0"/>
              <a:t>‹#›</a:t>
            </a:fld>
            <a:endParaRPr lang="de-DE"/>
          </a:p>
        </p:txBody>
      </p:sp>
    </p:spTree>
    <p:extLst>
      <p:ext uri="{BB962C8B-B14F-4D97-AF65-F5344CB8AC3E}">
        <p14:creationId xmlns:p14="http://schemas.microsoft.com/office/powerpoint/2010/main" val="3398117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dirty="0"/>
              <a:t>22.05.2024</a:t>
            </a:r>
          </a:p>
        </p:txBody>
      </p:sp>
      <p:sp>
        <p:nvSpPr>
          <p:cNvPr id="5" name="Fußzeilenplatzhalt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ESSL Workshop on MTG-FCI Moisture</a:t>
            </a:r>
          </a:p>
        </p:txBody>
      </p:sp>
      <p:sp>
        <p:nvSpPr>
          <p:cNvPr id="6" name="Foliennummernplatzhalt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746597-E09E-4DF2-A63F-9FC8F2B460F5}" type="slidenum">
              <a:rPr lang="de-DE" smtClean="0"/>
              <a:t>‹#›</a:t>
            </a:fld>
            <a:endParaRPr lang="de-DE"/>
          </a:p>
        </p:txBody>
      </p:sp>
    </p:spTree>
    <p:extLst>
      <p:ext uri="{BB962C8B-B14F-4D97-AF65-F5344CB8AC3E}">
        <p14:creationId xmlns:p14="http://schemas.microsoft.com/office/powerpoint/2010/main" val="1154325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tmp"/><Relationship Id="rId4" Type="http://schemas.openxmlformats.org/officeDocument/2006/relationships/image" Target="../media/image1.gif"/></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9.tm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gif"/><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1.gif"/></Relationships>
</file>

<file path=ppt/slides/_rels/slide2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4.png"/><Relationship Id="rId5" Type="http://schemas.openxmlformats.org/officeDocument/2006/relationships/image" Target="../media/image1.gi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gif"/><Relationship Id="rId5" Type="http://schemas.openxmlformats.org/officeDocument/2006/relationships/image" Target="../media/image35.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30.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gif"/></Relationships>
</file>

<file path=ppt/slides/_rels/slide3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gif"/><Relationship Id="rId7"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40024" y="1781944"/>
            <a:ext cx="8748464" cy="1143000"/>
          </a:xfrm>
        </p:spPr>
        <p:txBody>
          <a:bodyPr>
            <a:normAutofit fontScale="90000"/>
          </a:bodyPr>
          <a:lstStyle/>
          <a:p>
            <a:r>
              <a:rPr lang="en-US" b="1" dirty="0"/>
              <a:t>Exploring Total Column Water Vapor Retrievals from satellite-based             NIR measurements </a:t>
            </a:r>
            <a:br>
              <a:rPr lang="en-US" b="1" dirty="0"/>
            </a:br>
            <a:r>
              <a:rPr lang="en-US" b="1" dirty="0"/>
              <a:t>in pre-convective environments</a:t>
            </a:r>
            <a:endParaRPr lang="de-DE" dirty="0"/>
          </a:p>
        </p:txBody>
      </p:sp>
      <p:sp>
        <p:nvSpPr>
          <p:cNvPr id="4" name="Foliennummernplatzhalter 3"/>
          <p:cNvSpPr>
            <a:spLocks noGrp="1"/>
          </p:cNvSpPr>
          <p:nvPr>
            <p:ph type="sldNum" sz="quarter" idx="12"/>
          </p:nvPr>
        </p:nvSpPr>
        <p:spPr/>
        <p:txBody>
          <a:bodyPr/>
          <a:lstStyle/>
          <a:p>
            <a:fld id="{3A746597-E09E-4DF2-A63F-9FC8F2B460F5}" type="slidenum">
              <a:rPr lang="de-DE" smtClean="0"/>
              <a:t>1</a:t>
            </a:fld>
            <a:endParaRPr lang="de-DE" dirty="0"/>
          </a:p>
        </p:txBody>
      </p:sp>
      <p:sp>
        <p:nvSpPr>
          <p:cNvPr id="5" name="Textfeld 4"/>
          <p:cNvSpPr txBox="1"/>
          <p:nvPr/>
        </p:nvSpPr>
        <p:spPr>
          <a:xfrm>
            <a:off x="3077011" y="4081136"/>
            <a:ext cx="5756128" cy="1508105"/>
          </a:xfrm>
          <a:prstGeom prst="rect">
            <a:avLst/>
          </a:prstGeom>
          <a:noFill/>
        </p:spPr>
        <p:txBody>
          <a:bodyPr wrap="none" rtlCol="0">
            <a:spAutoFit/>
          </a:bodyPr>
          <a:lstStyle/>
          <a:p>
            <a:pPr algn="ctr"/>
            <a:r>
              <a:rPr lang="de-DE" sz="2000" dirty="0"/>
              <a:t>Cintia Carbajal Henken, Jan El Kassar &amp; Rene Preusker</a:t>
            </a:r>
          </a:p>
          <a:p>
            <a:pPr algn="ctr"/>
            <a:r>
              <a:rPr lang="de-DE" dirty="0"/>
              <a:t>Freie Universit</a:t>
            </a:r>
            <a:r>
              <a:rPr lang="de-DE" dirty="0">
                <a:latin typeface="Calibri" panose="020F0502020204030204" pitchFamily="34" charset="0"/>
              </a:rPr>
              <a:t>ät Berlin</a:t>
            </a:r>
          </a:p>
          <a:p>
            <a:pPr algn="ctr"/>
            <a:endParaRPr lang="de-DE" dirty="0">
              <a:latin typeface="Calibri" panose="020F0502020204030204" pitchFamily="34" charset="0"/>
            </a:endParaRPr>
          </a:p>
          <a:p>
            <a:pPr algn="ctr"/>
            <a:r>
              <a:rPr lang="de-DE" dirty="0"/>
              <a:t>PrePEP Conference, Bonn, Germany</a:t>
            </a:r>
            <a:endParaRPr lang="en-US" dirty="0"/>
          </a:p>
          <a:p>
            <a:pPr algn="ctr"/>
            <a:r>
              <a:rPr lang="de-DE" dirty="0"/>
              <a:t>20 March 2025</a:t>
            </a:r>
          </a:p>
        </p:txBody>
      </p:sp>
      <p:pic>
        <p:nvPicPr>
          <p:cNvPr id="22" name="Picture 2" descr="Zentrale Webseite der FU Berlin">
            <a:extLst>
              <a:ext uri="{FF2B5EF4-FFF2-40B4-BE49-F238E27FC236}">
                <a16:creationId xmlns:a16="http://schemas.microsoft.com/office/drawing/2014/main" id="{08EF6CBA-15BB-C041-87C6-196CF5CD0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6356350"/>
            <a:ext cx="1414284" cy="396000"/>
          </a:xfrm>
          <a:prstGeom prst="rect">
            <a:avLst/>
          </a:prstGeom>
          <a:solidFill>
            <a:schemeClr val="bg1"/>
          </a:solidFill>
        </p:spPr>
      </p:pic>
      <p:pic>
        <p:nvPicPr>
          <p:cNvPr id="10" name="Grafik 9">
            <a:extLst>
              <a:ext uri="{FF2B5EF4-FFF2-40B4-BE49-F238E27FC236}">
                <a16:creationId xmlns:a16="http://schemas.microsoft.com/office/drawing/2014/main" id="{3CE81ADD-20C5-4501-A5B5-4FCA92A4C6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968" r="63650" b="39575"/>
          <a:stretch/>
        </p:blipFill>
        <p:spPr bwMode="auto">
          <a:xfrm>
            <a:off x="1631504" y="116632"/>
            <a:ext cx="1362598" cy="540000"/>
          </a:xfrm>
          <a:prstGeom prst="rect">
            <a:avLst/>
          </a:prstGeom>
          <a:ln>
            <a:noFill/>
          </a:ln>
          <a:extLst>
            <a:ext uri="{53640926-AAD7-44D8-BBD7-CCE9431645EC}">
              <a14:shadowObscured xmlns:a14="http://schemas.microsoft.com/office/drawing/2010/main"/>
            </a:ext>
          </a:extLst>
        </p:spPr>
      </p:pic>
      <p:grpSp>
        <p:nvGrpSpPr>
          <p:cNvPr id="11" name="Gruppieren 11">
            <a:extLst>
              <a:ext uri="{FF2B5EF4-FFF2-40B4-BE49-F238E27FC236}">
                <a16:creationId xmlns:a16="http://schemas.microsoft.com/office/drawing/2014/main" id="{EF3F77DE-5F5B-4EA3-A0B5-F35624B057DF}"/>
              </a:ext>
            </a:extLst>
          </p:cNvPr>
          <p:cNvGrpSpPr>
            <a:grpSpLocks noChangeAspect="1"/>
          </p:cNvGrpSpPr>
          <p:nvPr/>
        </p:nvGrpSpPr>
        <p:grpSpPr bwMode="auto">
          <a:xfrm>
            <a:off x="8637789" y="-52726"/>
            <a:ext cx="1214115" cy="972000"/>
            <a:chOff x="1953284" y="1242022"/>
            <a:chExt cx="3503062" cy="2721387"/>
          </a:xfrm>
        </p:grpSpPr>
        <p:pic>
          <p:nvPicPr>
            <p:cNvPr id="12" name="Grafik 4">
              <a:extLst>
                <a:ext uri="{FF2B5EF4-FFF2-40B4-BE49-F238E27FC236}">
                  <a16:creationId xmlns:a16="http://schemas.microsoft.com/office/drawing/2014/main" id="{17E949D5-6690-40E3-9CDA-CAA8AB7FE0BD}"/>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53000" b="49196"/>
            <a:stretch>
              <a:fillRect/>
            </a:stretch>
          </p:blipFill>
          <p:spPr bwMode="auto">
            <a:xfrm>
              <a:off x="2250555" y="1242022"/>
              <a:ext cx="2800425" cy="27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hteck 15">
              <a:extLst>
                <a:ext uri="{FF2B5EF4-FFF2-40B4-BE49-F238E27FC236}">
                  <a16:creationId xmlns:a16="http://schemas.microsoft.com/office/drawing/2014/main" id="{8992FBBE-2EDB-41B5-B187-87081122CC6D}"/>
                </a:ext>
              </a:extLst>
            </p:cNvPr>
            <p:cNvSpPr/>
            <p:nvPr userDrawn="1"/>
          </p:nvSpPr>
          <p:spPr>
            <a:xfrm>
              <a:off x="1953284" y="1916030"/>
              <a:ext cx="3503062" cy="1292561"/>
            </a:xfrm>
            <a:prstGeom prst="rect">
              <a:avLst/>
            </a:prstGeom>
            <a:noFill/>
          </p:spPr>
          <p:txBody>
            <a:bodyPr wrap="none">
              <a:spAutoFit/>
            </a:bodyPr>
            <a:lstStyle/>
            <a:p>
              <a:pPr algn="ctr">
                <a:defRPr/>
              </a:pPr>
              <a:r>
                <a:rPr lang="de-DE" sz="2400" b="1" dirty="0" err="1">
                  <a:ln w="17780" cmpd="sng">
                    <a:solidFill>
                      <a:schemeClr val="accent1">
                        <a:tint val="3000"/>
                      </a:schemeClr>
                    </a:solidFill>
                    <a:prstDash val="solid"/>
                    <a:miter lim="800000"/>
                  </a:ln>
                  <a:effectLst>
                    <a:outerShdw blurRad="55000" dist="50800" dir="5400000" algn="tl">
                      <a:srgbClr val="000000">
                        <a:alpha val="33000"/>
                      </a:srgbClr>
                    </a:outerShdw>
                  </a:effectLst>
                </a:rPr>
                <a:t>RealPEP</a:t>
              </a:r>
              <a:endParaRPr lang="de-DE" sz="2400" b="1" dirty="0">
                <a:ln w="17780" cmpd="sng">
                  <a:solidFill>
                    <a:schemeClr val="accent1">
                      <a:tint val="3000"/>
                    </a:schemeClr>
                  </a:solidFill>
                  <a:prstDash val="solid"/>
                  <a:miter lim="800000"/>
                </a:ln>
                <a:effectLst>
                  <a:outerShdw blurRad="55000" dist="50800" dir="5400000" algn="tl">
                    <a:srgbClr val="000000">
                      <a:alpha val="33000"/>
                    </a:srgbClr>
                  </a:outerShdw>
                </a:effectLst>
              </a:endParaRPr>
            </a:p>
          </p:txBody>
        </p:sp>
      </p:grpSp>
      <p:pic>
        <p:nvPicPr>
          <p:cNvPr id="15" name="Picture 14">
            <a:extLst>
              <a:ext uri="{FF2B5EF4-FFF2-40B4-BE49-F238E27FC236}">
                <a16:creationId xmlns:a16="http://schemas.microsoft.com/office/drawing/2014/main" id="{0F3EC8CA-BF1F-4C21-94F1-B6D87A6EC337}"/>
              </a:ext>
            </a:extLst>
          </p:cNvPr>
          <p:cNvPicPr>
            <a:picLocks noChangeAspect="1"/>
          </p:cNvPicPr>
          <p:nvPr/>
        </p:nvPicPr>
        <p:blipFill rotWithShape="1">
          <a:blip r:embed="rId6">
            <a:alphaModFix amt="26000"/>
            <a:extLst>
              <a:ext uri="{28A0092B-C50C-407E-A947-70E740481C1C}">
                <a14:useLocalDpi xmlns:a14="http://schemas.microsoft.com/office/drawing/2010/main" val="0"/>
              </a:ext>
            </a:extLst>
          </a:blip>
          <a:srcRect l="55512" t="5107" r="1963" b="22135"/>
          <a:stretch/>
        </p:blipFill>
        <p:spPr>
          <a:xfrm>
            <a:off x="0" y="-1239670"/>
            <a:ext cx="12504712" cy="10883731"/>
          </a:xfrm>
          <a:prstGeom prst="rect">
            <a:avLst/>
          </a:prstGeom>
        </p:spPr>
      </p:pic>
    </p:spTree>
    <p:extLst>
      <p:ext uri="{BB962C8B-B14F-4D97-AF65-F5344CB8AC3E}">
        <p14:creationId xmlns:p14="http://schemas.microsoft.com/office/powerpoint/2010/main" val="1349363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A746597-E09E-4DF2-A63F-9FC8F2B460F5}" type="slidenum">
              <a:rPr lang="de-DE" smtClean="0"/>
              <a:t>10</a:t>
            </a:fld>
            <a:endParaRPr lang="de-DE" dirty="0"/>
          </a:p>
        </p:txBody>
      </p:sp>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From moisture observations to convective potential</a:t>
            </a:r>
            <a:endParaRPr lang="de-DE" sz="3200" dirty="0"/>
          </a:p>
        </p:txBody>
      </p:sp>
      <p:sp>
        <p:nvSpPr>
          <p:cNvPr id="10" name="Rectangle 6">
            <a:extLst>
              <a:ext uri="{FF2B5EF4-FFF2-40B4-BE49-F238E27FC236}">
                <a16:creationId xmlns:a16="http://schemas.microsoft.com/office/drawing/2014/main" id="{B1677CA5-7B80-459D-BA81-8DB6818D0CA0}"/>
              </a:ext>
            </a:extLst>
          </p:cNvPr>
          <p:cNvSpPr/>
          <p:nvPr/>
        </p:nvSpPr>
        <p:spPr>
          <a:xfrm>
            <a:off x="1919536" y="980728"/>
            <a:ext cx="8640960" cy="3416320"/>
          </a:xfrm>
          <a:prstGeom prst="rect">
            <a:avLst/>
          </a:prstGeom>
        </p:spPr>
        <p:txBody>
          <a:bodyPr wrap="square">
            <a:spAutoFit/>
          </a:bodyPr>
          <a:lstStyle/>
          <a:p>
            <a:r>
              <a:rPr lang="en-US" sz="2000" dirty="0"/>
              <a:t>How to </a:t>
            </a:r>
            <a:r>
              <a:rPr lang="en-US" sz="2000" b="1" dirty="0"/>
              <a:t>feed this clear-sky TCWV information</a:t>
            </a:r>
            <a:r>
              <a:rPr lang="en-US" sz="2000" dirty="0"/>
              <a:t> into a parameter directly related to </a:t>
            </a:r>
            <a:r>
              <a:rPr lang="en-US" sz="2000" b="1" dirty="0"/>
              <a:t>convective potential</a:t>
            </a:r>
          </a:p>
          <a:p>
            <a:endParaRPr lang="en-US" sz="2000" dirty="0"/>
          </a:p>
          <a:p>
            <a:r>
              <a:rPr lang="en-US" sz="2000" b="1" dirty="0">
                <a:solidFill>
                  <a:srgbClr val="008000"/>
                </a:solidFill>
              </a:rPr>
              <a:t>CAPE: Convective Available Potential Energy</a:t>
            </a:r>
          </a:p>
          <a:p>
            <a:r>
              <a:rPr lang="en-US" sz="2000" dirty="0"/>
              <a:t>Strongly controlled by properties of the boundary layer</a:t>
            </a:r>
          </a:p>
          <a:p>
            <a:endParaRPr lang="en-US" sz="2000" dirty="0"/>
          </a:p>
          <a:p>
            <a:endParaRPr lang="en-US" sz="2000" dirty="0"/>
          </a:p>
          <a:p>
            <a:endParaRPr lang="en-US" sz="2000" dirty="0"/>
          </a:p>
          <a:p>
            <a:endParaRPr lang="en-US" sz="2000" dirty="0"/>
          </a:p>
          <a:p>
            <a:endParaRPr lang="en-US" b="1" dirty="0">
              <a:solidFill>
                <a:srgbClr val="008000"/>
              </a:solidFill>
            </a:endParaRPr>
          </a:p>
          <a:p>
            <a:endParaRPr lang="en-US" b="1" dirty="0">
              <a:solidFill>
                <a:srgbClr val="008000"/>
              </a:solidFill>
            </a:endParaRPr>
          </a:p>
        </p:txBody>
      </p:sp>
      <p:pic>
        <p:nvPicPr>
          <p:cNvPr id="13" name="Picture 12">
            <a:extLst>
              <a:ext uri="{FF2B5EF4-FFF2-40B4-BE49-F238E27FC236}">
                <a16:creationId xmlns:a16="http://schemas.microsoft.com/office/drawing/2014/main" id="{4BD1CD63-E9CB-4828-BB94-B1D02CC71094}"/>
              </a:ext>
            </a:extLst>
          </p:cNvPr>
          <p:cNvPicPr>
            <a:picLocks noChangeAspect="1"/>
          </p:cNvPicPr>
          <p:nvPr/>
        </p:nvPicPr>
        <p:blipFill>
          <a:blip r:embed="rId3"/>
          <a:stretch>
            <a:fillRect/>
          </a:stretch>
        </p:blipFill>
        <p:spPr>
          <a:xfrm>
            <a:off x="1900090" y="2979334"/>
            <a:ext cx="3762892" cy="1055620"/>
          </a:xfrm>
          <a:prstGeom prst="rect">
            <a:avLst/>
          </a:prstGeom>
        </p:spPr>
      </p:pic>
      <p:sp>
        <p:nvSpPr>
          <p:cNvPr id="11" name="TextBox 10">
            <a:extLst>
              <a:ext uri="{FF2B5EF4-FFF2-40B4-BE49-F238E27FC236}">
                <a16:creationId xmlns:a16="http://schemas.microsoft.com/office/drawing/2014/main" id="{32A4F89A-B742-46A1-BAA0-4687C62E95A8}"/>
              </a:ext>
            </a:extLst>
          </p:cNvPr>
          <p:cNvSpPr txBox="1"/>
          <p:nvPr/>
        </p:nvSpPr>
        <p:spPr>
          <a:xfrm>
            <a:off x="9413261" y="5367887"/>
            <a:ext cx="736904" cy="369332"/>
          </a:xfrm>
          <a:prstGeom prst="rect">
            <a:avLst/>
          </a:prstGeom>
          <a:noFill/>
        </p:spPr>
        <p:txBody>
          <a:bodyPr wrap="square" rtlCol="0">
            <a:spAutoFit/>
          </a:bodyPr>
          <a:lstStyle/>
          <a:p>
            <a:r>
              <a:rPr lang="de-DE" b="1" dirty="0"/>
              <a:t>LFC</a:t>
            </a:r>
            <a:endParaRPr lang="en-US" b="1" dirty="0"/>
          </a:p>
        </p:txBody>
      </p:sp>
      <p:pic>
        <p:nvPicPr>
          <p:cNvPr id="22" name="Picture 2" descr="Zentrale Webseite der FU Berlin">
            <a:extLst>
              <a:ext uri="{FF2B5EF4-FFF2-40B4-BE49-F238E27FC236}">
                <a16:creationId xmlns:a16="http://schemas.microsoft.com/office/drawing/2014/main" id="{7A93F5FF-0F9B-42FA-A02F-D60857309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pic>
        <p:nvPicPr>
          <p:cNvPr id="23" name="Picture 22">
            <a:extLst>
              <a:ext uri="{FF2B5EF4-FFF2-40B4-BE49-F238E27FC236}">
                <a16:creationId xmlns:a16="http://schemas.microsoft.com/office/drawing/2014/main" id="{34D47958-0181-48E2-B001-7021B6518E94}"/>
              </a:ext>
            </a:extLst>
          </p:cNvPr>
          <p:cNvPicPr>
            <a:picLocks noChangeAspect="1"/>
          </p:cNvPicPr>
          <p:nvPr/>
        </p:nvPicPr>
        <p:blipFill rotWithShape="1">
          <a:blip r:embed="rId5">
            <a:extLst>
              <a:ext uri="{28A0092B-C50C-407E-A947-70E740481C1C}">
                <a14:useLocalDpi xmlns:a14="http://schemas.microsoft.com/office/drawing/2010/main" val="0"/>
              </a:ext>
            </a:extLst>
          </a:blip>
          <a:srcRect l="51297"/>
          <a:stretch/>
        </p:blipFill>
        <p:spPr>
          <a:xfrm>
            <a:off x="7048927" y="2564904"/>
            <a:ext cx="4159641" cy="3970317"/>
          </a:xfrm>
          <a:prstGeom prst="rect">
            <a:avLst/>
          </a:prstGeom>
        </p:spPr>
      </p:pic>
      <p:sp>
        <p:nvSpPr>
          <p:cNvPr id="24" name="TextBox 23">
            <a:extLst>
              <a:ext uri="{FF2B5EF4-FFF2-40B4-BE49-F238E27FC236}">
                <a16:creationId xmlns:a16="http://schemas.microsoft.com/office/drawing/2014/main" id="{E0E575BB-B231-4D2A-8049-67925BD4C050}"/>
              </a:ext>
            </a:extLst>
          </p:cNvPr>
          <p:cNvSpPr txBox="1"/>
          <p:nvPr/>
        </p:nvSpPr>
        <p:spPr>
          <a:xfrm>
            <a:off x="9992977" y="5305755"/>
            <a:ext cx="736904" cy="369332"/>
          </a:xfrm>
          <a:prstGeom prst="rect">
            <a:avLst/>
          </a:prstGeom>
          <a:noFill/>
        </p:spPr>
        <p:txBody>
          <a:bodyPr wrap="square" rtlCol="0">
            <a:spAutoFit/>
          </a:bodyPr>
          <a:lstStyle/>
          <a:p>
            <a:r>
              <a:rPr lang="de-DE" b="1" dirty="0"/>
              <a:t>LFC</a:t>
            </a:r>
            <a:endParaRPr lang="en-US" b="1" dirty="0"/>
          </a:p>
        </p:txBody>
      </p:sp>
      <p:sp>
        <p:nvSpPr>
          <p:cNvPr id="25" name="TextBox 24">
            <a:extLst>
              <a:ext uri="{FF2B5EF4-FFF2-40B4-BE49-F238E27FC236}">
                <a16:creationId xmlns:a16="http://schemas.microsoft.com/office/drawing/2014/main" id="{7FCFE99C-4648-4535-9030-480918E2BEB4}"/>
              </a:ext>
            </a:extLst>
          </p:cNvPr>
          <p:cNvSpPr txBox="1"/>
          <p:nvPr/>
        </p:nvSpPr>
        <p:spPr>
          <a:xfrm>
            <a:off x="8255431" y="2922616"/>
            <a:ext cx="466878" cy="369332"/>
          </a:xfrm>
          <a:prstGeom prst="rect">
            <a:avLst/>
          </a:prstGeom>
          <a:noFill/>
        </p:spPr>
        <p:txBody>
          <a:bodyPr wrap="square" rtlCol="0">
            <a:spAutoFit/>
          </a:bodyPr>
          <a:lstStyle/>
          <a:p>
            <a:r>
              <a:rPr lang="de-DE" b="1" dirty="0"/>
              <a:t>EL</a:t>
            </a:r>
            <a:endParaRPr lang="en-US" b="1" dirty="0"/>
          </a:p>
        </p:txBody>
      </p:sp>
      <p:sp>
        <p:nvSpPr>
          <p:cNvPr id="26" name="TextBox 25">
            <a:extLst>
              <a:ext uri="{FF2B5EF4-FFF2-40B4-BE49-F238E27FC236}">
                <a16:creationId xmlns:a16="http://schemas.microsoft.com/office/drawing/2014/main" id="{594D63B1-CDCC-44C2-BA9B-551F8E1A9B8C}"/>
              </a:ext>
            </a:extLst>
          </p:cNvPr>
          <p:cNvSpPr txBox="1"/>
          <p:nvPr/>
        </p:nvSpPr>
        <p:spPr>
          <a:xfrm>
            <a:off x="7769822" y="4043912"/>
            <a:ext cx="1663977" cy="584775"/>
          </a:xfrm>
          <a:prstGeom prst="rect">
            <a:avLst/>
          </a:prstGeom>
          <a:noFill/>
        </p:spPr>
        <p:txBody>
          <a:bodyPr wrap="square" rtlCol="0">
            <a:spAutoFit/>
          </a:bodyPr>
          <a:lstStyle/>
          <a:p>
            <a:r>
              <a:rPr lang="de-DE" sz="1600" b="1" dirty="0">
                <a:solidFill>
                  <a:srgbClr val="FF0000"/>
                </a:solidFill>
              </a:rPr>
              <a:t>Environmental profile</a:t>
            </a:r>
            <a:endParaRPr lang="en-US" sz="1600" b="1" dirty="0">
              <a:solidFill>
                <a:srgbClr val="FF0000"/>
              </a:solidFill>
            </a:endParaRPr>
          </a:p>
        </p:txBody>
      </p:sp>
      <p:sp>
        <p:nvSpPr>
          <p:cNvPr id="27" name="TextBox 26">
            <a:extLst>
              <a:ext uri="{FF2B5EF4-FFF2-40B4-BE49-F238E27FC236}">
                <a16:creationId xmlns:a16="http://schemas.microsoft.com/office/drawing/2014/main" id="{9B53C580-85D3-42EB-A0FA-C8AEB089483B}"/>
              </a:ext>
            </a:extLst>
          </p:cNvPr>
          <p:cNvSpPr txBox="1"/>
          <p:nvPr/>
        </p:nvSpPr>
        <p:spPr>
          <a:xfrm>
            <a:off x="9903547" y="4513893"/>
            <a:ext cx="1129817" cy="646331"/>
          </a:xfrm>
          <a:prstGeom prst="rect">
            <a:avLst/>
          </a:prstGeom>
          <a:noFill/>
        </p:spPr>
        <p:txBody>
          <a:bodyPr wrap="square" rtlCol="0">
            <a:spAutoFit/>
          </a:bodyPr>
          <a:lstStyle/>
          <a:p>
            <a:r>
              <a:rPr lang="de-DE" b="1" dirty="0"/>
              <a:t>Parcel</a:t>
            </a:r>
          </a:p>
          <a:p>
            <a:r>
              <a:rPr lang="de-DE" b="1" dirty="0"/>
              <a:t>profile</a:t>
            </a:r>
            <a:endParaRPr lang="en-US" b="1" dirty="0"/>
          </a:p>
        </p:txBody>
      </p:sp>
      <p:sp>
        <p:nvSpPr>
          <p:cNvPr id="28" name="TextBox 27">
            <a:extLst>
              <a:ext uri="{FF2B5EF4-FFF2-40B4-BE49-F238E27FC236}">
                <a16:creationId xmlns:a16="http://schemas.microsoft.com/office/drawing/2014/main" id="{5C788269-8FDE-438A-A1A2-7CF2B7912F0E}"/>
              </a:ext>
            </a:extLst>
          </p:cNvPr>
          <p:cNvSpPr txBox="1"/>
          <p:nvPr/>
        </p:nvSpPr>
        <p:spPr>
          <a:xfrm>
            <a:off x="6243669" y="3023016"/>
            <a:ext cx="1265499" cy="2031325"/>
          </a:xfrm>
          <a:prstGeom prst="rect">
            <a:avLst/>
          </a:prstGeom>
          <a:noFill/>
        </p:spPr>
        <p:txBody>
          <a:bodyPr wrap="square" rtlCol="0">
            <a:spAutoFit/>
          </a:bodyPr>
          <a:lstStyle/>
          <a:p>
            <a:r>
              <a:rPr lang="de-DE" b="1" dirty="0">
                <a:solidFill>
                  <a:schemeClr val="accent2"/>
                </a:solidFill>
              </a:rPr>
              <a:t>CAPE:</a:t>
            </a:r>
          </a:p>
          <a:p>
            <a:r>
              <a:rPr lang="de-DE" b="1" dirty="0">
                <a:solidFill>
                  <a:schemeClr val="accent2"/>
                </a:solidFill>
              </a:rPr>
              <a:t>Positive buoyancy</a:t>
            </a:r>
          </a:p>
          <a:p>
            <a:endParaRPr lang="de-DE" dirty="0"/>
          </a:p>
          <a:p>
            <a:endParaRPr lang="de-DE" dirty="0"/>
          </a:p>
          <a:p>
            <a:endParaRPr lang="de-DE" dirty="0"/>
          </a:p>
          <a:p>
            <a:endParaRPr lang="de-DE" b="1" dirty="0">
              <a:solidFill>
                <a:schemeClr val="accent1"/>
              </a:solidFill>
            </a:endParaRPr>
          </a:p>
        </p:txBody>
      </p:sp>
    </p:spTree>
    <p:extLst>
      <p:ext uri="{BB962C8B-B14F-4D97-AF65-F5344CB8AC3E}">
        <p14:creationId xmlns:p14="http://schemas.microsoft.com/office/powerpoint/2010/main" val="2927553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A746597-E09E-4DF2-A63F-9FC8F2B460F5}" type="slidenum">
              <a:rPr lang="de-DE" smtClean="0"/>
              <a:t>11</a:t>
            </a:fld>
            <a:endParaRPr lang="de-DE" dirty="0"/>
          </a:p>
        </p:txBody>
      </p:sp>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From moisture observations to convective potential</a:t>
            </a:r>
            <a:endParaRPr lang="de-DE" sz="3200" dirty="0"/>
          </a:p>
        </p:txBody>
      </p:sp>
      <p:sp>
        <p:nvSpPr>
          <p:cNvPr id="10" name="Rectangle 6">
            <a:extLst>
              <a:ext uri="{FF2B5EF4-FFF2-40B4-BE49-F238E27FC236}">
                <a16:creationId xmlns:a16="http://schemas.microsoft.com/office/drawing/2014/main" id="{B1677CA5-7B80-459D-BA81-8DB6818D0CA0}"/>
              </a:ext>
            </a:extLst>
          </p:cNvPr>
          <p:cNvSpPr/>
          <p:nvPr/>
        </p:nvSpPr>
        <p:spPr>
          <a:xfrm>
            <a:off x="1919536" y="980728"/>
            <a:ext cx="8640960" cy="3970318"/>
          </a:xfrm>
          <a:prstGeom prst="rect">
            <a:avLst/>
          </a:prstGeom>
        </p:spPr>
        <p:txBody>
          <a:bodyPr wrap="square">
            <a:spAutoFit/>
          </a:bodyPr>
          <a:lstStyle/>
          <a:p>
            <a:r>
              <a:rPr lang="en-US" sz="2000" dirty="0"/>
              <a:t>How to </a:t>
            </a:r>
            <a:r>
              <a:rPr lang="en-US" sz="2000" b="1" dirty="0"/>
              <a:t>feed this clear-sky TCWV information</a:t>
            </a:r>
            <a:r>
              <a:rPr lang="en-US" sz="2000" dirty="0"/>
              <a:t> into a parameter directly related to </a:t>
            </a:r>
            <a:r>
              <a:rPr lang="en-US" sz="2000" b="1" dirty="0"/>
              <a:t>convective potential</a:t>
            </a:r>
          </a:p>
          <a:p>
            <a:endParaRPr lang="en-US" sz="2000" dirty="0"/>
          </a:p>
          <a:p>
            <a:r>
              <a:rPr lang="en-US" sz="2000" b="1" dirty="0">
                <a:solidFill>
                  <a:srgbClr val="008000"/>
                </a:solidFill>
              </a:rPr>
              <a:t>CAPE: Convective Available Potential Energy</a:t>
            </a:r>
          </a:p>
          <a:p>
            <a:r>
              <a:rPr lang="en-US" sz="2000" dirty="0"/>
              <a:t>Strongly controlled by properties of the boundary layer</a:t>
            </a:r>
          </a:p>
          <a:p>
            <a:endParaRPr lang="en-US" sz="2000" dirty="0"/>
          </a:p>
          <a:p>
            <a:endParaRPr lang="en-US" sz="2000" dirty="0"/>
          </a:p>
          <a:p>
            <a:endParaRPr lang="en-US" sz="2000" dirty="0"/>
          </a:p>
          <a:p>
            <a:endParaRPr lang="en-US" sz="2000" dirty="0"/>
          </a:p>
          <a:p>
            <a:endParaRPr lang="en-US" b="1" dirty="0">
              <a:solidFill>
                <a:srgbClr val="008000"/>
              </a:solidFill>
            </a:endParaRPr>
          </a:p>
          <a:p>
            <a:endParaRPr lang="en-US" b="1" dirty="0">
              <a:solidFill>
                <a:srgbClr val="008000"/>
              </a:solidFill>
            </a:endParaRPr>
          </a:p>
          <a:p>
            <a:endParaRPr lang="en-US" b="1" dirty="0">
              <a:solidFill>
                <a:srgbClr val="008000"/>
              </a:solidFill>
            </a:endParaRPr>
          </a:p>
          <a:p>
            <a:r>
              <a:rPr lang="en-US" b="1" dirty="0">
                <a:solidFill>
                  <a:srgbClr val="008000"/>
                </a:solidFill>
              </a:rPr>
              <a:t>CIN: Convective inhibition</a:t>
            </a:r>
            <a:endParaRPr lang="en-US" dirty="0"/>
          </a:p>
        </p:txBody>
      </p:sp>
      <p:pic>
        <p:nvPicPr>
          <p:cNvPr id="13" name="Picture 12">
            <a:extLst>
              <a:ext uri="{FF2B5EF4-FFF2-40B4-BE49-F238E27FC236}">
                <a16:creationId xmlns:a16="http://schemas.microsoft.com/office/drawing/2014/main" id="{4BD1CD63-E9CB-4828-BB94-B1D02CC71094}"/>
              </a:ext>
            </a:extLst>
          </p:cNvPr>
          <p:cNvPicPr>
            <a:picLocks noChangeAspect="1"/>
          </p:cNvPicPr>
          <p:nvPr/>
        </p:nvPicPr>
        <p:blipFill>
          <a:blip r:embed="rId3"/>
          <a:stretch>
            <a:fillRect/>
          </a:stretch>
        </p:blipFill>
        <p:spPr>
          <a:xfrm>
            <a:off x="1900090" y="2979334"/>
            <a:ext cx="3762892" cy="1055620"/>
          </a:xfrm>
          <a:prstGeom prst="rect">
            <a:avLst/>
          </a:prstGeom>
        </p:spPr>
      </p:pic>
      <p:pic>
        <p:nvPicPr>
          <p:cNvPr id="15" name="Picture 14">
            <a:extLst>
              <a:ext uri="{FF2B5EF4-FFF2-40B4-BE49-F238E27FC236}">
                <a16:creationId xmlns:a16="http://schemas.microsoft.com/office/drawing/2014/main" id="{8E44B55F-1277-4010-9964-DE12EF6BE4B9}"/>
              </a:ext>
            </a:extLst>
          </p:cNvPr>
          <p:cNvPicPr>
            <a:picLocks noChangeAspect="1"/>
          </p:cNvPicPr>
          <p:nvPr/>
        </p:nvPicPr>
        <p:blipFill>
          <a:blip r:embed="rId4"/>
          <a:stretch>
            <a:fillRect/>
          </a:stretch>
        </p:blipFill>
        <p:spPr>
          <a:xfrm>
            <a:off x="1872174" y="5085185"/>
            <a:ext cx="3594625" cy="1104063"/>
          </a:xfrm>
          <a:prstGeom prst="rect">
            <a:avLst/>
          </a:prstGeom>
        </p:spPr>
      </p:pic>
      <p:pic>
        <p:nvPicPr>
          <p:cNvPr id="8" name="Picture 7">
            <a:extLst>
              <a:ext uri="{FF2B5EF4-FFF2-40B4-BE49-F238E27FC236}">
                <a16:creationId xmlns:a16="http://schemas.microsoft.com/office/drawing/2014/main" id="{3B29ED0F-7247-4923-B000-48A1EE529B8B}"/>
              </a:ext>
            </a:extLst>
          </p:cNvPr>
          <p:cNvPicPr>
            <a:picLocks noChangeAspect="1"/>
          </p:cNvPicPr>
          <p:nvPr/>
        </p:nvPicPr>
        <p:blipFill rotWithShape="1">
          <a:blip r:embed="rId5">
            <a:extLst>
              <a:ext uri="{28A0092B-C50C-407E-A947-70E740481C1C}">
                <a14:useLocalDpi xmlns:a14="http://schemas.microsoft.com/office/drawing/2010/main" val="0"/>
              </a:ext>
            </a:extLst>
          </a:blip>
          <a:srcRect l="51297"/>
          <a:stretch/>
        </p:blipFill>
        <p:spPr>
          <a:xfrm>
            <a:off x="7048927" y="2564904"/>
            <a:ext cx="4159641" cy="3970317"/>
          </a:xfrm>
          <a:prstGeom prst="rect">
            <a:avLst/>
          </a:prstGeom>
        </p:spPr>
      </p:pic>
      <p:sp>
        <p:nvSpPr>
          <p:cNvPr id="11" name="TextBox 10">
            <a:extLst>
              <a:ext uri="{FF2B5EF4-FFF2-40B4-BE49-F238E27FC236}">
                <a16:creationId xmlns:a16="http://schemas.microsoft.com/office/drawing/2014/main" id="{32A4F89A-B742-46A1-BAA0-4687C62E95A8}"/>
              </a:ext>
            </a:extLst>
          </p:cNvPr>
          <p:cNvSpPr txBox="1"/>
          <p:nvPr/>
        </p:nvSpPr>
        <p:spPr>
          <a:xfrm>
            <a:off x="9992977" y="5305755"/>
            <a:ext cx="736904" cy="369332"/>
          </a:xfrm>
          <a:prstGeom prst="rect">
            <a:avLst/>
          </a:prstGeom>
          <a:noFill/>
        </p:spPr>
        <p:txBody>
          <a:bodyPr wrap="square" rtlCol="0">
            <a:spAutoFit/>
          </a:bodyPr>
          <a:lstStyle/>
          <a:p>
            <a:r>
              <a:rPr lang="de-DE" b="1" dirty="0"/>
              <a:t>LFC</a:t>
            </a:r>
            <a:endParaRPr lang="en-US" b="1" dirty="0"/>
          </a:p>
        </p:txBody>
      </p:sp>
      <p:sp>
        <p:nvSpPr>
          <p:cNvPr id="14" name="TextBox 13">
            <a:extLst>
              <a:ext uri="{FF2B5EF4-FFF2-40B4-BE49-F238E27FC236}">
                <a16:creationId xmlns:a16="http://schemas.microsoft.com/office/drawing/2014/main" id="{CB32B5E2-2C51-41FB-8CB4-1A27DAF37A05}"/>
              </a:ext>
            </a:extLst>
          </p:cNvPr>
          <p:cNvSpPr txBox="1"/>
          <p:nvPr/>
        </p:nvSpPr>
        <p:spPr>
          <a:xfrm>
            <a:off x="8255431" y="2922616"/>
            <a:ext cx="466878" cy="369332"/>
          </a:xfrm>
          <a:prstGeom prst="rect">
            <a:avLst/>
          </a:prstGeom>
          <a:noFill/>
        </p:spPr>
        <p:txBody>
          <a:bodyPr wrap="square" rtlCol="0">
            <a:spAutoFit/>
          </a:bodyPr>
          <a:lstStyle/>
          <a:p>
            <a:r>
              <a:rPr lang="de-DE" b="1" dirty="0"/>
              <a:t>EL</a:t>
            </a:r>
            <a:endParaRPr lang="en-US" b="1" dirty="0"/>
          </a:p>
        </p:txBody>
      </p:sp>
      <p:sp>
        <p:nvSpPr>
          <p:cNvPr id="17" name="TextBox 16">
            <a:extLst>
              <a:ext uri="{FF2B5EF4-FFF2-40B4-BE49-F238E27FC236}">
                <a16:creationId xmlns:a16="http://schemas.microsoft.com/office/drawing/2014/main" id="{3A2DDAF2-8E42-4FAF-AEE3-87627566A625}"/>
              </a:ext>
            </a:extLst>
          </p:cNvPr>
          <p:cNvSpPr txBox="1"/>
          <p:nvPr/>
        </p:nvSpPr>
        <p:spPr>
          <a:xfrm>
            <a:off x="7769822" y="4043912"/>
            <a:ext cx="1663977" cy="584775"/>
          </a:xfrm>
          <a:prstGeom prst="rect">
            <a:avLst/>
          </a:prstGeom>
          <a:noFill/>
        </p:spPr>
        <p:txBody>
          <a:bodyPr wrap="square" rtlCol="0">
            <a:spAutoFit/>
          </a:bodyPr>
          <a:lstStyle/>
          <a:p>
            <a:r>
              <a:rPr lang="de-DE" sz="1600" b="1" dirty="0">
                <a:solidFill>
                  <a:srgbClr val="FF0000"/>
                </a:solidFill>
              </a:rPr>
              <a:t>Environmental profile</a:t>
            </a:r>
            <a:endParaRPr lang="en-US" sz="1600" b="1" dirty="0">
              <a:solidFill>
                <a:srgbClr val="FF0000"/>
              </a:solidFill>
            </a:endParaRPr>
          </a:p>
        </p:txBody>
      </p:sp>
      <p:sp>
        <p:nvSpPr>
          <p:cNvPr id="19" name="TextBox 18">
            <a:extLst>
              <a:ext uri="{FF2B5EF4-FFF2-40B4-BE49-F238E27FC236}">
                <a16:creationId xmlns:a16="http://schemas.microsoft.com/office/drawing/2014/main" id="{3C72EDB1-1642-4382-BD08-C98E7E8C8284}"/>
              </a:ext>
            </a:extLst>
          </p:cNvPr>
          <p:cNvSpPr txBox="1"/>
          <p:nvPr/>
        </p:nvSpPr>
        <p:spPr>
          <a:xfrm>
            <a:off x="9903547" y="4513893"/>
            <a:ext cx="1129817" cy="646331"/>
          </a:xfrm>
          <a:prstGeom prst="rect">
            <a:avLst/>
          </a:prstGeom>
          <a:noFill/>
        </p:spPr>
        <p:txBody>
          <a:bodyPr wrap="square" rtlCol="0">
            <a:spAutoFit/>
          </a:bodyPr>
          <a:lstStyle/>
          <a:p>
            <a:r>
              <a:rPr lang="de-DE" b="1" dirty="0"/>
              <a:t>Parcel</a:t>
            </a:r>
          </a:p>
          <a:p>
            <a:r>
              <a:rPr lang="de-DE" b="1" dirty="0"/>
              <a:t>profile</a:t>
            </a:r>
            <a:endParaRPr lang="en-US" b="1" dirty="0"/>
          </a:p>
        </p:txBody>
      </p:sp>
      <p:sp>
        <p:nvSpPr>
          <p:cNvPr id="20" name="TextBox 19">
            <a:extLst>
              <a:ext uri="{FF2B5EF4-FFF2-40B4-BE49-F238E27FC236}">
                <a16:creationId xmlns:a16="http://schemas.microsoft.com/office/drawing/2014/main" id="{9C480201-B991-4420-9BB6-C0CE4BC3C52F}"/>
              </a:ext>
            </a:extLst>
          </p:cNvPr>
          <p:cNvSpPr txBox="1"/>
          <p:nvPr/>
        </p:nvSpPr>
        <p:spPr>
          <a:xfrm>
            <a:off x="6243669" y="3023016"/>
            <a:ext cx="1265499" cy="2862322"/>
          </a:xfrm>
          <a:prstGeom prst="rect">
            <a:avLst/>
          </a:prstGeom>
          <a:noFill/>
        </p:spPr>
        <p:txBody>
          <a:bodyPr wrap="square" rtlCol="0">
            <a:spAutoFit/>
          </a:bodyPr>
          <a:lstStyle/>
          <a:p>
            <a:r>
              <a:rPr lang="de-DE" b="1" dirty="0">
                <a:solidFill>
                  <a:schemeClr val="accent2"/>
                </a:solidFill>
              </a:rPr>
              <a:t>CAPE:</a:t>
            </a:r>
          </a:p>
          <a:p>
            <a:r>
              <a:rPr lang="de-DE" b="1" dirty="0">
                <a:solidFill>
                  <a:schemeClr val="accent2"/>
                </a:solidFill>
              </a:rPr>
              <a:t>Positive buoyancy</a:t>
            </a:r>
          </a:p>
          <a:p>
            <a:endParaRPr lang="de-DE" dirty="0"/>
          </a:p>
          <a:p>
            <a:endParaRPr lang="de-DE" dirty="0"/>
          </a:p>
          <a:p>
            <a:endParaRPr lang="de-DE" dirty="0"/>
          </a:p>
          <a:p>
            <a:endParaRPr lang="de-DE" b="1" dirty="0">
              <a:solidFill>
                <a:schemeClr val="accent1"/>
              </a:solidFill>
            </a:endParaRPr>
          </a:p>
          <a:p>
            <a:r>
              <a:rPr lang="de-DE" b="1" dirty="0">
                <a:solidFill>
                  <a:schemeClr val="accent1"/>
                </a:solidFill>
              </a:rPr>
              <a:t>CIN:</a:t>
            </a:r>
          </a:p>
          <a:p>
            <a:r>
              <a:rPr lang="de-DE" b="1" dirty="0">
                <a:solidFill>
                  <a:schemeClr val="accent1"/>
                </a:solidFill>
              </a:rPr>
              <a:t>Negative buoyancy</a:t>
            </a:r>
            <a:endParaRPr lang="en-US" b="1" dirty="0">
              <a:solidFill>
                <a:schemeClr val="accent1"/>
              </a:solidFill>
            </a:endParaRPr>
          </a:p>
        </p:txBody>
      </p:sp>
      <p:pic>
        <p:nvPicPr>
          <p:cNvPr id="16" name="Picture 2" descr="Zentrale Webseite der FU Berlin">
            <a:extLst>
              <a:ext uri="{FF2B5EF4-FFF2-40B4-BE49-F238E27FC236}">
                <a16:creationId xmlns:a16="http://schemas.microsoft.com/office/drawing/2014/main" id="{13A063ED-574C-413A-8E7F-338A9426F8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297899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a:xfrm>
            <a:off x="8055863" y="5206976"/>
            <a:ext cx="2217054" cy="412823"/>
          </a:xfrm>
        </p:spPr>
        <p:txBody>
          <a:bodyPr/>
          <a:lstStyle/>
          <a:p>
            <a:fld id="{3A746597-E09E-4DF2-A63F-9FC8F2B460F5}" type="slidenum">
              <a:rPr lang="de-DE" smtClean="0"/>
              <a:t>12</a:t>
            </a:fld>
            <a:endParaRPr lang="de-DE" dirty="0"/>
          </a:p>
        </p:txBody>
      </p:sp>
      <p:pic>
        <p:nvPicPr>
          <p:cNvPr id="5" name="Picture 2" descr="Zentrale Webseite der FU Berlin">
            <a:extLst>
              <a:ext uri="{FF2B5EF4-FFF2-40B4-BE49-F238E27FC236}">
                <a16:creationId xmlns:a16="http://schemas.microsoft.com/office/drawing/2014/main" id="{08EF6CBA-15BB-C041-87C6-196CF5CD0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189" y="5247132"/>
            <a:ext cx="1628012" cy="455844"/>
          </a:xfrm>
          <a:prstGeom prst="rect">
            <a:avLst/>
          </a:prstGeom>
          <a:solidFill>
            <a:schemeClr val="bg1"/>
          </a:solidFill>
        </p:spPr>
      </p:pic>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CAPE/CIN Sharpening approach</a:t>
            </a:r>
            <a:endParaRPr lang="de-DE" sz="3200" dirty="0"/>
          </a:p>
        </p:txBody>
      </p:sp>
      <p:sp>
        <p:nvSpPr>
          <p:cNvPr id="10" name="Rectangle 6">
            <a:extLst>
              <a:ext uri="{FF2B5EF4-FFF2-40B4-BE49-F238E27FC236}">
                <a16:creationId xmlns:a16="http://schemas.microsoft.com/office/drawing/2014/main" id="{B1677CA5-7B80-459D-BA81-8DB6818D0CA0}"/>
              </a:ext>
            </a:extLst>
          </p:cNvPr>
          <p:cNvSpPr/>
          <p:nvPr/>
        </p:nvSpPr>
        <p:spPr>
          <a:xfrm>
            <a:off x="1811524" y="920477"/>
            <a:ext cx="8640960" cy="1600438"/>
          </a:xfrm>
          <a:prstGeom prst="rect">
            <a:avLst/>
          </a:prstGeom>
        </p:spPr>
        <p:txBody>
          <a:bodyPr wrap="square">
            <a:spAutoFit/>
          </a:bodyPr>
          <a:lstStyle/>
          <a:p>
            <a:r>
              <a:rPr lang="en-US" sz="2000" dirty="0"/>
              <a:t>For a fast and straightforward approach (Carbajal </a:t>
            </a:r>
            <a:r>
              <a:rPr lang="en-US" sz="2000" dirty="0" err="1"/>
              <a:t>Henken</a:t>
            </a:r>
            <a:r>
              <a:rPr lang="en-US" sz="2000" dirty="0"/>
              <a:t> et al, in prep), combine:</a:t>
            </a:r>
          </a:p>
          <a:p>
            <a:pPr marL="342900" indent="-342900">
              <a:buFont typeface="Wingdings" panose="05000000000000000000" pitchFamily="2" charset="2"/>
              <a:buChar char="§"/>
            </a:pPr>
            <a:r>
              <a:rPr lang="en-US" sz="2000" dirty="0"/>
              <a:t>NWP forecast temperature/humidity fields</a:t>
            </a:r>
          </a:p>
          <a:p>
            <a:pPr marL="342900" indent="-342900">
              <a:buFont typeface="Wingdings" panose="05000000000000000000" pitchFamily="2" charset="2"/>
              <a:buChar char="§"/>
            </a:pPr>
            <a:r>
              <a:rPr lang="en-US" sz="2000" dirty="0">
                <a:latin typeface="Symbol" panose="05050102010706020507" pitchFamily="18" charset="2"/>
              </a:rPr>
              <a:t>D</a:t>
            </a:r>
            <a:r>
              <a:rPr lang="en-US" sz="2000" dirty="0"/>
              <a:t>TCWV = </a:t>
            </a:r>
            <a:r>
              <a:rPr lang="en-US" sz="2000" dirty="0" err="1"/>
              <a:t>TCWV</a:t>
            </a:r>
            <a:r>
              <a:rPr lang="en-US" sz="2000" baseline="-25000" dirty="0" err="1"/>
              <a:t>obs</a:t>
            </a:r>
            <a:r>
              <a:rPr lang="en-US" sz="2000" dirty="0"/>
              <a:t> - </a:t>
            </a:r>
            <a:r>
              <a:rPr lang="en-US" sz="2000" dirty="0" err="1"/>
              <a:t>TCWV</a:t>
            </a:r>
            <a:r>
              <a:rPr lang="en-US" sz="2000" baseline="-25000" dirty="0" err="1"/>
              <a:t>model</a:t>
            </a:r>
            <a:endParaRPr lang="en-US" sz="2000" baseline="-25000" dirty="0"/>
          </a:p>
          <a:p>
            <a:endParaRPr lang="en-US" sz="2000" dirty="0"/>
          </a:p>
          <a:p>
            <a:pPr marL="285750"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16387120-1C1D-4C6A-B51C-C0489173B46D}"/>
              </a:ext>
            </a:extLst>
          </p:cNvPr>
          <p:cNvPicPr>
            <a:picLocks noChangeAspect="1"/>
          </p:cNvPicPr>
          <p:nvPr/>
        </p:nvPicPr>
        <p:blipFill>
          <a:blip r:embed="rId4">
            <a:lum/>
            <a:alphaModFix/>
          </a:blip>
          <a:srcRect b="64845"/>
          <a:stretch>
            <a:fillRect/>
          </a:stretch>
        </p:blipFill>
        <p:spPr>
          <a:xfrm>
            <a:off x="3619368" y="2276873"/>
            <a:ext cx="5284944" cy="981153"/>
          </a:xfrm>
          <a:prstGeom prst="rect">
            <a:avLst/>
          </a:prstGeom>
          <a:noFill/>
          <a:ln>
            <a:noFill/>
          </a:ln>
        </p:spPr>
      </p:pic>
      <p:pic>
        <p:nvPicPr>
          <p:cNvPr id="9" name="Picture 8">
            <a:extLst>
              <a:ext uri="{FF2B5EF4-FFF2-40B4-BE49-F238E27FC236}">
                <a16:creationId xmlns:a16="http://schemas.microsoft.com/office/drawing/2014/main" id="{B14528E0-037A-4B94-B8E1-292DD45D483C}"/>
              </a:ext>
            </a:extLst>
          </p:cNvPr>
          <p:cNvPicPr>
            <a:picLocks noChangeAspect="1"/>
          </p:cNvPicPr>
          <p:nvPr/>
        </p:nvPicPr>
        <p:blipFill>
          <a:blip r:embed="rId5">
            <a:lum/>
            <a:alphaModFix/>
          </a:blip>
          <a:srcRect/>
          <a:stretch>
            <a:fillRect/>
          </a:stretch>
        </p:blipFill>
        <p:spPr>
          <a:xfrm>
            <a:off x="5807969" y="4524126"/>
            <a:ext cx="4886653" cy="1425154"/>
          </a:xfrm>
          <a:prstGeom prst="rect">
            <a:avLst/>
          </a:prstGeom>
          <a:noFill/>
          <a:ln>
            <a:noFill/>
          </a:ln>
        </p:spPr>
      </p:pic>
      <p:pic>
        <p:nvPicPr>
          <p:cNvPr id="11" name="Picture 10">
            <a:extLst>
              <a:ext uri="{FF2B5EF4-FFF2-40B4-BE49-F238E27FC236}">
                <a16:creationId xmlns:a16="http://schemas.microsoft.com/office/drawing/2014/main" id="{44FEFDAA-525C-46CE-86DE-BC93777EE23A}"/>
              </a:ext>
            </a:extLst>
          </p:cNvPr>
          <p:cNvPicPr>
            <a:picLocks noChangeAspect="1"/>
          </p:cNvPicPr>
          <p:nvPr/>
        </p:nvPicPr>
        <p:blipFill>
          <a:blip r:embed="rId4">
            <a:lum/>
            <a:alphaModFix/>
          </a:blip>
          <a:srcRect t="55556" r="28997" b="4945"/>
          <a:stretch>
            <a:fillRect/>
          </a:stretch>
        </p:blipFill>
        <p:spPr>
          <a:xfrm>
            <a:off x="1631504" y="4756217"/>
            <a:ext cx="3778206" cy="1110276"/>
          </a:xfrm>
          <a:prstGeom prst="rect">
            <a:avLst/>
          </a:prstGeom>
          <a:noFill/>
          <a:ln>
            <a:noFill/>
          </a:ln>
        </p:spPr>
      </p:pic>
      <p:sp>
        <p:nvSpPr>
          <p:cNvPr id="24" name="Foliennummernplatzhalter 3">
            <a:extLst>
              <a:ext uri="{FF2B5EF4-FFF2-40B4-BE49-F238E27FC236}">
                <a16:creationId xmlns:a16="http://schemas.microsoft.com/office/drawing/2014/main" id="{5D9AFF98-A841-4863-96F1-BDAA87E589A5}"/>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746597-E09E-4DF2-A63F-9FC8F2B460F5}" type="slidenum">
              <a:rPr lang="de-DE"/>
              <a:pPr/>
              <a:t>12</a:t>
            </a:fld>
            <a:endParaRPr lang="de-DE" dirty="0"/>
          </a:p>
        </p:txBody>
      </p:sp>
      <p:pic>
        <p:nvPicPr>
          <p:cNvPr id="20" name="Picture 2" descr="Zentrale Webseite der FU Berlin">
            <a:extLst>
              <a:ext uri="{FF2B5EF4-FFF2-40B4-BE49-F238E27FC236}">
                <a16:creationId xmlns:a16="http://schemas.microsoft.com/office/drawing/2014/main" id="{80DFAE92-9483-4F5A-B4E3-BD66C078B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2475754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a:xfrm>
            <a:off x="8055863" y="5206976"/>
            <a:ext cx="2217054" cy="412823"/>
          </a:xfrm>
        </p:spPr>
        <p:txBody>
          <a:bodyPr/>
          <a:lstStyle/>
          <a:p>
            <a:fld id="{3A746597-E09E-4DF2-A63F-9FC8F2B460F5}" type="slidenum">
              <a:rPr lang="de-DE" smtClean="0"/>
              <a:t>13</a:t>
            </a:fld>
            <a:endParaRPr lang="de-DE" dirty="0"/>
          </a:p>
        </p:txBody>
      </p:sp>
      <p:pic>
        <p:nvPicPr>
          <p:cNvPr id="5" name="Picture 2" descr="Zentrale Webseite der FU Berlin">
            <a:extLst>
              <a:ext uri="{FF2B5EF4-FFF2-40B4-BE49-F238E27FC236}">
                <a16:creationId xmlns:a16="http://schemas.microsoft.com/office/drawing/2014/main" id="{08EF6CBA-15BB-C041-87C6-196CF5CD0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189" y="5247132"/>
            <a:ext cx="1628012" cy="455844"/>
          </a:xfrm>
          <a:prstGeom prst="rect">
            <a:avLst/>
          </a:prstGeom>
          <a:solidFill>
            <a:schemeClr val="bg1"/>
          </a:solidFill>
        </p:spPr>
      </p:pic>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CAPE/CIN Sharpening approach</a:t>
            </a:r>
            <a:endParaRPr lang="de-DE" sz="3200" dirty="0"/>
          </a:p>
        </p:txBody>
      </p:sp>
      <p:pic>
        <p:nvPicPr>
          <p:cNvPr id="8" name="Picture 7">
            <a:extLst>
              <a:ext uri="{FF2B5EF4-FFF2-40B4-BE49-F238E27FC236}">
                <a16:creationId xmlns:a16="http://schemas.microsoft.com/office/drawing/2014/main" id="{16387120-1C1D-4C6A-B51C-C0489173B46D}"/>
              </a:ext>
            </a:extLst>
          </p:cNvPr>
          <p:cNvPicPr>
            <a:picLocks noChangeAspect="1"/>
          </p:cNvPicPr>
          <p:nvPr/>
        </p:nvPicPr>
        <p:blipFill>
          <a:blip r:embed="rId4">
            <a:lum/>
            <a:alphaModFix/>
          </a:blip>
          <a:srcRect b="64845"/>
          <a:stretch>
            <a:fillRect/>
          </a:stretch>
        </p:blipFill>
        <p:spPr>
          <a:xfrm>
            <a:off x="3619368" y="2276873"/>
            <a:ext cx="5284944" cy="981153"/>
          </a:xfrm>
          <a:prstGeom prst="rect">
            <a:avLst/>
          </a:prstGeom>
          <a:noFill/>
          <a:ln>
            <a:noFill/>
          </a:ln>
        </p:spPr>
      </p:pic>
      <p:pic>
        <p:nvPicPr>
          <p:cNvPr id="9" name="Picture 8">
            <a:extLst>
              <a:ext uri="{FF2B5EF4-FFF2-40B4-BE49-F238E27FC236}">
                <a16:creationId xmlns:a16="http://schemas.microsoft.com/office/drawing/2014/main" id="{B14528E0-037A-4B94-B8E1-292DD45D483C}"/>
              </a:ext>
            </a:extLst>
          </p:cNvPr>
          <p:cNvPicPr>
            <a:picLocks noChangeAspect="1"/>
          </p:cNvPicPr>
          <p:nvPr/>
        </p:nvPicPr>
        <p:blipFill>
          <a:blip r:embed="rId5">
            <a:lum/>
            <a:alphaModFix/>
          </a:blip>
          <a:srcRect/>
          <a:stretch>
            <a:fillRect/>
          </a:stretch>
        </p:blipFill>
        <p:spPr>
          <a:xfrm>
            <a:off x="5807969" y="4524126"/>
            <a:ext cx="4886653" cy="1425154"/>
          </a:xfrm>
          <a:prstGeom prst="rect">
            <a:avLst/>
          </a:prstGeom>
          <a:noFill/>
          <a:ln>
            <a:noFill/>
          </a:ln>
        </p:spPr>
      </p:pic>
      <p:pic>
        <p:nvPicPr>
          <p:cNvPr id="11" name="Picture 10">
            <a:extLst>
              <a:ext uri="{FF2B5EF4-FFF2-40B4-BE49-F238E27FC236}">
                <a16:creationId xmlns:a16="http://schemas.microsoft.com/office/drawing/2014/main" id="{44FEFDAA-525C-46CE-86DE-BC93777EE23A}"/>
              </a:ext>
            </a:extLst>
          </p:cNvPr>
          <p:cNvPicPr>
            <a:picLocks noChangeAspect="1"/>
          </p:cNvPicPr>
          <p:nvPr/>
        </p:nvPicPr>
        <p:blipFill>
          <a:blip r:embed="rId4">
            <a:lum/>
            <a:alphaModFix/>
          </a:blip>
          <a:srcRect t="55556" r="28997" b="4945"/>
          <a:stretch>
            <a:fillRect/>
          </a:stretch>
        </p:blipFill>
        <p:spPr>
          <a:xfrm>
            <a:off x="1631504" y="4756217"/>
            <a:ext cx="3778206" cy="1110276"/>
          </a:xfrm>
          <a:prstGeom prst="rect">
            <a:avLst/>
          </a:prstGeom>
          <a:noFill/>
          <a:ln>
            <a:noFill/>
          </a:ln>
        </p:spPr>
      </p:pic>
      <p:sp>
        <p:nvSpPr>
          <p:cNvPr id="12" name="Freeform: Shape 11">
            <a:extLst>
              <a:ext uri="{FF2B5EF4-FFF2-40B4-BE49-F238E27FC236}">
                <a16:creationId xmlns:a16="http://schemas.microsoft.com/office/drawing/2014/main" id="{E2922C71-4C51-492E-8346-38CADEACF7E3}"/>
              </a:ext>
            </a:extLst>
          </p:cNvPr>
          <p:cNvSpPr/>
          <p:nvPr/>
        </p:nvSpPr>
        <p:spPr>
          <a:xfrm>
            <a:off x="3359697" y="4639017"/>
            <a:ext cx="1484630" cy="1310264"/>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54720">
            <a:solidFill>
              <a:srgbClr val="3465A4"/>
            </a:solidFill>
            <a:prstDash val="solid"/>
          </a:ln>
        </p:spPr>
        <p:txBody>
          <a:bodyPr wrap="none" lIns="117360" tIns="72360" rIns="117360" bIns="72360" anchor="ctr" anchorCtr="0" compatLnSpc="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endParaRPr lang="en-US">
              <a:latin typeface="Liberation Sans" pitchFamily="18"/>
              <a:ea typeface="WenQuanYi Micro Hei" pitchFamily="2"/>
              <a:cs typeface="Lohit Hindi" pitchFamily="2"/>
            </a:endParaRPr>
          </a:p>
        </p:txBody>
      </p:sp>
      <p:sp>
        <p:nvSpPr>
          <p:cNvPr id="13" name="TextBox 6">
            <a:extLst>
              <a:ext uri="{FF2B5EF4-FFF2-40B4-BE49-F238E27FC236}">
                <a16:creationId xmlns:a16="http://schemas.microsoft.com/office/drawing/2014/main" id="{31F3CB36-8A64-40A3-A70A-04B4D759E8D5}"/>
              </a:ext>
            </a:extLst>
          </p:cNvPr>
          <p:cNvSpPr txBox="1"/>
          <p:nvPr/>
        </p:nvSpPr>
        <p:spPr>
          <a:xfrm>
            <a:off x="5102243" y="3650401"/>
            <a:ext cx="875488" cy="356336"/>
          </a:xfrm>
          <a:prstGeom prst="rect">
            <a:avLst/>
          </a:prstGeom>
          <a:noFill/>
          <a:ln>
            <a:noFill/>
          </a:ln>
        </p:spPr>
        <p:txBody>
          <a:bodyPr vert="horz" wrap="squar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en-US" b="1" dirty="0">
                <a:solidFill>
                  <a:srgbClr val="2A6099"/>
                </a:solidFill>
                <a:latin typeface="Liberation Sans" pitchFamily="18"/>
                <a:ea typeface="WenQuanYi Micro Hei" pitchFamily="2"/>
                <a:cs typeface="Lohit Hindi" pitchFamily="2"/>
              </a:rPr>
              <a:t>model</a:t>
            </a:r>
          </a:p>
        </p:txBody>
      </p:sp>
      <p:sp>
        <p:nvSpPr>
          <p:cNvPr id="14" name="Straight Connector 13">
            <a:extLst>
              <a:ext uri="{FF2B5EF4-FFF2-40B4-BE49-F238E27FC236}">
                <a16:creationId xmlns:a16="http://schemas.microsoft.com/office/drawing/2014/main" id="{AA1EB6F7-A689-4253-8847-FE5357B2697E}"/>
              </a:ext>
            </a:extLst>
          </p:cNvPr>
          <p:cNvSpPr/>
          <p:nvPr/>
        </p:nvSpPr>
        <p:spPr>
          <a:xfrm flipV="1">
            <a:off x="4439817" y="4034467"/>
            <a:ext cx="648072" cy="521994"/>
          </a:xfrm>
          <a:prstGeom prst="line">
            <a:avLst/>
          </a:prstGeom>
          <a:noFill/>
          <a:ln w="73080">
            <a:solidFill>
              <a:srgbClr val="3465A4"/>
            </a:solidFill>
            <a:prstDash val="solid"/>
            <a:tailEnd type="arrow"/>
          </a:ln>
        </p:spPr>
        <p:txBody>
          <a:bodyPr wrap="none" lIns="90000" tIns="45000" rIns="90000" bIns="4500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endParaRPr lang="en-US">
              <a:latin typeface="Liberation Sans" pitchFamily="18"/>
              <a:ea typeface="WenQuanYi Micro Hei" pitchFamily="2"/>
              <a:cs typeface="Lohit Hindi" pitchFamily="2"/>
            </a:endParaRPr>
          </a:p>
        </p:txBody>
      </p:sp>
      <p:sp>
        <p:nvSpPr>
          <p:cNvPr id="16" name="Straight Connector 15">
            <a:extLst>
              <a:ext uri="{FF2B5EF4-FFF2-40B4-BE49-F238E27FC236}">
                <a16:creationId xmlns:a16="http://schemas.microsoft.com/office/drawing/2014/main" id="{768F786B-1613-44C2-9515-E05B6B50AAA4}"/>
              </a:ext>
            </a:extLst>
          </p:cNvPr>
          <p:cNvSpPr/>
          <p:nvPr/>
        </p:nvSpPr>
        <p:spPr>
          <a:xfrm flipH="1" flipV="1">
            <a:off x="6045343" y="4115414"/>
            <a:ext cx="750266" cy="538690"/>
          </a:xfrm>
          <a:prstGeom prst="line">
            <a:avLst/>
          </a:prstGeom>
          <a:noFill/>
          <a:ln w="73080">
            <a:solidFill>
              <a:srgbClr val="3465A4"/>
            </a:solidFill>
            <a:prstDash val="solid"/>
            <a:tailEnd type="arrow"/>
          </a:ln>
        </p:spPr>
        <p:txBody>
          <a:bodyPr wrap="none" lIns="90000" tIns="45000" rIns="90000" bIns="4500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endParaRPr lang="en-US">
              <a:latin typeface="Liberation Sans" pitchFamily="18"/>
              <a:ea typeface="WenQuanYi Micro Hei" pitchFamily="2"/>
              <a:cs typeface="Lohit Hindi" pitchFamily="2"/>
            </a:endParaRPr>
          </a:p>
        </p:txBody>
      </p:sp>
      <p:sp>
        <p:nvSpPr>
          <p:cNvPr id="17" name="Freeform: Shape 16">
            <a:extLst>
              <a:ext uri="{FF2B5EF4-FFF2-40B4-BE49-F238E27FC236}">
                <a16:creationId xmlns:a16="http://schemas.microsoft.com/office/drawing/2014/main" id="{677CB572-B6E7-4CA4-A71F-2E7929917205}"/>
              </a:ext>
            </a:extLst>
          </p:cNvPr>
          <p:cNvSpPr/>
          <p:nvPr/>
        </p:nvSpPr>
        <p:spPr>
          <a:xfrm>
            <a:off x="6816081" y="4654104"/>
            <a:ext cx="1484627" cy="1367184"/>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54720">
            <a:solidFill>
              <a:srgbClr val="3465A4"/>
            </a:solidFill>
            <a:prstDash val="solid"/>
          </a:ln>
        </p:spPr>
        <p:txBody>
          <a:bodyPr wrap="none" lIns="117360" tIns="72360" rIns="117360" bIns="72360" anchor="ctr" anchorCtr="0" compatLnSpc="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endParaRPr lang="en-US">
              <a:latin typeface="Liberation Sans" pitchFamily="18"/>
              <a:ea typeface="WenQuanYi Micro Hei" pitchFamily="2"/>
              <a:cs typeface="Lohit Hindi" pitchFamily="2"/>
            </a:endParaRPr>
          </a:p>
        </p:txBody>
      </p:sp>
      <p:sp>
        <p:nvSpPr>
          <p:cNvPr id="24" name="Foliennummernplatzhalter 3">
            <a:extLst>
              <a:ext uri="{FF2B5EF4-FFF2-40B4-BE49-F238E27FC236}">
                <a16:creationId xmlns:a16="http://schemas.microsoft.com/office/drawing/2014/main" id="{5D9AFF98-A841-4863-96F1-BDAA87E589A5}"/>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746597-E09E-4DF2-A63F-9FC8F2B460F5}" type="slidenum">
              <a:rPr lang="de-DE"/>
              <a:pPr/>
              <a:t>13</a:t>
            </a:fld>
            <a:endParaRPr lang="de-DE" dirty="0"/>
          </a:p>
        </p:txBody>
      </p:sp>
      <p:sp>
        <p:nvSpPr>
          <p:cNvPr id="18" name="Rectangle 6">
            <a:extLst>
              <a:ext uri="{FF2B5EF4-FFF2-40B4-BE49-F238E27FC236}">
                <a16:creationId xmlns:a16="http://schemas.microsoft.com/office/drawing/2014/main" id="{E23E7A51-CCB8-43D3-A17C-2C51D66F3998}"/>
              </a:ext>
            </a:extLst>
          </p:cNvPr>
          <p:cNvSpPr/>
          <p:nvPr/>
        </p:nvSpPr>
        <p:spPr>
          <a:xfrm>
            <a:off x="1811524" y="920477"/>
            <a:ext cx="8640960" cy="1600438"/>
          </a:xfrm>
          <a:prstGeom prst="rect">
            <a:avLst/>
          </a:prstGeom>
        </p:spPr>
        <p:txBody>
          <a:bodyPr wrap="square">
            <a:spAutoFit/>
          </a:bodyPr>
          <a:lstStyle/>
          <a:p>
            <a:r>
              <a:rPr lang="en-US" sz="2000" dirty="0"/>
              <a:t>For a fast and straightforward approach (Carbajal </a:t>
            </a:r>
            <a:r>
              <a:rPr lang="en-US" sz="2000" dirty="0" err="1"/>
              <a:t>Henken</a:t>
            </a:r>
            <a:r>
              <a:rPr lang="en-US" sz="2000" dirty="0"/>
              <a:t> et al, in prep), combine:</a:t>
            </a:r>
          </a:p>
          <a:p>
            <a:pPr marL="342900" indent="-342900">
              <a:buFont typeface="Wingdings" panose="05000000000000000000" pitchFamily="2" charset="2"/>
              <a:buChar char="§"/>
            </a:pPr>
            <a:r>
              <a:rPr lang="en-US" sz="2000" dirty="0"/>
              <a:t>NWP forecast temperature/humidity fields</a:t>
            </a:r>
          </a:p>
          <a:p>
            <a:pPr marL="342900" indent="-342900">
              <a:buFont typeface="Wingdings" panose="05000000000000000000" pitchFamily="2" charset="2"/>
              <a:buChar char="§"/>
            </a:pPr>
            <a:r>
              <a:rPr lang="en-US" sz="2000" dirty="0">
                <a:latin typeface="Symbol" panose="05050102010706020507" pitchFamily="18" charset="2"/>
              </a:rPr>
              <a:t>D</a:t>
            </a:r>
            <a:r>
              <a:rPr lang="en-US" sz="2000" dirty="0"/>
              <a:t>TCWV = </a:t>
            </a:r>
            <a:r>
              <a:rPr lang="en-US" sz="2000" dirty="0" err="1"/>
              <a:t>TCWV</a:t>
            </a:r>
            <a:r>
              <a:rPr lang="en-US" sz="2000" baseline="-25000" dirty="0" err="1"/>
              <a:t>obs</a:t>
            </a:r>
            <a:r>
              <a:rPr lang="en-US" sz="2000" dirty="0"/>
              <a:t> - </a:t>
            </a:r>
            <a:r>
              <a:rPr lang="en-US" sz="2000" dirty="0" err="1"/>
              <a:t>TCWV</a:t>
            </a:r>
            <a:r>
              <a:rPr lang="en-US" sz="2000" baseline="-25000" dirty="0" err="1"/>
              <a:t>model</a:t>
            </a:r>
            <a:endParaRPr lang="en-US" sz="2000" baseline="-25000" dirty="0"/>
          </a:p>
          <a:p>
            <a:endParaRPr lang="en-US" sz="2000" dirty="0"/>
          </a:p>
          <a:p>
            <a:pPr marL="285750" indent="-285750">
              <a:buFont typeface="Arial" panose="020B0604020202020204" pitchFamily="34" charset="0"/>
              <a:buChar char="•"/>
            </a:pPr>
            <a:endParaRPr lang="en-US" dirty="0"/>
          </a:p>
        </p:txBody>
      </p:sp>
      <p:pic>
        <p:nvPicPr>
          <p:cNvPr id="19" name="Picture 2" descr="Zentrale Webseite der FU Berlin">
            <a:extLst>
              <a:ext uri="{FF2B5EF4-FFF2-40B4-BE49-F238E27FC236}">
                <a16:creationId xmlns:a16="http://schemas.microsoft.com/office/drawing/2014/main" id="{83A54376-BF28-463D-BA20-BFEF8A36D7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4287834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a:xfrm>
            <a:off x="8055863" y="5206976"/>
            <a:ext cx="2217054" cy="412823"/>
          </a:xfrm>
        </p:spPr>
        <p:txBody>
          <a:bodyPr/>
          <a:lstStyle/>
          <a:p>
            <a:fld id="{3A746597-E09E-4DF2-A63F-9FC8F2B460F5}" type="slidenum">
              <a:rPr lang="de-DE" smtClean="0"/>
              <a:t>14</a:t>
            </a:fld>
            <a:endParaRPr lang="de-DE" dirty="0"/>
          </a:p>
        </p:txBody>
      </p:sp>
      <p:pic>
        <p:nvPicPr>
          <p:cNvPr id="5" name="Picture 2" descr="Zentrale Webseite der FU Berlin">
            <a:extLst>
              <a:ext uri="{FF2B5EF4-FFF2-40B4-BE49-F238E27FC236}">
                <a16:creationId xmlns:a16="http://schemas.microsoft.com/office/drawing/2014/main" id="{08EF6CBA-15BB-C041-87C6-196CF5CD0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189" y="5247132"/>
            <a:ext cx="1628012" cy="455844"/>
          </a:xfrm>
          <a:prstGeom prst="rect">
            <a:avLst/>
          </a:prstGeom>
          <a:solidFill>
            <a:schemeClr val="bg1"/>
          </a:solidFill>
        </p:spPr>
      </p:pic>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CAPE/CIN Sharpening approach</a:t>
            </a:r>
            <a:endParaRPr lang="de-DE" sz="3200" dirty="0"/>
          </a:p>
        </p:txBody>
      </p:sp>
      <p:pic>
        <p:nvPicPr>
          <p:cNvPr id="8" name="Picture 7">
            <a:extLst>
              <a:ext uri="{FF2B5EF4-FFF2-40B4-BE49-F238E27FC236}">
                <a16:creationId xmlns:a16="http://schemas.microsoft.com/office/drawing/2014/main" id="{16387120-1C1D-4C6A-B51C-C0489173B46D}"/>
              </a:ext>
            </a:extLst>
          </p:cNvPr>
          <p:cNvPicPr>
            <a:picLocks noChangeAspect="1"/>
          </p:cNvPicPr>
          <p:nvPr/>
        </p:nvPicPr>
        <p:blipFill>
          <a:blip r:embed="rId4">
            <a:lum/>
            <a:alphaModFix/>
          </a:blip>
          <a:srcRect b="64845"/>
          <a:stretch>
            <a:fillRect/>
          </a:stretch>
        </p:blipFill>
        <p:spPr>
          <a:xfrm>
            <a:off x="3619368" y="2276873"/>
            <a:ext cx="5284944" cy="981153"/>
          </a:xfrm>
          <a:prstGeom prst="rect">
            <a:avLst/>
          </a:prstGeom>
          <a:noFill/>
          <a:ln>
            <a:noFill/>
          </a:ln>
        </p:spPr>
      </p:pic>
      <p:pic>
        <p:nvPicPr>
          <p:cNvPr id="9" name="Picture 8">
            <a:extLst>
              <a:ext uri="{FF2B5EF4-FFF2-40B4-BE49-F238E27FC236}">
                <a16:creationId xmlns:a16="http://schemas.microsoft.com/office/drawing/2014/main" id="{B14528E0-037A-4B94-B8E1-292DD45D483C}"/>
              </a:ext>
            </a:extLst>
          </p:cNvPr>
          <p:cNvPicPr>
            <a:picLocks noChangeAspect="1"/>
          </p:cNvPicPr>
          <p:nvPr/>
        </p:nvPicPr>
        <p:blipFill>
          <a:blip r:embed="rId5">
            <a:lum/>
            <a:alphaModFix/>
          </a:blip>
          <a:srcRect/>
          <a:stretch>
            <a:fillRect/>
          </a:stretch>
        </p:blipFill>
        <p:spPr>
          <a:xfrm>
            <a:off x="5807969" y="4524126"/>
            <a:ext cx="4886653" cy="1425154"/>
          </a:xfrm>
          <a:prstGeom prst="rect">
            <a:avLst/>
          </a:prstGeom>
          <a:noFill/>
          <a:ln>
            <a:noFill/>
          </a:ln>
        </p:spPr>
      </p:pic>
      <p:pic>
        <p:nvPicPr>
          <p:cNvPr id="11" name="Picture 10">
            <a:extLst>
              <a:ext uri="{FF2B5EF4-FFF2-40B4-BE49-F238E27FC236}">
                <a16:creationId xmlns:a16="http://schemas.microsoft.com/office/drawing/2014/main" id="{44FEFDAA-525C-46CE-86DE-BC93777EE23A}"/>
              </a:ext>
            </a:extLst>
          </p:cNvPr>
          <p:cNvPicPr>
            <a:picLocks noChangeAspect="1"/>
          </p:cNvPicPr>
          <p:nvPr/>
        </p:nvPicPr>
        <p:blipFill>
          <a:blip r:embed="rId4">
            <a:lum/>
            <a:alphaModFix/>
          </a:blip>
          <a:srcRect t="55556" r="28997" b="4945"/>
          <a:stretch>
            <a:fillRect/>
          </a:stretch>
        </p:blipFill>
        <p:spPr>
          <a:xfrm>
            <a:off x="1631504" y="4756217"/>
            <a:ext cx="3778206" cy="1110276"/>
          </a:xfrm>
          <a:prstGeom prst="rect">
            <a:avLst/>
          </a:prstGeom>
          <a:noFill/>
          <a:ln>
            <a:noFill/>
          </a:ln>
        </p:spPr>
      </p:pic>
      <p:sp>
        <p:nvSpPr>
          <p:cNvPr id="12" name="Freeform: Shape 11">
            <a:extLst>
              <a:ext uri="{FF2B5EF4-FFF2-40B4-BE49-F238E27FC236}">
                <a16:creationId xmlns:a16="http://schemas.microsoft.com/office/drawing/2014/main" id="{E2922C71-4C51-492E-8346-38CADEACF7E3}"/>
              </a:ext>
            </a:extLst>
          </p:cNvPr>
          <p:cNvSpPr/>
          <p:nvPr/>
        </p:nvSpPr>
        <p:spPr>
          <a:xfrm>
            <a:off x="3359697" y="4639017"/>
            <a:ext cx="1484630" cy="1310264"/>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54720">
            <a:solidFill>
              <a:srgbClr val="3465A4"/>
            </a:solidFill>
            <a:prstDash val="solid"/>
          </a:ln>
        </p:spPr>
        <p:txBody>
          <a:bodyPr wrap="none" lIns="117360" tIns="72360" rIns="117360" bIns="72360" anchor="ctr" anchorCtr="0" compatLnSpc="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endParaRPr lang="en-US">
              <a:latin typeface="Liberation Sans" pitchFamily="18"/>
              <a:ea typeface="WenQuanYi Micro Hei" pitchFamily="2"/>
              <a:cs typeface="Lohit Hindi" pitchFamily="2"/>
            </a:endParaRPr>
          </a:p>
        </p:txBody>
      </p:sp>
      <p:sp>
        <p:nvSpPr>
          <p:cNvPr id="13" name="TextBox 6">
            <a:extLst>
              <a:ext uri="{FF2B5EF4-FFF2-40B4-BE49-F238E27FC236}">
                <a16:creationId xmlns:a16="http://schemas.microsoft.com/office/drawing/2014/main" id="{31F3CB36-8A64-40A3-A70A-04B4D759E8D5}"/>
              </a:ext>
            </a:extLst>
          </p:cNvPr>
          <p:cNvSpPr txBox="1"/>
          <p:nvPr/>
        </p:nvSpPr>
        <p:spPr>
          <a:xfrm>
            <a:off x="5102243" y="3650401"/>
            <a:ext cx="875488" cy="356336"/>
          </a:xfrm>
          <a:prstGeom prst="rect">
            <a:avLst/>
          </a:prstGeom>
          <a:noFill/>
          <a:ln>
            <a:noFill/>
          </a:ln>
        </p:spPr>
        <p:txBody>
          <a:bodyPr vert="horz" wrap="squar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en-US" b="1" dirty="0">
                <a:solidFill>
                  <a:srgbClr val="2A6099"/>
                </a:solidFill>
                <a:latin typeface="Liberation Sans" pitchFamily="18"/>
                <a:ea typeface="WenQuanYi Micro Hei" pitchFamily="2"/>
                <a:cs typeface="Lohit Hindi" pitchFamily="2"/>
              </a:rPr>
              <a:t>model</a:t>
            </a:r>
          </a:p>
        </p:txBody>
      </p:sp>
      <p:sp>
        <p:nvSpPr>
          <p:cNvPr id="14" name="Straight Connector 13">
            <a:extLst>
              <a:ext uri="{FF2B5EF4-FFF2-40B4-BE49-F238E27FC236}">
                <a16:creationId xmlns:a16="http://schemas.microsoft.com/office/drawing/2014/main" id="{AA1EB6F7-A689-4253-8847-FE5357B2697E}"/>
              </a:ext>
            </a:extLst>
          </p:cNvPr>
          <p:cNvSpPr/>
          <p:nvPr/>
        </p:nvSpPr>
        <p:spPr>
          <a:xfrm flipV="1">
            <a:off x="4439817" y="4034467"/>
            <a:ext cx="648072" cy="521994"/>
          </a:xfrm>
          <a:prstGeom prst="line">
            <a:avLst/>
          </a:prstGeom>
          <a:noFill/>
          <a:ln w="73080">
            <a:solidFill>
              <a:srgbClr val="3465A4"/>
            </a:solidFill>
            <a:prstDash val="solid"/>
            <a:tailEnd type="arrow"/>
          </a:ln>
        </p:spPr>
        <p:txBody>
          <a:bodyPr wrap="none" lIns="90000" tIns="45000" rIns="90000" bIns="4500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endParaRPr lang="en-US">
              <a:latin typeface="Liberation Sans" pitchFamily="18"/>
              <a:ea typeface="WenQuanYi Micro Hei" pitchFamily="2"/>
              <a:cs typeface="Lohit Hindi" pitchFamily="2"/>
            </a:endParaRPr>
          </a:p>
        </p:txBody>
      </p:sp>
      <p:sp>
        <p:nvSpPr>
          <p:cNvPr id="16" name="Straight Connector 15">
            <a:extLst>
              <a:ext uri="{FF2B5EF4-FFF2-40B4-BE49-F238E27FC236}">
                <a16:creationId xmlns:a16="http://schemas.microsoft.com/office/drawing/2014/main" id="{768F786B-1613-44C2-9515-E05B6B50AAA4}"/>
              </a:ext>
            </a:extLst>
          </p:cNvPr>
          <p:cNvSpPr/>
          <p:nvPr/>
        </p:nvSpPr>
        <p:spPr>
          <a:xfrm flipH="1" flipV="1">
            <a:off x="6045343" y="4115414"/>
            <a:ext cx="750266" cy="538690"/>
          </a:xfrm>
          <a:prstGeom prst="line">
            <a:avLst/>
          </a:prstGeom>
          <a:noFill/>
          <a:ln w="73080">
            <a:solidFill>
              <a:srgbClr val="3465A4"/>
            </a:solidFill>
            <a:prstDash val="solid"/>
            <a:tailEnd type="arrow"/>
          </a:ln>
        </p:spPr>
        <p:txBody>
          <a:bodyPr wrap="none" lIns="90000" tIns="45000" rIns="90000" bIns="4500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endParaRPr lang="en-US">
              <a:latin typeface="Liberation Sans" pitchFamily="18"/>
              <a:ea typeface="WenQuanYi Micro Hei" pitchFamily="2"/>
              <a:cs typeface="Lohit Hindi" pitchFamily="2"/>
            </a:endParaRPr>
          </a:p>
        </p:txBody>
      </p:sp>
      <p:sp>
        <p:nvSpPr>
          <p:cNvPr id="17" name="Freeform: Shape 16">
            <a:extLst>
              <a:ext uri="{FF2B5EF4-FFF2-40B4-BE49-F238E27FC236}">
                <a16:creationId xmlns:a16="http://schemas.microsoft.com/office/drawing/2014/main" id="{677CB572-B6E7-4CA4-A71F-2E7929917205}"/>
              </a:ext>
            </a:extLst>
          </p:cNvPr>
          <p:cNvSpPr/>
          <p:nvPr/>
        </p:nvSpPr>
        <p:spPr>
          <a:xfrm>
            <a:off x="6816081" y="4654104"/>
            <a:ext cx="1484627" cy="1367184"/>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54720">
            <a:solidFill>
              <a:srgbClr val="3465A4"/>
            </a:solidFill>
            <a:prstDash val="solid"/>
          </a:ln>
        </p:spPr>
        <p:txBody>
          <a:bodyPr wrap="none" lIns="117360" tIns="72360" rIns="117360" bIns="72360" anchor="ctr" anchorCtr="0" compatLnSpc="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endParaRPr lang="en-US">
              <a:latin typeface="Liberation Sans" pitchFamily="18"/>
              <a:ea typeface="WenQuanYi Micro Hei" pitchFamily="2"/>
              <a:cs typeface="Lohit Hindi" pitchFamily="2"/>
            </a:endParaRPr>
          </a:p>
        </p:txBody>
      </p:sp>
      <p:sp>
        <p:nvSpPr>
          <p:cNvPr id="18" name="Straight Connector 17">
            <a:extLst>
              <a:ext uri="{FF2B5EF4-FFF2-40B4-BE49-F238E27FC236}">
                <a16:creationId xmlns:a16="http://schemas.microsoft.com/office/drawing/2014/main" id="{576F44D6-1113-4775-9DFB-0D2EB512520F}"/>
              </a:ext>
            </a:extLst>
          </p:cNvPr>
          <p:cNvSpPr/>
          <p:nvPr/>
        </p:nvSpPr>
        <p:spPr>
          <a:xfrm flipV="1">
            <a:off x="9768408" y="3844426"/>
            <a:ext cx="7990" cy="794590"/>
          </a:xfrm>
          <a:prstGeom prst="line">
            <a:avLst/>
          </a:prstGeom>
          <a:noFill/>
          <a:ln w="73080">
            <a:solidFill>
              <a:srgbClr val="3465A4"/>
            </a:solidFill>
            <a:prstDash val="solid"/>
            <a:tailEnd type="arrow"/>
          </a:ln>
        </p:spPr>
        <p:txBody>
          <a:bodyPr wrap="none" lIns="90000" tIns="45000" rIns="90000" bIns="4500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endParaRPr lang="en-US">
              <a:latin typeface="Liberation Sans" pitchFamily="18"/>
              <a:ea typeface="WenQuanYi Micro Hei" pitchFamily="2"/>
              <a:cs typeface="Lohit Hindi" pitchFamily="2"/>
            </a:endParaRPr>
          </a:p>
        </p:txBody>
      </p:sp>
      <p:sp>
        <p:nvSpPr>
          <p:cNvPr id="19" name="TextBox 12">
            <a:extLst>
              <a:ext uri="{FF2B5EF4-FFF2-40B4-BE49-F238E27FC236}">
                <a16:creationId xmlns:a16="http://schemas.microsoft.com/office/drawing/2014/main" id="{6FF589CB-3A76-4A54-9AF6-5293F7B2ACD9}"/>
              </a:ext>
            </a:extLst>
          </p:cNvPr>
          <p:cNvSpPr txBox="1"/>
          <p:nvPr/>
        </p:nvSpPr>
        <p:spPr>
          <a:xfrm>
            <a:off x="8958520" y="3488090"/>
            <a:ext cx="1580662" cy="356336"/>
          </a:xfrm>
          <a:prstGeom prst="rect">
            <a:avLst/>
          </a:prstGeom>
          <a:noFill/>
          <a:ln>
            <a:noFill/>
          </a:ln>
        </p:spPr>
        <p:txBody>
          <a:bodyPr vert="horz" wrap="square" lIns="90000" tIns="45000" rIns="90000" bIns="45000" anchorCtr="0" compatLnSpc="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hangingPunct="0"/>
            <a:r>
              <a:rPr lang="en-US" b="1" dirty="0" err="1">
                <a:solidFill>
                  <a:srgbClr val="2A6099"/>
                </a:solidFill>
                <a:latin typeface="Liberation Sans" pitchFamily="18"/>
                <a:ea typeface="WenQuanYi Micro Hei" pitchFamily="2"/>
                <a:cs typeface="Lohit Hindi" pitchFamily="2"/>
              </a:rPr>
              <a:t>obs</a:t>
            </a:r>
            <a:r>
              <a:rPr lang="en-US" b="1" dirty="0">
                <a:solidFill>
                  <a:srgbClr val="2A6099"/>
                </a:solidFill>
                <a:latin typeface="Liberation Sans" pitchFamily="18"/>
                <a:ea typeface="WenQuanYi Micro Hei" pitchFamily="2"/>
                <a:cs typeface="Lohit Hindi" pitchFamily="2"/>
              </a:rPr>
              <a:t> - model</a:t>
            </a:r>
          </a:p>
        </p:txBody>
      </p:sp>
      <p:sp>
        <p:nvSpPr>
          <p:cNvPr id="22" name="Freeform: Shape 21">
            <a:extLst>
              <a:ext uri="{FF2B5EF4-FFF2-40B4-BE49-F238E27FC236}">
                <a16:creationId xmlns:a16="http://schemas.microsoft.com/office/drawing/2014/main" id="{764504DF-86A7-4BC3-9C69-772AC8061384}"/>
              </a:ext>
            </a:extLst>
          </p:cNvPr>
          <p:cNvSpPr/>
          <p:nvPr/>
        </p:nvSpPr>
        <p:spPr>
          <a:xfrm>
            <a:off x="9060454" y="4714803"/>
            <a:ext cx="1484627" cy="1367184"/>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noFill/>
          <a:ln w="54720">
            <a:solidFill>
              <a:srgbClr val="3465A4"/>
            </a:solidFill>
            <a:prstDash val="solid"/>
          </a:ln>
        </p:spPr>
        <p:txBody>
          <a:bodyPr wrap="none" lIns="117360" tIns="72360" rIns="117360" bIns="72360" anchor="ctr" anchorCtr="0" compatLnSpc="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endParaRPr lang="en-US">
              <a:latin typeface="Liberation Sans" pitchFamily="18"/>
              <a:ea typeface="WenQuanYi Micro Hei" pitchFamily="2"/>
              <a:cs typeface="Lohit Hindi" pitchFamily="2"/>
            </a:endParaRPr>
          </a:p>
        </p:txBody>
      </p:sp>
      <p:sp>
        <p:nvSpPr>
          <p:cNvPr id="24" name="Foliennummernplatzhalter 3">
            <a:extLst>
              <a:ext uri="{FF2B5EF4-FFF2-40B4-BE49-F238E27FC236}">
                <a16:creationId xmlns:a16="http://schemas.microsoft.com/office/drawing/2014/main" id="{5D9AFF98-A841-4863-96F1-BDAA87E589A5}"/>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746597-E09E-4DF2-A63F-9FC8F2B460F5}" type="slidenum">
              <a:rPr lang="de-DE"/>
              <a:pPr/>
              <a:t>14</a:t>
            </a:fld>
            <a:endParaRPr lang="de-DE" dirty="0"/>
          </a:p>
        </p:txBody>
      </p:sp>
      <p:sp>
        <p:nvSpPr>
          <p:cNvPr id="20" name="Rectangle 6">
            <a:extLst>
              <a:ext uri="{FF2B5EF4-FFF2-40B4-BE49-F238E27FC236}">
                <a16:creationId xmlns:a16="http://schemas.microsoft.com/office/drawing/2014/main" id="{CA720AB3-F6DC-4CB6-B69D-A82B7690FB61}"/>
              </a:ext>
            </a:extLst>
          </p:cNvPr>
          <p:cNvSpPr/>
          <p:nvPr/>
        </p:nvSpPr>
        <p:spPr>
          <a:xfrm>
            <a:off x="1811524" y="920477"/>
            <a:ext cx="8640960" cy="1600438"/>
          </a:xfrm>
          <a:prstGeom prst="rect">
            <a:avLst/>
          </a:prstGeom>
        </p:spPr>
        <p:txBody>
          <a:bodyPr wrap="square">
            <a:spAutoFit/>
          </a:bodyPr>
          <a:lstStyle/>
          <a:p>
            <a:r>
              <a:rPr lang="en-US" sz="2000" dirty="0"/>
              <a:t>For a fast and straightforward approach (Carbajal </a:t>
            </a:r>
            <a:r>
              <a:rPr lang="en-US" sz="2000" dirty="0" err="1"/>
              <a:t>Henken</a:t>
            </a:r>
            <a:r>
              <a:rPr lang="en-US" sz="2000" dirty="0"/>
              <a:t> et al, in prep), combine:</a:t>
            </a:r>
          </a:p>
          <a:p>
            <a:pPr marL="342900" indent="-342900">
              <a:buFont typeface="Wingdings" panose="05000000000000000000" pitchFamily="2" charset="2"/>
              <a:buChar char="§"/>
            </a:pPr>
            <a:r>
              <a:rPr lang="en-US" sz="2000" dirty="0"/>
              <a:t>NWP forecast temperature/humidity fields</a:t>
            </a:r>
          </a:p>
          <a:p>
            <a:pPr marL="342900" indent="-342900">
              <a:buFont typeface="Wingdings" panose="05000000000000000000" pitchFamily="2" charset="2"/>
              <a:buChar char="§"/>
            </a:pPr>
            <a:r>
              <a:rPr lang="en-US" sz="2000" dirty="0">
                <a:latin typeface="Symbol" panose="05050102010706020507" pitchFamily="18" charset="2"/>
              </a:rPr>
              <a:t>D</a:t>
            </a:r>
            <a:r>
              <a:rPr lang="en-US" sz="2000" dirty="0"/>
              <a:t>TCWV = </a:t>
            </a:r>
            <a:r>
              <a:rPr lang="en-US" sz="2000" dirty="0" err="1"/>
              <a:t>TCWV</a:t>
            </a:r>
            <a:r>
              <a:rPr lang="en-US" sz="2000" baseline="-25000" dirty="0" err="1"/>
              <a:t>obs</a:t>
            </a:r>
            <a:r>
              <a:rPr lang="en-US" sz="2000" dirty="0"/>
              <a:t> - </a:t>
            </a:r>
            <a:r>
              <a:rPr lang="en-US" sz="2000" dirty="0" err="1"/>
              <a:t>TCWV</a:t>
            </a:r>
            <a:r>
              <a:rPr lang="en-US" sz="2000" baseline="-25000" dirty="0" err="1"/>
              <a:t>model</a:t>
            </a:r>
            <a:endParaRPr lang="en-US" sz="2000" baseline="-25000" dirty="0"/>
          </a:p>
          <a:p>
            <a:endParaRPr lang="en-US" sz="2000" dirty="0"/>
          </a:p>
          <a:p>
            <a:pPr marL="285750" indent="-285750">
              <a:buFont typeface="Arial" panose="020B0604020202020204" pitchFamily="34" charset="0"/>
              <a:buChar char="•"/>
            </a:pPr>
            <a:endParaRPr lang="en-US" dirty="0"/>
          </a:p>
        </p:txBody>
      </p:sp>
      <p:pic>
        <p:nvPicPr>
          <p:cNvPr id="21" name="Picture 2" descr="Zentrale Webseite der FU Berlin">
            <a:extLst>
              <a:ext uri="{FF2B5EF4-FFF2-40B4-BE49-F238E27FC236}">
                <a16:creationId xmlns:a16="http://schemas.microsoft.com/office/drawing/2014/main" id="{DDD5D9DC-A277-49E5-BA06-E448E2D6AC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2278587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CAPE/CIN Sharpening approach: Case study</a:t>
            </a:r>
            <a:endParaRPr lang="de-DE" sz="3200" dirty="0"/>
          </a:p>
        </p:txBody>
      </p:sp>
      <p:sp>
        <p:nvSpPr>
          <p:cNvPr id="10" name="Rectangle 6">
            <a:extLst>
              <a:ext uri="{FF2B5EF4-FFF2-40B4-BE49-F238E27FC236}">
                <a16:creationId xmlns:a16="http://schemas.microsoft.com/office/drawing/2014/main" id="{B1677CA5-7B80-459D-BA81-8DB6818D0CA0}"/>
              </a:ext>
            </a:extLst>
          </p:cNvPr>
          <p:cNvSpPr/>
          <p:nvPr/>
        </p:nvSpPr>
        <p:spPr>
          <a:xfrm>
            <a:off x="1919536" y="836713"/>
            <a:ext cx="8496944" cy="2277547"/>
          </a:xfrm>
          <a:prstGeom prst="rect">
            <a:avLst/>
          </a:prstGeom>
        </p:spPr>
        <p:txBody>
          <a:bodyPr wrap="square">
            <a:spAutoFit/>
          </a:bodyPr>
          <a:lstStyle/>
          <a:p>
            <a:r>
              <a:rPr lang="en-US" sz="1400" b="1" dirty="0"/>
              <a:t>Areas of interest:</a:t>
            </a:r>
            <a:endParaRPr lang="en-US" sz="1400" dirty="0"/>
          </a:p>
          <a:p>
            <a:pPr marL="285750" indent="-285750">
              <a:buFont typeface="Wingdings" panose="05000000000000000000" pitchFamily="2" charset="2"/>
              <a:buChar char="§"/>
            </a:pPr>
            <a:r>
              <a:rPr lang="en-US" sz="1400" dirty="0"/>
              <a:t>Robust OLCI TCWV retrievals over Germany in spring/summer time</a:t>
            </a:r>
          </a:p>
          <a:p>
            <a:pPr marL="285750" indent="-285750">
              <a:buFont typeface="Wingdings" panose="05000000000000000000" pitchFamily="2" charset="2"/>
              <a:buChar char="§"/>
            </a:pPr>
            <a:r>
              <a:rPr lang="en-US" sz="1400" dirty="0"/>
              <a:t>Dominant clear-sky conditions at satellite overpass times (~9 UTC, ~11 LT)</a:t>
            </a:r>
          </a:p>
          <a:p>
            <a:pPr marL="285750" indent="-285750">
              <a:buFont typeface="Wingdings" panose="05000000000000000000" pitchFamily="2" charset="2"/>
              <a:buChar char="§"/>
            </a:pPr>
            <a:r>
              <a:rPr lang="en-US" sz="1400" dirty="0"/>
              <a:t>Within 3 hours after satellite overpass: isolated/scattered convective development on local to region scales</a:t>
            </a:r>
          </a:p>
          <a:p>
            <a:pPr marL="742950" lvl="1" indent="-285750">
              <a:buFont typeface="Wingdings" panose="05000000000000000000" pitchFamily="2" charset="2"/>
              <a:buChar char="§"/>
            </a:pPr>
            <a:r>
              <a:rPr lang="en-US" sz="1400" dirty="0">
                <a:sym typeface="Wingdings" panose="05000000000000000000" pitchFamily="2" charset="2"/>
              </a:rPr>
              <a:t> late morning/early afternoon convective cases</a:t>
            </a:r>
            <a:endParaRPr lang="en-US" sz="1400" dirty="0"/>
          </a:p>
          <a:p>
            <a:pPr marL="285750" indent="-285750">
              <a:buFont typeface="Wingdings" panose="05000000000000000000" pitchFamily="2" charset="2"/>
              <a:buChar char="§"/>
            </a:pPr>
            <a:r>
              <a:rPr lang="en-US" sz="1400" dirty="0"/>
              <a:t>Some convective potential present (non-zero CAPE values, low CIN values)</a:t>
            </a:r>
          </a:p>
          <a:p>
            <a:endParaRPr lang="en-US" sz="2000" dirty="0"/>
          </a:p>
          <a:p>
            <a:endParaRPr lang="en-US" sz="2000" dirty="0"/>
          </a:p>
          <a:p>
            <a:pPr marL="285750" indent="-285750">
              <a:buFont typeface="Arial" panose="020B0604020202020204" pitchFamily="34" charset="0"/>
              <a:buChar char="•"/>
            </a:pPr>
            <a:endParaRPr lang="en-US" dirty="0"/>
          </a:p>
        </p:txBody>
      </p:sp>
      <p:sp>
        <p:nvSpPr>
          <p:cNvPr id="24" name="Foliennummernplatzhalter 3">
            <a:extLst>
              <a:ext uri="{FF2B5EF4-FFF2-40B4-BE49-F238E27FC236}">
                <a16:creationId xmlns:a16="http://schemas.microsoft.com/office/drawing/2014/main" id="{5D9AFF98-A841-4863-96F1-BDAA87E589A5}"/>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746597-E09E-4DF2-A63F-9FC8F2B460F5}" type="slidenum">
              <a:rPr lang="de-DE"/>
              <a:pPr/>
              <a:t>15</a:t>
            </a:fld>
            <a:endParaRPr lang="de-DE" dirty="0"/>
          </a:p>
        </p:txBody>
      </p:sp>
      <p:pic>
        <p:nvPicPr>
          <p:cNvPr id="7" name="Picture 2" descr="Zentrale Webseite der FU Berlin">
            <a:extLst>
              <a:ext uri="{FF2B5EF4-FFF2-40B4-BE49-F238E27FC236}">
                <a16:creationId xmlns:a16="http://schemas.microsoft.com/office/drawing/2014/main" id="{3167B7C6-1526-4993-BBCF-5C414C482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517367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CAPE/CIN Sharpening approach: Case study</a:t>
            </a:r>
            <a:endParaRPr lang="de-DE" sz="3200" dirty="0"/>
          </a:p>
        </p:txBody>
      </p:sp>
      <p:sp>
        <p:nvSpPr>
          <p:cNvPr id="10" name="Rectangle 6">
            <a:extLst>
              <a:ext uri="{FF2B5EF4-FFF2-40B4-BE49-F238E27FC236}">
                <a16:creationId xmlns:a16="http://schemas.microsoft.com/office/drawing/2014/main" id="{B1677CA5-7B80-459D-BA81-8DB6818D0CA0}"/>
              </a:ext>
            </a:extLst>
          </p:cNvPr>
          <p:cNvSpPr/>
          <p:nvPr/>
        </p:nvSpPr>
        <p:spPr>
          <a:xfrm>
            <a:off x="1919536" y="836713"/>
            <a:ext cx="8496944" cy="2277547"/>
          </a:xfrm>
          <a:prstGeom prst="rect">
            <a:avLst/>
          </a:prstGeom>
        </p:spPr>
        <p:txBody>
          <a:bodyPr wrap="square">
            <a:spAutoFit/>
          </a:bodyPr>
          <a:lstStyle/>
          <a:p>
            <a:r>
              <a:rPr lang="en-US" sz="1400" b="1" dirty="0"/>
              <a:t>Areas of interest:</a:t>
            </a:r>
            <a:endParaRPr lang="en-US" sz="1400" dirty="0"/>
          </a:p>
          <a:p>
            <a:pPr marL="285750" indent="-285750">
              <a:buFont typeface="Wingdings" panose="05000000000000000000" pitchFamily="2" charset="2"/>
              <a:buChar char="§"/>
            </a:pPr>
            <a:r>
              <a:rPr lang="en-US" sz="1400" dirty="0"/>
              <a:t>Robust OLCI TCWV retrievals over Germany in spring/summer time</a:t>
            </a:r>
          </a:p>
          <a:p>
            <a:pPr marL="285750" indent="-285750">
              <a:buFont typeface="Wingdings" panose="05000000000000000000" pitchFamily="2" charset="2"/>
              <a:buChar char="§"/>
            </a:pPr>
            <a:r>
              <a:rPr lang="en-US" sz="1400" dirty="0"/>
              <a:t>Dominant clear-sky conditions at satellite overpass times (~9 UTC, ~11 LT)</a:t>
            </a:r>
          </a:p>
          <a:p>
            <a:pPr marL="285750" indent="-285750">
              <a:buFont typeface="Wingdings" panose="05000000000000000000" pitchFamily="2" charset="2"/>
              <a:buChar char="§"/>
            </a:pPr>
            <a:r>
              <a:rPr lang="en-US" sz="1400" dirty="0"/>
              <a:t>Within 3 hours after satellite overpass: isolated/scattered convective development on local to region scales</a:t>
            </a:r>
          </a:p>
          <a:p>
            <a:pPr marL="742950" lvl="1" indent="-285750">
              <a:buFont typeface="Wingdings" panose="05000000000000000000" pitchFamily="2" charset="2"/>
              <a:buChar char="§"/>
            </a:pPr>
            <a:r>
              <a:rPr lang="en-US" sz="1400" dirty="0">
                <a:sym typeface="Wingdings" panose="05000000000000000000" pitchFamily="2" charset="2"/>
              </a:rPr>
              <a:t> late morning/early afternoon convective cases</a:t>
            </a:r>
            <a:endParaRPr lang="en-US" sz="1400" dirty="0"/>
          </a:p>
          <a:p>
            <a:pPr marL="285750" indent="-285750">
              <a:buFont typeface="Wingdings" panose="05000000000000000000" pitchFamily="2" charset="2"/>
              <a:buChar char="§"/>
            </a:pPr>
            <a:r>
              <a:rPr lang="en-US" sz="1400" dirty="0"/>
              <a:t>Some convective potential present (non-zero CAPE values, low CIN values)</a:t>
            </a:r>
          </a:p>
          <a:p>
            <a:endParaRPr lang="en-US" sz="2000" dirty="0"/>
          </a:p>
          <a:p>
            <a:endParaRPr lang="en-US" sz="2000" dirty="0"/>
          </a:p>
          <a:p>
            <a:pPr marL="285750" indent="-285750">
              <a:buFont typeface="Arial" panose="020B0604020202020204" pitchFamily="34" charset="0"/>
              <a:buChar char="•"/>
            </a:pPr>
            <a:endParaRPr lang="en-US" dirty="0"/>
          </a:p>
        </p:txBody>
      </p:sp>
      <p:sp>
        <p:nvSpPr>
          <p:cNvPr id="24" name="Foliennummernplatzhalter 3">
            <a:extLst>
              <a:ext uri="{FF2B5EF4-FFF2-40B4-BE49-F238E27FC236}">
                <a16:creationId xmlns:a16="http://schemas.microsoft.com/office/drawing/2014/main" id="{5D9AFF98-A841-4863-96F1-BDAA87E589A5}"/>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746597-E09E-4DF2-A63F-9FC8F2B460F5}" type="slidenum">
              <a:rPr lang="de-DE"/>
              <a:pPr/>
              <a:t>16</a:t>
            </a:fld>
            <a:endParaRPr lang="de-DE" dirty="0"/>
          </a:p>
        </p:txBody>
      </p:sp>
      <p:pic>
        <p:nvPicPr>
          <p:cNvPr id="1026" name="Picture 2">
            <a:extLst>
              <a:ext uri="{FF2B5EF4-FFF2-40B4-BE49-F238E27FC236}">
                <a16:creationId xmlns:a16="http://schemas.microsoft.com/office/drawing/2014/main" id="{83E61359-7933-482F-BD8B-F669CEBB2A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4648" y="2276873"/>
            <a:ext cx="4400668" cy="45006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DB38FFC-1B36-4A0C-9408-CA9613C130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7872" y="2276874"/>
            <a:ext cx="4424633" cy="4500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A8F97B-A211-434F-A65D-ADEC8D83FFC6}"/>
              </a:ext>
            </a:extLst>
          </p:cNvPr>
          <p:cNvSpPr txBox="1"/>
          <p:nvPr/>
        </p:nvSpPr>
        <p:spPr>
          <a:xfrm>
            <a:off x="2207568" y="5310597"/>
            <a:ext cx="1512168" cy="430887"/>
          </a:xfrm>
          <a:prstGeom prst="rect">
            <a:avLst/>
          </a:prstGeom>
          <a:noFill/>
        </p:spPr>
        <p:txBody>
          <a:bodyPr wrap="square" rtlCol="0">
            <a:spAutoFit/>
          </a:bodyPr>
          <a:lstStyle/>
          <a:p>
            <a:r>
              <a:rPr lang="de-DE" sz="1100" b="1" dirty="0">
                <a:solidFill>
                  <a:schemeClr val="bg1"/>
                </a:solidFill>
              </a:rPr>
              <a:t>ERA5 reanalysis forecast fields</a:t>
            </a:r>
            <a:endParaRPr lang="en-US" sz="1100" b="1" dirty="0">
              <a:solidFill>
                <a:schemeClr val="bg1"/>
              </a:solidFill>
            </a:endParaRPr>
          </a:p>
        </p:txBody>
      </p:sp>
      <p:sp>
        <p:nvSpPr>
          <p:cNvPr id="9" name="TextBox 8">
            <a:extLst>
              <a:ext uri="{FF2B5EF4-FFF2-40B4-BE49-F238E27FC236}">
                <a16:creationId xmlns:a16="http://schemas.microsoft.com/office/drawing/2014/main" id="{54CCD430-6189-4829-BF02-EF64083FC8BF}"/>
              </a:ext>
            </a:extLst>
          </p:cNvPr>
          <p:cNvSpPr txBox="1"/>
          <p:nvPr/>
        </p:nvSpPr>
        <p:spPr>
          <a:xfrm>
            <a:off x="6632022" y="5479873"/>
            <a:ext cx="1512168" cy="261610"/>
          </a:xfrm>
          <a:prstGeom prst="rect">
            <a:avLst/>
          </a:prstGeom>
          <a:noFill/>
        </p:spPr>
        <p:txBody>
          <a:bodyPr wrap="square" rtlCol="0">
            <a:spAutoFit/>
          </a:bodyPr>
          <a:lstStyle/>
          <a:p>
            <a:r>
              <a:rPr lang="de-DE" sz="1100" b="1" dirty="0">
                <a:solidFill>
                  <a:schemeClr val="bg1"/>
                </a:solidFill>
              </a:rPr>
              <a:t>OLCI on  Sentinel-3B</a:t>
            </a:r>
            <a:endParaRPr lang="en-US" sz="1100" b="1" dirty="0">
              <a:solidFill>
                <a:schemeClr val="bg1"/>
              </a:solidFill>
            </a:endParaRPr>
          </a:p>
        </p:txBody>
      </p:sp>
      <p:pic>
        <p:nvPicPr>
          <p:cNvPr id="11" name="Picture 2" descr="Zentrale Webseite der FU Berlin">
            <a:extLst>
              <a:ext uri="{FF2B5EF4-FFF2-40B4-BE49-F238E27FC236}">
                <a16:creationId xmlns:a16="http://schemas.microsoft.com/office/drawing/2014/main" id="{F411E341-060E-4001-AF2B-AD5E8F0024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13464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CAPE/CIN Sharpening approach: Case study</a:t>
            </a:r>
            <a:endParaRPr lang="de-DE" sz="3200" dirty="0"/>
          </a:p>
        </p:txBody>
      </p:sp>
      <p:sp>
        <p:nvSpPr>
          <p:cNvPr id="10" name="Rectangle 6">
            <a:extLst>
              <a:ext uri="{FF2B5EF4-FFF2-40B4-BE49-F238E27FC236}">
                <a16:creationId xmlns:a16="http://schemas.microsoft.com/office/drawing/2014/main" id="{B1677CA5-7B80-459D-BA81-8DB6818D0CA0}"/>
              </a:ext>
            </a:extLst>
          </p:cNvPr>
          <p:cNvSpPr/>
          <p:nvPr/>
        </p:nvSpPr>
        <p:spPr>
          <a:xfrm>
            <a:off x="1919536" y="836713"/>
            <a:ext cx="8496944" cy="2277547"/>
          </a:xfrm>
          <a:prstGeom prst="rect">
            <a:avLst/>
          </a:prstGeom>
        </p:spPr>
        <p:txBody>
          <a:bodyPr wrap="square">
            <a:spAutoFit/>
          </a:bodyPr>
          <a:lstStyle/>
          <a:p>
            <a:r>
              <a:rPr lang="en-US" sz="1400" b="1" dirty="0"/>
              <a:t>Areas of interest:</a:t>
            </a:r>
            <a:endParaRPr lang="en-US" sz="1400" dirty="0"/>
          </a:p>
          <a:p>
            <a:pPr marL="285750" indent="-285750">
              <a:buFont typeface="Wingdings" panose="05000000000000000000" pitchFamily="2" charset="2"/>
              <a:buChar char="§"/>
            </a:pPr>
            <a:r>
              <a:rPr lang="en-US" sz="1400" dirty="0"/>
              <a:t>Robust OLCI TCWV retrievals over Germany in spring/summer time</a:t>
            </a:r>
          </a:p>
          <a:p>
            <a:pPr marL="285750" indent="-285750">
              <a:buFont typeface="Wingdings" panose="05000000000000000000" pitchFamily="2" charset="2"/>
              <a:buChar char="§"/>
            </a:pPr>
            <a:r>
              <a:rPr lang="en-US" sz="1400" dirty="0"/>
              <a:t>Dominant clear-sky conditions at satellite overpass times (~9 UTC, ~11 LT)</a:t>
            </a:r>
          </a:p>
          <a:p>
            <a:pPr marL="285750" indent="-285750">
              <a:buFont typeface="Wingdings" panose="05000000000000000000" pitchFamily="2" charset="2"/>
              <a:buChar char="§"/>
            </a:pPr>
            <a:r>
              <a:rPr lang="en-US" sz="1400" dirty="0"/>
              <a:t>Within 3 hours after satellite overpass: isolated/scattered convective development on local to region scales</a:t>
            </a:r>
          </a:p>
          <a:p>
            <a:pPr marL="742950" lvl="1" indent="-285750">
              <a:buFont typeface="Wingdings" panose="05000000000000000000" pitchFamily="2" charset="2"/>
              <a:buChar char="§"/>
            </a:pPr>
            <a:r>
              <a:rPr lang="en-US" sz="1400" dirty="0">
                <a:sym typeface="Wingdings" panose="05000000000000000000" pitchFamily="2" charset="2"/>
              </a:rPr>
              <a:t> late morning/early afternoon convective cases</a:t>
            </a:r>
            <a:endParaRPr lang="en-US" sz="1400" dirty="0"/>
          </a:p>
          <a:p>
            <a:pPr marL="285750" indent="-285750">
              <a:buFont typeface="Wingdings" panose="05000000000000000000" pitchFamily="2" charset="2"/>
              <a:buChar char="§"/>
            </a:pPr>
            <a:r>
              <a:rPr lang="en-US" sz="1400" dirty="0"/>
              <a:t>Some convective potential present (non-zero CAPE values, low CIN values)</a:t>
            </a:r>
          </a:p>
          <a:p>
            <a:endParaRPr lang="en-US" sz="2000" dirty="0"/>
          </a:p>
          <a:p>
            <a:endParaRPr lang="en-US" sz="2000" dirty="0"/>
          </a:p>
          <a:p>
            <a:pPr marL="285750" indent="-285750">
              <a:buFont typeface="Arial" panose="020B0604020202020204" pitchFamily="34" charset="0"/>
              <a:buChar char="•"/>
            </a:pPr>
            <a:endParaRPr lang="en-US" dirty="0"/>
          </a:p>
        </p:txBody>
      </p:sp>
      <p:sp>
        <p:nvSpPr>
          <p:cNvPr id="24" name="Foliennummernplatzhalter 3">
            <a:extLst>
              <a:ext uri="{FF2B5EF4-FFF2-40B4-BE49-F238E27FC236}">
                <a16:creationId xmlns:a16="http://schemas.microsoft.com/office/drawing/2014/main" id="{5D9AFF98-A841-4863-96F1-BDAA87E589A5}"/>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746597-E09E-4DF2-A63F-9FC8F2B460F5}" type="slidenum">
              <a:rPr lang="de-DE"/>
              <a:pPr/>
              <a:t>17</a:t>
            </a:fld>
            <a:endParaRPr lang="de-DE" dirty="0"/>
          </a:p>
        </p:txBody>
      </p:sp>
      <p:pic>
        <p:nvPicPr>
          <p:cNvPr id="1026" name="Picture 2">
            <a:extLst>
              <a:ext uri="{FF2B5EF4-FFF2-40B4-BE49-F238E27FC236}">
                <a16:creationId xmlns:a16="http://schemas.microsoft.com/office/drawing/2014/main" id="{83E61359-7933-482F-BD8B-F669CEBB2A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4648" y="2276873"/>
            <a:ext cx="4400668" cy="45006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DB38FFC-1B36-4A0C-9408-CA9613C130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7872" y="2276874"/>
            <a:ext cx="4424633" cy="450068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5F19EF-3593-4EAC-A9F3-1A43856EEE3D}"/>
              </a:ext>
            </a:extLst>
          </p:cNvPr>
          <p:cNvSpPr txBox="1"/>
          <p:nvPr/>
        </p:nvSpPr>
        <p:spPr>
          <a:xfrm>
            <a:off x="2207568" y="5310597"/>
            <a:ext cx="1512168" cy="430887"/>
          </a:xfrm>
          <a:prstGeom prst="rect">
            <a:avLst/>
          </a:prstGeom>
          <a:noFill/>
        </p:spPr>
        <p:txBody>
          <a:bodyPr wrap="square" rtlCol="0">
            <a:spAutoFit/>
          </a:bodyPr>
          <a:lstStyle/>
          <a:p>
            <a:r>
              <a:rPr lang="de-DE" sz="1100" b="1" dirty="0">
                <a:solidFill>
                  <a:schemeClr val="bg1"/>
                </a:solidFill>
              </a:rPr>
              <a:t>ERA5 reanalysis forecast fields</a:t>
            </a:r>
            <a:endParaRPr lang="en-US" sz="1100" b="1" dirty="0">
              <a:solidFill>
                <a:schemeClr val="bg1"/>
              </a:solidFill>
            </a:endParaRPr>
          </a:p>
        </p:txBody>
      </p:sp>
      <p:sp>
        <p:nvSpPr>
          <p:cNvPr id="11" name="TextBox 10">
            <a:extLst>
              <a:ext uri="{FF2B5EF4-FFF2-40B4-BE49-F238E27FC236}">
                <a16:creationId xmlns:a16="http://schemas.microsoft.com/office/drawing/2014/main" id="{01D77085-C829-4553-9EDE-A2B060946E00}"/>
              </a:ext>
            </a:extLst>
          </p:cNvPr>
          <p:cNvSpPr txBox="1"/>
          <p:nvPr/>
        </p:nvSpPr>
        <p:spPr>
          <a:xfrm>
            <a:off x="6632022" y="5479873"/>
            <a:ext cx="1512168" cy="261610"/>
          </a:xfrm>
          <a:prstGeom prst="rect">
            <a:avLst/>
          </a:prstGeom>
          <a:noFill/>
        </p:spPr>
        <p:txBody>
          <a:bodyPr wrap="square" rtlCol="0">
            <a:spAutoFit/>
          </a:bodyPr>
          <a:lstStyle/>
          <a:p>
            <a:r>
              <a:rPr lang="de-DE" sz="1100" b="1" dirty="0">
                <a:solidFill>
                  <a:schemeClr val="bg1"/>
                </a:solidFill>
              </a:rPr>
              <a:t>OLCI on  Sentinel-3B</a:t>
            </a:r>
            <a:endParaRPr lang="en-US" sz="1100" b="1" dirty="0">
              <a:solidFill>
                <a:schemeClr val="bg1"/>
              </a:solidFill>
            </a:endParaRPr>
          </a:p>
        </p:txBody>
      </p:sp>
      <p:pic>
        <p:nvPicPr>
          <p:cNvPr id="1030" name="Picture 6">
            <a:extLst>
              <a:ext uri="{FF2B5EF4-FFF2-40B4-BE49-F238E27FC236}">
                <a16:creationId xmlns:a16="http://schemas.microsoft.com/office/drawing/2014/main" id="{EFAFBC78-8FE3-48E6-8694-67DCB98FC6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5761" y="2276872"/>
            <a:ext cx="4293169" cy="44928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Zentrale Webseite der FU Berlin">
            <a:extLst>
              <a:ext uri="{FF2B5EF4-FFF2-40B4-BE49-F238E27FC236}">
                <a16:creationId xmlns:a16="http://schemas.microsoft.com/office/drawing/2014/main" id="{34409024-A305-4507-80F8-17EA72DFF1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2997355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CAPE/CIN Sharpening approach: Case study</a:t>
            </a:r>
            <a:endParaRPr lang="de-DE" sz="3200" dirty="0"/>
          </a:p>
        </p:txBody>
      </p:sp>
      <p:sp>
        <p:nvSpPr>
          <p:cNvPr id="10" name="Rectangle 6">
            <a:extLst>
              <a:ext uri="{FF2B5EF4-FFF2-40B4-BE49-F238E27FC236}">
                <a16:creationId xmlns:a16="http://schemas.microsoft.com/office/drawing/2014/main" id="{B1677CA5-7B80-459D-BA81-8DB6818D0CA0}"/>
              </a:ext>
            </a:extLst>
          </p:cNvPr>
          <p:cNvSpPr/>
          <p:nvPr/>
        </p:nvSpPr>
        <p:spPr>
          <a:xfrm>
            <a:off x="1919536" y="836713"/>
            <a:ext cx="8496944" cy="2277547"/>
          </a:xfrm>
          <a:prstGeom prst="rect">
            <a:avLst/>
          </a:prstGeom>
        </p:spPr>
        <p:txBody>
          <a:bodyPr wrap="square">
            <a:spAutoFit/>
          </a:bodyPr>
          <a:lstStyle/>
          <a:p>
            <a:r>
              <a:rPr lang="en-US" sz="1400" b="1" dirty="0"/>
              <a:t>Areas of interest:</a:t>
            </a:r>
            <a:endParaRPr lang="en-US" sz="1400" dirty="0"/>
          </a:p>
          <a:p>
            <a:pPr marL="285750" indent="-285750">
              <a:buFont typeface="Wingdings" panose="05000000000000000000" pitchFamily="2" charset="2"/>
              <a:buChar char="§"/>
            </a:pPr>
            <a:r>
              <a:rPr lang="en-US" sz="1400" dirty="0"/>
              <a:t>Robust OLCI TCWV retrievals over Germany in spring/summer time</a:t>
            </a:r>
          </a:p>
          <a:p>
            <a:pPr marL="285750" indent="-285750">
              <a:buFont typeface="Wingdings" panose="05000000000000000000" pitchFamily="2" charset="2"/>
              <a:buChar char="§"/>
            </a:pPr>
            <a:r>
              <a:rPr lang="en-US" sz="1400" dirty="0"/>
              <a:t>Dominant clear-sky conditions at satellite overpass times (~9 UTC, ~11 LT)</a:t>
            </a:r>
          </a:p>
          <a:p>
            <a:pPr marL="285750" indent="-285750">
              <a:buFont typeface="Wingdings" panose="05000000000000000000" pitchFamily="2" charset="2"/>
              <a:buChar char="§"/>
            </a:pPr>
            <a:r>
              <a:rPr lang="en-US" sz="1400" dirty="0"/>
              <a:t>Within 3 hours after satellite overpass: isolated/scattered convective development on local to region scales</a:t>
            </a:r>
          </a:p>
          <a:p>
            <a:pPr marL="742950" lvl="1" indent="-285750">
              <a:buFont typeface="Wingdings" panose="05000000000000000000" pitchFamily="2" charset="2"/>
              <a:buChar char="§"/>
            </a:pPr>
            <a:r>
              <a:rPr lang="en-US" sz="1400" dirty="0">
                <a:sym typeface="Wingdings" panose="05000000000000000000" pitchFamily="2" charset="2"/>
              </a:rPr>
              <a:t> late morning/early afternoon convective cases</a:t>
            </a:r>
            <a:endParaRPr lang="en-US" sz="1400" dirty="0"/>
          </a:p>
          <a:p>
            <a:pPr marL="285750" indent="-285750">
              <a:buFont typeface="Wingdings" panose="05000000000000000000" pitchFamily="2" charset="2"/>
              <a:buChar char="§"/>
            </a:pPr>
            <a:r>
              <a:rPr lang="en-US" sz="1400" dirty="0"/>
              <a:t>Some convective potential present (non-zero CAPE values, low CIN values)</a:t>
            </a:r>
          </a:p>
          <a:p>
            <a:endParaRPr lang="en-US" sz="2000" dirty="0"/>
          </a:p>
          <a:p>
            <a:endParaRPr lang="en-US" sz="2000" dirty="0"/>
          </a:p>
          <a:p>
            <a:pPr marL="285750" indent="-285750">
              <a:buFont typeface="Arial" panose="020B0604020202020204" pitchFamily="34" charset="0"/>
              <a:buChar char="•"/>
            </a:pPr>
            <a:endParaRPr lang="en-US" dirty="0"/>
          </a:p>
        </p:txBody>
      </p:sp>
      <p:sp>
        <p:nvSpPr>
          <p:cNvPr id="24" name="Foliennummernplatzhalter 3">
            <a:extLst>
              <a:ext uri="{FF2B5EF4-FFF2-40B4-BE49-F238E27FC236}">
                <a16:creationId xmlns:a16="http://schemas.microsoft.com/office/drawing/2014/main" id="{5D9AFF98-A841-4863-96F1-BDAA87E589A5}"/>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746597-E09E-4DF2-A63F-9FC8F2B460F5}" type="slidenum">
              <a:rPr lang="de-DE"/>
              <a:pPr/>
              <a:t>18</a:t>
            </a:fld>
            <a:endParaRPr lang="de-DE" dirty="0"/>
          </a:p>
        </p:txBody>
      </p:sp>
      <p:pic>
        <p:nvPicPr>
          <p:cNvPr id="1026" name="Picture 2">
            <a:extLst>
              <a:ext uri="{FF2B5EF4-FFF2-40B4-BE49-F238E27FC236}">
                <a16:creationId xmlns:a16="http://schemas.microsoft.com/office/drawing/2014/main" id="{83E61359-7933-482F-BD8B-F669CEBB2A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4648" y="2276873"/>
            <a:ext cx="4400668" cy="45006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DB38FFC-1B36-4A0C-9408-CA9613C130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7872" y="2276874"/>
            <a:ext cx="4424633" cy="45006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FAFBC78-8FE3-48E6-8694-67DCB98FC6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5761" y="2276872"/>
            <a:ext cx="4293169" cy="449285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FF19FAF7-2CBD-41A3-8BA8-09E66E1B1797}"/>
              </a:ext>
            </a:extLst>
          </p:cNvPr>
          <p:cNvSpPr/>
          <p:nvPr/>
        </p:nvSpPr>
        <p:spPr>
          <a:xfrm>
            <a:off x="5807968" y="2636912"/>
            <a:ext cx="1080120" cy="7200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464E538-0DDF-4198-B969-2E597F5030E4}"/>
              </a:ext>
            </a:extLst>
          </p:cNvPr>
          <p:cNvSpPr txBox="1"/>
          <p:nvPr/>
        </p:nvSpPr>
        <p:spPr>
          <a:xfrm>
            <a:off x="2207568" y="5310597"/>
            <a:ext cx="1512168" cy="430887"/>
          </a:xfrm>
          <a:prstGeom prst="rect">
            <a:avLst/>
          </a:prstGeom>
          <a:noFill/>
        </p:spPr>
        <p:txBody>
          <a:bodyPr wrap="square" rtlCol="0">
            <a:spAutoFit/>
          </a:bodyPr>
          <a:lstStyle/>
          <a:p>
            <a:r>
              <a:rPr lang="de-DE" sz="1100" b="1" dirty="0">
                <a:solidFill>
                  <a:schemeClr val="bg1"/>
                </a:solidFill>
              </a:rPr>
              <a:t>ERA5 reanalysis forecast fields</a:t>
            </a:r>
            <a:endParaRPr lang="en-US" sz="1100" b="1" dirty="0">
              <a:solidFill>
                <a:schemeClr val="bg1"/>
              </a:solidFill>
            </a:endParaRPr>
          </a:p>
        </p:txBody>
      </p:sp>
      <p:pic>
        <p:nvPicPr>
          <p:cNvPr id="12" name="Picture 2" descr="Zentrale Webseite der FU Berlin">
            <a:extLst>
              <a:ext uri="{FF2B5EF4-FFF2-40B4-BE49-F238E27FC236}">
                <a16:creationId xmlns:a16="http://schemas.microsoft.com/office/drawing/2014/main" id="{2153BD05-43C8-4774-8ECA-D5BB07D303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2450663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CAPE/CIN Sharpening approach: Case study</a:t>
            </a:r>
            <a:endParaRPr lang="de-DE" sz="3200" dirty="0"/>
          </a:p>
        </p:txBody>
      </p:sp>
      <p:sp>
        <p:nvSpPr>
          <p:cNvPr id="24" name="Foliennummernplatzhalter 3">
            <a:extLst>
              <a:ext uri="{FF2B5EF4-FFF2-40B4-BE49-F238E27FC236}">
                <a16:creationId xmlns:a16="http://schemas.microsoft.com/office/drawing/2014/main" id="{5D9AFF98-A841-4863-96F1-BDAA87E589A5}"/>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746597-E09E-4DF2-A63F-9FC8F2B460F5}" type="slidenum">
              <a:rPr lang="de-DE"/>
              <a:pPr/>
              <a:t>19</a:t>
            </a:fld>
            <a:endParaRPr lang="de-DE" dirty="0"/>
          </a:p>
        </p:txBody>
      </p:sp>
      <p:pic>
        <p:nvPicPr>
          <p:cNvPr id="2050" name="Picture 2">
            <a:extLst>
              <a:ext uri="{FF2B5EF4-FFF2-40B4-BE49-F238E27FC236}">
                <a16:creationId xmlns:a16="http://schemas.microsoft.com/office/drawing/2014/main" id="{771F87F6-2158-489E-B369-3BCFA6F327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4094" y="748927"/>
            <a:ext cx="3043768" cy="305508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53C1F51B-16BD-4C04-91E6-8EFC89CCF7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1824" y="734053"/>
            <a:ext cx="3176038" cy="308811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09537C9E-E602-48F5-9C76-3D6B914BED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6512" y="765391"/>
            <a:ext cx="3043806" cy="30027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77E810D-0855-4BBA-9994-BE308C28420F}"/>
              </a:ext>
            </a:extLst>
          </p:cNvPr>
          <p:cNvPicPr>
            <a:picLocks noChangeAspect="1"/>
          </p:cNvPicPr>
          <p:nvPr/>
        </p:nvPicPr>
        <p:blipFill rotWithShape="1">
          <a:blip r:embed="rId6"/>
          <a:srcRect l="22757" t="1" r="24901" b="38354"/>
          <a:stretch/>
        </p:blipFill>
        <p:spPr>
          <a:xfrm>
            <a:off x="2063552" y="4291709"/>
            <a:ext cx="3858162" cy="1832239"/>
          </a:xfrm>
          <a:prstGeom prst="rect">
            <a:avLst/>
          </a:prstGeom>
        </p:spPr>
      </p:pic>
      <p:pic>
        <p:nvPicPr>
          <p:cNvPr id="13" name="Picture 12">
            <a:extLst>
              <a:ext uri="{FF2B5EF4-FFF2-40B4-BE49-F238E27FC236}">
                <a16:creationId xmlns:a16="http://schemas.microsoft.com/office/drawing/2014/main" id="{12BC3878-52A5-40D3-B01B-8826A043661A}"/>
              </a:ext>
            </a:extLst>
          </p:cNvPr>
          <p:cNvPicPr>
            <a:picLocks noChangeAspect="1"/>
          </p:cNvPicPr>
          <p:nvPr/>
        </p:nvPicPr>
        <p:blipFill rotWithShape="1">
          <a:blip r:embed="rId7"/>
          <a:srcRect l="22580" r="22803" b="37918"/>
          <a:stretch/>
        </p:blipFill>
        <p:spPr>
          <a:xfrm>
            <a:off x="6209746" y="4291709"/>
            <a:ext cx="3997612" cy="1832239"/>
          </a:xfrm>
          <a:prstGeom prst="rect">
            <a:avLst/>
          </a:prstGeom>
        </p:spPr>
      </p:pic>
      <p:sp>
        <p:nvSpPr>
          <p:cNvPr id="14" name="TextBox 13">
            <a:extLst>
              <a:ext uri="{FF2B5EF4-FFF2-40B4-BE49-F238E27FC236}">
                <a16:creationId xmlns:a16="http://schemas.microsoft.com/office/drawing/2014/main" id="{411FD874-EEE1-4148-B7E2-F80BAC85593A}"/>
              </a:ext>
            </a:extLst>
          </p:cNvPr>
          <p:cNvSpPr txBox="1"/>
          <p:nvPr/>
        </p:nvSpPr>
        <p:spPr>
          <a:xfrm>
            <a:off x="2080081" y="3996556"/>
            <a:ext cx="3517094" cy="276999"/>
          </a:xfrm>
          <a:prstGeom prst="rect">
            <a:avLst/>
          </a:prstGeom>
          <a:noFill/>
        </p:spPr>
        <p:txBody>
          <a:bodyPr wrap="square" rtlCol="0">
            <a:spAutoFit/>
          </a:bodyPr>
          <a:lstStyle/>
          <a:p>
            <a:pPr algn="ctr"/>
            <a:r>
              <a:rPr lang="de-DE" sz="1200" dirty="0"/>
              <a:t>MODIS-TERRA at 10.04 UTC</a:t>
            </a:r>
            <a:endParaRPr lang="en-US" sz="1200" dirty="0"/>
          </a:p>
        </p:txBody>
      </p:sp>
      <p:sp>
        <p:nvSpPr>
          <p:cNvPr id="15" name="TextBox 14">
            <a:extLst>
              <a:ext uri="{FF2B5EF4-FFF2-40B4-BE49-F238E27FC236}">
                <a16:creationId xmlns:a16="http://schemas.microsoft.com/office/drawing/2014/main" id="{AE121633-9D1E-4D9E-9989-BCEBE5D9B134}"/>
              </a:ext>
            </a:extLst>
          </p:cNvPr>
          <p:cNvSpPr txBox="1"/>
          <p:nvPr/>
        </p:nvSpPr>
        <p:spPr>
          <a:xfrm>
            <a:off x="6519420" y="3977587"/>
            <a:ext cx="3517094" cy="276999"/>
          </a:xfrm>
          <a:prstGeom prst="rect">
            <a:avLst/>
          </a:prstGeom>
          <a:noFill/>
        </p:spPr>
        <p:txBody>
          <a:bodyPr wrap="square" rtlCol="0">
            <a:spAutoFit/>
          </a:bodyPr>
          <a:lstStyle/>
          <a:p>
            <a:pPr algn="ctr"/>
            <a:r>
              <a:rPr lang="de-DE" sz="1200" dirty="0"/>
              <a:t>MODIS-Aqua at 11.50 UTC</a:t>
            </a:r>
            <a:endParaRPr lang="en-US" sz="1200" dirty="0"/>
          </a:p>
        </p:txBody>
      </p:sp>
      <p:sp>
        <p:nvSpPr>
          <p:cNvPr id="16" name="Oval 15">
            <a:extLst>
              <a:ext uri="{FF2B5EF4-FFF2-40B4-BE49-F238E27FC236}">
                <a16:creationId xmlns:a16="http://schemas.microsoft.com/office/drawing/2014/main" id="{522E4871-CE8D-4D0D-937D-F7A59078E9FC}"/>
              </a:ext>
            </a:extLst>
          </p:cNvPr>
          <p:cNvSpPr/>
          <p:nvPr/>
        </p:nvSpPr>
        <p:spPr>
          <a:xfrm>
            <a:off x="7189864" y="4621682"/>
            <a:ext cx="1629873" cy="7707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E213260-CB21-497C-B822-A21BB1227BDA}"/>
              </a:ext>
            </a:extLst>
          </p:cNvPr>
          <p:cNvSpPr/>
          <p:nvPr/>
        </p:nvSpPr>
        <p:spPr>
          <a:xfrm>
            <a:off x="3023693" y="4680643"/>
            <a:ext cx="1629873" cy="7707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descr="Zentrale Webseite der FU Berlin">
            <a:extLst>
              <a:ext uri="{FF2B5EF4-FFF2-40B4-BE49-F238E27FC236}">
                <a16:creationId xmlns:a16="http://schemas.microsoft.com/office/drawing/2014/main" id="{0D4A23B0-681F-434D-AFA1-189C3B7DB6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3666016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A746597-E09E-4DF2-A63F-9FC8F2B460F5}" type="slidenum">
              <a:rPr lang="de-DE" smtClean="0"/>
              <a:t>2</a:t>
            </a:fld>
            <a:endParaRPr lang="de-DE" dirty="0"/>
          </a:p>
        </p:txBody>
      </p:sp>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979308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800" dirty="0">
                <a:solidFill>
                  <a:schemeClr val="tx2"/>
                </a:solidFill>
              </a:rPr>
              <a:t>Why use TCWV to monitor pre-convective environments</a:t>
            </a:r>
            <a:endParaRPr lang="de-DE" sz="2800" dirty="0"/>
          </a:p>
        </p:txBody>
      </p:sp>
      <p:sp>
        <p:nvSpPr>
          <p:cNvPr id="10" name="Rectangle 6">
            <a:extLst>
              <a:ext uri="{FF2B5EF4-FFF2-40B4-BE49-F238E27FC236}">
                <a16:creationId xmlns:a16="http://schemas.microsoft.com/office/drawing/2014/main" id="{B1677CA5-7B80-459D-BA81-8DB6818D0CA0}"/>
              </a:ext>
            </a:extLst>
          </p:cNvPr>
          <p:cNvSpPr/>
          <p:nvPr/>
        </p:nvSpPr>
        <p:spPr>
          <a:xfrm>
            <a:off x="1847528" y="886962"/>
            <a:ext cx="8640960" cy="2113399"/>
          </a:xfrm>
          <a:prstGeom prst="rect">
            <a:avLst/>
          </a:prstGeom>
        </p:spPr>
        <p:txBody>
          <a:bodyPr wrap="square">
            <a:spAutoFit/>
          </a:bodyPr>
          <a:lstStyle/>
          <a:p>
            <a:pPr marL="342900" indent="-342900">
              <a:buFont typeface="Wingdings" panose="05000000000000000000" pitchFamily="2" charset="2"/>
              <a:buChar char="§"/>
            </a:pPr>
            <a:r>
              <a:rPr lang="en-US" sz="2000" dirty="0"/>
              <a:t>Moisture is a key ingredient for deep convection and heavy precipitation</a:t>
            </a:r>
          </a:p>
          <a:p>
            <a:pPr marL="342900" indent="-342900">
              <a:buFont typeface="Wingdings" panose="05000000000000000000" pitchFamily="2" charset="2"/>
              <a:buChar char="§"/>
            </a:pPr>
            <a:r>
              <a:rPr lang="en-US" sz="2000" dirty="0"/>
              <a:t>Low-level moisture variability drives convective initiation</a:t>
            </a:r>
          </a:p>
          <a:p>
            <a:pPr marL="342900" indent="-342900">
              <a:buFont typeface="Wingdings" panose="05000000000000000000" pitchFamily="2" charset="2"/>
              <a:buChar char="§"/>
            </a:pPr>
            <a:r>
              <a:rPr lang="en-US" sz="2000" dirty="0"/>
              <a:t>Signal convective potential before onset of clouds and precipitation</a:t>
            </a:r>
          </a:p>
          <a:p>
            <a:endParaRPr lang="en-US" sz="2000" dirty="0"/>
          </a:p>
          <a:p>
            <a:endParaRPr lang="en-US" sz="2000" baseline="30000" dirty="0"/>
          </a:p>
          <a:p>
            <a:endParaRPr lang="en-US" sz="2000" dirty="0"/>
          </a:p>
          <a:p>
            <a:pPr marL="285750" indent="-285750">
              <a:buFont typeface="Arial" panose="020B0604020202020204" pitchFamily="34" charset="0"/>
              <a:buChar char="•"/>
            </a:pPr>
            <a:endParaRPr lang="en-US" dirty="0"/>
          </a:p>
        </p:txBody>
      </p:sp>
      <p:sp>
        <p:nvSpPr>
          <p:cNvPr id="15" name="AutoShape 2">
            <a:extLst>
              <a:ext uri="{FF2B5EF4-FFF2-40B4-BE49-F238E27FC236}">
                <a16:creationId xmlns:a16="http://schemas.microsoft.com/office/drawing/2014/main" id="{2890636C-B10F-4FFB-828B-9ACAF0C5A573}"/>
              </a:ext>
            </a:extLst>
          </p:cNvPr>
          <p:cNvSpPr>
            <a:spLocks noChangeAspect="1" noChangeArrowheads="1"/>
          </p:cNvSpPr>
          <p:nvPr/>
        </p:nvSpPr>
        <p:spPr bwMode="auto">
          <a:xfrm>
            <a:off x="3514725" y="976314"/>
            <a:ext cx="5162550" cy="4905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2" descr="Zentrale Webseite der FU Berlin">
            <a:extLst>
              <a:ext uri="{FF2B5EF4-FFF2-40B4-BE49-F238E27FC236}">
                <a16:creationId xmlns:a16="http://schemas.microsoft.com/office/drawing/2014/main" id="{07A87BFC-49FD-400B-8EB6-693596C93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3364250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CAPE/CIN Sharpening approach: Case study</a:t>
            </a:r>
            <a:endParaRPr lang="de-DE" sz="3200" dirty="0"/>
          </a:p>
        </p:txBody>
      </p:sp>
      <p:pic>
        <p:nvPicPr>
          <p:cNvPr id="23" name="Picture 2" descr="Zentrale Webseite der FU Berlin">
            <a:extLst>
              <a:ext uri="{FF2B5EF4-FFF2-40B4-BE49-F238E27FC236}">
                <a16:creationId xmlns:a16="http://schemas.microsoft.com/office/drawing/2014/main" id="{D0E75F87-C40A-4770-B379-6721301ED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6356350"/>
            <a:ext cx="1414284" cy="396000"/>
          </a:xfrm>
          <a:prstGeom prst="rect">
            <a:avLst/>
          </a:prstGeom>
          <a:solidFill>
            <a:schemeClr val="bg1"/>
          </a:solidFill>
        </p:spPr>
      </p:pic>
      <p:sp>
        <p:nvSpPr>
          <p:cNvPr id="24" name="Foliennummernplatzhalter 3">
            <a:extLst>
              <a:ext uri="{FF2B5EF4-FFF2-40B4-BE49-F238E27FC236}">
                <a16:creationId xmlns:a16="http://schemas.microsoft.com/office/drawing/2014/main" id="{5D9AFF98-A841-4863-96F1-BDAA87E589A5}"/>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746597-E09E-4DF2-A63F-9FC8F2B460F5}" type="slidenum">
              <a:rPr lang="de-DE"/>
              <a:pPr/>
              <a:t>20</a:t>
            </a:fld>
            <a:endParaRPr lang="de-DE" dirty="0"/>
          </a:p>
        </p:txBody>
      </p:sp>
      <p:pic>
        <p:nvPicPr>
          <p:cNvPr id="2050" name="Picture 2">
            <a:extLst>
              <a:ext uri="{FF2B5EF4-FFF2-40B4-BE49-F238E27FC236}">
                <a16:creationId xmlns:a16="http://schemas.microsoft.com/office/drawing/2014/main" id="{771F87F6-2158-489E-B369-3BCFA6F327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4094" y="748927"/>
            <a:ext cx="3043768" cy="30550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CB30F7F-8C39-4E6F-9C6C-8DBC0AFE81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0959" y="3797225"/>
            <a:ext cx="3043806" cy="30339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42A0F6A2-056D-44F7-BC75-ED380C0B6C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4765" y="3784871"/>
            <a:ext cx="3112932" cy="305772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53C1F51B-16BD-4C04-91E6-8EFC89CCF7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1824" y="734053"/>
            <a:ext cx="3176038" cy="308811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09537C9E-E602-48F5-9C76-3D6B914BED8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6512" y="765391"/>
            <a:ext cx="3043806" cy="30027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B6B2997-4C80-438D-87C8-74803878DB2D}"/>
              </a:ext>
            </a:extLst>
          </p:cNvPr>
          <p:cNvSpPr txBox="1"/>
          <p:nvPr/>
        </p:nvSpPr>
        <p:spPr>
          <a:xfrm>
            <a:off x="1801490" y="4005065"/>
            <a:ext cx="2670334" cy="2585323"/>
          </a:xfrm>
          <a:prstGeom prst="rect">
            <a:avLst/>
          </a:prstGeom>
          <a:noFill/>
        </p:spPr>
        <p:txBody>
          <a:bodyPr wrap="square" rtlCol="0">
            <a:spAutoFit/>
          </a:bodyPr>
          <a:lstStyle/>
          <a:p>
            <a:r>
              <a:rPr lang="de-DE" dirty="0"/>
              <a:t>Contours:</a:t>
            </a:r>
          </a:p>
          <a:p>
            <a:r>
              <a:rPr lang="de-DE" b="1" dirty="0">
                <a:solidFill>
                  <a:srgbClr val="00FFFF"/>
                </a:solidFill>
              </a:rPr>
              <a:t>NWCSAF Convective Initiation probability &gt; 0</a:t>
            </a:r>
          </a:p>
          <a:p>
            <a:r>
              <a:rPr lang="de-DE" b="1" dirty="0">
                <a:solidFill>
                  <a:srgbClr val="2D23F1"/>
                </a:solidFill>
              </a:rPr>
              <a:t>NWCSAF Rapid developing thunderstorm</a:t>
            </a:r>
          </a:p>
          <a:p>
            <a:r>
              <a:rPr lang="de-DE" b="1" dirty="0">
                <a:solidFill>
                  <a:srgbClr val="00B050"/>
                </a:solidFill>
              </a:rPr>
              <a:t>RADOLAN Precipitation accumulation</a:t>
            </a:r>
          </a:p>
          <a:p>
            <a:endParaRPr lang="de-DE" dirty="0"/>
          </a:p>
          <a:p>
            <a:endParaRPr lang="en-US" dirty="0"/>
          </a:p>
        </p:txBody>
      </p:sp>
      <p:grpSp>
        <p:nvGrpSpPr>
          <p:cNvPr id="11" name="Group 10">
            <a:extLst>
              <a:ext uri="{FF2B5EF4-FFF2-40B4-BE49-F238E27FC236}">
                <a16:creationId xmlns:a16="http://schemas.microsoft.com/office/drawing/2014/main" id="{FFD06B3B-9D66-4E93-A1BF-B5CD1DB13C1F}"/>
              </a:ext>
            </a:extLst>
          </p:cNvPr>
          <p:cNvGrpSpPr>
            <a:grpSpLocks noChangeAspect="1"/>
          </p:cNvGrpSpPr>
          <p:nvPr/>
        </p:nvGrpSpPr>
        <p:grpSpPr>
          <a:xfrm>
            <a:off x="6456043" y="6638401"/>
            <a:ext cx="723857" cy="148077"/>
            <a:chOff x="1185453" y="6356350"/>
            <a:chExt cx="2133599" cy="396000"/>
          </a:xfrm>
        </p:grpSpPr>
        <p:pic>
          <p:nvPicPr>
            <p:cNvPr id="12" name="Picture 14">
              <a:extLst>
                <a:ext uri="{FF2B5EF4-FFF2-40B4-BE49-F238E27FC236}">
                  <a16:creationId xmlns:a16="http://schemas.microsoft.com/office/drawing/2014/main" id="{65318639-2150-41C2-B955-1BD00F7EF7AC}"/>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9380" t="92348" r="15873" b="1741"/>
            <a:stretch/>
          </p:blipFill>
          <p:spPr bwMode="auto">
            <a:xfrm>
              <a:off x="1185453" y="6356350"/>
              <a:ext cx="2133599" cy="396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4F8B01DC-06A7-4EF5-A6EC-559E9D965D96}"/>
                </a:ext>
              </a:extLst>
            </p:cNvPr>
            <p:cNvCxnSpPr>
              <a:cxnSpLocks/>
            </p:cNvCxnSpPr>
            <p:nvPr/>
          </p:nvCxnSpPr>
          <p:spPr>
            <a:xfrm>
              <a:off x="2318927" y="6565506"/>
              <a:ext cx="133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5EBB00FE-77B8-4313-9E61-EE7D1BF537EA}"/>
              </a:ext>
            </a:extLst>
          </p:cNvPr>
          <p:cNvGrpSpPr>
            <a:grpSpLocks noChangeAspect="1"/>
          </p:cNvGrpSpPr>
          <p:nvPr/>
        </p:nvGrpSpPr>
        <p:grpSpPr>
          <a:xfrm>
            <a:off x="9408369" y="6638401"/>
            <a:ext cx="723857" cy="148077"/>
            <a:chOff x="1185453" y="6356350"/>
            <a:chExt cx="2133599" cy="396000"/>
          </a:xfrm>
        </p:grpSpPr>
        <p:pic>
          <p:nvPicPr>
            <p:cNvPr id="15" name="Picture 14">
              <a:extLst>
                <a:ext uri="{FF2B5EF4-FFF2-40B4-BE49-F238E27FC236}">
                  <a16:creationId xmlns:a16="http://schemas.microsoft.com/office/drawing/2014/main" id="{EF25EEBD-13AC-48EF-8B5E-73CAB23A8EC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59380" t="92348" r="15873" b="1741"/>
            <a:stretch/>
          </p:blipFill>
          <p:spPr bwMode="auto">
            <a:xfrm>
              <a:off x="1185453" y="6356350"/>
              <a:ext cx="2133599" cy="396000"/>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B443D05B-3291-42B7-835D-37386C7215FA}"/>
                </a:ext>
              </a:extLst>
            </p:cNvPr>
            <p:cNvCxnSpPr>
              <a:cxnSpLocks/>
            </p:cNvCxnSpPr>
            <p:nvPr/>
          </p:nvCxnSpPr>
          <p:spPr>
            <a:xfrm>
              <a:off x="2318927" y="6565506"/>
              <a:ext cx="133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2050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CAPE/CIN Sharpening approach: Case study</a:t>
            </a:r>
            <a:endParaRPr lang="de-DE" sz="3200" dirty="0"/>
          </a:p>
        </p:txBody>
      </p:sp>
      <p:sp>
        <p:nvSpPr>
          <p:cNvPr id="24" name="Foliennummernplatzhalter 3">
            <a:extLst>
              <a:ext uri="{FF2B5EF4-FFF2-40B4-BE49-F238E27FC236}">
                <a16:creationId xmlns:a16="http://schemas.microsoft.com/office/drawing/2014/main" id="{5D9AFF98-A841-4863-96F1-BDAA87E589A5}"/>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746597-E09E-4DF2-A63F-9FC8F2B460F5}" type="slidenum">
              <a:rPr lang="de-DE"/>
              <a:pPr/>
              <a:t>21</a:t>
            </a:fld>
            <a:endParaRPr lang="de-DE" dirty="0"/>
          </a:p>
        </p:txBody>
      </p:sp>
      <p:pic>
        <p:nvPicPr>
          <p:cNvPr id="3074" name="Picture 2">
            <a:extLst>
              <a:ext uri="{FF2B5EF4-FFF2-40B4-BE49-F238E27FC236}">
                <a16:creationId xmlns:a16="http://schemas.microsoft.com/office/drawing/2014/main" id="{308EA705-44B8-49A4-AF98-8A07647BC8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0758" y="796916"/>
            <a:ext cx="3058716" cy="27149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35612D4-8B17-4BCA-94E4-90D024C4AA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3920" y="794555"/>
            <a:ext cx="3096344" cy="274834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A03DD3B-B132-49BE-870A-8F65F5AC56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3720" y="785426"/>
            <a:ext cx="3071660" cy="2726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Zentrale Webseite der FU Berlin">
            <a:extLst>
              <a:ext uri="{FF2B5EF4-FFF2-40B4-BE49-F238E27FC236}">
                <a16:creationId xmlns:a16="http://schemas.microsoft.com/office/drawing/2014/main" id="{533D2E92-9413-4156-ADD5-9B70909F61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1845040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CAPE/CIN Sharpening approach: Case study</a:t>
            </a:r>
            <a:endParaRPr lang="de-DE" sz="3200" dirty="0"/>
          </a:p>
        </p:txBody>
      </p:sp>
      <p:sp>
        <p:nvSpPr>
          <p:cNvPr id="24" name="Foliennummernplatzhalter 3">
            <a:extLst>
              <a:ext uri="{FF2B5EF4-FFF2-40B4-BE49-F238E27FC236}">
                <a16:creationId xmlns:a16="http://schemas.microsoft.com/office/drawing/2014/main" id="{5D9AFF98-A841-4863-96F1-BDAA87E589A5}"/>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746597-E09E-4DF2-A63F-9FC8F2B460F5}" type="slidenum">
              <a:rPr lang="de-DE"/>
              <a:pPr/>
              <a:t>22</a:t>
            </a:fld>
            <a:endParaRPr lang="de-DE" dirty="0"/>
          </a:p>
        </p:txBody>
      </p:sp>
      <p:pic>
        <p:nvPicPr>
          <p:cNvPr id="3074" name="Picture 2">
            <a:extLst>
              <a:ext uri="{FF2B5EF4-FFF2-40B4-BE49-F238E27FC236}">
                <a16:creationId xmlns:a16="http://schemas.microsoft.com/office/drawing/2014/main" id="{308EA705-44B8-49A4-AF98-8A07647BC8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0758" y="796916"/>
            <a:ext cx="3058716" cy="27149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35612D4-8B17-4BCA-94E4-90D024C4AA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3920" y="794555"/>
            <a:ext cx="3096344" cy="274834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A03DD3B-B132-49BE-870A-8F65F5AC56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3720" y="785426"/>
            <a:ext cx="3071660" cy="272643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AC971658-1FB1-479A-A8C6-AE2ABC2F492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8870" y="3741098"/>
            <a:ext cx="3059131" cy="269318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89741A51-22A1-4767-8D57-5BC80EA7D55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30264" y="3747404"/>
            <a:ext cx="3096905" cy="272643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5F9671F9-2A1E-407C-B9CB-9509C7391C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71133" y="3747406"/>
            <a:ext cx="3096905" cy="272643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70F61ED-5007-4EC1-8D2F-6555D07E1F7B}"/>
              </a:ext>
            </a:extLst>
          </p:cNvPr>
          <p:cNvSpPr txBox="1"/>
          <p:nvPr/>
        </p:nvSpPr>
        <p:spPr>
          <a:xfrm>
            <a:off x="2867536" y="3933057"/>
            <a:ext cx="1656184" cy="276999"/>
          </a:xfrm>
          <a:prstGeom prst="rect">
            <a:avLst/>
          </a:prstGeom>
          <a:noFill/>
        </p:spPr>
        <p:txBody>
          <a:bodyPr wrap="square" rtlCol="0">
            <a:spAutoFit/>
          </a:bodyPr>
          <a:lstStyle/>
          <a:p>
            <a:pPr algn="r"/>
            <a:r>
              <a:rPr lang="de-DE" sz="1200" dirty="0">
                <a:solidFill>
                  <a:schemeClr val="bg1"/>
                </a:solidFill>
              </a:rPr>
              <a:t>ICON-D2 forecast</a:t>
            </a:r>
            <a:endParaRPr lang="en-US" sz="1200" dirty="0">
              <a:solidFill>
                <a:schemeClr val="bg1"/>
              </a:solidFill>
            </a:endParaRPr>
          </a:p>
        </p:txBody>
      </p:sp>
      <p:grpSp>
        <p:nvGrpSpPr>
          <p:cNvPr id="7" name="Group 6">
            <a:extLst>
              <a:ext uri="{FF2B5EF4-FFF2-40B4-BE49-F238E27FC236}">
                <a16:creationId xmlns:a16="http://schemas.microsoft.com/office/drawing/2014/main" id="{19F739B1-478F-4A42-91D7-AA05D5B3A8E6}"/>
              </a:ext>
            </a:extLst>
          </p:cNvPr>
          <p:cNvGrpSpPr/>
          <p:nvPr/>
        </p:nvGrpSpPr>
        <p:grpSpPr>
          <a:xfrm>
            <a:off x="3391808" y="6270691"/>
            <a:ext cx="804285" cy="154998"/>
            <a:chOff x="1185453" y="6356350"/>
            <a:chExt cx="2133599" cy="396000"/>
          </a:xfrm>
        </p:grpSpPr>
        <p:pic>
          <p:nvPicPr>
            <p:cNvPr id="12" name="Picture 14">
              <a:extLst>
                <a:ext uri="{FF2B5EF4-FFF2-40B4-BE49-F238E27FC236}">
                  <a16:creationId xmlns:a16="http://schemas.microsoft.com/office/drawing/2014/main" id="{B51D744A-E355-40B8-BBF6-1155D858CD4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9380" t="92348" r="15873" b="1741"/>
            <a:stretch/>
          </p:blipFill>
          <p:spPr bwMode="auto">
            <a:xfrm>
              <a:off x="1185453" y="6356350"/>
              <a:ext cx="2133599" cy="39600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0831E5C4-9D49-4BCD-B2B8-84BC1AD07D20}"/>
                </a:ext>
              </a:extLst>
            </p:cNvPr>
            <p:cNvCxnSpPr>
              <a:cxnSpLocks/>
            </p:cNvCxnSpPr>
            <p:nvPr/>
          </p:nvCxnSpPr>
          <p:spPr>
            <a:xfrm>
              <a:off x="2318927" y="6565506"/>
              <a:ext cx="133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1D6A52D0-5EAA-4DDF-8AEF-0A66C6761DD8}"/>
              </a:ext>
            </a:extLst>
          </p:cNvPr>
          <p:cNvGrpSpPr/>
          <p:nvPr/>
        </p:nvGrpSpPr>
        <p:grpSpPr>
          <a:xfrm>
            <a:off x="6587499" y="6270691"/>
            <a:ext cx="804285" cy="154998"/>
            <a:chOff x="1185453" y="6356350"/>
            <a:chExt cx="2133599" cy="396000"/>
          </a:xfrm>
        </p:grpSpPr>
        <p:pic>
          <p:nvPicPr>
            <p:cNvPr id="19" name="Picture 14">
              <a:extLst>
                <a:ext uri="{FF2B5EF4-FFF2-40B4-BE49-F238E27FC236}">
                  <a16:creationId xmlns:a16="http://schemas.microsoft.com/office/drawing/2014/main" id="{ECE91AC4-A000-4D07-B4F8-D6CFC6CA7A3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9380" t="92348" r="15873" b="1741"/>
            <a:stretch/>
          </p:blipFill>
          <p:spPr bwMode="auto">
            <a:xfrm>
              <a:off x="1185453" y="6356350"/>
              <a:ext cx="2133599" cy="39600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64A81AFB-0917-41B9-A506-2E1BAB4CF967}"/>
                </a:ext>
              </a:extLst>
            </p:cNvPr>
            <p:cNvCxnSpPr>
              <a:cxnSpLocks/>
            </p:cNvCxnSpPr>
            <p:nvPr/>
          </p:nvCxnSpPr>
          <p:spPr>
            <a:xfrm>
              <a:off x="2318927" y="6565506"/>
              <a:ext cx="133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5850A62B-139E-46EC-9C20-91B28605C4AB}"/>
              </a:ext>
            </a:extLst>
          </p:cNvPr>
          <p:cNvGrpSpPr/>
          <p:nvPr/>
        </p:nvGrpSpPr>
        <p:grpSpPr>
          <a:xfrm>
            <a:off x="9406516" y="6238800"/>
            <a:ext cx="804285" cy="154998"/>
            <a:chOff x="1185453" y="6356350"/>
            <a:chExt cx="2133599" cy="396000"/>
          </a:xfrm>
        </p:grpSpPr>
        <p:pic>
          <p:nvPicPr>
            <p:cNvPr id="22" name="Picture 14">
              <a:extLst>
                <a:ext uri="{FF2B5EF4-FFF2-40B4-BE49-F238E27FC236}">
                  <a16:creationId xmlns:a16="http://schemas.microsoft.com/office/drawing/2014/main" id="{F0C3336A-651C-40A6-8C15-FBCA2D86EC4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9380" t="92348" r="15873" b="1741"/>
            <a:stretch/>
          </p:blipFill>
          <p:spPr bwMode="auto">
            <a:xfrm>
              <a:off x="1185453" y="6356350"/>
              <a:ext cx="2133599" cy="39600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1FB04A22-EFD3-4DFB-8B83-3394A88AC70A}"/>
                </a:ext>
              </a:extLst>
            </p:cNvPr>
            <p:cNvCxnSpPr>
              <a:cxnSpLocks/>
            </p:cNvCxnSpPr>
            <p:nvPr/>
          </p:nvCxnSpPr>
          <p:spPr>
            <a:xfrm>
              <a:off x="2318927" y="6565506"/>
              <a:ext cx="1333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6" name="Picture 2" descr="Zentrale Webseite der FU Berlin">
            <a:extLst>
              <a:ext uri="{FF2B5EF4-FFF2-40B4-BE49-F238E27FC236}">
                <a16:creationId xmlns:a16="http://schemas.microsoft.com/office/drawing/2014/main" id="{D03F756F-363E-4B8A-B231-9A73F45229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2160817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CAPE/CIN Sharpening approach: Initial statistics</a:t>
            </a:r>
            <a:endParaRPr lang="de-DE" sz="3200" dirty="0"/>
          </a:p>
        </p:txBody>
      </p:sp>
      <p:sp>
        <p:nvSpPr>
          <p:cNvPr id="24" name="Foliennummernplatzhalter 3">
            <a:extLst>
              <a:ext uri="{FF2B5EF4-FFF2-40B4-BE49-F238E27FC236}">
                <a16:creationId xmlns:a16="http://schemas.microsoft.com/office/drawing/2014/main" id="{5D9AFF98-A841-4863-96F1-BDAA87E589A5}"/>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746597-E09E-4DF2-A63F-9FC8F2B460F5}" type="slidenum">
              <a:rPr lang="de-DE"/>
              <a:pPr/>
              <a:t>23</a:t>
            </a:fld>
            <a:endParaRPr lang="de-DE" dirty="0"/>
          </a:p>
        </p:txBody>
      </p:sp>
      <p:sp>
        <p:nvSpPr>
          <p:cNvPr id="9" name="TextBox 8">
            <a:extLst>
              <a:ext uri="{FF2B5EF4-FFF2-40B4-BE49-F238E27FC236}">
                <a16:creationId xmlns:a16="http://schemas.microsoft.com/office/drawing/2014/main" id="{36BE0162-CBA3-41BC-9E7F-7304AA867BE6}"/>
              </a:ext>
            </a:extLst>
          </p:cNvPr>
          <p:cNvSpPr txBox="1"/>
          <p:nvPr/>
        </p:nvSpPr>
        <p:spPr>
          <a:xfrm>
            <a:off x="1919536" y="908720"/>
            <a:ext cx="8568952" cy="1569660"/>
          </a:xfrm>
          <a:prstGeom prst="rect">
            <a:avLst/>
          </a:prstGeom>
          <a:noFill/>
        </p:spPr>
        <p:txBody>
          <a:bodyPr wrap="square" rtlCol="0">
            <a:spAutoFit/>
          </a:bodyPr>
          <a:lstStyle/>
          <a:p>
            <a:r>
              <a:rPr lang="de-DE" sz="1600" dirty="0"/>
              <a:t>Initial statistical assessment on discriminatory power of CAPE to identify areas suscesptible to convection.</a:t>
            </a:r>
          </a:p>
          <a:p>
            <a:pPr marL="285750" indent="-285750">
              <a:buFont typeface="Wingdings" panose="05000000000000000000" pitchFamily="2" charset="2"/>
              <a:buChar char="§"/>
            </a:pPr>
            <a:r>
              <a:rPr lang="de-DE" sz="1600" b="1" dirty="0"/>
              <a:t>Aggregate data from 4 case study </a:t>
            </a:r>
            <a:r>
              <a:rPr lang="de-DE" sz="1600" dirty="0"/>
              <a:t>days with widespread non-zero CAPE values in Germany</a:t>
            </a:r>
          </a:p>
          <a:p>
            <a:pPr marL="285750" indent="-285750">
              <a:buFont typeface="Wingdings" panose="05000000000000000000" pitchFamily="2" charset="2"/>
              <a:buChar char="§"/>
            </a:pPr>
            <a:r>
              <a:rPr lang="de-DE" sz="1600" dirty="0"/>
              <a:t>To compare across days with different meteorological conditions</a:t>
            </a:r>
          </a:p>
          <a:p>
            <a:r>
              <a:rPr lang="de-DE" sz="1600" dirty="0">
                <a:sym typeface="Wingdings" panose="05000000000000000000" pitchFamily="2" charset="2"/>
              </a:rPr>
              <a:t></a:t>
            </a:r>
            <a:r>
              <a:rPr lang="de-DE" sz="1600" b="1" dirty="0">
                <a:sym typeface="Wingdings" panose="05000000000000000000" pitchFamily="2" charset="2"/>
              </a:rPr>
              <a:t> </a:t>
            </a:r>
            <a:r>
              <a:rPr lang="de-DE" sz="1600" b="1" dirty="0"/>
              <a:t>CAPE anomaly </a:t>
            </a:r>
            <a:r>
              <a:rPr lang="de-DE" sz="1600" dirty="0"/>
              <a:t>is pixel/grid cell deviation from regional mean value using a moving window with size ~ 100x100km</a:t>
            </a:r>
            <a:r>
              <a:rPr lang="de-DE" sz="1600" baseline="30000" dirty="0"/>
              <a:t>2</a:t>
            </a:r>
            <a:endParaRPr lang="en-US" sz="1600" baseline="30000" dirty="0"/>
          </a:p>
        </p:txBody>
      </p:sp>
      <p:pic>
        <p:nvPicPr>
          <p:cNvPr id="7" name="Picture 2" descr="Zentrale Webseite der FU Berlin">
            <a:extLst>
              <a:ext uri="{FF2B5EF4-FFF2-40B4-BE49-F238E27FC236}">
                <a16:creationId xmlns:a16="http://schemas.microsoft.com/office/drawing/2014/main" id="{3BA0E648-3B83-497E-9AE7-F9932C845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4125040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CAPE/CIN Sharpening approach: Initial statistics</a:t>
            </a:r>
            <a:endParaRPr lang="de-DE" sz="3200" dirty="0"/>
          </a:p>
        </p:txBody>
      </p:sp>
      <p:sp>
        <p:nvSpPr>
          <p:cNvPr id="24" name="Foliennummernplatzhalter 3">
            <a:extLst>
              <a:ext uri="{FF2B5EF4-FFF2-40B4-BE49-F238E27FC236}">
                <a16:creationId xmlns:a16="http://schemas.microsoft.com/office/drawing/2014/main" id="{5D9AFF98-A841-4863-96F1-BDAA87E589A5}"/>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746597-E09E-4DF2-A63F-9FC8F2B460F5}" type="slidenum">
              <a:rPr lang="de-DE"/>
              <a:pPr/>
              <a:t>24</a:t>
            </a:fld>
            <a:endParaRPr lang="de-DE" dirty="0"/>
          </a:p>
        </p:txBody>
      </p:sp>
      <p:grpSp>
        <p:nvGrpSpPr>
          <p:cNvPr id="8" name="Group 7">
            <a:extLst>
              <a:ext uri="{FF2B5EF4-FFF2-40B4-BE49-F238E27FC236}">
                <a16:creationId xmlns:a16="http://schemas.microsoft.com/office/drawing/2014/main" id="{1C3093CB-0EE8-4E2F-B4DA-6953BFFC12A2}"/>
              </a:ext>
            </a:extLst>
          </p:cNvPr>
          <p:cNvGrpSpPr/>
          <p:nvPr/>
        </p:nvGrpSpPr>
        <p:grpSpPr>
          <a:xfrm>
            <a:off x="3215680" y="2708920"/>
            <a:ext cx="6063966" cy="3755398"/>
            <a:chOff x="1331640" y="2276872"/>
            <a:chExt cx="6202234" cy="3864384"/>
          </a:xfrm>
        </p:grpSpPr>
        <p:grpSp>
          <p:nvGrpSpPr>
            <p:cNvPr id="4" name="Group 3">
              <a:extLst>
                <a:ext uri="{FF2B5EF4-FFF2-40B4-BE49-F238E27FC236}">
                  <a16:creationId xmlns:a16="http://schemas.microsoft.com/office/drawing/2014/main" id="{4EE8B22C-7FF3-4EED-B11B-AAF559D6B456}"/>
                </a:ext>
              </a:extLst>
            </p:cNvPr>
            <p:cNvGrpSpPr/>
            <p:nvPr/>
          </p:nvGrpSpPr>
          <p:grpSpPr>
            <a:xfrm>
              <a:off x="1331640" y="2276872"/>
              <a:ext cx="6202234" cy="3864384"/>
              <a:chOff x="1402850" y="1196752"/>
              <a:chExt cx="6202234" cy="3864384"/>
            </a:xfrm>
            <a:solidFill>
              <a:schemeClr val="bg1"/>
            </a:solidFill>
          </p:grpSpPr>
          <p:pic>
            <p:nvPicPr>
              <p:cNvPr id="4098" name="Picture 2">
                <a:extLst>
                  <a:ext uri="{FF2B5EF4-FFF2-40B4-BE49-F238E27FC236}">
                    <a16:creationId xmlns:a16="http://schemas.microsoft.com/office/drawing/2014/main" id="{9E96D37A-B69D-4105-A5DB-8863FFB9549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723"/>
              <a:stretch/>
            </p:blipFill>
            <p:spPr bwMode="auto">
              <a:xfrm>
                <a:off x="1402850" y="1196752"/>
                <a:ext cx="6202234" cy="3528392"/>
              </a:xfrm>
              <a:prstGeom prst="rect">
                <a:avLst/>
              </a:prstGeom>
              <a:grpFill/>
            </p:spPr>
          </p:pic>
          <p:grpSp>
            <p:nvGrpSpPr>
              <p:cNvPr id="3" name="Group 2">
                <a:extLst>
                  <a:ext uri="{FF2B5EF4-FFF2-40B4-BE49-F238E27FC236}">
                    <a16:creationId xmlns:a16="http://schemas.microsoft.com/office/drawing/2014/main" id="{A6DFD855-BCAF-4F5C-80FA-5A68F359195C}"/>
                  </a:ext>
                </a:extLst>
              </p:cNvPr>
              <p:cNvGrpSpPr/>
              <p:nvPr/>
            </p:nvGrpSpPr>
            <p:grpSpPr>
              <a:xfrm>
                <a:off x="3131840" y="4725144"/>
                <a:ext cx="3059657" cy="335992"/>
                <a:chOff x="698767" y="5447866"/>
                <a:chExt cx="4916666" cy="574894"/>
              </a:xfrm>
              <a:grpFill/>
            </p:grpSpPr>
            <p:pic>
              <p:nvPicPr>
                <p:cNvPr id="4100" name="Picture 4">
                  <a:extLst>
                    <a:ext uri="{FF2B5EF4-FFF2-40B4-BE49-F238E27FC236}">
                      <a16:creationId xmlns:a16="http://schemas.microsoft.com/office/drawing/2014/main" id="{2A7CCA86-CB4E-4904-BF2A-C7D1D53AD22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t="94076" r="31100" b="-460"/>
                <a:stretch/>
              </p:blipFill>
              <p:spPr bwMode="auto">
                <a:xfrm>
                  <a:off x="3146934" y="5630397"/>
                  <a:ext cx="1857114" cy="392363"/>
                </a:xfrm>
                <a:prstGeom prst="rect">
                  <a:avLst/>
                </a:prstGeom>
                <a:grpFill/>
              </p:spPr>
            </p:pic>
            <p:pic>
              <p:nvPicPr>
                <p:cNvPr id="13" name="Picture 2">
                  <a:extLst>
                    <a:ext uri="{FF2B5EF4-FFF2-40B4-BE49-F238E27FC236}">
                      <a16:creationId xmlns:a16="http://schemas.microsoft.com/office/drawing/2014/main" id="{C14C23F9-6FD6-4DA1-B0FF-637A2317B8EB}"/>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796" t="93222" r="34984" b="1068"/>
                <a:stretch/>
              </p:blipFill>
              <p:spPr bwMode="auto">
                <a:xfrm>
                  <a:off x="698767" y="5559559"/>
                  <a:ext cx="2434166" cy="365125"/>
                </a:xfrm>
                <a:prstGeom prst="rect">
                  <a:avLst/>
                </a:prstGeom>
                <a:grpFill/>
              </p:spPr>
            </p:pic>
            <p:grpSp>
              <p:nvGrpSpPr>
                <p:cNvPr id="2" name="Group 1">
                  <a:extLst>
                    <a:ext uri="{FF2B5EF4-FFF2-40B4-BE49-F238E27FC236}">
                      <a16:creationId xmlns:a16="http://schemas.microsoft.com/office/drawing/2014/main" id="{2F9AD465-ABF3-449F-A709-DB0667ED6E9E}"/>
                    </a:ext>
                  </a:extLst>
                </p:cNvPr>
                <p:cNvGrpSpPr/>
                <p:nvPr/>
              </p:nvGrpSpPr>
              <p:grpSpPr>
                <a:xfrm>
                  <a:off x="5001789" y="5447866"/>
                  <a:ext cx="613644" cy="504056"/>
                  <a:chOff x="4882035" y="5445224"/>
                  <a:chExt cx="613644" cy="504056"/>
                </a:xfrm>
                <a:grpFill/>
              </p:grpSpPr>
              <p:pic>
                <p:nvPicPr>
                  <p:cNvPr id="14" name="Picture 2">
                    <a:extLst>
                      <a:ext uri="{FF2B5EF4-FFF2-40B4-BE49-F238E27FC236}">
                        <a16:creationId xmlns:a16="http://schemas.microsoft.com/office/drawing/2014/main" id="{18E89903-DF67-47D6-A995-B6C5A029C67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5016" t="91373" r="29179"/>
                  <a:stretch/>
                </p:blipFill>
                <p:spPr bwMode="auto">
                  <a:xfrm>
                    <a:off x="4882035" y="5445224"/>
                    <a:ext cx="554061" cy="502188"/>
                  </a:xfrm>
                  <a:prstGeom prst="rect">
                    <a:avLst/>
                  </a:prstGeom>
                  <a:grpFill/>
                </p:spPr>
              </p:pic>
              <p:pic>
                <p:nvPicPr>
                  <p:cNvPr id="15" name="Picture 2">
                    <a:extLst>
                      <a:ext uri="{FF2B5EF4-FFF2-40B4-BE49-F238E27FC236}">
                        <a16:creationId xmlns:a16="http://schemas.microsoft.com/office/drawing/2014/main" id="{F7ED7E41-3D44-4923-98C7-11EB9A0DDE8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8586" t="93679" r="20246" b="610"/>
                  <a:stretch/>
                </p:blipFill>
                <p:spPr bwMode="auto">
                  <a:xfrm>
                    <a:off x="5364088" y="5556917"/>
                    <a:ext cx="131591" cy="392363"/>
                  </a:xfrm>
                  <a:prstGeom prst="rect">
                    <a:avLst/>
                  </a:prstGeom>
                  <a:grpFill/>
                </p:spPr>
              </p:pic>
            </p:grpSp>
          </p:grpSp>
        </p:grpSp>
        <p:sp>
          <p:nvSpPr>
            <p:cNvPr id="7" name="Rectangle 6">
              <a:extLst>
                <a:ext uri="{FF2B5EF4-FFF2-40B4-BE49-F238E27FC236}">
                  <a16:creationId xmlns:a16="http://schemas.microsoft.com/office/drawing/2014/main" id="{C6B563AC-52F8-420F-B61B-112BA9DC98CF}"/>
                </a:ext>
              </a:extLst>
            </p:cNvPr>
            <p:cNvSpPr/>
            <p:nvPr/>
          </p:nvSpPr>
          <p:spPr>
            <a:xfrm>
              <a:off x="5580226" y="4869160"/>
              <a:ext cx="1440045"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D29E994-F521-4132-9232-58F8D2C78706}"/>
                </a:ext>
              </a:extLst>
            </p:cNvPr>
            <p:cNvSpPr/>
            <p:nvPr/>
          </p:nvSpPr>
          <p:spPr>
            <a:xfrm>
              <a:off x="5868144" y="5228396"/>
              <a:ext cx="1368152"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6BE0162-CBA3-41BC-9E7F-7304AA867BE6}"/>
              </a:ext>
            </a:extLst>
          </p:cNvPr>
          <p:cNvSpPr txBox="1"/>
          <p:nvPr/>
        </p:nvSpPr>
        <p:spPr>
          <a:xfrm>
            <a:off x="1919536" y="908720"/>
            <a:ext cx="8568952" cy="1569660"/>
          </a:xfrm>
          <a:prstGeom prst="rect">
            <a:avLst/>
          </a:prstGeom>
          <a:noFill/>
        </p:spPr>
        <p:txBody>
          <a:bodyPr wrap="square" rtlCol="0">
            <a:spAutoFit/>
          </a:bodyPr>
          <a:lstStyle/>
          <a:p>
            <a:r>
              <a:rPr lang="de-DE" sz="1600" dirty="0"/>
              <a:t>Initial statistical assessment on discriminatory power of CAPE to identify areas suscesptible to convection.</a:t>
            </a:r>
          </a:p>
          <a:p>
            <a:pPr marL="285750" indent="-285750">
              <a:buFont typeface="Wingdings" panose="05000000000000000000" pitchFamily="2" charset="2"/>
              <a:buChar char="§"/>
            </a:pPr>
            <a:r>
              <a:rPr lang="de-DE" sz="1600" b="1" dirty="0"/>
              <a:t>Aggregate data from 4 case study </a:t>
            </a:r>
            <a:r>
              <a:rPr lang="de-DE" sz="1600" dirty="0"/>
              <a:t>days with widespread non-zero CAPE values in Germany</a:t>
            </a:r>
          </a:p>
          <a:p>
            <a:pPr marL="285750" indent="-285750">
              <a:buFont typeface="Wingdings" panose="05000000000000000000" pitchFamily="2" charset="2"/>
              <a:buChar char="§"/>
            </a:pPr>
            <a:r>
              <a:rPr lang="de-DE" sz="1600" dirty="0"/>
              <a:t>To compare across days with different meteorological conditions</a:t>
            </a:r>
          </a:p>
          <a:p>
            <a:r>
              <a:rPr lang="de-DE" sz="1600" dirty="0">
                <a:sym typeface="Wingdings" panose="05000000000000000000" pitchFamily="2" charset="2"/>
              </a:rPr>
              <a:t></a:t>
            </a:r>
            <a:r>
              <a:rPr lang="de-DE" sz="1600" b="1" dirty="0">
                <a:sym typeface="Wingdings" panose="05000000000000000000" pitchFamily="2" charset="2"/>
              </a:rPr>
              <a:t> </a:t>
            </a:r>
            <a:r>
              <a:rPr lang="de-DE" sz="1600" b="1" dirty="0"/>
              <a:t>CAPE anomaly </a:t>
            </a:r>
            <a:r>
              <a:rPr lang="de-DE" sz="1600" dirty="0"/>
              <a:t>is pixel/grid cell deviation from regional mean value using a moving window with size ~ 100x100km</a:t>
            </a:r>
            <a:r>
              <a:rPr lang="de-DE" sz="1600" baseline="30000" dirty="0"/>
              <a:t>2</a:t>
            </a:r>
            <a:endParaRPr lang="en-US" sz="1600" baseline="30000" dirty="0"/>
          </a:p>
        </p:txBody>
      </p:sp>
      <p:pic>
        <p:nvPicPr>
          <p:cNvPr id="17" name="Picture 2" descr="Zentrale Webseite der FU Berlin">
            <a:extLst>
              <a:ext uri="{FF2B5EF4-FFF2-40B4-BE49-F238E27FC236}">
                <a16:creationId xmlns:a16="http://schemas.microsoft.com/office/drawing/2014/main" id="{265D1A76-5ADD-4B76-905B-B36E2A0F67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2536677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A746597-E09E-4DF2-A63F-9FC8F2B460F5}" type="slidenum">
              <a:rPr lang="de-DE" smtClean="0"/>
              <a:t>25</a:t>
            </a:fld>
            <a:endParaRPr lang="de-DE" dirty="0"/>
          </a:p>
        </p:txBody>
      </p:sp>
      <p:sp>
        <p:nvSpPr>
          <p:cNvPr id="3" name="TextBox 2">
            <a:extLst>
              <a:ext uri="{FF2B5EF4-FFF2-40B4-BE49-F238E27FC236}">
                <a16:creationId xmlns:a16="http://schemas.microsoft.com/office/drawing/2014/main" id="{2C9F634F-9F3E-4B14-8671-ACFA6FE6E7E4}"/>
              </a:ext>
            </a:extLst>
          </p:cNvPr>
          <p:cNvSpPr txBox="1"/>
          <p:nvPr/>
        </p:nvSpPr>
        <p:spPr>
          <a:xfrm>
            <a:off x="1847528" y="836713"/>
            <a:ext cx="8291264" cy="6740307"/>
          </a:xfrm>
          <a:prstGeom prst="rect">
            <a:avLst/>
          </a:prstGeom>
          <a:noFill/>
        </p:spPr>
        <p:txBody>
          <a:bodyPr wrap="square" rtlCol="0">
            <a:spAutoFit/>
          </a:bodyPr>
          <a:lstStyle/>
          <a:p>
            <a:r>
              <a:rPr lang="de-DE" sz="1600" b="1" dirty="0">
                <a:solidFill>
                  <a:srgbClr val="008000"/>
                </a:solidFill>
              </a:rPr>
              <a:t>CAPE sharpening approach</a:t>
            </a:r>
          </a:p>
          <a:p>
            <a:pPr marL="285750" indent="-285750">
              <a:buFont typeface="Wingdings" panose="05000000000000000000" pitchFamily="2" charset="2"/>
              <a:buChar char="§"/>
            </a:pPr>
            <a:r>
              <a:rPr lang="de-DE" sz="1600" dirty="0"/>
              <a:t>Fast and straight forward method, with one additional piece of information </a:t>
            </a:r>
          </a:p>
          <a:p>
            <a:pPr marL="285750" indent="-285750">
              <a:buFont typeface="Wingdings" panose="05000000000000000000" pitchFamily="2" charset="2"/>
              <a:buChar char="§"/>
            </a:pPr>
            <a:r>
              <a:rPr lang="de-DE" sz="1600" dirty="0"/>
              <a:t>Works for subset of convective cases in Germany using ERA5 data</a:t>
            </a:r>
          </a:p>
          <a:p>
            <a:pPr marL="742950" lvl="1" indent="-285750">
              <a:buFont typeface="Wingdings" panose="05000000000000000000" pitchFamily="2" charset="2"/>
              <a:buChar char="§"/>
            </a:pPr>
            <a:r>
              <a:rPr lang="de-DE" sz="1600" dirty="0"/>
              <a:t>refines spatial </a:t>
            </a:r>
          </a:p>
          <a:p>
            <a:pPr marL="742950" lvl="1" indent="-285750">
              <a:buFont typeface="Wingdings" panose="05000000000000000000" pitchFamily="2" charset="2"/>
              <a:buChar char="§"/>
            </a:pPr>
            <a:r>
              <a:rPr lang="de-DE" sz="1600" dirty="0"/>
              <a:t>adds more variability in regions with convective development</a:t>
            </a:r>
          </a:p>
          <a:p>
            <a:pPr marL="742950" lvl="1" indent="-285750">
              <a:buFont typeface="Wingdings" panose="05000000000000000000" pitchFamily="2" charset="2"/>
              <a:buChar char="§"/>
            </a:pPr>
            <a:r>
              <a:rPr lang="de-DE" sz="1600" dirty="0"/>
              <a:t>better alignment with regions of convective development</a:t>
            </a:r>
          </a:p>
          <a:p>
            <a:pPr marL="285750" indent="-285750">
              <a:buFont typeface="Wingdings" panose="05000000000000000000" pitchFamily="2" charset="2"/>
              <a:buChar char="§"/>
            </a:pPr>
            <a:r>
              <a:rPr lang="de-DE" sz="1600" dirty="0"/>
              <a:t>Relies strongly on shape of model atmospheric profiles</a:t>
            </a:r>
          </a:p>
          <a:p>
            <a:pPr marL="742950" lvl="1" indent="-285750">
              <a:buFont typeface="Wingdings" panose="05000000000000000000" pitchFamily="2" charset="2"/>
              <a:buChar char="§"/>
            </a:pPr>
            <a:r>
              <a:rPr lang="de-DE" sz="1600" dirty="0"/>
              <a:t>if baseline CAPE is low, their might not be a meaningful update of CAPE using satellite TCWV information</a:t>
            </a:r>
          </a:p>
          <a:p>
            <a:endParaRPr lang="en-US" sz="1600" dirty="0"/>
          </a:p>
          <a:p>
            <a:r>
              <a:rPr lang="de-DE" sz="1600" b="1" dirty="0">
                <a:solidFill>
                  <a:srgbClr val="008000"/>
                </a:solidFill>
              </a:rPr>
              <a:t>OLCI TCWV</a:t>
            </a:r>
          </a:p>
          <a:p>
            <a:pPr marL="285750" indent="-285750">
              <a:buFont typeface="Wingdings" panose="05000000000000000000" pitchFamily="2" charset="2"/>
              <a:buChar char="§"/>
            </a:pPr>
            <a:r>
              <a:rPr lang="de-DE" sz="1600" dirty="0"/>
              <a:t>On polar-orbiting satellite, </a:t>
            </a:r>
          </a:p>
          <a:p>
            <a:pPr marL="742950" lvl="1" indent="-285750">
              <a:buFont typeface="Wingdings" panose="05000000000000000000" pitchFamily="2" charset="2"/>
              <a:buChar char="§"/>
            </a:pPr>
            <a:r>
              <a:rPr lang="de-DE" sz="1600" dirty="0"/>
              <a:t>high spatial resolution, capturing small-scale BL features that NWP models might struggle with </a:t>
            </a:r>
          </a:p>
          <a:p>
            <a:pPr marL="742950" lvl="1" indent="-285750">
              <a:buFont typeface="Wingdings" panose="05000000000000000000" pitchFamily="2" charset="2"/>
              <a:buChar char="§"/>
            </a:pPr>
            <a:r>
              <a:rPr lang="de-DE" sz="1600" dirty="0"/>
              <a:t>only one or two snapshots in the late morning time, no temporal evolution of moisture field</a:t>
            </a:r>
          </a:p>
          <a:p>
            <a:pPr marL="742950" lvl="1" indent="-285750">
              <a:buFont typeface="Wingdings" panose="05000000000000000000" pitchFamily="2" charset="2"/>
              <a:buChar char="§"/>
            </a:pPr>
            <a:r>
              <a:rPr lang="de-DE" sz="1600" dirty="0"/>
              <a:t>limits assessment of cases, e.g., no afternoon convective development</a:t>
            </a:r>
          </a:p>
          <a:p>
            <a:endParaRPr lang="de-DE" sz="1600" dirty="0"/>
          </a:p>
          <a:p>
            <a:pPr marL="285750" indent="-285750">
              <a:buFont typeface="Wingdings" panose="05000000000000000000" pitchFamily="2" charset="2"/>
              <a:buChar char="§"/>
            </a:pPr>
            <a:endParaRPr lang="de-DE" sz="2000" dirty="0"/>
          </a:p>
          <a:p>
            <a:endParaRPr lang="de-DE" dirty="0"/>
          </a:p>
          <a:p>
            <a:endParaRPr lang="de-DE" dirty="0"/>
          </a:p>
          <a:p>
            <a:endParaRPr lang="de-DE" dirty="0"/>
          </a:p>
          <a:p>
            <a:endParaRPr lang="de-DE" dirty="0"/>
          </a:p>
          <a:p>
            <a:endParaRPr lang="en-US" dirty="0"/>
          </a:p>
          <a:p>
            <a:endParaRPr lang="en-US" dirty="0"/>
          </a:p>
        </p:txBody>
      </p:sp>
      <p:sp>
        <p:nvSpPr>
          <p:cNvPr id="8" name="Titel 1">
            <a:extLst>
              <a:ext uri="{FF2B5EF4-FFF2-40B4-BE49-F238E27FC236}">
                <a16:creationId xmlns:a16="http://schemas.microsoft.com/office/drawing/2014/main" id="{A6976603-D3BE-4EBD-B780-9C3E4007F091}"/>
              </a:ext>
            </a:extLst>
          </p:cNvPr>
          <p:cNvSpPr txBox="1">
            <a:spLocks/>
          </p:cNvSpPr>
          <p:nvPr/>
        </p:nvSpPr>
        <p:spPr>
          <a:xfrm>
            <a:off x="1703512" y="-171400"/>
            <a:ext cx="97210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Conclusions and Outlook</a:t>
            </a:r>
            <a:endParaRPr lang="de-DE" sz="3200" dirty="0"/>
          </a:p>
        </p:txBody>
      </p:sp>
      <p:pic>
        <p:nvPicPr>
          <p:cNvPr id="6" name="Picture 2" descr="Zentrale Webseite der FU Berlin">
            <a:extLst>
              <a:ext uri="{FF2B5EF4-FFF2-40B4-BE49-F238E27FC236}">
                <a16:creationId xmlns:a16="http://schemas.microsoft.com/office/drawing/2014/main" id="{BF7271BD-AF91-471D-BC92-D6D53D407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2806639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A746597-E09E-4DF2-A63F-9FC8F2B460F5}" type="slidenum">
              <a:rPr lang="de-DE" smtClean="0"/>
              <a:t>26</a:t>
            </a:fld>
            <a:endParaRPr lang="de-DE" dirty="0"/>
          </a:p>
        </p:txBody>
      </p:sp>
      <p:pic>
        <p:nvPicPr>
          <p:cNvPr id="5" name="Picture 2" descr="Zentrale Webseite der FU Berlin">
            <a:extLst>
              <a:ext uri="{FF2B5EF4-FFF2-40B4-BE49-F238E27FC236}">
                <a16:creationId xmlns:a16="http://schemas.microsoft.com/office/drawing/2014/main" id="{08EF6CBA-15BB-C041-87C6-196CF5CD06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
        <p:nvSpPr>
          <p:cNvPr id="3" name="TextBox 2">
            <a:extLst>
              <a:ext uri="{FF2B5EF4-FFF2-40B4-BE49-F238E27FC236}">
                <a16:creationId xmlns:a16="http://schemas.microsoft.com/office/drawing/2014/main" id="{2C9F634F-9F3E-4B14-8671-ACFA6FE6E7E4}"/>
              </a:ext>
            </a:extLst>
          </p:cNvPr>
          <p:cNvSpPr txBox="1"/>
          <p:nvPr/>
        </p:nvSpPr>
        <p:spPr>
          <a:xfrm>
            <a:off x="1847528" y="836713"/>
            <a:ext cx="8291264" cy="4031873"/>
          </a:xfrm>
          <a:prstGeom prst="rect">
            <a:avLst/>
          </a:prstGeom>
          <a:noFill/>
        </p:spPr>
        <p:txBody>
          <a:bodyPr wrap="square" rtlCol="0">
            <a:spAutoFit/>
          </a:bodyPr>
          <a:lstStyle/>
          <a:p>
            <a:r>
              <a:rPr lang="de-DE" sz="1600" b="1" dirty="0">
                <a:solidFill>
                  <a:srgbClr val="008000"/>
                </a:solidFill>
              </a:rPr>
              <a:t>Temporal evolution and vertical distributions of WV fields</a:t>
            </a:r>
          </a:p>
          <a:p>
            <a:pPr marL="285750" indent="-285750">
              <a:buFont typeface="Wingdings" panose="05000000000000000000" pitchFamily="2" charset="2"/>
              <a:buChar char="§"/>
            </a:pPr>
            <a:r>
              <a:rPr lang="de-DE" sz="1600" dirty="0"/>
              <a:t>MTG-FCI TCWV retrieval framework, also using this NIR 0.9 micron WV absorption band</a:t>
            </a:r>
          </a:p>
          <a:p>
            <a:pPr marL="285750" indent="-285750">
              <a:buFont typeface="Wingdings" panose="05000000000000000000" pitchFamily="2" charset="2"/>
              <a:buChar char="§"/>
            </a:pPr>
            <a:r>
              <a:rPr lang="de-DE" sz="1600" dirty="0"/>
              <a:t>Temporal resolution of 10 min, spatial resolution ~2 km for Germany (~50 OLCI pixels)</a:t>
            </a:r>
          </a:p>
          <a:p>
            <a:pPr marL="285750" indent="-285750">
              <a:buFont typeface="Wingdings" panose="05000000000000000000" pitchFamily="2" charset="2"/>
              <a:buChar char="§"/>
            </a:pPr>
            <a:r>
              <a:rPr lang="de-DE" sz="1600" dirty="0"/>
              <a:t>Towards low-level moisture estimates</a:t>
            </a:r>
          </a:p>
          <a:p>
            <a:pPr marL="742950" lvl="1" indent="-285750">
              <a:buFont typeface="Wingdings" panose="05000000000000000000" pitchFamily="2" charset="2"/>
              <a:buChar char="§"/>
            </a:pPr>
            <a:r>
              <a:rPr lang="de-DE" sz="1600" dirty="0"/>
              <a:t>synergy with FCI Thermal Infrared bands to constrain better the vertical distrubtion of WV</a:t>
            </a:r>
          </a:p>
          <a:p>
            <a:pPr marL="742950" lvl="1" indent="-285750">
              <a:buFont typeface="Wingdings" panose="05000000000000000000" pitchFamily="2" charset="2"/>
              <a:buChar char="§"/>
            </a:pPr>
            <a:r>
              <a:rPr lang="de-DE" sz="1600" dirty="0"/>
              <a:t>synergy with MTG Sounder for information on vertical profiles </a:t>
            </a:r>
          </a:p>
          <a:p>
            <a:pPr marL="285750" indent="-285750">
              <a:buFont typeface="Wingdings" panose="05000000000000000000" pitchFamily="2" charset="2"/>
              <a:buChar char="§"/>
            </a:pPr>
            <a:r>
              <a:rPr lang="de-DE" sz="1600" dirty="0"/>
              <a:t>Complement the more physically-based methods with AI-based methods</a:t>
            </a:r>
          </a:p>
          <a:p>
            <a:pPr marL="285750" indent="-285750">
              <a:buFont typeface="Wingdings" panose="05000000000000000000" pitchFamily="2" charset="2"/>
              <a:buChar char="§"/>
            </a:pPr>
            <a:endParaRPr lang="de-DE" sz="2000" dirty="0"/>
          </a:p>
          <a:p>
            <a:endParaRPr lang="de-DE" dirty="0"/>
          </a:p>
          <a:p>
            <a:endParaRPr lang="de-DE" dirty="0"/>
          </a:p>
          <a:p>
            <a:endParaRPr lang="de-DE" dirty="0"/>
          </a:p>
          <a:p>
            <a:endParaRPr lang="de-DE" dirty="0"/>
          </a:p>
          <a:p>
            <a:endParaRPr lang="en-US" dirty="0"/>
          </a:p>
          <a:p>
            <a:endParaRPr lang="en-US" dirty="0"/>
          </a:p>
        </p:txBody>
      </p:sp>
      <p:sp>
        <p:nvSpPr>
          <p:cNvPr id="8" name="Titel 1">
            <a:extLst>
              <a:ext uri="{FF2B5EF4-FFF2-40B4-BE49-F238E27FC236}">
                <a16:creationId xmlns:a16="http://schemas.microsoft.com/office/drawing/2014/main" id="{A6976603-D3BE-4EBD-B780-9C3E4007F091}"/>
              </a:ext>
            </a:extLst>
          </p:cNvPr>
          <p:cNvSpPr txBox="1">
            <a:spLocks/>
          </p:cNvSpPr>
          <p:nvPr/>
        </p:nvSpPr>
        <p:spPr>
          <a:xfrm>
            <a:off x="1703512" y="-171400"/>
            <a:ext cx="97210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Conclusions and Outlook</a:t>
            </a:r>
            <a:endParaRPr lang="de-DE" sz="3200" dirty="0"/>
          </a:p>
        </p:txBody>
      </p:sp>
      <p:pic>
        <p:nvPicPr>
          <p:cNvPr id="6" name="output-2 (video-converter.com)-2">
            <a:hlinkClick r:id="" action="ppaction://media"/>
            <a:extLst>
              <a:ext uri="{FF2B5EF4-FFF2-40B4-BE49-F238E27FC236}">
                <a16:creationId xmlns:a16="http://schemas.microsoft.com/office/drawing/2014/main" id="{8F588A1F-5956-47A8-9A95-634B29414EE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03512" y="3056824"/>
            <a:ext cx="8435280" cy="3172017"/>
          </a:xfrm>
          <a:prstGeom prst="rect">
            <a:avLst/>
          </a:prstGeom>
        </p:spPr>
      </p:pic>
      <p:sp>
        <p:nvSpPr>
          <p:cNvPr id="7" name="Rectangle 6">
            <a:extLst>
              <a:ext uri="{FF2B5EF4-FFF2-40B4-BE49-F238E27FC236}">
                <a16:creationId xmlns:a16="http://schemas.microsoft.com/office/drawing/2014/main" id="{CB53DC7D-3438-4392-A4E6-AEA8E78A3BE8}"/>
              </a:ext>
            </a:extLst>
          </p:cNvPr>
          <p:cNvSpPr/>
          <p:nvPr/>
        </p:nvSpPr>
        <p:spPr>
          <a:xfrm>
            <a:off x="3454400" y="6249195"/>
            <a:ext cx="8258223" cy="584775"/>
          </a:xfrm>
          <a:prstGeom prst="rect">
            <a:avLst/>
          </a:prstGeom>
        </p:spPr>
        <p:txBody>
          <a:bodyPr wrap="square">
            <a:spAutoFit/>
          </a:bodyPr>
          <a:lstStyle/>
          <a:p>
            <a:r>
              <a:rPr lang="en-US" sz="1400" dirty="0"/>
              <a:t>First version of Retrieval Framework for MTG-FCI TCWV running on EWC (El Kassar et al., under review)</a:t>
            </a:r>
          </a:p>
          <a:p>
            <a:pPr marL="285750" indent="-285750">
              <a:buFont typeface="Arial" panose="020B0604020202020204" pitchFamily="34" charset="0"/>
              <a:buChar char="•"/>
            </a:pPr>
            <a:endParaRPr lang="en-US" dirty="0"/>
          </a:p>
        </p:txBody>
      </p:sp>
      <p:sp>
        <p:nvSpPr>
          <p:cNvPr id="9" name="TextBox 8">
            <a:extLst>
              <a:ext uri="{FF2B5EF4-FFF2-40B4-BE49-F238E27FC236}">
                <a16:creationId xmlns:a16="http://schemas.microsoft.com/office/drawing/2014/main" id="{F5365F56-096F-4D44-9927-C5F17AA9891B}"/>
              </a:ext>
            </a:extLst>
          </p:cNvPr>
          <p:cNvSpPr txBox="1"/>
          <p:nvPr/>
        </p:nvSpPr>
        <p:spPr>
          <a:xfrm>
            <a:off x="6302947" y="5990820"/>
            <a:ext cx="3548507" cy="246221"/>
          </a:xfrm>
          <a:prstGeom prst="rect">
            <a:avLst/>
          </a:prstGeom>
          <a:noFill/>
        </p:spPr>
        <p:txBody>
          <a:bodyPr wrap="square" rtlCol="0">
            <a:spAutoFit/>
          </a:bodyPr>
          <a:lstStyle/>
          <a:p>
            <a:pPr algn="r"/>
            <a:r>
              <a:rPr lang="de-DE" sz="1000" dirty="0"/>
              <a:t>Figure credit: Jan El Kassar</a:t>
            </a:r>
            <a:endParaRPr lang="en-US" sz="1000" dirty="0"/>
          </a:p>
        </p:txBody>
      </p:sp>
    </p:spTree>
    <p:extLst>
      <p:ext uri="{BB962C8B-B14F-4D97-AF65-F5344CB8AC3E}">
        <p14:creationId xmlns:p14="http://schemas.microsoft.com/office/powerpoint/2010/main" val="221517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A746597-E09E-4DF2-A63F-9FC8F2B460F5}" type="slidenum">
              <a:rPr lang="de-DE" smtClean="0"/>
              <a:t>27</a:t>
            </a:fld>
            <a:endParaRPr lang="de-DE" dirty="0"/>
          </a:p>
        </p:txBody>
      </p:sp>
      <p:pic>
        <p:nvPicPr>
          <p:cNvPr id="2" name="sahel_20230627_tcwv_convergence (video-converter.com)-2">
            <a:hlinkClick r:id="" action="ppaction://media"/>
            <a:extLst>
              <a:ext uri="{FF2B5EF4-FFF2-40B4-BE49-F238E27FC236}">
                <a16:creationId xmlns:a16="http://schemas.microsoft.com/office/drawing/2014/main" id="{0E873C54-A407-4FA1-B38A-FA225A55A3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7419" y="1514819"/>
            <a:ext cx="10397161" cy="4164280"/>
          </a:xfrm>
          <a:prstGeom prst="rect">
            <a:avLst/>
          </a:prstGeom>
        </p:spPr>
      </p:pic>
      <p:sp>
        <p:nvSpPr>
          <p:cNvPr id="3" name="TextBox 2">
            <a:extLst>
              <a:ext uri="{FF2B5EF4-FFF2-40B4-BE49-F238E27FC236}">
                <a16:creationId xmlns:a16="http://schemas.microsoft.com/office/drawing/2014/main" id="{702BE00F-289F-4D22-9AD1-483EDF35CE16}"/>
              </a:ext>
            </a:extLst>
          </p:cNvPr>
          <p:cNvSpPr txBox="1"/>
          <p:nvPr/>
        </p:nvSpPr>
        <p:spPr>
          <a:xfrm>
            <a:off x="7248128" y="5886920"/>
            <a:ext cx="3548507" cy="261610"/>
          </a:xfrm>
          <a:prstGeom prst="rect">
            <a:avLst/>
          </a:prstGeom>
          <a:noFill/>
        </p:spPr>
        <p:txBody>
          <a:bodyPr wrap="square" rtlCol="0">
            <a:spAutoFit/>
          </a:bodyPr>
          <a:lstStyle/>
          <a:p>
            <a:pPr algn="r"/>
            <a:r>
              <a:rPr lang="de-DE" sz="1050" dirty="0"/>
              <a:t>Figure credit: Jan El Kassar</a:t>
            </a:r>
            <a:endParaRPr lang="en-US" sz="1050" dirty="0"/>
          </a:p>
        </p:txBody>
      </p:sp>
      <p:sp>
        <p:nvSpPr>
          <p:cNvPr id="10" name="Titel 1">
            <a:extLst>
              <a:ext uri="{FF2B5EF4-FFF2-40B4-BE49-F238E27FC236}">
                <a16:creationId xmlns:a16="http://schemas.microsoft.com/office/drawing/2014/main" id="{EC730074-C965-4C1E-B041-9DA0F534ABC3}"/>
              </a:ext>
            </a:extLst>
          </p:cNvPr>
          <p:cNvSpPr txBox="1">
            <a:spLocks/>
          </p:cNvSpPr>
          <p:nvPr/>
        </p:nvSpPr>
        <p:spPr>
          <a:xfrm>
            <a:off x="1703512" y="-171400"/>
            <a:ext cx="97210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MTG-FCI TCWV</a:t>
            </a:r>
            <a:endParaRPr lang="de-DE" sz="3200" dirty="0"/>
          </a:p>
        </p:txBody>
      </p:sp>
      <p:pic>
        <p:nvPicPr>
          <p:cNvPr id="11" name="Picture 2" descr="Zentrale Webseite der FU Berlin">
            <a:extLst>
              <a:ext uri="{FF2B5EF4-FFF2-40B4-BE49-F238E27FC236}">
                <a16:creationId xmlns:a16="http://schemas.microsoft.com/office/drawing/2014/main" id="{28D74164-8028-44CA-8B47-E61E0C371D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268259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57264" y="2636912"/>
            <a:ext cx="7139136" cy="1143000"/>
          </a:xfrm>
        </p:spPr>
        <p:txBody>
          <a:bodyPr>
            <a:normAutofit/>
          </a:bodyPr>
          <a:lstStyle/>
          <a:p>
            <a:r>
              <a:rPr lang="de-DE" sz="4800" dirty="0">
                <a:solidFill>
                  <a:schemeClr val="tx2"/>
                </a:solidFill>
              </a:rPr>
              <a:t>Thanks!</a:t>
            </a:r>
            <a:endParaRPr lang="de-DE" sz="4800" dirty="0"/>
          </a:p>
        </p:txBody>
      </p:sp>
      <p:sp>
        <p:nvSpPr>
          <p:cNvPr id="4" name="Foliennummernplatzhalter 3"/>
          <p:cNvSpPr>
            <a:spLocks noGrp="1"/>
          </p:cNvSpPr>
          <p:nvPr>
            <p:ph type="sldNum" sz="quarter" idx="12"/>
          </p:nvPr>
        </p:nvSpPr>
        <p:spPr/>
        <p:txBody>
          <a:bodyPr/>
          <a:lstStyle/>
          <a:p>
            <a:fld id="{3A746597-E09E-4DF2-A63F-9FC8F2B460F5}" type="slidenum">
              <a:rPr lang="de-DE" smtClean="0"/>
              <a:t>28</a:t>
            </a:fld>
            <a:endParaRPr lang="de-DE" dirty="0"/>
          </a:p>
        </p:txBody>
      </p:sp>
      <p:pic>
        <p:nvPicPr>
          <p:cNvPr id="6" name="Picture 2" descr="Zentrale Webseite der FU Berlin">
            <a:extLst>
              <a:ext uri="{FF2B5EF4-FFF2-40B4-BE49-F238E27FC236}">
                <a16:creationId xmlns:a16="http://schemas.microsoft.com/office/drawing/2014/main" id="{04A792D4-3ABE-41B5-9478-768754AE9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2788981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A746597-E09E-4DF2-A63F-9FC8F2B460F5}" type="slidenum">
              <a:rPr lang="de-DE" smtClean="0"/>
              <a:t>29</a:t>
            </a:fld>
            <a:endParaRPr lang="de-DE" dirty="0"/>
          </a:p>
        </p:txBody>
      </p:sp>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TCWV retrievals from NIR satellite measurements</a:t>
            </a:r>
            <a:endParaRPr lang="de-DE" sz="3200" dirty="0"/>
          </a:p>
        </p:txBody>
      </p:sp>
      <p:sp>
        <p:nvSpPr>
          <p:cNvPr id="10" name="Rectangle 6">
            <a:extLst>
              <a:ext uri="{FF2B5EF4-FFF2-40B4-BE49-F238E27FC236}">
                <a16:creationId xmlns:a16="http://schemas.microsoft.com/office/drawing/2014/main" id="{B1677CA5-7B80-459D-BA81-8DB6818D0CA0}"/>
              </a:ext>
            </a:extLst>
          </p:cNvPr>
          <p:cNvSpPr/>
          <p:nvPr/>
        </p:nvSpPr>
        <p:spPr>
          <a:xfrm>
            <a:off x="1919536" y="980728"/>
            <a:ext cx="8640960" cy="1785104"/>
          </a:xfrm>
          <a:prstGeom prst="rect">
            <a:avLst/>
          </a:prstGeom>
        </p:spPr>
        <p:txBody>
          <a:bodyPr wrap="square">
            <a:spAutoFit/>
          </a:bodyPr>
          <a:lstStyle/>
          <a:p>
            <a:pPr marL="342900" indent="-342900">
              <a:buFont typeface="Wingdings" panose="05000000000000000000" pitchFamily="2" charset="2"/>
              <a:buChar char="§"/>
            </a:pPr>
            <a:r>
              <a:rPr lang="en-US" dirty="0"/>
              <a:t>Daytime, clear-sky, over land surfaces</a:t>
            </a:r>
          </a:p>
          <a:p>
            <a:pPr marL="342900" indent="-342900">
              <a:buFont typeface="Wingdings" panose="05000000000000000000" pitchFamily="2" charset="2"/>
              <a:buChar char="§"/>
            </a:pPr>
            <a:r>
              <a:rPr lang="en-US" dirty="0"/>
              <a:t>Retrieval framework for instruments: MERIS, MODIS, OLCI, MTG-FCI (</a:t>
            </a:r>
            <a:r>
              <a:rPr lang="en-US" dirty="0" err="1"/>
              <a:t>MetImage</a:t>
            </a:r>
            <a:r>
              <a:rPr lang="en-US" dirty="0"/>
              <a:t> etc.)</a:t>
            </a:r>
          </a:p>
          <a:p>
            <a:pPr marL="342900" indent="-342900">
              <a:buFont typeface="Wingdings" panose="05000000000000000000" pitchFamily="2" charset="2"/>
              <a:buChar char="§"/>
            </a:pPr>
            <a:r>
              <a:rPr lang="en-US" dirty="0"/>
              <a:t>Use ratio of absorption at 0.9 micron to a near-by window channel</a:t>
            </a:r>
          </a:p>
          <a:p>
            <a:pPr marL="342900" indent="-342900">
              <a:buFont typeface="Wingdings" panose="05000000000000000000" pitchFamily="2" charset="2"/>
              <a:buChar char="§"/>
            </a:pPr>
            <a:r>
              <a:rPr lang="en-US" dirty="0"/>
              <a:t>Many validation exercises with well-established ground-based TCWV observations</a:t>
            </a:r>
          </a:p>
          <a:p>
            <a:pPr marL="342900" indent="-342900">
              <a:buFont typeface="Wingdings" panose="05000000000000000000" pitchFamily="2" charset="2"/>
              <a:buChar char="§"/>
            </a:pPr>
            <a:endParaRPr lang="en-US" sz="2000" dirty="0"/>
          </a:p>
          <a:p>
            <a:pPr marL="285750" indent="-28575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94311C3C-33D1-4B58-874F-C0D8C3A44D19}"/>
              </a:ext>
            </a:extLst>
          </p:cNvPr>
          <p:cNvPicPr>
            <a:picLocks noChangeAspect="1"/>
          </p:cNvPicPr>
          <p:nvPr/>
        </p:nvPicPr>
        <p:blipFill>
          <a:blip r:embed="rId3"/>
          <a:stretch>
            <a:fillRect/>
          </a:stretch>
        </p:blipFill>
        <p:spPr>
          <a:xfrm>
            <a:off x="3859589" y="5420810"/>
            <a:ext cx="4544830" cy="814303"/>
          </a:xfrm>
          <a:prstGeom prst="rect">
            <a:avLst/>
          </a:prstGeom>
        </p:spPr>
      </p:pic>
      <p:pic>
        <p:nvPicPr>
          <p:cNvPr id="11" name="Picture 10">
            <a:extLst>
              <a:ext uri="{FF2B5EF4-FFF2-40B4-BE49-F238E27FC236}">
                <a16:creationId xmlns:a16="http://schemas.microsoft.com/office/drawing/2014/main" id="{D5E38AFD-121F-4761-B685-C3A906BEC404}"/>
              </a:ext>
            </a:extLst>
          </p:cNvPr>
          <p:cNvPicPr>
            <a:picLocks noChangeAspect="1"/>
          </p:cNvPicPr>
          <p:nvPr/>
        </p:nvPicPr>
        <p:blipFill>
          <a:blip r:embed="rId4"/>
          <a:stretch>
            <a:fillRect/>
          </a:stretch>
        </p:blipFill>
        <p:spPr>
          <a:xfrm>
            <a:off x="3575720" y="2153815"/>
            <a:ext cx="6264696" cy="2903286"/>
          </a:xfrm>
          <a:prstGeom prst="rect">
            <a:avLst/>
          </a:prstGeom>
        </p:spPr>
      </p:pic>
      <p:sp>
        <p:nvSpPr>
          <p:cNvPr id="12" name="TextBox 11">
            <a:extLst>
              <a:ext uri="{FF2B5EF4-FFF2-40B4-BE49-F238E27FC236}">
                <a16:creationId xmlns:a16="http://schemas.microsoft.com/office/drawing/2014/main" id="{740C3A88-7151-40D1-BE4B-3B4635A4FFFC}"/>
              </a:ext>
            </a:extLst>
          </p:cNvPr>
          <p:cNvSpPr txBox="1"/>
          <p:nvPr/>
        </p:nvSpPr>
        <p:spPr>
          <a:xfrm>
            <a:off x="1915202" y="2572361"/>
            <a:ext cx="2808312" cy="707886"/>
          </a:xfrm>
          <a:prstGeom prst="rect">
            <a:avLst/>
          </a:prstGeom>
          <a:noFill/>
        </p:spPr>
        <p:txBody>
          <a:bodyPr wrap="square" rtlCol="0">
            <a:spAutoFit/>
          </a:bodyPr>
          <a:lstStyle/>
          <a:p>
            <a:r>
              <a:rPr lang="de-DE" sz="2000" b="1" dirty="0">
                <a:solidFill>
                  <a:srgbClr val="83B3C7"/>
                </a:solidFill>
              </a:rPr>
              <a:t>more moisture</a:t>
            </a:r>
          </a:p>
          <a:p>
            <a:r>
              <a:rPr lang="de-DE" sz="2000" b="1" dirty="0">
                <a:solidFill>
                  <a:srgbClr val="DDB372"/>
                </a:solidFill>
              </a:rPr>
              <a:t>less moisture</a:t>
            </a:r>
            <a:endParaRPr lang="en-US" sz="2000" b="1" dirty="0">
              <a:solidFill>
                <a:srgbClr val="DDB372"/>
              </a:solidFill>
            </a:endParaRPr>
          </a:p>
        </p:txBody>
      </p:sp>
      <p:sp>
        <p:nvSpPr>
          <p:cNvPr id="13" name="Rectangle 12">
            <a:extLst>
              <a:ext uri="{FF2B5EF4-FFF2-40B4-BE49-F238E27FC236}">
                <a16:creationId xmlns:a16="http://schemas.microsoft.com/office/drawing/2014/main" id="{CC49BDE5-88DD-4497-BA97-C1A191F4D04F}"/>
              </a:ext>
            </a:extLst>
          </p:cNvPr>
          <p:cNvSpPr/>
          <p:nvPr/>
        </p:nvSpPr>
        <p:spPr>
          <a:xfrm>
            <a:off x="3791744" y="5229200"/>
            <a:ext cx="4752528" cy="1080120"/>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46DB2B6-5776-435E-957F-3B948B2BCEBE}"/>
              </a:ext>
            </a:extLst>
          </p:cNvPr>
          <p:cNvSpPr txBox="1"/>
          <p:nvPr/>
        </p:nvSpPr>
        <p:spPr>
          <a:xfrm>
            <a:off x="6157176" y="4874394"/>
            <a:ext cx="3548507" cy="246221"/>
          </a:xfrm>
          <a:prstGeom prst="rect">
            <a:avLst/>
          </a:prstGeom>
          <a:noFill/>
        </p:spPr>
        <p:txBody>
          <a:bodyPr wrap="square" rtlCol="0">
            <a:spAutoFit/>
          </a:bodyPr>
          <a:lstStyle/>
          <a:p>
            <a:pPr algn="r"/>
            <a:r>
              <a:rPr lang="de-DE" sz="1000" dirty="0"/>
              <a:t>From: El Kassar et al. 2025 in prep</a:t>
            </a:r>
            <a:endParaRPr lang="en-US" sz="1000" dirty="0"/>
          </a:p>
        </p:txBody>
      </p:sp>
      <p:pic>
        <p:nvPicPr>
          <p:cNvPr id="15" name="Picture 2" descr="Zentrale Webseite der FU Berlin">
            <a:extLst>
              <a:ext uri="{FF2B5EF4-FFF2-40B4-BE49-F238E27FC236}">
                <a16:creationId xmlns:a16="http://schemas.microsoft.com/office/drawing/2014/main" id="{99E1CBA3-4C4D-46CC-B39A-3DEEE14618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3713755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A746597-E09E-4DF2-A63F-9FC8F2B460F5}" type="slidenum">
              <a:rPr lang="de-DE" smtClean="0"/>
              <a:t>3</a:t>
            </a:fld>
            <a:endParaRPr lang="de-DE" dirty="0"/>
          </a:p>
        </p:txBody>
      </p:sp>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979308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800" dirty="0">
                <a:solidFill>
                  <a:schemeClr val="tx2"/>
                </a:solidFill>
              </a:rPr>
              <a:t>Why use TCWV to monitor pre-convective environments</a:t>
            </a:r>
            <a:endParaRPr lang="de-DE" sz="2800" dirty="0"/>
          </a:p>
        </p:txBody>
      </p:sp>
      <p:sp>
        <p:nvSpPr>
          <p:cNvPr id="10" name="Rectangle 6">
            <a:extLst>
              <a:ext uri="{FF2B5EF4-FFF2-40B4-BE49-F238E27FC236}">
                <a16:creationId xmlns:a16="http://schemas.microsoft.com/office/drawing/2014/main" id="{B1677CA5-7B80-459D-BA81-8DB6818D0CA0}"/>
              </a:ext>
            </a:extLst>
          </p:cNvPr>
          <p:cNvSpPr/>
          <p:nvPr/>
        </p:nvSpPr>
        <p:spPr>
          <a:xfrm>
            <a:off x="1847528" y="886962"/>
            <a:ext cx="8640960" cy="3036729"/>
          </a:xfrm>
          <a:prstGeom prst="rect">
            <a:avLst/>
          </a:prstGeom>
        </p:spPr>
        <p:txBody>
          <a:bodyPr wrap="square">
            <a:spAutoFit/>
          </a:bodyPr>
          <a:lstStyle/>
          <a:p>
            <a:pPr marL="342900" indent="-342900">
              <a:buFont typeface="Wingdings" panose="05000000000000000000" pitchFamily="2" charset="2"/>
              <a:buChar char="§"/>
            </a:pPr>
            <a:r>
              <a:rPr lang="en-US" sz="2000" dirty="0"/>
              <a:t>Moisture is a key ingredient for deep convection and heavy precipitation</a:t>
            </a:r>
          </a:p>
          <a:p>
            <a:pPr marL="342900" indent="-342900">
              <a:buFont typeface="Wingdings" panose="05000000000000000000" pitchFamily="2" charset="2"/>
              <a:buChar char="§"/>
            </a:pPr>
            <a:r>
              <a:rPr lang="en-US" sz="2000" dirty="0"/>
              <a:t>Low-level moisture variability drives convective initiation</a:t>
            </a:r>
          </a:p>
          <a:p>
            <a:pPr marL="342900" indent="-342900">
              <a:buFont typeface="Wingdings" panose="05000000000000000000" pitchFamily="2" charset="2"/>
              <a:buChar char="§"/>
            </a:pPr>
            <a:r>
              <a:rPr lang="en-US" sz="2000" dirty="0"/>
              <a:t>Signal convective potential before onset of clouds and precipitation</a:t>
            </a:r>
          </a:p>
          <a:p>
            <a:endParaRPr lang="en-US" sz="2000" dirty="0"/>
          </a:p>
          <a:p>
            <a:r>
              <a:rPr lang="en-US" sz="2000" b="1" dirty="0"/>
              <a:t>Satellite-based NIR TCWV </a:t>
            </a:r>
            <a:r>
              <a:rPr lang="en-US" sz="2000" dirty="0"/>
              <a:t>(Preusker et al., 2021)</a:t>
            </a:r>
          </a:p>
          <a:p>
            <a:r>
              <a:rPr lang="en-US" sz="2000" dirty="0"/>
              <a:t>Vertically integrated water vapor in kg/m</a:t>
            </a:r>
            <a:r>
              <a:rPr lang="en-US" sz="2000" baseline="30000" dirty="0"/>
              <a:t>2</a:t>
            </a:r>
          </a:p>
          <a:p>
            <a:r>
              <a:rPr lang="en-US" sz="2000" dirty="0"/>
              <a:t>High sensitivity towards surface: </a:t>
            </a:r>
          </a:p>
          <a:p>
            <a:endParaRPr lang="en-US" sz="2000" baseline="30000" dirty="0"/>
          </a:p>
          <a:p>
            <a:endParaRPr lang="en-US" sz="2000" dirty="0"/>
          </a:p>
          <a:p>
            <a:pPr marL="285750" indent="-285750">
              <a:buFont typeface="Arial" panose="020B0604020202020204" pitchFamily="34" charset="0"/>
              <a:buChar char="•"/>
            </a:pPr>
            <a:endParaRPr lang="en-US" dirty="0"/>
          </a:p>
        </p:txBody>
      </p:sp>
      <p:sp>
        <p:nvSpPr>
          <p:cNvPr id="15" name="AutoShape 2">
            <a:extLst>
              <a:ext uri="{FF2B5EF4-FFF2-40B4-BE49-F238E27FC236}">
                <a16:creationId xmlns:a16="http://schemas.microsoft.com/office/drawing/2014/main" id="{2890636C-B10F-4FFB-828B-9ACAF0C5A573}"/>
              </a:ext>
            </a:extLst>
          </p:cNvPr>
          <p:cNvSpPr>
            <a:spLocks noChangeAspect="1" noChangeArrowheads="1"/>
          </p:cNvSpPr>
          <p:nvPr/>
        </p:nvSpPr>
        <p:spPr bwMode="auto">
          <a:xfrm>
            <a:off x="3514725" y="976314"/>
            <a:ext cx="5162550" cy="4905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B492D99D-24B6-4918-8A28-C2E22500CEF6}"/>
              </a:ext>
            </a:extLst>
          </p:cNvPr>
          <p:cNvPicPr>
            <a:picLocks noChangeAspect="1"/>
          </p:cNvPicPr>
          <p:nvPr/>
        </p:nvPicPr>
        <p:blipFill>
          <a:blip r:embed="rId3"/>
          <a:stretch>
            <a:fillRect/>
          </a:stretch>
        </p:blipFill>
        <p:spPr>
          <a:xfrm>
            <a:off x="7764055" y="2348880"/>
            <a:ext cx="3576659" cy="640835"/>
          </a:xfrm>
          <a:prstGeom prst="rect">
            <a:avLst/>
          </a:prstGeom>
        </p:spPr>
      </p:pic>
      <p:sp>
        <p:nvSpPr>
          <p:cNvPr id="8" name="Rectangle 7">
            <a:extLst>
              <a:ext uri="{FF2B5EF4-FFF2-40B4-BE49-F238E27FC236}">
                <a16:creationId xmlns:a16="http://schemas.microsoft.com/office/drawing/2014/main" id="{EEF22D08-9E65-40F2-92EB-B089675D9724}"/>
              </a:ext>
            </a:extLst>
          </p:cNvPr>
          <p:cNvSpPr/>
          <p:nvPr/>
        </p:nvSpPr>
        <p:spPr>
          <a:xfrm>
            <a:off x="7752184" y="2399883"/>
            <a:ext cx="3600400" cy="504056"/>
          </a:xfrm>
          <a:prstGeom prst="rect">
            <a:avLst/>
          </a:prstGeom>
          <a:noFill/>
          <a:ln w="3810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Zentrale Webseite der FU Berlin">
            <a:extLst>
              <a:ext uri="{FF2B5EF4-FFF2-40B4-BE49-F238E27FC236}">
                <a16:creationId xmlns:a16="http://schemas.microsoft.com/office/drawing/2014/main" id="{93C21A74-3DB5-4019-85B8-9A2486567E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1475382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CAPE/CIN Sharpening approach</a:t>
            </a:r>
            <a:endParaRPr lang="de-DE" sz="3200" dirty="0"/>
          </a:p>
        </p:txBody>
      </p:sp>
      <p:sp>
        <p:nvSpPr>
          <p:cNvPr id="20" name="TextBox 19">
            <a:extLst>
              <a:ext uri="{FF2B5EF4-FFF2-40B4-BE49-F238E27FC236}">
                <a16:creationId xmlns:a16="http://schemas.microsoft.com/office/drawing/2014/main" id="{A3ED688E-5EC4-42D8-AC55-2DE644BA2832}"/>
              </a:ext>
            </a:extLst>
          </p:cNvPr>
          <p:cNvSpPr txBox="1"/>
          <p:nvPr/>
        </p:nvSpPr>
        <p:spPr>
          <a:xfrm>
            <a:off x="4236064" y="6356351"/>
            <a:ext cx="4464496" cy="615553"/>
          </a:xfrm>
          <a:prstGeom prst="rect">
            <a:avLst/>
          </a:prstGeom>
          <a:noFill/>
        </p:spPr>
        <p:txBody>
          <a:bodyPr wrap="square" rtlCol="0">
            <a:spAutoFit/>
          </a:bodyPr>
          <a:lstStyle/>
          <a:p>
            <a:pPr algn="r"/>
            <a:r>
              <a:rPr lang="de-DE" sz="1600" dirty="0"/>
              <a:t>T-skew, log-p diagram (metpy)</a:t>
            </a:r>
          </a:p>
          <a:p>
            <a:endParaRPr lang="en-US" dirty="0"/>
          </a:p>
        </p:txBody>
      </p:sp>
      <p:pic>
        <p:nvPicPr>
          <p:cNvPr id="21" name="Picture 20">
            <a:extLst>
              <a:ext uri="{FF2B5EF4-FFF2-40B4-BE49-F238E27FC236}">
                <a16:creationId xmlns:a16="http://schemas.microsoft.com/office/drawing/2014/main" id="{18C25D99-E5B2-4299-BADD-A83FCC0B4B90}"/>
              </a:ext>
            </a:extLst>
          </p:cNvPr>
          <p:cNvPicPr>
            <a:picLocks noChangeAspect="1"/>
          </p:cNvPicPr>
          <p:nvPr/>
        </p:nvPicPr>
        <p:blipFill rotWithShape="1">
          <a:blip r:embed="rId3">
            <a:extLst>
              <a:ext uri="{28A0092B-C50C-407E-A947-70E740481C1C}">
                <a14:useLocalDpi xmlns:a14="http://schemas.microsoft.com/office/drawing/2010/main" val="0"/>
              </a:ext>
            </a:extLst>
          </a:blip>
          <a:srcRect l="51297"/>
          <a:stretch/>
        </p:blipFill>
        <p:spPr>
          <a:xfrm>
            <a:off x="3378502" y="948015"/>
            <a:ext cx="5466074" cy="5217289"/>
          </a:xfrm>
          <a:prstGeom prst="rect">
            <a:avLst/>
          </a:prstGeom>
        </p:spPr>
      </p:pic>
      <p:pic>
        <p:nvPicPr>
          <p:cNvPr id="23" name="Picture 2" descr="Zentrale Webseite der FU Berlin">
            <a:extLst>
              <a:ext uri="{FF2B5EF4-FFF2-40B4-BE49-F238E27FC236}">
                <a16:creationId xmlns:a16="http://schemas.microsoft.com/office/drawing/2014/main" id="{3992F97D-CA17-4891-A09D-1C01292BB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3512" y="6356350"/>
            <a:ext cx="1414284" cy="396000"/>
          </a:xfrm>
          <a:prstGeom prst="rect">
            <a:avLst/>
          </a:prstGeom>
          <a:solidFill>
            <a:schemeClr val="bg1"/>
          </a:solidFill>
        </p:spPr>
      </p:pic>
      <p:sp>
        <p:nvSpPr>
          <p:cNvPr id="24" name="Foliennummernplatzhalter 3">
            <a:extLst>
              <a:ext uri="{FF2B5EF4-FFF2-40B4-BE49-F238E27FC236}">
                <a16:creationId xmlns:a16="http://schemas.microsoft.com/office/drawing/2014/main" id="{47F091D2-D634-4018-830A-5910BFCBF309}"/>
              </a:ext>
            </a:extLst>
          </p:cNvPr>
          <p:cNvSpPr>
            <a:spLocks noGrp="1"/>
          </p:cNvSpPr>
          <p:nvPr>
            <p:ph type="sldNum" sz="quarter" idx="12"/>
          </p:nvPr>
        </p:nvSpPr>
        <p:spPr>
          <a:xfrm>
            <a:off x="8077200" y="6356351"/>
            <a:ext cx="2133600" cy="365125"/>
          </a:xfrm>
        </p:spPr>
        <p:txBody>
          <a:bodyPr/>
          <a:lstStyle/>
          <a:p>
            <a:fld id="{3A746597-E09E-4DF2-A63F-9FC8F2B460F5}" type="slidenum">
              <a:rPr lang="de-DE" smtClean="0"/>
              <a:t>30</a:t>
            </a:fld>
            <a:endParaRPr lang="de-DE" dirty="0"/>
          </a:p>
        </p:txBody>
      </p:sp>
      <p:sp>
        <p:nvSpPr>
          <p:cNvPr id="25" name="Straight Connector 24">
            <a:extLst>
              <a:ext uri="{FF2B5EF4-FFF2-40B4-BE49-F238E27FC236}">
                <a16:creationId xmlns:a16="http://schemas.microsoft.com/office/drawing/2014/main" id="{A37B52A1-704A-4CA7-99EA-6BB454EEF100}"/>
              </a:ext>
            </a:extLst>
          </p:cNvPr>
          <p:cNvSpPr/>
          <p:nvPr/>
        </p:nvSpPr>
        <p:spPr>
          <a:xfrm flipH="1" flipV="1">
            <a:off x="7248128" y="4725144"/>
            <a:ext cx="1296144" cy="0"/>
          </a:xfrm>
          <a:prstGeom prst="line">
            <a:avLst/>
          </a:prstGeom>
          <a:noFill/>
          <a:ln w="73080">
            <a:solidFill>
              <a:schemeClr val="tx1"/>
            </a:solidFill>
            <a:prstDash val="solid"/>
            <a:tailEnd type="arrow"/>
          </a:ln>
        </p:spPr>
        <p:txBody>
          <a:bodyPr wrap="none" lIns="90000" tIns="45000" rIns="90000" bIns="4500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endParaRPr lang="en-US">
              <a:latin typeface="Liberation Sans" pitchFamily="18"/>
              <a:ea typeface="WenQuanYi Micro Hei" pitchFamily="2"/>
              <a:cs typeface="Lohit Hindi" pitchFamily="2"/>
            </a:endParaRPr>
          </a:p>
        </p:txBody>
      </p:sp>
      <p:sp>
        <p:nvSpPr>
          <p:cNvPr id="2" name="TextBox 1">
            <a:extLst>
              <a:ext uri="{FF2B5EF4-FFF2-40B4-BE49-F238E27FC236}">
                <a16:creationId xmlns:a16="http://schemas.microsoft.com/office/drawing/2014/main" id="{A2F6FA42-ABED-493F-B977-6DB0C5C3EF54}"/>
              </a:ext>
            </a:extLst>
          </p:cNvPr>
          <p:cNvSpPr txBox="1"/>
          <p:nvPr/>
        </p:nvSpPr>
        <p:spPr>
          <a:xfrm>
            <a:off x="8663133" y="4540478"/>
            <a:ext cx="635800" cy="369332"/>
          </a:xfrm>
          <a:prstGeom prst="rect">
            <a:avLst/>
          </a:prstGeom>
          <a:noFill/>
        </p:spPr>
        <p:txBody>
          <a:bodyPr wrap="square" rtlCol="0">
            <a:spAutoFit/>
          </a:bodyPr>
          <a:lstStyle/>
          <a:p>
            <a:r>
              <a:rPr lang="de-DE" b="1" dirty="0"/>
              <a:t>LFC</a:t>
            </a:r>
            <a:endParaRPr lang="en-US" b="1" dirty="0"/>
          </a:p>
        </p:txBody>
      </p:sp>
      <p:sp>
        <p:nvSpPr>
          <p:cNvPr id="26" name="Straight Connector 25">
            <a:extLst>
              <a:ext uri="{FF2B5EF4-FFF2-40B4-BE49-F238E27FC236}">
                <a16:creationId xmlns:a16="http://schemas.microsoft.com/office/drawing/2014/main" id="{F267ABC4-C6BF-40AE-96EB-27E77F69BEDD}"/>
              </a:ext>
            </a:extLst>
          </p:cNvPr>
          <p:cNvSpPr/>
          <p:nvPr/>
        </p:nvSpPr>
        <p:spPr>
          <a:xfrm flipV="1">
            <a:off x="4007768" y="1556792"/>
            <a:ext cx="1368152" cy="0"/>
          </a:xfrm>
          <a:prstGeom prst="line">
            <a:avLst/>
          </a:prstGeom>
          <a:noFill/>
          <a:ln w="73080">
            <a:solidFill>
              <a:schemeClr val="tx1"/>
            </a:solidFill>
            <a:prstDash val="solid"/>
            <a:tailEnd type="arrow"/>
          </a:ln>
        </p:spPr>
        <p:txBody>
          <a:bodyPr wrap="none" lIns="90000" tIns="45000" rIns="90000" bIns="4500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endParaRPr lang="en-US">
              <a:latin typeface="Liberation Sans" pitchFamily="18"/>
              <a:ea typeface="WenQuanYi Micro Hei" pitchFamily="2"/>
              <a:cs typeface="Lohit Hindi" pitchFamily="2"/>
            </a:endParaRPr>
          </a:p>
        </p:txBody>
      </p:sp>
      <p:sp>
        <p:nvSpPr>
          <p:cNvPr id="27" name="TextBox 26">
            <a:extLst>
              <a:ext uri="{FF2B5EF4-FFF2-40B4-BE49-F238E27FC236}">
                <a16:creationId xmlns:a16="http://schemas.microsoft.com/office/drawing/2014/main" id="{976134BF-202B-426A-8974-FB9CFC8C8366}"/>
              </a:ext>
            </a:extLst>
          </p:cNvPr>
          <p:cNvSpPr txBox="1"/>
          <p:nvPr/>
        </p:nvSpPr>
        <p:spPr>
          <a:xfrm>
            <a:off x="3553411" y="1363442"/>
            <a:ext cx="635800" cy="369332"/>
          </a:xfrm>
          <a:prstGeom prst="rect">
            <a:avLst/>
          </a:prstGeom>
          <a:noFill/>
        </p:spPr>
        <p:txBody>
          <a:bodyPr wrap="square" rtlCol="0">
            <a:spAutoFit/>
          </a:bodyPr>
          <a:lstStyle/>
          <a:p>
            <a:r>
              <a:rPr lang="de-DE" b="1" dirty="0"/>
              <a:t>EL</a:t>
            </a:r>
            <a:endParaRPr lang="en-US" b="1" dirty="0"/>
          </a:p>
        </p:txBody>
      </p:sp>
      <p:sp>
        <p:nvSpPr>
          <p:cNvPr id="28" name="Straight Connector 27">
            <a:extLst>
              <a:ext uri="{FF2B5EF4-FFF2-40B4-BE49-F238E27FC236}">
                <a16:creationId xmlns:a16="http://schemas.microsoft.com/office/drawing/2014/main" id="{2937CD97-AA35-4C8F-BD63-E8F6D280BF1C}"/>
              </a:ext>
            </a:extLst>
          </p:cNvPr>
          <p:cNvSpPr/>
          <p:nvPr/>
        </p:nvSpPr>
        <p:spPr>
          <a:xfrm flipV="1">
            <a:off x="5447928" y="2924944"/>
            <a:ext cx="663611" cy="0"/>
          </a:xfrm>
          <a:prstGeom prst="line">
            <a:avLst/>
          </a:prstGeom>
          <a:noFill/>
          <a:ln w="73080">
            <a:solidFill>
              <a:schemeClr val="tx1"/>
            </a:solidFill>
            <a:prstDash val="solid"/>
            <a:tailEnd type="arrow"/>
          </a:ln>
        </p:spPr>
        <p:txBody>
          <a:bodyPr wrap="none" lIns="90000" tIns="45000" rIns="90000" bIns="4500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endParaRPr lang="en-US">
              <a:latin typeface="Liberation Sans" pitchFamily="18"/>
              <a:ea typeface="WenQuanYi Micro Hei" pitchFamily="2"/>
              <a:cs typeface="Lohit Hindi" pitchFamily="2"/>
            </a:endParaRPr>
          </a:p>
        </p:txBody>
      </p:sp>
      <p:sp>
        <p:nvSpPr>
          <p:cNvPr id="29" name="TextBox 28">
            <a:extLst>
              <a:ext uri="{FF2B5EF4-FFF2-40B4-BE49-F238E27FC236}">
                <a16:creationId xmlns:a16="http://schemas.microsoft.com/office/drawing/2014/main" id="{47F331B8-B12A-4653-9F73-766059AD2531}"/>
              </a:ext>
            </a:extLst>
          </p:cNvPr>
          <p:cNvSpPr txBox="1"/>
          <p:nvPr/>
        </p:nvSpPr>
        <p:spPr>
          <a:xfrm>
            <a:off x="4799856" y="3017644"/>
            <a:ext cx="1643912" cy="646331"/>
          </a:xfrm>
          <a:prstGeom prst="rect">
            <a:avLst/>
          </a:prstGeom>
          <a:noFill/>
        </p:spPr>
        <p:txBody>
          <a:bodyPr wrap="square" rtlCol="0">
            <a:spAutoFit/>
          </a:bodyPr>
          <a:lstStyle/>
          <a:p>
            <a:r>
              <a:rPr lang="de-DE" b="1" dirty="0">
                <a:solidFill>
                  <a:srgbClr val="FF0000"/>
                </a:solidFill>
              </a:rPr>
              <a:t>Environmental profile</a:t>
            </a:r>
            <a:endParaRPr lang="en-US" b="1" dirty="0">
              <a:solidFill>
                <a:srgbClr val="FF0000"/>
              </a:solidFill>
            </a:endParaRPr>
          </a:p>
        </p:txBody>
      </p:sp>
      <p:sp>
        <p:nvSpPr>
          <p:cNvPr id="30" name="Straight Connector 29">
            <a:extLst>
              <a:ext uri="{FF2B5EF4-FFF2-40B4-BE49-F238E27FC236}">
                <a16:creationId xmlns:a16="http://schemas.microsoft.com/office/drawing/2014/main" id="{8CBD031B-5937-457B-A6C9-B728798628F6}"/>
              </a:ext>
            </a:extLst>
          </p:cNvPr>
          <p:cNvSpPr/>
          <p:nvPr/>
        </p:nvSpPr>
        <p:spPr>
          <a:xfrm flipH="1">
            <a:off x="6816079" y="3556658"/>
            <a:ext cx="792088" cy="1"/>
          </a:xfrm>
          <a:prstGeom prst="line">
            <a:avLst/>
          </a:prstGeom>
          <a:noFill/>
          <a:ln w="73080">
            <a:solidFill>
              <a:schemeClr val="tx1"/>
            </a:solidFill>
            <a:prstDash val="solid"/>
            <a:tailEnd type="arrow"/>
          </a:ln>
        </p:spPr>
        <p:txBody>
          <a:bodyPr wrap="none" lIns="90000" tIns="45000" rIns="90000" bIns="45000" anchor="ctr" anchorCtr="0" compatLnSpc="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endParaRPr lang="en-US">
              <a:latin typeface="Liberation Sans" pitchFamily="18"/>
              <a:ea typeface="WenQuanYi Micro Hei" pitchFamily="2"/>
              <a:cs typeface="Lohit Hindi" pitchFamily="2"/>
            </a:endParaRPr>
          </a:p>
        </p:txBody>
      </p:sp>
      <p:sp>
        <p:nvSpPr>
          <p:cNvPr id="31" name="TextBox 30">
            <a:extLst>
              <a:ext uri="{FF2B5EF4-FFF2-40B4-BE49-F238E27FC236}">
                <a16:creationId xmlns:a16="http://schemas.microsoft.com/office/drawing/2014/main" id="{4F57E03D-9C3E-4826-B9F5-16B14B5F5DD6}"/>
              </a:ext>
            </a:extLst>
          </p:cNvPr>
          <p:cNvSpPr txBox="1"/>
          <p:nvPr/>
        </p:nvSpPr>
        <p:spPr>
          <a:xfrm>
            <a:off x="7572975" y="3355544"/>
            <a:ext cx="1643912" cy="646331"/>
          </a:xfrm>
          <a:prstGeom prst="rect">
            <a:avLst/>
          </a:prstGeom>
          <a:noFill/>
        </p:spPr>
        <p:txBody>
          <a:bodyPr wrap="square" rtlCol="0">
            <a:spAutoFit/>
          </a:bodyPr>
          <a:lstStyle/>
          <a:p>
            <a:r>
              <a:rPr lang="de-DE" b="1" dirty="0"/>
              <a:t>Parcel</a:t>
            </a:r>
          </a:p>
          <a:p>
            <a:r>
              <a:rPr lang="de-DE" b="1" dirty="0"/>
              <a:t>profile</a:t>
            </a:r>
            <a:endParaRPr lang="en-US" b="1" dirty="0"/>
          </a:p>
        </p:txBody>
      </p:sp>
      <p:sp>
        <p:nvSpPr>
          <p:cNvPr id="7" name="TextBox 6">
            <a:extLst>
              <a:ext uri="{FF2B5EF4-FFF2-40B4-BE49-F238E27FC236}">
                <a16:creationId xmlns:a16="http://schemas.microsoft.com/office/drawing/2014/main" id="{33630049-2611-4FF8-A479-A7DC4751B220}"/>
              </a:ext>
            </a:extLst>
          </p:cNvPr>
          <p:cNvSpPr txBox="1"/>
          <p:nvPr/>
        </p:nvSpPr>
        <p:spPr>
          <a:xfrm>
            <a:off x="1842024" y="2420888"/>
            <a:ext cx="1584176" cy="2862322"/>
          </a:xfrm>
          <a:prstGeom prst="rect">
            <a:avLst/>
          </a:prstGeom>
          <a:noFill/>
        </p:spPr>
        <p:txBody>
          <a:bodyPr wrap="square" rtlCol="0">
            <a:spAutoFit/>
          </a:bodyPr>
          <a:lstStyle/>
          <a:p>
            <a:r>
              <a:rPr lang="de-DE" sz="2000" b="1" dirty="0">
                <a:solidFill>
                  <a:schemeClr val="accent2"/>
                </a:solidFill>
              </a:rPr>
              <a:t>CAPE:</a:t>
            </a:r>
          </a:p>
          <a:p>
            <a:r>
              <a:rPr lang="de-DE" sz="2000" b="1" dirty="0">
                <a:solidFill>
                  <a:schemeClr val="accent2"/>
                </a:solidFill>
              </a:rPr>
              <a:t>Positive buoyancy</a:t>
            </a:r>
          </a:p>
          <a:p>
            <a:endParaRPr lang="de-DE" sz="2000" dirty="0"/>
          </a:p>
          <a:p>
            <a:endParaRPr lang="de-DE" sz="2000" dirty="0"/>
          </a:p>
          <a:p>
            <a:endParaRPr lang="de-DE" sz="2000" dirty="0"/>
          </a:p>
          <a:p>
            <a:r>
              <a:rPr lang="de-DE" sz="2000" b="1" dirty="0">
                <a:solidFill>
                  <a:schemeClr val="accent1"/>
                </a:solidFill>
              </a:rPr>
              <a:t>CIN:</a:t>
            </a:r>
          </a:p>
          <a:p>
            <a:r>
              <a:rPr lang="de-DE" sz="2000" b="1" dirty="0">
                <a:solidFill>
                  <a:schemeClr val="accent1"/>
                </a:solidFill>
              </a:rPr>
              <a:t>Negative buoyancy</a:t>
            </a:r>
            <a:endParaRPr lang="en-US" sz="2000" b="1" dirty="0">
              <a:solidFill>
                <a:schemeClr val="accent1"/>
              </a:solidFill>
            </a:endParaRPr>
          </a:p>
        </p:txBody>
      </p:sp>
      <p:sp>
        <p:nvSpPr>
          <p:cNvPr id="4" name="TextBox 3">
            <a:extLst>
              <a:ext uri="{FF2B5EF4-FFF2-40B4-BE49-F238E27FC236}">
                <a16:creationId xmlns:a16="http://schemas.microsoft.com/office/drawing/2014/main" id="{601C7948-8872-4CC8-996E-37E5FCC94C2F}"/>
              </a:ext>
            </a:extLst>
          </p:cNvPr>
          <p:cNvSpPr txBox="1"/>
          <p:nvPr/>
        </p:nvSpPr>
        <p:spPr>
          <a:xfrm>
            <a:off x="8760296" y="1363442"/>
            <a:ext cx="1674990" cy="369332"/>
          </a:xfrm>
          <a:prstGeom prst="rect">
            <a:avLst/>
          </a:prstGeom>
          <a:noFill/>
        </p:spPr>
        <p:txBody>
          <a:bodyPr wrap="square" rtlCol="0">
            <a:spAutoFit/>
          </a:bodyPr>
          <a:lstStyle/>
          <a:p>
            <a:r>
              <a:rPr lang="de-DE" dirty="0"/>
              <a:t>Increase TCWV</a:t>
            </a:r>
            <a:endParaRPr lang="en-US" dirty="0"/>
          </a:p>
        </p:txBody>
      </p:sp>
      <p:sp>
        <p:nvSpPr>
          <p:cNvPr id="19" name="TextBox 18">
            <a:extLst>
              <a:ext uri="{FF2B5EF4-FFF2-40B4-BE49-F238E27FC236}">
                <a16:creationId xmlns:a16="http://schemas.microsoft.com/office/drawing/2014/main" id="{80EC732F-18EA-49D9-9332-EAA5A0E2EF13}"/>
              </a:ext>
            </a:extLst>
          </p:cNvPr>
          <p:cNvSpPr txBox="1"/>
          <p:nvPr/>
        </p:nvSpPr>
        <p:spPr>
          <a:xfrm>
            <a:off x="8760296" y="2051556"/>
            <a:ext cx="4572000" cy="369332"/>
          </a:xfrm>
          <a:prstGeom prst="rect">
            <a:avLst/>
          </a:prstGeom>
          <a:noFill/>
        </p:spPr>
        <p:txBody>
          <a:bodyPr wrap="square">
            <a:spAutoFit/>
          </a:bodyPr>
          <a:lstStyle/>
          <a:p>
            <a:r>
              <a:rPr lang="de-DE" dirty="0"/>
              <a:t>Increase CAPE</a:t>
            </a:r>
            <a:endParaRPr lang="en-US" dirty="0"/>
          </a:p>
        </p:txBody>
      </p:sp>
      <p:sp>
        <p:nvSpPr>
          <p:cNvPr id="22" name="TextBox 21">
            <a:extLst>
              <a:ext uri="{FF2B5EF4-FFF2-40B4-BE49-F238E27FC236}">
                <a16:creationId xmlns:a16="http://schemas.microsoft.com/office/drawing/2014/main" id="{B8962FB1-1A2C-4850-AF33-B05B2EB6F1BE}"/>
              </a:ext>
            </a:extLst>
          </p:cNvPr>
          <p:cNvSpPr txBox="1"/>
          <p:nvPr/>
        </p:nvSpPr>
        <p:spPr>
          <a:xfrm>
            <a:off x="8760296" y="2632273"/>
            <a:ext cx="5905004" cy="369332"/>
          </a:xfrm>
          <a:prstGeom prst="rect">
            <a:avLst/>
          </a:prstGeom>
          <a:noFill/>
        </p:spPr>
        <p:txBody>
          <a:bodyPr wrap="square">
            <a:spAutoFit/>
          </a:bodyPr>
          <a:lstStyle/>
          <a:p>
            <a:r>
              <a:rPr lang="de-DE" dirty="0"/>
              <a:t>Decrease |CIN|</a:t>
            </a:r>
            <a:endParaRPr lang="en-US" dirty="0"/>
          </a:p>
        </p:txBody>
      </p:sp>
    </p:spTree>
    <p:extLst>
      <p:ext uri="{BB962C8B-B14F-4D97-AF65-F5344CB8AC3E}">
        <p14:creationId xmlns:p14="http://schemas.microsoft.com/office/powerpoint/2010/main" val="2690638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CAPE/CIN Sharpening approach: Case study</a:t>
            </a:r>
            <a:endParaRPr lang="de-DE" sz="3200" dirty="0"/>
          </a:p>
        </p:txBody>
      </p:sp>
      <p:pic>
        <p:nvPicPr>
          <p:cNvPr id="23" name="Picture 2" descr="Zentrale Webseite der FU Berlin">
            <a:extLst>
              <a:ext uri="{FF2B5EF4-FFF2-40B4-BE49-F238E27FC236}">
                <a16:creationId xmlns:a16="http://schemas.microsoft.com/office/drawing/2014/main" id="{D0E75F87-C40A-4770-B379-6721301ED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12" y="6356350"/>
            <a:ext cx="1414284" cy="396000"/>
          </a:xfrm>
          <a:prstGeom prst="rect">
            <a:avLst/>
          </a:prstGeom>
          <a:solidFill>
            <a:schemeClr val="bg1"/>
          </a:solidFill>
        </p:spPr>
      </p:pic>
      <p:sp>
        <p:nvSpPr>
          <p:cNvPr id="24" name="Foliennummernplatzhalter 3">
            <a:extLst>
              <a:ext uri="{FF2B5EF4-FFF2-40B4-BE49-F238E27FC236}">
                <a16:creationId xmlns:a16="http://schemas.microsoft.com/office/drawing/2014/main" id="{5D9AFF98-A841-4863-96F1-BDAA87E589A5}"/>
              </a:ext>
            </a:extLst>
          </p:cNvPr>
          <p:cNvSpPr txBox="1">
            <a:spLocks/>
          </p:cNvSpPr>
          <p:nvPr/>
        </p:nvSpPr>
        <p:spPr>
          <a:xfrm>
            <a:off x="8077200" y="6356351"/>
            <a:ext cx="21336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A746597-E09E-4DF2-A63F-9FC8F2B460F5}" type="slidenum">
              <a:rPr lang="de-DE"/>
              <a:pPr/>
              <a:t>31</a:t>
            </a:fld>
            <a:endParaRPr lang="de-DE" dirty="0"/>
          </a:p>
        </p:txBody>
      </p:sp>
      <p:pic>
        <p:nvPicPr>
          <p:cNvPr id="2050" name="Picture 2">
            <a:extLst>
              <a:ext uri="{FF2B5EF4-FFF2-40B4-BE49-F238E27FC236}">
                <a16:creationId xmlns:a16="http://schemas.microsoft.com/office/drawing/2014/main" id="{771F87F6-2158-489E-B369-3BCFA6F3270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4094" y="748927"/>
            <a:ext cx="3043768" cy="305508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CB30F7F-8C39-4E6F-9C6C-8DBC0AFE81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0959" y="3797225"/>
            <a:ext cx="3043806" cy="30339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42A0F6A2-056D-44F7-BC75-ED380C0B6CA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4765" y="3784871"/>
            <a:ext cx="3112932" cy="305772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E12A3DF0-B3FD-4A37-8078-30F7FF2C01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4910" y="3776350"/>
            <a:ext cx="3099092" cy="311205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53C1F51B-16BD-4C04-91E6-8EFC89CCF7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71824" y="734053"/>
            <a:ext cx="3176038" cy="308811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09537C9E-E602-48F5-9C76-3D6B914BED8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36512" y="765391"/>
            <a:ext cx="3043806" cy="30027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C7D8AF6-C712-458D-AD50-E2D16AB7BD7A}"/>
              </a:ext>
            </a:extLst>
          </p:cNvPr>
          <p:cNvSpPr txBox="1"/>
          <p:nvPr/>
        </p:nvSpPr>
        <p:spPr>
          <a:xfrm>
            <a:off x="1847528" y="3999024"/>
            <a:ext cx="1656184" cy="276999"/>
          </a:xfrm>
          <a:prstGeom prst="rect">
            <a:avLst/>
          </a:prstGeom>
          <a:noFill/>
        </p:spPr>
        <p:txBody>
          <a:bodyPr wrap="square" rtlCol="0">
            <a:spAutoFit/>
          </a:bodyPr>
          <a:lstStyle/>
          <a:p>
            <a:r>
              <a:rPr lang="de-DE" sz="1200" dirty="0">
                <a:solidFill>
                  <a:schemeClr val="bg1"/>
                </a:solidFill>
              </a:rPr>
              <a:t>COSMO-D2 analysis</a:t>
            </a:r>
            <a:endParaRPr lang="en-US" sz="1200" dirty="0">
              <a:solidFill>
                <a:schemeClr val="bg1"/>
              </a:solidFill>
            </a:endParaRPr>
          </a:p>
        </p:txBody>
      </p:sp>
      <p:pic>
        <p:nvPicPr>
          <p:cNvPr id="12" name="Picture 2" descr="Zentrale Webseite der FU Berlin">
            <a:extLst>
              <a:ext uri="{FF2B5EF4-FFF2-40B4-BE49-F238E27FC236}">
                <a16:creationId xmlns:a16="http://schemas.microsoft.com/office/drawing/2014/main" id="{96520EDD-4F6E-40FC-84D0-0B66EDE7B6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4285678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A746597-E09E-4DF2-A63F-9FC8F2B460F5}" type="slidenum">
              <a:rPr lang="de-DE" smtClean="0"/>
              <a:t>32</a:t>
            </a:fld>
            <a:endParaRPr lang="de-DE" dirty="0"/>
          </a:p>
        </p:txBody>
      </p:sp>
      <p:sp>
        <p:nvSpPr>
          <p:cNvPr id="9" name="Titel 1">
            <a:extLst>
              <a:ext uri="{FF2B5EF4-FFF2-40B4-BE49-F238E27FC236}">
                <a16:creationId xmlns:a16="http://schemas.microsoft.com/office/drawing/2014/main" id="{1CFD0874-C4BB-449A-8A6A-C4FB2A93E925}"/>
              </a:ext>
            </a:extLst>
          </p:cNvPr>
          <p:cNvSpPr txBox="1">
            <a:spLocks/>
          </p:cNvSpPr>
          <p:nvPr/>
        </p:nvSpPr>
        <p:spPr>
          <a:xfrm>
            <a:off x="1703512" y="-171400"/>
            <a:ext cx="97210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000" dirty="0">
                <a:solidFill>
                  <a:schemeClr val="tx2"/>
                </a:solidFill>
              </a:rPr>
              <a:t>MTG-FCI TCWV observations vs model</a:t>
            </a:r>
            <a:endParaRPr lang="de-DE" sz="3000" dirty="0"/>
          </a:p>
        </p:txBody>
      </p:sp>
      <p:pic>
        <p:nvPicPr>
          <p:cNvPr id="6" name="Picture 5">
            <a:extLst>
              <a:ext uri="{FF2B5EF4-FFF2-40B4-BE49-F238E27FC236}">
                <a16:creationId xmlns:a16="http://schemas.microsoft.com/office/drawing/2014/main" id="{9BA204B8-2F7C-4BA7-9CAC-BF32017F3B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2969" y="1216148"/>
            <a:ext cx="4201676" cy="4425705"/>
          </a:xfrm>
          <a:prstGeom prst="rect">
            <a:avLst/>
          </a:prstGeom>
        </p:spPr>
      </p:pic>
      <p:pic>
        <p:nvPicPr>
          <p:cNvPr id="8" name="Picture 7">
            <a:extLst>
              <a:ext uri="{FF2B5EF4-FFF2-40B4-BE49-F238E27FC236}">
                <a16:creationId xmlns:a16="http://schemas.microsoft.com/office/drawing/2014/main" id="{B4112F38-EDD7-49F2-AD1F-1F80C46C9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0016" y="1216147"/>
            <a:ext cx="4201676" cy="4425705"/>
          </a:xfrm>
          <a:prstGeom prst="rect">
            <a:avLst/>
          </a:prstGeom>
        </p:spPr>
      </p:pic>
      <p:sp>
        <p:nvSpPr>
          <p:cNvPr id="12" name="TextBox 11">
            <a:extLst>
              <a:ext uri="{FF2B5EF4-FFF2-40B4-BE49-F238E27FC236}">
                <a16:creationId xmlns:a16="http://schemas.microsoft.com/office/drawing/2014/main" id="{E71DD6C2-B8E7-4F3A-B0E2-AB68725F5467}"/>
              </a:ext>
            </a:extLst>
          </p:cNvPr>
          <p:cNvSpPr txBox="1"/>
          <p:nvPr/>
        </p:nvSpPr>
        <p:spPr>
          <a:xfrm>
            <a:off x="6023992" y="5733256"/>
            <a:ext cx="3888432" cy="923330"/>
          </a:xfrm>
          <a:prstGeom prst="rect">
            <a:avLst/>
          </a:prstGeom>
          <a:noFill/>
        </p:spPr>
        <p:txBody>
          <a:bodyPr wrap="square" rtlCol="0">
            <a:spAutoFit/>
          </a:bodyPr>
          <a:lstStyle/>
          <a:p>
            <a:pPr algn="r"/>
            <a:r>
              <a:rPr lang="de-DE" dirty="0"/>
              <a:t>ICON-D2</a:t>
            </a:r>
          </a:p>
          <a:p>
            <a:pPr algn="r"/>
            <a:r>
              <a:rPr lang="de-DE" dirty="0">
                <a:latin typeface="Symbol" panose="05050102010706020507" pitchFamily="18" charset="2"/>
              </a:rPr>
              <a:t>D</a:t>
            </a:r>
            <a:r>
              <a:rPr lang="de-DE" dirty="0"/>
              <a:t>x ~ 2km</a:t>
            </a:r>
          </a:p>
          <a:p>
            <a:pPr algn="r"/>
            <a:r>
              <a:rPr lang="de-DE" dirty="0"/>
              <a:t>Effective spatial resolution?</a:t>
            </a:r>
            <a:endParaRPr lang="en-US" dirty="0"/>
          </a:p>
        </p:txBody>
      </p:sp>
      <p:pic>
        <p:nvPicPr>
          <p:cNvPr id="10" name="Picture 2" descr="Zentrale Webseite der FU Berlin">
            <a:extLst>
              <a:ext uri="{FF2B5EF4-FFF2-40B4-BE49-F238E27FC236}">
                <a16:creationId xmlns:a16="http://schemas.microsoft.com/office/drawing/2014/main" id="{B7748668-4666-4D24-A6FA-8D7E6B21B5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1320131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A746597-E09E-4DF2-A63F-9FC8F2B460F5}" type="slidenum">
              <a:rPr lang="de-DE" smtClean="0"/>
              <a:t>33</a:t>
            </a:fld>
            <a:endParaRPr lang="de-DE" dirty="0"/>
          </a:p>
        </p:txBody>
      </p:sp>
      <p:sp>
        <p:nvSpPr>
          <p:cNvPr id="9" name="Titel 1">
            <a:extLst>
              <a:ext uri="{FF2B5EF4-FFF2-40B4-BE49-F238E27FC236}">
                <a16:creationId xmlns:a16="http://schemas.microsoft.com/office/drawing/2014/main" id="{1CFD0874-C4BB-449A-8A6A-C4FB2A93E925}"/>
              </a:ext>
            </a:extLst>
          </p:cNvPr>
          <p:cNvSpPr txBox="1">
            <a:spLocks/>
          </p:cNvSpPr>
          <p:nvPr/>
        </p:nvSpPr>
        <p:spPr>
          <a:xfrm>
            <a:off x="1703512" y="-171400"/>
            <a:ext cx="972108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000" dirty="0">
                <a:solidFill>
                  <a:schemeClr val="tx2"/>
                </a:solidFill>
              </a:rPr>
              <a:t>MTG-FCI TCWV in pre-convective environments</a:t>
            </a:r>
            <a:endParaRPr lang="de-DE" sz="3000" dirty="0"/>
          </a:p>
        </p:txBody>
      </p:sp>
      <p:pic>
        <p:nvPicPr>
          <p:cNvPr id="3" name="Picture 2">
            <a:extLst>
              <a:ext uri="{FF2B5EF4-FFF2-40B4-BE49-F238E27FC236}">
                <a16:creationId xmlns:a16="http://schemas.microsoft.com/office/drawing/2014/main" id="{65E58AA3-DCC7-4037-8B2B-2F6BE79B87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5233" y="1341842"/>
            <a:ext cx="4201676" cy="4391415"/>
          </a:xfrm>
          <a:prstGeom prst="rect">
            <a:avLst/>
          </a:prstGeom>
        </p:spPr>
      </p:pic>
      <p:pic>
        <p:nvPicPr>
          <p:cNvPr id="10" name="Picture 9">
            <a:extLst>
              <a:ext uri="{FF2B5EF4-FFF2-40B4-BE49-F238E27FC236}">
                <a16:creationId xmlns:a16="http://schemas.microsoft.com/office/drawing/2014/main" id="{14C803A6-9611-405F-8DAF-3961B3AA71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2024" y="1341842"/>
            <a:ext cx="4201676" cy="4391415"/>
          </a:xfrm>
          <a:prstGeom prst="rect">
            <a:avLst/>
          </a:prstGeom>
        </p:spPr>
      </p:pic>
      <p:sp>
        <p:nvSpPr>
          <p:cNvPr id="11" name="TextBox 10">
            <a:extLst>
              <a:ext uri="{FF2B5EF4-FFF2-40B4-BE49-F238E27FC236}">
                <a16:creationId xmlns:a16="http://schemas.microsoft.com/office/drawing/2014/main" id="{3178EA3B-A90A-42C5-828F-F3F0800E9BC7}"/>
              </a:ext>
            </a:extLst>
          </p:cNvPr>
          <p:cNvSpPr txBox="1"/>
          <p:nvPr/>
        </p:nvSpPr>
        <p:spPr>
          <a:xfrm>
            <a:off x="6457020" y="5798146"/>
            <a:ext cx="3240360" cy="1200329"/>
          </a:xfrm>
          <a:prstGeom prst="rect">
            <a:avLst/>
          </a:prstGeom>
          <a:noFill/>
        </p:spPr>
        <p:txBody>
          <a:bodyPr wrap="square" rtlCol="0">
            <a:spAutoFit/>
          </a:bodyPr>
          <a:lstStyle/>
          <a:p>
            <a:pPr algn="r"/>
            <a:r>
              <a:rPr lang="de-DE" dirty="0"/>
              <a:t>ICON-D2</a:t>
            </a:r>
          </a:p>
          <a:p>
            <a:pPr algn="r"/>
            <a:r>
              <a:rPr lang="de-DE" dirty="0">
                <a:latin typeface="Symbol" panose="05050102010706020507" pitchFamily="18" charset="2"/>
              </a:rPr>
              <a:t>D</a:t>
            </a:r>
            <a:r>
              <a:rPr lang="de-DE" dirty="0"/>
              <a:t>x ~ 2km</a:t>
            </a:r>
          </a:p>
          <a:p>
            <a:pPr algn="r"/>
            <a:r>
              <a:rPr lang="de-DE" dirty="0"/>
              <a:t>Effective spatial resolution?</a:t>
            </a:r>
            <a:endParaRPr lang="en-US" dirty="0"/>
          </a:p>
          <a:p>
            <a:pPr algn="r"/>
            <a:endParaRPr lang="en-US" dirty="0"/>
          </a:p>
        </p:txBody>
      </p:sp>
      <p:sp>
        <p:nvSpPr>
          <p:cNvPr id="8" name="TextBox 7">
            <a:extLst>
              <a:ext uri="{FF2B5EF4-FFF2-40B4-BE49-F238E27FC236}">
                <a16:creationId xmlns:a16="http://schemas.microsoft.com/office/drawing/2014/main" id="{92EF8190-A4D4-46BA-9538-D880DB40B358}"/>
              </a:ext>
            </a:extLst>
          </p:cNvPr>
          <p:cNvSpPr txBox="1"/>
          <p:nvPr/>
        </p:nvSpPr>
        <p:spPr>
          <a:xfrm>
            <a:off x="6997581" y="897981"/>
            <a:ext cx="2448272" cy="369332"/>
          </a:xfrm>
          <a:prstGeom prst="rect">
            <a:avLst/>
          </a:prstGeom>
          <a:noFill/>
        </p:spPr>
        <p:txBody>
          <a:bodyPr wrap="square" rtlCol="0">
            <a:spAutoFit/>
          </a:bodyPr>
          <a:lstStyle/>
          <a:p>
            <a:pPr algn="ctr"/>
            <a:r>
              <a:rPr lang="de-DE" b="1" dirty="0"/>
              <a:t>Model</a:t>
            </a:r>
            <a:endParaRPr lang="en-US" b="1" dirty="0"/>
          </a:p>
        </p:txBody>
      </p:sp>
      <p:sp>
        <p:nvSpPr>
          <p:cNvPr id="12" name="TextBox 11">
            <a:extLst>
              <a:ext uri="{FF2B5EF4-FFF2-40B4-BE49-F238E27FC236}">
                <a16:creationId xmlns:a16="http://schemas.microsoft.com/office/drawing/2014/main" id="{A183D011-E121-4D63-8277-FCABCC932D5D}"/>
              </a:ext>
            </a:extLst>
          </p:cNvPr>
          <p:cNvSpPr txBox="1"/>
          <p:nvPr/>
        </p:nvSpPr>
        <p:spPr>
          <a:xfrm>
            <a:off x="2639616" y="930206"/>
            <a:ext cx="2448272" cy="369332"/>
          </a:xfrm>
          <a:prstGeom prst="rect">
            <a:avLst/>
          </a:prstGeom>
          <a:noFill/>
        </p:spPr>
        <p:txBody>
          <a:bodyPr wrap="square" rtlCol="0">
            <a:spAutoFit/>
          </a:bodyPr>
          <a:lstStyle/>
          <a:p>
            <a:pPr algn="ctr"/>
            <a:r>
              <a:rPr lang="de-DE" b="1" dirty="0"/>
              <a:t>Observation</a:t>
            </a:r>
            <a:endParaRPr lang="en-US" b="1" dirty="0"/>
          </a:p>
        </p:txBody>
      </p:sp>
      <p:pic>
        <p:nvPicPr>
          <p:cNvPr id="13" name="Picture 2" descr="Zentrale Webseite der FU Berlin">
            <a:extLst>
              <a:ext uri="{FF2B5EF4-FFF2-40B4-BE49-F238E27FC236}">
                <a16:creationId xmlns:a16="http://schemas.microsoft.com/office/drawing/2014/main" id="{88E7E179-E4FF-483B-A906-8A7F9A8C13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329040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A746597-E09E-4DF2-A63F-9FC8F2B460F5}" type="slidenum">
              <a:rPr lang="de-DE" smtClean="0"/>
              <a:t>4</a:t>
            </a:fld>
            <a:endParaRPr lang="de-DE" dirty="0"/>
          </a:p>
        </p:txBody>
      </p:sp>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800" dirty="0">
                <a:solidFill>
                  <a:schemeClr val="tx2"/>
                </a:solidFill>
              </a:rPr>
              <a:t>Why use TCWV to monitor pre-convective environments</a:t>
            </a:r>
            <a:endParaRPr lang="de-DE" sz="2800" dirty="0"/>
          </a:p>
        </p:txBody>
      </p:sp>
      <p:sp>
        <p:nvSpPr>
          <p:cNvPr id="10" name="Rectangle 6">
            <a:extLst>
              <a:ext uri="{FF2B5EF4-FFF2-40B4-BE49-F238E27FC236}">
                <a16:creationId xmlns:a16="http://schemas.microsoft.com/office/drawing/2014/main" id="{B1677CA5-7B80-459D-BA81-8DB6818D0CA0}"/>
              </a:ext>
            </a:extLst>
          </p:cNvPr>
          <p:cNvSpPr/>
          <p:nvPr/>
        </p:nvSpPr>
        <p:spPr>
          <a:xfrm>
            <a:off x="1847528" y="886962"/>
            <a:ext cx="8640960" cy="3344505"/>
          </a:xfrm>
          <a:prstGeom prst="rect">
            <a:avLst/>
          </a:prstGeom>
        </p:spPr>
        <p:txBody>
          <a:bodyPr wrap="square">
            <a:spAutoFit/>
          </a:bodyPr>
          <a:lstStyle/>
          <a:p>
            <a:pPr marL="342900" indent="-342900">
              <a:buFont typeface="Wingdings" panose="05000000000000000000" pitchFamily="2" charset="2"/>
              <a:buChar char="§"/>
            </a:pPr>
            <a:r>
              <a:rPr lang="en-US" sz="2000" dirty="0"/>
              <a:t>Moisture is a key ingredient for deep convection and heavy precipitation</a:t>
            </a:r>
          </a:p>
          <a:p>
            <a:pPr marL="342900" indent="-342900">
              <a:buFont typeface="Wingdings" panose="05000000000000000000" pitchFamily="2" charset="2"/>
              <a:buChar char="§"/>
            </a:pPr>
            <a:r>
              <a:rPr lang="en-US" sz="2000" dirty="0"/>
              <a:t>Low-level moisture variability drives convective initiation</a:t>
            </a:r>
          </a:p>
          <a:p>
            <a:pPr marL="342900" indent="-342900">
              <a:buFont typeface="Wingdings" panose="05000000000000000000" pitchFamily="2" charset="2"/>
              <a:buChar char="§"/>
            </a:pPr>
            <a:r>
              <a:rPr lang="en-US" sz="2000" dirty="0"/>
              <a:t>Signal convective potential before onset of clouds and precipitation</a:t>
            </a:r>
          </a:p>
          <a:p>
            <a:pPr marL="342900" indent="-342900">
              <a:buFont typeface="Wingdings" panose="05000000000000000000" pitchFamily="2" charset="2"/>
              <a:buChar char="§"/>
            </a:pPr>
            <a:endParaRPr lang="en-US" sz="2000" dirty="0"/>
          </a:p>
          <a:p>
            <a:r>
              <a:rPr lang="en-US" sz="2000" b="1" dirty="0"/>
              <a:t>Satellite-based NIR TCWV </a:t>
            </a:r>
            <a:r>
              <a:rPr lang="en-US" sz="2000" dirty="0"/>
              <a:t>(Preusker et al., 2021)</a:t>
            </a:r>
            <a:endParaRPr lang="en-US" sz="2000" b="1" dirty="0"/>
          </a:p>
          <a:p>
            <a:r>
              <a:rPr lang="en-US" sz="2000" dirty="0"/>
              <a:t>Vertically integrated water vapor in kg/m</a:t>
            </a:r>
            <a:r>
              <a:rPr lang="en-US" sz="2000" baseline="30000" dirty="0"/>
              <a:t>2</a:t>
            </a:r>
          </a:p>
          <a:p>
            <a:r>
              <a:rPr lang="en-US" sz="2000" dirty="0"/>
              <a:t>High sensitivity towards surface: </a:t>
            </a:r>
          </a:p>
          <a:p>
            <a:r>
              <a:rPr lang="en-US" sz="2000" dirty="0">
                <a:sym typeface="Wingdings" panose="05000000000000000000" pitchFamily="2" charset="2"/>
              </a:rPr>
              <a:t> </a:t>
            </a:r>
            <a:r>
              <a:rPr lang="en-US" sz="2000" dirty="0">
                <a:solidFill>
                  <a:srgbClr val="008000"/>
                </a:solidFill>
              </a:rPr>
              <a:t>changes in TCWV are driven mostly by changes in low-level moisture</a:t>
            </a:r>
          </a:p>
          <a:p>
            <a:endParaRPr lang="en-US" sz="2000" baseline="30000" dirty="0"/>
          </a:p>
          <a:p>
            <a:endParaRPr lang="en-US" sz="2000" dirty="0"/>
          </a:p>
          <a:p>
            <a:pPr marL="285750" indent="-285750">
              <a:buFont typeface="Arial" panose="020B0604020202020204" pitchFamily="34" charset="0"/>
              <a:buChar char="•"/>
            </a:pPr>
            <a:endParaRPr lang="en-US" dirty="0"/>
          </a:p>
        </p:txBody>
      </p:sp>
      <p:sp>
        <p:nvSpPr>
          <p:cNvPr id="15" name="AutoShape 2">
            <a:extLst>
              <a:ext uri="{FF2B5EF4-FFF2-40B4-BE49-F238E27FC236}">
                <a16:creationId xmlns:a16="http://schemas.microsoft.com/office/drawing/2014/main" id="{2890636C-B10F-4FFB-828B-9ACAF0C5A573}"/>
              </a:ext>
            </a:extLst>
          </p:cNvPr>
          <p:cNvSpPr>
            <a:spLocks noChangeAspect="1" noChangeArrowheads="1"/>
          </p:cNvSpPr>
          <p:nvPr/>
        </p:nvSpPr>
        <p:spPr bwMode="auto">
          <a:xfrm>
            <a:off x="3514725" y="976314"/>
            <a:ext cx="5162550" cy="4905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2" descr="Zentrale Webseite der FU Berlin">
            <a:extLst>
              <a:ext uri="{FF2B5EF4-FFF2-40B4-BE49-F238E27FC236}">
                <a16:creationId xmlns:a16="http://schemas.microsoft.com/office/drawing/2014/main" id="{09929594-569E-434D-A68F-979779B04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2528618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A746597-E09E-4DF2-A63F-9FC8F2B460F5}" type="slidenum">
              <a:rPr lang="de-DE" smtClean="0"/>
              <a:t>5</a:t>
            </a:fld>
            <a:endParaRPr lang="de-DE" dirty="0"/>
          </a:p>
        </p:txBody>
      </p:sp>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800" dirty="0">
                <a:solidFill>
                  <a:schemeClr val="tx2"/>
                </a:solidFill>
              </a:rPr>
              <a:t>Why use TCWV to monitor pre-convective environments</a:t>
            </a:r>
            <a:endParaRPr lang="de-DE" sz="2800" dirty="0"/>
          </a:p>
        </p:txBody>
      </p:sp>
      <p:sp>
        <p:nvSpPr>
          <p:cNvPr id="10" name="Rectangle 6">
            <a:extLst>
              <a:ext uri="{FF2B5EF4-FFF2-40B4-BE49-F238E27FC236}">
                <a16:creationId xmlns:a16="http://schemas.microsoft.com/office/drawing/2014/main" id="{B1677CA5-7B80-459D-BA81-8DB6818D0CA0}"/>
              </a:ext>
            </a:extLst>
          </p:cNvPr>
          <p:cNvSpPr/>
          <p:nvPr/>
        </p:nvSpPr>
        <p:spPr>
          <a:xfrm>
            <a:off x="1847528" y="886962"/>
            <a:ext cx="8640960" cy="3344505"/>
          </a:xfrm>
          <a:prstGeom prst="rect">
            <a:avLst/>
          </a:prstGeom>
        </p:spPr>
        <p:txBody>
          <a:bodyPr wrap="square">
            <a:spAutoFit/>
          </a:bodyPr>
          <a:lstStyle/>
          <a:p>
            <a:pPr marL="342900" indent="-342900">
              <a:buFont typeface="Wingdings" panose="05000000000000000000" pitchFamily="2" charset="2"/>
              <a:buChar char="§"/>
            </a:pPr>
            <a:r>
              <a:rPr lang="en-US" sz="2000" dirty="0"/>
              <a:t>Moisture is a key ingredient for deep convection and heavy precipitation</a:t>
            </a:r>
          </a:p>
          <a:p>
            <a:pPr marL="342900" indent="-342900">
              <a:buFont typeface="Wingdings" panose="05000000000000000000" pitchFamily="2" charset="2"/>
              <a:buChar char="§"/>
            </a:pPr>
            <a:r>
              <a:rPr lang="en-US" sz="2000" dirty="0"/>
              <a:t>Low-level moisture variability drives convective initiation</a:t>
            </a:r>
          </a:p>
          <a:p>
            <a:pPr marL="342900" indent="-342900">
              <a:buFont typeface="Wingdings" panose="05000000000000000000" pitchFamily="2" charset="2"/>
              <a:buChar char="§"/>
            </a:pPr>
            <a:r>
              <a:rPr lang="en-US" sz="2000" dirty="0"/>
              <a:t>Signal convective potential before onset of clouds and precipitation</a:t>
            </a:r>
          </a:p>
          <a:p>
            <a:endParaRPr lang="en-US" sz="2000" dirty="0"/>
          </a:p>
          <a:p>
            <a:r>
              <a:rPr lang="en-US" sz="2000" b="1" dirty="0"/>
              <a:t>Satellite-based NIR TCWV </a:t>
            </a:r>
            <a:r>
              <a:rPr lang="en-US" sz="2000" dirty="0"/>
              <a:t>(Preusker et al., 2021)</a:t>
            </a:r>
          </a:p>
          <a:p>
            <a:r>
              <a:rPr lang="en-US" sz="2000" dirty="0"/>
              <a:t>Vertically integrated water vapor in kg/m</a:t>
            </a:r>
            <a:r>
              <a:rPr lang="en-US" sz="2000" baseline="30000" dirty="0"/>
              <a:t>2</a:t>
            </a:r>
          </a:p>
          <a:p>
            <a:r>
              <a:rPr lang="en-US" sz="2000" dirty="0"/>
              <a:t>High sensitivity towards surface: </a:t>
            </a:r>
          </a:p>
          <a:p>
            <a:r>
              <a:rPr lang="en-US" sz="2000" dirty="0">
                <a:sym typeface="Wingdings" panose="05000000000000000000" pitchFamily="2" charset="2"/>
              </a:rPr>
              <a:t> </a:t>
            </a:r>
            <a:r>
              <a:rPr lang="en-US" sz="2000" dirty="0">
                <a:solidFill>
                  <a:srgbClr val="008000"/>
                </a:solidFill>
              </a:rPr>
              <a:t>changes in TCWV are driven mostly by changes in low-level moisture</a:t>
            </a:r>
          </a:p>
          <a:p>
            <a:endParaRPr lang="en-US" sz="2000" baseline="30000" dirty="0"/>
          </a:p>
          <a:p>
            <a:endParaRPr lang="en-US" sz="2000" dirty="0"/>
          </a:p>
          <a:p>
            <a:pPr marL="285750" indent="-285750">
              <a:buFont typeface="Arial" panose="020B0604020202020204" pitchFamily="34" charset="0"/>
              <a:buChar char="•"/>
            </a:pPr>
            <a:endParaRPr lang="en-US" dirty="0"/>
          </a:p>
        </p:txBody>
      </p:sp>
      <p:sp>
        <p:nvSpPr>
          <p:cNvPr id="15" name="AutoShape 2">
            <a:extLst>
              <a:ext uri="{FF2B5EF4-FFF2-40B4-BE49-F238E27FC236}">
                <a16:creationId xmlns:a16="http://schemas.microsoft.com/office/drawing/2014/main" id="{2890636C-B10F-4FFB-828B-9ACAF0C5A573}"/>
              </a:ext>
            </a:extLst>
          </p:cNvPr>
          <p:cNvSpPr>
            <a:spLocks noChangeAspect="1" noChangeArrowheads="1"/>
          </p:cNvSpPr>
          <p:nvPr/>
        </p:nvSpPr>
        <p:spPr bwMode="auto">
          <a:xfrm>
            <a:off x="3514725" y="976314"/>
            <a:ext cx="5162550" cy="4905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a:extLst>
              <a:ext uri="{FF2B5EF4-FFF2-40B4-BE49-F238E27FC236}">
                <a16:creationId xmlns:a16="http://schemas.microsoft.com/office/drawing/2014/main" id="{59440165-01EF-4011-AF4A-4339D10F1822}"/>
              </a:ext>
            </a:extLst>
          </p:cNvPr>
          <p:cNvPicPr>
            <a:picLocks noChangeAspect="1"/>
          </p:cNvPicPr>
          <p:nvPr/>
        </p:nvPicPr>
        <p:blipFill>
          <a:blip r:embed="rId3"/>
          <a:stretch>
            <a:fillRect/>
          </a:stretch>
        </p:blipFill>
        <p:spPr>
          <a:xfrm>
            <a:off x="2200818" y="3391562"/>
            <a:ext cx="3601688" cy="3421815"/>
          </a:xfrm>
          <a:prstGeom prst="rect">
            <a:avLst/>
          </a:prstGeom>
        </p:spPr>
      </p:pic>
      <p:sp>
        <p:nvSpPr>
          <p:cNvPr id="9" name="TextBox 8">
            <a:extLst>
              <a:ext uri="{FF2B5EF4-FFF2-40B4-BE49-F238E27FC236}">
                <a16:creationId xmlns:a16="http://schemas.microsoft.com/office/drawing/2014/main" id="{9A3C0CE0-ADA6-4920-A7B3-06EA74CF8B54}"/>
              </a:ext>
            </a:extLst>
          </p:cNvPr>
          <p:cNvSpPr txBox="1"/>
          <p:nvPr/>
        </p:nvSpPr>
        <p:spPr>
          <a:xfrm>
            <a:off x="2441301" y="5661249"/>
            <a:ext cx="2232248" cy="461665"/>
          </a:xfrm>
          <a:prstGeom prst="rect">
            <a:avLst/>
          </a:prstGeom>
          <a:noFill/>
        </p:spPr>
        <p:txBody>
          <a:bodyPr wrap="square" rtlCol="0">
            <a:spAutoFit/>
          </a:bodyPr>
          <a:lstStyle/>
          <a:p>
            <a:r>
              <a:rPr lang="de-DE" sz="2400" b="1" dirty="0">
                <a:solidFill>
                  <a:schemeClr val="bg1"/>
                </a:solidFill>
              </a:rPr>
              <a:t>Sentinel-3 OLCI</a:t>
            </a:r>
            <a:endParaRPr lang="en-US" sz="2400" b="1" dirty="0">
              <a:solidFill>
                <a:schemeClr val="bg1"/>
              </a:solidFill>
            </a:endParaRPr>
          </a:p>
        </p:txBody>
      </p:sp>
      <p:pic>
        <p:nvPicPr>
          <p:cNvPr id="11" name="Picture 2" descr="Zentrale Webseite der FU Berlin">
            <a:extLst>
              <a:ext uri="{FF2B5EF4-FFF2-40B4-BE49-F238E27FC236}">
                <a16:creationId xmlns:a16="http://schemas.microsoft.com/office/drawing/2014/main" id="{AC32A371-3AA9-4A95-9D2B-4C2750EAE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2280116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A746597-E09E-4DF2-A63F-9FC8F2B460F5}" type="slidenum">
              <a:rPr lang="de-DE" smtClean="0"/>
              <a:t>6</a:t>
            </a:fld>
            <a:endParaRPr lang="de-DE" dirty="0"/>
          </a:p>
        </p:txBody>
      </p:sp>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800" dirty="0">
                <a:solidFill>
                  <a:schemeClr val="tx2"/>
                </a:solidFill>
              </a:rPr>
              <a:t>Why use TCWV to monitor pre-convective environments</a:t>
            </a:r>
            <a:endParaRPr lang="de-DE" sz="2800" dirty="0"/>
          </a:p>
        </p:txBody>
      </p:sp>
      <p:sp>
        <p:nvSpPr>
          <p:cNvPr id="10" name="Rectangle 6">
            <a:extLst>
              <a:ext uri="{FF2B5EF4-FFF2-40B4-BE49-F238E27FC236}">
                <a16:creationId xmlns:a16="http://schemas.microsoft.com/office/drawing/2014/main" id="{B1677CA5-7B80-459D-BA81-8DB6818D0CA0}"/>
              </a:ext>
            </a:extLst>
          </p:cNvPr>
          <p:cNvSpPr/>
          <p:nvPr/>
        </p:nvSpPr>
        <p:spPr>
          <a:xfrm>
            <a:off x="1847528" y="886962"/>
            <a:ext cx="8640960" cy="3344505"/>
          </a:xfrm>
          <a:prstGeom prst="rect">
            <a:avLst/>
          </a:prstGeom>
        </p:spPr>
        <p:txBody>
          <a:bodyPr wrap="square">
            <a:spAutoFit/>
          </a:bodyPr>
          <a:lstStyle/>
          <a:p>
            <a:pPr marL="342900" indent="-342900">
              <a:buFont typeface="Wingdings" panose="05000000000000000000" pitchFamily="2" charset="2"/>
              <a:buChar char="§"/>
            </a:pPr>
            <a:r>
              <a:rPr lang="en-US" sz="2000" dirty="0"/>
              <a:t>Moisture is a key ingredient for deep convection and heavy precipitation</a:t>
            </a:r>
          </a:p>
          <a:p>
            <a:pPr marL="342900" indent="-342900">
              <a:buFont typeface="Wingdings" panose="05000000000000000000" pitchFamily="2" charset="2"/>
              <a:buChar char="§"/>
            </a:pPr>
            <a:r>
              <a:rPr lang="en-US" sz="2000" dirty="0"/>
              <a:t>Low-level moisture variability drives convective initiation</a:t>
            </a:r>
          </a:p>
          <a:p>
            <a:pPr marL="342900" indent="-342900">
              <a:buFont typeface="Wingdings" panose="05000000000000000000" pitchFamily="2" charset="2"/>
              <a:buChar char="§"/>
            </a:pPr>
            <a:r>
              <a:rPr lang="en-US" sz="2000" dirty="0"/>
              <a:t>Signal convective potential before onset of clouds and precipitation</a:t>
            </a:r>
          </a:p>
          <a:p>
            <a:endParaRPr lang="en-US" sz="2000" b="1" dirty="0"/>
          </a:p>
          <a:p>
            <a:r>
              <a:rPr lang="en-US" sz="2000" b="1" dirty="0"/>
              <a:t>Satellite-based NIR TCWV </a:t>
            </a:r>
            <a:r>
              <a:rPr lang="en-US" sz="2000" dirty="0"/>
              <a:t>(Preusker et al., 2021)</a:t>
            </a:r>
          </a:p>
          <a:p>
            <a:r>
              <a:rPr lang="en-US" sz="2000" dirty="0"/>
              <a:t>Vertically integrated water vapor in kg/m</a:t>
            </a:r>
            <a:r>
              <a:rPr lang="en-US" sz="2000" baseline="30000" dirty="0"/>
              <a:t>2</a:t>
            </a:r>
          </a:p>
          <a:p>
            <a:r>
              <a:rPr lang="en-US" sz="2000" dirty="0"/>
              <a:t>High sensitivity towards surface: </a:t>
            </a:r>
          </a:p>
          <a:p>
            <a:r>
              <a:rPr lang="en-US" sz="2000" dirty="0">
                <a:sym typeface="Wingdings" panose="05000000000000000000" pitchFamily="2" charset="2"/>
              </a:rPr>
              <a:t> </a:t>
            </a:r>
            <a:r>
              <a:rPr lang="en-US" sz="2000" dirty="0">
                <a:solidFill>
                  <a:srgbClr val="008000"/>
                </a:solidFill>
              </a:rPr>
              <a:t>changes in TCWV are driven mostly by changes in low-level moisture</a:t>
            </a:r>
          </a:p>
          <a:p>
            <a:endParaRPr lang="en-US" sz="2000" baseline="30000" dirty="0"/>
          </a:p>
          <a:p>
            <a:endParaRPr lang="en-US" sz="2000" dirty="0"/>
          </a:p>
          <a:p>
            <a:pPr marL="285750" indent="-285750">
              <a:buFont typeface="Arial" panose="020B0604020202020204" pitchFamily="34" charset="0"/>
              <a:buChar char="•"/>
            </a:pPr>
            <a:endParaRPr lang="en-US" dirty="0"/>
          </a:p>
        </p:txBody>
      </p:sp>
      <p:sp>
        <p:nvSpPr>
          <p:cNvPr id="15" name="AutoShape 2">
            <a:extLst>
              <a:ext uri="{FF2B5EF4-FFF2-40B4-BE49-F238E27FC236}">
                <a16:creationId xmlns:a16="http://schemas.microsoft.com/office/drawing/2014/main" id="{2890636C-B10F-4FFB-828B-9ACAF0C5A573}"/>
              </a:ext>
            </a:extLst>
          </p:cNvPr>
          <p:cNvSpPr>
            <a:spLocks noChangeAspect="1" noChangeArrowheads="1"/>
          </p:cNvSpPr>
          <p:nvPr/>
        </p:nvSpPr>
        <p:spPr bwMode="auto">
          <a:xfrm>
            <a:off x="3514725" y="976314"/>
            <a:ext cx="5162550" cy="4905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a:extLst>
              <a:ext uri="{FF2B5EF4-FFF2-40B4-BE49-F238E27FC236}">
                <a16:creationId xmlns:a16="http://schemas.microsoft.com/office/drawing/2014/main" id="{59440165-01EF-4011-AF4A-4339D10F1822}"/>
              </a:ext>
            </a:extLst>
          </p:cNvPr>
          <p:cNvPicPr>
            <a:picLocks noChangeAspect="1"/>
          </p:cNvPicPr>
          <p:nvPr/>
        </p:nvPicPr>
        <p:blipFill>
          <a:blip r:embed="rId3"/>
          <a:stretch>
            <a:fillRect/>
          </a:stretch>
        </p:blipFill>
        <p:spPr>
          <a:xfrm>
            <a:off x="2200818" y="3391562"/>
            <a:ext cx="3601688" cy="3421815"/>
          </a:xfrm>
          <a:prstGeom prst="rect">
            <a:avLst/>
          </a:prstGeom>
        </p:spPr>
      </p:pic>
      <p:grpSp>
        <p:nvGrpSpPr>
          <p:cNvPr id="23" name="Group 22">
            <a:extLst>
              <a:ext uri="{FF2B5EF4-FFF2-40B4-BE49-F238E27FC236}">
                <a16:creationId xmlns:a16="http://schemas.microsoft.com/office/drawing/2014/main" id="{D48EFB3B-26E3-45FB-8CF4-A7070AE69930}"/>
              </a:ext>
            </a:extLst>
          </p:cNvPr>
          <p:cNvGrpSpPr/>
          <p:nvPr/>
        </p:nvGrpSpPr>
        <p:grpSpPr>
          <a:xfrm>
            <a:off x="6456040" y="3525347"/>
            <a:ext cx="3394806" cy="3154242"/>
            <a:chOff x="4725846" y="3487734"/>
            <a:chExt cx="3551034" cy="3370266"/>
          </a:xfrm>
        </p:grpSpPr>
        <p:pic>
          <p:nvPicPr>
            <p:cNvPr id="21" name="Picture 20">
              <a:extLst>
                <a:ext uri="{FF2B5EF4-FFF2-40B4-BE49-F238E27FC236}">
                  <a16:creationId xmlns:a16="http://schemas.microsoft.com/office/drawing/2014/main" id="{BDD627C7-BC4C-4D23-8B10-2548741DA1F9}"/>
                </a:ext>
              </a:extLst>
            </p:cNvPr>
            <p:cNvPicPr>
              <a:picLocks noChangeAspect="1"/>
            </p:cNvPicPr>
            <p:nvPr/>
          </p:nvPicPr>
          <p:blipFill rotWithShape="1">
            <a:blip r:embed="rId3"/>
            <a:srcRect l="41514" t="25228" r="34689" b="50725"/>
            <a:stretch/>
          </p:blipFill>
          <p:spPr>
            <a:xfrm>
              <a:off x="4766185" y="3487734"/>
              <a:ext cx="3510694" cy="3370266"/>
            </a:xfrm>
            <a:prstGeom prst="rect">
              <a:avLst/>
            </a:prstGeom>
          </p:spPr>
        </p:pic>
        <p:sp>
          <p:nvSpPr>
            <p:cNvPr id="22" name="Rectangle 21">
              <a:extLst>
                <a:ext uri="{FF2B5EF4-FFF2-40B4-BE49-F238E27FC236}">
                  <a16:creationId xmlns:a16="http://schemas.microsoft.com/office/drawing/2014/main" id="{01ECDE20-A184-4619-A4A9-727137A85B71}"/>
                </a:ext>
              </a:extLst>
            </p:cNvPr>
            <p:cNvSpPr/>
            <p:nvPr/>
          </p:nvSpPr>
          <p:spPr>
            <a:xfrm>
              <a:off x="4725846" y="3487734"/>
              <a:ext cx="3551034" cy="337026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4C45C82F-C4D1-450C-8A0E-888B3EFA57EA}"/>
              </a:ext>
            </a:extLst>
          </p:cNvPr>
          <p:cNvSpPr/>
          <p:nvPr/>
        </p:nvSpPr>
        <p:spPr>
          <a:xfrm>
            <a:off x="3647728" y="4149080"/>
            <a:ext cx="864096" cy="8640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289CC3E-F6B2-41A2-9E62-D8692D4359EA}"/>
              </a:ext>
            </a:extLst>
          </p:cNvPr>
          <p:cNvSpPr txBox="1"/>
          <p:nvPr/>
        </p:nvSpPr>
        <p:spPr>
          <a:xfrm>
            <a:off x="2441301" y="5661249"/>
            <a:ext cx="2232248" cy="461665"/>
          </a:xfrm>
          <a:prstGeom prst="rect">
            <a:avLst/>
          </a:prstGeom>
          <a:noFill/>
        </p:spPr>
        <p:txBody>
          <a:bodyPr wrap="square" rtlCol="0">
            <a:spAutoFit/>
          </a:bodyPr>
          <a:lstStyle/>
          <a:p>
            <a:r>
              <a:rPr lang="de-DE" sz="2400" b="1" dirty="0">
                <a:solidFill>
                  <a:schemeClr val="bg1"/>
                </a:solidFill>
              </a:rPr>
              <a:t>Sentinel-3 OLCI</a:t>
            </a:r>
            <a:endParaRPr lang="en-US" sz="2400" b="1" dirty="0">
              <a:solidFill>
                <a:schemeClr val="bg1"/>
              </a:solidFill>
            </a:endParaRPr>
          </a:p>
        </p:txBody>
      </p:sp>
      <p:cxnSp>
        <p:nvCxnSpPr>
          <p:cNvPr id="3" name="Straight Connector 2">
            <a:extLst>
              <a:ext uri="{FF2B5EF4-FFF2-40B4-BE49-F238E27FC236}">
                <a16:creationId xmlns:a16="http://schemas.microsoft.com/office/drawing/2014/main" id="{5FD40244-E918-4F37-AAEB-956F2C4BA48F}"/>
              </a:ext>
            </a:extLst>
          </p:cNvPr>
          <p:cNvCxnSpPr/>
          <p:nvPr/>
        </p:nvCxnSpPr>
        <p:spPr>
          <a:xfrm flipV="1">
            <a:off x="4511824" y="3525348"/>
            <a:ext cx="1944216" cy="6237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D8A51C-DEC4-42D2-89F7-690E3555AEA5}"/>
              </a:ext>
            </a:extLst>
          </p:cNvPr>
          <p:cNvCxnSpPr>
            <a:cxnSpLocks/>
          </p:cNvCxnSpPr>
          <p:nvPr/>
        </p:nvCxnSpPr>
        <p:spPr>
          <a:xfrm>
            <a:off x="4511824" y="5013176"/>
            <a:ext cx="1944216" cy="16849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 descr="Zentrale Webseite der FU Berlin">
            <a:extLst>
              <a:ext uri="{FF2B5EF4-FFF2-40B4-BE49-F238E27FC236}">
                <a16:creationId xmlns:a16="http://schemas.microsoft.com/office/drawing/2014/main" id="{3889BDA8-FF10-4593-A7A5-88C212FD41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751662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A746597-E09E-4DF2-A63F-9FC8F2B460F5}" type="slidenum">
              <a:rPr lang="de-DE" smtClean="0"/>
              <a:t>7</a:t>
            </a:fld>
            <a:endParaRPr lang="de-DE" dirty="0"/>
          </a:p>
        </p:txBody>
      </p:sp>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2800" dirty="0">
                <a:solidFill>
                  <a:schemeClr val="tx2"/>
                </a:solidFill>
              </a:rPr>
              <a:t>Why use TCWV to monitor pre-convective environments</a:t>
            </a:r>
            <a:endParaRPr lang="de-DE" sz="2800" dirty="0"/>
          </a:p>
        </p:txBody>
      </p:sp>
      <p:sp>
        <p:nvSpPr>
          <p:cNvPr id="10" name="Rectangle 6">
            <a:extLst>
              <a:ext uri="{FF2B5EF4-FFF2-40B4-BE49-F238E27FC236}">
                <a16:creationId xmlns:a16="http://schemas.microsoft.com/office/drawing/2014/main" id="{B1677CA5-7B80-459D-BA81-8DB6818D0CA0}"/>
              </a:ext>
            </a:extLst>
          </p:cNvPr>
          <p:cNvSpPr/>
          <p:nvPr/>
        </p:nvSpPr>
        <p:spPr>
          <a:xfrm>
            <a:off x="1847528" y="886962"/>
            <a:ext cx="8640960" cy="3344505"/>
          </a:xfrm>
          <a:prstGeom prst="rect">
            <a:avLst/>
          </a:prstGeom>
        </p:spPr>
        <p:txBody>
          <a:bodyPr wrap="square">
            <a:spAutoFit/>
          </a:bodyPr>
          <a:lstStyle/>
          <a:p>
            <a:pPr marL="342900" indent="-342900">
              <a:buFont typeface="Wingdings" panose="05000000000000000000" pitchFamily="2" charset="2"/>
              <a:buChar char="§"/>
            </a:pPr>
            <a:r>
              <a:rPr lang="en-US" sz="2000" dirty="0"/>
              <a:t>Moisture is a key ingredient for deep convection and heavy precipitation</a:t>
            </a:r>
          </a:p>
          <a:p>
            <a:pPr marL="342900" indent="-342900">
              <a:buFont typeface="Wingdings" panose="05000000000000000000" pitchFamily="2" charset="2"/>
              <a:buChar char="§"/>
            </a:pPr>
            <a:r>
              <a:rPr lang="en-US" sz="2000" dirty="0"/>
              <a:t>Low-level moisture variability drives convective initiation</a:t>
            </a:r>
          </a:p>
          <a:p>
            <a:pPr marL="342900" indent="-342900">
              <a:buFont typeface="Wingdings" panose="05000000000000000000" pitchFamily="2" charset="2"/>
              <a:buChar char="§"/>
            </a:pPr>
            <a:r>
              <a:rPr lang="en-US" sz="2000" dirty="0"/>
              <a:t>Signal convective potential before onset of clouds and precipitation</a:t>
            </a:r>
          </a:p>
          <a:p>
            <a:endParaRPr lang="en-US" sz="2000" b="1" dirty="0"/>
          </a:p>
          <a:p>
            <a:r>
              <a:rPr lang="en-US" sz="2000" b="1" dirty="0"/>
              <a:t>Satellite-based NIR TCWV </a:t>
            </a:r>
            <a:r>
              <a:rPr lang="en-US" sz="2000" dirty="0"/>
              <a:t>(Preusker et al., 2021)</a:t>
            </a:r>
          </a:p>
          <a:p>
            <a:r>
              <a:rPr lang="en-US" sz="2000" dirty="0"/>
              <a:t>Vertically integrated water vapor in kg/m</a:t>
            </a:r>
            <a:r>
              <a:rPr lang="en-US" sz="2000" baseline="30000" dirty="0"/>
              <a:t>2</a:t>
            </a:r>
          </a:p>
          <a:p>
            <a:r>
              <a:rPr lang="en-US" sz="2000" dirty="0"/>
              <a:t>High sensitivity towards surface: </a:t>
            </a:r>
          </a:p>
          <a:p>
            <a:r>
              <a:rPr lang="en-US" sz="2000" dirty="0">
                <a:sym typeface="Wingdings" panose="05000000000000000000" pitchFamily="2" charset="2"/>
              </a:rPr>
              <a:t> </a:t>
            </a:r>
            <a:r>
              <a:rPr lang="en-US" sz="2000" dirty="0">
                <a:solidFill>
                  <a:srgbClr val="008000"/>
                </a:solidFill>
              </a:rPr>
              <a:t>changes in TCWV are driven mostly by changes in low-level moisture</a:t>
            </a:r>
          </a:p>
          <a:p>
            <a:endParaRPr lang="en-US" sz="2000" baseline="30000" dirty="0"/>
          </a:p>
          <a:p>
            <a:endParaRPr lang="en-US" sz="2000" dirty="0"/>
          </a:p>
          <a:p>
            <a:pPr marL="285750" indent="-28575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4721CF0F-838A-4660-AEF6-BE57FF20C1BD}"/>
              </a:ext>
            </a:extLst>
          </p:cNvPr>
          <p:cNvPicPr>
            <a:picLocks noChangeAspect="1"/>
          </p:cNvPicPr>
          <p:nvPr/>
        </p:nvPicPr>
        <p:blipFill>
          <a:blip r:embed="rId3"/>
          <a:stretch>
            <a:fillRect/>
          </a:stretch>
        </p:blipFill>
        <p:spPr>
          <a:xfrm>
            <a:off x="6299812" y="3529175"/>
            <a:ext cx="3808010" cy="3076295"/>
          </a:xfrm>
          <a:prstGeom prst="rect">
            <a:avLst/>
          </a:prstGeom>
        </p:spPr>
      </p:pic>
      <p:sp>
        <p:nvSpPr>
          <p:cNvPr id="14" name="TextBox 13">
            <a:extLst>
              <a:ext uri="{FF2B5EF4-FFF2-40B4-BE49-F238E27FC236}">
                <a16:creationId xmlns:a16="http://schemas.microsoft.com/office/drawing/2014/main" id="{65649C5D-9B17-4C2C-A1C4-DA8692320A49}"/>
              </a:ext>
            </a:extLst>
          </p:cNvPr>
          <p:cNvSpPr txBox="1"/>
          <p:nvPr/>
        </p:nvSpPr>
        <p:spPr>
          <a:xfrm>
            <a:off x="6672065" y="6567155"/>
            <a:ext cx="3548507" cy="215444"/>
          </a:xfrm>
          <a:prstGeom prst="rect">
            <a:avLst/>
          </a:prstGeom>
          <a:noFill/>
        </p:spPr>
        <p:txBody>
          <a:bodyPr wrap="square" rtlCol="0">
            <a:spAutoFit/>
          </a:bodyPr>
          <a:lstStyle/>
          <a:p>
            <a:pPr algn="r"/>
            <a:r>
              <a:rPr lang="de-DE" sz="800" dirty="0"/>
              <a:t>Figure Credit: Jan El Kassar</a:t>
            </a:r>
            <a:endParaRPr lang="en-US" sz="800" dirty="0"/>
          </a:p>
        </p:txBody>
      </p:sp>
      <p:sp>
        <p:nvSpPr>
          <p:cNvPr id="15" name="AutoShape 2">
            <a:extLst>
              <a:ext uri="{FF2B5EF4-FFF2-40B4-BE49-F238E27FC236}">
                <a16:creationId xmlns:a16="http://schemas.microsoft.com/office/drawing/2014/main" id="{2890636C-B10F-4FFB-828B-9ACAF0C5A573}"/>
              </a:ext>
            </a:extLst>
          </p:cNvPr>
          <p:cNvSpPr>
            <a:spLocks noChangeAspect="1" noChangeArrowheads="1"/>
          </p:cNvSpPr>
          <p:nvPr/>
        </p:nvSpPr>
        <p:spPr bwMode="auto">
          <a:xfrm>
            <a:off x="3514725" y="976314"/>
            <a:ext cx="5162550" cy="4905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a:extLst>
              <a:ext uri="{FF2B5EF4-FFF2-40B4-BE49-F238E27FC236}">
                <a16:creationId xmlns:a16="http://schemas.microsoft.com/office/drawing/2014/main" id="{59440165-01EF-4011-AF4A-4339D10F1822}"/>
              </a:ext>
            </a:extLst>
          </p:cNvPr>
          <p:cNvPicPr>
            <a:picLocks noChangeAspect="1"/>
          </p:cNvPicPr>
          <p:nvPr/>
        </p:nvPicPr>
        <p:blipFill>
          <a:blip r:embed="rId4"/>
          <a:stretch>
            <a:fillRect/>
          </a:stretch>
        </p:blipFill>
        <p:spPr>
          <a:xfrm>
            <a:off x="2200818" y="3391562"/>
            <a:ext cx="3601688" cy="3421815"/>
          </a:xfrm>
          <a:prstGeom prst="rect">
            <a:avLst/>
          </a:prstGeom>
        </p:spPr>
      </p:pic>
      <p:sp>
        <p:nvSpPr>
          <p:cNvPr id="2" name="TextBox 1">
            <a:extLst>
              <a:ext uri="{FF2B5EF4-FFF2-40B4-BE49-F238E27FC236}">
                <a16:creationId xmlns:a16="http://schemas.microsoft.com/office/drawing/2014/main" id="{3A0409F6-5705-4426-8924-EBCA1D8319E8}"/>
              </a:ext>
            </a:extLst>
          </p:cNvPr>
          <p:cNvSpPr txBox="1"/>
          <p:nvPr/>
        </p:nvSpPr>
        <p:spPr>
          <a:xfrm>
            <a:off x="7267713" y="6544020"/>
            <a:ext cx="1872208" cy="338554"/>
          </a:xfrm>
          <a:prstGeom prst="rect">
            <a:avLst/>
          </a:prstGeom>
          <a:noFill/>
        </p:spPr>
        <p:txBody>
          <a:bodyPr wrap="square" rtlCol="0">
            <a:spAutoFit/>
          </a:bodyPr>
          <a:lstStyle/>
          <a:p>
            <a:pPr algn="ctr"/>
            <a:r>
              <a:rPr lang="de-DE" sz="1600" dirty="0"/>
              <a:t>MTG-FCI</a:t>
            </a:r>
            <a:endParaRPr lang="en-US" sz="1600" dirty="0"/>
          </a:p>
        </p:txBody>
      </p:sp>
      <p:sp>
        <p:nvSpPr>
          <p:cNvPr id="11" name="TextBox 10">
            <a:extLst>
              <a:ext uri="{FF2B5EF4-FFF2-40B4-BE49-F238E27FC236}">
                <a16:creationId xmlns:a16="http://schemas.microsoft.com/office/drawing/2014/main" id="{1A360FA2-DDD7-4EF3-98BD-2333F0D16998}"/>
              </a:ext>
            </a:extLst>
          </p:cNvPr>
          <p:cNvSpPr txBox="1"/>
          <p:nvPr/>
        </p:nvSpPr>
        <p:spPr>
          <a:xfrm>
            <a:off x="2441301" y="5661249"/>
            <a:ext cx="2232248" cy="461665"/>
          </a:xfrm>
          <a:prstGeom prst="rect">
            <a:avLst/>
          </a:prstGeom>
          <a:noFill/>
        </p:spPr>
        <p:txBody>
          <a:bodyPr wrap="square" rtlCol="0">
            <a:spAutoFit/>
          </a:bodyPr>
          <a:lstStyle/>
          <a:p>
            <a:r>
              <a:rPr lang="de-DE" sz="2400" b="1" dirty="0">
                <a:solidFill>
                  <a:schemeClr val="bg1"/>
                </a:solidFill>
              </a:rPr>
              <a:t>Sentinel-3 OLCI</a:t>
            </a:r>
            <a:endParaRPr lang="en-US" sz="2400" b="1" dirty="0">
              <a:solidFill>
                <a:schemeClr val="bg1"/>
              </a:solidFill>
            </a:endParaRPr>
          </a:p>
        </p:txBody>
      </p:sp>
      <p:sp>
        <p:nvSpPr>
          <p:cNvPr id="12" name="TextBox 11">
            <a:extLst>
              <a:ext uri="{FF2B5EF4-FFF2-40B4-BE49-F238E27FC236}">
                <a16:creationId xmlns:a16="http://schemas.microsoft.com/office/drawing/2014/main" id="{14A666B3-EADB-4FAD-A830-309E688C1309}"/>
              </a:ext>
            </a:extLst>
          </p:cNvPr>
          <p:cNvSpPr txBox="1"/>
          <p:nvPr/>
        </p:nvSpPr>
        <p:spPr>
          <a:xfrm>
            <a:off x="6946717" y="3696211"/>
            <a:ext cx="2232248" cy="461665"/>
          </a:xfrm>
          <a:prstGeom prst="rect">
            <a:avLst/>
          </a:prstGeom>
          <a:noFill/>
        </p:spPr>
        <p:txBody>
          <a:bodyPr wrap="square" rtlCol="0">
            <a:spAutoFit/>
          </a:bodyPr>
          <a:lstStyle/>
          <a:p>
            <a:pPr algn="r"/>
            <a:r>
              <a:rPr lang="de-DE" sz="2400" b="1" dirty="0">
                <a:solidFill>
                  <a:schemeClr val="bg1"/>
                </a:solidFill>
              </a:rPr>
              <a:t>MTG FCI</a:t>
            </a:r>
            <a:endParaRPr lang="en-US" sz="2400" b="1" dirty="0">
              <a:solidFill>
                <a:schemeClr val="bg1"/>
              </a:solidFill>
            </a:endParaRPr>
          </a:p>
        </p:txBody>
      </p:sp>
      <p:pic>
        <p:nvPicPr>
          <p:cNvPr id="13" name="Picture 2" descr="Zentrale Webseite der FU Berlin">
            <a:extLst>
              <a:ext uri="{FF2B5EF4-FFF2-40B4-BE49-F238E27FC236}">
                <a16:creationId xmlns:a16="http://schemas.microsoft.com/office/drawing/2014/main" id="{3CA10787-0BB6-4B22-9EA3-753E6812C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9144350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A746597-E09E-4DF2-A63F-9FC8F2B460F5}" type="slidenum">
              <a:rPr lang="de-DE" smtClean="0"/>
              <a:t>8</a:t>
            </a:fld>
            <a:endParaRPr lang="de-DE" dirty="0"/>
          </a:p>
        </p:txBody>
      </p:sp>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From moisture observations to convective potential</a:t>
            </a:r>
            <a:endParaRPr lang="de-DE" sz="3200" dirty="0"/>
          </a:p>
        </p:txBody>
      </p:sp>
      <p:sp>
        <p:nvSpPr>
          <p:cNvPr id="10" name="Rectangle 6">
            <a:extLst>
              <a:ext uri="{FF2B5EF4-FFF2-40B4-BE49-F238E27FC236}">
                <a16:creationId xmlns:a16="http://schemas.microsoft.com/office/drawing/2014/main" id="{B1677CA5-7B80-459D-BA81-8DB6818D0CA0}"/>
              </a:ext>
            </a:extLst>
          </p:cNvPr>
          <p:cNvSpPr/>
          <p:nvPr/>
        </p:nvSpPr>
        <p:spPr>
          <a:xfrm>
            <a:off x="1919536" y="980728"/>
            <a:ext cx="8640960" cy="2523768"/>
          </a:xfrm>
          <a:prstGeom prst="rect">
            <a:avLst/>
          </a:prstGeom>
        </p:spPr>
        <p:txBody>
          <a:bodyPr wrap="square">
            <a:spAutoFit/>
          </a:bodyPr>
          <a:lstStyle/>
          <a:p>
            <a:r>
              <a:rPr lang="en-US" sz="2000" dirty="0"/>
              <a:t>How to </a:t>
            </a:r>
            <a:r>
              <a:rPr lang="en-US" sz="2000" b="1" dirty="0"/>
              <a:t>feed this clear-sky TCWV information</a:t>
            </a:r>
            <a:r>
              <a:rPr lang="en-US" sz="2000" dirty="0"/>
              <a:t> into a parameter directly related to </a:t>
            </a:r>
            <a:r>
              <a:rPr lang="en-US" sz="2000" b="1" dirty="0"/>
              <a:t>convective potential</a:t>
            </a:r>
          </a:p>
          <a:p>
            <a:endParaRPr lang="en-US" sz="2000" dirty="0"/>
          </a:p>
          <a:p>
            <a:endParaRPr lang="en-US" sz="2000" dirty="0"/>
          </a:p>
          <a:p>
            <a:endParaRPr lang="en-US" sz="2000" dirty="0"/>
          </a:p>
          <a:p>
            <a:endParaRPr lang="en-US" sz="2000" dirty="0"/>
          </a:p>
          <a:p>
            <a:endParaRPr lang="en-US" sz="2000" dirty="0"/>
          </a:p>
          <a:p>
            <a:endParaRPr lang="en-US" b="1" dirty="0">
              <a:solidFill>
                <a:srgbClr val="008000"/>
              </a:solidFill>
            </a:endParaRPr>
          </a:p>
        </p:txBody>
      </p:sp>
      <p:pic>
        <p:nvPicPr>
          <p:cNvPr id="7" name="Picture 2" descr="Zentrale Webseite der FU Berlin">
            <a:extLst>
              <a:ext uri="{FF2B5EF4-FFF2-40B4-BE49-F238E27FC236}">
                <a16:creationId xmlns:a16="http://schemas.microsoft.com/office/drawing/2014/main" id="{D9C17EA9-4F5C-40B0-AFC8-C9871B41D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2364626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A746597-E09E-4DF2-A63F-9FC8F2B460F5}" type="slidenum">
              <a:rPr lang="de-DE" smtClean="0"/>
              <a:t>9</a:t>
            </a:fld>
            <a:endParaRPr lang="de-DE" dirty="0"/>
          </a:p>
        </p:txBody>
      </p:sp>
      <p:sp>
        <p:nvSpPr>
          <p:cNvPr id="6" name="Titel 1">
            <a:extLst>
              <a:ext uri="{FF2B5EF4-FFF2-40B4-BE49-F238E27FC236}">
                <a16:creationId xmlns:a16="http://schemas.microsoft.com/office/drawing/2014/main" id="{DCB8C6EB-FA62-4F6D-A53F-3F2F9AC99BF8}"/>
              </a:ext>
            </a:extLst>
          </p:cNvPr>
          <p:cNvSpPr txBox="1">
            <a:spLocks/>
          </p:cNvSpPr>
          <p:nvPr/>
        </p:nvSpPr>
        <p:spPr>
          <a:xfrm>
            <a:off x="1703512" y="-171400"/>
            <a:ext cx="885698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de-DE" sz="3200" dirty="0">
                <a:solidFill>
                  <a:schemeClr val="tx2"/>
                </a:solidFill>
              </a:rPr>
              <a:t>From moisture observations to convective potential</a:t>
            </a:r>
            <a:endParaRPr lang="de-DE" sz="3200" dirty="0"/>
          </a:p>
        </p:txBody>
      </p:sp>
      <p:sp>
        <p:nvSpPr>
          <p:cNvPr id="10" name="Rectangle 6">
            <a:extLst>
              <a:ext uri="{FF2B5EF4-FFF2-40B4-BE49-F238E27FC236}">
                <a16:creationId xmlns:a16="http://schemas.microsoft.com/office/drawing/2014/main" id="{B1677CA5-7B80-459D-BA81-8DB6818D0CA0}"/>
              </a:ext>
            </a:extLst>
          </p:cNvPr>
          <p:cNvSpPr/>
          <p:nvPr/>
        </p:nvSpPr>
        <p:spPr>
          <a:xfrm>
            <a:off x="1919536" y="980729"/>
            <a:ext cx="8640960" cy="3693319"/>
          </a:xfrm>
          <a:prstGeom prst="rect">
            <a:avLst/>
          </a:prstGeom>
        </p:spPr>
        <p:txBody>
          <a:bodyPr wrap="square">
            <a:spAutoFit/>
          </a:bodyPr>
          <a:lstStyle/>
          <a:p>
            <a:r>
              <a:rPr lang="en-US" sz="2000" dirty="0"/>
              <a:t>How to </a:t>
            </a:r>
            <a:r>
              <a:rPr lang="en-US" sz="2000" b="1" dirty="0"/>
              <a:t>feed this clear-sky TCWV information</a:t>
            </a:r>
            <a:r>
              <a:rPr lang="en-US" sz="2000" dirty="0"/>
              <a:t> into a parameter directly related to </a:t>
            </a:r>
            <a:r>
              <a:rPr lang="en-US" sz="2000" b="1" dirty="0"/>
              <a:t>convective potential</a:t>
            </a:r>
          </a:p>
          <a:p>
            <a:endParaRPr lang="en-US" sz="2000" dirty="0"/>
          </a:p>
          <a:p>
            <a:r>
              <a:rPr lang="en-US" sz="2000" b="1" dirty="0">
                <a:solidFill>
                  <a:srgbClr val="008000"/>
                </a:solidFill>
              </a:rPr>
              <a:t>CAPE: Convective Available Potential Energy</a:t>
            </a:r>
          </a:p>
          <a:p>
            <a:r>
              <a:rPr lang="en-US" sz="2000" dirty="0"/>
              <a:t>Strongly controlled by properties of the boundary layer</a:t>
            </a:r>
          </a:p>
          <a:p>
            <a:endParaRPr lang="en-US" sz="2000" dirty="0"/>
          </a:p>
          <a:p>
            <a:endParaRPr lang="en-US" sz="2000" dirty="0"/>
          </a:p>
          <a:p>
            <a:endParaRPr lang="en-US" sz="2000" dirty="0"/>
          </a:p>
          <a:p>
            <a:endParaRPr lang="en-US" sz="2000" dirty="0"/>
          </a:p>
          <a:p>
            <a:endParaRPr lang="en-US" b="1" dirty="0">
              <a:solidFill>
                <a:srgbClr val="008000"/>
              </a:solidFill>
            </a:endParaRPr>
          </a:p>
          <a:p>
            <a:endParaRPr lang="en-US" b="1" dirty="0">
              <a:solidFill>
                <a:srgbClr val="008000"/>
              </a:solidFill>
            </a:endParaRPr>
          </a:p>
          <a:p>
            <a:endParaRPr lang="en-US" b="1" dirty="0">
              <a:solidFill>
                <a:srgbClr val="008000"/>
              </a:solidFill>
            </a:endParaRPr>
          </a:p>
        </p:txBody>
      </p:sp>
      <p:pic>
        <p:nvPicPr>
          <p:cNvPr id="22" name="Picture 21">
            <a:extLst>
              <a:ext uri="{FF2B5EF4-FFF2-40B4-BE49-F238E27FC236}">
                <a16:creationId xmlns:a16="http://schemas.microsoft.com/office/drawing/2014/main" id="{835D2935-1C64-4B7A-A927-6DD390A6613B}"/>
              </a:ext>
            </a:extLst>
          </p:cNvPr>
          <p:cNvPicPr>
            <a:picLocks noChangeAspect="1"/>
          </p:cNvPicPr>
          <p:nvPr/>
        </p:nvPicPr>
        <p:blipFill>
          <a:blip r:embed="rId3"/>
          <a:stretch>
            <a:fillRect/>
          </a:stretch>
        </p:blipFill>
        <p:spPr>
          <a:xfrm>
            <a:off x="1900090" y="2979334"/>
            <a:ext cx="3762892" cy="1055620"/>
          </a:xfrm>
          <a:prstGeom prst="rect">
            <a:avLst/>
          </a:prstGeom>
        </p:spPr>
      </p:pic>
      <p:pic>
        <p:nvPicPr>
          <p:cNvPr id="24" name="Picture 2" descr="Zentrale Webseite der FU Berlin">
            <a:extLst>
              <a:ext uri="{FF2B5EF4-FFF2-40B4-BE49-F238E27FC236}">
                <a16:creationId xmlns:a16="http://schemas.microsoft.com/office/drawing/2014/main" id="{C8427EA9-4C15-439E-B219-9DEB77C06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344" y="6316670"/>
            <a:ext cx="1414284" cy="396000"/>
          </a:xfrm>
          <a:prstGeom prst="rect">
            <a:avLst/>
          </a:prstGeom>
          <a:solidFill>
            <a:schemeClr val="bg1"/>
          </a:solidFill>
        </p:spPr>
      </p:pic>
    </p:spTree>
    <p:extLst>
      <p:ext uri="{BB962C8B-B14F-4D97-AF65-F5344CB8AC3E}">
        <p14:creationId xmlns:p14="http://schemas.microsoft.com/office/powerpoint/2010/main" val="3508877094"/>
      </p:ext>
    </p:extLst>
  </p:cSld>
  <p:clrMapOvr>
    <a:masterClrMapping/>
  </p:clrMapOvr>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3518</Words>
  <Application>Microsoft Office PowerPoint</Application>
  <PresentationFormat>Widescreen</PresentationFormat>
  <Paragraphs>406</Paragraphs>
  <Slides>33</Slides>
  <Notes>33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Liberation Sans</vt:lpstr>
      <vt:lpstr>Symbol</vt:lpstr>
      <vt:lpstr>Wingdings</vt:lpstr>
      <vt:lpstr>Larissa</vt:lpstr>
      <vt:lpstr>Exploring Total Column Water Vapor Retrievals from satellite-based             NIR measurements  in pre-convective environments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Silke</dc:creator>
  <cp:lastModifiedBy>Hans Pul</cp:lastModifiedBy>
  <cp:revision>1067</cp:revision>
  <dcterms:created xsi:type="dcterms:W3CDTF">2017-11-24T12:11:45Z</dcterms:created>
  <dcterms:modified xsi:type="dcterms:W3CDTF">2025-03-19T19:39:20Z</dcterms:modified>
</cp:coreProperties>
</file>