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71" r:id="rId4"/>
    <p:sldId id="257" r:id="rId5"/>
    <p:sldId id="270" r:id="rId6"/>
    <p:sldId id="274" r:id="rId7"/>
    <p:sldId id="275" r:id="rId8"/>
    <p:sldId id="258" r:id="rId9"/>
    <p:sldId id="268" r:id="rId10"/>
    <p:sldId id="276" r:id="rId11"/>
    <p:sldId id="269" r:id="rId12"/>
    <p:sldId id="259" r:id="rId13"/>
    <p:sldId id="260" r:id="rId14"/>
    <p:sldId id="261" r:id="rId15"/>
    <p:sldId id="273"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90A6E-135A-41B9-AFCB-9090A19A6836}" v="6" dt="2025-03-12T16:39:29.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876"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far Sepehri" userId="e3f7cd0b4a85655b" providerId="LiveId" clId="{E5190A6E-135A-41B9-AFCB-9090A19A6836}"/>
    <pc:docChg chg="undo custSel addSld delSld modSld modMainMaster">
      <pc:chgData name="Jafar Sepehri" userId="e3f7cd0b4a85655b" providerId="LiveId" clId="{E5190A6E-135A-41B9-AFCB-9090A19A6836}" dt="2025-03-13T16:31:55.425" v="48" actId="1076"/>
      <pc:docMkLst>
        <pc:docMk/>
      </pc:docMkLst>
      <pc:sldChg chg="modSp mod">
        <pc:chgData name="Jafar Sepehri" userId="e3f7cd0b4a85655b" providerId="LiveId" clId="{E5190A6E-135A-41B9-AFCB-9090A19A6836}" dt="2025-03-13T16:29:54.171" v="40" actId="255"/>
        <pc:sldMkLst>
          <pc:docMk/>
          <pc:sldMk cId="143469120" sldId="256"/>
        </pc:sldMkLst>
        <pc:spChg chg="mod">
          <ac:chgData name="Jafar Sepehri" userId="e3f7cd0b4a85655b" providerId="LiveId" clId="{E5190A6E-135A-41B9-AFCB-9090A19A6836}" dt="2025-03-13T16:29:54.171" v="40" actId="255"/>
          <ac:spMkLst>
            <pc:docMk/>
            <pc:sldMk cId="143469120" sldId="256"/>
            <ac:spMk id="3" creationId="{12E415FA-579F-3874-DBE4-091A970B466B}"/>
          </ac:spMkLst>
        </pc:spChg>
      </pc:sldChg>
      <pc:sldChg chg="modSp mod">
        <pc:chgData name="Jafar Sepehri" userId="e3f7cd0b4a85655b" providerId="LiveId" clId="{E5190A6E-135A-41B9-AFCB-9090A19A6836}" dt="2025-03-12T16:41:10.968" v="25" actId="1076"/>
        <pc:sldMkLst>
          <pc:docMk/>
          <pc:sldMk cId="4149762543" sldId="257"/>
        </pc:sldMkLst>
        <pc:spChg chg="mod">
          <ac:chgData name="Jafar Sepehri" userId="e3f7cd0b4a85655b" providerId="LiveId" clId="{E5190A6E-135A-41B9-AFCB-9090A19A6836}" dt="2025-03-12T16:41:05.892" v="24" actId="1076"/>
          <ac:spMkLst>
            <pc:docMk/>
            <pc:sldMk cId="4149762543" sldId="257"/>
            <ac:spMk id="6" creationId="{A8361572-5A5D-9468-9371-13A170F2B677}"/>
          </ac:spMkLst>
        </pc:spChg>
        <pc:graphicFrameChg chg="mod">
          <ac:chgData name="Jafar Sepehri" userId="e3f7cd0b4a85655b" providerId="LiveId" clId="{E5190A6E-135A-41B9-AFCB-9090A19A6836}" dt="2025-03-12T16:41:10.968" v="25" actId="1076"/>
          <ac:graphicFrameMkLst>
            <pc:docMk/>
            <pc:sldMk cId="4149762543" sldId="257"/>
            <ac:graphicFrameMk id="7" creationId="{D871098B-5624-4AF7-9C86-24A2F8F8DE6A}"/>
          </ac:graphicFrameMkLst>
        </pc:graphicFrameChg>
      </pc:sldChg>
      <pc:sldChg chg="modSp mod">
        <pc:chgData name="Jafar Sepehri" userId="e3f7cd0b4a85655b" providerId="LiveId" clId="{E5190A6E-135A-41B9-AFCB-9090A19A6836}" dt="2025-03-13T16:31:06.299" v="43" actId="1076"/>
        <pc:sldMkLst>
          <pc:docMk/>
          <pc:sldMk cId="2346953700" sldId="258"/>
        </pc:sldMkLst>
        <pc:spChg chg="mod">
          <ac:chgData name="Jafar Sepehri" userId="e3f7cd0b4a85655b" providerId="LiveId" clId="{E5190A6E-135A-41B9-AFCB-9090A19A6836}" dt="2025-03-13T16:31:06.299" v="43" actId="1076"/>
          <ac:spMkLst>
            <pc:docMk/>
            <pc:sldMk cId="2346953700" sldId="258"/>
            <ac:spMk id="3" creationId="{7F016C36-C465-9AC4-2782-97B7BCE5CA26}"/>
          </ac:spMkLst>
        </pc:spChg>
      </pc:sldChg>
      <pc:sldChg chg="modSp mod">
        <pc:chgData name="Jafar Sepehri" userId="e3f7cd0b4a85655b" providerId="LiveId" clId="{E5190A6E-135A-41B9-AFCB-9090A19A6836}" dt="2025-03-13T16:31:55.425" v="48" actId="1076"/>
        <pc:sldMkLst>
          <pc:docMk/>
          <pc:sldMk cId="469572146" sldId="259"/>
        </pc:sldMkLst>
        <pc:spChg chg="mod">
          <ac:chgData name="Jafar Sepehri" userId="e3f7cd0b4a85655b" providerId="LiveId" clId="{E5190A6E-135A-41B9-AFCB-9090A19A6836}" dt="2025-03-13T16:31:55.425" v="48" actId="1076"/>
          <ac:spMkLst>
            <pc:docMk/>
            <pc:sldMk cId="469572146" sldId="259"/>
            <ac:spMk id="2" creationId="{0830937E-A306-BF5D-632B-71FD91335F38}"/>
          </ac:spMkLst>
        </pc:spChg>
        <pc:picChg chg="mod">
          <ac:chgData name="Jafar Sepehri" userId="e3f7cd0b4a85655b" providerId="LiveId" clId="{E5190A6E-135A-41B9-AFCB-9090A19A6836}" dt="2025-03-13T16:31:48.664" v="47" actId="1076"/>
          <ac:picMkLst>
            <pc:docMk/>
            <pc:sldMk cId="469572146" sldId="259"/>
            <ac:picMk id="4" creationId="{D7E543D5-FD54-08C3-132A-809E64E5BA76}"/>
          </ac:picMkLst>
        </pc:picChg>
      </pc:sldChg>
      <pc:sldChg chg="modSp mod">
        <pc:chgData name="Jafar Sepehri" userId="e3f7cd0b4a85655b" providerId="LiveId" clId="{E5190A6E-135A-41B9-AFCB-9090A19A6836}" dt="2025-03-13T16:31:31.085" v="46" actId="1076"/>
        <pc:sldMkLst>
          <pc:docMk/>
          <pc:sldMk cId="2273322547" sldId="268"/>
        </pc:sldMkLst>
        <pc:spChg chg="mod">
          <ac:chgData name="Jafar Sepehri" userId="e3f7cd0b4a85655b" providerId="LiveId" clId="{E5190A6E-135A-41B9-AFCB-9090A19A6836}" dt="2025-03-13T16:31:19.927" v="44" actId="1076"/>
          <ac:spMkLst>
            <pc:docMk/>
            <pc:sldMk cId="2273322547" sldId="268"/>
            <ac:spMk id="5" creationId="{090F9512-49A0-EC7D-1B59-CB2ADF09D44D}"/>
          </ac:spMkLst>
        </pc:spChg>
        <pc:graphicFrameChg chg="mod">
          <ac:chgData name="Jafar Sepehri" userId="e3f7cd0b4a85655b" providerId="LiveId" clId="{E5190A6E-135A-41B9-AFCB-9090A19A6836}" dt="2025-03-13T16:31:31.085" v="46" actId="1076"/>
          <ac:graphicFrameMkLst>
            <pc:docMk/>
            <pc:sldMk cId="2273322547" sldId="268"/>
            <ac:graphicFrameMk id="4" creationId="{829B1CC6-C783-5295-BD84-6A46FE219A49}"/>
          </ac:graphicFrameMkLst>
        </pc:graphicFrameChg>
      </pc:sldChg>
      <pc:sldChg chg="modSp mod">
        <pc:chgData name="Jafar Sepehri" userId="e3f7cd0b4a85655b" providerId="LiveId" clId="{E5190A6E-135A-41B9-AFCB-9090A19A6836}" dt="2025-03-12T16:40:57.348" v="23" actId="14100"/>
        <pc:sldMkLst>
          <pc:docMk/>
          <pc:sldMk cId="3675511514" sldId="271"/>
        </pc:sldMkLst>
        <pc:spChg chg="mod">
          <ac:chgData name="Jafar Sepehri" userId="e3f7cd0b4a85655b" providerId="LiveId" clId="{E5190A6E-135A-41B9-AFCB-9090A19A6836}" dt="2025-03-12T16:40:33.671" v="21" actId="14100"/>
          <ac:spMkLst>
            <pc:docMk/>
            <pc:sldMk cId="3675511514" sldId="271"/>
            <ac:spMk id="5" creationId="{14679DC2-33AF-F13A-D1A0-2F35DC46A90E}"/>
          </ac:spMkLst>
        </pc:spChg>
        <pc:graphicFrameChg chg="mod modGraphic">
          <ac:chgData name="Jafar Sepehri" userId="e3f7cd0b4a85655b" providerId="LiveId" clId="{E5190A6E-135A-41B9-AFCB-9090A19A6836}" dt="2025-03-12T16:40:57.348" v="23" actId="14100"/>
          <ac:graphicFrameMkLst>
            <pc:docMk/>
            <pc:sldMk cId="3675511514" sldId="271"/>
            <ac:graphicFrameMk id="3" creationId="{8B6356FD-6313-539F-9CAD-AB941E53737D}"/>
          </ac:graphicFrameMkLst>
        </pc:graphicFrameChg>
      </pc:sldChg>
      <pc:sldChg chg="modSp mod">
        <pc:chgData name="Jafar Sepehri" userId="e3f7cd0b4a85655b" providerId="LiveId" clId="{E5190A6E-135A-41B9-AFCB-9090A19A6836}" dt="2025-03-12T17:45:01.837" v="37" actId="14100"/>
        <pc:sldMkLst>
          <pc:docMk/>
          <pc:sldMk cId="2639397304" sldId="273"/>
        </pc:sldMkLst>
        <pc:spChg chg="mod">
          <ac:chgData name="Jafar Sepehri" userId="e3f7cd0b4a85655b" providerId="LiveId" clId="{E5190A6E-135A-41B9-AFCB-9090A19A6836}" dt="2025-03-12T17:44:43.128" v="36" actId="20577"/>
          <ac:spMkLst>
            <pc:docMk/>
            <pc:sldMk cId="2639397304" sldId="273"/>
            <ac:spMk id="6" creationId="{8ED3D1D0-4BFD-4C1A-BDCD-43D016C89123}"/>
          </ac:spMkLst>
        </pc:spChg>
        <pc:graphicFrameChg chg="mod modGraphic">
          <ac:chgData name="Jafar Sepehri" userId="e3f7cd0b4a85655b" providerId="LiveId" clId="{E5190A6E-135A-41B9-AFCB-9090A19A6836}" dt="2025-03-12T17:45:01.837" v="37" actId="14100"/>
          <ac:graphicFrameMkLst>
            <pc:docMk/>
            <pc:sldMk cId="2639397304" sldId="273"/>
            <ac:graphicFrameMk id="4" creationId="{B2934F5E-6A1E-4FD6-A5B7-994BACE41B8B}"/>
          </ac:graphicFrameMkLst>
        </pc:graphicFrameChg>
      </pc:sldChg>
      <pc:sldChg chg="modSp mod">
        <pc:chgData name="Jafar Sepehri" userId="e3f7cd0b4a85655b" providerId="LiveId" clId="{E5190A6E-135A-41B9-AFCB-9090A19A6836}" dt="2025-03-13T16:30:49.846" v="42" actId="14100"/>
        <pc:sldMkLst>
          <pc:docMk/>
          <pc:sldMk cId="1927699156" sldId="275"/>
        </pc:sldMkLst>
        <pc:graphicFrameChg chg="mod modGraphic">
          <ac:chgData name="Jafar Sepehri" userId="e3f7cd0b4a85655b" providerId="LiveId" clId="{E5190A6E-135A-41B9-AFCB-9090A19A6836}" dt="2025-03-13T16:30:49.846" v="42" actId="14100"/>
          <ac:graphicFrameMkLst>
            <pc:docMk/>
            <pc:sldMk cId="1927699156" sldId="275"/>
            <ac:graphicFrameMk id="4" creationId="{DA241D84-4BCE-0E58-359D-52AAF6970E4F}"/>
          </ac:graphicFrameMkLst>
        </pc:graphicFrameChg>
      </pc:sldChg>
      <pc:sldChg chg="add del">
        <pc:chgData name="Jafar Sepehri" userId="e3f7cd0b4a85655b" providerId="LiveId" clId="{E5190A6E-135A-41B9-AFCB-9090A19A6836}" dt="2025-03-12T16:35:56.055" v="1"/>
        <pc:sldMkLst>
          <pc:docMk/>
          <pc:sldMk cId="1527775455" sldId="277"/>
        </pc:sldMkLst>
      </pc:sldChg>
      <pc:sldMasterChg chg="modSp modSldLayout">
        <pc:chgData name="Jafar Sepehri" userId="e3f7cd0b4a85655b" providerId="LiveId" clId="{E5190A6E-135A-41B9-AFCB-9090A19A6836}" dt="2025-03-12T17:38:54.935" v="29" actId="735"/>
        <pc:sldMasterMkLst>
          <pc:docMk/>
          <pc:sldMasterMk cId="530784068" sldId="2147483648"/>
        </pc:sldMasterMkLst>
        <pc:sldLayoutChg chg="addSp modSp mod">
          <pc:chgData name="Jafar Sepehri" userId="e3f7cd0b4a85655b" providerId="LiveId" clId="{E5190A6E-135A-41B9-AFCB-9090A19A6836}" dt="2025-03-12T16:43:51.244" v="28" actId="14100"/>
          <pc:sldLayoutMkLst>
            <pc:docMk/>
            <pc:sldMasterMk cId="530784068" sldId="2147483648"/>
            <pc:sldLayoutMk cId="3592389891" sldId="2147483649"/>
          </pc:sldLayoutMkLst>
          <pc:picChg chg="add mod">
            <ac:chgData name="Jafar Sepehri" userId="e3f7cd0b4a85655b" providerId="LiveId" clId="{E5190A6E-135A-41B9-AFCB-9090A19A6836}" dt="2025-03-12T16:43:51.244" v="28" actId="14100"/>
            <ac:picMkLst>
              <pc:docMk/>
              <pc:sldMasterMk cId="530784068" sldId="2147483648"/>
              <pc:sldLayoutMk cId="3592389891" sldId="2147483649"/>
              <ac:picMk id="8" creationId="{CCAAB754-AC76-851C-E664-7BCF72AFF2BD}"/>
            </ac:picMkLst>
          </pc:picChg>
          <pc:picChg chg="add mod ord">
            <ac:chgData name="Jafar Sepehri" userId="e3f7cd0b4a85655b" providerId="LiveId" clId="{E5190A6E-135A-41B9-AFCB-9090A19A6836}" dt="2025-03-12T16:38:41.560" v="15" actId="1076"/>
            <ac:picMkLst>
              <pc:docMk/>
              <pc:sldMasterMk cId="530784068" sldId="2147483648"/>
              <pc:sldLayoutMk cId="3592389891" sldId="2147483649"/>
              <ac:picMk id="9" creationId="{C1E06A89-2D70-94F6-023F-2BD2D9AC22A1}"/>
            </ac:picMkLst>
          </pc:picChg>
        </pc:sldLayoutChg>
        <pc:sldLayoutChg chg="addSp modSp mod">
          <pc:chgData name="Jafar Sepehri" userId="e3f7cd0b4a85655b" providerId="LiveId" clId="{E5190A6E-135A-41B9-AFCB-9090A19A6836}" dt="2025-03-12T16:39:52.408" v="20" actId="1076"/>
          <pc:sldLayoutMkLst>
            <pc:docMk/>
            <pc:sldMasterMk cId="530784068" sldId="2147483648"/>
            <pc:sldLayoutMk cId="1062039931" sldId="2147483650"/>
          </pc:sldLayoutMkLst>
          <pc:picChg chg="add mod">
            <ac:chgData name="Jafar Sepehri" userId="e3f7cd0b4a85655b" providerId="LiveId" clId="{E5190A6E-135A-41B9-AFCB-9090A19A6836}" dt="2025-03-12T16:39:52.408" v="20" actId="1076"/>
            <ac:picMkLst>
              <pc:docMk/>
              <pc:sldMasterMk cId="530784068" sldId="2147483648"/>
              <pc:sldLayoutMk cId="1062039931" sldId="2147483650"/>
              <ac:picMk id="7" creationId="{49844DA5-6EDF-97AA-16D3-9888EA2F7BD4}"/>
            </ac:picMkLst>
          </pc:picChg>
          <pc:picChg chg="mod">
            <ac:chgData name="Jafar Sepehri" userId="e3f7cd0b4a85655b" providerId="LiveId" clId="{E5190A6E-135A-41B9-AFCB-9090A19A6836}" dt="2025-03-12T16:39:46.879" v="19" actId="14100"/>
            <ac:picMkLst>
              <pc:docMk/>
              <pc:sldMasterMk cId="530784068" sldId="2147483648"/>
              <pc:sldLayoutMk cId="1062039931" sldId="2147483650"/>
              <ac:picMk id="8" creationId="{8983C84F-C647-196D-3940-1D8E57BBDA4B}"/>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FE4AD-1B0A-49FF-A73D-56288A5936BA}" type="datetimeFigureOut">
              <a:rPr lang="en-CA" smtClean="0"/>
              <a:t>2025-03-13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A9E34-1AE7-45D6-BA3F-014B7F7115A5}" type="slidenum">
              <a:rPr lang="en-CA" smtClean="0"/>
              <a:t>‹#›</a:t>
            </a:fld>
            <a:endParaRPr lang="en-CA"/>
          </a:p>
        </p:txBody>
      </p:sp>
    </p:spTree>
    <p:extLst>
      <p:ext uri="{BB962C8B-B14F-4D97-AF65-F5344CB8AC3E}">
        <p14:creationId xmlns:p14="http://schemas.microsoft.com/office/powerpoint/2010/main" val="199118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aims to analyze the return period of heavy rainfall events in the Zagros Mountains of Iran, with a focus on the March 2019 floods in the Karkheh River Basin. By evaluating the annual and monthly variations, statistical characteristics, and return periods of extreme rainfall, this study seeks to understand the frequency and intensity of hydrological extremes. It further explores the interplay of climate change and land surface alterations on flooding, offering insights to support climate resilience and flood mitigation strategies in vulnerable regions.</a:t>
            </a:r>
          </a:p>
          <a:p>
            <a:endParaRPr lang="en-CA" dirty="0"/>
          </a:p>
        </p:txBody>
      </p:sp>
      <p:sp>
        <p:nvSpPr>
          <p:cNvPr id="4" name="Slide Number Placeholder 3"/>
          <p:cNvSpPr>
            <a:spLocks noGrp="1"/>
          </p:cNvSpPr>
          <p:nvPr>
            <p:ph type="sldNum" sz="quarter" idx="5"/>
          </p:nvPr>
        </p:nvSpPr>
        <p:spPr/>
        <p:txBody>
          <a:bodyPr/>
          <a:lstStyle/>
          <a:p>
            <a:fld id="{E5DA9E34-1AE7-45D6-BA3F-014B7F7115A5}" type="slidenum">
              <a:rPr lang="en-CA" smtClean="0"/>
              <a:t>3</a:t>
            </a:fld>
            <a:endParaRPr lang="en-CA"/>
          </a:p>
        </p:txBody>
      </p:sp>
    </p:spTree>
    <p:extLst>
      <p:ext uri="{BB962C8B-B14F-4D97-AF65-F5344CB8AC3E}">
        <p14:creationId xmlns:p14="http://schemas.microsoft.com/office/powerpoint/2010/main" val="4218893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3B15-469E-5E50-93A7-93078D7458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633C71A-29CE-BA37-7054-B459CAE3C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767167A-9C0A-5BF1-4132-5D6D22E1EF33}"/>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5" name="Footer Placeholder 4">
            <a:extLst>
              <a:ext uri="{FF2B5EF4-FFF2-40B4-BE49-F238E27FC236}">
                <a16:creationId xmlns:a16="http://schemas.microsoft.com/office/drawing/2014/main" id="{4DDF34E7-DE89-6616-9DEF-6315769B29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56E10E-71D1-3028-F920-48B5AE74A0E5}"/>
              </a:ext>
            </a:extLst>
          </p:cNvPr>
          <p:cNvSpPr>
            <a:spLocks noGrp="1"/>
          </p:cNvSpPr>
          <p:nvPr>
            <p:ph type="sldNum" sz="quarter" idx="12"/>
          </p:nvPr>
        </p:nvSpPr>
        <p:spPr/>
        <p:txBody>
          <a:bodyPr/>
          <a:lstStyle/>
          <a:p>
            <a:fld id="{379326C9-B9E7-4919-9EA7-D6B55CFED8BD}" type="slidenum">
              <a:rPr lang="en-CA" smtClean="0"/>
              <a:t>‹#›</a:t>
            </a:fld>
            <a:endParaRPr lang="en-CA"/>
          </a:p>
        </p:txBody>
      </p:sp>
      <p:pic>
        <p:nvPicPr>
          <p:cNvPr id="9" name="Picture 8" descr="A building with a lawn and trees&#10;&#10;AI-generated content may be incorrect.">
            <a:extLst>
              <a:ext uri="{FF2B5EF4-FFF2-40B4-BE49-F238E27FC236}">
                <a16:creationId xmlns:a16="http://schemas.microsoft.com/office/drawing/2014/main" id="{C1E06A89-2D70-94F6-023F-2BD2D9AC22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7200" y="5257800"/>
            <a:ext cx="2844800" cy="1600200"/>
          </a:xfrm>
          <a:prstGeom prst="rect">
            <a:avLst/>
          </a:prstGeom>
        </p:spPr>
      </p:pic>
      <p:pic>
        <p:nvPicPr>
          <p:cNvPr id="8" name="Picture 7">
            <a:extLst>
              <a:ext uri="{FF2B5EF4-FFF2-40B4-BE49-F238E27FC236}">
                <a16:creationId xmlns:a16="http://schemas.microsoft.com/office/drawing/2014/main" id="{CCAAB754-AC76-851C-E664-7BCF72AFF2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55" y="5175249"/>
            <a:ext cx="1711695" cy="1655763"/>
          </a:xfrm>
          <a:prstGeom prst="rect">
            <a:avLst/>
          </a:prstGeom>
        </p:spPr>
      </p:pic>
    </p:spTree>
    <p:extLst>
      <p:ext uri="{BB962C8B-B14F-4D97-AF65-F5344CB8AC3E}">
        <p14:creationId xmlns:p14="http://schemas.microsoft.com/office/powerpoint/2010/main" val="35923898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B3A1-F626-A97F-F857-E631160C9EE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9CB2CC-CF7F-AF74-CD48-9B9A2B60D2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E0A4FA-8AE4-A40E-F3AB-6D687059E08C}"/>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5" name="Footer Placeholder 4">
            <a:extLst>
              <a:ext uri="{FF2B5EF4-FFF2-40B4-BE49-F238E27FC236}">
                <a16:creationId xmlns:a16="http://schemas.microsoft.com/office/drawing/2014/main" id="{53C7FF32-A8E9-07DC-EFBD-1D05FA658C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81F5015-6A8D-E150-AC6A-3F4291CBE271}"/>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52277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20688-EC1B-3FBB-6FD0-5090C07D28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0588DF2-F9B4-0021-3F30-457534E7AE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011EB6-DF35-7F26-D2B8-B16C06439653}"/>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5" name="Footer Placeholder 4">
            <a:extLst>
              <a:ext uri="{FF2B5EF4-FFF2-40B4-BE49-F238E27FC236}">
                <a16:creationId xmlns:a16="http://schemas.microsoft.com/office/drawing/2014/main" id="{B058369D-C74B-55AB-6900-6DDE75503E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7C0AA4D-D27A-1E4C-6CF6-48192BBF60FC}"/>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14687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A469-576D-7B3F-F82C-D6B2C62154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AFC3279-C885-6D38-953D-7DE92069B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211291-92FE-EFE6-2267-6369DC640A1A}"/>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5" name="Footer Placeholder 4">
            <a:extLst>
              <a:ext uri="{FF2B5EF4-FFF2-40B4-BE49-F238E27FC236}">
                <a16:creationId xmlns:a16="http://schemas.microsoft.com/office/drawing/2014/main" id="{14FB8E7C-5C3B-F49E-A080-E89B32C1ED5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F605EC-6927-0806-BF93-B862AF88B804}"/>
              </a:ext>
            </a:extLst>
          </p:cNvPr>
          <p:cNvSpPr>
            <a:spLocks noGrp="1"/>
          </p:cNvSpPr>
          <p:nvPr>
            <p:ph type="sldNum" sz="quarter" idx="12"/>
          </p:nvPr>
        </p:nvSpPr>
        <p:spPr/>
        <p:txBody>
          <a:bodyPr/>
          <a:lstStyle/>
          <a:p>
            <a:fld id="{379326C9-B9E7-4919-9EA7-D6B55CFED8BD}" type="slidenum">
              <a:rPr lang="en-CA" smtClean="0"/>
              <a:t>‹#›</a:t>
            </a:fld>
            <a:endParaRPr lang="en-CA"/>
          </a:p>
        </p:txBody>
      </p:sp>
      <p:pic>
        <p:nvPicPr>
          <p:cNvPr id="8" name="Picture 7">
            <a:extLst>
              <a:ext uri="{FF2B5EF4-FFF2-40B4-BE49-F238E27FC236}">
                <a16:creationId xmlns:a16="http://schemas.microsoft.com/office/drawing/2014/main" id="{8983C84F-C647-196D-3940-1D8E57BBD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8255" y="6398794"/>
            <a:ext cx="2373744" cy="459206"/>
          </a:xfrm>
          <a:prstGeom prst="rect">
            <a:avLst/>
          </a:prstGeom>
        </p:spPr>
      </p:pic>
      <p:pic>
        <p:nvPicPr>
          <p:cNvPr id="7" name="Picture 6">
            <a:extLst>
              <a:ext uri="{FF2B5EF4-FFF2-40B4-BE49-F238E27FC236}">
                <a16:creationId xmlns:a16="http://schemas.microsoft.com/office/drawing/2014/main" id="{49844DA5-6EDF-97AA-16D3-9888EA2F7B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0242" y="6492875"/>
            <a:ext cx="304923" cy="304923"/>
          </a:xfrm>
          <a:prstGeom prst="rect">
            <a:avLst/>
          </a:prstGeom>
        </p:spPr>
      </p:pic>
    </p:spTree>
    <p:extLst>
      <p:ext uri="{BB962C8B-B14F-4D97-AF65-F5344CB8AC3E}">
        <p14:creationId xmlns:p14="http://schemas.microsoft.com/office/powerpoint/2010/main" val="106203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8501-5AA3-F4D2-B665-B5AFF42AE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EA078AA-A6BB-6358-1756-378FD58225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B8021-3E66-C482-76C8-85024614171E}"/>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5" name="Footer Placeholder 4">
            <a:extLst>
              <a:ext uri="{FF2B5EF4-FFF2-40B4-BE49-F238E27FC236}">
                <a16:creationId xmlns:a16="http://schemas.microsoft.com/office/drawing/2014/main" id="{EF0E506A-708C-40E1-ADAD-6F234849F1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54F899-1232-49EB-4F04-98E47AE8EAA1}"/>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198043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3313-7EF6-F804-E1B4-2564FB92EA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DE514E7-673B-1D73-F052-B88DA8363E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25E5638-5BB5-1AA2-13A2-0FCF3D79A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B1CB7ED-0D37-252D-C8FE-943D9CD0439B}"/>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6" name="Footer Placeholder 5">
            <a:extLst>
              <a:ext uri="{FF2B5EF4-FFF2-40B4-BE49-F238E27FC236}">
                <a16:creationId xmlns:a16="http://schemas.microsoft.com/office/drawing/2014/main" id="{2A1B6F3E-5DCA-08B8-3139-30050F8420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84C403-A300-35F3-6303-9886AAA4D3C4}"/>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288762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68CF-F7B1-51CA-CB12-F5858E6FE32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B2DDC02-AFEC-C574-C3C3-CDB0A375C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C8220-0D76-6270-AE5C-53E1F00A9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2FFE1C9-6D26-DD1F-360B-3958F51AF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FC0BC5-B017-37DE-8B24-E312EE20B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A676980-A9C9-D55B-6F34-1A39EE887019}"/>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8" name="Footer Placeholder 7">
            <a:extLst>
              <a:ext uri="{FF2B5EF4-FFF2-40B4-BE49-F238E27FC236}">
                <a16:creationId xmlns:a16="http://schemas.microsoft.com/office/drawing/2014/main" id="{E9CAF212-7306-8EDF-F4CD-EAF98E1CD7C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34882F0-BFE6-CC7B-EAA9-57A7DFB8C904}"/>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27873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6F87-FE64-35F5-6412-A1F1C633CBB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0F428-8A34-1D67-9DCE-2433AF1A6459}"/>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4" name="Footer Placeholder 3">
            <a:extLst>
              <a:ext uri="{FF2B5EF4-FFF2-40B4-BE49-F238E27FC236}">
                <a16:creationId xmlns:a16="http://schemas.microsoft.com/office/drawing/2014/main" id="{40247036-B67D-77F3-0B91-FBCA4D3C7AC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4527A10-1E33-2587-C883-17A95AECDCC6}"/>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124780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51005-D7EE-3DB6-43FF-87833838A724}"/>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3" name="Footer Placeholder 2">
            <a:extLst>
              <a:ext uri="{FF2B5EF4-FFF2-40B4-BE49-F238E27FC236}">
                <a16:creationId xmlns:a16="http://schemas.microsoft.com/office/drawing/2014/main" id="{8B8CF306-D124-2309-D728-BC251F476A4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499C64C-6C15-4E76-BC6F-A3EC90A08C30}"/>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161289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3720-D218-2E53-D62F-935F11CB3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533EB4-556C-AEB5-0071-C77B154B5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BEF4BFD-5CAA-1089-841A-3E979D2D2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4EB65-1438-0C10-B977-CB019F3EA9E9}"/>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6" name="Footer Placeholder 5">
            <a:extLst>
              <a:ext uri="{FF2B5EF4-FFF2-40B4-BE49-F238E27FC236}">
                <a16:creationId xmlns:a16="http://schemas.microsoft.com/office/drawing/2014/main" id="{7DB8D325-AAC9-FD20-1C5D-6D695310D21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5607E6-B02E-73D2-52EE-576A19271738}"/>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355239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417D-4A5F-7905-8E7F-7F8A5E54E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7CA9537-1CC4-CEA8-70A5-65444BFCA3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8613A38-4B91-07B2-F5AB-A622D2CF6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3A8F5-2529-96A6-4FCC-760C43D78D92}"/>
              </a:ext>
            </a:extLst>
          </p:cNvPr>
          <p:cNvSpPr>
            <a:spLocks noGrp="1"/>
          </p:cNvSpPr>
          <p:nvPr>
            <p:ph type="dt" sz="half" idx="10"/>
          </p:nvPr>
        </p:nvSpPr>
        <p:spPr/>
        <p:txBody>
          <a:bodyPr/>
          <a:lstStyle/>
          <a:p>
            <a:fld id="{BABBD67A-CC62-4560-93D6-8104A533975A}" type="datetimeFigureOut">
              <a:rPr lang="en-CA" smtClean="0"/>
              <a:t>2025-03-13</a:t>
            </a:fld>
            <a:endParaRPr lang="en-CA"/>
          </a:p>
        </p:txBody>
      </p:sp>
      <p:sp>
        <p:nvSpPr>
          <p:cNvPr id="6" name="Footer Placeholder 5">
            <a:extLst>
              <a:ext uri="{FF2B5EF4-FFF2-40B4-BE49-F238E27FC236}">
                <a16:creationId xmlns:a16="http://schemas.microsoft.com/office/drawing/2014/main" id="{4E67001A-C55F-9E2A-21E7-C49E449C5CB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181F4A-F59C-B1F6-001F-DE82F4CEB84D}"/>
              </a:ext>
            </a:extLst>
          </p:cNvPr>
          <p:cNvSpPr>
            <a:spLocks noGrp="1"/>
          </p:cNvSpPr>
          <p:nvPr>
            <p:ph type="sldNum" sz="quarter" idx="12"/>
          </p:nvPr>
        </p:nvSpPr>
        <p:spPr/>
        <p:txBody>
          <a:bodyPr/>
          <a:lstStyle/>
          <a:p>
            <a:fld id="{379326C9-B9E7-4919-9EA7-D6B55CFED8BD}" type="slidenum">
              <a:rPr lang="en-CA" smtClean="0"/>
              <a:t>‹#›</a:t>
            </a:fld>
            <a:endParaRPr lang="en-CA"/>
          </a:p>
        </p:txBody>
      </p:sp>
    </p:spTree>
    <p:extLst>
      <p:ext uri="{BB962C8B-B14F-4D97-AF65-F5344CB8AC3E}">
        <p14:creationId xmlns:p14="http://schemas.microsoft.com/office/powerpoint/2010/main" val="169626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ED085A-9EDB-40DF-B253-819ECD1D9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4A744D3-4B48-4929-4F77-09145DB2B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256D1E-B935-4F09-9808-E72629D81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BBD67A-CC62-4560-93D6-8104A533975A}" type="datetimeFigureOut">
              <a:rPr lang="en-CA" smtClean="0"/>
              <a:t>2025-03-13</a:t>
            </a:fld>
            <a:endParaRPr lang="en-CA"/>
          </a:p>
        </p:txBody>
      </p:sp>
      <p:sp>
        <p:nvSpPr>
          <p:cNvPr id="5" name="Footer Placeholder 4">
            <a:extLst>
              <a:ext uri="{FF2B5EF4-FFF2-40B4-BE49-F238E27FC236}">
                <a16:creationId xmlns:a16="http://schemas.microsoft.com/office/drawing/2014/main" id="{0C3636BE-F445-1DEE-E441-2B50C09E4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516ED54-C38F-C261-A302-6DEB5B029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9326C9-B9E7-4919-9EA7-D6B55CFED8BD}" type="slidenum">
              <a:rPr lang="en-CA" smtClean="0"/>
              <a:t>‹#›</a:t>
            </a:fld>
            <a:endParaRPr lang="en-CA"/>
          </a:p>
        </p:txBody>
      </p:sp>
    </p:spTree>
    <p:extLst>
      <p:ext uri="{BB962C8B-B14F-4D97-AF65-F5344CB8AC3E}">
        <p14:creationId xmlns:p14="http://schemas.microsoft.com/office/powerpoint/2010/main" val="530784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5194/egusphere-2024-25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B926-66C8-0B9A-3085-DE0E9C74B109}"/>
              </a:ext>
            </a:extLst>
          </p:cNvPr>
          <p:cNvSpPr>
            <a:spLocks noGrp="1"/>
          </p:cNvSpPr>
          <p:nvPr>
            <p:ph type="ctrTitle"/>
          </p:nvPr>
        </p:nvSpPr>
        <p:spPr>
          <a:xfrm>
            <a:off x="919162" y="1524000"/>
            <a:ext cx="10353675" cy="2085976"/>
          </a:xfrm>
        </p:spPr>
        <p:txBody>
          <a:bodyPr>
            <a:normAutofit fontScale="90000"/>
          </a:bodyPr>
          <a:lstStyle/>
          <a:p>
            <a:pPr>
              <a:lnSpc>
                <a:spcPct val="200000"/>
              </a:lnSpc>
            </a:pPr>
            <a:r>
              <a:rPr lang="de-DE" sz="3200" b="1" kern="1400"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Analyse der Wiederkehrperiode der maximalen täglichen Niederschlags </a:t>
            </a:r>
            <a:r>
              <a:rPr lang="de-DE" sz="3200" b="1" kern="1400" spc="-5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katastrophen</a:t>
            </a:r>
            <a:r>
              <a:rPr lang="de-DE" sz="3200" b="1" kern="1400"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im </a:t>
            </a:r>
            <a:r>
              <a:rPr lang="de-DE" sz="3200" b="1" kern="1400" spc="-5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Zagros</a:t>
            </a:r>
            <a:r>
              <a:rPr lang="de-DE" sz="3200" b="1" kern="1400"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-Gebirge, Iran: März (2019)</a:t>
            </a:r>
            <a:br>
              <a:rPr lang="de-DE" sz="3200" b="1" kern="1400"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CA" sz="2000" b="1" kern="1400" spc="-5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Return Period Analysis of Maximum Daily Rainfall Disasters in the Zagros Mountains, Iran: March (2019)</a:t>
            </a:r>
            <a:endParaRPr lang="en-CA" sz="5300" dirty="0">
              <a:solidFill>
                <a:schemeClr val="accent6">
                  <a:lumMod val="50000"/>
                </a:schemeClr>
              </a:solidFill>
            </a:endParaRPr>
          </a:p>
        </p:txBody>
      </p:sp>
      <p:sp>
        <p:nvSpPr>
          <p:cNvPr id="3" name="Subtitle 2">
            <a:extLst>
              <a:ext uri="{FF2B5EF4-FFF2-40B4-BE49-F238E27FC236}">
                <a16:creationId xmlns:a16="http://schemas.microsoft.com/office/drawing/2014/main" id="{12E415FA-579F-3874-DBE4-091A970B466B}"/>
              </a:ext>
            </a:extLst>
          </p:cNvPr>
          <p:cNvSpPr>
            <a:spLocks noGrp="1"/>
          </p:cNvSpPr>
          <p:nvPr>
            <p:ph type="subTitle" idx="1"/>
          </p:nvPr>
        </p:nvSpPr>
        <p:spPr>
          <a:xfrm>
            <a:off x="1524000" y="4515644"/>
            <a:ext cx="9144000" cy="1655762"/>
          </a:xfrm>
        </p:spPr>
        <p:txBody>
          <a:bodyPr>
            <a:noAutofit/>
          </a:bodyPr>
          <a:lstStyle/>
          <a:p>
            <a:pPr>
              <a:lnSpc>
                <a:spcPct val="115000"/>
              </a:lnSpc>
              <a:spcAft>
                <a:spcPts val="800"/>
              </a:spcAft>
            </a:pPr>
            <a:r>
              <a:rPr lang="fr-FR" sz="1800" i="1" kern="100" dirty="0">
                <a:effectLst/>
                <a:latin typeface="Times New Roman" panose="02020603050405020304" pitchFamily="18" charset="0"/>
                <a:ea typeface="Aptos" panose="020B0004020202020204" pitchFamily="34" charset="0"/>
                <a:cs typeface="Times New Roman" panose="02020603050405020304" pitchFamily="18" charset="0"/>
              </a:rPr>
              <a:t>E. </a:t>
            </a:r>
            <a:r>
              <a:rPr lang="fr-FR" sz="1800" i="1" kern="100" dirty="0" err="1">
                <a:effectLst/>
                <a:latin typeface="Times New Roman" panose="02020603050405020304" pitchFamily="18" charset="0"/>
                <a:ea typeface="Aptos" panose="020B0004020202020204" pitchFamily="34" charset="0"/>
                <a:cs typeface="Times New Roman" panose="02020603050405020304" pitchFamily="18" charset="0"/>
              </a:rPr>
              <a:t>Mobarak</a:t>
            </a:r>
            <a:r>
              <a:rPr lang="fr-FR" sz="1800" i="1" kern="100" dirty="0">
                <a:effectLst/>
                <a:latin typeface="Times New Roman" panose="02020603050405020304" pitchFamily="18" charset="0"/>
                <a:ea typeface="Aptos" panose="020B0004020202020204" pitchFamily="34" charset="0"/>
                <a:cs typeface="Times New Roman" panose="02020603050405020304" pitchFamily="18" charset="0"/>
              </a:rPr>
              <a:t> Hassan</a:t>
            </a:r>
            <a:endParaRPr lang="en-CA"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fr-FR" sz="1800" i="1" kern="100" dirty="0">
                <a:effectLst/>
                <a:latin typeface="Times New Roman" panose="02020603050405020304" pitchFamily="18" charset="0"/>
                <a:ea typeface="Aptos" panose="020B0004020202020204" pitchFamily="34" charset="0"/>
                <a:cs typeface="Times New Roman" panose="02020603050405020304" pitchFamily="18" charset="0"/>
              </a:rPr>
              <a:t>E. </a:t>
            </a:r>
            <a:r>
              <a:rPr lang="fr-FR" sz="1800" i="1" kern="100" dirty="0" err="1">
                <a:effectLst/>
                <a:latin typeface="Times New Roman" panose="02020603050405020304" pitchFamily="18" charset="0"/>
                <a:ea typeface="Aptos" panose="020B0004020202020204" pitchFamily="34" charset="0"/>
                <a:cs typeface="Times New Roman" panose="02020603050405020304" pitchFamily="18" charset="0"/>
              </a:rPr>
              <a:t>Fattahi</a:t>
            </a:r>
            <a:endParaRPr lang="fr-FR" sz="18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fr-FR" sz="1900" i="1" kern="100" dirty="0">
                <a:effectLst/>
                <a:latin typeface="Times New Roman" panose="02020603050405020304" pitchFamily="18" charset="0"/>
                <a:ea typeface="Aptos" panose="020B0004020202020204" pitchFamily="34" charset="0"/>
                <a:cs typeface="Times New Roman" panose="02020603050405020304" pitchFamily="18" charset="0"/>
              </a:rPr>
              <a:t>J. Sepehri</a:t>
            </a:r>
            <a:r>
              <a:rPr lang="fr-FR" sz="18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CA"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endParaRPr lang="en-CA"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346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528C-7A5F-C511-C7E1-421FDFA8C1C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7F1D67D-0BA0-F0C3-4EB8-E4F358503151}"/>
              </a:ext>
            </a:extLst>
          </p:cNvPr>
          <p:cNvSpPr>
            <a:spLocks noGrp="1"/>
          </p:cNvSpPr>
          <p:nvPr>
            <p:ph type="title"/>
          </p:nvPr>
        </p:nvSpPr>
        <p:spPr>
          <a:xfrm>
            <a:off x="323850" y="37306"/>
            <a:ext cx="3562350" cy="515144"/>
          </a:xfrm>
        </p:spPr>
        <p:txBody>
          <a:bodyPr>
            <a:normAutofit/>
          </a:bodyPr>
          <a:lstStyle/>
          <a:p>
            <a:pPr algn="ctr"/>
            <a:r>
              <a:rPr lang="en-CA" sz="2400" i="1" dirty="0">
                <a:solidFill>
                  <a:srgbClr val="C00000"/>
                </a:solidFill>
                <a:latin typeface="Times New Roman" panose="02020603050405020304" pitchFamily="18" charset="0"/>
                <a:cs typeface="Times New Roman" panose="02020603050405020304" pitchFamily="18" charset="0"/>
              </a:rPr>
              <a:t>Statistical Analysis</a:t>
            </a:r>
          </a:p>
        </p:txBody>
      </p:sp>
      <p:sp>
        <p:nvSpPr>
          <p:cNvPr id="8" name="Content Placeholder 2">
            <a:extLst>
              <a:ext uri="{FF2B5EF4-FFF2-40B4-BE49-F238E27FC236}">
                <a16:creationId xmlns:a16="http://schemas.microsoft.com/office/drawing/2014/main" id="{11865DD1-7C6E-A67D-0038-F9FC70750A21}"/>
              </a:ext>
            </a:extLst>
          </p:cNvPr>
          <p:cNvSpPr txBox="1">
            <a:spLocks/>
          </p:cNvSpPr>
          <p:nvPr/>
        </p:nvSpPr>
        <p:spPr>
          <a:xfrm>
            <a:off x="323848" y="1118790"/>
            <a:ext cx="10086977" cy="1762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a:solidFill>
                  <a:schemeClr val="accent1">
                    <a:lumMod val="50000"/>
                  </a:schemeClr>
                </a:solidFill>
                <a:latin typeface="Times New Roman" panose="02020603050405020304" pitchFamily="18" charset="0"/>
                <a:cs typeface="Times New Roman" panose="02020603050405020304" pitchFamily="18" charset="0"/>
              </a:rPr>
              <a:t>Gumbel distribution is effective for long-term data (72 years) at Khorramabad.</a:t>
            </a:r>
          </a:p>
          <a:p>
            <a:pPr>
              <a:lnSpc>
                <a:spcPct val="150000"/>
              </a:lnSpc>
            </a:pPr>
            <a:r>
              <a:rPr lang="en-US" sz="2000">
                <a:solidFill>
                  <a:schemeClr val="accent1">
                    <a:lumMod val="50000"/>
                  </a:schemeClr>
                </a:solidFill>
                <a:latin typeface="Times New Roman" panose="02020603050405020304" pitchFamily="18" charset="0"/>
                <a:cs typeface="Times New Roman" panose="02020603050405020304" pitchFamily="18" charset="0"/>
              </a:rPr>
              <a:t>Inverse Gamma distribution is best for shorter datasets.</a:t>
            </a:r>
          </a:p>
          <a:p>
            <a:pPr>
              <a:lnSpc>
                <a:spcPct val="150000"/>
              </a:lnSpc>
            </a:pPr>
            <a:r>
              <a:rPr lang="en-US" sz="2000">
                <a:solidFill>
                  <a:schemeClr val="accent1">
                    <a:lumMod val="50000"/>
                  </a:schemeClr>
                </a:solidFill>
                <a:latin typeface="Times New Roman" panose="02020603050405020304" pitchFamily="18" charset="0"/>
                <a:cs typeface="Times New Roman" panose="02020603050405020304" pitchFamily="18" charset="0"/>
              </a:rPr>
              <a:t>Return periods for extreme events range from 50 to 300 years</a:t>
            </a:r>
            <a:endParaRPr lang="en-CA"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3">
            <a:extLst>
              <a:ext uri="{FF2B5EF4-FFF2-40B4-BE49-F238E27FC236}">
                <a16:creationId xmlns:a16="http://schemas.microsoft.com/office/drawing/2014/main" id="{15813CF0-300F-0484-B31F-867621D611CB}"/>
              </a:ext>
            </a:extLst>
          </p:cNvPr>
          <p:cNvSpPr txBox="1">
            <a:spLocks/>
          </p:cNvSpPr>
          <p:nvPr/>
        </p:nvSpPr>
        <p:spPr>
          <a:xfrm>
            <a:off x="323848" y="4059292"/>
            <a:ext cx="10086977" cy="2409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a:solidFill>
                  <a:schemeClr val="accent5">
                    <a:lumMod val="50000"/>
                  </a:schemeClr>
                </a:solidFill>
                <a:latin typeface="Times New Roman" panose="02020603050405020304" pitchFamily="18" charset="0"/>
                <a:cs typeface="Times New Roman" panose="02020603050405020304" pitchFamily="18" charset="0"/>
              </a:rPr>
              <a:t>Lack of long-term data (&gt;30 years) for many stations.</a:t>
            </a:r>
          </a:p>
          <a:p>
            <a:pPr>
              <a:lnSpc>
                <a:spcPct val="150000"/>
              </a:lnSpc>
            </a:pPr>
            <a:r>
              <a:rPr lang="en-US" sz="2000" dirty="0">
                <a:solidFill>
                  <a:schemeClr val="accent5">
                    <a:lumMod val="50000"/>
                  </a:schemeClr>
                </a:solidFill>
                <a:latin typeface="Times New Roman" panose="02020603050405020304" pitchFamily="18" charset="0"/>
                <a:cs typeface="Times New Roman" panose="02020603050405020304" pitchFamily="18" charset="0"/>
              </a:rPr>
              <a:t>Limited synoptic data (&lt;20 years) restricts return period analysis.</a:t>
            </a:r>
          </a:p>
          <a:p>
            <a:pPr>
              <a:lnSpc>
                <a:spcPct val="150000"/>
              </a:lnSpc>
            </a:pPr>
            <a:r>
              <a:rPr lang="en-US" sz="2000" dirty="0">
                <a:solidFill>
                  <a:schemeClr val="accent5">
                    <a:lumMod val="50000"/>
                  </a:schemeClr>
                </a:solidFill>
                <a:latin typeface="Times New Roman" panose="02020603050405020304" pitchFamily="18" charset="0"/>
                <a:cs typeface="Times New Roman" panose="02020603050405020304" pitchFamily="18" charset="0"/>
              </a:rPr>
              <a:t>Reliance on historical data introduces uncertainties due to climate change.</a:t>
            </a:r>
          </a:p>
        </p:txBody>
      </p:sp>
      <p:sp>
        <p:nvSpPr>
          <p:cNvPr id="10" name="Title 1">
            <a:extLst>
              <a:ext uri="{FF2B5EF4-FFF2-40B4-BE49-F238E27FC236}">
                <a16:creationId xmlns:a16="http://schemas.microsoft.com/office/drawing/2014/main" id="{6AAFB08D-6624-CED2-AF1C-8278A8913FE0}"/>
              </a:ext>
            </a:extLst>
          </p:cNvPr>
          <p:cNvSpPr txBox="1">
            <a:spLocks/>
          </p:cNvSpPr>
          <p:nvPr/>
        </p:nvSpPr>
        <p:spPr>
          <a:xfrm>
            <a:off x="565916" y="3281814"/>
            <a:ext cx="4333875" cy="686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i="1" dirty="0">
                <a:solidFill>
                  <a:srgbClr val="C00000"/>
                </a:solidFill>
                <a:latin typeface="Times New Roman" panose="02020603050405020304" pitchFamily="18" charset="0"/>
                <a:cs typeface="Times New Roman" panose="02020603050405020304" pitchFamily="18" charset="0"/>
              </a:rPr>
              <a:t>Discussion of Uncertainties</a:t>
            </a:r>
          </a:p>
        </p:txBody>
      </p:sp>
    </p:spTree>
    <p:extLst>
      <p:ext uri="{BB962C8B-B14F-4D97-AF65-F5344CB8AC3E}">
        <p14:creationId xmlns:p14="http://schemas.microsoft.com/office/powerpoint/2010/main" val="401606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EE6FC8-F841-E65B-6EAC-752F71A6DEB3}"/>
              </a:ext>
            </a:extLst>
          </p:cNvPr>
          <p:cNvGraphicFramePr>
            <a:graphicFrameLocks noGrp="1"/>
          </p:cNvGraphicFramePr>
          <p:nvPr>
            <p:ph idx="1"/>
            <p:extLst>
              <p:ext uri="{D42A27DB-BD31-4B8C-83A1-F6EECF244321}">
                <p14:modId xmlns:p14="http://schemas.microsoft.com/office/powerpoint/2010/main" val="1919460834"/>
              </p:ext>
            </p:extLst>
          </p:nvPr>
        </p:nvGraphicFramePr>
        <p:xfrm>
          <a:off x="603522" y="977465"/>
          <a:ext cx="10775405" cy="2966720"/>
        </p:xfrm>
        <a:graphic>
          <a:graphicData uri="http://schemas.openxmlformats.org/drawingml/2006/table">
            <a:tbl>
              <a:tblPr firstRow="1" bandRow="1">
                <a:tableStyleId>{5C22544A-7EE6-4342-B048-85BDC9FD1C3A}</a:tableStyleId>
              </a:tblPr>
              <a:tblGrid>
                <a:gridCol w="2155081">
                  <a:extLst>
                    <a:ext uri="{9D8B030D-6E8A-4147-A177-3AD203B41FA5}">
                      <a16:colId xmlns:a16="http://schemas.microsoft.com/office/drawing/2014/main" val="2628891188"/>
                    </a:ext>
                  </a:extLst>
                </a:gridCol>
                <a:gridCol w="2155081">
                  <a:extLst>
                    <a:ext uri="{9D8B030D-6E8A-4147-A177-3AD203B41FA5}">
                      <a16:colId xmlns:a16="http://schemas.microsoft.com/office/drawing/2014/main" val="519880701"/>
                    </a:ext>
                  </a:extLst>
                </a:gridCol>
                <a:gridCol w="2155081">
                  <a:extLst>
                    <a:ext uri="{9D8B030D-6E8A-4147-A177-3AD203B41FA5}">
                      <a16:colId xmlns:a16="http://schemas.microsoft.com/office/drawing/2014/main" val="330228571"/>
                    </a:ext>
                  </a:extLst>
                </a:gridCol>
                <a:gridCol w="2155081">
                  <a:extLst>
                    <a:ext uri="{9D8B030D-6E8A-4147-A177-3AD203B41FA5}">
                      <a16:colId xmlns:a16="http://schemas.microsoft.com/office/drawing/2014/main" val="1987746813"/>
                    </a:ext>
                  </a:extLst>
                </a:gridCol>
                <a:gridCol w="2155081">
                  <a:extLst>
                    <a:ext uri="{9D8B030D-6E8A-4147-A177-3AD203B41FA5}">
                      <a16:colId xmlns:a16="http://schemas.microsoft.com/office/drawing/2014/main" val="2445912256"/>
                    </a:ext>
                  </a:extLst>
                </a:gridCol>
              </a:tblGrid>
              <a:tr h="370840">
                <a:tc>
                  <a:txBody>
                    <a:bodyPr/>
                    <a:lstStyle/>
                    <a:p>
                      <a:pPr algn="ctr"/>
                      <a:r>
                        <a:rPr lang="en-CA" sz="1600" dirty="0">
                          <a:latin typeface="Times New Roman" panose="02020603050405020304" pitchFamily="18" charset="0"/>
                          <a:cs typeface="Times New Roman" panose="02020603050405020304" pitchFamily="18" charset="0"/>
                        </a:rPr>
                        <a:t>PMP Method</a:t>
                      </a:r>
                    </a:p>
                  </a:txBody>
                  <a:tcPr anchor="ctr"/>
                </a:tc>
                <a:tc>
                  <a:txBody>
                    <a:bodyPr/>
                    <a:lstStyle/>
                    <a:p>
                      <a:pPr algn="ctr"/>
                      <a:r>
                        <a:rPr lang="en-CA" sz="1600" dirty="0" err="1">
                          <a:latin typeface="Times New Roman" panose="02020603050405020304" pitchFamily="18" charset="0"/>
                          <a:cs typeface="Times New Roman" panose="02020603050405020304" pitchFamily="18" charset="0"/>
                        </a:rPr>
                        <a:t>Khoramabad</a:t>
                      </a:r>
                      <a:r>
                        <a:rPr lang="en-CA" sz="1600" dirty="0">
                          <a:latin typeface="Times New Roman" panose="02020603050405020304" pitchFamily="18" charset="0"/>
                          <a:cs typeface="Times New Roman" panose="02020603050405020304" pitchFamily="18" charset="0"/>
                        </a:rPr>
                        <a:t> (72)</a:t>
                      </a:r>
                    </a:p>
                  </a:txBody>
                  <a:tcPr anchor="ctr"/>
                </a:tc>
                <a:tc>
                  <a:txBody>
                    <a:bodyPr/>
                    <a:lstStyle/>
                    <a:p>
                      <a:pPr algn="ctr"/>
                      <a:r>
                        <a:rPr lang="en-CA" sz="1600" dirty="0" err="1">
                          <a:latin typeface="Times New Roman" panose="02020603050405020304" pitchFamily="18" charset="0"/>
                          <a:cs typeface="Times New Roman" panose="02020603050405020304" pitchFamily="18" charset="0"/>
                        </a:rPr>
                        <a:t>Kuhdasht</a:t>
                      </a:r>
                      <a:r>
                        <a:rPr lang="en-CA" sz="1600" dirty="0">
                          <a:latin typeface="Times New Roman" panose="02020603050405020304" pitchFamily="18" charset="0"/>
                          <a:cs typeface="Times New Roman" panose="02020603050405020304" pitchFamily="18" charset="0"/>
                        </a:rPr>
                        <a:t> (25)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Pol-Dokhtar (24)</a:t>
                      </a:r>
                    </a:p>
                  </a:txBody>
                  <a:tcPr anchor="ctr"/>
                </a:tc>
                <a:tc>
                  <a:txBody>
                    <a:bodyPr/>
                    <a:lstStyle/>
                    <a:p>
                      <a:pPr algn="ctr"/>
                      <a:r>
                        <a:rPr lang="en-CA" sz="1600" dirty="0" err="1">
                          <a:latin typeface="Times New Roman" panose="02020603050405020304" pitchFamily="18" charset="0"/>
                          <a:cs typeface="Times New Roman" panose="02020603050405020304" pitchFamily="18" charset="0"/>
                        </a:rPr>
                        <a:t>Nurabad</a:t>
                      </a:r>
                      <a:r>
                        <a:rPr lang="en-CA" sz="1600" dirty="0">
                          <a:latin typeface="Times New Roman" panose="02020603050405020304" pitchFamily="18" charset="0"/>
                          <a:cs typeface="Times New Roman" panose="02020603050405020304" pitchFamily="18" charset="0"/>
                        </a:rPr>
                        <a:t> (22)</a:t>
                      </a:r>
                    </a:p>
                  </a:txBody>
                  <a:tcPr anchor="ctr"/>
                </a:tc>
                <a:extLst>
                  <a:ext uri="{0D108BD9-81ED-4DB2-BD59-A6C34878D82A}">
                    <a16:rowId xmlns:a16="http://schemas.microsoft.com/office/drawing/2014/main" val="198365376"/>
                  </a:ext>
                </a:extLst>
              </a:tr>
              <a:tr h="370840">
                <a:tc>
                  <a:txBody>
                    <a:bodyPr/>
                    <a:lstStyle/>
                    <a:p>
                      <a:pPr algn="ctr"/>
                      <a:r>
                        <a:rPr lang="en-CA" sz="1600" dirty="0" err="1">
                          <a:latin typeface="Times New Roman" panose="02020603050405020304" pitchFamily="18" charset="0"/>
                          <a:cs typeface="Times New Roman" panose="02020603050405020304" pitchFamily="18" charset="0"/>
                        </a:rPr>
                        <a:t>Hershfile</a:t>
                      </a:r>
                      <a:r>
                        <a:rPr lang="en-CA" sz="1600" dirty="0">
                          <a:latin typeface="Times New Roman" panose="02020603050405020304" pitchFamily="18" charset="0"/>
                          <a:cs typeface="Times New Roman" panose="02020603050405020304" pitchFamily="18" charset="0"/>
                        </a:rPr>
                        <a:t>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 15)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268.8</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240.4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502.8</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355.0</a:t>
                      </a:r>
                    </a:p>
                  </a:txBody>
                  <a:tcPr anchor="ctr"/>
                </a:tc>
                <a:extLst>
                  <a:ext uri="{0D108BD9-81ED-4DB2-BD59-A6C34878D82A}">
                    <a16:rowId xmlns:a16="http://schemas.microsoft.com/office/drawing/2014/main" val="1372965523"/>
                  </a:ext>
                </a:extLst>
              </a:tr>
              <a:tr h="370840">
                <a:tc>
                  <a:txBody>
                    <a:bodyPr/>
                    <a:lstStyle/>
                    <a:p>
                      <a:pPr algn="ctr"/>
                      <a:r>
                        <a:rPr lang="en-CA" sz="1600" dirty="0">
                          <a:latin typeface="Times New Roman" panose="02020603050405020304" pitchFamily="18" charset="0"/>
                          <a:cs typeface="Times New Roman" panose="02020603050405020304" pitchFamily="18" charset="0"/>
                        </a:rPr>
                        <a:t>PMP (24)/P24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2.86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3.21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3.61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3.52</a:t>
                      </a:r>
                    </a:p>
                  </a:txBody>
                  <a:tcPr anchor="ctr"/>
                </a:tc>
                <a:extLst>
                  <a:ext uri="{0D108BD9-81ED-4DB2-BD59-A6C34878D82A}">
                    <a16:rowId xmlns:a16="http://schemas.microsoft.com/office/drawing/2014/main" val="2346550221"/>
                  </a:ext>
                </a:extLst>
              </a:tr>
              <a:tr h="370840">
                <a:tc>
                  <a:txBody>
                    <a:bodyPr/>
                    <a:lstStyle/>
                    <a:p>
                      <a:pPr algn="ctr"/>
                      <a:r>
                        <a:rPr lang="en-CA" sz="1600" dirty="0">
                          <a:latin typeface="Times New Roman" panose="02020603050405020304" pitchFamily="18" charset="0"/>
                          <a:cs typeface="Times New Roman" panose="02020603050405020304" pitchFamily="18" charset="0"/>
                        </a:rPr>
                        <a:t>Modified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 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135.40</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124.71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235.58</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170.08</a:t>
                      </a:r>
                    </a:p>
                  </a:txBody>
                  <a:tcPr anchor="ctr"/>
                </a:tc>
                <a:extLst>
                  <a:ext uri="{0D108BD9-81ED-4DB2-BD59-A6C34878D82A}">
                    <a16:rowId xmlns:a16="http://schemas.microsoft.com/office/drawing/2014/main" val="1192814461"/>
                  </a:ext>
                </a:extLst>
              </a:tr>
              <a:tr h="370840">
                <a:tc>
                  <a:txBody>
                    <a:bodyPr/>
                    <a:lstStyle/>
                    <a:p>
                      <a:pPr algn="ctr"/>
                      <a:r>
                        <a:rPr lang="en-CA" sz="1600" dirty="0">
                          <a:latin typeface="Times New Roman" panose="02020603050405020304" pitchFamily="18" charset="0"/>
                          <a:cs typeface="Times New Roman" panose="02020603050405020304" pitchFamily="18" charset="0"/>
                        </a:rPr>
                        <a:t>PMP 24/P24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1.44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1.66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1.69</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1.68</a:t>
                      </a:r>
                    </a:p>
                  </a:txBody>
                  <a:tcPr anchor="ctr"/>
                </a:tc>
                <a:extLst>
                  <a:ext uri="{0D108BD9-81ED-4DB2-BD59-A6C34878D82A}">
                    <a16:rowId xmlns:a16="http://schemas.microsoft.com/office/drawing/2014/main" val="1861228102"/>
                  </a:ext>
                </a:extLst>
              </a:tr>
              <a:tr h="370840">
                <a:tc>
                  <a:txBody>
                    <a:bodyPr/>
                    <a:lstStyle/>
                    <a:p>
                      <a:pPr algn="ctr"/>
                      <a:r>
                        <a:rPr lang="en-CA" sz="1600" dirty="0" err="1">
                          <a:latin typeface="Times New Roman" panose="02020603050405020304" pitchFamily="18" charset="0"/>
                          <a:cs typeface="Times New Roman" panose="02020603050405020304" pitchFamily="18" charset="0"/>
                        </a:rPr>
                        <a:t>Desa</a:t>
                      </a:r>
                      <a:r>
                        <a:rPr lang="en-CA" sz="1600" dirty="0">
                          <a:latin typeface="Times New Roman" panose="02020603050405020304" pitchFamily="18" charset="0"/>
                          <a:cs typeface="Times New Roman" panose="02020603050405020304" pitchFamily="18" charset="0"/>
                        </a:rPr>
                        <a:t> et al (2001)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98.3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92.6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161.0</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118.8</a:t>
                      </a:r>
                    </a:p>
                  </a:txBody>
                  <a:tcPr anchor="ctr"/>
                </a:tc>
                <a:extLst>
                  <a:ext uri="{0D108BD9-81ED-4DB2-BD59-A6C34878D82A}">
                    <a16:rowId xmlns:a16="http://schemas.microsoft.com/office/drawing/2014/main" val="2142907935"/>
                  </a:ext>
                </a:extLst>
              </a:tr>
              <a:tr h="370840">
                <a:tc>
                  <a:txBody>
                    <a:bodyPr/>
                    <a:lstStyle/>
                    <a:p>
                      <a:pPr algn="ct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3.50</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2.43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3.34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3.48</a:t>
                      </a:r>
                    </a:p>
                  </a:txBody>
                  <a:tcPr anchor="ctr"/>
                </a:tc>
                <a:extLst>
                  <a:ext uri="{0D108BD9-81ED-4DB2-BD59-A6C34878D82A}">
                    <a16:rowId xmlns:a16="http://schemas.microsoft.com/office/drawing/2014/main" val="265153486"/>
                  </a:ext>
                </a:extLst>
              </a:tr>
              <a:tr h="370840">
                <a:tc>
                  <a:txBody>
                    <a:bodyPr/>
                    <a:lstStyle/>
                    <a:p>
                      <a:pPr algn="ctr"/>
                      <a:r>
                        <a:rPr lang="en-CA" sz="1600" dirty="0">
                          <a:latin typeface="Times New Roman" panose="02020603050405020304" pitchFamily="18" charset="0"/>
                          <a:cs typeface="Times New Roman" panose="02020603050405020304" pitchFamily="18" charset="0"/>
                        </a:rPr>
                        <a:t>PMP (24)/P24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1.05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1.23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1.16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1.18</a:t>
                      </a:r>
                    </a:p>
                  </a:txBody>
                  <a:tcPr anchor="ctr"/>
                </a:tc>
                <a:extLst>
                  <a:ext uri="{0D108BD9-81ED-4DB2-BD59-A6C34878D82A}">
                    <a16:rowId xmlns:a16="http://schemas.microsoft.com/office/drawing/2014/main" val="1734179533"/>
                  </a:ext>
                </a:extLst>
              </a:tr>
            </a:tbl>
          </a:graphicData>
        </a:graphic>
      </p:graphicFrame>
      <p:sp>
        <p:nvSpPr>
          <p:cNvPr id="5" name="TextBox 4">
            <a:extLst>
              <a:ext uri="{FF2B5EF4-FFF2-40B4-BE49-F238E27FC236}">
                <a16:creationId xmlns:a16="http://schemas.microsoft.com/office/drawing/2014/main" id="{78A907CE-11D8-2DF3-A8BE-705A3A84A6B7}"/>
              </a:ext>
            </a:extLst>
          </p:cNvPr>
          <p:cNvSpPr txBox="1"/>
          <p:nvPr/>
        </p:nvSpPr>
        <p:spPr>
          <a:xfrm>
            <a:off x="2476500" y="2833173"/>
            <a:ext cx="7029450" cy="369332"/>
          </a:xfrm>
          <a:prstGeom prst="rect">
            <a:avLst/>
          </a:prstGeom>
          <a:noFill/>
        </p:spPr>
        <p:txBody>
          <a:bodyPr wrap="square" rtlCol="0">
            <a:spAutoFit/>
          </a:bodyPr>
          <a:lstStyle/>
          <a:p>
            <a:endParaRPr lang="en-CA" dirty="0"/>
          </a:p>
        </p:txBody>
      </p:sp>
      <p:sp>
        <p:nvSpPr>
          <p:cNvPr id="10" name="TextBox 9">
            <a:extLst>
              <a:ext uri="{FF2B5EF4-FFF2-40B4-BE49-F238E27FC236}">
                <a16:creationId xmlns:a16="http://schemas.microsoft.com/office/drawing/2014/main" id="{8EABA1D4-D1C3-4F38-A888-3664BBAF1E94}"/>
              </a:ext>
            </a:extLst>
          </p:cNvPr>
          <p:cNvSpPr txBox="1"/>
          <p:nvPr/>
        </p:nvSpPr>
        <p:spPr>
          <a:xfrm>
            <a:off x="1145627" y="157012"/>
            <a:ext cx="10089931" cy="646331"/>
          </a:xfrm>
          <a:prstGeom prst="rect">
            <a:avLst/>
          </a:prstGeom>
          <a:noFill/>
        </p:spPr>
        <p:txBody>
          <a:bodyPr wrap="square" rtlCol="0">
            <a:spAutoFit/>
          </a:bodyPr>
          <a:lstStyle/>
          <a:p>
            <a:pPr algn="ctr"/>
            <a:r>
              <a:rPr lang="en-CA" sz="36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PMP (mm) calculation with different methods</a:t>
            </a:r>
            <a:endParaRPr lang="en-CA" sz="3600" dirty="0">
              <a:solidFill>
                <a:schemeClr val="accent2">
                  <a:lumMod val="75000"/>
                </a:schemeClr>
              </a:solidFill>
            </a:endParaRPr>
          </a:p>
        </p:txBody>
      </p:sp>
      <p:sp>
        <p:nvSpPr>
          <p:cNvPr id="6" name="Content Placeholder 3">
            <a:extLst>
              <a:ext uri="{FF2B5EF4-FFF2-40B4-BE49-F238E27FC236}">
                <a16:creationId xmlns:a16="http://schemas.microsoft.com/office/drawing/2014/main" id="{57DB77C8-3FF7-43FE-B3EF-9EE4D158A2BF}"/>
              </a:ext>
            </a:extLst>
          </p:cNvPr>
          <p:cNvSpPr txBox="1">
            <a:spLocks/>
          </p:cNvSpPr>
          <p:nvPr/>
        </p:nvSpPr>
        <p:spPr>
          <a:xfrm>
            <a:off x="603522" y="3998355"/>
            <a:ext cx="10775405" cy="28578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solidFill>
                  <a:schemeClr val="accent6">
                    <a:lumMod val="50000"/>
                  </a:schemeClr>
                </a:solidFill>
                <a:latin typeface="Times New Roman" panose="02020603050405020304" pitchFamily="18" charset="0"/>
                <a:cs typeface="Times New Roman" panose="02020603050405020304" pitchFamily="18" charset="0"/>
              </a:rPr>
              <a:t>Highest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PMP</a:t>
            </a:r>
            <a:r>
              <a:rPr lang="en-US" sz="1800" dirty="0">
                <a:solidFill>
                  <a:schemeClr val="accent6">
                    <a:lumMod val="50000"/>
                  </a:schemeClr>
                </a:solidFill>
                <a:latin typeface="Times New Roman" panose="02020603050405020304" pitchFamily="18" charset="0"/>
                <a:cs typeface="Times New Roman" panose="02020603050405020304" pitchFamily="18" charset="0"/>
              </a:rPr>
              <a:t> (24-h): </a:t>
            </a:r>
            <a:r>
              <a:rPr lang="en-US" sz="1800" i="1" dirty="0">
                <a:solidFill>
                  <a:schemeClr val="accent6">
                    <a:lumMod val="50000"/>
                  </a:schemeClr>
                </a:solidFill>
                <a:latin typeface="Times New Roman" panose="02020603050405020304" pitchFamily="18" charset="0"/>
                <a:cs typeface="Times New Roman" panose="02020603050405020304" pitchFamily="18" charset="0"/>
              </a:rPr>
              <a:t>Pol-Dokhtar (139 mm)</a:t>
            </a:r>
            <a:r>
              <a:rPr lang="en-US" sz="1800" dirty="0">
                <a:solidFill>
                  <a:schemeClr val="accent6">
                    <a:lumMod val="50000"/>
                  </a:schemeClr>
                </a:solidFill>
                <a:latin typeface="Times New Roman" panose="02020603050405020304" pitchFamily="18" charset="0"/>
                <a:cs typeface="Times New Roman" panose="02020603050405020304" pitchFamily="18" charset="0"/>
              </a:rPr>
              <a:t> and </a:t>
            </a:r>
            <a:r>
              <a:rPr lang="en-US" sz="1800" i="1" dirty="0" err="1">
                <a:solidFill>
                  <a:schemeClr val="accent6">
                    <a:lumMod val="50000"/>
                  </a:schemeClr>
                </a:solidFill>
                <a:latin typeface="Times New Roman" panose="02020603050405020304" pitchFamily="18" charset="0"/>
                <a:cs typeface="Times New Roman" panose="02020603050405020304" pitchFamily="18" charset="0"/>
              </a:rPr>
              <a:t>Nurabad</a:t>
            </a:r>
            <a:r>
              <a:rPr lang="en-US" sz="1800" i="1" dirty="0">
                <a:solidFill>
                  <a:schemeClr val="accent6">
                    <a:lumMod val="50000"/>
                  </a:schemeClr>
                </a:solidFill>
                <a:latin typeface="Times New Roman" panose="02020603050405020304" pitchFamily="18" charset="0"/>
                <a:cs typeface="Times New Roman" panose="02020603050405020304" pitchFamily="18" charset="0"/>
              </a:rPr>
              <a:t> (101 mm)</a:t>
            </a:r>
            <a:r>
              <a:rPr lang="en-US" sz="1800" dirty="0">
                <a:solidFill>
                  <a:schemeClr val="accent6">
                    <a:lumMod val="50000"/>
                  </a:schemeClr>
                </a:solidFill>
                <a:latin typeface="Times New Roman" panose="02020603050405020304" pitchFamily="18" charset="0"/>
                <a:cs typeface="Times New Roman" panose="02020603050405020304" pitchFamily="18" charset="0"/>
              </a:rPr>
              <a:t>.</a:t>
            </a:r>
          </a:p>
          <a:p>
            <a:pPr>
              <a:lnSpc>
                <a:spcPct val="150000"/>
              </a:lnSpc>
            </a:pPr>
            <a:r>
              <a:rPr lang="en-US" sz="1800" dirty="0">
                <a:solidFill>
                  <a:schemeClr val="accent6">
                    <a:lumMod val="50000"/>
                  </a:schemeClr>
                </a:solidFill>
                <a:latin typeface="Times New Roman" panose="02020603050405020304" pitchFamily="18" charset="0"/>
                <a:cs typeface="Times New Roman" panose="02020603050405020304" pitchFamily="18" charset="0"/>
              </a:rPr>
              <a:t>PMP24/P24 ratio was lowest in the third estimation method </a:t>
            </a:r>
          </a:p>
          <a:p>
            <a:pPr lvl="1">
              <a:lnSpc>
                <a:spcPct val="150000"/>
              </a:lnSpc>
              <a:buFont typeface="Wingdings" panose="05000000000000000000" pitchFamily="2" charset="2"/>
              <a:buChar char="§"/>
            </a:pPr>
            <a:r>
              <a:rPr lang="en-US" sz="1600" dirty="0">
                <a:solidFill>
                  <a:schemeClr val="accent6">
                    <a:lumMod val="50000"/>
                  </a:schemeClr>
                </a:solidFill>
                <a:latin typeface="Times New Roman" panose="02020603050405020304" pitchFamily="18" charset="0"/>
                <a:cs typeface="Times New Roman" panose="02020603050405020304" pitchFamily="18" charset="0"/>
              </a:rPr>
              <a:t>(</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Desa</a:t>
            </a:r>
            <a:r>
              <a:rPr lang="en-US" sz="1600" dirty="0">
                <a:solidFill>
                  <a:schemeClr val="accent6">
                    <a:lumMod val="50000"/>
                  </a:schemeClr>
                </a:solidFill>
                <a:latin typeface="Times New Roman" panose="02020603050405020304" pitchFamily="18" charset="0"/>
                <a:cs typeface="Times New Roman" panose="02020603050405020304" pitchFamily="18" charset="0"/>
              </a:rPr>
              <a:t> et al., 2001).</a:t>
            </a:r>
          </a:p>
          <a:p>
            <a:pPr>
              <a:lnSpc>
                <a:spcPct val="150000"/>
              </a:lnSpc>
            </a:pPr>
            <a:r>
              <a:rPr lang="en-US" sz="1800" dirty="0">
                <a:solidFill>
                  <a:schemeClr val="accent6">
                    <a:lumMod val="50000"/>
                  </a:schemeClr>
                </a:solidFill>
                <a:latin typeface="Times New Roman" panose="02020603050405020304" pitchFamily="18" charset="0"/>
                <a:cs typeface="Times New Roman" panose="02020603050405020304" pitchFamily="18" charset="0"/>
              </a:rPr>
              <a:t>Highlights critical zones for flood mitigation. </a:t>
            </a:r>
          </a:p>
          <a:p>
            <a:pPr lvl="1">
              <a:lnSpc>
                <a:spcPct val="150000"/>
              </a:lnSpc>
              <a:buFont typeface="Wingdings" panose="05000000000000000000" pitchFamily="2" charset="2"/>
              <a:buChar char="§"/>
            </a:pPr>
            <a:r>
              <a:rPr lang="en-US" sz="1600" dirty="0" err="1">
                <a:solidFill>
                  <a:schemeClr val="accent6">
                    <a:lumMod val="50000"/>
                  </a:schemeClr>
                </a:solidFill>
                <a:latin typeface="Times New Roman" panose="02020603050405020304" pitchFamily="18" charset="0"/>
                <a:cs typeface="Times New Roman" panose="02020603050405020304" pitchFamily="18" charset="0"/>
              </a:rPr>
              <a:t>PMP</a:t>
            </a:r>
            <a:r>
              <a:rPr lang="en-US" sz="1600" dirty="0">
                <a:solidFill>
                  <a:schemeClr val="accent6">
                    <a:lumMod val="50000"/>
                  </a:schemeClr>
                </a:solidFill>
                <a:latin typeface="Times New Roman" panose="02020603050405020304" pitchFamily="18" charset="0"/>
                <a:cs typeface="Times New Roman" panose="02020603050405020304" pitchFamily="18" charset="0"/>
              </a:rPr>
              <a:t> estimation highest for Pol-Dokhtar using Hershfield method (502.8 mm).</a:t>
            </a:r>
          </a:p>
          <a:p>
            <a:pPr>
              <a:lnSpc>
                <a:spcPct val="150000"/>
              </a:lnSpc>
            </a:pPr>
            <a:endParaRPr lang="en-CA" sz="18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31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937E-A306-BF5D-632B-71FD91335F38}"/>
              </a:ext>
            </a:extLst>
          </p:cNvPr>
          <p:cNvSpPr>
            <a:spLocks noGrp="1"/>
          </p:cNvSpPr>
          <p:nvPr>
            <p:ph type="title"/>
          </p:nvPr>
        </p:nvSpPr>
        <p:spPr>
          <a:xfrm>
            <a:off x="4967453" y="5735691"/>
            <a:ext cx="6518384" cy="743017"/>
          </a:xfrm>
        </p:spPr>
        <p:txBody>
          <a:bodyPr>
            <a:normAutofit/>
          </a:bodyPr>
          <a:lstStyle/>
          <a:p>
            <a:pPr algn="ctr">
              <a:lnSpc>
                <a:spcPct val="100000"/>
              </a:lnSpc>
            </a:pPr>
            <a:r>
              <a:rPr lang="en-CA"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Time-series plots comparing precipitation levels during March 2019 with historical data. </a:t>
            </a:r>
            <a:endParaRPr lang="en-CA" dirty="0"/>
          </a:p>
        </p:txBody>
      </p:sp>
      <p:pic>
        <p:nvPicPr>
          <p:cNvPr id="4" name="Content Placeholder 3">
            <a:extLst>
              <a:ext uri="{FF2B5EF4-FFF2-40B4-BE49-F238E27FC236}">
                <a16:creationId xmlns:a16="http://schemas.microsoft.com/office/drawing/2014/main" id="{D7E543D5-FD54-08C3-132A-809E64E5BA7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7438" y="289164"/>
            <a:ext cx="8357626" cy="5438973"/>
          </a:xfrm>
          <a:prstGeom prst="rect">
            <a:avLst/>
          </a:prstGeom>
        </p:spPr>
      </p:pic>
      <p:sp>
        <p:nvSpPr>
          <p:cNvPr id="5" name="Title 1">
            <a:extLst>
              <a:ext uri="{FF2B5EF4-FFF2-40B4-BE49-F238E27FC236}">
                <a16:creationId xmlns:a16="http://schemas.microsoft.com/office/drawing/2014/main" id="{6F4406F2-37C1-4354-B9BA-0F67F48E6100}"/>
              </a:ext>
            </a:extLst>
          </p:cNvPr>
          <p:cNvSpPr txBox="1">
            <a:spLocks/>
          </p:cNvSpPr>
          <p:nvPr/>
        </p:nvSpPr>
        <p:spPr>
          <a:xfrm>
            <a:off x="205088" y="281610"/>
            <a:ext cx="3562350" cy="1019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i="1" dirty="0">
                <a:solidFill>
                  <a:srgbClr val="C00000"/>
                </a:solidFill>
                <a:latin typeface="Times New Roman" panose="02020603050405020304" pitchFamily="18" charset="0"/>
                <a:cs typeface="Times New Roman" panose="02020603050405020304" pitchFamily="18" charset="0"/>
              </a:rPr>
              <a:t>Annual Rainfall Trends</a:t>
            </a:r>
          </a:p>
        </p:txBody>
      </p:sp>
      <p:sp>
        <p:nvSpPr>
          <p:cNvPr id="6" name="Content Placeholder 2">
            <a:extLst>
              <a:ext uri="{FF2B5EF4-FFF2-40B4-BE49-F238E27FC236}">
                <a16:creationId xmlns:a16="http://schemas.microsoft.com/office/drawing/2014/main" id="{49B227E2-94CE-43DB-B609-BCEB4CFCF04C}"/>
              </a:ext>
            </a:extLst>
          </p:cNvPr>
          <p:cNvSpPr txBox="1">
            <a:spLocks/>
          </p:cNvSpPr>
          <p:nvPr/>
        </p:nvSpPr>
        <p:spPr>
          <a:xfrm>
            <a:off x="464494" y="1137416"/>
            <a:ext cx="2838450" cy="45907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solidFill>
                  <a:schemeClr val="accent4">
                    <a:lumMod val="50000"/>
                  </a:schemeClr>
                </a:solidFill>
                <a:latin typeface="Times New Roman" panose="02020603050405020304" pitchFamily="18" charset="0"/>
                <a:cs typeface="Times New Roman" panose="02020603050405020304" pitchFamily="18" charset="0"/>
              </a:rPr>
              <a:t>Annual total rainfall showed no significant trend.</a:t>
            </a:r>
          </a:p>
          <a:p>
            <a:pPr>
              <a:lnSpc>
                <a:spcPct val="150000"/>
              </a:lnSpc>
            </a:pPr>
            <a:r>
              <a:rPr lang="en-US" sz="1800" dirty="0">
                <a:solidFill>
                  <a:schemeClr val="accent4">
                    <a:lumMod val="50000"/>
                  </a:schemeClr>
                </a:solidFill>
                <a:latin typeface="Times New Roman" panose="02020603050405020304" pitchFamily="18" charset="0"/>
                <a:cs typeface="Times New Roman" panose="02020603050405020304" pitchFamily="18" charset="0"/>
              </a:rPr>
              <a:t>Maximum daily rainfall increased, indicating a rise in heavy rainfall events.</a:t>
            </a:r>
          </a:p>
          <a:p>
            <a:pPr>
              <a:lnSpc>
                <a:spcPct val="150000"/>
              </a:lnSpc>
            </a:pPr>
            <a:r>
              <a:rPr lang="en-US" sz="1800" dirty="0">
                <a:solidFill>
                  <a:schemeClr val="accent4">
                    <a:lumMod val="50000"/>
                  </a:schemeClr>
                </a:solidFill>
                <a:latin typeface="Times New Roman" panose="02020603050405020304" pitchFamily="18" charset="0"/>
                <a:cs typeface="Times New Roman" panose="02020603050405020304" pitchFamily="18" charset="0"/>
              </a:rPr>
              <a:t>Positive skewness observed in all stations, reflecting a tendency toward extreme values.</a:t>
            </a:r>
          </a:p>
        </p:txBody>
      </p:sp>
    </p:spTree>
    <p:extLst>
      <p:ext uri="{BB962C8B-B14F-4D97-AF65-F5344CB8AC3E}">
        <p14:creationId xmlns:p14="http://schemas.microsoft.com/office/powerpoint/2010/main" val="46957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0541AE-F165-2CD5-9E4C-A4EF772E142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0414" y="692212"/>
            <a:ext cx="8898649" cy="6165788"/>
          </a:xfrm>
          <a:prstGeom prst="rect">
            <a:avLst/>
          </a:prstGeom>
        </p:spPr>
      </p:pic>
      <p:sp>
        <p:nvSpPr>
          <p:cNvPr id="5" name="Title 1">
            <a:extLst>
              <a:ext uri="{FF2B5EF4-FFF2-40B4-BE49-F238E27FC236}">
                <a16:creationId xmlns:a16="http://schemas.microsoft.com/office/drawing/2014/main" id="{491A565B-5F20-44DF-B01C-972539BBC3DF}"/>
              </a:ext>
            </a:extLst>
          </p:cNvPr>
          <p:cNvSpPr txBox="1">
            <a:spLocks/>
          </p:cNvSpPr>
          <p:nvPr/>
        </p:nvSpPr>
        <p:spPr>
          <a:xfrm>
            <a:off x="66676" y="-10320"/>
            <a:ext cx="6512800" cy="830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i="1" dirty="0">
                <a:solidFill>
                  <a:srgbClr val="FF0000"/>
                </a:solidFill>
                <a:latin typeface="Times New Roman" panose="02020603050405020304" pitchFamily="18" charset="0"/>
                <a:cs typeface="Times New Roman" panose="02020603050405020304" pitchFamily="18" charset="0"/>
              </a:rPr>
              <a:t>Monthly </a:t>
            </a:r>
            <a:r>
              <a:rPr lang="en-CA" sz="2400" i="1" dirty="0">
                <a:solidFill>
                  <a:srgbClr val="FF0000"/>
                </a:solidFill>
                <a:latin typeface="Times New Roman" panose="02020603050405020304" pitchFamily="18" charset="0"/>
                <a:ea typeface="Calibri" panose="020F0502020204030204" pitchFamily="34" charset="0"/>
                <a:cs typeface="Arial" panose="020B0604020202020204" pitchFamily="34" charset="0"/>
              </a:rPr>
              <a:t>maximum daily precipitation </a:t>
            </a:r>
            <a:endParaRPr lang="en-CA" sz="2400" i="1" dirty="0">
              <a:solidFill>
                <a:srgbClr val="FF00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76EA5F-0E7E-4E59-A7A6-AC37E5DF44B0}"/>
              </a:ext>
            </a:extLst>
          </p:cNvPr>
          <p:cNvSpPr txBox="1">
            <a:spLocks/>
          </p:cNvSpPr>
          <p:nvPr/>
        </p:nvSpPr>
        <p:spPr>
          <a:xfrm>
            <a:off x="1269452" y="902900"/>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a:t>Khorramabad</a:t>
            </a:r>
          </a:p>
        </p:txBody>
      </p:sp>
      <p:sp>
        <p:nvSpPr>
          <p:cNvPr id="7" name="Title 1">
            <a:extLst>
              <a:ext uri="{FF2B5EF4-FFF2-40B4-BE49-F238E27FC236}">
                <a16:creationId xmlns:a16="http://schemas.microsoft.com/office/drawing/2014/main" id="{AEF8F2BD-8537-4F1A-B0CF-D9993809DBE1}"/>
              </a:ext>
            </a:extLst>
          </p:cNvPr>
          <p:cNvSpPr txBox="1">
            <a:spLocks/>
          </p:cNvSpPr>
          <p:nvPr/>
        </p:nvSpPr>
        <p:spPr>
          <a:xfrm>
            <a:off x="5658506" y="902900"/>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err="1"/>
              <a:t>Kuhdasht</a:t>
            </a:r>
            <a:endParaRPr lang="en-CA" sz="1200" b="1" dirty="0"/>
          </a:p>
        </p:txBody>
      </p:sp>
      <p:sp>
        <p:nvSpPr>
          <p:cNvPr id="8" name="Title 1">
            <a:extLst>
              <a:ext uri="{FF2B5EF4-FFF2-40B4-BE49-F238E27FC236}">
                <a16:creationId xmlns:a16="http://schemas.microsoft.com/office/drawing/2014/main" id="{F993A94C-0034-47F7-AC00-2D234477D600}"/>
              </a:ext>
            </a:extLst>
          </p:cNvPr>
          <p:cNvSpPr txBox="1">
            <a:spLocks/>
          </p:cNvSpPr>
          <p:nvPr/>
        </p:nvSpPr>
        <p:spPr>
          <a:xfrm>
            <a:off x="1123294" y="3991937"/>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err="1"/>
              <a:t>Poldokhtar</a:t>
            </a:r>
            <a:endParaRPr lang="en-CA" sz="1200" b="1" dirty="0"/>
          </a:p>
        </p:txBody>
      </p:sp>
      <p:sp>
        <p:nvSpPr>
          <p:cNvPr id="9" name="Title 1">
            <a:extLst>
              <a:ext uri="{FF2B5EF4-FFF2-40B4-BE49-F238E27FC236}">
                <a16:creationId xmlns:a16="http://schemas.microsoft.com/office/drawing/2014/main" id="{390883DA-3E0B-496C-8D22-E46D145760F4}"/>
              </a:ext>
            </a:extLst>
          </p:cNvPr>
          <p:cNvSpPr txBox="1">
            <a:spLocks/>
          </p:cNvSpPr>
          <p:nvPr/>
        </p:nvSpPr>
        <p:spPr>
          <a:xfrm>
            <a:off x="5658506" y="3991937"/>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err="1"/>
              <a:t>Nurabad</a:t>
            </a:r>
            <a:r>
              <a:rPr lang="en-CA" sz="1200" b="1" dirty="0"/>
              <a:t> </a:t>
            </a:r>
          </a:p>
        </p:txBody>
      </p:sp>
    </p:spTree>
    <p:extLst>
      <p:ext uri="{BB962C8B-B14F-4D97-AF65-F5344CB8AC3E}">
        <p14:creationId xmlns:p14="http://schemas.microsoft.com/office/powerpoint/2010/main" val="326869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2BC5-605D-C3B4-1359-931C23EC84B2}"/>
              </a:ext>
            </a:extLst>
          </p:cNvPr>
          <p:cNvSpPr>
            <a:spLocks noGrp="1"/>
          </p:cNvSpPr>
          <p:nvPr>
            <p:ph type="title"/>
          </p:nvPr>
        </p:nvSpPr>
        <p:spPr>
          <a:xfrm>
            <a:off x="1028373" y="6114728"/>
            <a:ext cx="4886325" cy="342900"/>
          </a:xfrm>
        </p:spPr>
        <p:txBody>
          <a:bodyPr>
            <a:noAutofit/>
          </a:bodyPr>
          <a:lstStyle/>
          <a:p>
            <a:pPr algn="ctr">
              <a:lnSpc>
                <a:spcPct val="200000"/>
              </a:lnSpc>
            </a:pPr>
            <a:r>
              <a:rPr lang="en-CA" sz="1600" dirty="0">
                <a:solidFill>
                  <a:srgbClr val="538135"/>
                </a:solidFill>
                <a:effectLst/>
                <a:latin typeface="Times New Roman" panose="02020603050405020304" pitchFamily="18" charset="0"/>
                <a:ea typeface="Calibri" panose="020F0502020204030204" pitchFamily="34" charset="0"/>
                <a:cs typeface="Arial" panose="020B0604020202020204" pitchFamily="34" charset="0"/>
              </a:rPr>
              <a:t>Annual Maximum Precipitation vs. Return Period  </a:t>
            </a:r>
            <a:endParaRPr lang="en-CA" sz="4000" dirty="0"/>
          </a:p>
        </p:txBody>
      </p:sp>
      <p:pic>
        <p:nvPicPr>
          <p:cNvPr id="4" name="Content Placeholder 3">
            <a:extLst>
              <a:ext uri="{FF2B5EF4-FFF2-40B4-BE49-F238E27FC236}">
                <a16:creationId xmlns:a16="http://schemas.microsoft.com/office/drawing/2014/main" id="{DD2F9BF6-C81B-416F-214D-DCC219EA9C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406" y="906230"/>
            <a:ext cx="6171166" cy="5045539"/>
          </a:xfrm>
          <a:prstGeom prst="rect">
            <a:avLst/>
          </a:prstGeom>
        </p:spPr>
      </p:pic>
      <p:graphicFrame>
        <p:nvGraphicFramePr>
          <p:cNvPr id="3" name="Table 2">
            <a:extLst>
              <a:ext uri="{FF2B5EF4-FFF2-40B4-BE49-F238E27FC236}">
                <a16:creationId xmlns:a16="http://schemas.microsoft.com/office/drawing/2014/main" id="{E6F954B7-C137-0356-D8B2-A4BC2687E895}"/>
              </a:ext>
            </a:extLst>
          </p:cNvPr>
          <p:cNvGraphicFramePr>
            <a:graphicFrameLocks noGrp="1"/>
          </p:cNvGraphicFramePr>
          <p:nvPr>
            <p:extLst>
              <p:ext uri="{D42A27DB-BD31-4B8C-83A1-F6EECF244321}">
                <p14:modId xmlns:p14="http://schemas.microsoft.com/office/powerpoint/2010/main" val="1294169896"/>
              </p:ext>
            </p:extLst>
          </p:nvPr>
        </p:nvGraphicFramePr>
        <p:xfrm>
          <a:off x="6969015" y="10510"/>
          <a:ext cx="5095876" cy="6660642"/>
        </p:xfrm>
        <a:graphic>
          <a:graphicData uri="http://schemas.openxmlformats.org/drawingml/2006/table">
            <a:tbl>
              <a:tblPr firstRow="1" bandRow="1">
                <a:tableStyleId>{F5AB1C69-6EDB-4FF4-983F-18BD219EF322}</a:tableStyleId>
              </a:tblPr>
              <a:tblGrid>
                <a:gridCol w="1162051">
                  <a:extLst>
                    <a:ext uri="{9D8B030D-6E8A-4147-A177-3AD203B41FA5}">
                      <a16:colId xmlns:a16="http://schemas.microsoft.com/office/drawing/2014/main" val="1325501614"/>
                    </a:ext>
                  </a:extLst>
                </a:gridCol>
                <a:gridCol w="3933825">
                  <a:extLst>
                    <a:ext uri="{9D8B030D-6E8A-4147-A177-3AD203B41FA5}">
                      <a16:colId xmlns:a16="http://schemas.microsoft.com/office/drawing/2014/main" val="4060201653"/>
                    </a:ext>
                  </a:extLst>
                </a:gridCol>
              </a:tblGrid>
              <a:tr h="295749">
                <a:tc>
                  <a:txBody>
                    <a:bodyPr/>
                    <a:lstStyle/>
                    <a:p>
                      <a:pPr>
                        <a:lnSpc>
                          <a:spcPct val="150000"/>
                        </a:lnSpc>
                      </a:pPr>
                      <a:r>
                        <a:rPr lang="en-CA" sz="1200" dirty="0">
                          <a:latin typeface="Times New Roman" panose="02020603050405020304" pitchFamily="18" charset="0"/>
                          <a:cs typeface="Times New Roman" panose="02020603050405020304" pitchFamily="18" charset="0"/>
                        </a:rPr>
                        <a:t>Aspect</a:t>
                      </a:r>
                    </a:p>
                  </a:txBody>
                  <a:tcPr/>
                </a:tc>
                <a:tc>
                  <a:txBody>
                    <a:bodyPr/>
                    <a:lstStyle/>
                    <a:p>
                      <a:pPr>
                        <a:lnSpc>
                          <a:spcPct val="150000"/>
                        </a:lnSpc>
                      </a:pPr>
                      <a:r>
                        <a:rPr lang="en-CA" sz="1200" dirty="0">
                          <a:latin typeface="Times New Roman" panose="02020603050405020304" pitchFamily="18" charset="0"/>
                          <a:cs typeface="Times New Roman" panose="02020603050405020304" pitchFamily="18" charset="0"/>
                        </a:rPr>
                        <a:t>Key Findings</a:t>
                      </a:r>
                    </a:p>
                  </a:txBody>
                  <a:tcPr/>
                </a:tc>
                <a:extLst>
                  <a:ext uri="{0D108BD9-81ED-4DB2-BD59-A6C34878D82A}">
                    <a16:rowId xmlns:a16="http://schemas.microsoft.com/office/drawing/2014/main" val="2125782707"/>
                  </a:ext>
                </a:extLst>
              </a:tr>
              <a:tr h="1246392">
                <a:tc>
                  <a:txBody>
                    <a:bodyPr/>
                    <a:lstStyle/>
                    <a:p>
                      <a:pPr>
                        <a:lnSpc>
                          <a:spcPct val="150000"/>
                        </a:lnSpc>
                      </a:pPr>
                      <a:r>
                        <a:rPr lang="en-CA" sz="1200" dirty="0">
                          <a:latin typeface="Times New Roman" panose="02020603050405020304" pitchFamily="18" charset="0"/>
                          <a:cs typeface="Times New Roman" panose="02020603050405020304" pitchFamily="18" charset="0"/>
                        </a:rPr>
                        <a:t>Return Period Analysis</a:t>
                      </a:r>
                    </a:p>
                  </a:txBody>
                  <a:tcPr/>
                </a:tc>
                <a:tc>
                  <a:txBody>
                    <a:bodyPr/>
                    <a:lstStyle/>
                    <a:p>
                      <a:pPr>
                        <a:lnSpc>
                          <a:spcPct val="150000"/>
                        </a:lnSpc>
                      </a:pPr>
                      <a:r>
                        <a:rPr lang="en-US" sz="1200" dirty="0">
                          <a:latin typeface="Times New Roman" panose="02020603050405020304" pitchFamily="18" charset="0"/>
                          <a:cs typeface="Times New Roman" panose="02020603050405020304" pitchFamily="18" charset="0"/>
                        </a:rPr>
                        <a:t>- Khorramabad: Empirical return period for 85 mm is 54 years; mathematical models range from 50–70 years (except Pearson III).</a:t>
                      </a:r>
                    </a:p>
                    <a:p>
                      <a:pPr>
                        <a:lnSpc>
                          <a:spcPct val="150000"/>
                        </a:lnSpc>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Kuhdasht</a:t>
                      </a:r>
                      <a:r>
                        <a:rPr lang="en-US" sz="1200" dirty="0">
                          <a:latin typeface="Times New Roman" panose="02020603050405020304" pitchFamily="18" charset="0"/>
                          <a:cs typeface="Times New Roman" panose="02020603050405020304" pitchFamily="18" charset="0"/>
                        </a:rPr>
                        <a:t>: Empirical return period for 67 mm is 10 years; mathematical models range 15–20 years.</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63775312"/>
                  </a:ext>
                </a:extLst>
              </a:tr>
              <a:tr h="1007319">
                <a:tc>
                  <a:txBody>
                    <a:bodyPr/>
                    <a:lstStyle/>
                    <a:p>
                      <a:pPr>
                        <a:lnSpc>
                          <a:spcPct val="150000"/>
                        </a:lnSpc>
                      </a:pPr>
                      <a:r>
                        <a:rPr lang="en-CA" sz="1200" dirty="0">
                          <a:latin typeface="Times New Roman" panose="02020603050405020304" pitchFamily="18" charset="0"/>
                          <a:cs typeface="Times New Roman" panose="02020603050405020304" pitchFamily="18" charset="0"/>
                        </a:rPr>
                        <a:t>Performance of Statistical Distributions</a:t>
                      </a:r>
                    </a:p>
                  </a:txBody>
                  <a:tcPr/>
                </a:tc>
                <a:tc>
                  <a:txBody>
                    <a:bodyPr/>
                    <a:lstStyle/>
                    <a:p>
                      <a:pPr>
                        <a:lnSpc>
                          <a:spcPct val="150000"/>
                        </a:lnSpc>
                      </a:pPr>
                      <a:r>
                        <a:rPr lang="en-US" sz="1200" dirty="0">
                          <a:latin typeface="Times New Roman" panose="02020603050405020304" pitchFamily="18" charset="0"/>
                          <a:cs typeface="Times New Roman" panose="02020603050405020304" pitchFamily="18" charset="0"/>
                        </a:rPr>
                        <a:t>- Best fit (overall): Inverse Gamma.</a:t>
                      </a:r>
                    </a:p>
                    <a:p>
                      <a:pPr>
                        <a:lnSpc>
                          <a:spcPct val="150000"/>
                        </a:lnSpc>
                      </a:pPr>
                      <a:r>
                        <a:rPr lang="en-US" sz="1200" dirty="0">
                          <a:latin typeface="Times New Roman" panose="02020603050405020304" pitchFamily="18" charset="0"/>
                          <a:cs typeface="Times New Roman" panose="02020603050405020304" pitchFamily="18" charset="0"/>
                        </a:rPr>
                        <a:t>- Khorramabad: Gumbel performed best.</a:t>
                      </a:r>
                    </a:p>
                    <a:p>
                      <a:pPr>
                        <a:lnSpc>
                          <a:spcPct val="150000"/>
                        </a:lnSpc>
                      </a:pPr>
                      <a:r>
                        <a:rPr lang="en-US" sz="1200" dirty="0">
                          <a:latin typeface="Times New Roman" panose="02020603050405020304" pitchFamily="18" charset="0"/>
                          <a:cs typeface="Times New Roman" panose="02020603050405020304" pitchFamily="18" charset="0"/>
                        </a:rPr>
                        <a:t>- Weaker fits: Pearson Type III and GEV (especially for </a:t>
                      </a:r>
                      <a:r>
                        <a:rPr lang="en-US" sz="1200" dirty="0" err="1">
                          <a:latin typeface="Times New Roman" panose="02020603050405020304" pitchFamily="18" charset="0"/>
                          <a:cs typeface="Times New Roman" panose="02020603050405020304" pitchFamily="18" charset="0"/>
                        </a:rPr>
                        <a:t>Poldokhtar</a:t>
                      </a:r>
                      <a:r>
                        <a:rPr lang="en-US" sz="1200" dirty="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Nurabad</a:t>
                      </a:r>
                      <a:r>
                        <a:rPr lang="en-US" sz="1200" dirty="0">
                          <a:latin typeface="Times New Roman" panose="02020603050405020304" pitchFamily="18" charset="0"/>
                          <a:cs typeface="Times New Roman" panose="02020603050405020304" pitchFamily="18" charset="0"/>
                        </a:rPr>
                        <a:t>).</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2776988"/>
                  </a:ext>
                </a:extLst>
              </a:tr>
              <a:tr h="1485466">
                <a:tc>
                  <a:txBody>
                    <a:bodyPr/>
                    <a:lstStyle/>
                    <a:p>
                      <a:pPr>
                        <a:lnSpc>
                          <a:spcPct val="150000"/>
                        </a:lnSpc>
                      </a:pPr>
                      <a:r>
                        <a:rPr lang="en-CA" sz="1200" dirty="0">
                          <a:latin typeface="Times New Roman" panose="02020603050405020304" pitchFamily="18" charset="0"/>
                          <a:cs typeface="Times New Roman" panose="02020603050405020304" pitchFamily="18" charset="0"/>
                        </a:rPr>
                        <a:t>March 2019 Events</a:t>
                      </a:r>
                    </a:p>
                  </a:txBody>
                  <a:tcPr/>
                </a:tc>
                <a:tc>
                  <a:txBody>
                    <a:bodyPr/>
                    <a:lstStyle/>
                    <a:p>
                      <a:pPr>
                        <a:lnSpc>
                          <a:spcPct val="150000"/>
                        </a:lnSpc>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Poldokhtar</a:t>
                      </a:r>
                      <a:r>
                        <a:rPr lang="en-US" sz="1200" dirty="0">
                          <a:latin typeface="Times New Roman" panose="02020603050405020304" pitchFamily="18" charset="0"/>
                          <a:cs typeface="Times New Roman" panose="02020603050405020304" pitchFamily="18" charset="0"/>
                        </a:rPr>
                        <a:t>: 139 mm rainfall linked to a return period of 70–300 years.</a:t>
                      </a:r>
                    </a:p>
                    <a:p>
                      <a:pPr>
                        <a:lnSpc>
                          <a:spcPct val="150000"/>
                        </a:lnSpc>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Nurabad</a:t>
                      </a:r>
                      <a:r>
                        <a:rPr lang="en-US" sz="1200" dirty="0">
                          <a:latin typeface="Times New Roman" panose="02020603050405020304" pitchFamily="18" charset="0"/>
                          <a:cs typeface="Times New Roman" panose="02020603050405020304" pitchFamily="18" charset="0"/>
                        </a:rPr>
                        <a:t>: 101 mm rainfall return period ranges from 70–200 years.</a:t>
                      </a:r>
                    </a:p>
                    <a:p>
                      <a:pPr>
                        <a:lnSpc>
                          <a:spcPct val="150000"/>
                        </a:lnSpc>
                      </a:pPr>
                      <a:r>
                        <a:rPr lang="en-US" sz="1200" dirty="0">
                          <a:latin typeface="Times New Roman" panose="02020603050405020304" pitchFamily="18" charset="0"/>
                          <a:cs typeface="Times New Roman" panose="02020603050405020304" pitchFamily="18" charset="0"/>
                        </a:rPr>
                        <a:t>- Differences in empirical vs. mathematical distributions were significant.</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5061173"/>
                  </a:ext>
                </a:extLst>
              </a:tr>
              <a:tr h="1007319">
                <a:tc>
                  <a:txBody>
                    <a:bodyPr/>
                    <a:lstStyle/>
                    <a:p>
                      <a:pPr>
                        <a:lnSpc>
                          <a:spcPct val="150000"/>
                        </a:lnSpc>
                      </a:pPr>
                      <a:r>
                        <a:rPr lang="en-CA" sz="1200" dirty="0">
                          <a:latin typeface="Times New Roman" panose="02020603050405020304" pitchFamily="18" charset="0"/>
                          <a:cs typeface="Times New Roman" panose="02020603050405020304" pitchFamily="18" charset="0"/>
                        </a:rPr>
                        <a:t>Climate Variability Insights</a:t>
                      </a:r>
                    </a:p>
                  </a:txBody>
                  <a:tcPr/>
                </a:tc>
                <a:tc>
                  <a:txBody>
                    <a:bodyPr/>
                    <a:lstStyle/>
                    <a:p>
                      <a:pPr>
                        <a:lnSpc>
                          <a:spcPct val="150000"/>
                        </a:lnSpc>
                      </a:pPr>
                      <a:r>
                        <a:rPr lang="en-US" sz="1200" dirty="0">
                          <a:latin typeface="Times New Roman" panose="02020603050405020304" pitchFamily="18" charset="0"/>
                          <a:cs typeface="Times New Roman" panose="02020603050405020304" pitchFamily="18" charset="0"/>
                        </a:rPr>
                        <a:t>- Trends in extreme precipitation during March and April 2019 reflect potential shifts in rainfall patterns.</a:t>
                      </a:r>
                    </a:p>
                    <a:p>
                      <a:pPr>
                        <a:lnSpc>
                          <a:spcPct val="150000"/>
                        </a:lnSpc>
                      </a:pPr>
                      <a:r>
                        <a:rPr lang="en-US" sz="1200" dirty="0">
                          <a:latin typeface="Times New Roman" panose="02020603050405020304" pitchFamily="18" charset="0"/>
                          <a:cs typeface="Times New Roman" panose="02020603050405020304" pitchFamily="18" charset="0"/>
                        </a:rPr>
                        <a:t>- Variability in model fits indicates the need for careful evaluation and validation.</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9542661"/>
                  </a:ext>
                </a:extLst>
              </a:tr>
              <a:tr h="768245">
                <a:tc>
                  <a:txBody>
                    <a:bodyPr/>
                    <a:lstStyle/>
                    <a:p>
                      <a:pPr>
                        <a:lnSpc>
                          <a:spcPct val="150000"/>
                        </a:lnSpc>
                      </a:pPr>
                      <a:r>
                        <a:rPr lang="en-CA" sz="1200" dirty="0">
                          <a:latin typeface="Times New Roman" panose="02020603050405020304" pitchFamily="18" charset="0"/>
                          <a:cs typeface="Times New Roman" panose="02020603050405020304" pitchFamily="18" charset="0"/>
                        </a:rPr>
                        <a:t>Implications for Flood Risk</a:t>
                      </a:r>
                    </a:p>
                  </a:txBody>
                  <a:tcPr/>
                </a:tc>
                <a:tc>
                  <a:txBody>
                    <a:bodyPr/>
                    <a:lstStyle/>
                    <a:p>
                      <a:pPr>
                        <a:lnSpc>
                          <a:spcPct val="150000"/>
                        </a:lnSpc>
                      </a:pPr>
                      <a:r>
                        <a:rPr lang="en-US" sz="1200" dirty="0">
                          <a:latin typeface="Times New Roman" panose="02020603050405020304" pitchFamily="18" charset="0"/>
                          <a:cs typeface="Times New Roman" panose="02020603050405020304" pitchFamily="18" charset="0"/>
                        </a:rPr>
                        <a:t>- A clear relationship between precipitation magnitude and return periods highlights flood risks.</a:t>
                      </a:r>
                    </a:p>
                    <a:p>
                      <a:pPr>
                        <a:lnSpc>
                          <a:spcPct val="150000"/>
                        </a:lnSpc>
                      </a:pPr>
                      <a:r>
                        <a:rPr lang="en-US" sz="1200" dirty="0">
                          <a:latin typeface="Times New Roman" panose="02020603050405020304" pitchFamily="18" charset="0"/>
                          <a:cs typeface="Times New Roman" panose="02020603050405020304" pitchFamily="18" charset="0"/>
                        </a:rPr>
                        <a:t>- Data assists in flood management and policy planning.</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20641112"/>
                  </a:ext>
                </a:extLst>
              </a:tr>
            </a:tbl>
          </a:graphicData>
        </a:graphic>
      </p:graphicFrame>
      <p:sp>
        <p:nvSpPr>
          <p:cNvPr id="5" name="TextBox 4">
            <a:extLst>
              <a:ext uri="{FF2B5EF4-FFF2-40B4-BE49-F238E27FC236}">
                <a16:creationId xmlns:a16="http://schemas.microsoft.com/office/drawing/2014/main" id="{672EF1E2-7903-48AC-BADC-B027D97F2E45}"/>
              </a:ext>
            </a:extLst>
          </p:cNvPr>
          <p:cNvSpPr txBox="1"/>
          <p:nvPr/>
        </p:nvSpPr>
        <p:spPr>
          <a:xfrm>
            <a:off x="653941" y="112091"/>
            <a:ext cx="3983420" cy="646331"/>
          </a:xfrm>
          <a:prstGeom prst="rect">
            <a:avLst/>
          </a:prstGeom>
          <a:noFill/>
        </p:spPr>
        <p:txBody>
          <a:bodyPr wrap="square" rtlCol="0">
            <a:spAutoFit/>
          </a:bodyPr>
          <a:lstStyle/>
          <a:p>
            <a:pPr algn="ctr"/>
            <a:r>
              <a:rPr lang="en-CA" sz="36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Return period </a:t>
            </a:r>
            <a:endParaRPr lang="en-CA" sz="3600" dirty="0">
              <a:solidFill>
                <a:schemeClr val="accent2">
                  <a:lumMod val="75000"/>
                </a:schemeClr>
              </a:solidFill>
            </a:endParaRPr>
          </a:p>
        </p:txBody>
      </p:sp>
      <p:sp>
        <p:nvSpPr>
          <p:cNvPr id="7" name="Title 1">
            <a:extLst>
              <a:ext uri="{FF2B5EF4-FFF2-40B4-BE49-F238E27FC236}">
                <a16:creationId xmlns:a16="http://schemas.microsoft.com/office/drawing/2014/main" id="{E9BE97E8-3277-4C4A-89D0-DB1442C7BDDE}"/>
              </a:ext>
            </a:extLst>
          </p:cNvPr>
          <p:cNvSpPr txBox="1">
            <a:spLocks/>
          </p:cNvSpPr>
          <p:nvPr/>
        </p:nvSpPr>
        <p:spPr>
          <a:xfrm>
            <a:off x="1784459" y="746601"/>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a:t>Khorramabad</a:t>
            </a:r>
          </a:p>
        </p:txBody>
      </p:sp>
      <p:sp>
        <p:nvSpPr>
          <p:cNvPr id="8" name="Title 1">
            <a:extLst>
              <a:ext uri="{FF2B5EF4-FFF2-40B4-BE49-F238E27FC236}">
                <a16:creationId xmlns:a16="http://schemas.microsoft.com/office/drawing/2014/main" id="{250160B6-8DF4-4613-9F88-EA9DF29702FF}"/>
              </a:ext>
            </a:extLst>
          </p:cNvPr>
          <p:cNvSpPr txBox="1">
            <a:spLocks/>
          </p:cNvSpPr>
          <p:nvPr/>
        </p:nvSpPr>
        <p:spPr>
          <a:xfrm>
            <a:off x="4796658" y="743271"/>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err="1"/>
              <a:t>Kuhdasht</a:t>
            </a:r>
            <a:endParaRPr lang="en-CA" sz="1200" b="1" dirty="0"/>
          </a:p>
        </p:txBody>
      </p:sp>
      <p:sp>
        <p:nvSpPr>
          <p:cNvPr id="9" name="Title 1">
            <a:extLst>
              <a:ext uri="{FF2B5EF4-FFF2-40B4-BE49-F238E27FC236}">
                <a16:creationId xmlns:a16="http://schemas.microsoft.com/office/drawing/2014/main" id="{CCAF7FFA-3E97-445B-A103-ADA1ED2A0DD9}"/>
              </a:ext>
            </a:extLst>
          </p:cNvPr>
          <p:cNvSpPr txBox="1">
            <a:spLocks/>
          </p:cNvSpPr>
          <p:nvPr/>
        </p:nvSpPr>
        <p:spPr>
          <a:xfrm>
            <a:off x="1648811" y="3056517"/>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err="1"/>
              <a:t>Poldokhtar</a:t>
            </a:r>
            <a:endParaRPr lang="en-CA" sz="1200" b="1" dirty="0"/>
          </a:p>
        </p:txBody>
      </p:sp>
      <p:sp>
        <p:nvSpPr>
          <p:cNvPr id="10" name="Title 1">
            <a:extLst>
              <a:ext uri="{FF2B5EF4-FFF2-40B4-BE49-F238E27FC236}">
                <a16:creationId xmlns:a16="http://schemas.microsoft.com/office/drawing/2014/main" id="{EAEAA7E8-0461-42FD-98A0-0254EBBC9CFE}"/>
              </a:ext>
            </a:extLst>
          </p:cNvPr>
          <p:cNvSpPr txBox="1">
            <a:spLocks/>
          </p:cNvSpPr>
          <p:nvPr/>
        </p:nvSpPr>
        <p:spPr>
          <a:xfrm>
            <a:off x="4715039" y="3053085"/>
            <a:ext cx="1469149" cy="319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CA" sz="1200" b="1" dirty="0" err="1"/>
              <a:t>Nurabad</a:t>
            </a:r>
            <a:r>
              <a:rPr lang="en-CA" sz="1200" b="1" dirty="0"/>
              <a:t> </a:t>
            </a:r>
          </a:p>
        </p:txBody>
      </p:sp>
    </p:spTree>
    <p:extLst>
      <p:ext uri="{BB962C8B-B14F-4D97-AF65-F5344CB8AC3E}">
        <p14:creationId xmlns:p14="http://schemas.microsoft.com/office/powerpoint/2010/main" val="39587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934F5E-6A1E-4FD6-A5B7-994BACE41B8B}"/>
              </a:ext>
            </a:extLst>
          </p:cNvPr>
          <p:cNvGraphicFramePr>
            <a:graphicFrameLocks/>
          </p:cNvGraphicFramePr>
          <p:nvPr>
            <p:extLst>
              <p:ext uri="{D42A27DB-BD31-4B8C-83A1-F6EECF244321}">
                <p14:modId xmlns:p14="http://schemas.microsoft.com/office/powerpoint/2010/main" val="981542869"/>
              </p:ext>
            </p:extLst>
          </p:nvPr>
        </p:nvGraphicFramePr>
        <p:xfrm>
          <a:off x="680720" y="1289209"/>
          <a:ext cx="10841571" cy="2966720"/>
        </p:xfrm>
        <a:graphic>
          <a:graphicData uri="http://schemas.openxmlformats.org/drawingml/2006/table">
            <a:tbl>
              <a:tblPr firstRow="1" bandRow="1">
                <a:tableStyleId>{93296810-A885-4BE3-A3E7-6D5BEEA58F35}</a:tableStyleId>
              </a:tblPr>
              <a:tblGrid>
                <a:gridCol w="2168315">
                  <a:extLst>
                    <a:ext uri="{9D8B030D-6E8A-4147-A177-3AD203B41FA5}">
                      <a16:colId xmlns:a16="http://schemas.microsoft.com/office/drawing/2014/main" val="2628891188"/>
                    </a:ext>
                  </a:extLst>
                </a:gridCol>
                <a:gridCol w="1084157">
                  <a:extLst>
                    <a:ext uri="{9D8B030D-6E8A-4147-A177-3AD203B41FA5}">
                      <a16:colId xmlns:a16="http://schemas.microsoft.com/office/drawing/2014/main" val="519880701"/>
                    </a:ext>
                  </a:extLst>
                </a:gridCol>
                <a:gridCol w="1084157">
                  <a:extLst>
                    <a:ext uri="{9D8B030D-6E8A-4147-A177-3AD203B41FA5}">
                      <a16:colId xmlns:a16="http://schemas.microsoft.com/office/drawing/2014/main" val="1946106114"/>
                    </a:ext>
                  </a:extLst>
                </a:gridCol>
                <a:gridCol w="1084157">
                  <a:extLst>
                    <a:ext uri="{9D8B030D-6E8A-4147-A177-3AD203B41FA5}">
                      <a16:colId xmlns:a16="http://schemas.microsoft.com/office/drawing/2014/main" val="330228571"/>
                    </a:ext>
                  </a:extLst>
                </a:gridCol>
                <a:gridCol w="1084157">
                  <a:extLst>
                    <a:ext uri="{9D8B030D-6E8A-4147-A177-3AD203B41FA5}">
                      <a16:colId xmlns:a16="http://schemas.microsoft.com/office/drawing/2014/main" val="1547058881"/>
                    </a:ext>
                  </a:extLst>
                </a:gridCol>
                <a:gridCol w="1084157">
                  <a:extLst>
                    <a:ext uri="{9D8B030D-6E8A-4147-A177-3AD203B41FA5}">
                      <a16:colId xmlns:a16="http://schemas.microsoft.com/office/drawing/2014/main" val="1987746813"/>
                    </a:ext>
                  </a:extLst>
                </a:gridCol>
                <a:gridCol w="1084157">
                  <a:extLst>
                    <a:ext uri="{9D8B030D-6E8A-4147-A177-3AD203B41FA5}">
                      <a16:colId xmlns:a16="http://schemas.microsoft.com/office/drawing/2014/main" val="3562601295"/>
                    </a:ext>
                  </a:extLst>
                </a:gridCol>
                <a:gridCol w="1084157">
                  <a:extLst>
                    <a:ext uri="{9D8B030D-6E8A-4147-A177-3AD203B41FA5}">
                      <a16:colId xmlns:a16="http://schemas.microsoft.com/office/drawing/2014/main" val="2445912256"/>
                    </a:ext>
                  </a:extLst>
                </a:gridCol>
                <a:gridCol w="1084157">
                  <a:extLst>
                    <a:ext uri="{9D8B030D-6E8A-4147-A177-3AD203B41FA5}">
                      <a16:colId xmlns:a16="http://schemas.microsoft.com/office/drawing/2014/main" val="2659325899"/>
                    </a:ext>
                  </a:extLst>
                </a:gridCol>
              </a:tblGrid>
              <a:tr h="370840">
                <a:tc rowSpan="2">
                  <a:txBody>
                    <a:bodyPr/>
                    <a:lstStyle/>
                    <a:p>
                      <a:pPr algn="ctr"/>
                      <a:r>
                        <a:rPr lang="en-CA" sz="1600" dirty="0">
                          <a:latin typeface="Times New Roman" panose="02020603050405020304" pitchFamily="18" charset="0"/>
                          <a:cs typeface="Times New Roman" panose="02020603050405020304" pitchFamily="18" charset="0"/>
                        </a:rPr>
                        <a:t>Distribution </a:t>
                      </a:r>
                    </a:p>
                    <a:p>
                      <a:pPr algn="ctr"/>
                      <a:r>
                        <a:rPr lang="en-CA" sz="1600" dirty="0">
                          <a:latin typeface="Times New Roman" panose="02020603050405020304" pitchFamily="18" charset="0"/>
                          <a:cs typeface="Times New Roman" panose="02020603050405020304" pitchFamily="18" charset="0"/>
                        </a:rPr>
                        <a:t>Type</a:t>
                      </a:r>
                    </a:p>
                  </a:txBody>
                  <a:tcPr anchor="ctr"/>
                </a:tc>
                <a:tc gridSpan="2">
                  <a:txBody>
                    <a:bodyPr/>
                    <a:lstStyle/>
                    <a:p>
                      <a:pPr algn="ctr"/>
                      <a:r>
                        <a:rPr lang="en-CA" sz="1600" dirty="0" err="1">
                          <a:latin typeface="Times New Roman" panose="02020603050405020304" pitchFamily="18" charset="0"/>
                          <a:cs typeface="Times New Roman" panose="02020603050405020304" pitchFamily="18" charset="0"/>
                        </a:rPr>
                        <a:t>Khoramabad</a:t>
                      </a:r>
                      <a:r>
                        <a:rPr lang="en-CA" sz="1600" dirty="0">
                          <a:latin typeface="Times New Roman" panose="02020603050405020304" pitchFamily="18" charset="0"/>
                          <a:cs typeface="Times New Roman" panose="02020603050405020304" pitchFamily="18" charset="0"/>
                        </a:rPr>
                        <a:t> (72)</a:t>
                      </a:r>
                    </a:p>
                  </a:txBody>
                  <a:tcPr anchor="ctr"/>
                </a:tc>
                <a:tc hMerge="1">
                  <a:txBody>
                    <a:bodyPr/>
                    <a:lstStyle/>
                    <a:p>
                      <a:endParaRPr lang="en-CA"/>
                    </a:p>
                  </a:txBody>
                  <a:tcPr/>
                </a:tc>
                <a:tc gridSpan="2">
                  <a:txBody>
                    <a:bodyPr/>
                    <a:lstStyle/>
                    <a:p>
                      <a:pPr algn="ctr"/>
                      <a:r>
                        <a:rPr lang="en-CA" sz="1600" dirty="0" err="1">
                          <a:latin typeface="Times New Roman" panose="02020603050405020304" pitchFamily="18" charset="0"/>
                          <a:cs typeface="Times New Roman" panose="02020603050405020304" pitchFamily="18" charset="0"/>
                        </a:rPr>
                        <a:t>Kuhdasht</a:t>
                      </a:r>
                      <a:r>
                        <a:rPr lang="en-CA" sz="1600" dirty="0">
                          <a:latin typeface="Times New Roman" panose="02020603050405020304" pitchFamily="18" charset="0"/>
                          <a:cs typeface="Times New Roman" panose="02020603050405020304" pitchFamily="18" charset="0"/>
                        </a:rPr>
                        <a:t> (25)</a:t>
                      </a:r>
                    </a:p>
                  </a:txBody>
                  <a:tcPr anchor="ctr"/>
                </a:tc>
                <a:tc hMerge="1">
                  <a:txBody>
                    <a:bodyPr/>
                    <a:lstStyle/>
                    <a:p>
                      <a:endParaRPr lang="en-CA"/>
                    </a:p>
                  </a:txBody>
                  <a:tcPr/>
                </a:tc>
                <a:tc gridSpan="2">
                  <a:txBody>
                    <a:bodyPr/>
                    <a:lstStyle/>
                    <a:p>
                      <a:pPr algn="ctr"/>
                      <a:r>
                        <a:rPr lang="en-CA" sz="1600" dirty="0">
                          <a:latin typeface="Times New Roman" panose="02020603050405020304" pitchFamily="18" charset="0"/>
                          <a:cs typeface="Times New Roman" panose="02020603050405020304" pitchFamily="18" charset="0"/>
                        </a:rPr>
                        <a:t>Pol-Dokhtar (24)</a:t>
                      </a:r>
                    </a:p>
                  </a:txBody>
                  <a:tcPr anchor="ctr"/>
                </a:tc>
                <a:tc hMerge="1">
                  <a:txBody>
                    <a:bodyPr/>
                    <a:lstStyle/>
                    <a:p>
                      <a:endParaRPr lang="en-CA"/>
                    </a:p>
                  </a:txBody>
                  <a:tcPr/>
                </a:tc>
                <a:tc gridSpan="2">
                  <a:txBody>
                    <a:bodyPr/>
                    <a:lstStyle/>
                    <a:p>
                      <a:pPr algn="ctr"/>
                      <a:r>
                        <a:rPr lang="en-CA" sz="1600" dirty="0" err="1">
                          <a:latin typeface="Times New Roman" panose="02020603050405020304" pitchFamily="18" charset="0"/>
                          <a:cs typeface="Times New Roman" panose="02020603050405020304" pitchFamily="18" charset="0"/>
                        </a:rPr>
                        <a:t>Nurabad</a:t>
                      </a:r>
                      <a:r>
                        <a:rPr lang="en-CA" sz="1600" dirty="0">
                          <a:latin typeface="Times New Roman" panose="02020603050405020304" pitchFamily="18" charset="0"/>
                          <a:cs typeface="Times New Roman" panose="02020603050405020304" pitchFamily="18" charset="0"/>
                        </a:rPr>
                        <a:t> (22)</a:t>
                      </a:r>
                    </a:p>
                  </a:txBody>
                  <a:tcPr anchor="ctr"/>
                </a:tc>
                <a:tc hMerge="1">
                  <a:txBody>
                    <a:bodyPr/>
                    <a:lstStyle/>
                    <a:p>
                      <a:endParaRPr lang="en-CA"/>
                    </a:p>
                  </a:txBody>
                  <a:tcPr/>
                </a:tc>
                <a:extLst>
                  <a:ext uri="{0D108BD9-81ED-4DB2-BD59-A6C34878D82A}">
                    <a16:rowId xmlns:a16="http://schemas.microsoft.com/office/drawing/2014/main" val="198365376"/>
                  </a:ext>
                </a:extLst>
              </a:tr>
              <a:tr h="370840">
                <a:tc vMerge="1">
                  <a:txBody>
                    <a:bodyPr/>
                    <a:lstStyle/>
                    <a:p>
                      <a:pPr algn="ctr"/>
                      <a:endParaRPr lang="en-CA" sz="1600" dirty="0">
                        <a:latin typeface="Times New Roman" panose="02020603050405020304" pitchFamily="18" charset="0"/>
                        <a:cs typeface="Times New Roman" panose="02020603050405020304" pitchFamily="18" charset="0"/>
                      </a:endParaRPr>
                    </a:p>
                  </a:txBody>
                  <a:tcPr anchor="ctr"/>
                </a:tc>
                <a:tc>
                  <a:txBody>
                    <a:bodyPr/>
                    <a:lstStyle/>
                    <a:p>
                      <a:pPr algn="ctr"/>
                      <a:r>
                        <a:rPr lang="en-CA" sz="1600" dirty="0">
                          <a:latin typeface="Times New Roman" panose="02020603050405020304" pitchFamily="18" charset="0"/>
                          <a:cs typeface="Times New Roman" panose="02020603050405020304" pitchFamily="18" charset="0"/>
                        </a:rPr>
                        <a:t>BIC</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AIC</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BIC</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AIC</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BIC</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AIC</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BIC</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AIC</a:t>
                      </a:r>
                    </a:p>
                  </a:txBody>
                  <a:tcPr anchor="ctr"/>
                </a:tc>
                <a:extLst>
                  <a:ext uri="{0D108BD9-81ED-4DB2-BD59-A6C34878D82A}">
                    <a16:rowId xmlns:a16="http://schemas.microsoft.com/office/drawing/2014/main" val="1372965523"/>
                  </a:ext>
                </a:extLst>
              </a:tr>
              <a:tr h="370840">
                <a:tc>
                  <a:txBody>
                    <a:bodyPr/>
                    <a:lstStyle/>
                    <a:p>
                      <a:pPr algn="ctr"/>
                      <a:r>
                        <a:rPr lang="en-CA" sz="1600" dirty="0">
                          <a:latin typeface="Times New Roman" panose="02020603050405020304" pitchFamily="18" charset="0"/>
                          <a:cs typeface="Times New Roman" panose="02020603050405020304" pitchFamily="18" charset="0"/>
                        </a:rPr>
                        <a:t>Inverse Gamma</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extLst>
                  <a:ext uri="{0D108BD9-81ED-4DB2-BD59-A6C34878D82A}">
                    <a16:rowId xmlns:a16="http://schemas.microsoft.com/office/drawing/2014/main" val="2346550221"/>
                  </a:ext>
                </a:extLst>
              </a:tr>
              <a:tr h="370840">
                <a:tc>
                  <a:txBody>
                    <a:bodyPr/>
                    <a:lstStyle/>
                    <a:p>
                      <a:pPr algn="ctr"/>
                      <a:r>
                        <a:rPr lang="en-CA" sz="1600" dirty="0">
                          <a:latin typeface="Times New Roman" panose="02020603050405020304" pitchFamily="18" charset="0"/>
                          <a:cs typeface="Times New Roman" panose="02020603050405020304" pitchFamily="18" charset="0"/>
                        </a:rPr>
                        <a:t>Gumble</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extLst>
                  <a:ext uri="{0D108BD9-81ED-4DB2-BD59-A6C34878D82A}">
                    <a16:rowId xmlns:a16="http://schemas.microsoft.com/office/drawing/2014/main" val="1192814461"/>
                  </a:ext>
                </a:extLst>
              </a:tr>
              <a:tr h="370840">
                <a:tc>
                  <a:txBody>
                    <a:bodyPr/>
                    <a:lstStyle/>
                    <a:p>
                      <a:pPr algn="ctr"/>
                      <a:r>
                        <a:rPr lang="en-CA" sz="1600" dirty="0">
                          <a:latin typeface="Times New Roman" panose="02020603050405020304" pitchFamily="18" charset="0"/>
                          <a:cs typeface="Times New Roman" panose="02020603050405020304" pitchFamily="18" charset="0"/>
                        </a:rPr>
                        <a:t>Lognormal</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2</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1861228102"/>
                  </a:ext>
                </a:extLst>
              </a:tr>
              <a:tr h="370840">
                <a:tc>
                  <a:txBody>
                    <a:bodyPr/>
                    <a:lstStyle/>
                    <a:p>
                      <a:pPr algn="ctr"/>
                      <a:r>
                        <a:rPr lang="en-CA" sz="1600" dirty="0">
                          <a:latin typeface="Times New Roman" panose="02020603050405020304" pitchFamily="18" charset="0"/>
                          <a:cs typeface="Times New Roman" panose="02020603050405020304" pitchFamily="18" charset="0"/>
                        </a:rPr>
                        <a:t>Pearson3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1</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3</a:t>
                      </a:r>
                    </a:p>
                  </a:txBody>
                  <a:tcPr anchor="ctr"/>
                </a:tc>
                <a:extLst>
                  <a:ext uri="{0D108BD9-81ED-4DB2-BD59-A6C34878D82A}">
                    <a16:rowId xmlns:a16="http://schemas.microsoft.com/office/drawing/2014/main" val="2142907935"/>
                  </a:ext>
                </a:extLst>
              </a:tr>
              <a:tr h="370840">
                <a:tc>
                  <a:txBody>
                    <a:bodyPr/>
                    <a:lstStyle/>
                    <a:p>
                      <a:pPr algn="ctr"/>
                      <a:r>
                        <a:rPr lang="en-CA" sz="1800" b="0" i="0" baseline="-25000" dirty="0">
                          <a:latin typeface="Times New Roman" panose="02020603050405020304" pitchFamily="18" charset="0"/>
                          <a:cs typeface="Times New Roman" panose="02020603050405020304" pitchFamily="18" charset="0"/>
                        </a:rPr>
                        <a:t>GEV</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4</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extLst>
                  <a:ext uri="{0D108BD9-81ED-4DB2-BD59-A6C34878D82A}">
                    <a16:rowId xmlns:a16="http://schemas.microsoft.com/office/drawing/2014/main" val="265153486"/>
                  </a:ext>
                </a:extLst>
              </a:tr>
              <a:tr h="370840">
                <a:tc>
                  <a:txBody>
                    <a:bodyPr/>
                    <a:lstStyle/>
                    <a:p>
                      <a:pPr algn="ctr"/>
                      <a:r>
                        <a:rPr lang="en-CA" sz="1600" dirty="0">
                          <a:latin typeface="Times New Roman" panose="02020603050405020304" pitchFamily="18" charset="0"/>
                          <a:cs typeface="Times New Roman" panose="02020603050405020304" pitchFamily="18" charset="0"/>
                        </a:rPr>
                        <a:t>Lognormal3</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6</a:t>
                      </a:r>
                    </a:p>
                  </a:txBody>
                  <a:tcPr anchor="ctr"/>
                </a:tc>
                <a:tc>
                  <a:txBody>
                    <a:bodyPr/>
                    <a:lstStyle/>
                    <a:p>
                      <a:pPr algn="ctr"/>
                      <a:r>
                        <a:rPr lang="en-CA" sz="1600" dirty="0">
                          <a:latin typeface="Times New Roman" panose="02020603050405020304" pitchFamily="18" charset="0"/>
                          <a:cs typeface="Times New Roman" panose="02020603050405020304" pitchFamily="18" charset="0"/>
                        </a:rPr>
                        <a:t>5</a:t>
                      </a:r>
                    </a:p>
                  </a:txBody>
                  <a:tcPr anchor="ctr"/>
                </a:tc>
                <a:extLst>
                  <a:ext uri="{0D108BD9-81ED-4DB2-BD59-A6C34878D82A}">
                    <a16:rowId xmlns:a16="http://schemas.microsoft.com/office/drawing/2014/main" val="1734179533"/>
                  </a:ext>
                </a:extLst>
              </a:tr>
            </a:tbl>
          </a:graphicData>
        </a:graphic>
      </p:graphicFrame>
      <p:sp>
        <p:nvSpPr>
          <p:cNvPr id="6" name="TextBox 5">
            <a:extLst>
              <a:ext uri="{FF2B5EF4-FFF2-40B4-BE49-F238E27FC236}">
                <a16:creationId xmlns:a16="http://schemas.microsoft.com/office/drawing/2014/main" id="{8ED3D1D0-4BFD-4C1A-BDCD-43D016C89123}"/>
              </a:ext>
            </a:extLst>
          </p:cNvPr>
          <p:cNvSpPr txBox="1"/>
          <p:nvPr/>
        </p:nvSpPr>
        <p:spPr>
          <a:xfrm>
            <a:off x="1006694" y="4788693"/>
            <a:ext cx="10515599" cy="1323439"/>
          </a:xfrm>
          <a:prstGeom prst="rect">
            <a:avLst/>
          </a:prstGeom>
          <a:noFill/>
        </p:spPr>
        <p:txBody>
          <a:bodyPr wrap="square" rtlCol="0">
            <a:spAutoFit/>
          </a:bodyPr>
          <a:lstStyle/>
          <a:p>
            <a:r>
              <a:rPr lang="en-US" sz="2000" dirty="0">
                <a:solidFill>
                  <a:schemeClr val="accent2">
                    <a:lumMod val="75000"/>
                  </a:schemeClr>
                </a:solidFill>
                <a:latin typeface="Times New Roman" panose="02020603050405020304" pitchFamily="18" charset="0"/>
                <a:cs typeface="Times New Roman" panose="02020603050405020304" pitchFamily="18" charset="0"/>
              </a:rPr>
              <a:t>Performance scores of statistical distributions (BIC and AIC) for analyzing maximum precipitation at selected stations. This table lists the distribution types with their corresponding scores for the </a:t>
            </a:r>
            <a:r>
              <a:rPr lang="en-US" sz="2000" dirty="0">
                <a:solidFill>
                  <a:schemeClr val="accent4">
                    <a:lumMod val="75000"/>
                  </a:schemeClr>
                </a:solidFill>
                <a:latin typeface="Times New Roman" panose="02020603050405020304" pitchFamily="18" charset="0"/>
                <a:cs typeface="Times New Roman" panose="02020603050405020304" pitchFamily="18" charset="0"/>
              </a:rPr>
              <a:t>Bayesian Information Criterion </a:t>
            </a:r>
            <a:r>
              <a:rPr lang="en-US" sz="2000" dirty="0">
                <a:solidFill>
                  <a:schemeClr val="accent2">
                    <a:lumMod val="75000"/>
                  </a:schemeClr>
                </a:solidFill>
                <a:latin typeface="Times New Roman" panose="02020603050405020304" pitchFamily="18" charset="0"/>
                <a:cs typeface="Times New Roman" panose="02020603050405020304" pitchFamily="18" charset="0"/>
              </a:rPr>
              <a:t>(BIC) and </a:t>
            </a:r>
            <a:r>
              <a:rPr lang="en-US" sz="2000" dirty="0">
                <a:solidFill>
                  <a:schemeClr val="accent4">
                    <a:lumMod val="75000"/>
                  </a:schemeClr>
                </a:solidFill>
                <a:latin typeface="Times New Roman" panose="02020603050405020304" pitchFamily="18" charset="0"/>
                <a:cs typeface="Times New Roman" panose="02020603050405020304" pitchFamily="18" charset="0"/>
              </a:rPr>
              <a:t>Akaike Information Criterion </a:t>
            </a:r>
            <a:r>
              <a:rPr lang="en-US" sz="2000" dirty="0">
                <a:solidFill>
                  <a:schemeClr val="accent2">
                    <a:lumMod val="75000"/>
                  </a:schemeClr>
                </a:solidFill>
                <a:latin typeface="Times New Roman" panose="02020603050405020304" pitchFamily="18" charset="0"/>
                <a:cs typeface="Times New Roman" panose="02020603050405020304" pitchFamily="18" charset="0"/>
              </a:rPr>
              <a:t>(AIC</a:t>
            </a:r>
            <a:r>
              <a:rPr lang="en-US" sz="2000" dirty="0">
                <a:solidFill>
                  <a:schemeClr val="accent6">
                    <a:lumMod val="75000"/>
                  </a:schemeClr>
                </a:solidFill>
                <a:latin typeface="Times New Roman" panose="02020603050405020304" pitchFamily="18" charset="0"/>
                <a:cs typeface="Times New Roman" panose="02020603050405020304" pitchFamily="18" charset="0"/>
              </a:rPr>
              <a:t>). Lower scores indicate a better fit</a:t>
            </a:r>
            <a:r>
              <a:rPr lang="en-US" sz="2000" dirty="0">
                <a:solidFill>
                  <a:schemeClr val="accent2">
                    <a:lumMod val="75000"/>
                  </a:schemeClr>
                </a:solidFill>
                <a:latin typeface="Times New Roman" panose="02020603050405020304" pitchFamily="18" charset="0"/>
                <a:cs typeface="Times New Roman" panose="02020603050405020304" pitchFamily="18" charset="0"/>
              </a:rPr>
              <a:t>.</a:t>
            </a:r>
            <a:endParaRPr lang="en-CA"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39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AFE4-E88A-91AA-94A9-3FBC1CEF4394}"/>
              </a:ext>
            </a:extLst>
          </p:cNvPr>
          <p:cNvSpPr>
            <a:spLocks noGrp="1"/>
          </p:cNvSpPr>
          <p:nvPr>
            <p:ph type="title"/>
          </p:nvPr>
        </p:nvSpPr>
        <p:spPr>
          <a:xfrm>
            <a:off x="342900" y="0"/>
            <a:ext cx="5753100" cy="457200"/>
          </a:xfrm>
        </p:spPr>
        <p:txBody>
          <a:bodyPr>
            <a:normAutofit fontScale="90000"/>
          </a:bodyPr>
          <a:lstStyle/>
          <a:p>
            <a:r>
              <a:rPr lang="en-CA" sz="3200" b="1" dirty="0">
                <a:solidFill>
                  <a:srgbClr val="C00000"/>
                </a:solidFill>
                <a:latin typeface="Times New Roman" panose="02020603050405020304" pitchFamily="18" charset="0"/>
                <a:cs typeface="Times New Roman" panose="02020603050405020304" pitchFamily="18" charset="0"/>
              </a:rPr>
              <a:t>Conclusion:</a:t>
            </a:r>
          </a:p>
        </p:txBody>
      </p:sp>
      <p:graphicFrame>
        <p:nvGraphicFramePr>
          <p:cNvPr id="4" name="Content Placeholder 3">
            <a:extLst>
              <a:ext uri="{FF2B5EF4-FFF2-40B4-BE49-F238E27FC236}">
                <a16:creationId xmlns:a16="http://schemas.microsoft.com/office/drawing/2014/main" id="{C69C292F-9F9C-34B9-F698-34D476B995FD}"/>
              </a:ext>
            </a:extLst>
          </p:cNvPr>
          <p:cNvGraphicFramePr>
            <a:graphicFrameLocks noGrp="1"/>
          </p:cNvGraphicFramePr>
          <p:nvPr>
            <p:ph idx="1"/>
            <p:extLst>
              <p:ext uri="{D42A27DB-BD31-4B8C-83A1-F6EECF244321}">
                <p14:modId xmlns:p14="http://schemas.microsoft.com/office/powerpoint/2010/main" val="1083117935"/>
              </p:ext>
            </p:extLst>
          </p:nvPr>
        </p:nvGraphicFramePr>
        <p:xfrm>
          <a:off x="104774" y="425450"/>
          <a:ext cx="11744325" cy="6233160"/>
        </p:xfrm>
        <a:graphic>
          <a:graphicData uri="http://schemas.openxmlformats.org/drawingml/2006/table">
            <a:tbl>
              <a:tblPr firstRow="1" bandRow="1">
                <a:tableStyleId>{5C22544A-7EE6-4342-B048-85BDC9FD1C3A}</a:tableStyleId>
              </a:tblPr>
              <a:tblGrid>
                <a:gridCol w="1762126">
                  <a:extLst>
                    <a:ext uri="{9D8B030D-6E8A-4147-A177-3AD203B41FA5}">
                      <a16:colId xmlns:a16="http://schemas.microsoft.com/office/drawing/2014/main" val="608933495"/>
                    </a:ext>
                  </a:extLst>
                </a:gridCol>
                <a:gridCol w="9982199">
                  <a:extLst>
                    <a:ext uri="{9D8B030D-6E8A-4147-A177-3AD203B41FA5}">
                      <a16:colId xmlns:a16="http://schemas.microsoft.com/office/drawing/2014/main" val="2606627215"/>
                    </a:ext>
                  </a:extLst>
                </a:gridCol>
              </a:tblGrid>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Section</a:t>
                      </a:r>
                    </a:p>
                  </a:txBody>
                  <a:tcPr/>
                </a:tc>
                <a:tc>
                  <a:txBody>
                    <a:bodyPr/>
                    <a:lstStyle/>
                    <a:p>
                      <a:pPr algn="l">
                        <a:lnSpc>
                          <a:spcPct val="150000"/>
                        </a:lnSpc>
                      </a:pPr>
                      <a:r>
                        <a:rPr lang="en-CA" sz="1600" dirty="0">
                          <a:latin typeface="Times New Roman" panose="02020603050405020304" pitchFamily="18" charset="0"/>
                          <a:cs typeface="Times New Roman" panose="02020603050405020304" pitchFamily="18" charset="0"/>
                        </a:rPr>
                        <a:t>Summary</a:t>
                      </a:r>
                    </a:p>
                  </a:txBody>
                  <a:tcPr/>
                </a:tc>
                <a:extLst>
                  <a:ext uri="{0D108BD9-81ED-4DB2-BD59-A6C34878D82A}">
                    <a16:rowId xmlns:a16="http://schemas.microsoft.com/office/drawing/2014/main" val="2036946999"/>
                  </a:ext>
                </a:extLst>
              </a:tr>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Event Overview</a:t>
                      </a:r>
                    </a:p>
                  </a:txBody>
                  <a:tcPr/>
                </a:tc>
                <a:tc>
                  <a:txBody>
                    <a:bodyPr/>
                    <a:lstStyle/>
                    <a:p>
                      <a:pPr algn="l">
                        <a:lnSpc>
                          <a:spcPct val="150000"/>
                        </a:lnSpc>
                      </a:pPr>
                      <a:r>
                        <a:rPr lang="en-US" sz="1600" dirty="0">
                          <a:latin typeface="Times New Roman" panose="02020603050405020304" pitchFamily="18" charset="0"/>
                          <a:cs typeface="Times New Roman" panose="02020603050405020304" pitchFamily="18" charset="0"/>
                        </a:rPr>
                        <a:t>March 2019 saw maximum daily rainfall exceeding the long-term average, causing flooding downstream in the </a:t>
                      </a:r>
                      <a:r>
                        <a:rPr lang="en-US" sz="1600" i="1" dirty="0">
                          <a:latin typeface="Times New Roman" panose="02020603050405020304" pitchFamily="18" charset="0"/>
                          <a:cs typeface="Times New Roman" panose="02020603050405020304" pitchFamily="18" charset="0"/>
                        </a:rPr>
                        <a:t>Karkheh</a:t>
                      </a:r>
                      <a:r>
                        <a:rPr lang="en-US" sz="1600" dirty="0">
                          <a:latin typeface="Times New Roman" panose="02020603050405020304" pitchFamily="18" charset="0"/>
                          <a:cs typeface="Times New Roman" panose="02020603050405020304" pitchFamily="18" charset="0"/>
                        </a:rPr>
                        <a:t> basin. Contributing factors included heavy rainfall and altered land structures along riverbanks.</a:t>
                      </a:r>
                    </a:p>
                  </a:txBody>
                  <a:tcPr/>
                </a:tc>
                <a:extLst>
                  <a:ext uri="{0D108BD9-81ED-4DB2-BD59-A6C34878D82A}">
                    <a16:rowId xmlns:a16="http://schemas.microsoft.com/office/drawing/2014/main" val="33581517"/>
                  </a:ext>
                </a:extLst>
              </a:tr>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Rainfall Trends</a:t>
                      </a:r>
                    </a:p>
                  </a:txBody>
                  <a:tcPr/>
                </a:tc>
                <a:tc>
                  <a:txBody>
                    <a:bodyPr/>
                    <a:lstStyle/>
                    <a:p>
                      <a:pPr algn="l">
                        <a:lnSpc>
                          <a:spcPct val="150000"/>
                        </a:lnSpc>
                      </a:pPr>
                      <a:r>
                        <a:rPr lang="en-US" sz="1600" dirty="0">
                          <a:latin typeface="Times New Roman" panose="02020603050405020304" pitchFamily="18" charset="0"/>
                          <a:cs typeface="Times New Roman" panose="02020603050405020304" pitchFamily="18" charset="0"/>
                        </a:rPr>
                        <a:t>Annual total rainfall showed no significant trend, but maximum daily rainfall displayed an increasing trend, signaling more frequent heavy rainfall events. Rainfall data exhibited positive skewness toward extreme values.</a:t>
                      </a:r>
                    </a:p>
                  </a:txBody>
                  <a:tcPr/>
                </a:tc>
                <a:extLst>
                  <a:ext uri="{0D108BD9-81ED-4DB2-BD59-A6C34878D82A}">
                    <a16:rowId xmlns:a16="http://schemas.microsoft.com/office/drawing/2014/main" val="1643293182"/>
                  </a:ext>
                </a:extLst>
              </a:tr>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PMP Analysis</a:t>
                      </a:r>
                    </a:p>
                  </a:txBody>
                  <a:tcPr/>
                </a:tc>
                <a:tc>
                  <a:txBody>
                    <a:bodyPr/>
                    <a:lstStyle/>
                    <a:p>
                      <a:pPr algn="l">
                        <a:lnSpc>
                          <a:spcPct val="150000"/>
                        </a:lnSpc>
                      </a:pPr>
                      <a:r>
                        <a:rPr lang="en-US" sz="1600" i="1" dirty="0">
                          <a:latin typeface="Times New Roman" panose="02020603050405020304" pitchFamily="18" charset="0"/>
                          <a:cs typeface="Times New Roman" panose="02020603050405020304" pitchFamily="18" charset="0"/>
                        </a:rPr>
                        <a:t>Pol-Dokhtar</a:t>
                      </a:r>
                      <a:r>
                        <a:rPr lang="en-US" sz="1600" dirty="0">
                          <a:latin typeface="Times New Roman" panose="02020603050405020304" pitchFamily="18" charset="0"/>
                          <a:cs typeface="Times New Roman" panose="02020603050405020304" pitchFamily="18" charset="0"/>
                        </a:rPr>
                        <a:t> and </a:t>
                      </a:r>
                      <a:r>
                        <a:rPr lang="en-US" sz="1600" i="1" dirty="0" err="1">
                          <a:latin typeface="Times New Roman" panose="02020603050405020304" pitchFamily="18" charset="0"/>
                          <a:cs typeface="Times New Roman" panose="02020603050405020304" pitchFamily="18" charset="0"/>
                        </a:rPr>
                        <a:t>Nurabad</a:t>
                      </a:r>
                      <a:r>
                        <a:rPr lang="en-US" sz="1600" dirty="0">
                          <a:latin typeface="Times New Roman" panose="02020603050405020304" pitchFamily="18" charset="0"/>
                          <a:cs typeface="Times New Roman" panose="02020603050405020304" pitchFamily="18" charset="0"/>
                        </a:rPr>
                        <a:t> had the highest PMP (24-h) estimates. The PMP24/P24 ratio was highest in </a:t>
                      </a:r>
                      <a:r>
                        <a:rPr lang="en-US" sz="1600" i="1" dirty="0">
                          <a:latin typeface="Times New Roman" panose="02020603050405020304" pitchFamily="18" charset="0"/>
                          <a:cs typeface="Times New Roman" panose="02020603050405020304" pitchFamily="18" charset="0"/>
                        </a:rPr>
                        <a:t>Pol-Dokhtar</a:t>
                      </a:r>
                      <a:r>
                        <a:rPr lang="en-US" sz="1600" dirty="0">
                          <a:latin typeface="Times New Roman" panose="02020603050405020304" pitchFamily="18" charset="0"/>
                          <a:cs typeface="Times New Roman" panose="02020603050405020304" pitchFamily="18" charset="0"/>
                        </a:rPr>
                        <a:t> and </a:t>
                      </a:r>
                      <a:r>
                        <a:rPr lang="en-US" sz="1600" i="1" dirty="0" err="1">
                          <a:latin typeface="Times New Roman" panose="02020603050405020304" pitchFamily="18" charset="0"/>
                          <a:cs typeface="Times New Roman" panose="02020603050405020304" pitchFamily="18" charset="0"/>
                        </a:rPr>
                        <a:t>Nurabad</a:t>
                      </a:r>
                      <a:r>
                        <a:rPr lang="en-US" sz="1600" dirty="0">
                          <a:latin typeface="Times New Roman" panose="02020603050405020304" pitchFamily="18" charset="0"/>
                          <a:cs typeface="Times New Roman" panose="02020603050405020304" pitchFamily="18" charset="0"/>
                        </a:rPr>
                        <a:t>, with the lowest ratio observed in the third PMP estimation method by </a:t>
                      </a:r>
                      <a:r>
                        <a:rPr lang="en-US" sz="1600" i="1" dirty="0" err="1">
                          <a:latin typeface="Times New Roman" panose="02020603050405020304" pitchFamily="18" charset="0"/>
                          <a:cs typeface="Times New Roman" panose="02020603050405020304" pitchFamily="18" charset="0"/>
                        </a:rPr>
                        <a:t>Desa</a:t>
                      </a:r>
                      <a:r>
                        <a:rPr lang="en-US" sz="1600" dirty="0">
                          <a:latin typeface="Times New Roman" panose="02020603050405020304" pitchFamily="18" charset="0"/>
                          <a:cs typeface="Times New Roman" panose="02020603050405020304" pitchFamily="18" charset="0"/>
                        </a:rPr>
                        <a:t> et al. (2001).</a:t>
                      </a:r>
                    </a:p>
                  </a:txBody>
                  <a:tcPr/>
                </a:tc>
                <a:extLst>
                  <a:ext uri="{0D108BD9-81ED-4DB2-BD59-A6C34878D82A}">
                    <a16:rowId xmlns:a16="http://schemas.microsoft.com/office/drawing/2014/main" val="3925868667"/>
                  </a:ext>
                </a:extLst>
              </a:tr>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Statistical Distributions</a:t>
                      </a:r>
                    </a:p>
                  </a:txBody>
                  <a:tcPr/>
                </a:tc>
                <a:tc>
                  <a:txBody>
                    <a:bodyPr/>
                    <a:lstStyle/>
                    <a:p>
                      <a:pPr algn="l">
                        <a:lnSpc>
                          <a:spcPct val="150000"/>
                        </a:lnSpc>
                      </a:pPr>
                      <a:r>
                        <a:rPr lang="en-US" sz="1600" dirty="0">
                          <a:latin typeface="Times New Roman" panose="02020603050405020304" pitchFamily="18" charset="0"/>
                          <a:cs typeface="Times New Roman" panose="02020603050405020304" pitchFamily="18" charset="0"/>
                        </a:rPr>
                        <a:t>Gumbel distribution was most effective for the 72-year record at </a:t>
                      </a:r>
                      <a:r>
                        <a:rPr lang="en-US" sz="1600" i="1" dirty="0">
                          <a:latin typeface="Times New Roman" panose="02020603050405020304" pitchFamily="18" charset="0"/>
                          <a:cs typeface="Times New Roman" panose="02020603050405020304" pitchFamily="18" charset="0"/>
                        </a:rPr>
                        <a:t>Khorramabad</a:t>
                      </a:r>
                      <a:r>
                        <a:rPr lang="en-US" sz="1600" dirty="0">
                          <a:latin typeface="Times New Roman" panose="02020603050405020304" pitchFamily="18" charset="0"/>
                          <a:cs typeface="Times New Roman" panose="02020603050405020304" pitchFamily="18" charset="0"/>
                        </a:rPr>
                        <a:t>, while the Inverse Gamma distribution was best for shorter records, estimating return periods of 50-300 years for extreme events at various stations.</a:t>
                      </a:r>
                    </a:p>
                  </a:txBody>
                  <a:tcPr/>
                </a:tc>
                <a:extLst>
                  <a:ext uri="{0D108BD9-81ED-4DB2-BD59-A6C34878D82A}">
                    <a16:rowId xmlns:a16="http://schemas.microsoft.com/office/drawing/2014/main" val="4267533604"/>
                  </a:ext>
                </a:extLst>
              </a:tr>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Key Stations</a:t>
                      </a:r>
                    </a:p>
                  </a:txBody>
                  <a:tcPr/>
                </a:tc>
                <a:tc>
                  <a:txBody>
                    <a:bodyPr/>
                    <a:lstStyle/>
                    <a:p>
                      <a:pPr algn="l">
                        <a:lnSpc>
                          <a:spcPct val="150000"/>
                        </a:lnSpc>
                      </a:pPr>
                      <a:r>
                        <a:rPr lang="en-US" sz="1600" dirty="0">
                          <a:latin typeface="Times New Roman" panose="02020603050405020304" pitchFamily="18" charset="0"/>
                          <a:cs typeface="Times New Roman" panose="02020603050405020304" pitchFamily="18" charset="0"/>
                        </a:rPr>
                        <a:t>Maximum daily rainfall: 139 mm (</a:t>
                      </a:r>
                      <a:r>
                        <a:rPr lang="en-US" sz="1600" i="1" dirty="0">
                          <a:latin typeface="Times New Roman" panose="02020603050405020304" pitchFamily="18" charset="0"/>
                          <a:cs typeface="Times New Roman" panose="02020603050405020304" pitchFamily="18" charset="0"/>
                        </a:rPr>
                        <a:t>Pol-Dokhtar</a:t>
                      </a:r>
                      <a:r>
                        <a:rPr lang="en-US" sz="1600" dirty="0">
                          <a:latin typeface="Times New Roman" panose="02020603050405020304" pitchFamily="18" charset="0"/>
                          <a:cs typeface="Times New Roman" panose="02020603050405020304" pitchFamily="18" charset="0"/>
                        </a:rPr>
                        <a:t>) and 101 mm (</a:t>
                      </a:r>
                      <a:r>
                        <a:rPr lang="en-US" sz="1600" i="1" dirty="0" err="1">
                          <a:latin typeface="Times New Roman" panose="02020603050405020304" pitchFamily="18" charset="0"/>
                          <a:cs typeface="Times New Roman" panose="02020603050405020304" pitchFamily="18" charset="0"/>
                        </a:rPr>
                        <a:t>Nurabad</a:t>
                      </a:r>
                      <a:r>
                        <a:rPr lang="en-US" sz="1600" dirty="0">
                          <a:latin typeface="Times New Roman" panose="02020603050405020304" pitchFamily="18" charset="0"/>
                          <a:cs typeface="Times New Roman" panose="02020603050405020304" pitchFamily="18" charset="0"/>
                        </a:rPr>
                        <a:t>) in March 2019. Return periods for these values ranged from 70 to 300 years. The highest long-term daily rainfall did not occur in March or April.</a:t>
                      </a:r>
                    </a:p>
                  </a:txBody>
                  <a:tcPr/>
                </a:tc>
                <a:extLst>
                  <a:ext uri="{0D108BD9-81ED-4DB2-BD59-A6C34878D82A}">
                    <a16:rowId xmlns:a16="http://schemas.microsoft.com/office/drawing/2014/main" val="2911351213"/>
                  </a:ext>
                </a:extLst>
              </a:tr>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Insights and Implications</a:t>
                      </a:r>
                    </a:p>
                  </a:txBody>
                  <a:tcPr/>
                </a:tc>
                <a:tc>
                  <a:txBody>
                    <a:bodyPr/>
                    <a:lstStyle/>
                    <a:p>
                      <a:pPr algn="l">
                        <a:lnSpc>
                          <a:spcPct val="150000"/>
                        </a:lnSpc>
                      </a:pPr>
                      <a:r>
                        <a:rPr lang="en-US" sz="1600" dirty="0">
                          <a:latin typeface="Times New Roman" panose="02020603050405020304" pitchFamily="18" charset="0"/>
                          <a:cs typeface="Times New Roman" panose="02020603050405020304" pitchFamily="18" charset="0"/>
                        </a:rPr>
                        <a:t>The study enhances understanding of hydrological extremes in the </a:t>
                      </a:r>
                      <a:r>
                        <a:rPr lang="en-US" sz="1600" i="1" dirty="0">
                          <a:latin typeface="Times New Roman" panose="02020603050405020304" pitchFamily="18" charset="0"/>
                          <a:cs typeface="Times New Roman" panose="02020603050405020304" pitchFamily="18" charset="0"/>
                        </a:rPr>
                        <a:t>Zagros</a:t>
                      </a:r>
                      <a:r>
                        <a:rPr lang="en-US" sz="1600" dirty="0">
                          <a:latin typeface="Times New Roman" panose="02020603050405020304" pitchFamily="18" charset="0"/>
                          <a:cs typeface="Times New Roman" panose="02020603050405020304" pitchFamily="18" charset="0"/>
                        </a:rPr>
                        <a:t> Mountains, informing flood mitigation strategies and supporting climate resilience in vulnerable regions.</a:t>
                      </a:r>
                    </a:p>
                  </a:txBody>
                  <a:tcPr/>
                </a:tc>
                <a:extLst>
                  <a:ext uri="{0D108BD9-81ED-4DB2-BD59-A6C34878D82A}">
                    <a16:rowId xmlns:a16="http://schemas.microsoft.com/office/drawing/2014/main" val="988525120"/>
                  </a:ext>
                </a:extLst>
              </a:tr>
              <a:tr h="370840">
                <a:tc>
                  <a:txBody>
                    <a:bodyPr/>
                    <a:lstStyle/>
                    <a:p>
                      <a:pPr algn="l">
                        <a:lnSpc>
                          <a:spcPct val="150000"/>
                        </a:lnSpc>
                      </a:pPr>
                      <a:r>
                        <a:rPr lang="en-CA" sz="1600" dirty="0">
                          <a:latin typeface="Times New Roman" panose="02020603050405020304" pitchFamily="18" charset="0"/>
                          <a:cs typeface="Times New Roman" panose="02020603050405020304" pitchFamily="18" charset="0"/>
                        </a:rPr>
                        <a:t>Uncertainties and Limitations</a:t>
                      </a:r>
                    </a:p>
                  </a:txBody>
                  <a:tcPr/>
                </a:tc>
                <a:tc>
                  <a:txBody>
                    <a:bodyPr/>
                    <a:lstStyle/>
                    <a:p>
                      <a:pPr algn="l">
                        <a:lnSpc>
                          <a:spcPct val="150000"/>
                        </a:lnSpc>
                      </a:pPr>
                      <a:r>
                        <a:rPr lang="en-US" sz="1600" dirty="0">
                          <a:latin typeface="Times New Roman" panose="02020603050405020304" pitchFamily="18" charset="0"/>
                          <a:cs typeface="Times New Roman" panose="02020603050405020304" pitchFamily="18" charset="0"/>
                        </a:rPr>
                        <a:t>Lack of long-term data (over 30 years) for many stations, especially those recording the highest rainfall. Limited synoptic data (under 20 years) restricts return period analysis. Historical data introduces climate change-related uncertainties.</a:t>
                      </a:r>
                    </a:p>
                  </a:txBody>
                  <a:tcPr/>
                </a:tc>
                <a:extLst>
                  <a:ext uri="{0D108BD9-81ED-4DB2-BD59-A6C34878D82A}">
                    <a16:rowId xmlns:a16="http://schemas.microsoft.com/office/drawing/2014/main" val="3738004251"/>
                  </a:ext>
                </a:extLst>
              </a:tr>
            </a:tbl>
          </a:graphicData>
        </a:graphic>
      </p:graphicFrame>
    </p:spTree>
    <p:extLst>
      <p:ext uri="{BB962C8B-B14F-4D97-AF65-F5344CB8AC3E}">
        <p14:creationId xmlns:p14="http://schemas.microsoft.com/office/powerpoint/2010/main" val="227652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6610-7474-3793-5B05-88CE050A396D}"/>
              </a:ext>
            </a:extLst>
          </p:cNvPr>
          <p:cNvSpPr>
            <a:spLocks noGrp="1"/>
          </p:cNvSpPr>
          <p:nvPr>
            <p:ph type="title"/>
          </p:nvPr>
        </p:nvSpPr>
        <p:spPr>
          <a:xfrm>
            <a:off x="333375" y="21034"/>
            <a:ext cx="2733675" cy="662782"/>
          </a:xfrm>
        </p:spPr>
        <p:txBody>
          <a:bodyPr>
            <a:normAutofit/>
          </a:bodyPr>
          <a:lstStyle/>
          <a:p>
            <a:r>
              <a:rPr lang="en-CA" sz="2800" dirty="0">
                <a:solidFill>
                  <a:srgbClr val="C00000"/>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186C76AD-1CB1-0911-DBBB-B4D3B1A31C68}"/>
              </a:ext>
            </a:extLst>
          </p:cNvPr>
          <p:cNvSpPr>
            <a:spLocks noGrp="1"/>
          </p:cNvSpPr>
          <p:nvPr>
            <p:ph idx="1"/>
          </p:nvPr>
        </p:nvSpPr>
        <p:spPr>
          <a:xfrm>
            <a:off x="328612" y="902890"/>
            <a:ext cx="5476875" cy="4640660"/>
          </a:xfrm>
        </p:spPr>
        <p:txBody>
          <a:bodyPr>
            <a:normAutofit fontScale="92500"/>
          </a:bodyPr>
          <a:lstStyle/>
          <a:p>
            <a:pPr>
              <a:lnSpc>
                <a:spcPct val="150000"/>
              </a:lnSpc>
            </a:pPr>
            <a:r>
              <a:rPr lang="en-US" sz="2000" dirty="0">
                <a:solidFill>
                  <a:schemeClr val="accent6">
                    <a:lumMod val="50000"/>
                  </a:schemeClr>
                </a:solidFill>
                <a:latin typeface="Times New Roman" panose="02020603050405020304" pitchFamily="18" charset="0"/>
                <a:cs typeface="Times New Roman" panose="02020603050405020304" pitchFamily="18" charset="0"/>
              </a:rPr>
              <a:t>In March 2019, maximum daily rainfall exceeded the long-term average, leading to significant flooding downstream in the Karkheh Basin.</a:t>
            </a:r>
          </a:p>
          <a:p>
            <a:pPr>
              <a:lnSpc>
                <a:spcPct val="150000"/>
              </a:lnSpc>
            </a:pPr>
            <a:r>
              <a:rPr lang="en-US" sz="2000" dirty="0">
                <a:solidFill>
                  <a:schemeClr val="accent6">
                    <a:lumMod val="50000"/>
                  </a:schemeClr>
                </a:solidFill>
                <a:latin typeface="Times New Roman" panose="02020603050405020304" pitchFamily="18" charset="0"/>
                <a:cs typeface="Times New Roman" panose="02020603050405020304" pitchFamily="18" charset="0"/>
              </a:rPr>
              <a:t>Key contributing factors included heavy rainfall, the impacts of climate change, and alterations in land structures along riverbanks.</a:t>
            </a:r>
          </a:p>
          <a:p>
            <a:pPr>
              <a:lnSpc>
                <a:spcPct val="150000"/>
              </a:lnSpc>
            </a:pPr>
            <a:r>
              <a:rPr lang="en-US" sz="2000" dirty="0">
                <a:solidFill>
                  <a:schemeClr val="accent6">
                    <a:lumMod val="50000"/>
                  </a:schemeClr>
                </a:solidFill>
                <a:latin typeface="Times New Roman" panose="02020603050405020304" pitchFamily="18" charset="0"/>
                <a:cs typeface="Times New Roman" panose="02020603050405020304" pitchFamily="18" charset="0"/>
              </a:rPr>
              <a:t>Heavy rainfall, made worse by climate change, increases the risk of floods, landslides, and damage to infrastructure, highlighting the need for better water management and disaster planning.</a:t>
            </a:r>
          </a:p>
        </p:txBody>
      </p:sp>
      <p:sp>
        <p:nvSpPr>
          <p:cNvPr id="4" name="Title 1">
            <a:extLst>
              <a:ext uri="{FF2B5EF4-FFF2-40B4-BE49-F238E27FC236}">
                <a16:creationId xmlns:a16="http://schemas.microsoft.com/office/drawing/2014/main" id="{9F261885-9D2A-414C-BEF1-99C22AD2C253}"/>
              </a:ext>
            </a:extLst>
          </p:cNvPr>
          <p:cNvSpPr txBox="1">
            <a:spLocks/>
          </p:cNvSpPr>
          <p:nvPr/>
        </p:nvSpPr>
        <p:spPr>
          <a:xfrm>
            <a:off x="6191250" y="1009649"/>
            <a:ext cx="5767388" cy="5781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chemeClr val="accent4">
                    <a:lumMod val="50000"/>
                  </a:schemeClr>
                </a:solidFill>
                <a:latin typeface="Times New Roman" panose="02020603050405020304" pitchFamily="18" charset="0"/>
                <a:cs typeface="Times New Roman" panose="02020603050405020304" pitchFamily="18" charset="0"/>
              </a:rPr>
              <a:t>This paper aims to analyze the return period of heavy rainfall events in the Zagros Mountains of Iran, focusing on the March 2019 floods in the Karkheh River Basin. By evaluating the annual and monthly variations, statistical characteristics, and return periods of extreme rainfall, this study seeks to understand the frequency and intensity of hydrological extremes. It further explores the interplay of climate change and land surface alterations on flooding, offering insights to support climate resilience and flood mitigation strategies in vulnerable regions.</a:t>
            </a:r>
          </a:p>
        </p:txBody>
      </p:sp>
      <p:sp>
        <p:nvSpPr>
          <p:cNvPr id="5" name="Title 1">
            <a:extLst>
              <a:ext uri="{FF2B5EF4-FFF2-40B4-BE49-F238E27FC236}">
                <a16:creationId xmlns:a16="http://schemas.microsoft.com/office/drawing/2014/main" id="{E58FAE1C-3CE5-AA16-E350-ED729F1B57BE}"/>
              </a:ext>
            </a:extLst>
          </p:cNvPr>
          <p:cNvSpPr txBox="1">
            <a:spLocks/>
          </p:cNvSpPr>
          <p:nvPr/>
        </p:nvSpPr>
        <p:spPr>
          <a:xfrm>
            <a:off x="6481764" y="240108"/>
            <a:ext cx="2733675"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C00000"/>
                </a:solidFill>
                <a:latin typeface="Times New Roman" panose="02020603050405020304" pitchFamily="18" charset="0"/>
                <a:cs typeface="Times New Roman" panose="02020603050405020304" pitchFamily="18" charset="0"/>
              </a:rPr>
              <a:t>Goals</a:t>
            </a:r>
          </a:p>
        </p:txBody>
      </p:sp>
    </p:spTree>
    <p:extLst>
      <p:ext uri="{BB962C8B-B14F-4D97-AF65-F5344CB8AC3E}">
        <p14:creationId xmlns:p14="http://schemas.microsoft.com/office/powerpoint/2010/main" val="87866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B6356FD-6313-539F-9CAD-AB941E53737D}"/>
              </a:ext>
            </a:extLst>
          </p:cNvPr>
          <p:cNvGraphicFramePr>
            <a:graphicFrameLocks noGrp="1"/>
          </p:cNvGraphicFramePr>
          <p:nvPr>
            <p:ph idx="1"/>
            <p:extLst>
              <p:ext uri="{D42A27DB-BD31-4B8C-83A1-F6EECF244321}">
                <p14:modId xmlns:p14="http://schemas.microsoft.com/office/powerpoint/2010/main" val="54678912"/>
              </p:ext>
            </p:extLst>
          </p:nvPr>
        </p:nvGraphicFramePr>
        <p:xfrm>
          <a:off x="314960" y="1453023"/>
          <a:ext cx="11667490" cy="5029200"/>
        </p:xfrm>
        <a:graphic>
          <a:graphicData uri="http://schemas.openxmlformats.org/drawingml/2006/table">
            <a:tbl>
              <a:tblPr firstRow="1" bandRow="1">
                <a:tableStyleId>{2A488322-F2BA-4B5B-9748-0D474271808F}</a:tableStyleId>
              </a:tblPr>
              <a:tblGrid>
                <a:gridCol w="2424288">
                  <a:extLst>
                    <a:ext uri="{9D8B030D-6E8A-4147-A177-3AD203B41FA5}">
                      <a16:colId xmlns:a16="http://schemas.microsoft.com/office/drawing/2014/main" val="1540439288"/>
                    </a:ext>
                  </a:extLst>
                </a:gridCol>
                <a:gridCol w="9243202">
                  <a:extLst>
                    <a:ext uri="{9D8B030D-6E8A-4147-A177-3AD203B41FA5}">
                      <a16:colId xmlns:a16="http://schemas.microsoft.com/office/drawing/2014/main" val="2624667192"/>
                    </a:ext>
                  </a:extLst>
                </a:gridCol>
              </a:tblGrid>
              <a:tr h="370840">
                <a:tc>
                  <a:txBody>
                    <a:bodyPr/>
                    <a:lstStyle/>
                    <a:p>
                      <a:r>
                        <a:rPr lang="en-CA" sz="1600" dirty="0"/>
                        <a:t>Aspect</a:t>
                      </a:r>
                      <a:endParaRPr lang="en-CA" sz="1600" dirty="0">
                        <a:latin typeface="Times New Roman" panose="02020603050405020304" pitchFamily="18" charset="0"/>
                        <a:cs typeface="Times New Roman" panose="02020603050405020304" pitchFamily="18" charset="0"/>
                      </a:endParaRPr>
                    </a:p>
                  </a:txBody>
                  <a:tcPr/>
                </a:tc>
                <a:tc>
                  <a:txBody>
                    <a:bodyPr/>
                    <a:lstStyle/>
                    <a:p>
                      <a:r>
                        <a:rPr lang="en-CA" sz="1600" dirty="0"/>
                        <a:t>Details</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0122808"/>
                  </a:ext>
                </a:extLst>
              </a:tr>
              <a:tr h="370840">
                <a:tc>
                  <a:txBody>
                    <a:bodyPr/>
                    <a:lstStyle/>
                    <a:p>
                      <a:r>
                        <a:rPr lang="en-CA" sz="1600" dirty="0"/>
                        <a:t>Objective</a:t>
                      </a:r>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Analyze the return period of heavy rainfall events in the </a:t>
                      </a:r>
                      <a:r>
                        <a:rPr lang="en-US" sz="1600" i="1" dirty="0"/>
                        <a:t>Zagros</a:t>
                      </a:r>
                      <a:r>
                        <a:rPr lang="en-US" sz="1600" dirty="0"/>
                        <a:t> Mountains of Iran.</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0959383"/>
                  </a:ext>
                </a:extLst>
              </a:tr>
              <a:tr h="370840">
                <a:tc>
                  <a:txBody>
                    <a:bodyPr/>
                    <a:lstStyle/>
                    <a:p>
                      <a:r>
                        <a:rPr lang="en-CA" sz="1600" dirty="0"/>
                        <a:t>Focus</a:t>
                      </a:r>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March 2019 floods in the </a:t>
                      </a:r>
                      <a:r>
                        <a:rPr lang="en-US" sz="1600" i="1" dirty="0"/>
                        <a:t>Karkheh</a:t>
                      </a:r>
                      <a:r>
                        <a:rPr lang="en-US" sz="1600" dirty="0"/>
                        <a:t> River Basin.</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2990800"/>
                  </a:ext>
                </a:extLst>
              </a:tr>
              <a:tr h="370840">
                <a:tc>
                  <a:txBody>
                    <a:bodyPr/>
                    <a:lstStyle/>
                    <a:p>
                      <a:r>
                        <a:rPr lang="en-CA" sz="1600" dirty="0"/>
                        <a:t>Key Analysis</a:t>
                      </a:r>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Annual and monthly variations of maximum daily rainfall.</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57821889"/>
                  </a:ext>
                </a:extLst>
              </a:tr>
              <a:tr h="370840">
                <a:tc>
                  <a:txBody>
                    <a:bodyPr/>
                    <a:lstStyle/>
                    <a:p>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Statistical characteristics of extreme rainfall events.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10115899"/>
                  </a:ext>
                </a:extLst>
              </a:tr>
              <a:tr h="370840">
                <a:tc>
                  <a:txBody>
                    <a:bodyPr/>
                    <a:lstStyle/>
                    <a:p>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Return period estimation using statistical distributions (Gumbel, Inverse Gamma).</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8987997"/>
                  </a:ext>
                </a:extLst>
              </a:tr>
              <a:tr h="370840">
                <a:tc>
                  <a:txBody>
                    <a:bodyPr/>
                    <a:lstStyle/>
                    <a:p>
                      <a:r>
                        <a:rPr lang="en-CA" sz="1600" dirty="0"/>
                        <a:t>Key Findings</a:t>
                      </a:r>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Maximum daily rainfall shows an increasing trend, indicating more frequent heavy rainfall events.</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4786567"/>
                  </a:ext>
                </a:extLst>
              </a:tr>
              <a:tr h="370840">
                <a:tc>
                  <a:txBody>
                    <a:bodyPr/>
                    <a:lstStyle/>
                    <a:p>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Gumbel distribution best fits long-term data; Inverse Gamma fits shorter data periods.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0777127"/>
                  </a:ext>
                </a:extLst>
              </a:tr>
              <a:tr h="370840">
                <a:tc>
                  <a:txBody>
                    <a:bodyPr/>
                    <a:lstStyle/>
                    <a:p>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Return periods for extreme events range from 50 to 300 years.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5895219"/>
                  </a:ext>
                </a:extLst>
              </a:tr>
              <a:tr h="370840">
                <a:tc>
                  <a:txBody>
                    <a:bodyPr/>
                    <a:lstStyle/>
                    <a:p>
                      <a:r>
                        <a:rPr lang="en-CA" sz="1600" dirty="0"/>
                        <a:t>Significant Observation</a:t>
                      </a:r>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March 2019 rainfall exceeded long-term averages, leading to severe flooding downstream in the </a:t>
                      </a:r>
                      <a:r>
                        <a:rPr lang="en-US" sz="1600" i="1" dirty="0"/>
                        <a:t>Karkheh</a:t>
                      </a:r>
                      <a:r>
                        <a:rPr lang="en-US" sz="1600" dirty="0"/>
                        <a:t> basin.</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4839013"/>
                  </a:ext>
                </a:extLst>
              </a:tr>
              <a:tr h="370840">
                <a:tc>
                  <a:txBody>
                    <a:bodyPr/>
                    <a:lstStyle/>
                    <a:p>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Alterations in land surface structure contributed to increased human and financial losses.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8229076"/>
                  </a:ext>
                </a:extLst>
              </a:tr>
              <a:tr h="370840">
                <a:tc>
                  <a:txBody>
                    <a:bodyPr/>
                    <a:lstStyle/>
                    <a:p>
                      <a:r>
                        <a:rPr lang="en-CA" sz="1600" dirty="0"/>
                        <a:t>Implications</a:t>
                      </a:r>
                      <a:endParaRPr lang="en-CA" sz="1600" dirty="0">
                        <a:latin typeface="Times New Roman" panose="02020603050405020304" pitchFamily="18" charset="0"/>
                        <a:cs typeface="Times New Roman" panose="02020603050405020304" pitchFamily="18" charset="0"/>
                      </a:endParaRPr>
                    </a:p>
                  </a:txBody>
                  <a:tcPr/>
                </a:tc>
                <a:tc>
                  <a:txBody>
                    <a:bodyPr/>
                    <a:lstStyle/>
                    <a:p>
                      <a:r>
                        <a:rPr lang="en-US" sz="1600" dirty="0"/>
                        <a:t>- Provides insights into hydrological extremes.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25973"/>
                  </a:ext>
                </a:extLst>
              </a:tr>
              <a:tr h="370840">
                <a:tc>
                  <a:txBody>
                    <a:bodyPr/>
                    <a:lstStyle/>
                    <a:p>
                      <a:endParaRPr lang="en-CA" sz="1600">
                        <a:latin typeface="Times New Roman" panose="02020603050405020304" pitchFamily="18" charset="0"/>
                        <a:cs typeface="Times New Roman" panose="02020603050405020304" pitchFamily="18" charset="0"/>
                      </a:endParaRPr>
                    </a:p>
                  </a:txBody>
                  <a:tcPr/>
                </a:tc>
                <a:tc>
                  <a:txBody>
                    <a:bodyPr/>
                    <a:lstStyle/>
                    <a:p>
                      <a:r>
                        <a:rPr lang="en-US" sz="1600" dirty="0"/>
                        <a:t>- Supports strategies for flood mitigation and climate resilience in vulnerable regions.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2456102"/>
                  </a:ext>
                </a:extLst>
              </a:tr>
            </a:tbl>
          </a:graphicData>
        </a:graphic>
      </p:graphicFrame>
      <p:sp>
        <p:nvSpPr>
          <p:cNvPr id="5" name="Title 4">
            <a:extLst>
              <a:ext uri="{FF2B5EF4-FFF2-40B4-BE49-F238E27FC236}">
                <a16:creationId xmlns:a16="http://schemas.microsoft.com/office/drawing/2014/main" id="{14679DC2-33AF-F13A-D1A0-2F35DC46A90E}"/>
              </a:ext>
            </a:extLst>
          </p:cNvPr>
          <p:cNvSpPr>
            <a:spLocks noGrp="1"/>
          </p:cNvSpPr>
          <p:nvPr>
            <p:ph type="title"/>
          </p:nvPr>
        </p:nvSpPr>
        <p:spPr>
          <a:xfrm>
            <a:off x="1066800" y="104776"/>
            <a:ext cx="10067925" cy="1143922"/>
          </a:xfrm>
        </p:spPr>
        <p:txBody>
          <a:bodyPr>
            <a:noAutofit/>
          </a:bodyPr>
          <a:lstStyle/>
          <a:p>
            <a:pPr algn="ctr">
              <a:lnSpc>
                <a:spcPct val="150000"/>
              </a:lnSpc>
            </a:pPr>
            <a:r>
              <a:rPr lang="en-US" sz="2000" dirty="0">
                <a:solidFill>
                  <a:srgbClr val="C00000"/>
                </a:solidFill>
                <a:latin typeface="Times New Roman" panose="02020603050405020304" pitchFamily="18" charset="0"/>
                <a:cs typeface="Times New Roman" panose="02020603050405020304" pitchFamily="18" charset="0"/>
              </a:rPr>
              <a:t>Summary of the objectives, focus, analyses, key findings, and implications of the study on the return period of heavy rainfall events in the </a:t>
            </a:r>
            <a:r>
              <a:rPr lang="en-US" sz="2000" i="1" dirty="0">
                <a:solidFill>
                  <a:srgbClr val="C00000"/>
                </a:solidFill>
                <a:latin typeface="Times New Roman" panose="02020603050405020304" pitchFamily="18" charset="0"/>
                <a:cs typeface="Times New Roman" panose="02020603050405020304" pitchFamily="18" charset="0"/>
              </a:rPr>
              <a:t>Zagros</a:t>
            </a:r>
            <a:r>
              <a:rPr lang="en-US" sz="2000" dirty="0">
                <a:solidFill>
                  <a:srgbClr val="C00000"/>
                </a:solidFill>
                <a:latin typeface="Times New Roman" panose="02020603050405020304" pitchFamily="18" charset="0"/>
                <a:cs typeface="Times New Roman" panose="02020603050405020304" pitchFamily="18" charset="0"/>
              </a:rPr>
              <a:t> Mountains, with emphasis on the March 2019 floods in the </a:t>
            </a:r>
            <a:r>
              <a:rPr lang="en-US" sz="2000" i="1" dirty="0">
                <a:solidFill>
                  <a:srgbClr val="C00000"/>
                </a:solidFill>
                <a:latin typeface="Times New Roman" panose="02020603050405020304" pitchFamily="18" charset="0"/>
                <a:cs typeface="Times New Roman" panose="02020603050405020304" pitchFamily="18" charset="0"/>
              </a:rPr>
              <a:t>Karkheh</a:t>
            </a:r>
            <a:r>
              <a:rPr lang="en-US" sz="2000" dirty="0">
                <a:solidFill>
                  <a:srgbClr val="C00000"/>
                </a:solidFill>
                <a:latin typeface="Times New Roman" panose="02020603050405020304" pitchFamily="18" charset="0"/>
                <a:cs typeface="Times New Roman" panose="02020603050405020304" pitchFamily="18" charset="0"/>
              </a:rPr>
              <a:t> River Basin</a:t>
            </a:r>
            <a:endParaRPr lang="en-CA"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51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E375-77A6-5031-C3EB-9B15724473CD}"/>
              </a:ext>
            </a:extLst>
          </p:cNvPr>
          <p:cNvSpPr>
            <a:spLocks noGrp="1"/>
          </p:cNvSpPr>
          <p:nvPr>
            <p:ph type="title"/>
          </p:nvPr>
        </p:nvSpPr>
        <p:spPr>
          <a:xfrm>
            <a:off x="342900" y="58611"/>
            <a:ext cx="11010900" cy="703995"/>
          </a:xfrm>
        </p:spPr>
        <p:txBody>
          <a:bodyPr>
            <a:normAutofit/>
          </a:bodyPr>
          <a:lstStyle/>
          <a:p>
            <a:r>
              <a:rPr lang="en-CA" sz="3600" dirty="0">
                <a:solidFill>
                  <a:srgbClr val="C00000"/>
                </a:solidFill>
                <a:latin typeface="Times New Roman" panose="02020603050405020304" pitchFamily="18" charset="0"/>
                <a:cs typeface="Times New Roman" panose="02020603050405020304" pitchFamily="18" charset="0"/>
              </a:rPr>
              <a:t>Study Area: </a:t>
            </a:r>
            <a:r>
              <a:rPr lang="en-CA" sz="3200" b="1" dirty="0">
                <a:solidFill>
                  <a:srgbClr val="C00000"/>
                </a:solidFill>
                <a:latin typeface="Times New Roman" panose="02020603050405020304" pitchFamily="18" charset="0"/>
                <a:cs typeface="Times New Roman" panose="02020603050405020304" pitchFamily="18" charset="0"/>
              </a:rPr>
              <a:t>Zagros Mountains</a:t>
            </a:r>
            <a:endParaRPr lang="en-CA" sz="3600" b="1"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BAC90524-C979-CE2F-C78E-49A52536E8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 y="2440106"/>
            <a:ext cx="4691555" cy="3758954"/>
          </a:xfrm>
          <a:prstGeom prst="rect">
            <a:avLst/>
          </a:prstGeom>
        </p:spPr>
      </p:pic>
      <p:sp>
        <p:nvSpPr>
          <p:cNvPr id="3" name="TextBox 2">
            <a:extLst>
              <a:ext uri="{FF2B5EF4-FFF2-40B4-BE49-F238E27FC236}">
                <a16:creationId xmlns:a16="http://schemas.microsoft.com/office/drawing/2014/main" id="{C53D8D02-28B7-5A77-4C72-5ACEC75536D1}"/>
              </a:ext>
            </a:extLst>
          </p:cNvPr>
          <p:cNvSpPr txBox="1"/>
          <p:nvPr/>
        </p:nvSpPr>
        <p:spPr>
          <a:xfrm>
            <a:off x="219074" y="890360"/>
            <a:ext cx="11678635" cy="1421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chemeClr val="accent4">
                    <a:lumMod val="50000"/>
                  </a:schemeClr>
                </a:solidFill>
                <a:latin typeface="Times New Roman" panose="02020603050405020304" pitchFamily="18" charset="0"/>
                <a:cs typeface="Times New Roman" panose="02020603050405020304" pitchFamily="18" charset="0"/>
              </a:rPr>
              <a:t>Karkheh Basin: Located in western Iran, the basin is characterized by rugged terrain and a diverse climate.</a:t>
            </a:r>
          </a:p>
          <a:p>
            <a:pPr marL="285750" indent="-285750">
              <a:lnSpc>
                <a:spcPct val="150000"/>
              </a:lnSpc>
              <a:buFont typeface="Arial" panose="020B0604020202020204" pitchFamily="34" charset="0"/>
              <a:buChar char="•"/>
            </a:pPr>
            <a:r>
              <a:rPr lang="en-US" sz="2000" dirty="0">
                <a:solidFill>
                  <a:schemeClr val="accent6">
                    <a:lumMod val="50000"/>
                  </a:schemeClr>
                </a:solidFill>
                <a:latin typeface="Times New Roman" panose="02020603050405020304" pitchFamily="18" charset="0"/>
                <a:cs typeface="Times New Roman" panose="02020603050405020304" pitchFamily="18" charset="0"/>
              </a:rPr>
              <a:t>The March 2019 floods exposed vulnerabilities to extreme rainfall, with Pol-Dokhtar receiving 139 mm and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Nurabad</a:t>
            </a:r>
            <a:r>
              <a:rPr lang="en-US" sz="2000" dirty="0">
                <a:solidFill>
                  <a:schemeClr val="accent6">
                    <a:lumMod val="50000"/>
                  </a:schemeClr>
                </a:solidFill>
                <a:latin typeface="Times New Roman" panose="02020603050405020304" pitchFamily="18" charset="0"/>
                <a:cs typeface="Times New Roman" panose="02020603050405020304" pitchFamily="18" charset="0"/>
              </a:rPr>
              <a:t> 101 mm of precipitation.</a:t>
            </a:r>
          </a:p>
        </p:txBody>
      </p:sp>
      <p:sp>
        <p:nvSpPr>
          <p:cNvPr id="6" name="TextBox 5">
            <a:extLst>
              <a:ext uri="{FF2B5EF4-FFF2-40B4-BE49-F238E27FC236}">
                <a16:creationId xmlns:a16="http://schemas.microsoft.com/office/drawing/2014/main" id="{A8361572-5A5D-9468-9371-13A170F2B677}"/>
              </a:ext>
            </a:extLst>
          </p:cNvPr>
          <p:cNvSpPr txBox="1"/>
          <p:nvPr/>
        </p:nvSpPr>
        <p:spPr>
          <a:xfrm>
            <a:off x="5381395" y="2312352"/>
            <a:ext cx="5972405" cy="18836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The topographical features of the </a:t>
            </a:r>
            <a:r>
              <a:rPr lang="en-US" sz="2000" i="1" dirty="0">
                <a:solidFill>
                  <a:schemeClr val="accent5">
                    <a:lumMod val="50000"/>
                  </a:schemeClr>
                </a:solidFill>
                <a:latin typeface="Times New Roman" panose="02020603050405020304" pitchFamily="18" charset="0"/>
                <a:cs typeface="Times New Roman" panose="02020603050405020304" pitchFamily="18" charset="0"/>
              </a:rPr>
              <a:t>Zagros</a:t>
            </a:r>
            <a:r>
              <a:rPr lang="en-US" sz="2000" dirty="0">
                <a:solidFill>
                  <a:schemeClr val="accent5">
                    <a:lumMod val="50000"/>
                  </a:schemeClr>
                </a:solidFill>
                <a:latin typeface="Times New Roman" panose="02020603050405020304" pitchFamily="18" charset="0"/>
                <a:cs typeface="Times New Roman" panose="02020603050405020304" pitchFamily="18" charset="0"/>
              </a:rPr>
              <a:t> Mountains significantly influence precipitation patterns, particularly during extreme weather events and heavy rainfall..</a:t>
            </a:r>
          </a:p>
        </p:txBody>
      </p:sp>
      <p:graphicFrame>
        <p:nvGraphicFramePr>
          <p:cNvPr id="7" name="Table 6">
            <a:extLst>
              <a:ext uri="{FF2B5EF4-FFF2-40B4-BE49-F238E27FC236}">
                <a16:creationId xmlns:a16="http://schemas.microsoft.com/office/drawing/2014/main" id="{D871098B-5624-4AF7-9C86-24A2F8F8DE6A}"/>
              </a:ext>
            </a:extLst>
          </p:cNvPr>
          <p:cNvGraphicFramePr>
            <a:graphicFrameLocks noGrp="1"/>
          </p:cNvGraphicFramePr>
          <p:nvPr>
            <p:extLst>
              <p:ext uri="{D42A27DB-BD31-4B8C-83A1-F6EECF244321}">
                <p14:modId xmlns:p14="http://schemas.microsoft.com/office/powerpoint/2010/main" val="2434109934"/>
              </p:ext>
            </p:extLst>
          </p:nvPr>
        </p:nvGraphicFramePr>
        <p:xfrm>
          <a:off x="5775412" y="4319583"/>
          <a:ext cx="5390328" cy="2205736"/>
        </p:xfrm>
        <a:graphic>
          <a:graphicData uri="http://schemas.openxmlformats.org/drawingml/2006/table">
            <a:tbl>
              <a:tblPr firstRow="1" firstCol="1" bandRow="1">
                <a:tableStyleId>{5C22544A-7EE6-4342-B048-85BDC9FD1C3A}</a:tableStyleId>
              </a:tblPr>
              <a:tblGrid>
                <a:gridCol w="1133124">
                  <a:extLst>
                    <a:ext uri="{9D8B030D-6E8A-4147-A177-3AD203B41FA5}">
                      <a16:colId xmlns:a16="http://schemas.microsoft.com/office/drawing/2014/main" val="1141320443"/>
                    </a:ext>
                  </a:extLst>
                </a:gridCol>
                <a:gridCol w="879969">
                  <a:extLst>
                    <a:ext uri="{9D8B030D-6E8A-4147-A177-3AD203B41FA5}">
                      <a16:colId xmlns:a16="http://schemas.microsoft.com/office/drawing/2014/main" val="1473611810"/>
                    </a:ext>
                  </a:extLst>
                </a:gridCol>
                <a:gridCol w="965799">
                  <a:extLst>
                    <a:ext uri="{9D8B030D-6E8A-4147-A177-3AD203B41FA5}">
                      <a16:colId xmlns:a16="http://schemas.microsoft.com/office/drawing/2014/main" val="3428283665"/>
                    </a:ext>
                  </a:extLst>
                </a:gridCol>
                <a:gridCol w="1076770">
                  <a:extLst>
                    <a:ext uri="{9D8B030D-6E8A-4147-A177-3AD203B41FA5}">
                      <a16:colId xmlns:a16="http://schemas.microsoft.com/office/drawing/2014/main" val="1934776672"/>
                    </a:ext>
                  </a:extLst>
                </a:gridCol>
                <a:gridCol w="1334666">
                  <a:extLst>
                    <a:ext uri="{9D8B030D-6E8A-4147-A177-3AD203B41FA5}">
                      <a16:colId xmlns:a16="http://schemas.microsoft.com/office/drawing/2014/main" val="1337748368"/>
                    </a:ext>
                  </a:extLst>
                </a:gridCol>
              </a:tblGrid>
              <a:tr h="0">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Station Name</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Latitude</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Longitude</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Elevation (</a:t>
                      </a:r>
                      <a:r>
                        <a:rPr lang="en-CA" sz="1200" i="1" dirty="0">
                          <a:effectLst/>
                          <a:latin typeface="Times New Roman" panose="02020603050405020304" pitchFamily="18" charset="0"/>
                          <a:cs typeface="Times New Roman" panose="02020603050405020304" pitchFamily="18" charset="0"/>
                        </a:rPr>
                        <a:t>m</a:t>
                      </a:r>
                      <a:r>
                        <a:rPr lang="en-CA" sz="1200" dirty="0">
                          <a:effectLst/>
                          <a:latin typeface="Times New Roman" panose="02020603050405020304" pitchFamily="18" charset="0"/>
                          <a:cs typeface="Times New Roman" panose="02020603050405020304" pitchFamily="18" charset="0"/>
                        </a:rPr>
                        <a: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Data Coverage (</a:t>
                      </a:r>
                      <a:r>
                        <a:rPr lang="en-CA" sz="1200" i="1" dirty="0">
                          <a:effectLst/>
                          <a:latin typeface="Times New Roman" panose="02020603050405020304" pitchFamily="18" charset="0"/>
                          <a:cs typeface="Times New Roman" panose="02020603050405020304" pitchFamily="18" charset="0"/>
                        </a:rPr>
                        <a:t>Years</a:t>
                      </a:r>
                      <a:r>
                        <a:rPr lang="en-CA" sz="1200" dirty="0">
                          <a:effectLst/>
                          <a:latin typeface="Times New Roman" panose="02020603050405020304" pitchFamily="18" charset="0"/>
                          <a:cs typeface="Times New Roman" panose="02020603050405020304" pitchFamily="18" charset="0"/>
                        </a:rPr>
                        <a: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249714"/>
                  </a:ext>
                </a:extLst>
              </a:tr>
              <a:tr h="0">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Khoramabad</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33.43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48.28</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1147.8</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72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0067106"/>
                  </a:ext>
                </a:extLst>
              </a:tr>
              <a:tr h="0">
                <a:tc>
                  <a:txBody>
                    <a:bodyPr/>
                    <a:lstStyle/>
                    <a:p>
                      <a:pPr algn="ctr">
                        <a:lnSpc>
                          <a:spcPct val="150000"/>
                        </a:lnSpc>
                      </a:pPr>
                      <a:r>
                        <a:rPr lang="en-CA" sz="1200" dirty="0" err="1">
                          <a:effectLst/>
                          <a:latin typeface="Times New Roman" panose="02020603050405020304" pitchFamily="18" charset="0"/>
                          <a:cs typeface="Times New Roman" panose="02020603050405020304" pitchFamily="18" charset="0"/>
                        </a:rPr>
                        <a:t>Kusdasht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33.52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47.65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1197.8</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25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7117898"/>
                  </a:ext>
                </a:extLst>
              </a:tr>
              <a:tr h="0">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Poldokhtar</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33.15</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47.72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713.5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24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8924999"/>
                  </a:ext>
                </a:extLst>
              </a:tr>
              <a:tr h="0">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Nurabad</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34.05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48.00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1859</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22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5483733"/>
                  </a:ext>
                </a:extLst>
              </a:tr>
              <a:tr h="0">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Sarableh</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33.78</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46.57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1045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16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8770037"/>
                  </a:ext>
                </a:extLst>
              </a:tr>
              <a:tr h="0">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Loumar</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33.57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46.83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850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15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8586035"/>
                  </a:ext>
                </a:extLst>
              </a:tr>
              <a:tr h="0">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Imanabad</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33.40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48.37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1500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14</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1602814"/>
                  </a:ext>
                </a:extLst>
              </a:tr>
            </a:tbl>
          </a:graphicData>
        </a:graphic>
      </p:graphicFrame>
      <p:cxnSp>
        <p:nvCxnSpPr>
          <p:cNvPr id="9" name="Straight Connector 8">
            <a:extLst>
              <a:ext uri="{FF2B5EF4-FFF2-40B4-BE49-F238E27FC236}">
                <a16:creationId xmlns:a16="http://schemas.microsoft.com/office/drawing/2014/main" id="{9C203AA6-49C9-119C-60D3-EAA24361B07A}"/>
              </a:ext>
            </a:extLst>
          </p:cNvPr>
          <p:cNvCxnSpPr>
            <a:cxnSpLocks/>
          </p:cNvCxnSpPr>
          <p:nvPr/>
        </p:nvCxnSpPr>
        <p:spPr>
          <a:xfrm>
            <a:off x="2952750" y="6199060"/>
            <a:ext cx="28575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5FE3DB2-02ED-5B58-0AE5-026CEE988BE8}"/>
              </a:ext>
            </a:extLst>
          </p:cNvPr>
          <p:cNvSpPr txBox="1"/>
          <p:nvPr/>
        </p:nvSpPr>
        <p:spPr>
          <a:xfrm>
            <a:off x="2847800" y="6219092"/>
            <a:ext cx="495649" cy="215444"/>
          </a:xfrm>
          <a:prstGeom prst="rect">
            <a:avLst/>
          </a:prstGeom>
          <a:noFill/>
        </p:spPr>
        <p:txBody>
          <a:bodyPr wrap="none" rtlCol="0">
            <a:spAutoFit/>
          </a:bodyPr>
          <a:lstStyle/>
          <a:p>
            <a:r>
              <a:rPr lang="en-CA" sz="800" dirty="0">
                <a:solidFill>
                  <a:schemeClr val="accent6">
                    <a:lumMod val="75000"/>
                  </a:schemeClr>
                </a:solidFill>
                <a:latin typeface="Times New Roman" panose="02020603050405020304" pitchFamily="18" charset="0"/>
                <a:cs typeface="Times New Roman" panose="02020603050405020304" pitchFamily="18" charset="0"/>
              </a:rPr>
              <a:t>100 km</a:t>
            </a:r>
          </a:p>
        </p:txBody>
      </p:sp>
    </p:spTree>
    <p:extLst>
      <p:ext uri="{BB962C8B-B14F-4D97-AF65-F5344CB8AC3E}">
        <p14:creationId xmlns:p14="http://schemas.microsoft.com/office/powerpoint/2010/main" val="414976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423F4-C1C5-4EE4-855D-64FB3154C7A0}"/>
              </a:ext>
            </a:extLst>
          </p:cNvPr>
          <p:cNvSpPr>
            <a:spLocks noGrp="1"/>
          </p:cNvSpPr>
          <p:nvPr>
            <p:ph type="title"/>
          </p:nvPr>
        </p:nvSpPr>
        <p:spPr>
          <a:xfrm>
            <a:off x="388883" y="323084"/>
            <a:ext cx="6852745" cy="969689"/>
          </a:xfrm>
        </p:spPr>
        <p:txBody>
          <a:bodyPr>
            <a:noAutofit/>
          </a:bodyPr>
          <a:lstStyle/>
          <a:p>
            <a:r>
              <a:rPr lang="en-US" sz="2700" b="1" dirty="0"/>
              <a:t>Total of Precipitation (March and April 2019)</a:t>
            </a:r>
          </a:p>
        </p:txBody>
      </p:sp>
      <p:graphicFrame>
        <p:nvGraphicFramePr>
          <p:cNvPr id="7" name="Table 6">
            <a:extLst>
              <a:ext uri="{FF2B5EF4-FFF2-40B4-BE49-F238E27FC236}">
                <a16:creationId xmlns:a16="http://schemas.microsoft.com/office/drawing/2014/main" id="{AF0DF5D8-87F2-4C6B-96D9-E812E8571A96}"/>
              </a:ext>
            </a:extLst>
          </p:cNvPr>
          <p:cNvGraphicFramePr>
            <a:graphicFrameLocks noGrp="1"/>
          </p:cNvGraphicFramePr>
          <p:nvPr>
            <p:extLst>
              <p:ext uri="{D42A27DB-BD31-4B8C-83A1-F6EECF244321}">
                <p14:modId xmlns:p14="http://schemas.microsoft.com/office/powerpoint/2010/main" val="3574300233"/>
              </p:ext>
            </p:extLst>
          </p:nvPr>
        </p:nvGraphicFramePr>
        <p:xfrm>
          <a:off x="7241628" y="1747531"/>
          <a:ext cx="4354473" cy="2488137"/>
        </p:xfrm>
        <a:graphic>
          <a:graphicData uri="http://schemas.openxmlformats.org/drawingml/2006/table">
            <a:tbl>
              <a:tblPr firstRow="1" firstCol="1" bandRow="1">
                <a:tableStyleId>{5C22544A-7EE6-4342-B048-85BDC9FD1C3A}</a:tableStyleId>
              </a:tblPr>
              <a:tblGrid>
                <a:gridCol w="1496958">
                  <a:extLst>
                    <a:ext uri="{9D8B030D-6E8A-4147-A177-3AD203B41FA5}">
                      <a16:colId xmlns:a16="http://schemas.microsoft.com/office/drawing/2014/main" val="1141320443"/>
                    </a:ext>
                  </a:extLst>
                </a:gridCol>
                <a:gridCol w="1375840">
                  <a:extLst>
                    <a:ext uri="{9D8B030D-6E8A-4147-A177-3AD203B41FA5}">
                      <a16:colId xmlns:a16="http://schemas.microsoft.com/office/drawing/2014/main" val="3737384233"/>
                    </a:ext>
                  </a:extLst>
                </a:gridCol>
                <a:gridCol w="1481675">
                  <a:extLst>
                    <a:ext uri="{9D8B030D-6E8A-4147-A177-3AD203B41FA5}">
                      <a16:colId xmlns:a16="http://schemas.microsoft.com/office/drawing/2014/main" val="3833448131"/>
                    </a:ext>
                  </a:extLst>
                </a:gridCol>
              </a:tblGrid>
              <a:tr h="581778">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Station Name</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March2019</a:t>
                      </a:r>
                    </a:p>
                    <a:p>
                      <a:pPr algn="ctr">
                        <a:lnSpc>
                          <a:spcPct val="150000"/>
                        </a:lnSpc>
                      </a:pPr>
                      <a:r>
                        <a:rPr lang="en-CA" sz="1200" dirty="0">
                          <a:effectLst/>
                          <a:latin typeface="Times New Roman" panose="02020603050405020304" pitchFamily="18" charset="0"/>
                          <a:cs typeface="Times New Roman" panose="02020603050405020304" pitchFamily="18" charset="0"/>
                        </a:rPr>
                        <a:t>(</a:t>
                      </a:r>
                      <a:r>
                        <a:rPr lang="en-CA" sz="1200" i="1" dirty="0">
                          <a:effectLst/>
                          <a:latin typeface="Times New Roman" panose="02020603050405020304" pitchFamily="18" charset="0"/>
                          <a:cs typeface="Times New Roman" panose="02020603050405020304" pitchFamily="18" charset="0"/>
                        </a:rPr>
                        <a:t>mm</a:t>
                      </a:r>
                      <a:r>
                        <a:rPr lang="en-CA" sz="1200" dirty="0">
                          <a:effectLst/>
                          <a:latin typeface="Times New Roman" panose="02020603050405020304" pitchFamily="18" charset="0"/>
                          <a:cs typeface="Times New Roman" panose="02020603050405020304" pitchFamily="18" charset="0"/>
                        </a:rPr>
                        <a: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April2019</a:t>
                      </a:r>
                    </a:p>
                    <a:p>
                      <a:pPr algn="ctr">
                        <a:lnSpc>
                          <a:spcPct val="150000"/>
                        </a:lnSpc>
                      </a:pPr>
                      <a:r>
                        <a:rPr lang="en-CA" sz="1200" dirty="0">
                          <a:effectLst/>
                          <a:latin typeface="Times New Roman" panose="02020603050405020304" pitchFamily="18" charset="0"/>
                          <a:cs typeface="Times New Roman" panose="02020603050405020304" pitchFamily="18" charset="0"/>
                        </a:rPr>
                        <a:t>(</a:t>
                      </a:r>
                      <a:r>
                        <a:rPr lang="en-CA" sz="1200" i="1" dirty="0">
                          <a:effectLst/>
                          <a:latin typeface="Times New Roman" panose="02020603050405020304" pitchFamily="18" charset="0"/>
                          <a:cs typeface="Times New Roman" panose="02020603050405020304" pitchFamily="18" charset="0"/>
                        </a:rPr>
                        <a:t>mm</a:t>
                      </a:r>
                      <a:r>
                        <a:rPr lang="en-CA" sz="1200" dirty="0">
                          <a:effectLst/>
                          <a:latin typeface="Times New Roman" panose="02020603050405020304" pitchFamily="18" charset="0"/>
                          <a:cs typeface="Times New Roman" panose="02020603050405020304" pitchFamily="18" charset="0"/>
                        </a:rPr>
                        <a: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249714"/>
                  </a:ext>
                </a:extLst>
              </a:tr>
              <a:tr h="272337">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Khoramabad</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66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85.4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067106"/>
                  </a:ext>
                </a:extLst>
              </a:tr>
              <a:tr h="272337">
                <a:tc>
                  <a:txBody>
                    <a:bodyPr/>
                    <a:lstStyle/>
                    <a:p>
                      <a:pPr algn="ctr">
                        <a:lnSpc>
                          <a:spcPct val="150000"/>
                        </a:lnSpc>
                      </a:pPr>
                      <a:r>
                        <a:rPr lang="en-CA" sz="1200" dirty="0" err="1">
                          <a:effectLst/>
                          <a:latin typeface="Times New Roman" panose="02020603050405020304" pitchFamily="18" charset="0"/>
                          <a:cs typeface="Times New Roman" panose="02020603050405020304" pitchFamily="18" charset="0"/>
                        </a:rPr>
                        <a:t>Kusdasht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63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21</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7117898"/>
                  </a:ext>
                </a:extLst>
              </a:tr>
              <a:tr h="272337">
                <a:tc>
                  <a:txBody>
                    <a:bodyPr/>
                    <a:lstStyle/>
                    <a:p>
                      <a:pPr algn="ctr">
                        <a:lnSpc>
                          <a:spcPct val="150000"/>
                        </a:lnSpc>
                      </a:pPr>
                      <a:r>
                        <a:rPr lang="en-CA" sz="1200" dirty="0" err="1">
                          <a:effectLst/>
                          <a:latin typeface="Times New Roman" panose="02020603050405020304" pitchFamily="18" charset="0"/>
                          <a:cs typeface="Times New Roman" panose="02020603050405020304" pitchFamily="18" charset="0"/>
                        </a:rPr>
                        <a:t>Poldokhtar</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solidFill>
                            <a:srgbClr val="C00000"/>
                          </a:solidFill>
                          <a:effectLst/>
                          <a:latin typeface="Times New Roman" panose="02020603050405020304" pitchFamily="18" charset="0"/>
                          <a:cs typeface="Times New Roman" panose="02020603050405020304" pitchFamily="18" charset="0"/>
                        </a:rPr>
                        <a:t>139.4</a:t>
                      </a:r>
                      <a:endParaRPr lang="en-CA"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17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8924999"/>
                  </a:ext>
                </a:extLst>
              </a:tr>
              <a:tr h="272337">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Nurabad</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79.2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dirty="0">
                          <a:solidFill>
                            <a:srgbClr val="C00000"/>
                          </a:solidFill>
                          <a:effectLst/>
                          <a:latin typeface="Times New Roman" panose="02020603050405020304" pitchFamily="18" charset="0"/>
                          <a:cs typeface="Times New Roman" panose="02020603050405020304" pitchFamily="18" charset="0"/>
                        </a:rPr>
                        <a:t>101</a:t>
                      </a:r>
                      <a:endParaRPr lang="en-CA"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483733"/>
                  </a:ext>
                </a:extLst>
              </a:tr>
              <a:tr h="272337">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Sarableh</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41.7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38</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770037"/>
                  </a:ext>
                </a:extLst>
              </a:tr>
              <a:tr h="272337">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Loumar</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66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9</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586035"/>
                  </a:ext>
                </a:extLst>
              </a:tr>
              <a:tr h="272337">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Imanabad</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117</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dirty="0">
                          <a:effectLst/>
                          <a:latin typeface="Times New Roman" panose="02020603050405020304" pitchFamily="18" charset="0"/>
                          <a:cs typeface="Times New Roman" panose="02020603050405020304" pitchFamily="18" charset="0"/>
                        </a:rPr>
                        <a:t>31</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1602814"/>
                  </a:ext>
                </a:extLst>
              </a:tr>
            </a:tbl>
          </a:graphicData>
        </a:graphic>
      </p:graphicFrame>
      <p:pic>
        <p:nvPicPr>
          <p:cNvPr id="9" name="Picture 8">
            <a:extLst>
              <a:ext uri="{FF2B5EF4-FFF2-40B4-BE49-F238E27FC236}">
                <a16:creationId xmlns:a16="http://schemas.microsoft.com/office/drawing/2014/main" id="{EE5E9B1B-1D1B-42C1-BE34-7F32928DE9B9}"/>
              </a:ext>
            </a:extLst>
          </p:cNvPr>
          <p:cNvPicPr/>
          <p:nvPr/>
        </p:nvPicPr>
        <p:blipFill rotWithShape="1">
          <a:blip r:embed="rId2" cstate="print">
            <a:extLst>
              <a:ext uri="{28A0092B-C50C-407E-A947-70E740481C1C}">
                <a14:useLocalDpi xmlns:a14="http://schemas.microsoft.com/office/drawing/2010/main" val="0"/>
              </a:ext>
            </a:extLst>
          </a:blip>
          <a:srcRect l="34461" t="5685"/>
          <a:stretch/>
        </p:blipFill>
        <p:spPr bwMode="auto">
          <a:xfrm>
            <a:off x="420417" y="1663449"/>
            <a:ext cx="6600496" cy="2950592"/>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3AD18593-183F-4F43-BD4C-3DCB931CF195}"/>
              </a:ext>
            </a:extLst>
          </p:cNvPr>
          <p:cNvSpPr/>
          <p:nvPr/>
        </p:nvSpPr>
        <p:spPr>
          <a:xfrm>
            <a:off x="8646353" y="1279814"/>
            <a:ext cx="1545021" cy="369332"/>
          </a:xfrm>
          <a:prstGeom prst="rect">
            <a:avLst/>
          </a:prstGeom>
        </p:spPr>
        <p:txBody>
          <a:bodyPr wrap="square">
            <a:spAutoFit/>
          </a:bodyPr>
          <a:lstStyle/>
          <a:p>
            <a:r>
              <a:rPr lang="en-US" dirty="0"/>
              <a:t>Daily Maxima </a:t>
            </a:r>
          </a:p>
        </p:txBody>
      </p:sp>
      <p:sp>
        <p:nvSpPr>
          <p:cNvPr id="10" name="Rectangle 9">
            <a:extLst>
              <a:ext uri="{FF2B5EF4-FFF2-40B4-BE49-F238E27FC236}">
                <a16:creationId xmlns:a16="http://schemas.microsoft.com/office/drawing/2014/main" id="{6CCD362D-8816-4A74-92B5-8A2DF1417E6C}"/>
              </a:ext>
            </a:extLst>
          </p:cNvPr>
          <p:cNvSpPr/>
          <p:nvPr/>
        </p:nvSpPr>
        <p:spPr>
          <a:xfrm>
            <a:off x="1138432" y="1286260"/>
            <a:ext cx="1678665" cy="369332"/>
          </a:xfrm>
          <a:prstGeom prst="rect">
            <a:avLst/>
          </a:prstGeom>
        </p:spPr>
        <p:txBody>
          <a:bodyPr wrap="none">
            <a:spAutoFit/>
          </a:bodyPr>
          <a:lstStyle/>
          <a:p>
            <a:r>
              <a:rPr lang="en-CA" dirty="0">
                <a:latin typeface="Times New Roman" panose="02020603050405020304" pitchFamily="18" charset="0"/>
                <a:ea typeface="Calibri" panose="020F0502020204030204" pitchFamily="34" charset="0"/>
                <a:cs typeface="Arial" panose="020B0604020202020204" pitchFamily="34" charset="0"/>
              </a:rPr>
              <a:t>(a) March 2019 </a:t>
            </a:r>
            <a:endParaRPr lang="en-US" dirty="0"/>
          </a:p>
        </p:txBody>
      </p:sp>
      <p:sp>
        <p:nvSpPr>
          <p:cNvPr id="11" name="Rectangle 10">
            <a:extLst>
              <a:ext uri="{FF2B5EF4-FFF2-40B4-BE49-F238E27FC236}">
                <a16:creationId xmlns:a16="http://schemas.microsoft.com/office/drawing/2014/main" id="{3D4D725C-7558-433C-B4FE-A5BB22A39D3C}"/>
              </a:ext>
            </a:extLst>
          </p:cNvPr>
          <p:cNvSpPr/>
          <p:nvPr/>
        </p:nvSpPr>
        <p:spPr>
          <a:xfrm>
            <a:off x="4817053" y="1338878"/>
            <a:ext cx="1563313" cy="369332"/>
          </a:xfrm>
          <a:prstGeom prst="rect">
            <a:avLst/>
          </a:prstGeom>
        </p:spPr>
        <p:txBody>
          <a:bodyPr wrap="none">
            <a:spAutoFit/>
          </a:bodyPr>
          <a:lstStyle/>
          <a:p>
            <a:r>
              <a:rPr lang="en-CA" dirty="0">
                <a:latin typeface="Times New Roman" panose="02020603050405020304" pitchFamily="18" charset="0"/>
                <a:ea typeface="Calibri" panose="020F0502020204030204" pitchFamily="34" charset="0"/>
                <a:cs typeface="Arial" panose="020B0604020202020204" pitchFamily="34" charset="0"/>
              </a:rPr>
              <a:t>(b) April 2019 </a:t>
            </a:r>
            <a:endParaRPr lang="en-US" dirty="0"/>
          </a:p>
        </p:txBody>
      </p:sp>
      <p:sp>
        <p:nvSpPr>
          <p:cNvPr id="4" name="TextBox 3">
            <a:extLst>
              <a:ext uri="{FF2B5EF4-FFF2-40B4-BE49-F238E27FC236}">
                <a16:creationId xmlns:a16="http://schemas.microsoft.com/office/drawing/2014/main" id="{3798CCA5-B8A8-7940-F26F-E88D119220F4}"/>
              </a:ext>
            </a:extLst>
          </p:cNvPr>
          <p:cNvSpPr txBox="1"/>
          <p:nvPr/>
        </p:nvSpPr>
        <p:spPr>
          <a:xfrm>
            <a:off x="1697753" y="4890602"/>
            <a:ext cx="495649" cy="215444"/>
          </a:xfrm>
          <a:prstGeom prst="rect">
            <a:avLst/>
          </a:prstGeom>
          <a:noFill/>
        </p:spPr>
        <p:txBody>
          <a:bodyPr wrap="none" rtlCol="0">
            <a:spAutoFit/>
          </a:bodyPr>
          <a:lstStyle/>
          <a:p>
            <a:r>
              <a:rPr lang="en-CA" sz="800" dirty="0">
                <a:solidFill>
                  <a:schemeClr val="accent6">
                    <a:lumMod val="75000"/>
                  </a:schemeClr>
                </a:solidFill>
                <a:latin typeface="Times New Roman" panose="02020603050405020304" pitchFamily="18" charset="0"/>
                <a:cs typeface="Times New Roman" panose="02020603050405020304" pitchFamily="18" charset="0"/>
              </a:rPr>
              <a:t>100 km</a:t>
            </a:r>
          </a:p>
        </p:txBody>
      </p:sp>
      <p:cxnSp>
        <p:nvCxnSpPr>
          <p:cNvPr id="8" name="Straight Connector 7">
            <a:extLst>
              <a:ext uri="{FF2B5EF4-FFF2-40B4-BE49-F238E27FC236}">
                <a16:creationId xmlns:a16="http://schemas.microsoft.com/office/drawing/2014/main" id="{BD18E9E4-32E2-FE07-82F7-9BFE104F18BA}"/>
              </a:ext>
            </a:extLst>
          </p:cNvPr>
          <p:cNvCxnSpPr>
            <a:cxnSpLocks/>
          </p:cNvCxnSpPr>
          <p:nvPr/>
        </p:nvCxnSpPr>
        <p:spPr>
          <a:xfrm>
            <a:off x="1802703" y="4859862"/>
            <a:ext cx="28575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A221EA0-5BDE-8EE8-32A3-FB06F94D9852}"/>
              </a:ext>
            </a:extLst>
          </p:cNvPr>
          <p:cNvSpPr txBox="1"/>
          <p:nvPr/>
        </p:nvSpPr>
        <p:spPr>
          <a:xfrm>
            <a:off x="3321923" y="4838598"/>
            <a:ext cx="8108078" cy="1703030"/>
          </a:xfrm>
          <a:prstGeom prst="rect">
            <a:avLst/>
          </a:prstGeom>
          <a:noFill/>
        </p:spPr>
        <p:txBody>
          <a:bodyPr wrap="square" rtlCol="0">
            <a:spAutoFit/>
          </a:bodyPr>
          <a:lstStyle/>
          <a:p>
            <a:pPr marL="342900" lvl="0" indent="-342900" algn="just">
              <a:lnSpc>
                <a:spcPct val="150000"/>
              </a:lnSpc>
              <a:buFont typeface="Symbol" panose="05050102010706020507" pitchFamily="18" charset="2"/>
              <a:buChar char=""/>
            </a:pPr>
            <a:r>
              <a:rPr lang="en-CA" sz="1400" dirty="0">
                <a:effectLst/>
                <a:latin typeface="Times New Roman" panose="02020603050405020304" pitchFamily="18" charset="0"/>
                <a:ea typeface="Calibri" panose="020F0502020204030204" pitchFamily="34" charset="0"/>
                <a:cs typeface="Arial" panose="020B0604020202020204" pitchFamily="34" charset="0"/>
              </a:rPr>
              <a:t>Graph a) </a:t>
            </a:r>
            <a:r>
              <a:rPr lang="en-CA" sz="14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demonstrates the amount of heavy rain in March 2019</a:t>
            </a:r>
          </a:p>
          <a:p>
            <a:pPr marL="342900" lvl="0" indent="-342900" algn="just">
              <a:lnSpc>
                <a:spcPct val="150000"/>
              </a:lnSpc>
              <a:buFont typeface="Symbol" panose="05050102010706020507" pitchFamily="18" charset="2"/>
              <a:buChar char=""/>
            </a:pPr>
            <a:r>
              <a:rPr lang="en-CA" sz="1400" dirty="0">
                <a:effectLst/>
                <a:latin typeface="Times New Roman" panose="02020603050405020304" pitchFamily="18" charset="0"/>
                <a:ea typeface="Calibri" panose="020F0502020204030204" pitchFamily="34" charset="0"/>
                <a:cs typeface="Arial" panose="020B0604020202020204" pitchFamily="34" charset="0"/>
              </a:rPr>
              <a:t>Graph b) </a:t>
            </a:r>
            <a:r>
              <a:rPr lang="en-CA" sz="14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shows the amount of regular rain in April 2019</a:t>
            </a:r>
            <a:r>
              <a:rPr lang="en-CA" sz="1400" dirty="0">
                <a:effectLst/>
                <a:latin typeface="Times New Roman" panose="02020603050405020304" pitchFamily="18" charset="0"/>
                <a:ea typeface="Calibri" panose="020F0502020204030204" pitchFamily="34" charset="0"/>
                <a:cs typeface="Arial" panose="020B0604020202020204" pitchFamily="34" charset="0"/>
              </a:rPr>
              <a:t>.</a:t>
            </a:r>
          </a:p>
          <a:p>
            <a:pPr marL="342900" lvl="0" indent="-342900" algn="just">
              <a:lnSpc>
                <a:spcPct val="150000"/>
              </a:lnSpc>
              <a:spcAft>
                <a:spcPts val="800"/>
              </a:spcAft>
              <a:buFont typeface="Symbol" panose="05050102010706020507" pitchFamily="18" charset="2"/>
              <a:buChar char=""/>
            </a:pPr>
            <a:r>
              <a:rPr lang="en-CA" sz="1400" dirty="0">
                <a:solidFill>
                  <a:schemeClr val="accent6">
                    <a:lumMod val="50000"/>
                  </a:schemeClr>
                </a:solidFill>
                <a:effectLst/>
                <a:latin typeface="Times New Roman" panose="02020603050405020304" pitchFamily="18" charset="0"/>
                <a:ea typeface="Calibri" panose="020F0502020204030204" pitchFamily="34" charset="0"/>
                <a:cs typeface="Arial" panose="020B0604020202020204" pitchFamily="34" charset="0"/>
              </a:rPr>
              <a:t>The table shows the total precipitation in March and April 2019. The maximum amount is demonstrated by </a:t>
            </a:r>
            <a:r>
              <a:rPr lang="en-CA" sz="14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red</a:t>
            </a:r>
            <a:r>
              <a:rPr lang="en-CA" sz="1400" dirty="0">
                <a:effectLst/>
                <a:latin typeface="Times New Roman" panose="02020603050405020304" pitchFamily="18" charset="0"/>
                <a:ea typeface="Calibri" panose="020F0502020204030204" pitchFamily="34" charset="0"/>
                <a:cs typeface="Arial" panose="020B0604020202020204" pitchFamily="34" charset="0"/>
              </a:rPr>
              <a:t>. </a:t>
            </a:r>
          </a:p>
          <a:p>
            <a:endParaRPr lang="en-CA" sz="1400" dirty="0"/>
          </a:p>
        </p:txBody>
      </p:sp>
    </p:spTree>
    <p:extLst>
      <p:ext uri="{BB962C8B-B14F-4D97-AF65-F5344CB8AC3E}">
        <p14:creationId xmlns:p14="http://schemas.microsoft.com/office/powerpoint/2010/main" val="209470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2D95-1EFF-4B10-9CE6-128EBD32D95A}"/>
              </a:ext>
            </a:extLst>
          </p:cNvPr>
          <p:cNvSpPr>
            <a:spLocks noGrp="1"/>
          </p:cNvSpPr>
          <p:nvPr>
            <p:ph type="title"/>
          </p:nvPr>
        </p:nvSpPr>
        <p:spPr>
          <a:xfrm>
            <a:off x="757237" y="98426"/>
            <a:ext cx="10677525" cy="501646"/>
          </a:xfrm>
        </p:spPr>
        <p:txBody>
          <a:bodyPr>
            <a:norm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Methodologies and Analyses for Rainfall and Return Period Assessment</a:t>
            </a:r>
          </a:p>
        </p:txBody>
      </p:sp>
      <p:graphicFrame>
        <p:nvGraphicFramePr>
          <p:cNvPr id="4" name="Content Placeholder 3">
            <a:extLst>
              <a:ext uri="{FF2B5EF4-FFF2-40B4-BE49-F238E27FC236}">
                <a16:creationId xmlns:a16="http://schemas.microsoft.com/office/drawing/2014/main" id="{0EB65749-C1DC-DA86-D923-D3437290A94E}"/>
              </a:ext>
            </a:extLst>
          </p:cNvPr>
          <p:cNvGraphicFramePr>
            <a:graphicFrameLocks noGrp="1"/>
          </p:cNvGraphicFramePr>
          <p:nvPr>
            <p:ph idx="1"/>
            <p:extLst>
              <p:ext uri="{D42A27DB-BD31-4B8C-83A1-F6EECF244321}">
                <p14:modId xmlns:p14="http://schemas.microsoft.com/office/powerpoint/2010/main" val="4052985970"/>
              </p:ext>
            </p:extLst>
          </p:nvPr>
        </p:nvGraphicFramePr>
        <p:xfrm>
          <a:off x="288129" y="704847"/>
          <a:ext cx="11615739" cy="5949945"/>
        </p:xfrm>
        <a:graphic>
          <a:graphicData uri="http://schemas.openxmlformats.org/drawingml/2006/table">
            <a:tbl>
              <a:tblPr firstRow="1" bandRow="1">
                <a:tableStyleId>{F5AB1C69-6EDB-4FF4-983F-18BD219EF322}</a:tableStyleId>
              </a:tblPr>
              <a:tblGrid>
                <a:gridCol w="1953601">
                  <a:extLst>
                    <a:ext uri="{9D8B030D-6E8A-4147-A177-3AD203B41FA5}">
                      <a16:colId xmlns:a16="http://schemas.microsoft.com/office/drawing/2014/main" val="2143816014"/>
                    </a:ext>
                  </a:extLst>
                </a:gridCol>
                <a:gridCol w="9662138">
                  <a:extLst>
                    <a:ext uri="{9D8B030D-6E8A-4147-A177-3AD203B41FA5}">
                      <a16:colId xmlns:a16="http://schemas.microsoft.com/office/drawing/2014/main" val="1404567312"/>
                    </a:ext>
                  </a:extLst>
                </a:gridCol>
              </a:tblGrid>
              <a:tr h="661105">
                <a:tc>
                  <a:txBody>
                    <a:bodyPr/>
                    <a:lstStyle/>
                    <a:p>
                      <a:pPr algn="l"/>
                      <a:r>
                        <a:rPr lang="en-CA" dirty="0">
                          <a:latin typeface="Times New Roman" panose="02020603050405020304" pitchFamily="18" charset="0"/>
                          <a:cs typeface="Times New Roman" panose="02020603050405020304" pitchFamily="18" charset="0"/>
                        </a:rPr>
                        <a:t>Aspect</a:t>
                      </a:r>
                    </a:p>
                  </a:txBody>
                  <a:tcPr/>
                </a:tc>
                <a:tc>
                  <a:txBody>
                    <a:bodyPr/>
                    <a:lstStyle/>
                    <a:p>
                      <a:pPr algn="l"/>
                      <a:r>
                        <a:rPr lang="en-CA" dirty="0">
                          <a:latin typeface="Times New Roman" panose="02020603050405020304" pitchFamily="18" charset="0"/>
                          <a:cs typeface="Times New Roman" panose="02020603050405020304" pitchFamily="18" charset="0"/>
                        </a:rPr>
                        <a:t>Details</a:t>
                      </a:r>
                    </a:p>
                  </a:txBody>
                  <a:tcPr/>
                </a:tc>
                <a:extLst>
                  <a:ext uri="{0D108BD9-81ED-4DB2-BD59-A6C34878D82A}">
                    <a16:rowId xmlns:a16="http://schemas.microsoft.com/office/drawing/2014/main" val="2522684684"/>
                  </a:ext>
                </a:extLst>
              </a:tr>
              <a:tr h="661105">
                <a:tc>
                  <a:txBody>
                    <a:bodyPr/>
                    <a:lstStyle/>
                    <a:p>
                      <a:pPr algn="l"/>
                      <a:r>
                        <a:rPr lang="en-CA" dirty="0">
                          <a:latin typeface="Times New Roman" panose="02020603050405020304" pitchFamily="18" charset="0"/>
                          <a:cs typeface="Times New Roman" panose="02020603050405020304" pitchFamily="18" charset="0"/>
                        </a:rPr>
                        <a:t>Station Data</a:t>
                      </a:r>
                    </a:p>
                  </a:txBody>
                  <a:tcPr/>
                </a:tc>
                <a:tc>
                  <a:txBody>
                    <a:bodyPr/>
                    <a:lstStyle/>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Initial analysis of 7 stations with descriptive statistics (mean, median, mode, etc.).</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Selected 4 stations with &gt;20 years of data for further study.</a:t>
                      </a:r>
                    </a:p>
                  </a:txBody>
                  <a:tcPr/>
                </a:tc>
                <a:extLst>
                  <a:ext uri="{0D108BD9-81ED-4DB2-BD59-A6C34878D82A}">
                    <a16:rowId xmlns:a16="http://schemas.microsoft.com/office/drawing/2014/main" val="1630529447"/>
                  </a:ext>
                </a:extLst>
              </a:tr>
              <a:tr h="661105">
                <a:tc>
                  <a:txBody>
                    <a:bodyPr/>
                    <a:lstStyle/>
                    <a:p>
                      <a:pPr algn="l"/>
                      <a:r>
                        <a:rPr lang="en-CA" dirty="0">
                          <a:latin typeface="Times New Roman" panose="02020603050405020304" pitchFamily="18" charset="0"/>
                          <a:cs typeface="Times New Roman" panose="02020603050405020304" pitchFamily="18" charset="0"/>
                        </a:rPr>
                        <a:t>Trend Analysis</a:t>
                      </a:r>
                    </a:p>
                  </a:txBody>
                  <a:tcPr/>
                </a:tc>
                <a:tc>
                  <a:txBody>
                    <a:bodyPr/>
                    <a:lstStyle/>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Trends in total annual and maximum 24-hour precipitation analyzed.</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Mann-Kendall method used for trend detection.</a:t>
                      </a:r>
                    </a:p>
                  </a:txBody>
                  <a:tcPr/>
                </a:tc>
                <a:extLst>
                  <a:ext uri="{0D108BD9-81ED-4DB2-BD59-A6C34878D82A}">
                    <a16:rowId xmlns:a16="http://schemas.microsoft.com/office/drawing/2014/main" val="254899885"/>
                  </a:ext>
                </a:extLst>
              </a:tr>
              <a:tr h="661105">
                <a:tc>
                  <a:txBody>
                    <a:bodyPr/>
                    <a:lstStyle/>
                    <a:p>
                      <a:pPr algn="l"/>
                      <a:r>
                        <a:rPr lang="en-CA" dirty="0">
                          <a:latin typeface="Times New Roman" panose="02020603050405020304" pitchFamily="18" charset="0"/>
                          <a:cs typeface="Times New Roman" panose="02020603050405020304" pitchFamily="18" charset="0"/>
                        </a:rPr>
                        <a:t>PMP Estimation Methods</a:t>
                      </a:r>
                    </a:p>
                  </a:txBody>
                  <a:tcPr/>
                </a:tc>
                <a:tc>
                  <a:txBody>
                    <a:bodyPr/>
                    <a:lstStyle/>
                    <a:p>
                      <a:pPr marL="285750" indent="-285750" algn="l">
                        <a:buFont typeface="Arial" panose="020B0604020202020204" pitchFamily="34" charset="0"/>
                        <a:buChar char="•"/>
                      </a:pPr>
                      <a:r>
                        <a:rPr lang="en-CA" b="1" dirty="0">
                          <a:latin typeface="Times New Roman" panose="02020603050405020304" pitchFamily="18" charset="0"/>
                          <a:cs typeface="Times New Roman" panose="02020603050405020304" pitchFamily="18" charset="0"/>
                        </a:rPr>
                        <a:t>Hershfield Method</a:t>
                      </a:r>
                      <a:r>
                        <a:rPr lang="en-CA" dirty="0">
                          <a:latin typeface="Times New Roman" panose="02020603050405020304" pitchFamily="18" charset="0"/>
                          <a:cs typeface="Times New Roman" panose="02020603050405020304" pitchFamily="18" charset="0"/>
                        </a:rPr>
                        <a:t>: Used with </a:t>
                      </a:r>
                      <a:r>
                        <a:rPr lang="en-CA" i="1" dirty="0">
                          <a:latin typeface="Times New Roman" panose="02020603050405020304" pitchFamily="18" charset="0"/>
                          <a:cs typeface="Times New Roman" panose="02020603050405020304" pitchFamily="18" charset="0"/>
                        </a:rPr>
                        <a:t>K</a:t>
                      </a:r>
                      <a:r>
                        <a:rPr lang="en-CA" i="1" baseline="-25000"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factors of 15 and 6.</a:t>
                      </a: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Modified </a:t>
                      </a:r>
                      <a:r>
                        <a:rPr lang="en-US" b="1" dirty="0" err="1">
                          <a:latin typeface="Times New Roman" panose="02020603050405020304" pitchFamily="18" charset="0"/>
                          <a:cs typeface="Times New Roman" panose="02020603050405020304" pitchFamily="18" charset="0"/>
                        </a:rPr>
                        <a:t>Desa</a:t>
                      </a:r>
                      <a:r>
                        <a:rPr lang="en-US" b="1" dirty="0">
                          <a:latin typeface="Times New Roman" panose="02020603050405020304" pitchFamily="18" charset="0"/>
                          <a:cs typeface="Times New Roman" panose="02020603050405020304" pitchFamily="18" charset="0"/>
                        </a:rPr>
                        <a:t> Method</a:t>
                      </a:r>
                      <a:r>
                        <a:rPr lang="en-US" dirty="0">
                          <a:latin typeface="Times New Roman" panose="02020603050405020304" pitchFamily="18" charset="0"/>
                          <a:cs typeface="Times New Roman" panose="02020603050405020304" pitchFamily="18" charset="0"/>
                        </a:rPr>
                        <a:t>: Excludes max precipitation to calculate </a:t>
                      </a:r>
                      <a:r>
                        <a:rPr lang="en-US"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334861981"/>
                  </a:ext>
                </a:extLst>
              </a:tr>
              <a:tr h="661105">
                <a:tc>
                  <a:txBody>
                    <a:bodyPr/>
                    <a:lstStyle/>
                    <a:p>
                      <a:pPr algn="l"/>
                      <a:r>
                        <a:rPr lang="en-CA" dirty="0">
                          <a:latin typeface="Times New Roman" panose="02020603050405020304" pitchFamily="18" charset="0"/>
                          <a:cs typeface="Times New Roman" panose="02020603050405020304" pitchFamily="18" charset="0"/>
                        </a:rPr>
                        <a:t>PMP Calculation  </a:t>
                      </a:r>
                    </a:p>
                  </a:txBody>
                  <a:tcPr/>
                </a:tc>
                <a:tc>
                  <a:txBody>
                    <a:bodyPr/>
                    <a:lstStyle/>
                    <a:p>
                      <a:pPr marL="285750" indent="-28575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Equation: </a:t>
                      </a:r>
                      <a:r>
                        <a:rPr lang="en-CA" i="1" dirty="0">
                          <a:latin typeface="Times New Roman" panose="02020603050405020304" pitchFamily="18" charset="0"/>
                          <a:cs typeface="Times New Roman" panose="02020603050405020304" pitchFamily="18" charset="0"/>
                        </a:rPr>
                        <a:t>X</a:t>
                      </a:r>
                      <a:r>
                        <a:rPr lang="en-CA" i="1" baseline="-25000" dirty="0">
                          <a:latin typeface="Times New Roman" panose="02020603050405020304" pitchFamily="18" charset="0"/>
                          <a:cs typeface="Times New Roman" panose="02020603050405020304" pitchFamily="18" charset="0"/>
                        </a:rPr>
                        <a:t>PMP</a:t>
                      </a:r>
                      <a:r>
                        <a:rPr lang="en-CA" i="1" dirty="0">
                          <a:latin typeface="Times New Roman" panose="02020603050405020304" pitchFamily="18" charset="0"/>
                          <a:cs typeface="Times New Roman" panose="02020603050405020304" pitchFamily="18" charset="0"/>
                        </a:rPr>
                        <a:t> = </a:t>
                      </a:r>
                      <a:r>
                        <a:rPr lang="en-CA" i="1" dirty="0" err="1">
                          <a:latin typeface="Times New Roman" panose="02020603050405020304" pitchFamily="18" charset="0"/>
                          <a:cs typeface="Times New Roman" panose="02020603050405020304" pitchFamily="18" charset="0"/>
                        </a:rPr>
                        <a:t>X</a:t>
                      </a:r>
                      <a:r>
                        <a:rPr lang="en-CA" i="1" baseline="-25000" dirty="0" err="1">
                          <a:latin typeface="Times New Roman" panose="02020603050405020304" pitchFamily="18" charset="0"/>
                          <a:cs typeface="Times New Roman" panose="02020603050405020304" pitchFamily="18" charset="0"/>
                        </a:rPr>
                        <a:t>n</a:t>
                      </a:r>
                      <a:r>
                        <a:rPr lang="en-CA" i="1" dirty="0">
                          <a:latin typeface="Times New Roman" panose="02020603050405020304" pitchFamily="18" charset="0"/>
                          <a:cs typeface="Times New Roman" panose="02020603050405020304" pitchFamily="18" charset="0"/>
                        </a:rPr>
                        <a:t> + S</a:t>
                      </a:r>
                      <a:r>
                        <a:rPr lang="en-CA" i="1" baseline="-25000" dirty="0">
                          <a:latin typeface="Times New Roman" panose="02020603050405020304" pitchFamily="18" charset="0"/>
                          <a:cs typeface="Times New Roman" panose="02020603050405020304" pitchFamily="18" charset="0"/>
                        </a:rPr>
                        <a:t>n</a:t>
                      </a:r>
                      <a:r>
                        <a:rPr lang="en-CA" i="1" dirty="0">
                          <a:latin typeface="Times New Roman" panose="02020603050405020304" pitchFamily="18" charset="0"/>
                          <a:cs typeface="Times New Roman" panose="02020603050405020304" pitchFamily="18" charset="0"/>
                        </a:rPr>
                        <a:t> * K</a:t>
                      </a:r>
                      <a:r>
                        <a:rPr lang="en-CA"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CA" dirty="0" err="1">
                          <a:latin typeface="Times New Roman" panose="02020603050405020304" pitchFamily="18" charset="0"/>
                          <a:cs typeface="Times New Roman" panose="02020603050405020304" pitchFamily="18" charset="0"/>
                        </a:rPr>
                        <a:t>Desa</a:t>
                      </a:r>
                      <a:r>
                        <a:rPr lang="en-CA" dirty="0">
                          <a:latin typeface="Times New Roman" panose="02020603050405020304" pitchFamily="18" charset="0"/>
                          <a:cs typeface="Times New Roman" panose="02020603050405020304" pitchFamily="18" charset="0"/>
                        </a:rPr>
                        <a:t> method adjusts </a:t>
                      </a:r>
                      <a:r>
                        <a:rPr lang="en-CA" i="1" dirty="0">
                          <a:latin typeface="Times New Roman" panose="02020603050405020304" pitchFamily="18" charset="0"/>
                          <a:cs typeface="Times New Roman" panose="02020603050405020304" pitchFamily="18" charset="0"/>
                        </a:rPr>
                        <a:t>K</a:t>
                      </a:r>
                      <a:r>
                        <a:rPr lang="en-CA" i="1" baseline="-25000"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and uses max value across stations.</a:t>
                      </a:r>
                    </a:p>
                  </a:txBody>
                  <a:tcPr/>
                </a:tc>
                <a:extLst>
                  <a:ext uri="{0D108BD9-81ED-4DB2-BD59-A6C34878D82A}">
                    <a16:rowId xmlns:a16="http://schemas.microsoft.com/office/drawing/2014/main" val="2057221084"/>
                  </a:ext>
                </a:extLst>
              </a:tr>
              <a:tr h="661105">
                <a:tc>
                  <a:txBody>
                    <a:bodyPr/>
                    <a:lstStyle/>
                    <a:p>
                      <a:pPr algn="l"/>
                      <a:r>
                        <a:rPr lang="en-CA" dirty="0">
                          <a:latin typeface="Times New Roman" panose="02020603050405020304" pitchFamily="18" charset="0"/>
                          <a:cs typeface="Times New Roman" panose="02020603050405020304" pitchFamily="18" charset="0"/>
                        </a:rPr>
                        <a:t>Return Period Analysis</a:t>
                      </a:r>
                    </a:p>
                  </a:txBody>
                  <a:tcPr/>
                </a:tc>
                <a:tc>
                  <a:txBody>
                    <a:bodyPr/>
                    <a:lstStyle/>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Evaluated empirical and mathematical return periods using historical data.</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Software: </a:t>
                      </a:r>
                      <a:r>
                        <a:rPr lang="en-US" dirty="0" err="1">
                          <a:latin typeface="Times New Roman" panose="02020603050405020304" pitchFamily="18" charset="0"/>
                          <a:cs typeface="Times New Roman" panose="02020603050405020304" pitchFamily="18" charset="0"/>
                        </a:rPr>
                        <a:t>HyfranPlus</a:t>
                      </a:r>
                      <a:r>
                        <a:rPr lang="en-US" dirty="0">
                          <a:latin typeface="Times New Roman" panose="02020603050405020304" pitchFamily="18" charset="0"/>
                          <a:cs typeface="Times New Roman" panose="02020603050405020304" pitchFamily="18" charset="0"/>
                        </a:rPr>
                        <a:t> for probability distribution fitting.</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9020333"/>
                  </a:ext>
                </a:extLst>
              </a:tr>
              <a:tr h="661105">
                <a:tc>
                  <a:txBody>
                    <a:bodyPr/>
                    <a:lstStyle/>
                    <a:p>
                      <a:pPr algn="l"/>
                      <a:r>
                        <a:rPr lang="en-CA" dirty="0">
                          <a:latin typeface="Times New Roman" panose="02020603050405020304" pitchFamily="18" charset="0"/>
                          <a:cs typeface="Times New Roman" panose="02020603050405020304" pitchFamily="18" charset="0"/>
                        </a:rPr>
                        <a:t>Probability Distributions</a:t>
                      </a:r>
                    </a:p>
                  </a:txBody>
                  <a:tcPr/>
                </a:tc>
                <a:tc>
                  <a:txBody>
                    <a:bodyPr/>
                    <a:lstStyle/>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Distributions Used</a:t>
                      </a:r>
                      <a:r>
                        <a:rPr lang="en-US" dirty="0">
                          <a:latin typeface="Times New Roman" panose="02020603050405020304" pitchFamily="18" charset="0"/>
                          <a:cs typeface="Times New Roman" panose="02020603050405020304" pitchFamily="18" charset="0"/>
                        </a:rPr>
                        <a:t>: GEV, Log-Normal, Log-Normal3, Pearson Type III, Gumbel, Inverse Gamma.</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Parameters estimated via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aximum </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ikelihood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stimation (MLE).</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54775039"/>
                  </a:ext>
                </a:extLst>
              </a:tr>
              <a:tr h="661105">
                <a:tc>
                  <a:txBody>
                    <a:bodyPr/>
                    <a:lstStyle/>
                    <a:p>
                      <a:pPr algn="l"/>
                      <a:r>
                        <a:rPr lang="en-CA" dirty="0">
                          <a:latin typeface="Times New Roman" panose="02020603050405020304" pitchFamily="18" charset="0"/>
                          <a:cs typeface="Times New Roman" panose="02020603050405020304" pitchFamily="18" charset="0"/>
                        </a:rPr>
                        <a:t>Goodness-of-Fit Tests</a:t>
                      </a:r>
                    </a:p>
                  </a:txBody>
                  <a:tcPr/>
                </a:tc>
                <a:tc>
                  <a:txBody>
                    <a:bodyPr/>
                    <a:lstStyle/>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Applied </a:t>
                      </a:r>
                      <a:r>
                        <a:rPr lang="en-US" b="0"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kaike </a:t>
                      </a:r>
                      <a:r>
                        <a:rPr lang="en-US" i="1"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nformation </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riterion (AIC) and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ayesian </a:t>
                      </a:r>
                      <a:r>
                        <a:rPr lang="en-US" i="1"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nformation </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riterion (BIC).</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Evaluated model performance and reliability.</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6738885"/>
                  </a:ext>
                </a:extLst>
              </a:tr>
              <a:tr h="661105">
                <a:tc>
                  <a:txBody>
                    <a:bodyPr/>
                    <a:lstStyle/>
                    <a:p>
                      <a:pPr algn="l"/>
                      <a:r>
                        <a:rPr lang="en-CA" dirty="0">
                          <a:latin typeface="Times New Roman" panose="02020603050405020304" pitchFamily="18" charset="0"/>
                          <a:cs typeface="Times New Roman" panose="02020603050405020304" pitchFamily="18" charset="0"/>
                        </a:rPr>
                        <a:t>Purpose</a:t>
                      </a:r>
                    </a:p>
                  </a:txBody>
                  <a:tcPr/>
                </a:tc>
                <a:tc>
                  <a:txBody>
                    <a:bodyPr/>
                    <a:lstStyle/>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understand extreme rainfall patterns, estimate return periods, and assess risks for the </a:t>
                      </a:r>
                      <a:r>
                        <a:rPr lang="en-US" i="1" dirty="0">
                          <a:latin typeface="Times New Roman" panose="02020603050405020304" pitchFamily="18" charset="0"/>
                          <a:cs typeface="Times New Roman" panose="02020603050405020304" pitchFamily="18" charset="0"/>
                        </a:rPr>
                        <a:t>Zagros</a:t>
                      </a:r>
                      <a:r>
                        <a:rPr lang="en-US" dirty="0">
                          <a:latin typeface="Times New Roman" panose="02020603050405020304" pitchFamily="18" charset="0"/>
                          <a:cs typeface="Times New Roman" panose="02020603050405020304" pitchFamily="18" charset="0"/>
                        </a:rPr>
                        <a:t> Mountains region.</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3864299"/>
                  </a:ext>
                </a:extLst>
              </a:tr>
            </a:tbl>
          </a:graphicData>
        </a:graphic>
      </p:graphicFrame>
      <p:sp>
        <p:nvSpPr>
          <p:cNvPr id="5" name="Rectangle 1">
            <a:extLst>
              <a:ext uri="{FF2B5EF4-FFF2-40B4-BE49-F238E27FC236}">
                <a16:creationId xmlns:a16="http://schemas.microsoft.com/office/drawing/2014/main" id="{8467B18A-A8BA-D4A5-0068-240323AF9F7E}"/>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Slide 6 and elsewhere.  Give some information on Probable Maximum Precipitation. I assume daily totals and Rain + Snow? Recent papers (</a:t>
            </a:r>
            <a:r>
              <a:rPr kumimoji="0" lang="en-US" altLang="en-US" sz="1200" b="0" i="0" u="none" strike="noStrike" cap="none" normalizeH="0" baseline="0">
                <a:ln>
                  <a:noFill/>
                </a:ln>
                <a:solidFill>
                  <a:srgbClr val="1155CC"/>
                </a:solidFill>
                <a:effectLst/>
                <a:latin typeface="Aptos" panose="020B0004020202020204" pitchFamily="34" charset="0"/>
                <a:hlinkClick r:id="rId2"/>
              </a:rPr>
              <a:t>https://doi.org/10.5194/egusphere-2024-2594</a:t>
            </a:r>
            <a:r>
              <a:rPr kumimoji="0" lang="en-US" altLang="en-US" sz="1200" b="0" i="0" u="none" strike="noStrike" cap="none" normalizeH="0" baseline="0">
                <a:ln>
                  <a:noFill/>
                </a:ln>
                <a:solidFill>
                  <a:srgbClr val="000000"/>
                </a:solidFill>
                <a:effectLst/>
                <a:latin typeface="Aptos" panose="020B0004020202020204" pitchFamily="34" charset="0"/>
              </a:rPr>
              <a:t>) point out some of the problems with the WMO definition.</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933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FDDD-CB94-1CB5-1C64-9B4F92EF286E}"/>
              </a:ext>
            </a:extLst>
          </p:cNvPr>
          <p:cNvSpPr>
            <a:spLocks noGrp="1"/>
          </p:cNvSpPr>
          <p:nvPr>
            <p:ph type="title"/>
          </p:nvPr>
        </p:nvSpPr>
        <p:spPr>
          <a:xfrm>
            <a:off x="347661" y="69851"/>
            <a:ext cx="11496675" cy="444500"/>
          </a:xfrm>
        </p:spPr>
        <p:txBody>
          <a:bodyPr>
            <a:normAutofit fontScale="90000"/>
          </a:bodyPr>
          <a:lstStyle/>
          <a:p>
            <a:pPr algn="ctr"/>
            <a:r>
              <a:rPr lang="en-US" sz="2800" dirty="0">
                <a:solidFill>
                  <a:srgbClr val="C00000"/>
                </a:solidFill>
                <a:latin typeface="Times New Roman" panose="02020603050405020304" pitchFamily="18" charset="0"/>
                <a:cs typeface="Times New Roman" panose="02020603050405020304" pitchFamily="18" charset="0"/>
              </a:rPr>
              <a:t>PMP (</a:t>
            </a:r>
            <a:r>
              <a:rPr lang="en-US" sz="2200" dirty="0">
                <a:solidFill>
                  <a:srgbClr val="C00000"/>
                </a:solidFill>
                <a:latin typeface="Times New Roman" panose="02020603050405020304" pitchFamily="18" charset="0"/>
                <a:cs typeface="Times New Roman" panose="02020603050405020304" pitchFamily="18" charset="0"/>
              </a:rPr>
              <a:t>Probability Maximum Precipitation</a:t>
            </a:r>
            <a:r>
              <a:rPr lang="en-US" sz="2800" dirty="0">
                <a:solidFill>
                  <a:srgbClr val="C00000"/>
                </a:solidFill>
                <a:latin typeface="Times New Roman" panose="02020603050405020304" pitchFamily="18" charset="0"/>
                <a:cs typeface="Times New Roman" panose="02020603050405020304" pitchFamily="18" charset="0"/>
              </a:rPr>
              <a:t>) Analysis and Return Period Estimation</a:t>
            </a:r>
            <a:endParaRPr lang="en-CA" sz="28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DA241D84-4BCE-0E58-359D-52AAF6970E4F}"/>
                  </a:ext>
                </a:extLst>
              </p:cNvPr>
              <p:cNvGraphicFramePr>
                <a:graphicFrameLocks noGrp="1"/>
              </p:cNvGraphicFramePr>
              <p:nvPr>
                <p:ph idx="1"/>
                <p:extLst>
                  <p:ext uri="{D42A27DB-BD31-4B8C-83A1-F6EECF244321}">
                    <p14:modId xmlns:p14="http://schemas.microsoft.com/office/powerpoint/2010/main" val="3068116032"/>
                  </p:ext>
                </p:extLst>
              </p:nvPr>
            </p:nvGraphicFramePr>
            <p:xfrm>
              <a:off x="347660" y="514351"/>
              <a:ext cx="11568115" cy="5969719"/>
            </p:xfrm>
            <a:graphic>
              <a:graphicData uri="http://schemas.openxmlformats.org/drawingml/2006/table">
                <a:tbl>
                  <a:tblPr firstRow="1" bandRow="1">
                    <a:tableStyleId>{5C22544A-7EE6-4342-B048-85BDC9FD1C3A}</a:tableStyleId>
                  </a:tblPr>
                  <a:tblGrid>
                    <a:gridCol w="2616483">
                      <a:extLst>
                        <a:ext uri="{9D8B030D-6E8A-4147-A177-3AD203B41FA5}">
                          <a16:colId xmlns:a16="http://schemas.microsoft.com/office/drawing/2014/main" val="2856839535"/>
                        </a:ext>
                      </a:extLst>
                    </a:gridCol>
                    <a:gridCol w="8951632">
                      <a:extLst>
                        <a:ext uri="{9D8B030D-6E8A-4147-A177-3AD203B41FA5}">
                          <a16:colId xmlns:a16="http://schemas.microsoft.com/office/drawing/2014/main" val="3312267610"/>
                        </a:ext>
                      </a:extLst>
                    </a:gridCol>
                  </a:tblGrid>
                  <a:tr h="421162">
                    <a:tc>
                      <a:txBody>
                        <a:bodyPr/>
                        <a:lstStyle/>
                        <a:p>
                          <a:pPr algn="l"/>
                          <a:r>
                            <a:rPr lang="en-CA" sz="1600" dirty="0">
                              <a:latin typeface="Times New Roman" panose="02020603050405020304" pitchFamily="18" charset="0"/>
                              <a:cs typeface="Times New Roman" panose="02020603050405020304" pitchFamily="18" charset="0"/>
                            </a:rPr>
                            <a:t>Aspect</a:t>
                          </a:r>
                        </a:p>
                      </a:txBody>
                      <a:tcPr/>
                    </a:tc>
                    <a:tc>
                      <a:txBody>
                        <a:bodyPr/>
                        <a:lstStyle/>
                        <a:p>
                          <a:pPr algn="l"/>
                          <a:r>
                            <a:rPr lang="en-CA" sz="1600" dirty="0">
                              <a:latin typeface="Times New Roman" panose="02020603050405020304" pitchFamily="18" charset="0"/>
                              <a:cs typeface="Times New Roman" panose="02020603050405020304" pitchFamily="18" charset="0"/>
                            </a:rPr>
                            <a:t>Details</a:t>
                          </a:r>
                        </a:p>
                      </a:txBody>
                      <a:tcPr/>
                    </a:tc>
                    <a:extLst>
                      <a:ext uri="{0D108BD9-81ED-4DB2-BD59-A6C34878D82A}">
                        <a16:rowId xmlns:a16="http://schemas.microsoft.com/office/drawing/2014/main" val="2431104840"/>
                      </a:ext>
                    </a:extLst>
                  </a:tr>
                  <a:tr h="2084555">
                    <a:tc>
                      <a:txBody>
                        <a:bodyPr/>
                        <a:lstStyle/>
                        <a:p>
                          <a:pPr algn="l"/>
                          <a:r>
                            <a:rPr lang="en-CA" sz="1600" dirty="0">
                              <a:latin typeface="Times New Roman" panose="02020603050405020304" pitchFamily="18" charset="0"/>
                              <a:cs typeface="Times New Roman" panose="02020603050405020304" pitchFamily="18" charset="0"/>
                            </a:rPr>
                            <a:t>PMP Estimation Methods</a:t>
                          </a:r>
                        </a:p>
                      </a:txBody>
                      <a:tcPr/>
                    </a:tc>
                    <a:tc>
                      <a:txBody>
                        <a:bodyPr/>
                        <a:lstStyle/>
                        <a:p>
                          <a:pPr marL="0" indent="0" algn="l">
                            <a:buFont typeface="Arial" panose="020B0604020202020204" pitchFamily="34" charset="0"/>
                            <a:buNone/>
                          </a:pPr>
                          <a:r>
                            <a:rPr lang="en-CA" sz="1600" b="1" dirty="0"/>
                            <a:t>Hershfield Method</a:t>
                          </a:r>
                          <a:r>
                            <a:rPr lang="en-CA" sz="1600" dirty="0"/>
                            <a:t>: </a:t>
                          </a:r>
                          <a:r>
                            <a:rPr lang="en-CA" sz="1600" i="1" dirty="0"/>
                            <a:t>X</a:t>
                          </a:r>
                          <a:r>
                            <a:rPr lang="en-CA" sz="1600" i="1" baseline="-25000" dirty="0"/>
                            <a:t>PMP</a:t>
                          </a:r>
                          <a:r>
                            <a:rPr lang="en-CA" sz="1600" i="1" dirty="0"/>
                            <a:t> = </a:t>
                          </a:r>
                          <a:r>
                            <a:rPr lang="en-CA" sz="1600" i="1" dirty="0" err="1"/>
                            <a:t>X</a:t>
                          </a:r>
                          <a:r>
                            <a:rPr lang="en-CA" sz="1600" i="1" baseline="-25000" dirty="0" err="1"/>
                            <a:t>n</a:t>
                          </a:r>
                          <a:r>
                            <a:rPr lang="en-CA" sz="1600" i="1" dirty="0"/>
                            <a:t> + S</a:t>
                          </a:r>
                          <a:r>
                            <a:rPr lang="en-CA" sz="1600" i="1" baseline="-25000" dirty="0"/>
                            <a:t>n</a:t>
                          </a:r>
                          <a:r>
                            <a:rPr lang="en-CA" sz="1600" i="1" dirty="0"/>
                            <a:t> * K</a:t>
                          </a:r>
                          <a:r>
                            <a:rPr lang="en-CA" sz="1600" dirty="0"/>
                            <a:t>.</a:t>
                          </a:r>
                        </a:p>
                        <a:p>
                          <a:pPr marL="285750" indent="-285750" algn="l">
                            <a:buFont typeface="Arial" panose="020B0604020202020204" pitchFamily="34" charset="0"/>
                            <a:buChar char="•"/>
                          </a:pPr>
                          <a:r>
                            <a:rPr lang="en-CA" sz="1600" i="1" dirty="0" err="1">
                              <a:latin typeface="Times New Roman" panose="02020603050405020304" pitchFamily="18" charset="0"/>
                              <a:cs typeface="Times New Roman" panose="02020603050405020304" pitchFamily="18" charset="0"/>
                            </a:rPr>
                            <a:t>X</a:t>
                          </a:r>
                          <a:r>
                            <a:rPr lang="en-CA" sz="1600" i="1" baseline="-25000" dirty="0" err="1">
                              <a:latin typeface="Times New Roman" panose="02020603050405020304" pitchFamily="18" charset="0"/>
                              <a:cs typeface="Times New Roman" panose="02020603050405020304" pitchFamily="18" charset="0"/>
                            </a:rPr>
                            <a:t>n</a:t>
                          </a:r>
                          <a:r>
                            <a:rPr lang="en-CA" sz="1600" dirty="0">
                              <a:latin typeface="Times New Roman" panose="02020603050405020304" pitchFamily="18" charset="0"/>
                              <a:cs typeface="Times New Roman" panose="02020603050405020304" pitchFamily="18" charset="0"/>
                            </a:rPr>
                            <a:t>: Mean of annual maximum rainfall series.</a:t>
                          </a:r>
                        </a:p>
                        <a:p>
                          <a:pPr marL="285750" indent="-285750" algn="l">
                            <a:buFont typeface="Arial" panose="020B0604020202020204" pitchFamily="34" charset="0"/>
                            <a:buChar char="•"/>
                          </a:pPr>
                          <a:r>
                            <a:rPr lang="en-CA" sz="1600" i="1" dirty="0">
                              <a:latin typeface="Times New Roman" panose="02020603050405020304" pitchFamily="18" charset="0"/>
                              <a:cs typeface="Times New Roman" panose="02020603050405020304" pitchFamily="18" charset="0"/>
                            </a:rPr>
                            <a:t>S</a:t>
                          </a:r>
                          <a:r>
                            <a:rPr lang="en-CA" sz="1600" i="1" baseline="-25000" dirty="0">
                              <a:latin typeface="Times New Roman" panose="02020603050405020304" pitchFamily="18" charset="0"/>
                              <a:cs typeface="Times New Roman" panose="02020603050405020304" pitchFamily="18" charset="0"/>
                            </a:rPr>
                            <a:t>n</a:t>
                          </a:r>
                          <a:r>
                            <a:rPr lang="en-CA" sz="1600" dirty="0">
                              <a:latin typeface="Times New Roman" panose="02020603050405020304" pitchFamily="18" charset="0"/>
                              <a:cs typeface="Times New Roman" panose="02020603050405020304" pitchFamily="18" charset="0"/>
                            </a:rPr>
                            <a:t>: Standard </a:t>
                          </a:r>
                          <a:r>
                            <a:rPr lang="en-CA" sz="1600" dirty="0" err="1">
                              <a:latin typeface="Times New Roman" panose="02020603050405020304" pitchFamily="18" charset="0"/>
                              <a:cs typeface="Times New Roman" panose="02020603050405020304" pitchFamily="18" charset="0"/>
                            </a:rPr>
                            <a:t>Diviation</a:t>
                          </a:r>
                          <a:r>
                            <a:rPr lang="en-CA" sz="1600" dirty="0">
                              <a:latin typeface="Times New Roman" panose="02020603050405020304" pitchFamily="18" charset="0"/>
                              <a:cs typeface="Times New Roman" panose="02020603050405020304" pitchFamily="18" charset="0"/>
                            </a:rPr>
                            <a:t> of the series</a:t>
                          </a:r>
                        </a:p>
                        <a:p>
                          <a:pPr marL="285750" indent="-285750" algn="l">
                            <a:buFont typeface="Arial" panose="020B0604020202020204" pitchFamily="34" charset="0"/>
                            <a:buChar char="•"/>
                          </a:pPr>
                          <a:r>
                            <a:rPr lang="en-CA" sz="1600" i="1" dirty="0">
                              <a:latin typeface="Times New Roman" panose="02020603050405020304" pitchFamily="18" charset="0"/>
                              <a:cs typeface="Times New Roman" panose="02020603050405020304" pitchFamily="18" charset="0"/>
                            </a:rPr>
                            <a:t>K</a:t>
                          </a:r>
                          <a:r>
                            <a:rPr lang="en-CA" sz="1600" dirty="0">
                              <a:latin typeface="Times New Roman" panose="02020603050405020304" pitchFamily="18" charset="0"/>
                              <a:cs typeface="Times New Roman" panose="02020603050405020304" pitchFamily="18" charset="0"/>
                            </a:rPr>
                            <a:t>: Frequency factor (varies between 3-20 based on data and conditions).</a:t>
                          </a:r>
                        </a:p>
                        <a:p>
                          <a:pPr marL="0" indent="0" algn="l">
                            <a:buFont typeface="Arial" panose="020B0604020202020204" pitchFamily="34" charset="0"/>
                            <a:buNone/>
                          </a:pPr>
                          <a:r>
                            <a:rPr lang="en-CA" sz="1600" b="1" dirty="0">
                              <a:latin typeface="Times New Roman" panose="02020603050405020304" pitchFamily="18" charset="0"/>
                              <a:cs typeface="Times New Roman" panose="02020603050405020304" pitchFamily="18" charset="0"/>
                            </a:rPr>
                            <a:t>Modified </a:t>
                          </a:r>
                          <a:r>
                            <a:rPr lang="en-CA" sz="1600" b="1" dirty="0" err="1">
                              <a:latin typeface="Times New Roman" panose="02020603050405020304" pitchFamily="18" charset="0"/>
                              <a:cs typeface="Times New Roman" panose="02020603050405020304" pitchFamily="18" charset="0"/>
                            </a:rPr>
                            <a:t>Desa</a:t>
                          </a:r>
                          <a:r>
                            <a:rPr lang="en-CA" sz="1600" b="1" dirty="0">
                              <a:latin typeface="Times New Roman" panose="02020603050405020304" pitchFamily="18" charset="0"/>
                              <a:cs typeface="Times New Roman" panose="02020603050405020304" pitchFamily="18" charset="0"/>
                            </a:rPr>
                            <a:t> Method</a:t>
                          </a:r>
                          <a:r>
                            <a:rPr lang="en-CA" sz="160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Excludes maximum rainfall value to calculate </a:t>
                          </a:r>
                          <a:r>
                            <a:rPr lang="en-US" sz="1600" i="1" dirty="0">
                              <a:latin typeface="Times New Roman" panose="02020603050405020304" pitchFamily="18" charset="0"/>
                              <a:cs typeface="Times New Roman" panose="02020603050405020304" pitchFamily="18" charset="0"/>
                            </a:rPr>
                            <a:t>K</a:t>
                          </a:r>
                          <a:r>
                            <a:rPr lang="en-US" sz="1600" i="1" baseline="-25000" dirty="0">
                              <a:latin typeface="Times New Roman" panose="02020603050405020304" pitchFamily="18" charset="0"/>
                              <a:cs typeface="Times New Roman" panose="02020603050405020304" pitchFamily="18" charset="0"/>
                            </a:rPr>
                            <a:t>m</a:t>
                          </a:r>
                          <a:r>
                            <a:rPr lang="en-US" sz="160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CA" sz="1600" b="0" i="1" smtClean="0">
                                      <a:latin typeface="Cambria Math" panose="02040503050406030204" pitchFamily="18" charset="0"/>
                                      <a:cs typeface="Times New Roman" panose="02020603050405020304" pitchFamily="18" charset="0"/>
                                    </a:rPr>
                                    <m:t>𝐾</m:t>
                                  </m:r>
                                </m:e>
                                <m:sub>
                                  <m:r>
                                    <a:rPr lang="en-CA" sz="1600" b="0" i="1" smtClean="0">
                                      <a:latin typeface="Cambria Math" panose="02040503050406030204" pitchFamily="18" charset="0"/>
                                      <a:cs typeface="Times New Roman" panose="02020603050405020304" pitchFamily="18" charset="0"/>
                                    </a:rPr>
                                    <m:t>𝑚</m:t>
                                  </m:r>
                                </m:sub>
                              </m:sSub>
                              <m:r>
                                <a:rPr lang="en-CA" sz="1600" b="0" i="1" smtClean="0">
                                  <a:latin typeface="Cambria Math" panose="02040503050406030204" pitchFamily="18" charset="0"/>
                                  <a:cs typeface="Times New Roman" panose="02020603050405020304" pitchFamily="18" charset="0"/>
                                </a:rPr>
                                <m:t>=</m:t>
                              </m:r>
                              <m:f>
                                <m:fPr>
                                  <m:ctrlPr>
                                    <a:rPr lang="en-CA" sz="1600" b="0" i="1" smtClean="0">
                                      <a:latin typeface="Cambria Math" panose="02040503050406030204" pitchFamily="18" charset="0"/>
                                      <a:cs typeface="Times New Roman" panose="02020603050405020304" pitchFamily="18" charset="0"/>
                                    </a:rPr>
                                  </m:ctrlPr>
                                </m:fPr>
                                <m:num>
                                  <m:sSub>
                                    <m:sSubPr>
                                      <m:ctrlPr>
                                        <a:rPr lang="en-CA" sz="1600" b="0" i="1" smtClean="0">
                                          <a:latin typeface="Cambria Math" panose="02040503050406030204" pitchFamily="18" charset="0"/>
                                          <a:cs typeface="Times New Roman" panose="02020603050405020304" pitchFamily="18" charset="0"/>
                                        </a:rPr>
                                      </m:ctrlPr>
                                    </m:sSubPr>
                                    <m:e>
                                      <m:r>
                                        <a:rPr lang="en-CA" sz="1600" b="0" i="1" smtClean="0">
                                          <a:latin typeface="Cambria Math" panose="02040503050406030204" pitchFamily="18" charset="0"/>
                                          <a:cs typeface="Times New Roman" panose="02020603050405020304" pitchFamily="18" charset="0"/>
                                        </a:rPr>
                                        <m:t>𝑋</m:t>
                                      </m:r>
                                    </m:e>
                                    <m:sub>
                                      <m:r>
                                        <a:rPr lang="en-CA" sz="1600" b="0" i="1" smtClean="0">
                                          <a:latin typeface="Cambria Math" panose="02040503050406030204" pitchFamily="18" charset="0"/>
                                          <a:cs typeface="Times New Roman" panose="02020603050405020304" pitchFamily="18" charset="0"/>
                                        </a:rPr>
                                        <m:t>𝑚𝑎𝑥</m:t>
                                      </m:r>
                                    </m:sub>
                                  </m:sSub>
                                  <m:r>
                                    <a:rPr lang="en-CA" sz="1600" b="0" i="1" smtClean="0">
                                      <a:latin typeface="Cambria Math" panose="02040503050406030204" pitchFamily="18" charset="0"/>
                                      <a:cs typeface="Times New Roman" panose="02020603050405020304" pitchFamily="18" charset="0"/>
                                    </a:rPr>
                                    <m:t>−</m:t>
                                  </m:r>
                                  <m:sSub>
                                    <m:sSubPr>
                                      <m:ctrlPr>
                                        <a:rPr lang="en-CA" sz="1600" b="0" i="1" smtClean="0">
                                          <a:latin typeface="Cambria Math" panose="02040503050406030204" pitchFamily="18" charset="0"/>
                                          <a:cs typeface="Times New Roman" panose="02020603050405020304" pitchFamily="18" charset="0"/>
                                        </a:rPr>
                                      </m:ctrlPr>
                                    </m:sSubPr>
                                    <m:e>
                                      <m:r>
                                        <a:rPr lang="en-CA" sz="1600" b="0" i="1" smtClean="0">
                                          <a:latin typeface="Cambria Math" panose="02040503050406030204" pitchFamily="18" charset="0"/>
                                          <a:cs typeface="Times New Roman" panose="02020603050405020304" pitchFamily="18" charset="0"/>
                                        </a:rPr>
                                        <m:t>𝑋</m:t>
                                      </m:r>
                                    </m:e>
                                    <m:sub>
                                      <m:r>
                                        <a:rPr lang="en-CA" sz="1600" b="0" i="1" smtClean="0">
                                          <a:latin typeface="Cambria Math" panose="02040503050406030204" pitchFamily="18" charset="0"/>
                                          <a:cs typeface="Times New Roman" panose="02020603050405020304" pitchFamily="18" charset="0"/>
                                        </a:rPr>
                                        <m:t>𝑛</m:t>
                                      </m:r>
                                      <m:r>
                                        <a:rPr lang="en-CA" sz="1600" b="0" i="1" smtClean="0">
                                          <a:latin typeface="Cambria Math" panose="02040503050406030204" pitchFamily="18" charset="0"/>
                                          <a:cs typeface="Times New Roman" panose="02020603050405020304" pitchFamily="18" charset="0"/>
                                        </a:rPr>
                                        <m:t>−1</m:t>
                                      </m:r>
                                    </m:sub>
                                  </m:sSub>
                                </m:num>
                                <m:den>
                                  <m:sSub>
                                    <m:sSubPr>
                                      <m:ctrlPr>
                                        <a:rPr lang="en-CA" sz="1600" b="0" i="1" smtClean="0">
                                          <a:latin typeface="Cambria Math" panose="02040503050406030204" pitchFamily="18" charset="0"/>
                                          <a:cs typeface="Times New Roman" panose="02020603050405020304" pitchFamily="18" charset="0"/>
                                        </a:rPr>
                                      </m:ctrlPr>
                                    </m:sSubPr>
                                    <m:e>
                                      <m:r>
                                        <a:rPr lang="en-CA" sz="1600" b="0" i="1" smtClean="0">
                                          <a:latin typeface="Cambria Math" panose="02040503050406030204" pitchFamily="18" charset="0"/>
                                          <a:cs typeface="Times New Roman" panose="02020603050405020304" pitchFamily="18" charset="0"/>
                                        </a:rPr>
                                        <m:t>𝑆</m:t>
                                      </m:r>
                                    </m:e>
                                    <m:sub>
                                      <m:r>
                                        <a:rPr lang="en-CA" sz="1600" b="0" i="1" smtClean="0">
                                          <a:latin typeface="Cambria Math" panose="02040503050406030204" pitchFamily="18" charset="0"/>
                                          <a:cs typeface="Times New Roman" panose="02020603050405020304" pitchFamily="18" charset="0"/>
                                        </a:rPr>
                                        <m:t>𝑛</m:t>
                                      </m:r>
                                      <m:r>
                                        <a:rPr lang="en-CA" sz="1600" b="0" i="1" smtClean="0">
                                          <a:latin typeface="Cambria Math" panose="02040503050406030204" pitchFamily="18" charset="0"/>
                                          <a:cs typeface="Times New Roman" panose="02020603050405020304" pitchFamily="18" charset="0"/>
                                        </a:rPr>
                                        <m:t>−1</m:t>
                                      </m:r>
                                    </m:sub>
                                  </m:sSub>
                                </m:den>
                              </m:f>
                            </m:oMath>
                          </a14:m>
                          <a:endParaRPr lang="en-US" sz="16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Excludes maximum rainfall value to calculate </a:t>
                          </a:r>
                          <a:r>
                            <a:rPr lang="en-US" sz="1600" i="1" dirty="0">
                              <a:latin typeface="Times New Roman" panose="02020603050405020304" pitchFamily="18" charset="0"/>
                              <a:cs typeface="Times New Roman" panose="02020603050405020304" pitchFamily="18" charset="0"/>
                            </a:rPr>
                            <a:t>K</a:t>
                          </a:r>
                          <a:r>
                            <a:rPr lang="en-US" sz="1600" i="1" baseline="-25000" dirty="0">
                              <a:latin typeface="Times New Roman" panose="02020603050405020304" pitchFamily="18" charset="0"/>
                              <a:cs typeface="Times New Roman" panose="02020603050405020304" pitchFamily="18" charset="0"/>
                            </a:rPr>
                            <a:t>m</a:t>
                          </a:r>
                          <a:r>
                            <a:rPr lang="en-US" sz="1600" dirty="0">
                              <a:latin typeface="Times New Roman" panose="02020603050405020304" pitchFamily="18" charset="0"/>
                              <a:cs typeface="Times New Roman" panose="02020603050405020304" pitchFamily="18" charset="0"/>
                            </a:rPr>
                            <a:t>: </a:t>
                          </a:r>
                          <a:r>
                            <a:rPr lang="en-CA" sz="1600" i="1" dirty="0"/>
                            <a:t>X</a:t>
                          </a:r>
                          <a:r>
                            <a:rPr lang="en-CA" sz="1600" i="1" baseline="-25000" dirty="0"/>
                            <a:t>PMP</a:t>
                          </a:r>
                          <a:r>
                            <a:rPr lang="en-CA" sz="1600" i="1" dirty="0"/>
                            <a:t> = </a:t>
                          </a:r>
                          <a:r>
                            <a:rPr lang="en-CA" sz="1600" i="1" dirty="0" err="1"/>
                            <a:t>X</a:t>
                          </a:r>
                          <a:r>
                            <a:rPr lang="en-CA" sz="1600" i="1" baseline="-25000" dirty="0" err="1"/>
                            <a:t>n</a:t>
                          </a:r>
                          <a:r>
                            <a:rPr lang="en-CA" sz="1600" i="1" dirty="0"/>
                            <a:t> + S</a:t>
                          </a:r>
                          <a:r>
                            <a:rPr lang="en-CA" sz="1600" i="1" baseline="-25000" dirty="0"/>
                            <a:t>n</a:t>
                          </a:r>
                          <a:r>
                            <a:rPr lang="en-CA" sz="1600" i="1" dirty="0"/>
                            <a:t> * K</a:t>
                          </a:r>
                          <a:r>
                            <a:rPr lang="en-CA" sz="1600" i="1" baseline="-25000" dirty="0"/>
                            <a:t>m</a:t>
                          </a:r>
                          <a:r>
                            <a:rPr lang="en-CA" sz="1600" i="1" dirty="0"/>
                            <a:t>.</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3636139"/>
                      </a:ext>
                    </a:extLst>
                  </a:tr>
                  <a:tr h="788830">
                    <a:tc>
                      <a:txBody>
                        <a:bodyPr/>
                        <a:lstStyle/>
                        <a:p>
                          <a:pPr algn="l"/>
                          <a:r>
                            <a:rPr lang="en-CA" sz="1600" dirty="0">
                              <a:latin typeface="Times New Roman" panose="02020603050405020304" pitchFamily="18" charset="0"/>
                              <a:cs typeface="Times New Roman" panose="02020603050405020304" pitchFamily="18" charset="0"/>
                            </a:rPr>
                            <a:t>Methods Used in the Study</a:t>
                          </a:r>
                        </a:p>
                      </a:txBody>
                      <a:tcPr/>
                    </a:tc>
                    <a:tc>
                      <a:txBody>
                        <a:bodyPr/>
                        <a:lstStyle/>
                        <a:p>
                          <a:pPr marL="342900" indent="-342900" algn="l">
                            <a:buFont typeface="+mj-lt"/>
                            <a:buAutoNum type="arabicPeriod"/>
                          </a:pPr>
                          <a:r>
                            <a:rPr lang="en-CA" sz="1600" dirty="0">
                              <a:latin typeface="Times New Roman" panose="02020603050405020304" pitchFamily="18" charset="0"/>
                              <a:cs typeface="Times New Roman" panose="02020603050405020304" pitchFamily="18" charset="0"/>
                            </a:rPr>
                            <a:t>Hershfield method with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 15.</a:t>
                          </a:r>
                        </a:p>
                        <a:p>
                          <a:pPr marL="342900" indent="-342900" algn="l">
                            <a:buFont typeface="+mj-lt"/>
                            <a:buAutoNum type="arabicPeriod"/>
                          </a:pPr>
                          <a:r>
                            <a:rPr lang="en-CA" sz="1600" dirty="0">
                              <a:latin typeface="Times New Roman" panose="02020603050405020304" pitchFamily="18" charset="0"/>
                              <a:cs typeface="Times New Roman" panose="02020603050405020304" pitchFamily="18" charset="0"/>
                            </a:rPr>
                            <a:t>Hershfield method with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 6 (based on </a:t>
                          </a:r>
                          <a:r>
                            <a:rPr lang="en-CA" sz="1600" dirty="0" err="1">
                              <a:latin typeface="Times New Roman" panose="02020603050405020304" pitchFamily="18" charset="0"/>
                              <a:cs typeface="Times New Roman" panose="02020603050405020304" pitchFamily="18" charset="0"/>
                            </a:rPr>
                            <a:t>Fattahi</a:t>
                          </a:r>
                          <a:r>
                            <a:rPr lang="en-CA" sz="1600" dirty="0">
                              <a:latin typeface="Times New Roman" panose="02020603050405020304" pitchFamily="18" charset="0"/>
                              <a:cs typeface="Times New Roman" panose="02020603050405020304" pitchFamily="18" charset="0"/>
                            </a:rPr>
                            <a:t> et al.).</a:t>
                          </a:r>
                        </a:p>
                        <a:p>
                          <a:pPr marL="342900" indent="-342900" algn="l">
                            <a:buFont typeface="+mj-lt"/>
                            <a:buAutoNum type="arabicPeriod"/>
                          </a:pPr>
                          <a:r>
                            <a:rPr lang="en-CA" sz="1600" dirty="0">
                              <a:latin typeface="Times New Roman" panose="02020603050405020304" pitchFamily="18" charset="0"/>
                              <a:cs typeface="Times New Roman" panose="02020603050405020304" pitchFamily="18" charset="0"/>
                            </a:rPr>
                            <a:t>Modified </a:t>
                          </a:r>
                          <a:r>
                            <a:rPr lang="en-CA" sz="1600" dirty="0" err="1">
                              <a:latin typeface="Times New Roman" panose="02020603050405020304" pitchFamily="18" charset="0"/>
                              <a:cs typeface="Times New Roman" panose="02020603050405020304" pitchFamily="18" charset="0"/>
                            </a:rPr>
                            <a:t>Desa</a:t>
                          </a:r>
                          <a:r>
                            <a:rPr lang="en-CA" sz="1600" dirty="0">
                              <a:latin typeface="Times New Roman" panose="02020603050405020304" pitchFamily="18" charset="0"/>
                              <a:cs typeface="Times New Roman" panose="02020603050405020304" pitchFamily="18" charset="0"/>
                            </a:rPr>
                            <a:t> method (station-specific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values).</a:t>
                          </a:r>
                        </a:p>
                      </a:txBody>
                      <a:tcPr/>
                    </a:tc>
                    <a:extLst>
                      <a:ext uri="{0D108BD9-81ED-4DB2-BD59-A6C34878D82A}">
                        <a16:rowId xmlns:a16="http://schemas.microsoft.com/office/drawing/2014/main" val="797797775"/>
                      </a:ext>
                    </a:extLst>
                  </a:tr>
                  <a:tr h="1558272">
                    <a:tc>
                      <a:txBody>
                        <a:bodyPr/>
                        <a:lstStyle/>
                        <a:p>
                          <a:pPr algn="l"/>
                          <a:r>
                            <a:rPr lang="en-CA" sz="1600" dirty="0">
                              <a:latin typeface="Times New Roman" panose="02020603050405020304" pitchFamily="18" charset="0"/>
                              <a:cs typeface="Times New Roman" panose="02020603050405020304" pitchFamily="18" charset="0"/>
                            </a:rPr>
                            <a:t>Return Period Analysis</a:t>
                          </a:r>
                        </a:p>
                      </a:txBody>
                      <a:tcPr/>
                    </a:tc>
                    <a:tc>
                      <a:txBody>
                        <a:bodyPr/>
                        <a:lstStyle/>
                        <a:p>
                          <a:pPr marL="0" indent="0" algn="l">
                            <a:buFont typeface="Arial" panose="020B0604020202020204" pitchFamily="34" charset="0"/>
                            <a:buNone/>
                          </a:pPr>
                          <a:r>
                            <a:rPr lang="en-CA" sz="1600" b="1" dirty="0">
                              <a:latin typeface="Times New Roman" panose="02020603050405020304" pitchFamily="18" charset="0"/>
                              <a:cs typeface="Times New Roman" panose="02020603050405020304" pitchFamily="18" charset="0"/>
                            </a:rPr>
                            <a:t>Emprical Method</a:t>
                          </a:r>
                          <a:r>
                            <a:rPr lang="en-CA" sz="1600" dirty="0">
                              <a:latin typeface="Times New Roman" panose="02020603050405020304" pitchFamily="18" charset="0"/>
                              <a:cs typeface="Times New Roman" panose="02020603050405020304" pitchFamily="18" charset="0"/>
                            </a:rPr>
                            <a:t>: </a:t>
                          </a:r>
                          <a14:m>
                            <m:oMath xmlns:m="http://schemas.openxmlformats.org/officeDocument/2006/math">
                              <m:r>
                                <a:rPr lang="en-CA" sz="1600" b="0" i="1" smtClean="0">
                                  <a:latin typeface="Cambria Math" panose="02040503050406030204" pitchFamily="18" charset="0"/>
                                  <a:cs typeface="Times New Roman" panose="02020603050405020304" pitchFamily="18" charset="0"/>
                                </a:rPr>
                                <m:t>𝑓</m:t>
                              </m:r>
                              <m:d>
                                <m:dPr>
                                  <m:ctrlPr>
                                    <a:rPr lang="en-CA" sz="1600" b="0" i="1" smtClean="0">
                                      <a:latin typeface="Cambria Math" panose="02040503050406030204" pitchFamily="18" charset="0"/>
                                      <a:cs typeface="Times New Roman" panose="02020603050405020304" pitchFamily="18" charset="0"/>
                                    </a:rPr>
                                  </m:ctrlPr>
                                </m:dPr>
                                <m:e>
                                  <m:r>
                                    <a:rPr lang="en-CA" sz="1600" b="0" i="1" smtClean="0">
                                      <a:latin typeface="Cambria Math" panose="02040503050406030204" pitchFamily="18" charset="0"/>
                                      <a:cs typeface="Times New Roman" panose="02020603050405020304" pitchFamily="18" charset="0"/>
                                    </a:rPr>
                                    <m:t>𝑥</m:t>
                                  </m:r>
                                </m:e>
                              </m:d>
                              <m:r>
                                <a:rPr lang="en-CA" sz="1600" b="0" i="1" smtClean="0">
                                  <a:latin typeface="Cambria Math" panose="02040503050406030204" pitchFamily="18" charset="0"/>
                                  <a:cs typeface="Times New Roman" panose="02020603050405020304" pitchFamily="18" charset="0"/>
                                </a:rPr>
                                <m:t>=</m:t>
                              </m:r>
                              <m:f>
                                <m:fPr>
                                  <m:ctrlPr>
                                    <a:rPr lang="en-CA" sz="1600" b="0" i="1" smtClean="0">
                                      <a:latin typeface="Cambria Math" panose="02040503050406030204" pitchFamily="18" charset="0"/>
                                      <a:cs typeface="Times New Roman" panose="02020603050405020304" pitchFamily="18" charset="0"/>
                                    </a:rPr>
                                  </m:ctrlPr>
                                </m:fPr>
                                <m:num>
                                  <m:r>
                                    <a:rPr lang="en-CA" sz="1600" b="0" i="1" smtClean="0">
                                      <a:latin typeface="Cambria Math" panose="02040503050406030204" pitchFamily="18" charset="0"/>
                                      <a:cs typeface="Times New Roman" panose="02020603050405020304" pitchFamily="18" charset="0"/>
                                    </a:rPr>
                                    <m:t>𝑘</m:t>
                                  </m:r>
                                  <m:r>
                                    <a:rPr lang="en-CA" sz="1600" b="0" i="1" smtClean="0">
                                      <a:latin typeface="Cambria Math" panose="02040503050406030204" pitchFamily="18" charset="0"/>
                                      <a:cs typeface="Times New Roman" panose="02020603050405020304" pitchFamily="18" charset="0"/>
                                    </a:rPr>
                                    <m:t> −</m:t>
                                  </m:r>
                                  <m:r>
                                    <a:rPr lang="en-CA" sz="1600" b="0" i="1" smtClean="0">
                                      <a:latin typeface="Cambria Math" panose="02040503050406030204" pitchFamily="18" charset="0"/>
                                      <a:cs typeface="Times New Roman" panose="02020603050405020304" pitchFamily="18" charset="0"/>
                                    </a:rPr>
                                    <m:t>𝑎</m:t>
                                  </m:r>
                                </m:num>
                                <m:den>
                                  <m:r>
                                    <a:rPr lang="en-CA" sz="1600" b="0" i="1" smtClean="0">
                                      <a:latin typeface="Cambria Math" panose="02040503050406030204" pitchFamily="18" charset="0"/>
                                      <a:cs typeface="Times New Roman" panose="02020603050405020304" pitchFamily="18" charset="0"/>
                                    </a:rPr>
                                    <m:t>𝑛</m:t>
                                  </m:r>
                                  <m:r>
                                    <a:rPr lang="en-CA" sz="1600" b="0" i="1" smtClean="0">
                                      <a:latin typeface="Cambria Math" panose="02040503050406030204" pitchFamily="18" charset="0"/>
                                      <a:cs typeface="Times New Roman" panose="02020603050405020304" pitchFamily="18" charset="0"/>
                                    </a:rPr>
                                    <m:t> −2</m:t>
                                  </m:r>
                                  <m:r>
                                    <a:rPr lang="en-CA" sz="1600" b="0" i="1" smtClean="0">
                                      <a:latin typeface="Cambria Math" panose="02040503050406030204" pitchFamily="18" charset="0"/>
                                      <a:cs typeface="Times New Roman" panose="02020603050405020304" pitchFamily="18" charset="0"/>
                                    </a:rPr>
                                    <m:t>𝑎</m:t>
                                  </m:r>
                                  <m:r>
                                    <a:rPr lang="en-CA" sz="1600" b="0" i="1" smtClean="0">
                                      <a:latin typeface="Cambria Math" panose="02040503050406030204" pitchFamily="18" charset="0"/>
                                      <a:cs typeface="Times New Roman" panose="02020603050405020304" pitchFamily="18" charset="0"/>
                                    </a:rPr>
                                    <m:t>+1</m:t>
                                  </m:r>
                                </m:den>
                              </m:f>
                            </m:oMath>
                          </a14:m>
                          <a:r>
                            <a:rPr lang="en-CA" sz="1600" dirty="0">
                              <a:latin typeface="Times New Roman" panose="02020603050405020304" pitchFamily="18" charset="0"/>
                              <a:cs typeface="Times New Roman" panose="02020603050405020304" pitchFamily="18" charset="0"/>
                            </a:rPr>
                            <a:t>(nonparametric,</a:t>
                          </a:r>
                          <a:r>
                            <a:rPr lang="en-CA" sz="1600" baseline="0" dirty="0">
                              <a:latin typeface="Times New Roman" panose="02020603050405020304" pitchFamily="18" charset="0"/>
                              <a:cs typeface="Times New Roman" panose="02020603050405020304" pitchFamily="18" charset="0"/>
                            </a:rPr>
                            <a:t> a = 0 for Weibull).</a:t>
                          </a:r>
                        </a:p>
                        <a:p>
                          <a:pPr marL="742950" lvl="1" indent="-285750" algn="l">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k: Rank of data point, </a:t>
                          </a:r>
                        </a:p>
                        <a:p>
                          <a:pPr marL="742950" lvl="1" indent="-285750" algn="l">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n: Total number of data points.</a:t>
                          </a:r>
                        </a:p>
                        <a:p>
                          <a:pPr marL="285750" indent="-285750" algn="l">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Return period: </a:t>
                          </a:r>
                          <a14:m>
                            <m:oMath xmlns:m="http://schemas.openxmlformats.org/officeDocument/2006/math">
                              <m:r>
                                <a:rPr lang="en-CA" sz="1600" b="0" i="1" smtClean="0">
                                  <a:latin typeface="Cambria Math" panose="02040503050406030204" pitchFamily="18" charset="0"/>
                                  <a:cs typeface="Times New Roman" panose="02020603050405020304" pitchFamily="18" charset="0"/>
                                </a:rPr>
                                <m:t>𝑇</m:t>
                              </m:r>
                              <m:r>
                                <a:rPr lang="en-CA" sz="1600" b="0" i="1" smtClean="0">
                                  <a:latin typeface="Cambria Math" panose="02040503050406030204" pitchFamily="18" charset="0"/>
                                  <a:cs typeface="Times New Roman" panose="02020603050405020304" pitchFamily="18" charset="0"/>
                                </a:rPr>
                                <m:t>=</m:t>
                              </m:r>
                              <m:f>
                                <m:fPr>
                                  <m:ctrlPr>
                                    <a:rPr lang="en-CA" sz="1600" b="0" i="1" smtClean="0">
                                      <a:latin typeface="Cambria Math" panose="02040503050406030204" pitchFamily="18" charset="0"/>
                                      <a:cs typeface="Times New Roman" panose="02020603050405020304" pitchFamily="18" charset="0"/>
                                    </a:rPr>
                                  </m:ctrlPr>
                                </m:fPr>
                                <m:num>
                                  <m:r>
                                    <a:rPr lang="en-CA" sz="1600" b="0" i="1" smtClean="0">
                                      <a:latin typeface="Cambria Math" panose="02040503050406030204" pitchFamily="18" charset="0"/>
                                      <a:cs typeface="Times New Roman" panose="02020603050405020304" pitchFamily="18" charset="0"/>
                                    </a:rPr>
                                    <m:t>1</m:t>
                                  </m:r>
                                </m:num>
                                <m:den>
                                  <m:r>
                                    <a:rPr lang="en-CA" sz="1600" b="0" i="1" smtClean="0">
                                      <a:latin typeface="Cambria Math" panose="02040503050406030204" pitchFamily="18" charset="0"/>
                                      <a:cs typeface="Times New Roman" panose="02020603050405020304" pitchFamily="18" charset="0"/>
                                    </a:rPr>
                                    <m:t>1−</m:t>
                                  </m:r>
                                  <m:r>
                                    <a:rPr lang="en-CA" sz="1600" b="0" i="1" smtClean="0">
                                      <a:latin typeface="Cambria Math" panose="02040503050406030204" pitchFamily="18" charset="0"/>
                                      <a:cs typeface="Times New Roman" panose="02020603050405020304" pitchFamily="18" charset="0"/>
                                    </a:rPr>
                                    <m:t>𝑓</m:t>
                                  </m:r>
                                  <m:d>
                                    <m:dPr>
                                      <m:ctrlPr>
                                        <a:rPr lang="en-CA" sz="1600" b="0" i="1" smtClean="0">
                                          <a:latin typeface="Cambria Math" panose="02040503050406030204" pitchFamily="18" charset="0"/>
                                          <a:cs typeface="Times New Roman" panose="02020603050405020304" pitchFamily="18" charset="0"/>
                                        </a:rPr>
                                      </m:ctrlPr>
                                    </m:dPr>
                                    <m:e>
                                      <m:r>
                                        <a:rPr lang="en-CA" sz="1600" b="0" i="1" smtClean="0">
                                          <a:latin typeface="Cambria Math" panose="02040503050406030204" pitchFamily="18" charset="0"/>
                                          <a:cs typeface="Times New Roman" panose="02020603050405020304" pitchFamily="18" charset="0"/>
                                        </a:rPr>
                                        <m:t>𝑥</m:t>
                                      </m:r>
                                    </m:e>
                                  </m:d>
                                </m:den>
                              </m:f>
                              <m:r>
                                <a:rPr lang="en-CA" sz="1600" b="0" i="1" smtClean="0">
                                  <a:latin typeface="Cambria Math" panose="02040503050406030204" pitchFamily="18" charset="0"/>
                                  <a:cs typeface="Times New Roman" panose="02020603050405020304" pitchFamily="18" charset="0"/>
                                </a:rPr>
                                <m:t>𝑜𝑟</m:t>
                              </m:r>
                              <m:r>
                                <a:rPr lang="en-CA" sz="1600" b="0" i="1" smtClean="0">
                                  <a:latin typeface="Cambria Math" panose="02040503050406030204" pitchFamily="18" charset="0"/>
                                  <a:cs typeface="Times New Roman" panose="02020603050405020304" pitchFamily="18" charset="0"/>
                                </a:rPr>
                                <m:t> </m:t>
                              </m:r>
                              <m:r>
                                <a:rPr lang="en-CA" sz="1600" b="0" i="1" smtClean="0">
                                  <a:latin typeface="Cambria Math" panose="02040503050406030204" pitchFamily="18" charset="0"/>
                                  <a:cs typeface="Times New Roman" panose="02020603050405020304" pitchFamily="18" charset="0"/>
                                </a:rPr>
                                <m:t>𝑇</m:t>
                              </m:r>
                              <m:r>
                                <a:rPr lang="en-CA" sz="1600" b="0" i="1" smtClean="0">
                                  <a:latin typeface="Cambria Math" panose="02040503050406030204" pitchFamily="18" charset="0"/>
                                  <a:cs typeface="Times New Roman" panose="02020603050405020304" pitchFamily="18" charset="0"/>
                                </a:rPr>
                                <m:t>=</m:t>
                              </m:r>
                              <m:f>
                                <m:fPr>
                                  <m:ctrlPr>
                                    <a:rPr lang="en-CA" sz="1600" b="0" i="1" smtClean="0">
                                      <a:latin typeface="Cambria Math" panose="02040503050406030204" pitchFamily="18" charset="0"/>
                                      <a:cs typeface="Times New Roman" panose="02020603050405020304" pitchFamily="18" charset="0"/>
                                    </a:rPr>
                                  </m:ctrlPr>
                                </m:fPr>
                                <m:num>
                                  <m:r>
                                    <a:rPr lang="en-CA" sz="1600" b="0" i="1" smtClean="0">
                                      <a:latin typeface="Cambria Math" panose="02040503050406030204" pitchFamily="18" charset="0"/>
                                      <a:cs typeface="Times New Roman" panose="02020603050405020304" pitchFamily="18" charset="0"/>
                                    </a:rPr>
                                    <m:t>1</m:t>
                                  </m:r>
                                </m:num>
                                <m:den>
                                  <m:r>
                                    <a:rPr lang="en-CA" sz="1600" b="0" i="1" smtClean="0">
                                      <a:latin typeface="Cambria Math" panose="02040503050406030204" pitchFamily="18" charset="0"/>
                                      <a:cs typeface="Times New Roman" panose="02020603050405020304" pitchFamily="18" charset="0"/>
                                    </a:rPr>
                                    <m:t>𝑝</m:t>
                                  </m:r>
                                </m:den>
                              </m:f>
                            </m:oMath>
                          </a14:m>
                          <a:endParaRPr lang="en-CA" sz="1600" dirty="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1600" b="1" dirty="0">
                              <a:latin typeface="Times New Roman" panose="02020603050405020304" pitchFamily="18" charset="0"/>
                              <a:cs typeface="Times New Roman" panose="02020603050405020304" pitchFamily="18" charset="0"/>
                            </a:rPr>
                            <a:t>Software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HyfranPlus</a:t>
                          </a:r>
                          <a:r>
                            <a:rPr lang="en-US" sz="1600" dirty="0">
                              <a:latin typeface="Times New Roman" panose="02020603050405020304" pitchFamily="18" charset="0"/>
                              <a:cs typeface="Times New Roman" panose="02020603050405020304" pitchFamily="18" charset="0"/>
                            </a:rPr>
                            <a:t> used to fit probability models and estimate return periods.</a:t>
                          </a:r>
                        </a:p>
                      </a:txBody>
                      <a:tcPr/>
                    </a:tc>
                    <a:extLst>
                      <a:ext uri="{0D108BD9-81ED-4DB2-BD59-A6C34878D82A}">
                        <a16:rowId xmlns:a16="http://schemas.microsoft.com/office/drawing/2014/main" val="1765595555"/>
                      </a:ext>
                    </a:extLst>
                  </a:tr>
                  <a:tr h="992577">
                    <a:tc>
                      <a:txBody>
                        <a:bodyPr/>
                        <a:lstStyle/>
                        <a:p>
                          <a:pPr algn="l"/>
                          <a:r>
                            <a:rPr lang="en-CA" sz="1600" dirty="0">
                              <a:latin typeface="Times New Roman" panose="02020603050405020304" pitchFamily="18" charset="0"/>
                              <a:cs typeface="Times New Roman" panose="02020603050405020304" pitchFamily="18" charset="0"/>
                            </a:rPr>
                            <a:t>Key Insights</a:t>
                          </a:r>
                        </a:p>
                      </a:txBody>
                      <a:tcPr/>
                    </a:tc>
                    <a:tc>
                      <a:txBody>
                        <a:bodyPr/>
                        <a:lstStyle/>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PMP estimates depend on proper selection of </a:t>
                          </a:r>
                          <a:r>
                            <a:rPr lang="en-US" sz="1600" i="1" dirty="0">
                              <a:latin typeface="Times New Roman" panose="02020603050405020304" pitchFamily="18" charset="0"/>
                              <a:cs typeface="Times New Roman" panose="02020603050405020304" pitchFamily="18" charset="0"/>
                            </a:rPr>
                            <a:t>K</a:t>
                          </a:r>
                          <a:r>
                            <a:rPr lang="en-US" sz="1600" dirty="0">
                              <a:latin typeface="Times New Roman" panose="02020603050405020304" pitchFamily="18" charset="0"/>
                              <a:cs typeface="Times New Roman" panose="02020603050405020304" pitchFamily="18" charset="0"/>
                            </a:rPr>
                            <a:t> or </a:t>
                          </a:r>
                          <a:r>
                            <a:rPr lang="en-US" sz="1600" i="1" dirty="0">
                              <a:latin typeface="Times New Roman" panose="02020603050405020304" pitchFamily="18" charset="0"/>
                              <a:cs typeface="Times New Roman" panose="02020603050405020304" pitchFamily="18" charset="0"/>
                            </a:rPr>
                            <a:t>K</a:t>
                          </a:r>
                          <a:r>
                            <a:rPr lang="en-US" sz="1600" i="1" baseline="-25000" dirty="0">
                              <a:latin typeface="Times New Roman" panose="02020603050405020304" pitchFamily="18" charset="0"/>
                              <a:cs typeface="Times New Roman" panose="02020603050405020304" pitchFamily="18" charset="0"/>
                            </a:rPr>
                            <a:t>m</a:t>
                          </a:r>
                          <a:r>
                            <a:rPr lang="en-US" sz="1600" dirty="0">
                              <a:latin typeface="Times New Roman" panose="02020603050405020304" pitchFamily="18" charset="0"/>
                              <a:cs typeface="Times New Roman" panose="02020603050405020304" pitchFamily="18" charset="0"/>
                            </a:rPr>
                            <a:t> to avoid over or under estimation.</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Return periods characterize the likelihood of extreme rainfall events.</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Combining methods ensures robust analysis for rainfall extremes in the Zagros Mountains.</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3532155"/>
                      </a:ext>
                    </a:extLst>
                  </a:tr>
                </a:tbl>
              </a:graphicData>
            </a:graphic>
          </p:graphicFrame>
        </mc:Choice>
        <mc:Fallback>
          <p:graphicFrame>
            <p:nvGraphicFramePr>
              <p:cNvPr id="4" name="Content Placeholder 3">
                <a:extLst>
                  <a:ext uri="{FF2B5EF4-FFF2-40B4-BE49-F238E27FC236}">
                    <a16:creationId xmlns:a16="http://schemas.microsoft.com/office/drawing/2014/main" id="{DA241D84-4BCE-0E58-359D-52AAF6970E4F}"/>
                  </a:ext>
                </a:extLst>
              </p:cNvPr>
              <p:cNvGraphicFramePr>
                <a:graphicFrameLocks noGrp="1"/>
              </p:cNvGraphicFramePr>
              <p:nvPr>
                <p:ph idx="1"/>
                <p:extLst>
                  <p:ext uri="{D42A27DB-BD31-4B8C-83A1-F6EECF244321}">
                    <p14:modId xmlns:p14="http://schemas.microsoft.com/office/powerpoint/2010/main" val="3068116032"/>
                  </p:ext>
                </p:extLst>
              </p:nvPr>
            </p:nvGraphicFramePr>
            <p:xfrm>
              <a:off x="347660" y="514351"/>
              <a:ext cx="11568115" cy="5969719"/>
            </p:xfrm>
            <a:graphic>
              <a:graphicData uri="http://schemas.openxmlformats.org/drawingml/2006/table">
                <a:tbl>
                  <a:tblPr firstRow="1" bandRow="1">
                    <a:tableStyleId>{5C22544A-7EE6-4342-B048-85BDC9FD1C3A}</a:tableStyleId>
                  </a:tblPr>
                  <a:tblGrid>
                    <a:gridCol w="2616483">
                      <a:extLst>
                        <a:ext uri="{9D8B030D-6E8A-4147-A177-3AD203B41FA5}">
                          <a16:colId xmlns:a16="http://schemas.microsoft.com/office/drawing/2014/main" val="2856839535"/>
                        </a:ext>
                      </a:extLst>
                    </a:gridCol>
                    <a:gridCol w="8951632">
                      <a:extLst>
                        <a:ext uri="{9D8B030D-6E8A-4147-A177-3AD203B41FA5}">
                          <a16:colId xmlns:a16="http://schemas.microsoft.com/office/drawing/2014/main" val="3312267610"/>
                        </a:ext>
                      </a:extLst>
                    </a:gridCol>
                  </a:tblGrid>
                  <a:tr h="421162">
                    <a:tc>
                      <a:txBody>
                        <a:bodyPr/>
                        <a:lstStyle/>
                        <a:p>
                          <a:pPr algn="l"/>
                          <a:r>
                            <a:rPr lang="en-CA" sz="1600" dirty="0">
                              <a:latin typeface="Times New Roman" panose="02020603050405020304" pitchFamily="18" charset="0"/>
                              <a:cs typeface="Times New Roman" panose="02020603050405020304" pitchFamily="18" charset="0"/>
                            </a:rPr>
                            <a:t>Aspect</a:t>
                          </a:r>
                        </a:p>
                      </a:txBody>
                      <a:tcPr/>
                    </a:tc>
                    <a:tc>
                      <a:txBody>
                        <a:bodyPr/>
                        <a:lstStyle/>
                        <a:p>
                          <a:pPr algn="l"/>
                          <a:r>
                            <a:rPr lang="en-CA" sz="1600" dirty="0">
                              <a:latin typeface="Times New Roman" panose="02020603050405020304" pitchFamily="18" charset="0"/>
                              <a:cs typeface="Times New Roman" panose="02020603050405020304" pitchFamily="18" charset="0"/>
                            </a:rPr>
                            <a:t>Details</a:t>
                          </a:r>
                        </a:p>
                      </a:txBody>
                      <a:tcPr/>
                    </a:tc>
                    <a:extLst>
                      <a:ext uri="{0D108BD9-81ED-4DB2-BD59-A6C34878D82A}">
                        <a16:rowId xmlns:a16="http://schemas.microsoft.com/office/drawing/2014/main" val="2431104840"/>
                      </a:ext>
                    </a:extLst>
                  </a:tr>
                  <a:tr h="2174748">
                    <a:tc>
                      <a:txBody>
                        <a:bodyPr/>
                        <a:lstStyle/>
                        <a:p>
                          <a:pPr algn="l"/>
                          <a:r>
                            <a:rPr lang="en-CA" sz="1600" dirty="0">
                              <a:latin typeface="Times New Roman" panose="02020603050405020304" pitchFamily="18" charset="0"/>
                              <a:cs typeface="Times New Roman" panose="02020603050405020304" pitchFamily="18" charset="0"/>
                            </a:rPr>
                            <a:t>PMP Estimation Methods</a:t>
                          </a:r>
                        </a:p>
                      </a:txBody>
                      <a:tcPr/>
                    </a:tc>
                    <a:tc>
                      <a:txBody>
                        <a:bodyPr/>
                        <a:lstStyle/>
                        <a:p>
                          <a:endParaRPr lang="en-US"/>
                        </a:p>
                      </a:txBody>
                      <a:tcPr>
                        <a:blipFill>
                          <a:blip r:embed="rId2"/>
                          <a:stretch>
                            <a:fillRect l="-29340" t="-20168" r="-272" b="-155742"/>
                          </a:stretch>
                        </a:blipFill>
                      </a:tcPr>
                    </a:tc>
                    <a:extLst>
                      <a:ext uri="{0D108BD9-81ED-4DB2-BD59-A6C34878D82A}">
                        <a16:rowId xmlns:a16="http://schemas.microsoft.com/office/drawing/2014/main" val="2943636139"/>
                      </a:ext>
                    </a:extLst>
                  </a:tr>
                  <a:tr h="822960">
                    <a:tc>
                      <a:txBody>
                        <a:bodyPr/>
                        <a:lstStyle/>
                        <a:p>
                          <a:pPr algn="l"/>
                          <a:r>
                            <a:rPr lang="en-CA" sz="1600" dirty="0">
                              <a:latin typeface="Times New Roman" panose="02020603050405020304" pitchFamily="18" charset="0"/>
                              <a:cs typeface="Times New Roman" panose="02020603050405020304" pitchFamily="18" charset="0"/>
                            </a:rPr>
                            <a:t>Methods Used in the Study</a:t>
                          </a:r>
                        </a:p>
                      </a:txBody>
                      <a:tcPr/>
                    </a:tc>
                    <a:tc>
                      <a:txBody>
                        <a:bodyPr/>
                        <a:lstStyle/>
                        <a:p>
                          <a:pPr marL="342900" indent="-342900" algn="l">
                            <a:buFont typeface="+mj-lt"/>
                            <a:buAutoNum type="arabicPeriod"/>
                          </a:pPr>
                          <a:r>
                            <a:rPr lang="en-CA" sz="1600" dirty="0">
                              <a:latin typeface="Times New Roman" panose="02020603050405020304" pitchFamily="18" charset="0"/>
                              <a:cs typeface="Times New Roman" panose="02020603050405020304" pitchFamily="18" charset="0"/>
                            </a:rPr>
                            <a:t>Hershfield method with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 15.</a:t>
                          </a:r>
                        </a:p>
                        <a:p>
                          <a:pPr marL="342900" indent="-342900" algn="l">
                            <a:buFont typeface="+mj-lt"/>
                            <a:buAutoNum type="arabicPeriod"/>
                          </a:pPr>
                          <a:r>
                            <a:rPr lang="en-CA" sz="1600" dirty="0">
                              <a:latin typeface="Times New Roman" panose="02020603050405020304" pitchFamily="18" charset="0"/>
                              <a:cs typeface="Times New Roman" panose="02020603050405020304" pitchFamily="18" charset="0"/>
                            </a:rPr>
                            <a:t>Hershfield method with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 6 (based on </a:t>
                          </a:r>
                          <a:r>
                            <a:rPr lang="en-CA" sz="1600" dirty="0" err="1">
                              <a:latin typeface="Times New Roman" panose="02020603050405020304" pitchFamily="18" charset="0"/>
                              <a:cs typeface="Times New Roman" panose="02020603050405020304" pitchFamily="18" charset="0"/>
                            </a:rPr>
                            <a:t>Fattahi</a:t>
                          </a:r>
                          <a:r>
                            <a:rPr lang="en-CA" sz="1600" dirty="0">
                              <a:latin typeface="Times New Roman" panose="02020603050405020304" pitchFamily="18" charset="0"/>
                              <a:cs typeface="Times New Roman" panose="02020603050405020304" pitchFamily="18" charset="0"/>
                            </a:rPr>
                            <a:t> et al.).</a:t>
                          </a:r>
                        </a:p>
                        <a:p>
                          <a:pPr marL="342900" indent="-342900" algn="l">
                            <a:buFont typeface="+mj-lt"/>
                            <a:buAutoNum type="arabicPeriod"/>
                          </a:pPr>
                          <a:r>
                            <a:rPr lang="en-CA" sz="1600" dirty="0">
                              <a:latin typeface="Times New Roman" panose="02020603050405020304" pitchFamily="18" charset="0"/>
                              <a:cs typeface="Times New Roman" panose="02020603050405020304" pitchFamily="18" charset="0"/>
                            </a:rPr>
                            <a:t>Modified </a:t>
                          </a:r>
                          <a:r>
                            <a:rPr lang="en-CA" sz="1600" dirty="0" err="1">
                              <a:latin typeface="Times New Roman" panose="02020603050405020304" pitchFamily="18" charset="0"/>
                              <a:cs typeface="Times New Roman" panose="02020603050405020304" pitchFamily="18" charset="0"/>
                            </a:rPr>
                            <a:t>Desa</a:t>
                          </a:r>
                          <a:r>
                            <a:rPr lang="en-CA" sz="1600" dirty="0">
                              <a:latin typeface="Times New Roman" panose="02020603050405020304" pitchFamily="18" charset="0"/>
                              <a:cs typeface="Times New Roman" panose="02020603050405020304" pitchFamily="18" charset="0"/>
                            </a:rPr>
                            <a:t> method (station-specific </a:t>
                          </a:r>
                          <a:r>
                            <a:rPr lang="en-CA" sz="1600" i="1" dirty="0">
                              <a:latin typeface="Times New Roman" panose="02020603050405020304" pitchFamily="18" charset="0"/>
                              <a:cs typeface="Times New Roman" panose="02020603050405020304" pitchFamily="18" charset="0"/>
                            </a:rPr>
                            <a:t>K</a:t>
                          </a:r>
                          <a:r>
                            <a:rPr lang="en-CA" sz="1600" i="1" baseline="-25000" dirty="0">
                              <a:latin typeface="Times New Roman" panose="02020603050405020304" pitchFamily="18" charset="0"/>
                              <a:cs typeface="Times New Roman" panose="02020603050405020304" pitchFamily="18" charset="0"/>
                            </a:rPr>
                            <a:t>m</a:t>
                          </a:r>
                          <a:r>
                            <a:rPr lang="en-CA" sz="1600" dirty="0">
                              <a:latin typeface="Times New Roman" panose="02020603050405020304" pitchFamily="18" charset="0"/>
                              <a:cs typeface="Times New Roman" panose="02020603050405020304" pitchFamily="18" charset="0"/>
                            </a:rPr>
                            <a:t> values).</a:t>
                          </a:r>
                        </a:p>
                      </a:txBody>
                      <a:tcPr/>
                    </a:tc>
                    <a:extLst>
                      <a:ext uri="{0D108BD9-81ED-4DB2-BD59-A6C34878D82A}">
                        <a16:rowId xmlns:a16="http://schemas.microsoft.com/office/drawing/2014/main" val="797797775"/>
                      </a:ext>
                    </a:extLst>
                  </a:tr>
                  <a:tr h="1558272">
                    <a:tc>
                      <a:txBody>
                        <a:bodyPr/>
                        <a:lstStyle/>
                        <a:p>
                          <a:pPr algn="l"/>
                          <a:r>
                            <a:rPr lang="en-CA" sz="1600" dirty="0">
                              <a:latin typeface="Times New Roman" panose="02020603050405020304" pitchFamily="18" charset="0"/>
                              <a:cs typeface="Times New Roman" panose="02020603050405020304" pitchFamily="18" charset="0"/>
                            </a:rPr>
                            <a:t>Return Period Analysis</a:t>
                          </a:r>
                        </a:p>
                      </a:txBody>
                      <a:tcPr/>
                    </a:tc>
                    <a:tc>
                      <a:txBody>
                        <a:bodyPr/>
                        <a:lstStyle/>
                        <a:p>
                          <a:endParaRPr lang="en-US"/>
                        </a:p>
                      </a:txBody>
                      <a:tcPr>
                        <a:blipFill>
                          <a:blip r:embed="rId2"/>
                          <a:stretch>
                            <a:fillRect l="-29340" t="-220313" r="-272" b="-64453"/>
                          </a:stretch>
                        </a:blipFill>
                      </a:tcPr>
                    </a:tc>
                    <a:extLst>
                      <a:ext uri="{0D108BD9-81ED-4DB2-BD59-A6C34878D82A}">
                        <a16:rowId xmlns:a16="http://schemas.microsoft.com/office/drawing/2014/main" val="1765595555"/>
                      </a:ext>
                    </a:extLst>
                  </a:tr>
                  <a:tr h="992577">
                    <a:tc>
                      <a:txBody>
                        <a:bodyPr/>
                        <a:lstStyle/>
                        <a:p>
                          <a:pPr algn="l"/>
                          <a:r>
                            <a:rPr lang="en-CA" sz="1600" dirty="0">
                              <a:latin typeface="Times New Roman" panose="02020603050405020304" pitchFamily="18" charset="0"/>
                              <a:cs typeface="Times New Roman" panose="02020603050405020304" pitchFamily="18" charset="0"/>
                            </a:rPr>
                            <a:t>Key Insights</a:t>
                          </a:r>
                        </a:p>
                      </a:txBody>
                      <a:tcPr/>
                    </a:tc>
                    <a:tc>
                      <a:txBody>
                        <a:bodyPr/>
                        <a:lstStyle/>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PMP estimates depend on proper selection of </a:t>
                          </a:r>
                          <a:r>
                            <a:rPr lang="en-US" sz="1600" i="1" dirty="0">
                              <a:latin typeface="Times New Roman" panose="02020603050405020304" pitchFamily="18" charset="0"/>
                              <a:cs typeface="Times New Roman" panose="02020603050405020304" pitchFamily="18" charset="0"/>
                            </a:rPr>
                            <a:t>K</a:t>
                          </a:r>
                          <a:r>
                            <a:rPr lang="en-US" sz="1600" dirty="0">
                              <a:latin typeface="Times New Roman" panose="02020603050405020304" pitchFamily="18" charset="0"/>
                              <a:cs typeface="Times New Roman" panose="02020603050405020304" pitchFamily="18" charset="0"/>
                            </a:rPr>
                            <a:t> or </a:t>
                          </a:r>
                          <a:r>
                            <a:rPr lang="en-US" sz="1600" i="1" dirty="0">
                              <a:latin typeface="Times New Roman" panose="02020603050405020304" pitchFamily="18" charset="0"/>
                              <a:cs typeface="Times New Roman" panose="02020603050405020304" pitchFamily="18" charset="0"/>
                            </a:rPr>
                            <a:t>K</a:t>
                          </a:r>
                          <a:r>
                            <a:rPr lang="en-US" sz="1600" i="1" baseline="-25000" dirty="0">
                              <a:latin typeface="Times New Roman" panose="02020603050405020304" pitchFamily="18" charset="0"/>
                              <a:cs typeface="Times New Roman" panose="02020603050405020304" pitchFamily="18" charset="0"/>
                            </a:rPr>
                            <a:t>m</a:t>
                          </a:r>
                          <a:r>
                            <a:rPr lang="en-US" sz="1600" dirty="0">
                              <a:latin typeface="Times New Roman" panose="02020603050405020304" pitchFamily="18" charset="0"/>
                              <a:cs typeface="Times New Roman" panose="02020603050405020304" pitchFamily="18" charset="0"/>
                            </a:rPr>
                            <a:t> to avoid over or under estimation.</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Return periods characterize the likelihood of extreme rainfall events.</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Combining methods ensures robust analysis for rainfall extremes in the Zagros Mountains.</a:t>
                          </a:r>
                          <a:endParaRPr lang="en-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3532155"/>
                      </a:ext>
                    </a:extLst>
                  </a:tr>
                </a:tbl>
              </a:graphicData>
            </a:graphic>
          </p:graphicFrame>
        </mc:Fallback>
      </mc:AlternateContent>
    </p:spTree>
    <p:extLst>
      <p:ext uri="{BB962C8B-B14F-4D97-AF65-F5344CB8AC3E}">
        <p14:creationId xmlns:p14="http://schemas.microsoft.com/office/powerpoint/2010/main" val="192769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AEE4-22FD-4BF4-F466-3D6A8222C15E}"/>
              </a:ext>
            </a:extLst>
          </p:cNvPr>
          <p:cNvSpPr>
            <a:spLocks noGrp="1"/>
          </p:cNvSpPr>
          <p:nvPr>
            <p:ph type="title"/>
          </p:nvPr>
        </p:nvSpPr>
        <p:spPr>
          <a:xfrm>
            <a:off x="492014" y="6103204"/>
            <a:ext cx="5153025" cy="703995"/>
          </a:xfrm>
        </p:spPr>
        <p:txBody>
          <a:bodyPr>
            <a:normAutofit/>
          </a:bodyPr>
          <a:lstStyle/>
          <a:p>
            <a:r>
              <a:rPr lang="en-US" sz="14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(a) Box plot of Maximum daily precipitation, (In the Study Period)</a:t>
            </a:r>
            <a:endParaRPr lang="en-CA" sz="3600" dirty="0"/>
          </a:p>
        </p:txBody>
      </p:sp>
      <p:pic>
        <p:nvPicPr>
          <p:cNvPr id="4" name="Content Placeholder 3">
            <a:extLst>
              <a:ext uri="{FF2B5EF4-FFF2-40B4-BE49-F238E27FC236}">
                <a16:creationId xmlns:a16="http://schemas.microsoft.com/office/drawing/2014/main" id="{DCB8C9CE-3AFB-312A-7898-CF1B1F3755D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738" y="1800976"/>
            <a:ext cx="10792815" cy="4333875"/>
          </a:xfrm>
          <a:prstGeom prst="rect">
            <a:avLst/>
          </a:prstGeom>
        </p:spPr>
      </p:pic>
      <p:sp>
        <p:nvSpPr>
          <p:cNvPr id="3" name="TextBox 2">
            <a:extLst>
              <a:ext uri="{FF2B5EF4-FFF2-40B4-BE49-F238E27FC236}">
                <a16:creationId xmlns:a16="http://schemas.microsoft.com/office/drawing/2014/main" id="{7F016C36-C465-9AC4-2782-97B7BCE5CA26}"/>
              </a:ext>
            </a:extLst>
          </p:cNvPr>
          <p:cNvSpPr txBox="1"/>
          <p:nvPr/>
        </p:nvSpPr>
        <p:spPr>
          <a:xfrm>
            <a:off x="241738" y="484092"/>
            <a:ext cx="11950262" cy="1289071"/>
          </a:xfrm>
          <a:prstGeom prst="rect">
            <a:avLst/>
          </a:prstGeom>
          <a:noFill/>
        </p:spPr>
        <p:txBody>
          <a:bodyPr wrap="square" rtlCol="0">
            <a:spAutoFit/>
          </a:bodyPr>
          <a:lstStyle/>
          <a:p>
            <a:pPr>
              <a:lnSpc>
                <a:spcPct val="150000"/>
              </a:lnSpc>
            </a:pPr>
            <a:r>
              <a:rPr lang="en-US" dirty="0">
                <a:solidFill>
                  <a:schemeClr val="accent3">
                    <a:lumMod val="75000"/>
                  </a:schemeClr>
                </a:solidFill>
                <a:latin typeface="Times New Roman" panose="02020603050405020304" pitchFamily="18" charset="0"/>
                <a:cs typeface="Times New Roman" panose="02020603050405020304" pitchFamily="18" charset="0"/>
              </a:rPr>
              <a:t>Annual total rainfall showed no significant trend.</a:t>
            </a:r>
          </a:p>
          <a:p>
            <a:pPr>
              <a:lnSpc>
                <a:spcPct val="150000"/>
              </a:lnSpc>
            </a:pPr>
            <a:r>
              <a:rPr lang="en-US" dirty="0">
                <a:solidFill>
                  <a:schemeClr val="accent3">
                    <a:lumMod val="75000"/>
                  </a:schemeClr>
                </a:solidFill>
                <a:latin typeface="Times New Roman" panose="02020603050405020304" pitchFamily="18" charset="0"/>
                <a:cs typeface="Times New Roman" panose="02020603050405020304" pitchFamily="18" charset="0"/>
              </a:rPr>
              <a:t>Maximum daily rainfall displayed an increasing trend, indicating a rise in heavy rainfall events.</a:t>
            </a:r>
          </a:p>
          <a:p>
            <a:pPr>
              <a:lnSpc>
                <a:spcPct val="150000"/>
              </a:lnSpc>
            </a:pPr>
            <a:r>
              <a:rPr lang="en-US" dirty="0">
                <a:solidFill>
                  <a:schemeClr val="accent3">
                    <a:lumMod val="75000"/>
                  </a:schemeClr>
                </a:solidFill>
                <a:latin typeface="Times New Roman" panose="02020603050405020304" pitchFamily="18" charset="0"/>
                <a:cs typeface="Times New Roman" panose="02020603050405020304" pitchFamily="18" charset="0"/>
              </a:rPr>
              <a:t>Positive skewness was observed at all stations, reflecting a tendency toward extreme values</a:t>
            </a:r>
            <a:endParaRPr lang="en-CA"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73E0F6F6-F349-426B-BCF7-FB6992772972}"/>
              </a:ext>
            </a:extLst>
          </p:cNvPr>
          <p:cNvSpPr txBox="1">
            <a:spLocks/>
          </p:cNvSpPr>
          <p:nvPr/>
        </p:nvSpPr>
        <p:spPr>
          <a:xfrm>
            <a:off x="590550" y="50801"/>
            <a:ext cx="11010900" cy="43815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dirty="0">
                <a:solidFill>
                  <a:srgbClr val="C00000"/>
                </a:solidFill>
                <a:latin typeface="Times New Roman" panose="02020603050405020304" pitchFamily="18" charset="0"/>
                <a:cs typeface="Times New Roman" panose="02020603050405020304" pitchFamily="18" charset="0"/>
              </a:rPr>
              <a:t>Long-term maximum daily precipitation in Karkheh</a:t>
            </a:r>
            <a:endParaRPr lang="en-CA" sz="3600" b="1" dirty="0">
              <a:solidFill>
                <a:srgbClr val="C000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9A0B8E76-E208-4030-A301-FCD16DBFF304}"/>
              </a:ext>
            </a:extLst>
          </p:cNvPr>
          <p:cNvSpPr txBox="1">
            <a:spLocks/>
          </p:cNvSpPr>
          <p:nvPr/>
        </p:nvSpPr>
        <p:spPr>
          <a:xfrm>
            <a:off x="6414928" y="5856478"/>
            <a:ext cx="5153025" cy="9574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i="1" dirty="0">
                <a:solidFill>
                  <a:srgbClr val="44546A"/>
                </a:solidFill>
                <a:latin typeface="Times New Roman" panose="02020603050405020304" pitchFamily="18" charset="0"/>
                <a:ea typeface="Calibri" panose="020F0502020204030204" pitchFamily="34" charset="0"/>
                <a:cs typeface="Arial" panose="020B0604020202020204" pitchFamily="34" charset="0"/>
              </a:rPr>
              <a:t>(b) Distribution of Maximum daily precipitation in Karkheh stations </a:t>
            </a:r>
            <a:r>
              <a:rPr lang="en-US" sz="14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(In the Study Period)</a:t>
            </a:r>
            <a:r>
              <a:rPr lang="en-US" sz="1400" i="1" dirty="0">
                <a:solidFill>
                  <a:srgbClr val="44546A"/>
                </a:solidFill>
                <a:latin typeface="Times New Roman" panose="02020603050405020304" pitchFamily="18" charset="0"/>
                <a:ea typeface="Calibri" panose="020F0502020204030204" pitchFamily="34" charset="0"/>
                <a:cs typeface="Arial" panose="020B0604020202020204" pitchFamily="34" charset="0"/>
              </a:rPr>
              <a:t> </a:t>
            </a:r>
            <a:endParaRPr lang="en-CA" sz="3600" dirty="0"/>
          </a:p>
        </p:txBody>
      </p:sp>
    </p:spTree>
    <p:extLst>
      <p:ext uri="{BB962C8B-B14F-4D97-AF65-F5344CB8AC3E}">
        <p14:creationId xmlns:p14="http://schemas.microsoft.com/office/powerpoint/2010/main" val="234695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9B1CC6-C783-5295-BD84-6A46FE219A49}"/>
              </a:ext>
            </a:extLst>
          </p:cNvPr>
          <p:cNvGraphicFramePr>
            <a:graphicFrameLocks noGrp="1"/>
          </p:cNvGraphicFramePr>
          <p:nvPr>
            <p:ph idx="1"/>
            <p:extLst>
              <p:ext uri="{D42A27DB-BD31-4B8C-83A1-F6EECF244321}">
                <p14:modId xmlns:p14="http://schemas.microsoft.com/office/powerpoint/2010/main" val="656674616"/>
              </p:ext>
            </p:extLst>
          </p:nvPr>
        </p:nvGraphicFramePr>
        <p:xfrm>
          <a:off x="318139" y="3936487"/>
          <a:ext cx="11590676" cy="2509139"/>
        </p:xfrm>
        <a:graphic>
          <a:graphicData uri="http://schemas.openxmlformats.org/drawingml/2006/table">
            <a:tbl>
              <a:tblPr firstRow="1" firstCol="1" bandRow="1">
                <a:tableStyleId>{5C22544A-7EE6-4342-B048-85BDC9FD1C3A}</a:tableStyleId>
              </a:tblPr>
              <a:tblGrid>
                <a:gridCol w="1345865">
                  <a:extLst>
                    <a:ext uri="{9D8B030D-6E8A-4147-A177-3AD203B41FA5}">
                      <a16:colId xmlns:a16="http://schemas.microsoft.com/office/drawing/2014/main" val="1610452159"/>
                    </a:ext>
                  </a:extLst>
                </a:gridCol>
                <a:gridCol w="1024164">
                  <a:extLst>
                    <a:ext uri="{9D8B030D-6E8A-4147-A177-3AD203B41FA5}">
                      <a16:colId xmlns:a16="http://schemas.microsoft.com/office/drawing/2014/main" val="970594504"/>
                    </a:ext>
                  </a:extLst>
                </a:gridCol>
                <a:gridCol w="1024164">
                  <a:extLst>
                    <a:ext uri="{9D8B030D-6E8A-4147-A177-3AD203B41FA5}">
                      <a16:colId xmlns:a16="http://schemas.microsoft.com/office/drawing/2014/main" val="1580347317"/>
                    </a:ext>
                  </a:extLst>
                </a:gridCol>
                <a:gridCol w="1024164">
                  <a:extLst>
                    <a:ext uri="{9D8B030D-6E8A-4147-A177-3AD203B41FA5}">
                      <a16:colId xmlns:a16="http://schemas.microsoft.com/office/drawing/2014/main" val="2997270047"/>
                    </a:ext>
                  </a:extLst>
                </a:gridCol>
                <a:gridCol w="1025221">
                  <a:extLst>
                    <a:ext uri="{9D8B030D-6E8A-4147-A177-3AD203B41FA5}">
                      <a16:colId xmlns:a16="http://schemas.microsoft.com/office/drawing/2014/main" val="1782625304"/>
                    </a:ext>
                  </a:extLst>
                </a:gridCol>
                <a:gridCol w="1024164">
                  <a:extLst>
                    <a:ext uri="{9D8B030D-6E8A-4147-A177-3AD203B41FA5}">
                      <a16:colId xmlns:a16="http://schemas.microsoft.com/office/drawing/2014/main" val="3789881682"/>
                    </a:ext>
                  </a:extLst>
                </a:gridCol>
                <a:gridCol w="1024164">
                  <a:extLst>
                    <a:ext uri="{9D8B030D-6E8A-4147-A177-3AD203B41FA5}">
                      <a16:colId xmlns:a16="http://schemas.microsoft.com/office/drawing/2014/main" val="3244042332"/>
                    </a:ext>
                  </a:extLst>
                </a:gridCol>
                <a:gridCol w="1025221">
                  <a:extLst>
                    <a:ext uri="{9D8B030D-6E8A-4147-A177-3AD203B41FA5}">
                      <a16:colId xmlns:a16="http://schemas.microsoft.com/office/drawing/2014/main" val="3018442000"/>
                    </a:ext>
                  </a:extLst>
                </a:gridCol>
                <a:gridCol w="1024164">
                  <a:extLst>
                    <a:ext uri="{9D8B030D-6E8A-4147-A177-3AD203B41FA5}">
                      <a16:colId xmlns:a16="http://schemas.microsoft.com/office/drawing/2014/main" val="2247944115"/>
                    </a:ext>
                  </a:extLst>
                </a:gridCol>
                <a:gridCol w="1024164">
                  <a:extLst>
                    <a:ext uri="{9D8B030D-6E8A-4147-A177-3AD203B41FA5}">
                      <a16:colId xmlns:a16="http://schemas.microsoft.com/office/drawing/2014/main" val="1319323722"/>
                    </a:ext>
                  </a:extLst>
                </a:gridCol>
                <a:gridCol w="1025221">
                  <a:extLst>
                    <a:ext uri="{9D8B030D-6E8A-4147-A177-3AD203B41FA5}">
                      <a16:colId xmlns:a16="http://schemas.microsoft.com/office/drawing/2014/main" val="1029885231"/>
                    </a:ext>
                  </a:extLst>
                </a:gridCol>
              </a:tblGrid>
              <a:tr h="819150">
                <a:tc>
                  <a:txBody>
                    <a:bodyPr/>
                    <a:lstStyle/>
                    <a:p>
                      <a:endParaRPr lang="en-CA" sz="1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N</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Mean</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Minimum</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Maximum</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Mode</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Median</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Standard Deviation</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CA" sz="1000" dirty="0">
                          <a:effectLst/>
                          <a:latin typeface="Times New Roman" panose="02020603050405020304" pitchFamily="18" charset="0"/>
                          <a:cs typeface="Times New Roman" panose="02020603050405020304" pitchFamily="18" charset="0"/>
                        </a:rPr>
                        <a:t>Coefficient of Variation</a:t>
                      </a:r>
                      <a:r>
                        <a:rPr lang="en-US" sz="1000" dirty="0">
                          <a:effectLst/>
                          <a:latin typeface="Times New Roman" panose="02020603050405020304" pitchFamily="18" charset="0"/>
                          <a:cs typeface="Times New Roman" panose="02020603050405020304" pitchFamily="18" charset="0"/>
                        </a:rPr>
                        <a:t>(%) </a:t>
                      </a:r>
                      <a:endParaRPr lang="en-CA"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Skewness</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50000"/>
                        </a:lnSpc>
                      </a:pPr>
                      <a:r>
                        <a:rPr lang="en-US" sz="1200" dirty="0">
                          <a:effectLst/>
                          <a:latin typeface="Times New Roman" panose="02020603050405020304" pitchFamily="18" charset="0"/>
                          <a:cs typeface="Times New Roman" panose="02020603050405020304" pitchFamily="18" charset="0"/>
                        </a:rPr>
                        <a:t>Kurtosis</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0096656"/>
                  </a:ext>
                </a:extLst>
              </a:tr>
              <a:tr h="190500">
                <a:tc>
                  <a:txBody>
                    <a:bodyPr/>
                    <a:lstStyle/>
                    <a:p>
                      <a:pPr algn="l">
                        <a:lnSpc>
                          <a:spcPct val="150000"/>
                        </a:lnSpc>
                      </a:pPr>
                      <a:r>
                        <a:rPr lang="en-US" sz="1200" dirty="0">
                          <a:effectLst/>
                          <a:latin typeface="Times New Roman" panose="02020603050405020304" pitchFamily="18" charset="0"/>
                          <a:cs typeface="Times New Roman" panose="02020603050405020304" pitchFamily="18" charset="0"/>
                        </a:rPr>
                        <a:t>Khorramabad</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72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45.6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94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36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14.2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31.14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0.97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1.12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77167"/>
                  </a:ext>
                </a:extLst>
              </a:tr>
              <a:tr h="190500">
                <a:tc>
                  <a:txBody>
                    <a:bodyPr/>
                    <a:lstStyle/>
                    <a:p>
                      <a:pPr algn="l">
                        <a:lnSpc>
                          <a:spcPct val="150000"/>
                        </a:lnSpc>
                      </a:pPr>
                      <a:r>
                        <a:rPr lang="en-US" sz="1200" dirty="0" err="1">
                          <a:effectLst/>
                          <a:latin typeface="Times New Roman" panose="02020603050405020304" pitchFamily="18" charset="0"/>
                          <a:cs typeface="Times New Roman" panose="02020603050405020304" pitchFamily="18" charset="0"/>
                        </a:rPr>
                        <a:t>Kuhdasht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47.6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30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75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33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12.9</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27.10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0.60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-0.65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0596216"/>
                  </a:ext>
                </a:extLst>
              </a:tr>
              <a:tr h="190500">
                <a:tc>
                  <a:txBody>
                    <a:bodyPr/>
                    <a:lstStyle/>
                    <a:p>
                      <a:pPr algn="l">
                        <a:lnSpc>
                          <a:spcPct val="150000"/>
                        </a:lnSpc>
                      </a:pPr>
                      <a:r>
                        <a:rPr lang="en-US" sz="1200" dirty="0" err="1">
                          <a:effectLst/>
                          <a:latin typeface="Times New Roman" panose="02020603050405020304" pitchFamily="18" charset="0"/>
                          <a:cs typeface="Times New Roman" panose="02020603050405020304" pitchFamily="18" charset="0"/>
                        </a:rPr>
                        <a:t>Poldokhtar</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US" sz="1200" dirty="0">
                          <a:effectLst/>
                          <a:latin typeface="Times New Roman" panose="02020603050405020304" pitchFamily="18" charset="0"/>
                          <a:cs typeface="Times New Roman" panose="02020603050405020304" pitchFamily="18" charset="0"/>
                        </a:rPr>
                        <a:t>24</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57.4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139.4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50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49</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29.7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51.74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1.58</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2.02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917561"/>
                  </a:ext>
                </a:extLst>
              </a:tr>
              <a:tr h="190500">
                <a:tc>
                  <a:txBody>
                    <a:bodyPr/>
                    <a:lstStyle/>
                    <a:p>
                      <a:pPr algn="l">
                        <a:lnSpc>
                          <a:spcPct val="150000"/>
                        </a:lnSpc>
                      </a:pPr>
                      <a:r>
                        <a:rPr lang="en-US" sz="1200" dirty="0" err="1">
                          <a:effectLst/>
                          <a:latin typeface="Times New Roman" panose="02020603050405020304" pitchFamily="18" charset="0"/>
                          <a:cs typeface="Times New Roman" panose="02020603050405020304" pitchFamily="18" charset="0"/>
                        </a:rPr>
                        <a:t>Nurabad</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46.8</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101</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30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43.7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20.5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43.80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1.73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2.99</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601342"/>
                  </a:ext>
                </a:extLst>
              </a:tr>
              <a:tr h="0">
                <a:tc>
                  <a:txBody>
                    <a:bodyPr/>
                    <a:lstStyle/>
                    <a:p>
                      <a:pPr algn="l">
                        <a:lnSpc>
                          <a:spcPct val="150000"/>
                        </a:lnSpc>
                      </a:pPr>
                      <a:r>
                        <a:rPr lang="en-US" sz="1200" dirty="0" err="1">
                          <a:effectLst/>
                          <a:latin typeface="Times New Roman" panose="02020603050405020304" pitchFamily="18" charset="0"/>
                          <a:cs typeface="Times New Roman" panose="02020603050405020304" pitchFamily="18" charset="0"/>
                        </a:rPr>
                        <a:t>Sarableh</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49.8</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112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35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40.5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24.0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48.19</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1.64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2.35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6835727"/>
                  </a:ext>
                </a:extLst>
              </a:tr>
              <a:tr h="0">
                <a:tc>
                  <a:txBody>
                    <a:bodyPr/>
                    <a:lstStyle/>
                    <a:p>
                      <a:pPr algn="l">
                        <a:lnSpc>
                          <a:spcPct val="150000"/>
                        </a:lnSpc>
                      </a:pPr>
                      <a:r>
                        <a:rPr lang="en-US" sz="1200" dirty="0" err="1">
                          <a:effectLst/>
                          <a:latin typeface="Times New Roman" panose="02020603050405020304" pitchFamily="18" charset="0"/>
                          <a:cs typeface="Times New Roman" panose="02020603050405020304" pitchFamily="18" charset="0"/>
                        </a:rPr>
                        <a:t>Loumar</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53.7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100</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47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24.5</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45.62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0.63</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-0.77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362593"/>
                  </a:ext>
                </a:extLst>
              </a:tr>
              <a:tr h="190500">
                <a:tc>
                  <a:txBody>
                    <a:bodyPr/>
                    <a:lstStyle/>
                    <a:p>
                      <a:pPr algn="l">
                        <a:lnSpc>
                          <a:spcPct val="150000"/>
                        </a:lnSpc>
                      </a:pPr>
                      <a:r>
                        <a:rPr lang="en-US" sz="1200" dirty="0" err="1">
                          <a:effectLst/>
                          <a:latin typeface="Times New Roman" panose="02020603050405020304" pitchFamily="18" charset="0"/>
                          <a:cs typeface="Times New Roman" panose="02020603050405020304" pitchFamily="18" charset="0"/>
                        </a:rPr>
                        <a:t>Imanabad</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59.4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31</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117</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54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54</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21.6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CA" sz="1200">
                          <a:effectLst/>
                          <a:latin typeface="Times New Roman" panose="02020603050405020304" pitchFamily="18" charset="0"/>
                          <a:cs typeface="Times New Roman" panose="02020603050405020304" pitchFamily="18" charset="0"/>
                        </a:rPr>
                        <a:t>36.36</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pPr>
                      <a:r>
                        <a:rPr lang="en-US" sz="1200">
                          <a:effectLst/>
                          <a:latin typeface="Times New Roman" panose="02020603050405020304" pitchFamily="18" charset="0"/>
                          <a:cs typeface="Times New Roman" panose="02020603050405020304" pitchFamily="18" charset="0"/>
                        </a:rPr>
                        <a:t>1.52</a:t>
                      </a:r>
                      <a:endParaRPr lang="en-C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n-US" sz="1200" dirty="0">
                          <a:effectLst/>
                          <a:latin typeface="Times New Roman" panose="02020603050405020304" pitchFamily="18" charset="0"/>
                          <a:cs typeface="Times New Roman" panose="02020603050405020304" pitchFamily="18" charset="0"/>
                        </a:rPr>
                        <a:t>3.15</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134070"/>
                  </a:ext>
                </a:extLst>
              </a:tr>
            </a:tbl>
          </a:graphicData>
        </a:graphic>
      </p:graphicFrame>
      <p:sp>
        <p:nvSpPr>
          <p:cNvPr id="5" name="TextBox 4">
            <a:extLst>
              <a:ext uri="{FF2B5EF4-FFF2-40B4-BE49-F238E27FC236}">
                <a16:creationId xmlns:a16="http://schemas.microsoft.com/office/drawing/2014/main" id="{090F9512-49A0-EC7D-1B59-CB2ADF09D44D}"/>
              </a:ext>
            </a:extLst>
          </p:cNvPr>
          <p:cNvSpPr txBox="1"/>
          <p:nvPr/>
        </p:nvSpPr>
        <p:spPr>
          <a:xfrm>
            <a:off x="197462" y="3628710"/>
            <a:ext cx="11711348" cy="307777"/>
          </a:xfrm>
          <a:prstGeom prst="rect">
            <a:avLst/>
          </a:prstGeom>
          <a:noFill/>
        </p:spPr>
        <p:txBody>
          <a:bodyPr wrap="none" rtlCol="0">
            <a:spAutoFit/>
          </a:bodyPr>
          <a:lstStyle/>
          <a:p>
            <a:r>
              <a:rPr lang="en-CA" sz="1400" i="1"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Statistical Summary including mean, minimum, maximum, mode, median, standard deviation, skewness and kurtosis of Maximum Daily Precipitation (mm) Data</a:t>
            </a:r>
          </a:p>
        </p:txBody>
      </p:sp>
      <p:graphicFrame>
        <p:nvGraphicFramePr>
          <p:cNvPr id="3" name="Table 2">
            <a:extLst>
              <a:ext uri="{FF2B5EF4-FFF2-40B4-BE49-F238E27FC236}">
                <a16:creationId xmlns:a16="http://schemas.microsoft.com/office/drawing/2014/main" id="{AF935D33-2312-965B-9320-3CC065841FBB}"/>
              </a:ext>
            </a:extLst>
          </p:cNvPr>
          <p:cNvGraphicFramePr>
            <a:graphicFrameLocks noGrp="1"/>
          </p:cNvGraphicFramePr>
          <p:nvPr>
            <p:extLst>
              <p:ext uri="{D42A27DB-BD31-4B8C-83A1-F6EECF244321}">
                <p14:modId xmlns:p14="http://schemas.microsoft.com/office/powerpoint/2010/main" val="1091318389"/>
              </p:ext>
            </p:extLst>
          </p:nvPr>
        </p:nvGraphicFramePr>
        <p:xfrm>
          <a:off x="318139" y="40640"/>
          <a:ext cx="11590671" cy="3388360"/>
        </p:xfrm>
        <a:graphic>
          <a:graphicData uri="http://schemas.openxmlformats.org/drawingml/2006/table">
            <a:tbl>
              <a:tblPr firstRow="1" bandRow="1">
                <a:tableStyleId>{93296810-A885-4BE3-A3E7-6D5BEEA58F35}</a:tableStyleId>
              </a:tblPr>
              <a:tblGrid>
                <a:gridCol w="2431324">
                  <a:extLst>
                    <a:ext uri="{9D8B030D-6E8A-4147-A177-3AD203B41FA5}">
                      <a16:colId xmlns:a16="http://schemas.microsoft.com/office/drawing/2014/main" val="1027409532"/>
                    </a:ext>
                  </a:extLst>
                </a:gridCol>
                <a:gridCol w="9159347">
                  <a:extLst>
                    <a:ext uri="{9D8B030D-6E8A-4147-A177-3AD203B41FA5}">
                      <a16:colId xmlns:a16="http://schemas.microsoft.com/office/drawing/2014/main" val="2480795734"/>
                    </a:ext>
                  </a:extLst>
                </a:gridCol>
              </a:tblGrid>
              <a:tr h="370840">
                <a:tc>
                  <a:txBody>
                    <a:bodyPr/>
                    <a:lstStyle/>
                    <a:p>
                      <a:pPr algn="l"/>
                      <a:r>
                        <a:rPr lang="en-CA" sz="1200" dirty="0">
                          <a:latin typeface="Times New Roman" panose="02020603050405020304" pitchFamily="18" charset="0"/>
                          <a:cs typeface="Times New Roman" panose="02020603050405020304" pitchFamily="18" charset="0"/>
                        </a:rPr>
                        <a:t>Aspect</a:t>
                      </a:r>
                    </a:p>
                  </a:txBody>
                  <a:tcPr/>
                </a:tc>
                <a:tc>
                  <a:txBody>
                    <a:bodyPr/>
                    <a:lstStyle/>
                    <a:p>
                      <a:pPr algn="l"/>
                      <a:r>
                        <a:rPr lang="en-CA" sz="1200" dirty="0">
                          <a:latin typeface="Times New Roman" panose="02020603050405020304" pitchFamily="18" charset="0"/>
                          <a:cs typeface="Times New Roman" panose="02020603050405020304" pitchFamily="18" charset="0"/>
                        </a:rPr>
                        <a:t>Key Finding</a:t>
                      </a:r>
                    </a:p>
                  </a:txBody>
                  <a:tcPr/>
                </a:tc>
                <a:extLst>
                  <a:ext uri="{0D108BD9-81ED-4DB2-BD59-A6C34878D82A}">
                    <a16:rowId xmlns:a16="http://schemas.microsoft.com/office/drawing/2014/main" val="2451741665"/>
                  </a:ext>
                </a:extLst>
              </a:tr>
              <a:tr h="370840">
                <a:tc>
                  <a:txBody>
                    <a:bodyPr/>
                    <a:lstStyle/>
                    <a:p>
                      <a:pPr algn="l"/>
                      <a:r>
                        <a:rPr lang="en-CA" sz="1200" dirty="0">
                          <a:latin typeface="Times New Roman" panose="02020603050405020304" pitchFamily="18" charset="0"/>
                          <a:cs typeface="Times New Roman" panose="02020603050405020304" pitchFamily="18" charset="0"/>
                        </a:rPr>
                        <a:t>Long-term Maximum Daily Precipitation</a:t>
                      </a:r>
                    </a:p>
                  </a:txBody>
                  <a:tcPr/>
                </a:tc>
                <a:tc>
                  <a:txBody>
                    <a:bodyPr/>
                    <a:lstStyle/>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Highest recorded rainfall: 139.4 mm (</a:t>
                      </a:r>
                      <a:r>
                        <a:rPr lang="en-US" sz="1200" dirty="0" err="1">
                          <a:latin typeface="Times New Roman" panose="02020603050405020304" pitchFamily="18" charset="0"/>
                          <a:cs typeface="Times New Roman" panose="02020603050405020304" pitchFamily="18" charset="0"/>
                        </a:rPr>
                        <a:t>Poldokhtar</a:t>
                      </a:r>
                      <a:r>
                        <a:rPr lang="en-US" sz="1200" dirty="0">
                          <a:latin typeface="Times New Roman" panose="02020603050405020304" pitchFamily="18" charset="0"/>
                          <a:cs typeface="Times New Roman" panose="02020603050405020304" pitchFamily="18" charset="0"/>
                        </a:rPr>
                        <a:t>), 117 mm (</a:t>
                      </a:r>
                      <a:r>
                        <a:rPr lang="en-US" sz="1200" dirty="0" err="1">
                          <a:latin typeface="Times New Roman" panose="02020603050405020304" pitchFamily="18" charset="0"/>
                          <a:cs typeface="Times New Roman" panose="02020603050405020304" pitchFamily="18" charset="0"/>
                        </a:rPr>
                        <a:t>Imanabad</a:t>
                      </a:r>
                      <a:r>
                        <a:rPr lang="en-US" sz="1200" dirty="0">
                          <a:latin typeface="Times New Roman" panose="02020603050405020304" pitchFamily="18" charset="0"/>
                          <a:cs typeface="Times New Roman" panose="02020603050405020304" pitchFamily="18" charset="0"/>
                        </a:rPr>
                        <a:t>).</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Bimodal distribution: Observed at </a:t>
                      </a:r>
                      <a:r>
                        <a:rPr lang="en-US" sz="1200" dirty="0" err="1">
                          <a:latin typeface="Times New Roman" panose="02020603050405020304" pitchFamily="18" charset="0"/>
                          <a:cs typeface="Times New Roman" panose="02020603050405020304" pitchFamily="18" charset="0"/>
                        </a:rPr>
                        <a:t>Sarableh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Nurabad</a:t>
                      </a:r>
                      <a:r>
                        <a:rPr lang="en-US" sz="1200" dirty="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Imanabad</a:t>
                      </a:r>
                      <a:r>
                        <a:rPr lang="en-US" sz="1200" dirty="0">
                          <a:latin typeface="Times New Roman" panose="02020603050405020304" pitchFamily="18" charset="0"/>
                          <a:cs typeface="Times New Roman" panose="02020603050405020304" pitchFamily="18" charset="0"/>
                        </a:rPr>
                        <a:t>.</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Positive skewness: Extreme values dominate.</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8419017"/>
                  </a:ext>
                </a:extLst>
              </a:tr>
              <a:tr h="370840">
                <a:tc>
                  <a:txBody>
                    <a:bodyPr/>
                    <a:lstStyle/>
                    <a:p>
                      <a:pPr algn="l"/>
                      <a:r>
                        <a:rPr lang="en-CA" sz="1200" dirty="0">
                          <a:latin typeface="Times New Roman" panose="02020603050405020304" pitchFamily="18" charset="0"/>
                          <a:cs typeface="Times New Roman" panose="02020603050405020304" pitchFamily="18" charset="0"/>
                        </a:rPr>
                        <a:t>Statistical Summary</a:t>
                      </a:r>
                    </a:p>
                  </a:txBody>
                  <a:tcPr/>
                </a:tc>
                <a:tc>
                  <a:txBody>
                    <a:bodyPr/>
                    <a:lstStyle/>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Mean precipitation: Highest at </a:t>
                      </a:r>
                      <a:r>
                        <a:rPr lang="en-US" sz="1200" dirty="0" err="1">
                          <a:latin typeface="Times New Roman" panose="02020603050405020304" pitchFamily="18" charset="0"/>
                          <a:cs typeface="Times New Roman" panose="02020603050405020304" pitchFamily="18" charset="0"/>
                        </a:rPr>
                        <a:t>Imanabad</a:t>
                      </a:r>
                      <a:r>
                        <a:rPr lang="en-US" sz="1200" dirty="0">
                          <a:latin typeface="Times New Roman" panose="02020603050405020304" pitchFamily="18" charset="0"/>
                          <a:cs typeface="Times New Roman" panose="02020603050405020304" pitchFamily="18" charset="0"/>
                        </a:rPr>
                        <a:t> (59.4 mm).</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Skewness: Highest at </a:t>
                      </a:r>
                      <a:r>
                        <a:rPr lang="en-US" sz="1200" dirty="0" err="1">
                          <a:latin typeface="Times New Roman" panose="02020603050405020304" pitchFamily="18" charset="0"/>
                          <a:cs typeface="Times New Roman" panose="02020603050405020304" pitchFamily="18" charset="0"/>
                        </a:rPr>
                        <a:t>Nurabad</a:t>
                      </a:r>
                      <a:r>
                        <a:rPr lang="en-US" sz="1200" dirty="0">
                          <a:latin typeface="Times New Roman" panose="02020603050405020304" pitchFamily="18" charset="0"/>
                          <a:cs typeface="Times New Roman" panose="02020603050405020304" pitchFamily="18" charset="0"/>
                        </a:rPr>
                        <a:t> (1.73).</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Kurtosis: Highest at </a:t>
                      </a:r>
                      <a:r>
                        <a:rPr lang="en-US" sz="1200" dirty="0" err="1">
                          <a:latin typeface="Times New Roman" panose="02020603050405020304" pitchFamily="18" charset="0"/>
                          <a:cs typeface="Times New Roman" panose="02020603050405020304" pitchFamily="18" charset="0"/>
                        </a:rPr>
                        <a:t>Imanabad</a:t>
                      </a:r>
                      <a:r>
                        <a:rPr lang="en-US" sz="1200" dirty="0">
                          <a:latin typeface="Times New Roman" panose="02020603050405020304" pitchFamily="18" charset="0"/>
                          <a:cs typeface="Times New Roman" panose="02020603050405020304" pitchFamily="18" charset="0"/>
                        </a:rPr>
                        <a:t> (3.15).</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Flat distributions: </a:t>
                      </a:r>
                      <a:r>
                        <a:rPr lang="en-US" sz="1200" dirty="0" err="1">
                          <a:latin typeface="Times New Roman" panose="02020603050405020304" pitchFamily="18" charset="0"/>
                          <a:cs typeface="Times New Roman" panose="02020603050405020304" pitchFamily="18" charset="0"/>
                        </a:rPr>
                        <a:t>Kuhdasht</a:t>
                      </a:r>
                      <a:r>
                        <a:rPr lang="en-US" sz="1200" dirty="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Loumar</a:t>
                      </a:r>
                      <a:r>
                        <a:rPr lang="en-US" sz="1200" dirty="0">
                          <a:latin typeface="Times New Roman" panose="02020603050405020304" pitchFamily="18" charset="0"/>
                          <a:cs typeface="Times New Roman" panose="02020603050405020304" pitchFamily="18" charset="0"/>
                        </a:rPr>
                        <a:t>.</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6741733"/>
                  </a:ext>
                </a:extLst>
              </a:tr>
              <a:tr h="370840">
                <a:tc>
                  <a:txBody>
                    <a:bodyPr/>
                    <a:lstStyle/>
                    <a:p>
                      <a:pPr algn="l"/>
                      <a:r>
                        <a:rPr lang="en-CA" sz="1200" dirty="0">
                          <a:latin typeface="Times New Roman" panose="02020603050405020304" pitchFamily="18" charset="0"/>
                          <a:cs typeface="Times New Roman" panose="02020603050405020304" pitchFamily="18" charset="0"/>
                        </a:rPr>
                        <a:t>Annual Trends</a:t>
                      </a:r>
                    </a:p>
                  </a:txBody>
                  <a:tcPr/>
                </a:tc>
                <a:tc>
                  <a:txBody>
                    <a:bodyPr/>
                    <a:lstStyle/>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No significant trend in total annual precipitation.</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Significant increase in maximum daily precipitation at </a:t>
                      </a:r>
                      <a:r>
                        <a:rPr lang="en-US" sz="1200" dirty="0" err="1">
                          <a:latin typeface="Times New Roman" panose="02020603050405020304" pitchFamily="18" charset="0"/>
                          <a:cs typeface="Times New Roman" panose="02020603050405020304" pitchFamily="18" charset="0"/>
                        </a:rPr>
                        <a:t>Poldokhtar</a:t>
                      </a:r>
                      <a:r>
                        <a:rPr lang="en-US" sz="1200" dirty="0">
                          <a:latin typeface="Times New Roman" panose="02020603050405020304" pitchFamily="18" charset="0"/>
                          <a:cs typeface="Times New Roman" panose="02020603050405020304" pitchFamily="18" charset="0"/>
                        </a:rPr>
                        <a:t> (p = 0.009) and gradual increase at Khorramabad (p = 0.038).</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7295557"/>
                  </a:ext>
                </a:extLst>
              </a:tr>
              <a:tr h="370840">
                <a:tc>
                  <a:txBody>
                    <a:bodyPr/>
                    <a:lstStyle/>
                    <a:p>
                      <a:pPr algn="l"/>
                      <a:r>
                        <a:rPr lang="en-CA" sz="1200" dirty="0">
                          <a:latin typeface="Times New Roman" panose="02020603050405020304" pitchFamily="18" charset="0"/>
                          <a:cs typeface="Times New Roman" panose="02020603050405020304" pitchFamily="18" charset="0"/>
                        </a:rPr>
                        <a:t>March 2019 Rainfall Anomalies</a:t>
                      </a:r>
                    </a:p>
                  </a:txBody>
                  <a:tcPr/>
                </a:tc>
                <a:tc>
                  <a:txBody>
                    <a:bodyPr/>
                    <a:lstStyle/>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March 2019: Exceptionally high rainfall at </a:t>
                      </a:r>
                      <a:r>
                        <a:rPr lang="en-US" sz="1200" dirty="0" err="1">
                          <a:latin typeface="Times New Roman" panose="02020603050405020304" pitchFamily="18" charset="0"/>
                          <a:cs typeface="Times New Roman" panose="02020603050405020304" pitchFamily="18" charset="0"/>
                        </a:rPr>
                        <a:t>Poldokhtar</a:t>
                      </a:r>
                      <a:r>
                        <a:rPr lang="en-US" sz="1200" dirty="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Nurabad</a:t>
                      </a:r>
                      <a:r>
                        <a:rPr lang="en-US" sz="1200" dirty="0">
                          <a:latin typeface="Times New Roman" panose="02020603050405020304" pitchFamily="18" charset="0"/>
                          <a:cs typeface="Times New Roman" panose="02020603050405020304" pitchFamily="18" charset="0"/>
                        </a:rPr>
                        <a:t>.</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Historical peaks far exceeded, particularly at upstream stations, contributing to flooding risks.</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3403548"/>
                  </a:ext>
                </a:extLst>
              </a:tr>
              <a:tr h="370840">
                <a:tc>
                  <a:txBody>
                    <a:bodyPr/>
                    <a:lstStyle/>
                    <a:p>
                      <a:pPr algn="l"/>
                      <a:r>
                        <a:rPr lang="en-CA" sz="1200" dirty="0">
                          <a:latin typeface="Times New Roman" panose="02020603050405020304" pitchFamily="18" charset="0"/>
                          <a:cs typeface="Times New Roman" panose="02020603050405020304" pitchFamily="18" charset="0"/>
                        </a:rPr>
                        <a:t>Monthly Variability</a:t>
                      </a:r>
                    </a:p>
                  </a:txBody>
                  <a:tcPr/>
                </a:tc>
                <a:tc>
                  <a:txBody>
                    <a:bodyPr/>
                    <a:lstStyle/>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March-April 2019: Extreme rainfall at </a:t>
                      </a:r>
                      <a:r>
                        <a:rPr lang="en-US" sz="1200" dirty="0" err="1">
                          <a:latin typeface="Times New Roman" panose="02020603050405020304" pitchFamily="18" charset="0"/>
                          <a:cs typeface="Times New Roman" panose="02020603050405020304" pitchFamily="18" charset="0"/>
                        </a:rPr>
                        <a:t>Nurabad</a:t>
                      </a:r>
                      <a:r>
                        <a:rPr lang="en-US" sz="1200" dirty="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Poldokhtar</a:t>
                      </a:r>
                      <a:r>
                        <a:rPr lang="en-US" sz="1200" dirty="0">
                          <a:latin typeface="Times New Roman" panose="02020603050405020304" pitchFamily="18" charset="0"/>
                          <a:cs typeface="Times New Roman" panose="02020603050405020304" pitchFamily="18" charset="0"/>
                        </a:rPr>
                        <a:t>.</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Khorramabad: Rainfall lower than historical daily maximums.</a:t>
                      </a:r>
                    </a:p>
                    <a:p>
                      <a:pPr marL="171450" indent="-1714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Significant monthly variability across all stations.</a:t>
                      </a:r>
                      <a:endParaRPr lang="en-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0011678"/>
                  </a:ext>
                </a:extLst>
              </a:tr>
            </a:tbl>
          </a:graphicData>
        </a:graphic>
      </p:graphicFrame>
    </p:spTree>
    <p:extLst>
      <p:ext uri="{BB962C8B-B14F-4D97-AF65-F5344CB8AC3E}">
        <p14:creationId xmlns:p14="http://schemas.microsoft.com/office/powerpoint/2010/main" val="2273322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1866</TotalTime>
  <Words>2455</Words>
  <Application>Microsoft Office PowerPoint</Application>
  <PresentationFormat>Widescreen</PresentationFormat>
  <Paragraphs>456</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Cambria Math</vt:lpstr>
      <vt:lpstr>Symbol</vt:lpstr>
      <vt:lpstr>Times New Roman</vt:lpstr>
      <vt:lpstr>Wingdings</vt:lpstr>
      <vt:lpstr>Office Theme</vt:lpstr>
      <vt:lpstr>Analyse der Wiederkehrperiode der maximalen täglichen Niederschlags katastrophen im Zagros-Gebirge, Iran: März (2019) Return Period Analysis of Maximum Daily Rainfall Disasters in the Zagros Mountains, Iran: March (2019)</vt:lpstr>
      <vt:lpstr>Introduction</vt:lpstr>
      <vt:lpstr>Summary of the objectives, focus, analyses, key findings, and implications of the study on the return period of heavy rainfall events in the Zagros Mountains, with emphasis on the March 2019 floods in the Karkheh River Basin</vt:lpstr>
      <vt:lpstr>Study Area: Zagros Mountains</vt:lpstr>
      <vt:lpstr>Total of Precipitation (March and April 2019)</vt:lpstr>
      <vt:lpstr>Methodologies and Analyses for Rainfall and Return Period Assessment</vt:lpstr>
      <vt:lpstr>PMP (Probability Maximum Precipitation) Analysis and Return Period Estimation</vt:lpstr>
      <vt:lpstr>(a) Box plot of Maximum daily precipitation, (In the Study Period)</vt:lpstr>
      <vt:lpstr>PowerPoint Presentation</vt:lpstr>
      <vt:lpstr>Statistical Analysis</vt:lpstr>
      <vt:lpstr>PowerPoint Presentation</vt:lpstr>
      <vt:lpstr>Time-series plots comparing precipitation levels during March 2019 with historical data. </vt:lpstr>
      <vt:lpstr>PowerPoint Presentation</vt:lpstr>
      <vt:lpstr>Annual Maximum Precipitation vs. Return Period  </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der Wiederkehrperiode der maximalen täglichen Niederschlags katastrophen im Zagros-Gebirge, Iran: März (2019) Return Period Analysis of Maximum Daily Rainfall Disasters in the Zagros Mountains, Iran: March (2019)</dc:title>
  <dc:creator>Jafar Sepehri</dc:creator>
  <cp:lastModifiedBy>Jafar Sepehri</cp:lastModifiedBy>
  <cp:revision>9</cp:revision>
  <dcterms:created xsi:type="dcterms:W3CDTF">2024-10-28T13:18:44Z</dcterms:created>
  <dcterms:modified xsi:type="dcterms:W3CDTF">2025-03-13T16:31:57Z</dcterms:modified>
</cp:coreProperties>
</file>