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13" r:id="rId2"/>
  </p:sldMasterIdLst>
  <p:notesMasterIdLst>
    <p:notesMasterId r:id="rId24"/>
  </p:notesMasterIdLst>
  <p:sldIdLst>
    <p:sldId id="256" r:id="rId3"/>
    <p:sldId id="311" r:id="rId4"/>
    <p:sldId id="310" r:id="rId5"/>
    <p:sldId id="308" r:id="rId6"/>
    <p:sldId id="312" r:id="rId7"/>
    <p:sldId id="325" r:id="rId8"/>
    <p:sldId id="324" r:id="rId9"/>
    <p:sldId id="305" r:id="rId10"/>
    <p:sldId id="303" r:id="rId11"/>
    <p:sldId id="315" r:id="rId12"/>
    <p:sldId id="307" r:id="rId13"/>
    <p:sldId id="322" r:id="rId14"/>
    <p:sldId id="313" r:id="rId15"/>
    <p:sldId id="319" r:id="rId16"/>
    <p:sldId id="314" r:id="rId17"/>
    <p:sldId id="316" r:id="rId18"/>
    <p:sldId id="327" r:id="rId19"/>
    <p:sldId id="328" r:id="rId20"/>
    <p:sldId id="323" r:id="rId21"/>
    <p:sldId id="326" r:id="rId22"/>
    <p:sldId id="321" r:id="rId23"/>
  </p:sldIdLst>
  <p:sldSz cx="12192000" cy="685800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Μεσαίο στυλ 2 - Έμφαση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Μεσαίο στυλ 2 - Έμφαση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Μεσαίο στυλ 4 - Έμφαση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Μεσαίο στυλ 4 - Έμφαση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98"/>
    <p:restoredTop sz="88598"/>
  </p:normalViewPr>
  <p:slideViewPr>
    <p:cSldViewPr>
      <p:cViewPr>
        <p:scale>
          <a:sx n="90" d="100"/>
          <a:sy n="90" d="100"/>
        </p:scale>
        <p:origin x="-1194" y="-7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5E8124-C308-6548-B639-2E3C7C3CB6C5}" type="datetimeFigureOut">
              <a:rPr lang="x-none" smtClean="0"/>
              <a:t>17-Mar-25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69950" y="1257300"/>
            <a:ext cx="6032500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BDE7C-B0A5-9D44-BF8D-10B2243FE1E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62374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BDE7C-B0A5-9D44-BF8D-10B2243FE1E3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82904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BDE7C-B0A5-9D44-BF8D-10B2243FE1E3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29567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41A20C3-32DB-4629-9B56-5F27BE4C66AF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77160" y="1498680"/>
            <a:ext cx="3854160" cy="127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4760640" y="514800"/>
            <a:ext cx="4513320" cy="263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/>
          </p:nvPr>
        </p:nvSpPr>
        <p:spPr>
          <a:xfrm>
            <a:off x="4760640" y="3401280"/>
            <a:ext cx="4513320" cy="263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8954139-D313-4F40-B0DE-62CC74BD1BAB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77160" y="1498680"/>
            <a:ext cx="3854160" cy="127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4760640" y="514800"/>
            <a:ext cx="2202480" cy="263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7073640" y="514800"/>
            <a:ext cx="2202480" cy="263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/>
          </p:nvPr>
        </p:nvSpPr>
        <p:spPr>
          <a:xfrm>
            <a:off x="4760640" y="3401280"/>
            <a:ext cx="2202480" cy="263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5" name="PlaceHolder 5"/>
          <p:cNvSpPr>
            <a:spLocks noGrp="1"/>
          </p:cNvSpPr>
          <p:nvPr>
            <p:ph/>
          </p:nvPr>
        </p:nvSpPr>
        <p:spPr>
          <a:xfrm>
            <a:off x="7073640" y="3401280"/>
            <a:ext cx="2202480" cy="263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D537DAA-4F81-42CD-BED0-8901FC5098A1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77160" y="1498680"/>
            <a:ext cx="3854160" cy="127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4760640" y="514800"/>
            <a:ext cx="1452960" cy="263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6286680" y="514800"/>
            <a:ext cx="1452960" cy="263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/>
          </p:nvPr>
        </p:nvSpPr>
        <p:spPr>
          <a:xfrm>
            <a:off x="7812720" y="514800"/>
            <a:ext cx="1452960" cy="263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0" name="PlaceHolder 5"/>
          <p:cNvSpPr>
            <a:spLocks noGrp="1"/>
          </p:cNvSpPr>
          <p:nvPr>
            <p:ph/>
          </p:nvPr>
        </p:nvSpPr>
        <p:spPr>
          <a:xfrm>
            <a:off x="4760640" y="3401280"/>
            <a:ext cx="1452960" cy="263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1" name="PlaceHolder 6"/>
          <p:cNvSpPr>
            <a:spLocks noGrp="1"/>
          </p:cNvSpPr>
          <p:nvPr>
            <p:ph/>
          </p:nvPr>
        </p:nvSpPr>
        <p:spPr>
          <a:xfrm>
            <a:off x="6286680" y="3401280"/>
            <a:ext cx="1452960" cy="263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2" name="PlaceHolder 7"/>
          <p:cNvSpPr>
            <a:spLocks noGrp="1"/>
          </p:cNvSpPr>
          <p:nvPr>
            <p:ph/>
          </p:nvPr>
        </p:nvSpPr>
        <p:spPr>
          <a:xfrm>
            <a:off x="7812720" y="3401280"/>
            <a:ext cx="1452960" cy="263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A1115D5-8380-4F81-A6BF-C51DDBDF7570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4DA01B4D-5EAC-4A8D-B960-D944A960C0E1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08940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77160" y="1498680"/>
            <a:ext cx="3854160" cy="127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subTitle"/>
          </p:nvPr>
        </p:nvSpPr>
        <p:spPr>
          <a:xfrm>
            <a:off x="4760640" y="514800"/>
            <a:ext cx="4513320" cy="552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l-G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5BB7DB32-E8B8-4F6D-935A-CC17E097BE25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9105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77160" y="1498680"/>
            <a:ext cx="3854160" cy="127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/>
          </p:nvPr>
        </p:nvSpPr>
        <p:spPr>
          <a:xfrm>
            <a:off x="4760640" y="514800"/>
            <a:ext cx="4513320" cy="552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06C5B92E-50BC-4F53-B939-7577E13A5038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6574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677160" y="1498680"/>
            <a:ext cx="3854160" cy="127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/>
          </p:nvPr>
        </p:nvSpPr>
        <p:spPr>
          <a:xfrm>
            <a:off x="4760640" y="514800"/>
            <a:ext cx="2202480" cy="552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/>
          </p:nvPr>
        </p:nvSpPr>
        <p:spPr>
          <a:xfrm>
            <a:off x="7073640" y="514800"/>
            <a:ext cx="2202480" cy="552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FC3A663A-4758-4B41-82D6-A3D8B5EDE396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5001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677160" y="1498680"/>
            <a:ext cx="3854160" cy="127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392532D2-3E90-420E-B058-7E4022F691E6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6107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subTitle"/>
          </p:nvPr>
        </p:nvSpPr>
        <p:spPr>
          <a:xfrm>
            <a:off x="677160" y="1498680"/>
            <a:ext cx="3854160" cy="5925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l-G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11B7E5C6-E143-422C-A6EE-BA1FE68BD083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4684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77160" y="1498680"/>
            <a:ext cx="3854160" cy="127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4760640" y="514800"/>
            <a:ext cx="2202480" cy="263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7073640" y="514800"/>
            <a:ext cx="2202480" cy="552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4760640" y="3401280"/>
            <a:ext cx="2202480" cy="263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B5EAEA1F-0A3E-44D9-A1B2-8F90639FFBE7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2384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77160" y="1498680"/>
            <a:ext cx="3854160" cy="127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subTitle"/>
          </p:nvPr>
        </p:nvSpPr>
        <p:spPr>
          <a:xfrm>
            <a:off x="4760640" y="514800"/>
            <a:ext cx="4513320" cy="552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l-G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FB2EC59-48C2-464E-B4D5-F50ADDE1AB3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77160" y="1498680"/>
            <a:ext cx="3854160" cy="127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4760640" y="514800"/>
            <a:ext cx="2202480" cy="552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7073640" y="514800"/>
            <a:ext cx="2202480" cy="263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7073640" y="3401280"/>
            <a:ext cx="2202480" cy="263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A7140081-7468-43C7-9A61-33448B135C73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3264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77160" y="1498680"/>
            <a:ext cx="3854160" cy="127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4760640" y="514800"/>
            <a:ext cx="2202480" cy="263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7073640" y="514800"/>
            <a:ext cx="2202480" cy="263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/>
          </p:nvPr>
        </p:nvSpPr>
        <p:spPr>
          <a:xfrm>
            <a:off x="4760640" y="3401280"/>
            <a:ext cx="4513320" cy="263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5EF28AD4-8A91-49A4-8A03-81F03D93C8FF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61920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77160" y="1498680"/>
            <a:ext cx="3854160" cy="127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4760640" y="514800"/>
            <a:ext cx="4513320" cy="263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/>
          </p:nvPr>
        </p:nvSpPr>
        <p:spPr>
          <a:xfrm>
            <a:off x="4760640" y="3401280"/>
            <a:ext cx="4513320" cy="263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350A22B1-E8C3-4FE3-904D-E5F2389F7BD1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89628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677160" y="1498680"/>
            <a:ext cx="3854160" cy="127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4760640" y="514800"/>
            <a:ext cx="2202480" cy="263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/>
          </p:nvPr>
        </p:nvSpPr>
        <p:spPr>
          <a:xfrm>
            <a:off x="7073640" y="514800"/>
            <a:ext cx="2202480" cy="263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/>
          </p:nvPr>
        </p:nvSpPr>
        <p:spPr>
          <a:xfrm>
            <a:off x="4760640" y="3401280"/>
            <a:ext cx="2202480" cy="263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0" name="PlaceHolder 5"/>
          <p:cNvSpPr>
            <a:spLocks noGrp="1"/>
          </p:cNvSpPr>
          <p:nvPr>
            <p:ph/>
          </p:nvPr>
        </p:nvSpPr>
        <p:spPr>
          <a:xfrm>
            <a:off x="7073640" y="3401280"/>
            <a:ext cx="2202480" cy="263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5921B810-A315-44A4-91A4-3037B2C53765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57756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677160" y="1498680"/>
            <a:ext cx="3854160" cy="127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/>
          </p:nvPr>
        </p:nvSpPr>
        <p:spPr>
          <a:xfrm>
            <a:off x="4760640" y="514800"/>
            <a:ext cx="1452960" cy="263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/>
          </p:nvPr>
        </p:nvSpPr>
        <p:spPr>
          <a:xfrm>
            <a:off x="6286680" y="514800"/>
            <a:ext cx="1452960" cy="263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4" name="PlaceHolder 4"/>
          <p:cNvSpPr>
            <a:spLocks noGrp="1"/>
          </p:cNvSpPr>
          <p:nvPr>
            <p:ph/>
          </p:nvPr>
        </p:nvSpPr>
        <p:spPr>
          <a:xfrm>
            <a:off x="7812720" y="514800"/>
            <a:ext cx="1452960" cy="263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5" name="PlaceHolder 5"/>
          <p:cNvSpPr>
            <a:spLocks noGrp="1"/>
          </p:cNvSpPr>
          <p:nvPr>
            <p:ph/>
          </p:nvPr>
        </p:nvSpPr>
        <p:spPr>
          <a:xfrm>
            <a:off x="4760640" y="3401280"/>
            <a:ext cx="1452960" cy="263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6" name="PlaceHolder 6"/>
          <p:cNvSpPr>
            <a:spLocks noGrp="1"/>
          </p:cNvSpPr>
          <p:nvPr>
            <p:ph/>
          </p:nvPr>
        </p:nvSpPr>
        <p:spPr>
          <a:xfrm>
            <a:off x="6286680" y="3401280"/>
            <a:ext cx="1452960" cy="263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7" name="PlaceHolder 7"/>
          <p:cNvSpPr>
            <a:spLocks noGrp="1"/>
          </p:cNvSpPr>
          <p:nvPr>
            <p:ph/>
          </p:nvPr>
        </p:nvSpPr>
        <p:spPr>
          <a:xfrm>
            <a:off x="7812720" y="3401280"/>
            <a:ext cx="1452960" cy="263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E7CD1BDD-4DC1-4687-9FEF-4A7D9B68C84C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90C226"/>
              </a:solidFill>
            </a:endParaRPr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2848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77160" y="1498680"/>
            <a:ext cx="3854160" cy="127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760640" y="514800"/>
            <a:ext cx="4513320" cy="552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4CCC085-4BCF-4ABA-9B39-A44BD177AA99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77160" y="1498680"/>
            <a:ext cx="3854160" cy="127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4760640" y="514800"/>
            <a:ext cx="2202480" cy="552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7073640" y="514800"/>
            <a:ext cx="2202480" cy="552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5E0FFC4-23CB-4086-8A62-7490FB572DC4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77160" y="1498680"/>
            <a:ext cx="3854160" cy="127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81EFB5E-B0CE-4FD4-BEFD-182AEF69E4B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subTitle"/>
          </p:nvPr>
        </p:nvSpPr>
        <p:spPr>
          <a:xfrm>
            <a:off x="677160" y="1498680"/>
            <a:ext cx="3854160" cy="5925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l-G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817FCF3-F5F8-42EE-AB51-0E2CF0267FB5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77160" y="1498680"/>
            <a:ext cx="3854160" cy="127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/>
          </p:nvPr>
        </p:nvSpPr>
        <p:spPr>
          <a:xfrm>
            <a:off x="4760640" y="514800"/>
            <a:ext cx="2202480" cy="263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/>
          </p:nvPr>
        </p:nvSpPr>
        <p:spPr>
          <a:xfrm>
            <a:off x="7073640" y="514800"/>
            <a:ext cx="2202480" cy="552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/>
          </p:nvPr>
        </p:nvSpPr>
        <p:spPr>
          <a:xfrm>
            <a:off x="4760640" y="3401280"/>
            <a:ext cx="2202480" cy="263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90FCC0B-B58F-4737-9867-285D598D262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77160" y="1498680"/>
            <a:ext cx="3854160" cy="127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/>
          </p:nvPr>
        </p:nvSpPr>
        <p:spPr>
          <a:xfrm>
            <a:off x="4760640" y="514800"/>
            <a:ext cx="2202480" cy="552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/>
          </p:nvPr>
        </p:nvSpPr>
        <p:spPr>
          <a:xfrm>
            <a:off x="7073640" y="514800"/>
            <a:ext cx="2202480" cy="263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/>
          </p:nvPr>
        </p:nvSpPr>
        <p:spPr>
          <a:xfrm>
            <a:off x="7073640" y="3401280"/>
            <a:ext cx="2202480" cy="263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9A33140-47B2-4371-AFC7-501ED50A7B9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77160" y="1498680"/>
            <a:ext cx="3854160" cy="127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4760640" y="514800"/>
            <a:ext cx="2202480" cy="263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7073640" y="514800"/>
            <a:ext cx="2202480" cy="263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/>
          </p:nvPr>
        </p:nvSpPr>
        <p:spPr>
          <a:xfrm>
            <a:off x="4760640" y="3401280"/>
            <a:ext cx="4513320" cy="263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726DAEA-113B-484B-901A-5757A3B2EA1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6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cxnSp>
          <p:nvCxnSpPr>
            <p:cNvPr id="28" name="Straight Connector 19"/>
            <p:cNvCxnSpPr/>
            <p:nvPr/>
          </p:nvCxnSpPr>
          <p:spPr>
            <a:xfrm>
              <a:off x="9370800" y="0"/>
              <a:ext cx="1219680" cy="6858360"/>
            </a:xfrm>
            <a:prstGeom prst="straightConnector1">
              <a:avLst/>
            </a:prstGeom>
            <a:ln w="9525" cap="rnd">
              <a:solidFill>
                <a:srgbClr val="FFFFFF">
                  <a:lumMod val="75000"/>
                </a:srgbClr>
              </a:solidFill>
              <a:round/>
            </a:ln>
          </p:spPr>
        </p:cxnSp>
        <p:cxnSp>
          <p:nvCxnSpPr>
            <p:cNvPr id="2" name="Straight Connector 20"/>
            <p:cNvCxnSpPr/>
            <p:nvPr/>
          </p:nvCxnSpPr>
          <p:spPr>
            <a:xfrm flipH="1">
              <a:off x="7425000" y="3681360"/>
              <a:ext cx="4763880" cy="3177000"/>
            </a:xfrm>
            <a:prstGeom prst="straightConnector1">
              <a:avLst/>
            </a:prstGeom>
            <a:ln w="9525" cap="rnd">
              <a:solidFill>
                <a:srgbClr val="FFFFFF">
                  <a:lumMod val="85000"/>
                </a:srgbClr>
              </a:solidFill>
              <a:round/>
            </a:ln>
          </p:spPr>
        </p:cxnSp>
        <p:sp>
          <p:nvSpPr>
            <p:cNvPr id="3" name="Rectangle 23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>
                <a:gd name="textAreaLeft" fmla="*/ 0 w 3007080"/>
                <a:gd name="textAreaRight" fmla="*/ 3007440 w 3007080"/>
                <a:gd name="textAreaTop" fmla="*/ 0 h 6866280"/>
                <a:gd name="textAreaBottom" fmla="*/ 6866640 h 6866280"/>
              </a:gdLst>
              <a:ahLst/>
              <a:cxn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l-G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" name="Rectangle 2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>
                <a:gd name="textAreaLeft" fmla="*/ 0 w 2588040"/>
                <a:gd name="textAreaRight" fmla="*/ 2588400 w 2588040"/>
                <a:gd name="textAreaTop" fmla="*/ 0 h 6866280"/>
                <a:gd name="textAreaBottom" fmla="*/ 6866640 h 6866280"/>
              </a:gdLst>
              <a:ahLst/>
              <a:cxn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l-G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" name="Isosceles Triangle 23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l-G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" name="Rectangle 2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>
                <a:gd name="textAreaLeft" fmla="*/ 0 w 2854080"/>
                <a:gd name="textAreaRight" fmla="*/ 2854440 w 2854080"/>
                <a:gd name="textAreaTop" fmla="*/ 0 h 6866280"/>
                <a:gd name="textAreaBottom" fmla="*/ 6866640 h 6866280"/>
              </a:gdLst>
              <a:ahLst/>
              <a:cxn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l-G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" name="Rectangle 2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>
                <a:gd name="textAreaLeft" fmla="*/ 0 w 1289880"/>
                <a:gd name="textAreaRight" fmla="*/ 1290240 w 1289880"/>
                <a:gd name="textAreaTop" fmla="*/ 0 h 6866280"/>
                <a:gd name="textAreaBottom" fmla="*/ 6866640 h 6866280"/>
              </a:gdLst>
              <a:ahLst/>
              <a:cxn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l-G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" name="Rectangle 2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>
                <a:gd name="textAreaLeft" fmla="*/ 0 w 1249560"/>
                <a:gd name="textAreaRight" fmla="*/ 1249920 w 1249560"/>
                <a:gd name="textAreaTop" fmla="*/ 0 h 6866280"/>
                <a:gd name="textAreaBottom" fmla="*/ 6866640 h 6866280"/>
              </a:gdLst>
              <a:ahLst/>
              <a:cxn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l-G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" name="Isosceles Triangle 27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l-G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" name="Isosceles Triangle 28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l-G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1" name="Group 6"/>
          <p:cNvGrpSpPr/>
          <p:nvPr/>
        </p:nvGrpSpPr>
        <p:grpSpPr>
          <a:xfrm>
            <a:off x="360" y="-8640"/>
            <a:ext cx="12191400" cy="6866640"/>
            <a:chOff x="360" y="-8640"/>
            <a:chExt cx="12191400" cy="6866640"/>
          </a:xfrm>
        </p:grpSpPr>
        <p:cxnSp>
          <p:nvCxnSpPr>
            <p:cNvPr id="12" name="Straight Connector 31"/>
            <p:cNvCxnSpPr/>
            <p:nvPr/>
          </p:nvCxnSpPr>
          <p:spPr>
            <a:xfrm>
              <a:off x="9370800" y="0"/>
              <a:ext cx="1219680" cy="6858360"/>
            </a:xfrm>
            <a:prstGeom prst="straightConnector1">
              <a:avLst/>
            </a:prstGeom>
            <a:ln w="9525" cap="rnd">
              <a:solidFill>
                <a:srgbClr val="FFFFFF">
                  <a:lumMod val="75000"/>
                </a:srgbClr>
              </a:solidFill>
              <a:round/>
            </a:ln>
          </p:spPr>
        </p:cxnSp>
        <p:cxnSp>
          <p:nvCxnSpPr>
            <p:cNvPr id="13" name="Straight Connector 20"/>
            <p:cNvCxnSpPr/>
            <p:nvPr/>
          </p:nvCxnSpPr>
          <p:spPr>
            <a:xfrm flipH="1">
              <a:off x="7425000" y="3681360"/>
              <a:ext cx="4763880" cy="3177000"/>
            </a:xfrm>
            <a:prstGeom prst="straightConnector1">
              <a:avLst/>
            </a:prstGeom>
            <a:ln w="9525" cap="rnd">
              <a:solidFill>
                <a:srgbClr val="FFFFFF">
                  <a:lumMod val="85000"/>
                </a:srgbClr>
              </a:solidFill>
              <a:round/>
            </a:ln>
          </p:spPr>
        </p:cxnSp>
        <p:sp>
          <p:nvSpPr>
            <p:cNvPr id="14" name="Rectangle 23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>
                <a:gd name="textAreaLeft" fmla="*/ 0 w 3007080"/>
                <a:gd name="textAreaRight" fmla="*/ 3007440 w 3007080"/>
                <a:gd name="textAreaTop" fmla="*/ 0 h 6866280"/>
                <a:gd name="textAreaBottom" fmla="*/ 6866640 h 6866280"/>
              </a:gdLst>
              <a:ahLst/>
              <a:cxn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l-G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" name="Rectangle 2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>
                <a:gd name="textAreaLeft" fmla="*/ 0 w 2588040"/>
                <a:gd name="textAreaRight" fmla="*/ 2588400 w 2588040"/>
                <a:gd name="textAreaTop" fmla="*/ 0 h 6866280"/>
                <a:gd name="textAreaBottom" fmla="*/ 6866640 h 6866280"/>
              </a:gdLst>
              <a:ahLst/>
              <a:cxn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l-G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" name="Isosceles Triangle 2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l-G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" name="Rectangle 2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>
                <a:gd name="textAreaLeft" fmla="*/ 0 w 2854080"/>
                <a:gd name="textAreaRight" fmla="*/ 2854440 w 2854080"/>
                <a:gd name="textAreaTop" fmla="*/ 0 h 6866280"/>
                <a:gd name="textAreaBottom" fmla="*/ 6866640 h 6866280"/>
              </a:gdLst>
              <a:ahLst/>
              <a:cxn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l-G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" name="Rectangle 2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>
                <a:gd name="textAreaLeft" fmla="*/ 0 w 1289880"/>
                <a:gd name="textAreaRight" fmla="*/ 1290240 w 1289880"/>
                <a:gd name="textAreaTop" fmla="*/ 0 h 6866280"/>
                <a:gd name="textAreaBottom" fmla="*/ 6866640 h 6866280"/>
              </a:gdLst>
              <a:ahLst/>
              <a:cxn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l-G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" name="Rectangle 2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>
                <a:gd name="textAreaLeft" fmla="*/ 0 w 1249560"/>
                <a:gd name="textAreaRight" fmla="*/ 1249920 w 1249560"/>
                <a:gd name="textAreaTop" fmla="*/ 0 h 6866280"/>
                <a:gd name="textAreaBottom" fmla="*/ 6866640 h 6866280"/>
              </a:gdLst>
              <a:ahLst/>
              <a:cxn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l-G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" name="Isosceles Triangle 3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l-G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" name="Isosceles Triangle 18"/>
            <p:cNvSpPr/>
            <p:nvPr/>
          </p:nvSpPr>
          <p:spPr>
            <a:xfrm rot="10800000">
              <a:off x="360" y="360"/>
              <a:ext cx="842400" cy="566568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l-G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506960" y="2404440"/>
            <a:ext cx="7766640" cy="16459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indent="0" algn="r">
              <a:lnSpc>
                <a:spcPct val="100000"/>
              </a:lnSpc>
              <a:buNone/>
            </a:pPr>
            <a:r>
              <a:rPr lang="el-GR" sz="5400" b="0" strike="noStrike" spc="-1">
                <a:solidFill>
                  <a:schemeClr val="accent1"/>
                </a:solidFill>
                <a:latin typeface="Trebuchet MS"/>
              </a:rPr>
              <a:t>Κάντε κλικ για να επεξεργαστείτε τον τίτλο υποδείγματος</a:t>
            </a:r>
            <a:endParaRPr lang="en-US" sz="54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dt" idx="1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el-GR" sz="900" b="0" strike="noStrike" spc="-1">
                <a:solidFill>
                  <a:srgbClr val="8B8B8B"/>
                </a:solidFill>
                <a:latin typeface="Trebuchet MS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el-GR" sz="900" b="0" strike="noStrike" spc="-1">
                <a:solidFill>
                  <a:srgbClr val="8B8B8B"/>
                </a:solidFill>
                <a:latin typeface="Trebuchet MS"/>
              </a:rPr>
              <a:t>&lt;ημερομηνία/ώρα&gt;</a:t>
            </a:r>
            <a:endParaRPr lang="el-GR" sz="9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ftr" idx="2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lang="el-GR" sz="900" b="0" strike="noStrike" spc="-1">
                <a:solidFill>
                  <a:srgbClr val="8B8B8B"/>
                </a:solidFill>
                <a:latin typeface="Trebuchet MS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l-GR" sz="900" b="0" strike="noStrike" spc="-1">
                <a:solidFill>
                  <a:srgbClr val="8B8B8B"/>
                </a:solidFill>
                <a:latin typeface="Trebuchet MS"/>
              </a:rPr>
              <a:t>&lt;υποσέλιδο&gt;</a:t>
            </a:r>
            <a:endParaRPr lang="el-GR" sz="9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sldNum" idx="3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el-GR" sz="900" b="0" strike="noStrike" spc="-1">
                <a:solidFill>
                  <a:schemeClr val="accent1"/>
                </a:solidFill>
                <a:latin typeface="Trebuchet MS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78BF7EE-A156-4D0A-8A47-41521EA4F53A}" type="slidenum">
              <a:rPr lang="el-GR" sz="900" b="0" strike="noStrike" spc="-1">
                <a:solidFill>
                  <a:schemeClr val="accent1"/>
                </a:solidFill>
                <a:latin typeface="Trebuchet MS"/>
              </a:rPr>
              <a:t>‹#›</a:t>
            </a:fld>
            <a:endParaRPr lang="el-GR" sz="9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404040"/>
                </a:solidFill>
                <a:latin typeface="Trebuchet MS"/>
              </a:rPr>
              <a:t>Πατήστε για επεξεργασία της μορφής κειμένου διάρθρωσης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404040"/>
                </a:solidFill>
                <a:latin typeface="Trebuchet MS"/>
              </a:rPr>
              <a:t>Δεύτερο επίπεδο διάρθρωσης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>
                <a:solidFill>
                  <a:srgbClr val="404040"/>
                </a:solidFill>
                <a:latin typeface="Trebuchet MS"/>
              </a:rPr>
              <a:t>Τρίτο επίπεδο διάρθρωσης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200" b="0" strike="noStrike" spc="-1">
                <a:solidFill>
                  <a:srgbClr val="404040"/>
                </a:solidFill>
                <a:latin typeface="Trebuchet MS"/>
              </a:rPr>
              <a:t>Τέταρτο επίπεδο διάρθρωσης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404040"/>
                </a:solidFill>
                <a:latin typeface="Trebuchet MS"/>
              </a:rPr>
              <a:t>Πέμπτο επίπεδο διάρθρωσης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404040"/>
                </a:solidFill>
                <a:latin typeface="Trebuchet MS"/>
              </a:rPr>
              <a:t>Έκτο επίπεδο διάρθρωσης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404040"/>
                </a:solidFill>
                <a:latin typeface="Trebuchet MS"/>
              </a:rPr>
              <a:t>Έβδομο επίπεδο διάρθρωσης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 6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cxnSp>
          <p:nvCxnSpPr>
            <p:cNvPr id="116" name="Straight Connector 19"/>
            <p:cNvCxnSpPr/>
            <p:nvPr/>
          </p:nvCxnSpPr>
          <p:spPr>
            <a:xfrm>
              <a:off x="9370800" y="0"/>
              <a:ext cx="1219680" cy="6858360"/>
            </a:xfrm>
            <a:prstGeom prst="straightConnector1">
              <a:avLst/>
            </a:prstGeom>
            <a:ln w="9525" cap="rnd">
              <a:solidFill>
                <a:srgbClr val="FFFFFF">
                  <a:lumMod val="75000"/>
                </a:srgbClr>
              </a:solidFill>
              <a:round/>
            </a:ln>
          </p:spPr>
        </p:cxnSp>
        <p:cxnSp>
          <p:nvCxnSpPr>
            <p:cNvPr id="117" name="Straight Connector 20"/>
            <p:cNvCxnSpPr/>
            <p:nvPr/>
          </p:nvCxnSpPr>
          <p:spPr>
            <a:xfrm flipH="1">
              <a:off x="7425000" y="3681360"/>
              <a:ext cx="4763880" cy="3177000"/>
            </a:xfrm>
            <a:prstGeom prst="straightConnector1">
              <a:avLst/>
            </a:prstGeom>
            <a:ln w="9525" cap="rnd">
              <a:solidFill>
                <a:srgbClr val="FFFFFF">
                  <a:lumMod val="85000"/>
                </a:srgbClr>
              </a:solidFill>
              <a:round/>
            </a:ln>
          </p:spPr>
        </p:cxnSp>
        <p:sp>
          <p:nvSpPr>
            <p:cNvPr id="118" name="Rectangle 23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>
                <a:gd name="textAreaLeft" fmla="*/ 0 w 3007080"/>
                <a:gd name="textAreaRight" fmla="*/ 3007440 w 3007080"/>
                <a:gd name="textAreaTop" fmla="*/ 0 h 6866280"/>
                <a:gd name="textAreaBottom" fmla="*/ 6866640 h 6866280"/>
              </a:gdLst>
              <a:ahLst/>
              <a:cxn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l-GR" spc="-1">
                <a:solidFill>
                  <a:srgbClr val="000000"/>
                </a:solidFill>
              </a:endParaRPr>
            </a:p>
          </p:txBody>
        </p:sp>
        <p:sp>
          <p:nvSpPr>
            <p:cNvPr id="119" name="Rectangle 2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>
                <a:gd name="textAreaLeft" fmla="*/ 0 w 2588040"/>
                <a:gd name="textAreaRight" fmla="*/ 2588400 w 2588040"/>
                <a:gd name="textAreaTop" fmla="*/ 0 h 6866280"/>
                <a:gd name="textAreaBottom" fmla="*/ 6866640 h 6866280"/>
              </a:gdLst>
              <a:ahLst/>
              <a:cxn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l-GR" spc="-1">
                <a:solidFill>
                  <a:srgbClr val="000000"/>
                </a:solidFill>
              </a:endParaRPr>
            </a:p>
          </p:txBody>
        </p:sp>
        <p:sp>
          <p:nvSpPr>
            <p:cNvPr id="120" name="Isosceles Triangle 23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l-GR" spc="-1">
                <a:solidFill>
                  <a:srgbClr val="000000"/>
                </a:solidFill>
              </a:endParaRPr>
            </a:p>
          </p:txBody>
        </p:sp>
        <p:sp>
          <p:nvSpPr>
            <p:cNvPr id="121" name="Rectangle 2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>
                <a:gd name="textAreaLeft" fmla="*/ 0 w 2854080"/>
                <a:gd name="textAreaRight" fmla="*/ 2854440 w 2854080"/>
                <a:gd name="textAreaTop" fmla="*/ 0 h 6866280"/>
                <a:gd name="textAreaBottom" fmla="*/ 6866640 h 6866280"/>
              </a:gdLst>
              <a:ahLst/>
              <a:cxn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l-GR" spc="-1">
                <a:solidFill>
                  <a:srgbClr val="000000"/>
                </a:solidFill>
              </a:endParaRPr>
            </a:p>
          </p:txBody>
        </p:sp>
        <p:sp>
          <p:nvSpPr>
            <p:cNvPr id="122" name="Rectangle 2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>
                <a:gd name="textAreaLeft" fmla="*/ 0 w 1289880"/>
                <a:gd name="textAreaRight" fmla="*/ 1290240 w 1289880"/>
                <a:gd name="textAreaTop" fmla="*/ 0 h 6866280"/>
                <a:gd name="textAreaBottom" fmla="*/ 6866640 h 6866280"/>
              </a:gdLst>
              <a:ahLst/>
              <a:cxn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l-GR" spc="-1">
                <a:solidFill>
                  <a:srgbClr val="000000"/>
                </a:solidFill>
              </a:endParaRPr>
            </a:p>
          </p:txBody>
        </p:sp>
        <p:sp>
          <p:nvSpPr>
            <p:cNvPr id="123" name="Rectangle 2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>
                <a:gd name="textAreaLeft" fmla="*/ 0 w 1249560"/>
                <a:gd name="textAreaRight" fmla="*/ 1249920 w 1249560"/>
                <a:gd name="textAreaTop" fmla="*/ 0 h 6866280"/>
                <a:gd name="textAreaBottom" fmla="*/ 6866640 h 6866280"/>
              </a:gdLst>
              <a:ahLst/>
              <a:cxn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l-GR" spc="-1">
                <a:solidFill>
                  <a:srgbClr val="000000"/>
                </a:solidFill>
              </a:endParaRPr>
            </a:p>
          </p:txBody>
        </p:sp>
        <p:sp>
          <p:nvSpPr>
            <p:cNvPr id="124" name="Isosceles Triangle 27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l-GR" spc="-1">
                <a:solidFill>
                  <a:srgbClr val="000000"/>
                </a:solidFill>
              </a:endParaRPr>
            </a:p>
          </p:txBody>
        </p:sp>
        <p:sp>
          <p:nvSpPr>
            <p:cNvPr id="125" name="Isosceles Triangle 28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l-GR" spc="-1">
                <a:solidFill>
                  <a:srgbClr val="000000"/>
                </a:solidFill>
              </a:endParaRPr>
            </a:p>
          </p:txBody>
        </p:sp>
      </p:grpSp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el-GR" sz="3600" b="0" strike="noStrike" spc="-1">
                <a:solidFill>
                  <a:schemeClr val="accent1"/>
                </a:solidFill>
                <a:latin typeface="Trebuchet MS"/>
              </a:rPr>
              <a:t>Κάντε κλικ για να επεξεργαστείτε τον τίτλο υποδείγματος</a:t>
            </a:r>
            <a:endParaRPr lang="en-US" sz="36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83560" cy="3880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l-GR" sz="1800" b="0" strike="noStrike" spc="-1">
                <a:solidFill>
                  <a:srgbClr val="404040"/>
                </a:solidFill>
                <a:latin typeface="Trebuchet MS"/>
              </a:rPr>
              <a:t>Στυλ κειμένου υποδείγματος</a:t>
            </a: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  <a:p>
            <a:pPr marL="743040" lvl="1" indent="-28584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l-GR" sz="1600" b="0" strike="noStrike" spc="-1">
                <a:solidFill>
                  <a:srgbClr val="404040"/>
                </a:solidFill>
                <a:latin typeface="Trebuchet MS"/>
              </a:rPr>
              <a:t>Δεύτερο επίπεδο</a:t>
            </a:r>
            <a:endParaRPr lang="en-US" sz="1600" b="0" strike="noStrike" spc="-1">
              <a:solidFill>
                <a:srgbClr val="404040"/>
              </a:solidFill>
              <a:latin typeface="Trebuchet MS"/>
            </a:endParaRPr>
          </a:p>
          <a:p>
            <a:pPr marL="1143000" lvl="2" indent="-22860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l-GR" sz="1400" b="0" strike="noStrike" spc="-1">
                <a:solidFill>
                  <a:srgbClr val="404040"/>
                </a:solidFill>
                <a:latin typeface="Trebuchet MS"/>
              </a:rPr>
              <a:t>Τρίτο επίπεδο</a:t>
            </a:r>
            <a:endParaRPr lang="en-US" sz="1400" b="0" strike="noStrike" spc="-1">
              <a:solidFill>
                <a:srgbClr val="404040"/>
              </a:solidFill>
              <a:latin typeface="Trebuchet MS"/>
            </a:endParaRPr>
          </a:p>
          <a:p>
            <a:pPr marL="1600200" lvl="3" indent="-22860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l-GR" sz="1200" b="0" strike="noStrike" spc="-1">
                <a:solidFill>
                  <a:srgbClr val="404040"/>
                </a:solidFill>
                <a:latin typeface="Trebuchet MS"/>
              </a:rPr>
              <a:t>Τέταρτο επίπεδο</a:t>
            </a:r>
            <a:endParaRPr lang="en-US" sz="1200" b="0" strike="noStrike" spc="-1">
              <a:solidFill>
                <a:srgbClr val="404040"/>
              </a:solidFill>
              <a:latin typeface="Trebuchet MS"/>
            </a:endParaRPr>
          </a:p>
          <a:p>
            <a:pPr marL="2057400" lvl="4" indent="-22860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l-GR" sz="1200" b="0" strike="noStrike" spc="-1">
                <a:solidFill>
                  <a:srgbClr val="404040"/>
                </a:solidFill>
                <a:latin typeface="Trebuchet MS"/>
              </a:rPr>
              <a:t>Πέμπτο επίπεδο</a:t>
            </a:r>
            <a:endParaRPr lang="en-US" sz="12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5090040" y="2160720"/>
            <a:ext cx="4183560" cy="3880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l-GR" sz="1800" b="0" strike="noStrike" spc="-1">
                <a:solidFill>
                  <a:srgbClr val="404040"/>
                </a:solidFill>
                <a:latin typeface="Trebuchet MS"/>
              </a:rPr>
              <a:t>Στυλ κειμένου υποδείγματος</a:t>
            </a: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  <a:p>
            <a:pPr marL="743040" lvl="1" indent="-28584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l-GR" sz="1600" b="0" strike="noStrike" spc="-1">
                <a:solidFill>
                  <a:srgbClr val="404040"/>
                </a:solidFill>
                <a:latin typeface="Trebuchet MS"/>
              </a:rPr>
              <a:t>Δεύτερο επίπεδο</a:t>
            </a:r>
            <a:endParaRPr lang="en-US" sz="1600" b="0" strike="noStrike" spc="-1">
              <a:solidFill>
                <a:srgbClr val="404040"/>
              </a:solidFill>
              <a:latin typeface="Trebuchet MS"/>
            </a:endParaRPr>
          </a:p>
          <a:p>
            <a:pPr marL="1143000" lvl="2" indent="-22860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l-GR" sz="1400" b="0" strike="noStrike" spc="-1">
                <a:solidFill>
                  <a:srgbClr val="404040"/>
                </a:solidFill>
                <a:latin typeface="Trebuchet MS"/>
              </a:rPr>
              <a:t>Τρίτο επίπεδο</a:t>
            </a:r>
            <a:endParaRPr lang="en-US" sz="1400" b="0" strike="noStrike" spc="-1">
              <a:solidFill>
                <a:srgbClr val="404040"/>
              </a:solidFill>
              <a:latin typeface="Trebuchet MS"/>
            </a:endParaRPr>
          </a:p>
          <a:p>
            <a:pPr marL="1600200" lvl="3" indent="-22860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l-GR" sz="1200" b="0" strike="noStrike" spc="-1">
                <a:solidFill>
                  <a:srgbClr val="404040"/>
                </a:solidFill>
                <a:latin typeface="Trebuchet MS"/>
              </a:rPr>
              <a:t>Τέταρτο επίπεδο</a:t>
            </a:r>
            <a:endParaRPr lang="en-US" sz="1200" b="0" strike="noStrike" spc="-1">
              <a:solidFill>
                <a:srgbClr val="404040"/>
              </a:solidFill>
              <a:latin typeface="Trebuchet MS"/>
            </a:endParaRPr>
          </a:p>
          <a:p>
            <a:pPr marL="2057400" lvl="4" indent="-22860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l-GR" sz="1200" b="0" strike="noStrike" spc="-1">
                <a:solidFill>
                  <a:srgbClr val="404040"/>
                </a:solidFill>
                <a:latin typeface="Trebuchet MS"/>
              </a:rPr>
              <a:t>Πέμπτο επίπεδο</a:t>
            </a:r>
            <a:endParaRPr lang="en-US" sz="12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dt" idx="7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el-GR" sz="900" b="0" strike="noStrike" spc="-1">
                <a:solidFill>
                  <a:srgbClr val="8B8B8B"/>
                </a:solidFill>
                <a:latin typeface="Trebuchet MS"/>
              </a:defRPr>
            </a:lvl1pPr>
          </a:lstStyle>
          <a:p>
            <a:r>
              <a:t>&lt;ημερομηνία/ώρα&gt;</a:t>
            </a:r>
            <a:endParaRPr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0" name="PlaceHolder 5"/>
          <p:cNvSpPr>
            <a:spLocks noGrp="1"/>
          </p:cNvSpPr>
          <p:nvPr>
            <p:ph type="ftr" idx="8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lang="el-GR" sz="900" b="0" strike="noStrike" spc="-1">
                <a:solidFill>
                  <a:srgbClr val="8B8B8B"/>
                </a:solidFill>
                <a:latin typeface="Trebuchet MS"/>
              </a:defRPr>
            </a:lvl1pPr>
          </a:lstStyle>
          <a:p>
            <a:r>
              <a:t>&lt;υποσέλιδο&gt;</a:t>
            </a:r>
            <a:endParaRPr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1" name="PlaceHolder 6"/>
          <p:cNvSpPr>
            <a:spLocks noGrp="1"/>
          </p:cNvSpPr>
          <p:nvPr>
            <p:ph type="sldNum" idx="9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el-GR" sz="900" b="0" strike="noStrike" spc="-1">
                <a:solidFill>
                  <a:schemeClr val="accent1"/>
                </a:solidFill>
                <a:latin typeface="Trebuchet MS"/>
              </a:defRPr>
            </a:lvl1pPr>
          </a:lstStyle>
          <a:p>
            <a:fld id="{F552CAD2-A374-4E97-A626-B5246D92F25D}" type="slidenum">
              <a:rPr>
                <a:solidFill>
                  <a:srgbClr val="90C226"/>
                </a:solidFill>
              </a:rPr>
              <a:pPr/>
              <a:t>‹#›</a:t>
            </a:fld>
            <a:endParaRPr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93802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3"/>
          <p:cNvSpPr>
            <a:spLocks noGrp="1"/>
          </p:cNvSpPr>
          <p:nvPr>
            <p:ph type="ftr" idx="16"/>
          </p:nvPr>
        </p:nvSpPr>
        <p:spPr>
          <a:xfrm>
            <a:off x="1143000" y="5257800"/>
            <a:ext cx="80002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lang="el-GR" sz="1800" b="0" strike="noStrike" spc="-1">
                <a:solidFill>
                  <a:srgbClr val="8B8B8B"/>
                </a:solidFill>
                <a:latin typeface="Calibri"/>
                <a:ea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dirty="0" smtClean="0"/>
              <a:t>Dr. Kostas </a:t>
            </a:r>
            <a:r>
              <a:rPr lang="en-US" dirty="0" err="1" smtClean="0"/>
              <a:t>Lagouvardos</a:t>
            </a:r>
            <a:r>
              <a:rPr lang="en-US" dirty="0" smtClean="0"/>
              <a:t>  Research Director, National Observatory of Athens</a:t>
            </a:r>
            <a:endParaRPr lang="el-GR" sz="1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279" name="Ομάδα 6"/>
          <p:cNvGrpSpPr/>
          <p:nvPr/>
        </p:nvGrpSpPr>
        <p:grpSpPr>
          <a:xfrm>
            <a:off x="0" y="0"/>
            <a:ext cx="0" cy="0"/>
            <a:chOff x="0" y="0"/>
            <a:chExt cx="0" cy="0"/>
          </a:xfrm>
        </p:grpSpPr>
      </p:grpSp>
      <p:grpSp>
        <p:nvGrpSpPr>
          <p:cNvPr id="280" name="Ομάδα 9"/>
          <p:cNvGrpSpPr/>
          <p:nvPr/>
        </p:nvGrpSpPr>
        <p:grpSpPr>
          <a:xfrm>
            <a:off x="0" y="0"/>
            <a:ext cx="0" cy="0"/>
            <a:chOff x="0" y="0"/>
            <a:chExt cx="0" cy="0"/>
          </a:xfrm>
        </p:grpSpPr>
      </p:grpSp>
      <p:grpSp>
        <p:nvGrpSpPr>
          <p:cNvPr id="281" name="Ομάδα 12"/>
          <p:cNvGrpSpPr/>
          <p:nvPr/>
        </p:nvGrpSpPr>
        <p:grpSpPr>
          <a:xfrm>
            <a:off x="0" y="0"/>
            <a:ext cx="0" cy="0"/>
            <a:chOff x="0" y="0"/>
            <a:chExt cx="0" cy="0"/>
          </a:xfrm>
        </p:grpSpPr>
      </p:grpSp>
      <p:grpSp>
        <p:nvGrpSpPr>
          <p:cNvPr id="282" name="Ομάδα 15"/>
          <p:cNvGrpSpPr/>
          <p:nvPr/>
        </p:nvGrpSpPr>
        <p:grpSpPr>
          <a:xfrm>
            <a:off x="0" y="0"/>
            <a:ext cx="0" cy="0"/>
            <a:chOff x="0" y="0"/>
            <a:chExt cx="0" cy="0"/>
          </a:xfrm>
        </p:grpSpPr>
      </p:grpSp>
      <p:grpSp>
        <p:nvGrpSpPr>
          <p:cNvPr id="283" name="Ομάδα 20"/>
          <p:cNvGrpSpPr/>
          <p:nvPr/>
        </p:nvGrpSpPr>
        <p:grpSpPr>
          <a:xfrm>
            <a:off x="0" y="0"/>
            <a:ext cx="0" cy="0"/>
            <a:chOff x="0" y="0"/>
            <a:chExt cx="0" cy="0"/>
          </a:xfrm>
        </p:grpSpPr>
      </p:grpSp>
      <p:sp>
        <p:nvSpPr>
          <p:cNvPr id="16" name="PlaceHolder 1">
            <a:extLst>
              <a:ext uri="{FF2B5EF4-FFF2-40B4-BE49-F238E27FC236}">
                <a16:creationId xmlns:a16="http://schemas.microsoft.com/office/drawing/2014/main" xmlns="" id="{D94B84B7-B70D-294A-9433-B99D8D4E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743200"/>
            <a:ext cx="7766050" cy="1646238"/>
          </a:xfrm>
        </p:spPr>
        <p:txBody>
          <a:bodyPr anchor="b"/>
          <a:lstStyle/>
          <a:p>
            <a:r>
              <a:rPr lang="en-US" sz="3600" dirty="0">
                <a:latin typeface="Calibri" pitchFamily="34" charset="0"/>
                <a:cs typeface="Calibri" pitchFamily="34" charset="0"/>
              </a:rPr>
              <a:t>Developing </a:t>
            </a:r>
            <a:r>
              <a:rPr lang="en-US" sz="3600" dirty="0" smtClean="0">
                <a:latin typeface="Calibri" pitchFamily="34" charset="0"/>
                <a:cs typeface="Calibri" pitchFamily="34" charset="0"/>
              </a:rPr>
              <a:t>early </a:t>
            </a:r>
            <a:r>
              <a:rPr lang="en-US" sz="3600" dirty="0">
                <a:latin typeface="Calibri" pitchFamily="34" charset="0"/>
                <a:cs typeface="Calibri" pitchFamily="34" charset="0"/>
              </a:rPr>
              <a:t>warning </a:t>
            </a:r>
            <a:r>
              <a:rPr lang="en-US" sz="3600" dirty="0" smtClean="0">
                <a:latin typeface="Calibri" pitchFamily="34" charset="0"/>
                <a:cs typeface="Calibri" pitchFamily="34" charset="0"/>
              </a:rPr>
              <a:t>systems </a:t>
            </a:r>
            <a:r>
              <a:rPr lang="en-US" sz="3600" dirty="0">
                <a:latin typeface="Calibri" pitchFamily="34" charset="0"/>
                <a:cs typeface="Calibri" pitchFamily="34" charset="0"/>
              </a:rPr>
              <a:t>for </a:t>
            </a:r>
            <a:r>
              <a:rPr lang="en-US" sz="3600" dirty="0" smtClean="0">
                <a:latin typeface="Calibri" pitchFamily="34" charset="0"/>
                <a:cs typeface="Calibri" pitchFamily="34" charset="0"/>
              </a:rPr>
              <a:t>Greek Prefectures and Municipalities</a:t>
            </a:r>
            <a:endParaRPr lang="en-US" sz="3600" spc="-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PlaceHolder 2">
            <a:extLst>
              <a:ext uri="{FF2B5EF4-FFF2-40B4-BE49-F238E27FC236}">
                <a16:creationId xmlns:a16="http://schemas.microsoft.com/office/drawing/2014/main" xmlns="" id="{3ECC52CB-82EB-3146-8988-235A1B4B2FB7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419600" y="4572000"/>
            <a:ext cx="3886200" cy="1096963"/>
          </a:xfrm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r" eaLnBrk="1" hangingPunct="1">
              <a:spcBef>
                <a:spcPts val="1000"/>
              </a:spcBef>
              <a:tabLst>
                <a:tab pos="0" algn="l"/>
              </a:tabLst>
            </a:pPr>
            <a:r>
              <a:rPr lang="en-US" altLang="x-none" dirty="0" smtClean="0">
                <a:solidFill>
                  <a:srgbClr val="8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Bonn</a:t>
            </a:r>
            <a:r>
              <a:rPr lang="el-GR" altLang="x-none" dirty="0" smtClean="0">
                <a:solidFill>
                  <a:srgbClr val="8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x-none" dirty="0" smtClean="0">
                <a:solidFill>
                  <a:srgbClr val="8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lang="el-GR" altLang="x-none" sz="1800" dirty="0" smtClean="0">
                <a:solidFill>
                  <a:srgbClr val="8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altLang="x-none" dirty="0" smtClean="0">
                <a:solidFill>
                  <a:srgbClr val="8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03</a:t>
            </a:r>
            <a:r>
              <a:rPr lang="el-GR" altLang="x-none" sz="1800" dirty="0" smtClean="0">
                <a:solidFill>
                  <a:srgbClr val="8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/202</a:t>
            </a:r>
            <a:r>
              <a:rPr lang="en-US" altLang="x-none" dirty="0">
                <a:solidFill>
                  <a:srgbClr val="8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l-GR" altLang="x-none" sz="1800" dirty="0">
              <a:solidFill>
                <a:srgbClr val="000000"/>
              </a:solidFill>
            </a:endParaRPr>
          </a:p>
          <a:p>
            <a:pPr algn="r" eaLnBrk="1" hangingPunct="1">
              <a:spcBef>
                <a:spcPts val="1000"/>
              </a:spcBef>
              <a:tabLst>
                <a:tab pos="0" algn="l"/>
              </a:tabLst>
            </a:pPr>
            <a:endParaRPr lang="el-GR" altLang="x-none" sz="1800" dirty="0">
              <a:solidFill>
                <a:srgbClr val="000000"/>
              </a:solidFill>
            </a:endParaRPr>
          </a:p>
        </p:txBody>
      </p:sp>
      <p:grpSp>
        <p:nvGrpSpPr>
          <p:cNvPr id="10" name="Group 41">
            <a:extLst>
              <a:ext uri="{FF2B5EF4-FFF2-40B4-BE49-F238E27FC236}">
                <a16:creationId xmlns:a16="http://schemas.microsoft.com/office/drawing/2014/main" xmlns="" id="{F04FB573-6AB4-6D4C-A128-9748BADDD1B9}"/>
              </a:ext>
            </a:extLst>
          </p:cNvPr>
          <p:cNvGrpSpPr/>
          <p:nvPr/>
        </p:nvGrpSpPr>
        <p:grpSpPr>
          <a:xfrm>
            <a:off x="3048000" y="381000"/>
            <a:ext cx="3636214" cy="1121063"/>
            <a:chOff x="341367" y="988569"/>
            <a:chExt cx="3636214" cy="1121063"/>
          </a:xfrm>
        </p:grpSpPr>
        <p:pic>
          <p:nvPicPr>
            <p:cNvPr id="11" name="Picture 7" descr="A picture containing logo&#10;&#10;Description automatically generated">
              <a:extLst>
                <a:ext uri="{FF2B5EF4-FFF2-40B4-BE49-F238E27FC236}">
                  <a16:creationId xmlns:a16="http://schemas.microsoft.com/office/drawing/2014/main" xmlns="" id="{B6AB6129-FF11-ED48-82CE-212D7BE98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1367" y="988569"/>
              <a:ext cx="1101900" cy="1121063"/>
            </a:xfrm>
            <a:prstGeom prst="rect">
              <a:avLst/>
            </a:prstGeom>
          </p:spPr>
        </p:pic>
        <p:pic>
          <p:nvPicPr>
            <p:cNvPr id="12" name="Picture 10" descr="Shape&#10;&#10;Description automatically generated with medium confidence">
              <a:extLst>
                <a:ext uri="{FF2B5EF4-FFF2-40B4-BE49-F238E27FC236}">
                  <a16:creationId xmlns:a16="http://schemas.microsoft.com/office/drawing/2014/main" xmlns="" id="{4536D31E-AA32-3842-B2F3-6B55F3089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639210" y="1131707"/>
              <a:ext cx="2338371" cy="82351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1130171" y="10176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buNone/>
            </a:pPr>
            <a:r>
              <a:rPr lang="en-US" sz="3600" spc="-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EWS-Main menu</a:t>
            </a:r>
            <a:endParaRPr lang="en-US" sz="3600" b="0" strike="noStrike" spc="-1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8" b="5080"/>
          <a:stretch/>
        </p:blipFill>
        <p:spPr bwMode="auto">
          <a:xfrm>
            <a:off x="1092072" y="762000"/>
            <a:ext cx="8908272" cy="2169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71" y="3429000"/>
            <a:ext cx="8148299" cy="206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89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685800" y="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buNone/>
            </a:pPr>
            <a:r>
              <a:rPr lang="en-US" sz="3600" spc="-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Station Observations</a:t>
            </a:r>
            <a:endParaRPr lang="en-US" sz="3600" b="0" strike="noStrike" spc="-1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809" y="762000"/>
            <a:ext cx="6162675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219200"/>
            <a:ext cx="6457950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2"/>
          <a:stretch/>
        </p:blipFill>
        <p:spPr bwMode="auto">
          <a:xfrm>
            <a:off x="466725" y="4743450"/>
            <a:ext cx="5553075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554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685800" y="0"/>
            <a:ext cx="8596440" cy="6858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buNone/>
            </a:pPr>
            <a:r>
              <a:rPr lang="en-US" sz="3600" spc="-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Wind and rainfall forecasts</a:t>
            </a:r>
            <a:endParaRPr lang="en-US" sz="3600" b="0" strike="noStrike" spc="-1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1149927"/>
            <a:ext cx="8407831" cy="49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8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685800" y="28575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buNone/>
            </a:pPr>
            <a:r>
              <a:rPr lang="en-US" sz="3600" spc="-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Dust forecasts</a:t>
            </a:r>
            <a:endParaRPr lang="en-US" sz="3600" b="0" strike="noStrike" spc="-1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9114865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53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685800" y="28575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buNone/>
            </a:pPr>
            <a:r>
              <a:rPr lang="en-US" sz="3600" spc="-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Fire danger index</a:t>
            </a:r>
            <a:endParaRPr lang="en-US" sz="3600" b="0" strike="noStrike" spc="-1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8909811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81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buNone/>
            </a:pPr>
            <a:r>
              <a:rPr lang="en-US" sz="3600" spc="-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Sea Surface Temperature</a:t>
            </a:r>
            <a:endParaRPr lang="en-US" sz="3600" b="0" strike="noStrike" spc="-1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7256705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63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685800" y="28575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buNone/>
            </a:pPr>
            <a:r>
              <a:rPr lang="en-US" sz="3600" spc="-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Automated Messaging</a:t>
            </a:r>
            <a:endParaRPr lang="en-US" sz="3600" b="0" strike="noStrike" spc="-1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Ομάδα 2"/>
          <p:cNvGrpSpPr/>
          <p:nvPr/>
        </p:nvGrpSpPr>
        <p:grpSpPr>
          <a:xfrm>
            <a:off x="685800" y="685800"/>
            <a:ext cx="6524625" cy="3051313"/>
            <a:chOff x="685800" y="685800"/>
            <a:chExt cx="6524625" cy="305131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81"/>
            <a:stretch/>
          </p:blipFill>
          <p:spPr bwMode="auto">
            <a:xfrm>
              <a:off x="685800" y="1143000"/>
              <a:ext cx="6524625" cy="2594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Ορθογώνιο 1"/>
            <p:cNvSpPr/>
            <p:nvPr/>
          </p:nvSpPr>
          <p:spPr>
            <a:xfrm>
              <a:off x="685800" y="685800"/>
              <a:ext cx="35324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Wind Gusts-Crete-Southern Greece</a:t>
              </a:r>
              <a:endParaRPr lang="en-US" b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5" name="Ομάδα 4"/>
          <p:cNvGrpSpPr/>
          <p:nvPr/>
        </p:nvGrpSpPr>
        <p:grpSpPr>
          <a:xfrm>
            <a:off x="685800" y="3886200"/>
            <a:ext cx="6238875" cy="2414588"/>
            <a:chOff x="685800" y="3886200"/>
            <a:chExt cx="6238875" cy="2414588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4386263"/>
              <a:ext cx="6238875" cy="1914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Ορθογώνιο 7"/>
            <p:cNvSpPr/>
            <p:nvPr/>
          </p:nvSpPr>
          <p:spPr>
            <a:xfrm>
              <a:off x="685800" y="3886200"/>
              <a:ext cx="28511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Air quality-Northern Greece</a:t>
              </a:r>
              <a:endParaRPr lang="en-US" b="1" dirty="0"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266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>
            <a:extLst>
              <a:ext uri="{FF2B5EF4-FFF2-40B4-BE49-F238E27FC236}">
                <a16:creationId xmlns="" xmlns:a16="http://schemas.microsoft.com/office/drawing/2014/main" id="{808350D8-F82F-B141-BC15-B25B4E2D8A4A}"/>
              </a:ext>
            </a:extLst>
          </p:cNvPr>
          <p:cNvSpPr txBox="1">
            <a:spLocks/>
          </p:cNvSpPr>
          <p:nvPr/>
        </p:nvSpPr>
        <p:spPr>
          <a:xfrm>
            <a:off x="838200" y="14153"/>
            <a:ext cx="9448800" cy="824047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r>
              <a:rPr lang="en-US" sz="3600" kern="0" spc="-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Early warning systems in operation</a:t>
            </a:r>
            <a:endParaRPr lang="en-US" sz="3600" kern="0" spc="-1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C:\Users\Kostas Lagouvardos\AppData\Local\Microsoft\Windows\INetCache\Content.Outlook\WARHV26C\1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14400"/>
            <a:ext cx="7756177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Έλλειψη 1"/>
          <p:cNvSpPr/>
          <p:nvPr/>
        </p:nvSpPr>
        <p:spPr>
          <a:xfrm>
            <a:off x="3878088" y="3505200"/>
            <a:ext cx="990600" cy="914400"/>
          </a:xfrm>
          <a:prstGeom prst="ellipse">
            <a:avLst/>
          </a:prstGeom>
          <a:noFill/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0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buNone/>
            </a:pPr>
            <a:r>
              <a:rPr lang="en-US" sz="3600" spc="-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Region of Athens-Road conditions</a:t>
            </a:r>
            <a:endParaRPr lang="en-US" sz="3600" b="0" strike="noStrike" spc="-1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32" y="533400"/>
            <a:ext cx="8530918" cy="602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619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685800" y="28575"/>
            <a:ext cx="8596440" cy="809625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buNone/>
            </a:pPr>
            <a:r>
              <a:rPr lang="en-US" sz="3600" spc="-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Strengths and weaknesses</a:t>
            </a:r>
            <a:endParaRPr lang="en-US" sz="3600" b="0" strike="noStrike" spc="-1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685800" y="875437"/>
            <a:ext cx="8915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Strengths</a:t>
            </a:r>
          </a:p>
          <a:p>
            <a:endParaRPr lang="en-US" b="1" dirty="0">
              <a:latin typeface="Calibri" pitchFamily="34" charset="0"/>
              <a:cs typeface="Calibri" pitchFamily="34" charset="0"/>
            </a:endParaRPr>
          </a:p>
          <a:p>
            <a:endParaRPr lang="en-US" b="1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latin typeface="Calibri" pitchFamily="34" charset="0"/>
                <a:cs typeface="Calibri" pitchFamily="34" charset="0"/>
              </a:rPr>
              <a:t>Unique way to combine all source of information in one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platform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Life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Protection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Infrastructure </a:t>
            </a:r>
            <a:r>
              <a:rPr lang="en-US" dirty="0">
                <a:latin typeface="Calibri" pitchFamily="34" charset="0"/>
                <a:cs typeface="Calibri" pitchFamily="34" charset="0"/>
              </a:rPr>
              <a:t>Protection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Improved </a:t>
            </a:r>
            <a:r>
              <a:rPr lang="en-US" dirty="0">
                <a:latin typeface="Calibri" pitchFamily="34" charset="0"/>
                <a:cs typeface="Calibri" pitchFamily="34" charset="0"/>
              </a:rPr>
              <a:t>Disaster Preparedness </a:t>
            </a:r>
          </a:p>
          <a:p>
            <a:endParaRPr lang="en-US" b="1" dirty="0" smtClean="0">
              <a:latin typeface="Calibri" pitchFamily="34" charset="0"/>
              <a:cs typeface="Calibri" pitchFamily="34" charset="0"/>
            </a:endParaRPr>
          </a:p>
          <a:p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685800" y="2819400"/>
            <a:ext cx="8915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Weaknesses</a:t>
            </a:r>
          </a:p>
          <a:p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False </a:t>
            </a:r>
            <a:r>
              <a:rPr lang="en-US" dirty="0">
                <a:latin typeface="Calibri" pitchFamily="34" charset="0"/>
                <a:cs typeface="Calibri" pitchFamily="34" charset="0"/>
              </a:rPr>
              <a:t>Alarms &amp;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Misses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Implementation Costs-sustainability of the infrastructure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Authorities/Public </a:t>
            </a:r>
            <a:r>
              <a:rPr lang="en-US" dirty="0">
                <a:latin typeface="Calibri" pitchFamily="34" charset="0"/>
                <a:cs typeface="Calibri" pitchFamily="34" charset="0"/>
              </a:rPr>
              <a:t>Response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Variability-Lack of integration in decision-making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762000" y="4495800"/>
            <a:ext cx="7620000" cy="3810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>
            <a:extLst>
              <a:ext uri="{FF2B5EF4-FFF2-40B4-BE49-F238E27FC236}">
                <a16:creationId xmlns:a16="http://schemas.microsoft.com/office/drawing/2014/main" xmlns="" id="{49317E23-87FC-CD4B-AD83-46F3002D8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099" y="1295400"/>
            <a:ext cx="8659302" cy="168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>
              <a:spcBef>
                <a:spcPts val="1417"/>
              </a:spcBef>
            </a:pPr>
            <a:r>
              <a:rPr lang="el-GR" sz="2000" dirty="0" smtClean="0">
                <a:cs typeface="Calibri" pitchFamily="34" charset="0"/>
              </a:rPr>
              <a:t> </a:t>
            </a:r>
            <a:r>
              <a:rPr lang="en-US" sz="2000" dirty="0" smtClean="0">
                <a:cs typeface="Calibri" pitchFamily="34" charset="0"/>
              </a:rPr>
              <a:t>Severe weather events are among the great risks for modern societies.</a:t>
            </a:r>
            <a:endParaRPr lang="el-GR" sz="2000" dirty="0">
              <a:cs typeface="Calibri" pitchFamily="34" charset="0"/>
            </a:endParaRPr>
          </a:p>
          <a:p>
            <a:pPr algn="just">
              <a:spcBef>
                <a:spcPts val="1417"/>
              </a:spcBef>
            </a:pPr>
            <a:r>
              <a:rPr lang="en-US" sz="2000" dirty="0" smtClean="0">
                <a:cs typeface="Calibri" pitchFamily="34" charset="0"/>
              </a:rPr>
              <a:t> Climate change is increasing their severity and frequency</a:t>
            </a:r>
            <a:r>
              <a:rPr lang="el-GR" sz="2000" dirty="0" smtClean="0">
                <a:cs typeface="Calibri" pitchFamily="34" charset="0"/>
              </a:rPr>
              <a:t>.</a:t>
            </a:r>
            <a:endParaRPr lang="en-US" sz="2000" dirty="0">
              <a:cs typeface="Calibri" pitchFamily="34" charset="0"/>
            </a:endParaRPr>
          </a:p>
          <a:p>
            <a:pPr algn="just">
              <a:spcBef>
                <a:spcPts val="1417"/>
              </a:spcBef>
            </a:pPr>
            <a:r>
              <a:rPr lang="en-US" sz="2000" dirty="0" smtClean="0">
                <a:cs typeface="Calibri" pitchFamily="34" charset="0"/>
              </a:rPr>
              <a:t> In addition, forest fires are a major environmental problem for the Mediterranean countries</a:t>
            </a:r>
            <a:endParaRPr lang="en-US" sz="2000" dirty="0">
              <a:cs typeface="Calibri" pitchFamily="34" charset="0"/>
            </a:endParaRPr>
          </a:p>
        </p:txBody>
      </p:sp>
      <p:pic>
        <p:nvPicPr>
          <p:cNvPr id="6" name="Picture 2" descr="https://ane4bf-datap1.s3-eu-west-1.amazonaws.com/wmocms/s3fs-public/styles/featured_media_detail/public/advanced_page/featured_media/Early_Warnings_for_All_letter_banner_1.png?COi7qkFvnv87TCFC1kxSk8E2C6RR9gA7&amp;itok=9smyvk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108" y="3352800"/>
            <a:ext cx="8395284" cy="225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laceHolder 1">
            <a:extLst>
              <a:ext uri="{FF2B5EF4-FFF2-40B4-BE49-F238E27FC236}">
                <a16:creationId xmlns="" xmlns:a16="http://schemas.microsoft.com/office/drawing/2014/main" id="{808350D8-F82F-B141-BC15-B25B4E2D8A4A}"/>
              </a:ext>
            </a:extLst>
          </p:cNvPr>
          <p:cNvSpPr txBox="1">
            <a:spLocks/>
          </p:cNvSpPr>
          <p:nvPr/>
        </p:nvSpPr>
        <p:spPr>
          <a:xfrm>
            <a:off x="838200" y="14153"/>
            <a:ext cx="9448800" cy="824047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r>
              <a:rPr lang="en-US" sz="3600" kern="0" spc="-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Early warning systems</a:t>
            </a:r>
            <a:r>
              <a:rPr lang="el-GR" sz="3600" kern="0" spc="-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en-US" sz="3600" kern="0" spc="-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Why we need them?</a:t>
            </a:r>
            <a:endParaRPr lang="en-US" sz="3600" kern="0" spc="-1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41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685800" y="28575"/>
            <a:ext cx="8596440" cy="809625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buNone/>
            </a:pPr>
            <a:r>
              <a:rPr lang="en-US" sz="3600" spc="-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Further improvements</a:t>
            </a:r>
            <a:endParaRPr lang="en-US" sz="3600" b="0" strike="noStrike" spc="-1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xmlns="" id="{49317E23-87FC-CD4B-AD83-46F3002D8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914400"/>
            <a:ext cx="9982200" cy="24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lvl="0"/>
            <a:r>
              <a:rPr lang="en-US" sz="2000" b="1" dirty="0" smtClean="0"/>
              <a:t>Apply</a:t>
            </a:r>
            <a:r>
              <a:rPr lang="en-US" sz="2000" dirty="0" smtClean="0"/>
              <a:t> an </a:t>
            </a:r>
            <a:r>
              <a:rPr lang="en-US" sz="2000" b="1" dirty="0" smtClean="0"/>
              <a:t>ensemble</a:t>
            </a:r>
            <a:r>
              <a:rPr lang="en-US" sz="2000" dirty="0" smtClean="0"/>
              <a:t> forecasting approach</a:t>
            </a:r>
          </a:p>
          <a:p>
            <a:pPr lvl="0"/>
            <a:r>
              <a:rPr lang="en-US" sz="2000" b="1" dirty="0" smtClean="0"/>
              <a:t>Apply</a:t>
            </a:r>
            <a:r>
              <a:rPr lang="en-US" sz="2000" dirty="0" smtClean="0"/>
              <a:t> hydrological models at basin scale</a:t>
            </a:r>
          </a:p>
          <a:p>
            <a:pPr lvl="0"/>
            <a:r>
              <a:rPr lang="en-US" sz="2000" dirty="0" smtClean="0"/>
              <a:t>Further develop </a:t>
            </a:r>
            <a:r>
              <a:rPr lang="en-US" sz="2000" b="1" dirty="0" smtClean="0"/>
              <a:t>impact-based</a:t>
            </a:r>
            <a:r>
              <a:rPr lang="en-US" sz="2000" dirty="0" smtClean="0"/>
              <a:t> forecasts </a:t>
            </a:r>
          </a:p>
          <a:p>
            <a:pPr lvl="0"/>
            <a:r>
              <a:rPr lang="en-US" sz="2000" dirty="0" smtClean="0"/>
              <a:t>Expand the </a:t>
            </a:r>
            <a:r>
              <a:rPr lang="en-US" sz="2000" b="1" dirty="0" smtClean="0"/>
              <a:t>observational networks (radars needed!)</a:t>
            </a:r>
            <a:endParaRPr lang="en-US" sz="2000" b="1" dirty="0"/>
          </a:p>
          <a:p>
            <a:pPr algn="just">
              <a:spcBef>
                <a:spcPts val="1417"/>
              </a:spcBef>
            </a:pPr>
            <a:endParaRPr lang="en-US" sz="2000" dirty="0" smtClean="0">
              <a:cs typeface="Calibri" pitchFamily="34" charset="0"/>
            </a:endParaRPr>
          </a:p>
          <a:p>
            <a:pPr algn="just">
              <a:spcBef>
                <a:spcPts val="1417"/>
              </a:spcBef>
            </a:pPr>
            <a:endParaRPr lang="en-US" sz="2000" dirty="0">
              <a:cs typeface="Calibri" pitchFamily="34" charset="0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xmlns="" id="{49317E23-87FC-CD4B-AD83-46F3002D8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631361"/>
            <a:ext cx="9982200" cy="315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lvl="0"/>
            <a:endParaRPr lang="en-US" sz="2000" b="1" dirty="0"/>
          </a:p>
          <a:p>
            <a:pPr lvl="0"/>
            <a:r>
              <a:rPr lang="en-US" sz="2000" b="1" dirty="0" smtClean="0"/>
              <a:t>Invest </a:t>
            </a:r>
            <a:r>
              <a:rPr lang="en-US" sz="2000" b="1" dirty="0"/>
              <a:t>in staff training</a:t>
            </a:r>
            <a:r>
              <a:rPr lang="en-US" sz="2000" dirty="0"/>
              <a:t> with </a:t>
            </a:r>
            <a:r>
              <a:rPr lang="en-US" sz="2000" b="1" dirty="0"/>
              <a:t>clear operational protocols</a:t>
            </a:r>
            <a:r>
              <a:rPr lang="en-US" sz="2000" dirty="0"/>
              <a:t>.</a:t>
            </a:r>
          </a:p>
          <a:p>
            <a:pPr lvl="0"/>
            <a:r>
              <a:rPr lang="en-US" sz="2000" b="1" dirty="0" smtClean="0"/>
              <a:t>Improve </a:t>
            </a:r>
            <a:r>
              <a:rPr lang="en-US" sz="2000" b="1" dirty="0"/>
              <a:t>public communication</a:t>
            </a:r>
            <a:r>
              <a:rPr lang="en-US" sz="2000" dirty="0"/>
              <a:t> through </a:t>
            </a:r>
            <a:r>
              <a:rPr lang="en-US" sz="2000" b="1" dirty="0"/>
              <a:t>multi-channel warnings (SMS, social </a:t>
            </a:r>
            <a:r>
              <a:rPr lang="en-US" sz="2000" b="1" dirty="0" smtClean="0"/>
              <a:t>media, </a:t>
            </a:r>
            <a:r>
              <a:rPr lang="en-US" sz="2000" b="1" dirty="0"/>
              <a:t>etc.)</a:t>
            </a:r>
            <a:r>
              <a:rPr lang="en-US" sz="2000" dirty="0"/>
              <a:t>.</a:t>
            </a:r>
          </a:p>
          <a:p>
            <a:pPr lvl="0"/>
            <a:r>
              <a:rPr lang="en-US" sz="2000" b="1" dirty="0"/>
              <a:t>Enhance coordination</a:t>
            </a:r>
            <a:r>
              <a:rPr lang="en-US" sz="2000" dirty="0"/>
              <a:t> between meteorological </a:t>
            </a:r>
            <a:r>
              <a:rPr lang="en-US" sz="2000" dirty="0" smtClean="0"/>
              <a:t>service providers, first responders</a:t>
            </a:r>
            <a:r>
              <a:rPr lang="en-US" sz="2000" dirty="0"/>
              <a:t>, </a:t>
            </a:r>
            <a:r>
              <a:rPr lang="en-US" sz="2000" dirty="0" smtClean="0"/>
              <a:t>local authorities and volunteers.</a:t>
            </a:r>
            <a:endParaRPr lang="en-US" sz="2000" dirty="0"/>
          </a:p>
          <a:p>
            <a:pPr lvl="0"/>
            <a:r>
              <a:rPr lang="en-US" sz="2000" b="1" dirty="0"/>
              <a:t>Secure consistent funding</a:t>
            </a:r>
            <a:r>
              <a:rPr lang="en-US" sz="2000" dirty="0"/>
              <a:t> for system </a:t>
            </a:r>
            <a:r>
              <a:rPr lang="en-US" sz="2000" dirty="0" smtClean="0"/>
              <a:t>upgrades.</a:t>
            </a:r>
            <a:endParaRPr lang="en-US" sz="2000" dirty="0"/>
          </a:p>
          <a:p>
            <a:pPr algn="just">
              <a:spcBef>
                <a:spcPts val="1417"/>
              </a:spcBef>
            </a:pPr>
            <a:endParaRPr lang="en-US" sz="2000" dirty="0" smtClean="0">
              <a:cs typeface="Calibri" pitchFamily="34" charset="0"/>
            </a:endParaRPr>
          </a:p>
          <a:p>
            <a:pPr algn="just">
              <a:spcBef>
                <a:spcPts val="1417"/>
              </a:spcBef>
            </a:pPr>
            <a:endParaRPr lang="en-US" sz="2000" dirty="0"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67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 txBox="1">
            <a:spLocks/>
          </p:cNvSpPr>
          <p:nvPr/>
        </p:nvSpPr>
        <p:spPr>
          <a:xfrm>
            <a:off x="4114800" y="2514600"/>
            <a:ext cx="2438400" cy="1320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n-US" sz="3600" i="1" spc="-1" dirty="0" smtClean="0">
                <a:latin typeface="Calibri" pitchFamily="34" charset="0"/>
                <a:cs typeface="Calibri" pitchFamily="34" charset="0"/>
              </a:rPr>
              <a:t>THANK YOY</a:t>
            </a:r>
            <a:endParaRPr lang="en-US" sz="3600" i="1" spc="-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up 41">
            <a:extLst>
              <a:ext uri="{FF2B5EF4-FFF2-40B4-BE49-F238E27FC236}">
                <a16:creationId xmlns:a16="http://schemas.microsoft.com/office/drawing/2014/main" xmlns="" id="{F04FB573-6AB4-6D4C-A128-9748BADDD1B9}"/>
              </a:ext>
            </a:extLst>
          </p:cNvPr>
          <p:cNvGrpSpPr/>
          <p:nvPr/>
        </p:nvGrpSpPr>
        <p:grpSpPr>
          <a:xfrm>
            <a:off x="3297986" y="381000"/>
            <a:ext cx="3636214" cy="1121063"/>
            <a:chOff x="341367" y="988569"/>
            <a:chExt cx="3636214" cy="1121063"/>
          </a:xfrm>
        </p:grpSpPr>
        <p:pic>
          <p:nvPicPr>
            <p:cNvPr id="4" name="Picture 7" descr="A picture containing logo&#10;&#10;Description automatically generated">
              <a:extLst>
                <a:ext uri="{FF2B5EF4-FFF2-40B4-BE49-F238E27FC236}">
                  <a16:creationId xmlns:a16="http://schemas.microsoft.com/office/drawing/2014/main" xmlns="" id="{B6AB6129-FF11-ED48-82CE-212D7BE98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1367" y="988569"/>
              <a:ext cx="1101900" cy="1121063"/>
            </a:xfrm>
            <a:prstGeom prst="rect">
              <a:avLst/>
            </a:prstGeom>
          </p:spPr>
        </p:pic>
        <p:pic>
          <p:nvPicPr>
            <p:cNvPr id="6" name="Picture 10" descr="Shape&#10;&#10;Description automatically generated with medium confidence">
              <a:extLst>
                <a:ext uri="{FF2B5EF4-FFF2-40B4-BE49-F238E27FC236}">
                  <a16:creationId xmlns:a16="http://schemas.microsoft.com/office/drawing/2014/main" xmlns="" id="{4536D31E-AA32-3842-B2F3-6B55F3089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639210" y="1131707"/>
              <a:ext cx="2338371" cy="8235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479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TextBox">
            <a:extLst>
              <a:ext uri="{FF2B5EF4-FFF2-40B4-BE49-F238E27FC236}">
                <a16:creationId xmlns="" xmlns:a16="http://schemas.microsoft.com/office/drawing/2014/main" id="{9A924AD5-B71E-A14F-B195-80BF522C6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945088"/>
            <a:ext cx="57026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2000-2009: </a:t>
            </a:r>
            <a:r>
              <a:rPr lang="en-US" sz="2000" b="1" dirty="0" smtClean="0">
                <a:solidFill>
                  <a:srgbClr val="FF0000"/>
                </a:solidFill>
              </a:rPr>
              <a:t>167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 weather events</a:t>
            </a:r>
            <a:endParaRPr lang="el-GR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el-GR" altLang="el-GR" sz="2000" dirty="0" smtClean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2010-2019:  </a:t>
            </a:r>
            <a:r>
              <a:rPr lang="el-GR" altLang="el-GR" sz="2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295</a:t>
            </a:r>
            <a:r>
              <a:rPr lang="el-GR" altLang="el-GR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weather events</a:t>
            </a:r>
            <a:endParaRPr lang="el-GR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PlaceHolder 1">
            <a:extLst>
              <a:ext uri="{FF2B5EF4-FFF2-40B4-BE49-F238E27FC236}">
                <a16:creationId xmlns="" xmlns:a16="http://schemas.microsoft.com/office/drawing/2014/main" id="{E3E9D430-08FB-274E-94A6-A69342293834}"/>
              </a:ext>
            </a:extLst>
          </p:cNvPr>
          <p:cNvSpPr txBox="1">
            <a:spLocks/>
          </p:cNvSpPr>
          <p:nvPr/>
        </p:nvSpPr>
        <p:spPr>
          <a:xfrm>
            <a:off x="1066800" y="142875"/>
            <a:ext cx="8839200" cy="16764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r>
              <a:rPr lang="en-US" sz="3600" kern="0" spc="-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S</a:t>
            </a:r>
            <a:r>
              <a:rPr lang="en-US" sz="3600" kern="0" spc="-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evere weather events in Greece</a:t>
            </a:r>
            <a:r>
              <a:rPr lang="el-GR" sz="3600" kern="0" spc="-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l-GR" sz="3600" kern="0" spc="-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l-GR" sz="3600" kern="0" spc="-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2000-202</a:t>
            </a:r>
            <a:r>
              <a:rPr lang="en-US" sz="3600" kern="0" spc="-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4</a:t>
            </a:r>
            <a:r>
              <a:rPr lang="el-GR" sz="3600" kern="0" spc="-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3600" kern="0" spc="-1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8 - TextBox">
            <a:extLst>
              <a:ext uri="{FF2B5EF4-FFF2-40B4-BE49-F238E27FC236}">
                <a16:creationId xmlns="" xmlns:a16="http://schemas.microsoft.com/office/drawing/2014/main" id="{9A924AD5-B71E-A14F-B195-80BF522C6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6861" y="5791199"/>
            <a:ext cx="570264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NUMBER </a:t>
            </a:r>
            <a:r>
              <a:rPr lang="en-US" sz="2000" b="1" dirty="0">
                <a:solidFill>
                  <a:srgbClr val="FF0000"/>
                </a:solidFill>
              </a:rPr>
              <a:t>OF THE MOST SEVERE </a:t>
            </a:r>
            <a:r>
              <a:rPr lang="en-US" sz="2000" b="1" dirty="0" smtClean="0">
                <a:solidFill>
                  <a:srgbClr val="FF0000"/>
                </a:solidFill>
              </a:rPr>
              <a:t>EVENTS</a:t>
            </a:r>
            <a:endParaRPr lang="el-GR" sz="2000" b="1" dirty="0" smtClean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2000-2009: </a:t>
            </a:r>
            <a:r>
              <a:rPr lang="el-GR" sz="2000" b="1" dirty="0" smtClean="0">
                <a:solidFill>
                  <a:srgbClr val="FF0000"/>
                </a:solidFill>
              </a:rPr>
              <a:t>60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events</a:t>
            </a:r>
            <a:endParaRPr lang="el-GR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el-GR" altLang="el-GR" sz="2000" dirty="0" smtClean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2010-2019: </a:t>
            </a:r>
            <a:r>
              <a:rPr lang="el-GR" altLang="el-GR" sz="2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90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events</a:t>
            </a:r>
            <a:endParaRPr lang="el-GR" altLang="el-GR" sz="2000" dirty="0"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2" descr="C:\Users\Kostas Lagouvardos\AppData\Local\Microsoft\Windows\INetCache\Content.Outlook\WARHV26C\weather_events_greece_2000_20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0"/>
          <a:stretch/>
        </p:blipFill>
        <p:spPr bwMode="auto">
          <a:xfrm>
            <a:off x="1066800" y="1028700"/>
            <a:ext cx="9058275" cy="427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32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www.meteo.gr/graphics/extreme/Events_General2020.jpg">
            <a:extLst>
              <a:ext uri="{FF2B5EF4-FFF2-40B4-BE49-F238E27FC236}">
                <a16:creationId xmlns="" xmlns:a16="http://schemas.microsoft.com/office/drawing/2014/main" id="{5B9BF1E9-2F6B-1245-9567-F25F082DD2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7"/>
          <a:stretch/>
        </p:blipFill>
        <p:spPr bwMode="auto">
          <a:xfrm>
            <a:off x="838200" y="674393"/>
            <a:ext cx="4828901" cy="584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laceHolder 1">
            <a:extLst>
              <a:ext uri="{FF2B5EF4-FFF2-40B4-BE49-F238E27FC236}">
                <a16:creationId xmlns="" xmlns:a16="http://schemas.microsoft.com/office/drawing/2014/main" id="{808350D8-F82F-B141-BC15-B25B4E2D8A4A}"/>
              </a:ext>
            </a:extLst>
          </p:cNvPr>
          <p:cNvSpPr txBox="1">
            <a:spLocks/>
          </p:cNvSpPr>
          <p:nvPr/>
        </p:nvSpPr>
        <p:spPr>
          <a:xfrm>
            <a:off x="685800" y="14153"/>
            <a:ext cx="944880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r>
              <a:rPr lang="en-US" sz="3600" kern="0" spc="-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Geographical distribution of weather events</a:t>
            </a:r>
            <a:endParaRPr lang="en-US" sz="3600" kern="0" spc="-1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9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Ομάδα 14"/>
          <p:cNvGrpSpPr/>
          <p:nvPr/>
        </p:nvGrpSpPr>
        <p:grpSpPr>
          <a:xfrm>
            <a:off x="381000" y="1143000"/>
            <a:ext cx="11687296" cy="3957272"/>
            <a:chOff x="657529" y="1143000"/>
            <a:chExt cx="9367151" cy="3957272"/>
          </a:xfrm>
        </p:grpSpPr>
        <p:sp>
          <p:nvSpPr>
            <p:cNvPr id="16" name="PlaceHolder 2"/>
            <p:cNvSpPr txBox="1">
              <a:spLocks/>
            </p:cNvSpPr>
            <p:nvPr/>
          </p:nvSpPr>
          <p:spPr>
            <a:xfrm>
              <a:off x="6477000" y="3946561"/>
              <a:ext cx="3158532" cy="530982"/>
            </a:xfrm>
            <a:prstGeom prst="rect">
              <a:avLst/>
            </a:prstGeom>
            <a:noFill/>
            <a:ln w="0">
              <a:noFill/>
            </a:ln>
          </p:spPr>
          <p:txBody>
            <a:bodyPr anchor="t">
              <a:noAutofit/>
            </a:bodyPr>
            <a:lstStyle/>
            <a:p>
              <a:pPr>
                <a:spcBef>
                  <a:spcPts val="1417"/>
                </a:spcBef>
              </a:pP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Warning dissemination and communication</a:t>
              </a:r>
              <a:endParaRPr lang="el-GR" b="1" dirty="0" smtClean="0">
                <a:latin typeface="Calibri" pitchFamily="34" charset="0"/>
                <a:cs typeface="Calibri" pitchFamily="34" charset="0"/>
              </a:endParaRPr>
            </a:p>
            <a:p>
              <a:pPr>
                <a:spcBef>
                  <a:spcPts val="1417"/>
                </a:spcBef>
              </a:pPr>
              <a:endParaRPr lang="el-GR" dirty="0" smtClean="0">
                <a:latin typeface="Calibri" pitchFamily="34" charset="0"/>
                <a:cs typeface="Calibri" pitchFamily="34" charset="0"/>
              </a:endParaRPr>
            </a:p>
            <a:p>
              <a:pPr>
                <a:spcBef>
                  <a:spcPts val="1417"/>
                </a:spcBef>
              </a:pPr>
              <a:endParaRPr lang="en-US" spc="-1" dirty="0">
                <a:solidFill>
                  <a:srgbClr val="40404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21" name="Picture 2" descr="https://ane4bf-datap1.s3-eu-west-1.amazonaws.com/wmocms/s3fs-public/ckeditor/files/Early_Warnings_for_All_graphic_illustration_v6.png?Xy2Lao6tOaBhoWKTcgSLJ3_aqRLT_Yct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3051" y="1143000"/>
              <a:ext cx="4220017" cy="3957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PlaceHolder 2"/>
            <p:cNvSpPr txBox="1">
              <a:spLocks/>
            </p:cNvSpPr>
            <p:nvPr/>
          </p:nvSpPr>
          <p:spPr>
            <a:xfrm>
              <a:off x="6553200" y="1762125"/>
              <a:ext cx="3471480" cy="790379"/>
            </a:xfrm>
            <a:prstGeom prst="rect">
              <a:avLst/>
            </a:prstGeom>
            <a:noFill/>
            <a:ln w="0">
              <a:noFill/>
            </a:ln>
          </p:spPr>
          <p:txBody>
            <a:bodyPr anchor="t">
              <a:noAutofit/>
            </a:bodyPr>
            <a:lstStyle/>
            <a:p>
              <a:pPr>
                <a:spcBef>
                  <a:spcPts val="1417"/>
                </a:spcBef>
              </a:pP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Observations, monitoring, </a:t>
              </a:r>
            </a:p>
            <a:p>
              <a:pPr>
                <a:spcBef>
                  <a:spcPts val="1417"/>
                </a:spcBef>
              </a:pP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analysis, forecasting</a:t>
              </a:r>
              <a:endParaRPr lang="el-GR" b="1" dirty="0" smtClean="0">
                <a:latin typeface="Calibri" pitchFamily="34" charset="0"/>
                <a:cs typeface="Calibri" pitchFamily="34" charset="0"/>
              </a:endParaRPr>
            </a:p>
            <a:p>
              <a:pPr>
                <a:spcBef>
                  <a:spcPts val="1417"/>
                </a:spcBef>
              </a:pPr>
              <a:r>
                <a:rPr lang="el-GR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en-US" spc="-1" dirty="0">
                <a:solidFill>
                  <a:srgbClr val="40404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PlaceHolder 2"/>
            <p:cNvSpPr txBox="1">
              <a:spLocks/>
            </p:cNvSpPr>
            <p:nvPr/>
          </p:nvSpPr>
          <p:spPr>
            <a:xfrm>
              <a:off x="657529" y="3899389"/>
              <a:ext cx="2493548" cy="625327"/>
            </a:xfrm>
            <a:prstGeom prst="rect">
              <a:avLst/>
            </a:prstGeom>
            <a:noFill/>
            <a:ln w="0">
              <a:noFill/>
            </a:ln>
          </p:spPr>
          <p:txBody>
            <a:bodyPr anchor="t">
              <a:noAutofit/>
            </a:bodyPr>
            <a:lstStyle/>
            <a:p>
              <a:pPr>
                <a:spcBef>
                  <a:spcPts val="1417"/>
                </a:spcBef>
              </a:pP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Preparedness and response capabilities</a:t>
              </a:r>
              <a:endParaRPr lang="el-GR" b="1" dirty="0" smtClean="0">
                <a:latin typeface="Calibri" pitchFamily="34" charset="0"/>
                <a:cs typeface="Calibri" pitchFamily="34" charset="0"/>
              </a:endParaRPr>
            </a:p>
            <a:p>
              <a:pPr>
                <a:spcBef>
                  <a:spcPts val="1417"/>
                </a:spcBef>
              </a:pPr>
              <a:endParaRPr lang="el-GR" dirty="0" smtClean="0">
                <a:latin typeface="Calibri" pitchFamily="34" charset="0"/>
                <a:cs typeface="Calibri" pitchFamily="34" charset="0"/>
              </a:endParaRPr>
            </a:p>
            <a:p>
              <a:pPr>
                <a:spcBef>
                  <a:spcPts val="1417"/>
                </a:spcBef>
              </a:pPr>
              <a:endParaRPr lang="en-US" spc="-1" dirty="0">
                <a:solidFill>
                  <a:srgbClr val="40404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0" name="PlaceHolder 2"/>
            <p:cNvSpPr txBox="1">
              <a:spLocks/>
            </p:cNvSpPr>
            <p:nvPr/>
          </p:nvSpPr>
          <p:spPr>
            <a:xfrm>
              <a:off x="711063" y="1904440"/>
              <a:ext cx="2440015" cy="393600"/>
            </a:xfrm>
            <a:prstGeom prst="rect">
              <a:avLst/>
            </a:prstGeom>
            <a:noFill/>
            <a:ln w="0">
              <a:noFill/>
            </a:ln>
          </p:spPr>
          <p:txBody>
            <a:bodyPr anchor="t">
              <a:noAutofit/>
            </a:bodyPr>
            <a:lstStyle/>
            <a:p>
              <a:pPr>
                <a:spcBef>
                  <a:spcPts val="1417"/>
                </a:spcBef>
              </a:pP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Disaster risk knowledge</a:t>
              </a:r>
              <a:endParaRPr lang="el-GR" b="1" dirty="0" smtClean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3" name="PlaceHolder 1">
            <a:extLst>
              <a:ext uri="{FF2B5EF4-FFF2-40B4-BE49-F238E27FC236}">
                <a16:creationId xmlns="" xmlns:a16="http://schemas.microsoft.com/office/drawing/2014/main" id="{808350D8-F82F-B141-BC15-B25B4E2D8A4A}"/>
              </a:ext>
            </a:extLst>
          </p:cNvPr>
          <p:cNvSpPr txBox="1">
            <a:spLocks/>
          </p:cNvSpPr>
          <p:nvPr/>
        </p:nvSpPr>
        <p:spPr>
          <a:xfrm>
            <a:off x="838200" y="14153"/>
            <a:ext cx="9448800" cy="824047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r>
              <a:rPr lang="en-US" sz="3600" kern="0" spc="-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Early warning systems-4 pillars</a:t>
            </a:r>
            <a:endParaRPr lang="en-US" sz="3600" kern="0" spc="-1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98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>
            <a:extLst>
              <a:ext uri="{FF2B5EF4-FFF2-40B4-BE49-F238E27FC236}">
                <a16:creationId xmlns="" xmlns:a16="http://schemas.microsoft.com/office/drawing/2014/main" id="{808350D8-F82F-B141-BC15-B25B4E2D8A4A}"/>
              </a:ext>
            </a:extLst>
          </p:cNvPr>
          <p:cNvSpPr txBox="1">
            <a:spLocks/>
          </p:cNvSpPr>
          <p:nvPr/>
        </p:nvSpPr>
        <p:spPr>
          <a:xfrm>
            <a:off x="838200" y="14153"/>
            <a:ext cx="9448800" cy="824047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r>
              <a:rPr lang="en-US" sz="3600" kern="0" spc="-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Steps to build an Early </a:t>
            </a:r>
            <a:r>
              <a:rPr lang="en-US" sz="3600" kern="0" spc="-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W</a:t>
            </a:r>
            <a:r>
              <a:rPr lang="en-US" sz="3600" kern="0" spc="-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arning </a:t>
            </a:r>
            <a:r>
              <a:rPr lang="en-US" sz="3600" kern="0" spc="-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S</a:t>
            </a:r>
            <a:r>
              <a:rPr lang="en-US" sz="3600" kern="0" spc="-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ystem</a:t>
            </a:r>
            <a:endParaRPr lang="en-US" sz="3600" kern="0" spc="-1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" name="Πίνακα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593860"/>
              </p:ext>
            </p:extLst>
          </p:nvPr>
        </p:nvGraphicFramePr>
        <p:xfrm>
          <a:off x="990600" y="1066699"/>
          <a:ext cx="8128000" cy="441970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524000"/>
                <a:gridCol w="6604000"/>
              </a:tblGrid>
              <a:tr h="109758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1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b="0" dirty="0" smtClean="0"/>
                        <a:t>Identify the disaster risk factors of the area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883615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 smtClean="0"/>
                        <a:t>2</a:t>
                      </a:r>
                    </a:p>
                    <a:p>
                      <a:pPr algn="ctr"/>
                      <a:endParaRPr lang="en-US" sz="40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Develop/expand observing</a:t>
                      </a:r>
                      <a:r>
                        <a:rPr lang="en-US" baseline="0" dirty="0" smtClean="0"/>
                        <a:t> platforms and forecasting services, </a:t>
                      </a:r>
                      <a:r>
                        <a:rPr lang="en-US" u="sng" baseline="0" dirty="0" smtClean="0"/>
                        <a:t>tailored to the local needs</a:t>
                      </a:r>
                      <a:endParaRPr lang="en-US" b="1" u="sng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100573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3 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Build and operate</a:t>
                      </a:r>
                      <a:r>
                        <a:rPr lang="en-US" baseline="0" dirty="0" smtClean="0"/>
                        <a:t> the Early Warning System-collaboration with the local authorities</a:t>
                      </a:r>
                      <a:endParaRPr lang="en-US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100573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4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Training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local authorities and volunteer’s associations</a:t>
                      </a:r>
                      <a:endParaRPr lang="en-US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974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>
            <a:extLst>
              <a:ext uri="{FF2B5EF4-FFF2-40B4-BE49-F238E27FC236}">
                <a16:creationId xmlns="" xmlns:a16="http://schemas.microsoft.com/office/drawing/2014/main" id="{808350D8-F82F-B141-BC15-B25B4E2D8A4A}"/>
              </a:ext>
            </a:extLst>
          </p:cNvPr>
          <p:cNvSpPr txBox="1">
            <a:spLocks/>
          </p:cNvSpPr>
          <p:nvPr/>
        </p:nvSpPr>
        <p:spPr>
          <a:xfrm>
            <a:off x="838200" y="14153"/>
            <a:ext cx="9448800" cy="824047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r>
              <a:rPr lang="en-US" sz="3600" kern="0" spc="-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Early warning systems in operation</a:t>
            </a:r>
            <a:endParaRPr lang="en-US" sz="3600" kern="0" spc="-1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C:\Users\Kostas Lagouvardos\AppData\Local\Microsoft\Windows\INetCache\Content.Outlook\WARHV26C\1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14400"/>
            <a:ext cx="7756177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Έλλειψη 1"/>
          <p:cNvSpPr/>
          <p:nvPr/>
        </p:nvSpPr>
        <p:spPr>
          <a:xfrm>
            <a:off x="4487688" y="5257800"/>
            <a:ext cx="762000" cy="685800"/>
          </a:xfrm>
          <a:prstGeom prst="ellipse">
            <a:avLst/>
          </a:prstGeom>
          <a:noFill/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88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329210" y="0"/>
            <a:ext cx="10591800" cy="8382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buNone/>
            </a:pPr>
            <a:r>
              <a:rPr lang="en-US" sz="3600" spc="-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Example: Building an EWS for Rethymno </a:t>
            </a:r>
            <a:endParaRPr lang="en-US" sz="3600" b="0" strike="noStrike" spc="-1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285750" y="1384280"/>
            <a:ext cx="27622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Existing weather stations (yellow dots)</a:t>
            </a:r>
          </a:p>
          <a:p>
            <a:endParaRPr lang="en-US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l-GR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7 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new weather stations (green dots)</a:t>
            </a:r>
            <a:endParaRPr lang="el-GR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l-GR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l-GR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 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level meters (blue dots)</a:t>
            </a:r>
            <a:endParaRPr lang="el-GR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endParaRPr lang="en-US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 air-quality sensors </a:t>
            </a:r>
            <a:endParaRPr lang="el-GR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l-GR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endParaRPr lang="el-GR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9"/>
          <a:stretch/>
        </p:blipFill>
        <p:spPr bwMode="auto">
          <a:xfrm>
            <a:off x="3352800" y="762000"/>
            <a:ext cx="8382990" cy="4966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https://www.meteo.gr/graphics/forecasticons/5/dustD.svg"/>
          <p:cNvSpPr>
            <a:spLocks noChangeAspect="1" noChangeArrowheads="1"/>
          </p:cNvSpPr>
          <p:nvPr/>
        </p:nvSpPr>
        <p:spPr bwMode="auto">
          <a:xfrm>
            <a:off x="155575" y="-212725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ttps://www.meteo.gr/graphics/forecasticons/5/dustD.svg"/>
          <p:cNvSpPr>
            <a:spLocks noChangeAspect="1" noChangeArrowheads="1"/>
          </p:cNvSpPr>
          <p:nvPr/>
        </p:nvSpPr>
        <p:spPr bwMode="auto">
          <a:xfrm>
            <a:off x="307975" y="-60325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2111515"/>
            <a:ext cx="3556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2073077"/>
            <a:ext cx="3556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203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buNone/>
            </a:pPr>
            <a:r>
              <a:rPr lang="en-US" sz="3600" spc="-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EWS-Main page</a:t>
            </a:r>
            <a:endParaRPr lang="en-US" sz="3600" b="0" strike="noStrike" spc="-1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70485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1">
            <a:extLst>
              <a:ext uri="{FF2B5EF4-FFF2-40B4-BE49-F238E27FC236}">
                <a16:creationId xmlns="" xmlns:a16="http://schemas.microsoft.com/office/drawing/2014/main" id="{ACAEF42E-19B6-3948-8DD2-4690C20CC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6248400"/>
            <a:ext cx="358140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l-GR" sz="2000" b="1" dirty="0" smtClean="0">
                <a:solidFill>
                  <a:schemeClr val="accent4">
                    <a:lumMod val="75000"/>
                  </a:schemeClr>
                </a:solidFill>
                <a:cs typeface="Calibri" pitchFamily="34" charset="0"/>
              </a:rPr>
              <a:t>www.meteo.gr/rethymno</a:t>
            </a:r>
            <a:endParaRPr lang="el-GR" altLang="el-GR" sz="2000" b="1" dirty="0">
              <a:solidFill>
                <a:schemeClr val="accent2">
                  <a:lumMod val="50000"/>
                </a:schemeClr>
              </a:solidFill>
              <a:cs typeface="Calibri" pitchFamily="34" charset="0"/>
            </a:endParaRPr>
          </a:p>
          <a:p>
            <a:pPr marL="457200" indent="-457200" eaLnBrk="1" fontAlgn="auto" hangingPunct="1">
              <a:spcBef>
                <a:spcPct val="0"/>
              </a:spcBef>
              <a:spcAft>
                <a:spcPts val="0"/>
              </a:spcAft>
              <a:buFontTx/>
              <a:buChar char="-"/>
              <a:defRPr/>
            </a:pPr>
            <a:endParaRPr lang="el-GR" altLang="el-GR" sz="2000" b="1" dirty="0">
              <a:solidFill>
                <a:schemeClr val="accent2">
                  <a:lumMod val="50000"/>
                </a:schemeClr>
              </a:solidFill>
              <a:latin typeface="Trebuchet MS" panose="020B070302020209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79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Όψη">
  <a:themeElements>
    <a:clrScheme name="Όψη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Όψη">
  <a:themeElements>
    <a:clrScheme name="Όψη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1610</TotalTime>
  <Words>328</Words>
  <Application>Microsoft Office PowerPoint</Application>
  <PresentationFormat>Προσαρμογή</PresentationFormat>
  <Paragraphs>84</Paragraphs>
  <Slides>21</Slides>
  <Notes>2</Notes>
  <HiddenSlides>0</HiddenSlides>
  <MMClips>0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21</vt:i4>
      </vt:variant>
    </vt:vector>
  </HeadingPairs>
  <TitlesOfParts>
    <vt:vector size="23" baseType="lpstr">
      <vt:lpstr>Όψη</vt:lpstr>
      <vt:lpstr>2_Όψη</vt:lpstr>
      <vt:lpstr>Developing early warning systems for Greek Prefectures and Municipalities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Example: Building an EWS for Rethymno </vt:lpstr>
      <vt:lpstr>EWS-Main page</vt:lpstr>
      <vt:lpstr>EWS-Main menu</vt:lpstr>
      <vt:lpstr>Station Observations</vt:lpstr>
      <vt:lpstr>Wind and rainfall forecasts</vt:lpstr>
      <vt:lpstr>Dust forecasts</vt:lpstr>
      <vt:lpstr>Fire danger index</vt:lpstr>
      <vt:lpstr>Sea Surface Temperature</vt:lpstr>
      <vt:lpstr>Automated Messaging</vt:lpstr>
      <vt:lpstr>Παρουσίαση του PowerPoint</vt:lpstr>
      <vt:lpstr>Region of Athens-Road conditions</vt:lpstr>
      <vt:lpstr>Strengths and weaknesses</vt:lpstr>
      <vt:lpstr>Further improvements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Οι Τομεακές προκλήσεις της προσαρμογής</dc:title>
  <dc:creator>Elena Themeli</dc:creator>
  <cp:lastModifiedBy>Kostas Lagouvardos</cp:lastModifiedBy>
  <cp:revision>153</cp:revision>
  <dcterms:created xsi:type="dcterms:W3CDTF">2023-02-09T13:00:43Z</dcterms:created>
  <dcterms:modified xsi:type="dcterms:W3CDTF">2025-03-17T21:24:32Z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Ευρεία οθόνη</vt:lpwstr>
  </property>
  <property fmtid="{D5CDD505-2E9C-101B-9397-08002B2CF9AE}" pid="3" name="Slides">
    <vt:i4>8</vt:i4>
  </property>
</Properties>
</file>