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71" r:id="rId3"/>
    <p:sldId id="258" r:id="rId4"/>
    <p:sldId id="259" r:id="rId5"/>
    <p:sldId id="275" r:id="rId6"/>
    <p:sldId id="276" r:id="rId7"/>
    <p:sldId id="261" r:id="rId8"/>
    <p:sldId id="282" r:id="rId9"/>
    <p:sldId id="268" r:id="rId10"/>
    <p:sldId id="263" r:id="rId11"/>
    <p:sldId id="270" r:id="rId12"/>
    <p:sldId id="285" r:id="rId13"/>
    <p:sldId id="286" r:id="rId14"/>
    <p:sldId id="265" r:id="rId15"/>
    <p:sldId id="278" r:id="rId16"/>
    <p:sldId id="280" r:id="rId17"/>
    <p:sldId id="274" r:id="rId18"/>
    <p:sldId id="273"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BF3FB"/>
    <a:srgbClr val="FDF9FD"/>
    <a:srgbClr val="F5FAFD"/>
    <a:srgbClr val="D7EE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5193" autoAdjust="0"/>
  </p:normalViewPr>
  <p:slideViewPr>
    <p:cSldViewPr snapToGrid="0">
      <p:cViewPr>
        <p:scale>
          <a:sx n="68" d="100"/>
          <a:sy n="68" d="100"/>
        </p:scale>
        <p:origin x="43"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1D9CCE-F5C3-4D86-9FF4-4D1B2BAEFD0D}" type="doc">
      <dgm:prSet loTypeId="urn:microsoft.com/office/officeart/2005/8/layout/hList7" loCatId="list" qsTypeId="urn:microsoft.com/office/officeart/2005/8/quickstyle/simple1" qsCatId="simple" csTypeId="urn:microsoft.com/office/officeart/2005/8/colors/colorful2" csCatId="colorful" phldr="1"/>
      <dgm:spPr/>
    </dgm:pt>
    <dgm:pt modelId="{AAFC101A-2E42-4529-985F-447E73256800}">
      <dgm:prSet phldrT="[Text]" custT="1"/>
      <dgm:spPr/>
      <dgm:t>
        <a:bodyPr/>
        <a:lstStyle/>
        <a:p>
          <a:r>
            <a:rPr lang="en-GB" sz="1800" dirty="0">
              <a:latin typeface="Garamond" panose="02020404030301010803" pitchFamily="18" charset="0"/>
            </a:rPr>
            <a:t>GSDR-I</a:t>
          </a:r>
        </a:p>
      </dgm:t>
    </dgm:pt>
    <dgm:pt modelId="{60BAB7AE-C88F-43C5-B765-0A70C3D0D726}" type="parTrans" cxnId="{A2023B3C-697E-41C2-A0F8-41166DCE80B3}">
      <dgm:prSet/>
      <dgm:spPr/>
      <dgm:t>
        <a:bodyPr/>
        <a:lstStyle/>
        <a:p>
          <a:endParaRPr lang="en-GB"/>
        </a:p>
      </dgm:t>
    </dgm:pt>
    <dgm:pt modelId="{20199FB1-C080-46F7-81E9-2D7DD0BAC57F}" type="sibTrans" cxnId="{A2023B3C-697E-41C2-A0F8-41166DCE80B3}">
      <dgm:prSet/>
      <dgm:spPr/>
      <dgm:t>
        <a:bodyPr/>
        <a:lstStyle/>
        <a:p>
          <a:endParaRPr lang="en-GB"/>
        </a:p>
      </dgm:t>
    </dgm:pt>
    <dgm:pt modelId="{E0FC732B-34CC-44AF-8606-1606F26B04F1}">
      <dgm:prSet phldrT="[Text]" custT="1"/>
      <dgm:spPr/>
      <dgm:t>
        <a:bodyPr/>
        <a:lstStyle/>
        <a:p>
          <a:r>
            <a:rPr lang="en-GB" sz="1800" dirty="0">
              <a:latin typeface="Garamond" panose="02020404030301010803" pitchFamily="18" charset="0"/>
            </a:rPr>
            <a:t>GSDR-IDF</a:t>
          </a:r>
        </a:p>
      </dgm:t>
    </dgm:pt>
    <dgm:pt modelId="{1E5F007E-3C1B-41B5-921B-FB8012F65998}" type="parTrans" cxnId="{6F6C3708-F5BA-44B5-92F5-D84676E4EB56}">
      <dgm:prSet/>
      <dgm:spPr/>
      <dgm:t>
        <a:bodyPr/>
        <a:lstStyle/>
        <a:p>
          <a:endParaRPr lang="en-GB"/>
        </a:p>
      </dgm:t>
    </dgm:pt>
    <dgm:pt modelId="{4D3DB413-76C5-45C5-B43A-1732E34B2115}" type="sibTrans" cxnId="{6F6C3708-F5BA-44B5-92F5-D84676E4EB56}">
      <dgm:prSet/>
      <dgm:spPr/>
      <dgm:t>
        <a:bodyPr/>
        <a:lstStyle/>
        <a:p>
          <a:endParaRPr lang="en-GB"/>
        </a:p>
      </dgm:t>
    </dgm:pt>
    <dgm:pt modelId="{A44EDE3C-C960-41CC-AE3A-9C6418F32E89}">
      <dgm:prSet phldrT="[Text]" custT="1"/>
      <dgm:spPr/>
      <dgm:t>
        <a:bodyPr/>
        <a:lstStyle/>
        <a:p>
          <a:r>
            <a:rPr lang="en-GB" sz="1800" dirty="0">
              <a:latin typeface="Garamond" panose="02020404030301010803" pitchFamily="18" charset="0"/>
            </a:rPr>
            <a:t>GSDR</a:t>
          </a:r>
        </a:p>
      </dgm:t>
    </dgm:pt>
    <dgm:pt modelId="{827D7A03-3057-4BB0-A88A-83211F4816E0}" type="parTrans" cxnId="{87525741-457F-4DAE-9D7A-B99746E2A2FD}">
      <dgm:prSet/>
      <dgm:spPr/>
      <dgm:t>
        <a:bodyPr/>
        <a:lstStyle/>
        <a:p>
          <a:endParaRPr lang="en-GB"/>
        </a:p>
      </dgm:t>
    </dgm:pt>
    <dgm:pt modelId="{CF21FEEE-070F-4A32-9437-64B162351296}" type="sibTrans" cxnId="{87525741-457F-4DAE-9D7A-B99746E2A2FD}">
      <dgm:prSet/>
      <dgm:spPr/>
      <dgm:t>
        <a:bodyPr/>
        <a:lstStyle/>
        <a:p>
          <a:endParaRPr lang="en-GB"/>
        </a:p>
      </dgm:t>
    </dgm:pt>
    <dgm:pt modelId="{46FEBAD5-2119-47AE-928E-AEF82C7FC5AD}">
      <dgm:prSet phldrT="[Text]" custT="1"/>
      <dgm:spPr/>
      <dgm:t>
        <a:bodyPr/>
        <a:lstStyle/>
        <a:p>
          <a:r>
            <a:rPr lang="en-GB" sz="1800" dirty="0">
              <a:latin typeface="Garamond" panose="02020404030301010803" pitchFamily="18" charset="0"/>
            </a:rPr>
            <a:t>GSDR-QC</a:t>
          </a:r>
        </a:p>
      </dgm:t>
    </dgm:pt>
    <dgm:pt modelId="{4C5071EB-39E5-46CA-A3EF-1BA548DD045D}" type="parTrans" cxnId="{59894907-9F1E-4757-81FE-DA284E3883E8}">
      <dgm:prSet/>
      <dgm:spPr/>
      <dgm:t>
        <a:bodyPr/>
        <a:lstStyle/>
        <a:p>
          <a:endParaRPr lang="en-GB"/>
        </a:p>
      </dgm:t>
    </dgm:pt>
    <dgm:pt modelId="{7E09CA73-B677-470A-A07E-E07E30AA7351}" type="sibTrans" cxnId="{59894907-9F1E-4757-81FE-DA284E3883E8}">
      <dgm:prSet/>
      <dgm:spPr/>
      <dgm:t>
        <a:bodyPr/>
        <a:lstStyle/>
        <a:p>
          <a:endParaRPr lang="en-GB"/>
        </a:p>
      </dgm:t>
    </dgm:pt>
    <dgm:pt modelId="{D2FBD4FC-DBAC-4877-9F64-7A3429437E7F}" type="pres">
      <dgm:prSet presAssocID="{5D1D9CCE-F5C3-4D86-9FF4-4D1B2BAEFD0D}" presName="Name0" presStyleCnt="0">
        <dgm:presLayoutVars>
          <dgm:dir/>
          <dgm:resizeHandles val="exact"/>
        </dgm:presLayoutVars>
      </dgm:prSet>
      <dgm:spPr/>
    </dgm:pt>
    <dgm:pt modelId="{3AF8C7A7-F213-40EC-B299-F7E7A3D7C594}" type="pres">
      <dgm:prSet presAssocID="{5D1D9CCE-F5C3-4D86-9FF4-4D1B2BAEFD0D}" presName="fgShape" presStyleLbl="fgShp" presStyleIdx="0" presStyleCnt="1"/>
      <dgm:spPr/>
    </dgm:pt>
    <dgm:pt modelId="{0A83AFDF-0B39-42B6-A0E3-1620022CA518}" type="pres">
      <dgm:prSet presAssocID="{5D1D9CCE-F5C3-4D86-9FF4-4D1B2BAEFD0D}" presName="linComp" presStyleCnt="0"/>
      <dgm:spPr/>
    </dgm:pt>
    <dgm:pt modelId="{4CB4FB74-CB71-4F0A-9BB9-D030FD257C36}" type="pres">
      <dgm:prSet presAssocID="{46FEBAD5-2119-47AE-928E-AEF82C7FC5AD}" presName="compNode" presStyleCnt="0"/>
      <dgm:spPr/>
    </dgm:pt>
    <dgm:pt modelId="{A7EE929B-E2B1-4C21-9F1F-DCB94FE0884F}" type="pres">
      <dgm:prSet presAssocID="{46FEBAD5-2119-47AE-928E-AEF82C7FC5AD}" presName="bkgdShape" presStyleLbl="node1" presStyleIdx="0" presStyleCnt="4"/>
      <dgm:spPr/>
    </dgm:pt>
    <dgm:pt modelId="{9B2D76DF-70B1-4575-81BD-29B45FF4DCAC}" type="pres">
      <dgm:prSet presAssocID="{46FEBAD5-2119-47AE-928E-AEF82C7FC5AD}" presName="nodeTx" presStyleLbl="node1" presStyleIdx="0" presStyleCnt="4">
        <dgm:presLayoutVars>
          <dgm:bulletEnabled val="1"/>
        </dgm:presLayoutVars>
      </dgm:prSet>
      <dgm:spPr/>
    </dgm:pt>
    <dgm:pt modelId="{DDD4B0A7-BABE-437B-81E8-5FA2C4FD16D9}" type="pres">
      <dgm:prSet presAssocID="{46FEBAD5-2119-47AE-928E-AEF82C7FC5AD}" presName="invisiNode" presStyleLbl="node1" presStyleIdx="0" presStyleCnt="4"/>
      <dgm:spPr/>
    </dgm:pt>
    <dgm:pt modelId="{8AC3AE06-CB1B-43B2-BE64-5D0A92FD90AD}" type="pres">
      <dgm:prSet presAssocID="{46FEBAD5-2119-47AE-928E-AEF82C7FC5AD}" presName="imagNode"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1 with solid fill"/>
        </a:ext>
      </dgm:extLst>
    </dgm:pt>
    <dgm:pt modelId="{E5AC9773-0E8C-4F7F-89B9-0A9F669D2BF9}" type="pres">
      <dgm:prSet presAssocID="{7E09CA73-B677-470A-A07E-E07E30AA7351}" presName="sibTrans" presStyleLbl="sibTrans2D1" presStyleIdx="0" presStyleCnt="0"/>
      <dgm:spPr/>
    </dgm:pt>
    <dgm:pt modelId="{04FFFBAD-3AC3-43DA-BD2F-70F20024F393}" type="pres">
      <dgm:prSet presAssocID="{A44EDE3C-C960-41CC-AE3A-9C6418F32E89}" presName="compNode" presStyleCnt="0"/>
      <dgm:spPr/>
    </dgm:pt>
    <dgm:pt modelId="{B84637B7-0923-4A1B-9644-538C40D26EEC}" type="pres">
      <dgm:prSet presAssocID="{A44EDE3C-C960-41CC-AE3A-9C6418F32E89}" presName="bkgdShape" presStyleLbl="node1" presStyleIdx="1" presStyleCnt="4"/>
      <dgm:spPr/>
    </dgm:pt>
    <dgm:pt modelId="{F6F4474A-E302-44E8-8D80-E63D3444D97F}" type="pres">
      <dgm:prSet presAssocID="{A44EDE3C-C960-41CC-AE3A-9C6418F32E89}" presName="nodeTx" presStyleLbl="node1" presStyleIdx="1" presStyleCnt="4">
        <dgm:presLayoutVars>
          <dgm:bulletEnabled val="1"/>
        </dgm:presLayoutVars>
      </dgm:prSet>
      <dgm:spPr/>
    </dgm:pt>
    <dgm:pt modelId="{A7B32B40-9DE0-4F33-83C0-2DF6E35CE7CB}" type="pres">
      <dgm:prSet presAssocID="{A44EDE3C-C960-41CC-AE3A-9C6418F32E89}" presName="invisiNode" presStyleLbl="node1" presStyleIdx="1" presStyleCnt="4"/>
      <dgm:spPr/>
    </dgm:pt>
    <dgm:pt modelId="{FD0F1B3D-46E0-4F2F-9536-90C505413CB6}" type="pres">
      <dgm:prSet presAssocID="{A44EDE3C-C960-41CC-AE3A-9C6418F32E89}" presName="imagNode"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with solid fill"/>
        </a:ext>
      </dgm:extLst>
    </dgm:pt>
    <dgm:pt modelId="{D6D9C4A8-32D3-4680-A5ED-A4CB0DE97E89}" type="pres">
      <dgm:prSet presAssocID="{CF21FEEE-070F-4A32-9437-64B162351296}" presName="sibTrans" presStyleLbl="sibTrans2D1" presStyleIdx="0" presStyleCnt="0"/>
      <dgm:spPr/>
    </dgm:pt>
    <dgm:pt modelId="{34C264E2-8301-4A5B-B437-605FED751211}" type="pres">
      <dgm:prSet presAssocID="{AAFC101A-2E42-4529-985F-447E73256800}" presName="compNode" presStyleCnt="0"/>
      <dgm:spPr/>
    </dgm:pt>
    <dgm:pt modelId="{623FB1D7-5364-491D-AD7A-93526134EC74}" type="pres">
      <dgm:prSet presAssocID="{AAFC101A-2E42-4529-985F-447E73256800}" presName="bkgdShape" presStyleLbl="node1" presStyleIdx="2" presStyleCnt="4"/>
      <dgm:spPr/>
    </dgm:pt>
    <dgm:pt modelId="{AE292B4F-11C4-45D6-B840-EE81F32C122E}" type="pres">
      <dgm:prSet presAssocID="{AAFC101A-2E42-4529-985F-447E73256800}" presName="nodeTx" presStyleLbl="node1" presStyleIdx="2" presStyleCnt="4">
        <dgm:presLayoutVars>
          <dgm:bulletEnabled val="1"/>
        </dgm:presLayoutVars>
      </dgm:prSet>
      <dgm:spPr/>
    </dgm:pt>
    <dgm:pt modelId="{BD696B1C-86D9-4F0B-ADB8-B672C6754494}" type="pres">
      <dgm:prSet presAssocID="{AAFC101A-2E42-4529-985F-447E73256800}" presName="invisiNode" presStyleLbl="node1" presStyleIdx="2" presStyleCnt="4"/>
      <dgm:spPr/>
    </dgm:pt>
    <dgm:pt modelId="{9F8E7846-C9C4-421F-AE89-EF1C7FB4B400}" type="pres">
      <dgm:prSet presAssocID="{AAFC101A-2E42-4529-985F-447E73256800}" presName="imagNode"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3 with solid fill"/>
        </a:ext>
      </dgm:extLst>
    </dgm:pt>
    <dgm:pt modelId="{A3B4FC60-B310-4A17-8935-377556506AC0}" type="pres">
      <dgm:prSet presAssocID="{20199FB1-C080-46F7-81E9-2D7DD0BAC57F}" presName="sibTrans" presStyleLbl="sibTrans2D1" presStyleIdx="0" presStyleCnt="0"/>
      <dgm:spPr/>
    </dgm:pt>
    <dgm:pt modelId="{6BD87B9A-9F59-4EAD-ADD4-0C7250B21199}" type="pres">
      <dgm:prSet presAssocID="{E0FC732B-34CC-44AF-8606-1606F26B04F1}" presName="compNode" presStyleCnt="0"/>
      <dgm:spPr/>
    </dgm:pt>
    <dgm:pt modelId="{031FE79A-9CF5-417E-B3B8-901AF61673CB}" type="pres">
      <dgm:prSet presAssocID="{E0FC732B-34CC-44AF-8606-1606F26B04F1}" presName="bkgdShape" presStyleLbl="node1" presStyleIdx="3" presStyleCnt="4"/>
      <dgm:spPr/>
    </dgm:pt>
    <dgm:pt modelId="{F5084676-EF6D-4470-AA5F-EE01BC53C58A}" type="pres">
      <dgm:prSet presAssocID="{E0FC732B-34CC-44AF-8606-1606F26B04F1}" presName="nodeTx" presStyleLbl="node1" presStyleIdx="3" presStyleCnt="4">
        <dgm:presLayoutVars>
          <dgm:bulletEnabled val="1"/>
        </dgm:presLayoutVars>
      </dgm:prSet>
      <dgm:spPr/>
    </dgm:pt>
    <dgm:pt modelId="{BFA5A1B8-7BD7-45D9-BBB8-08ECF52C61CD}" type="pres">
      <dgm:prSet presAssocID="{E0FC732B-34CC-44AF-8606-1606F26B04F1}" presName="invisiNode" presStyleLbl="node1" presStyleIdx="3" presStyleCnt="4"/>
      <dgm:spPr/>
    </dgm:pt>
    <dgm:pt modelId="{1953AE1E-B1D5-4DEE-BF9E-F8EC5FCA30B8}" type="pres">
      <dgm:prSet presAssocID="{E0FC732B-34CC-44AF-8606-1606F26B04F1}" presName="imagNode"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dge 4 with solid fill"/>
        </a:ext>
      </dgm:extLst>
    </dgm:pt>
  </dgm:ptLst>
  <dgm:cxnLst>
    <dgm:cxn modelId="{174C4801-88BA-411A-82FE-5BAFF97DA65D}" type="presOf" srcId="{AAFC101A-2E42-4529-985F-447E73256800}" destId="{AE292B4F-11C4-45D6-B840-EE81F32C122E}" srcOrd="1" destOrd="0" presId="urn:microsoft.com/office/officeart/2005/8/layout/hList7"/>
    <dgm:cxn modelId="{59894907-9F1E-4757-81FE-DA284E3883E8}" srcId="{5D1D9CCE-F5C3-4D86-9FF4-4D1B2BAEFD0D}" destId="{46FEBAD5-2119-47AE-928E-AEF82C7FC5AD}" srcOrd="0" destOrd="0" parTransId="{4C5071EB-39E5-46CA-A3EF-1BA548DD045D}" sibTransId="{7E09CA73-B677-470A-A07E-E07E30AA7351}"/>
    <dgm:cxn modelId="{6F6C3708-F5BA-44B5-92F5-D84676E4EB56}" srcId="{5D1D9CCE-F5C3-4D86-9FF4-4D1B2BAEFD0D}" destId="{E0FC732B-34CC-44AF-8606-1606F26B04F1}" srcOrd="3" destOrd="0" parTransId="{1E5F007E-3C1B-41B5-921B-FB8012F65998}" sibTransId="{4D3DB413-76C5-45C5-B43A-1732E34B2115}"/>
    <dgm:cxn modelId="{D2BCAC18-5A11-4098-8D2F-B33D9096658C}" type="presOf" srcId="{E0FC732B-34CC-44AF-8606-1606F26B04F1}" destId="{F5084676-EF6D-4470-AA5F-EE01BC53C58A}" srcOrd="1" destOrd="0" presId="urn:microsoft.com/office/officeart/2005/8/layout/hList7"/>
    <dgm:cxn modelId="{A2023B3C-697E-41C2-A0F8-41166DCE80B3}" srcId="{5D1D9CCE-F5C3-4D86-9FF4-4D1B2BAEFD0D}" destId="{AAFC101A-2E42-4529-985F-447E73256800}" srcOrd="2" destOrd="0" parTransId="{60BAB7AE-C88F-43C5-B765-0A70C3D0D726}" sibTransId="{20199FB1-C080-46F7-81E9-2D7DD0BAC57F}"/>
    <dgm:cxn modelId="{87525741-457F-4DAE-9D7A-B99746E2A2FD}" srcId="{5D1D9CCE-F5C3-4D86-9FF4-4D1B2BAEFD0D}" destId="{A44EDE3C-C960-41CC-AE3A-9C6418F32E89}" srcOrd="1" destOrd="0" parTransId="{827D7A03-3057-4BB0-A88A-83211F4816E0}" sibTransId="{CF21FEEE-070F-4A32-9437-64B162351296}"/>
    <dgm:cxn modelId="{68EC0947-B606-4B4C-A2C9-86365BF5DA81}" type="presOf" srcId="{46FEBAD5-2119-47AE-928E-AEF82C7FC5AD}" destId="{9B2D76DF-70B1-4575-81BD-29B45FF4DCAC}" srcOrd="1" destOrd="0" presId="urn:microsoft.com/office/officeart/2005/8/layout/hList7"/>
    <dgm:cxn modelId="{71DDA74A-EDF9-4B4C-A53A-ACF789D3D918}" type="presOf" srcId="{5D1D9CCE-F5C3-4D86-9FF4-4D1B2BAEFD0D}" destId="{D2FBD4FC-DBAC-4877-9F64-7A3429437E7F}" srcOrd="0" destOrd="0" presId="urn:microsoft.com/office/officeart/2005/8/layout/hList7"/>
    <dgm:cxn modelId="{2386E955-9739-4A00-8086-08329D530838}" type="presOf" srcId="{A44EDE3C-C960-41CC-AE3A-9C6418F32E89}" destId="{B84637B7-0923-4A1B-9644-538C40D26EEC}" srcOrd="0" destOrd="0" presId="urn:microsoft.com/office/officeart/2005/8/layout/hList7"/>
    <dgm:cxn modelId="{3881487E-1C72-49A2-8C76-02CDC6B125A7}" type="presOf" srcId="{7E09CA73-B677-470A-A07E-E07E30AA7351}" destId="{E5AC9773-0E8C-4F7F-89B9-0A9F669D2BF9}" srcOrd="0" destOrd="0" presId="urn:microsoft.com/office/officeart/2005/8/layout/hList7"/>
    <dgm:cxn modelId="{7FD1FB82-0B01-4136-AE93-257CEE060890}" type="presOf" srcId="{A44EDE3C-C960-41CC-AE3A-9C6418F32E89}" destId="{F6F4474A-E302-44E8-8D80-E63D3444D97F}" srcOrd="1" destOrd="0" presId="urn:microsoft.com/office/officeart/2005/8/layout/hList7"/>
    <dgm:cxn modelId="{068AE9AA-7BFB-4FBB-9B89-57453E8EBAAE}" type="presOf" srcId="{AAFC101A-2E42-4529-985F-447E73256800}" destId="{623FB1D7-5364-491D-AD7A-93526134EC74}" srcOrd="0" destOrd="0" presId="urn:microsoft.com/office/officeart/2005/8/layout/hList7"/>
    <dgm:cxn modelId="{1D35F9B6-AFB6-41D4-A628-2DCE17B94281}" type="presOf" srcId="{E0FC732B-34CC-44AF-8606-1606F26B04F1}" destId="{031FE79A-9CF5-417E-B3B8-901AF61673CB}" srcOrd="0" destOrd="0" presId="urn:microsoft.com/office/officeart/2005/8/layout/hList7"/>
    <dgm:cxn modelId="{69885FC3-9584-4B58-B31C-C36E2D9C0C6E}" type="presOf" srcId="{46FEBAD5-2119-47AE-928E-AEF82C7FC5AD}" destId="{A7EE929B-E2B1-4C21-9F1F-DCB94FE0884F}" srcOrd="0" destOrd="0" presId="urn:microsoft.com/office/officeart/2005/8/layout/hList7"/>
    <dgm:cxn modelId="{CC73ADC7-B9A5-4C98-94CD-4676F24906A9}" type="presOf" srcId="{20199FB1-C080-46F7-81E9-2D7DD0BAC57F}" destId="{A3B4FC60-B310-4A17-8935-377556506AC0}" srcOrd="0" destOrd="0" presId="urn:microsoft.com/office/officeart/2005/8/layout/hList7"/>
    <dgm:cxn modelId="{CCE8A1EA-EFF6-45D1-9D2F-9ECA62DB2DB8}" type="presOf" srcId="{CF21FEEE-070F-4A32-9437-64B162351296}" destId="{D6D9C4A8-32D3-4680-A5ED-A4CB0DE97E89}" srcOrd="0" destOrd="0" presId="urn:microsoft.com/office/officeart/2005/8/layout/hList7"/>
    <dgm:cxn modelId="{6F090203-578C-4085-8E80-AAD12DB0A609}" type="presParOf" srcId="{D2FBD4FC-DBAC-4877-9F64-7A3429437E7F}" destId="{3AF8C7A7-F213-40EC-B299-F7E7A3D7C594}" srcOrd="0" destOrd="0" presId="urn:microsoft.com/office/officeart/2005/8/layout/hList7"/>
    <dgm:cxn modelId="{F700B98B-8132-449A-A4F3-85AA1B536CA4}" type="presParOf" srcId="{D2FBD4FC-DBAC-4877-9F64-7A3429437E7F}" destId="{0A83AFDF-0B39-42B6-A0E3-1620022CA518}" srcOrd="1" destOrd="0" presId="urn:microsoft.com/office/officeart/2005/8/layout/hList7"/>
    <dgm:cxn modelId="{FF01B226-7CBA-451A-B93F-6FF7CC345581}" type="presParOf" srcId="{0A83AFDF-0B39-42B6-A0E3-1620022CA518}" destId="{4CB4FB74-CB71-4F0A-9BB9-D030FD257C36}" srcOrd="0" destOrd="0" presId="urn:microsoft.com/office/officeart/2005/8/layout/hList7"/>
    <dgm:cxn modelId="{C85DB79D-BD2A-49EE-A7C2-1C966A8EA0BA}" type="presParOf" srcId="{4CB4FB74-CB71-4F0A-9BB9-D030FD257C36}" destId="{A7EE929B-E2B1-4C21-9F1F-DCB94FE0884F}" srcOrd="0" destOrd="0" presId="urn:microsoft.com/office/officeart/2005/8/layout/hList7"/>
    <dgm:cxn modelId="{F43F0BF1-2742-4B8E-9E0D-36C0FA43EA63}" type="presParOf" srcId="{4CB4FB74-CB71-4F0A-9BB9-D030FD257C36}" destId="{9B2D76DF-70B1-4575-81BD-29B45FF4DCAC}" srcOrd="1" destOrd="0" presId="urn:microsoft.com/office/officeart/2005/8/layout/hList7"/>
    <dgm:cxn modelId="{E92CB23A-BC31-4AC9-9D1C-E64904469A53}" type="presParOf" srcId="{4CB4FB74-CB71-4F0A-9BB9-D030FD257C36}" destId="{DDD4B0A7-BABE-437B-81E8-5FA2C4FD16D9}" srcOrd="2" destOrd="0" presId="urn:microsoft.com/office/officeart/2005/8/layout/hList7"/>
    <dgm:cxn modelId="{8A7AA86C-21F8-42BE-BB10-2416A2637A30}" type="presParOf" srcId="{4CB4FB74-CB71-4F0A-9BB9-D030FD257C36}" destId="{8AC3AE06-CB1B-43B2-BE64-5D0A92FD90AD}" srcOrd="3" destOrd="0" presId="urn:microsoft.com/office/officeart/2005/8/layout/hList7"/>
    <dgm:cxn modelId="{D223D4D1-02B5-4806-9137-843642FBE485}" type="presParOf" srcId="{0A83AFDF-0B39-42B6-A0E3-1620022CA518}" destId="{E5AC9773-0E8C-4F7F-89B9-0A9F669D2BF9}" srcOrd="1" destOrd="0" presId="urn:microsoft.com/office/officeart/2005/8/layout/hList7"/>
    <dgm:cxn modelId="{6C4D6BB5-461B-4670-B3CD-6E2B700E9F7B}" type="presParOf" srcId="{0A83AFDF-0B39-42B6-A0E3-1620022CA518}" destId="{04FFFBAD-3AC3-43DA-BD2F-70F20024F393}" srcOrd="2" destOrd="0" presId="urn:microsoft.com/office/officeart/2005/8/layout/hList7"/>
    <dgm:cxn modelId="{408380D5-1CAE-4C6C-8BCA-B599AD4E956C}" type="presParOf" srcId="{04FFFBAD-3AC3-43DA-BD2F-70F20024F393}" destId="{B84637B7-0923-4A1B-9644-538C40D26EEC}" srcOrd="0" destOrd="0" presId="urn:microsoft.com/office/officeart/2005/8/layout/hList7"/>
    <dgm:cxn modelId="{85ACFEE5-5E2E-4676-B2B5-4FA13694FD0E}" type="presParOf" srcId="{04FFFBAD-3AC3-43DA-BD2F-70F20024F393}" destId="{F6F4474A-E302-44E8-8D80-E63D3444D97F}" srcOrd="1" destOrd="0" presId="urn:microsoft.com/office/officeart/2005/8/layout/hList7"/>
    <dgm:cxn modelId="{B8E27441-746F-4522-919A-CDD3E9883F68}" type="presParOf" srcId="{04FFFBAD-3AC3-43DA-BD2F-70F20024F393}" destId="{A7B32B40-9DE0-4F33-83C0-2DF6E35CE7CB}" srcOrd="2" destOrd="0" presId="urn:microsoft.com/office/officeart/2005/8/layout/hList7"/>
    <dgm:cxn modelId="{55723767-948A-45D3-8344-EB3BE609B5FF}" type="presParOf" srcId="{04FFFBAD-3AC3-43DA-BD2F-70F20024F393}" destId="{FD0F1B3D-46E0-4F2F-9536-90C505413CB6}" srcOrd="3" destOrd="0" presId="urn:microsoft.com/office/officeart/2005/8/layout/hList7"/>
    <dgm:cxn modelId="{054E7C5C-776E-4885-A843-A72E13246A73}" type="presParOf" srcId="{0A83AFDF-0B39-42B6-A0E3-1620022CA518}" destId="{D6D9C4A8-32D3-4680-A5ED-A4CB0DE97E89}" srcOrd="3" destOrd="0" presId="urn:microsoft.com/office/officeart/2005/8/layout/hList7"/>
    <dgm:cxn modelId="{E1A13BC2-9F97-47B8-81FE-2553AD3137EF}" type="presParOf" srcId="{0A83AFDF-0B39-42B6-A0E3-1620022CA518}" destId="{34C264E2-8301-4A5B-B437-605FED751211}" srcOrd="4" destOrd="0" presId="urn:microsoft.com/office/officeart/2005/8/layout/hList7"/>
    <dgm:cxn modelId="{43C67080-1C16-4334-BCE9-E2AD2EDF2EA1}" type="presParOf" srcId="{34C264E2-8301-4A5B-B437-605FED751211}" destId="{623FB1D7-5364-491D-AD7A-93526134EC74}" srcOrd="0" destOrd="0" presId="urn:microsoft.com/office/officeart/2005/8/layout/hList7"/>
    <dgm:cxn modelId="{530F30A4-8053-494D-B297-84398E77A0E6}" type="presParOf" srcId="{34C264E2-8301-4A5B-B437-605FED751211}" destId="{AE292B4F-11C4-45D6-B840-EE81F32C122E}" srcOrd="1" destOrd="0" presId="urn:microsoft.com/office/officeart/2005/8/layout/hList7"/>
    <dgm:cxn modelId="{CEA059D5-C674-4991-8B8A-8C12A871C8DB}" type="presParOf" srcId="{34C264E2-8301-4A5B-B437-605FED751211}" destId="{BD696B1C-86D9-4F0B-ADB8-B672C6754494}" srcOrd="2" destOrd="0" presId="urn:microsoft.com/office/officeart/2005/8/layout/hList7"/>
    <dgm:cxn modelId="{EA1672A6-D110-44C3-9C8D-5858CEBD16C2}" type="presParOf" srcId="{34C264E2-8301-4A5B-B437-605FED751211}" destId="{9F8E7846-C9C4-421F-AE89-EF1C7FB4B400}" srcOrd="3" destOrd="0" presId="urn:microsoft.com/office/officeart/2005/8/layout/hList7"/>
    <dgm:cxn modelId="{61F279EE-F1E0-4957-9116-C12FD8E0E61C}" type="presParOf" srcId="{0A83AFDF-0B39-42B6-A0E3-1620022CA518}" destId="{A3B4FC60-B310-4A17-8935-377556506AC0}" srcOrd="5" destOrd="0" presId="urn:microsoft.com/office/officeart/2005/8/layout/hList7"/>
    <dgm:cxn modelId="{2BD74253-ACAD-4E21-89D4-9D58B36047B5}" type="presParOf" srcId="{0A83AFDF-0B39-42B6-A0E3-1620022CA518}" destId="{6BD87B9A-9F59-4EAD-ADD4-0C7250B21199}" srcOrd="6" destOrd="0" presId="urn:microsoft.com/office/officeart/2005/8/layout/hList7"/>
    <dgm:cxn modelId="{D5E5047C-8F1F-43A6-BA13-CD0011DFB351}" type="presParOf" srcId="{6BD87B9A-9F59-4EAD-ADD4-0C7250B21199}" destId="{031FE79A-9CF5-417E-B3B8-901AF61673CB}" srcOrd="0" destOrd="0" presId="urn:microsoft.com/office/officeart/2005/8/layout/hList7"/>
    <dgm:cxn modelId="{D1204C69-B113-4028-B8A3-E7793526E34E}" type="presParOf" srcId="{6BD87B9A-9F59-4EAD-ADD4-0C7250B21199}" destId="{F5084676-EF6D-4470-AA5F-EE01BC53C58A}" srcOrd="1" destOrd="0" presId="urn:microsoft.com/office/officeart/2005/8/layout/hList7"/>
    <dgm:cxn modelId="{CDF19EC3-71AA-4CD8-B5B3-EF5949332EB5}" type="presParOf" srcId="{6BD87B9A-9F59-4EAD-ADD4-0C7250B21199}" destId="{BFA5A1B8-7BD7-45D9-BBB8-08ECF52C61CD}" srcOrd="2" destOrd="0" presId="urn:microsoft.com/office/officeart/2005/8/layout/hList7"/>
    <dgm:cxn modelId="{447EF4E6-3C5F-45F6-8DB5-58051A6EC230}" type="presParOf" srcId="{6BD87B9A-9F59-4EAD-ADD4-0C7250B21199}" destId="{1953AE1E-B1D5-4DEE-BF9E-F8EC5FCA30B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1D9CCE-F5C3-4D86-9FF4-4D1B2BAEFD0D}" type="doc">
      <dgm:prSet loTypeId="urn:microsoft.com/office/officeart/2005/8/layout/hList7" loCatId="list" qsTypeId="urn:microsoft.com/office/officeart/2005/8/quickstyle/simple1" qsCatId="simple" csTypeId="urn:microsoft.com/office/officeart/2005/8/colors/colorful2" csCatId="colorful" phldr="1"/>
      <dgm:spPr/>
    </dgm:pt>
    <dgm:pt modelId="{AAFC101A-2E42-4529-985F-447E73256800}">
      <dgm:prSet phldrT="[Text]" custT="1"/>
      <dgm:spPr/>
      <dgm:t>
        <a:bodyPr/>
        <a:lstStyle/>
        <a:p>
          <a:r>
            <a:rPr lang="en-GB" sz="1800" dirty="0">
              <a:latin typeface="Garamond" panose="02020404030301010803" pitchFamily="18" charset="0"/>
            </a:rPr>
            <a:t>GSDR-I</a:t>
          </a:r>
        </a:p>
      </dgm:t>
    </dgm:pt>
    <dgm:pt modelId="{60BAB7AE-C88F-43C5-B765-0A70C3D0D726}" type="parTrans" cxnId="{A2023B3C-697E-41C2-A0F8-41166DCE80B3}">
      <dgm:prSet/>
      <dgm:spPr/>
      <dgm:t>
        <a:bodyPr/>
        <a:lstStyle/>
        <a:p>
          <a:endParaRPr lang="en-GB"/>
        </a:p>
      </dgm:t>
    </dgm:pt>
    <dgm:pt modelId="{20199FB1-C080-46F7-81E9-2D7DD0BAC57F}" type="sibTrans" cxnId="{A2023B3C-697E-41C2-A0F8-41166DCE80B3}">
      <dgm:prSet/>
      <dgm:spPr/>
      <dgm:t>
        <a:bodyPr/>
        <a:lstStyle/>
        <a:p>
          <a:endParaRPr lang="en-GB"/>
        </a:p>
      </dgm:t>
    </dgm:pt>
    <dgm:pt modelId="{E0FC732B-34CC-44AF-8606-1606F26B04F1}">
      <dgm:prSet phldrT="[Text]" custT="1"/>
      <dgm:spPr/>
      <dgm:t>
        <a:bodyPr/>
        <a:lstStyle/>
        <a:p>
          <a:r>
            <a:rPr lang="en-GB" sz="1800" dirty="0">
              <a:latin typeface="Garamond" panose="02020404030301010803" pitchFamily="18" charset="0"/>
            </a:rPr>
            <a:t>GSDR-IDF</a:t>
          </a:r>
        </a:p>
      </dgm:t>
    </dgm:pt>
    <dgm:pt modelId="{1E5F007E-3C1B-41B5-921B-FB8012F65998}" type="parTrans" cxnId="{6F6C3708-F5BA-44B5-92F5-D84676E4EB56}">
      <dgm:prSet/>
      <dgm:spPr/>
      <dgm:t>
        <a:bodyPr/>
        <a:lstStyle/>
        <a:p>
          <a:endParaRPr lang="en-GB"/>
        </a:p>
      </dgm:t>
    </dgm:pt>
    <dgm:pt modelId="{4D3DB413-76C5-45C5-B43A-1732E34B2115}" type="sibTrans" cxnId="{6F6C3708-F5BA-44B5-92F5-D84676E4EB56}">
      <dgm:prSet/>
      <dgm:spPr/>
      <dgm:t>
        <a:bodyPr/>
        <a:lstStyle/>
        <a:p>
          <a:endParaRPr lang="en-GB"/>
        </a:p>
      </dgm:t>
    </dgm:pt>
    <dgm:pt modelId="{A44EDE3C-C960-41CC-AE3A-9C6418F32E89}">
      <dgm:prSet phldrT="[Text]" custT="1"/>
      <dgm:spPr/>
      <dgm:t>
        <a:bodyPr/>
        <a:lstStyle/>
        <a:p>
          <a:r>
            <a:rPr lang="en-GB" sz="1800" dirty="0">
              <a:latin typeface="Garamond" panose="02020404030301010803" pitchFamily="18" charset="0"/>
            </a:rPr>
            <a:t>GSDR</a:t>
          </a:r>
        </a:p>
      </dgm:t>
    </dgm:pt>
    <dgm:pt modelId="{827D7A03-3057-4BB0-A88A-83211F4816E0}" type="parTrans" cxnId="{87525741-457F-4DAE-9D7A-B99746E2A2FD}">
      <dgm:prSet/>
      <dgm:spPr/>
      <dgm:t>
        <a:bodyPr/>
        <a:lstStyle/>
        <a:p>
          <a:endParaRPr lang="en-GB"/>
        </a:p>
      </dgm:t>
    </dgm:pt>
    <dgm:pt modelId="{CF21FEEE-070F-4A32-9437-64B162351296}" type="sibTrans" cxnId="{87525741-457F-4DAE-9D7A-B99746E2A2FD}">
      <dgm:prSet/>
      <dgm:spPr/>
      <dgm:t>
        <a:bodyPr/>
        <a:lstStyle/>
        <a:p>
          <a:endParaRPr lang="en-GB"/>
        </a:p>
      </dgm:t>
    </dgm:pt>
    <dgm:pt modelId="{46FEBAD5-2119-47AE-928E-AEF82C7FC5AD}">
      <dgm:prSet phldrT="[Text]" custT="1"/>
      <dgm:spPr/>
      <dgm:t>
        <a:bodyPr/>
        <a:lstStyle/>
        <a:p>
          <a:r>
            <a:rPr lang="en-GB" sz="1800" dirty="0">
              <a:latin typeface="Garamond" panose="02020404030301010803" pitchFamily="18" charset="0"/>
            </a:rPr>
            <a:t>GSDR-QC</a:t>
          </a:r>
        </a:p>
      </dgm:t>
    </dgm:pt>
    <dgm:pt modelId="{4C5071EB-39E5-46CA-A3EF-1BA548DD045D}" type="parTrans" cxnId="{59894907-9F1E-4757-81FE-DA284E3883E8}">
      <dgm:prSet/>
      <dgm:spPr/>
      <dgm:t>
        <a:bodyPr/>
        <a:lstStyle/>
        <a:p>
          <a:endParaRPr lang="en-GB"/>
        </a:p>
      </dgm:t>
    </dgm:pt>
    <dgm:pt modelId="{7E09CA73-B677-470A-A07E-E07E30AA7351}" type="sibTrans" cxnId="{59894907-9F1E-4757-81FE-DA284E3883E8}">
      <dgm:prSet/>
      <dgm:spPr/>
      <dgm:t>
        <a:bodyPr/>
        <a:lstStyle/>
        <a:p>
          <a:endParaRPr lang="en-GB"/>
        </a:p>
      </dgm:t>
    </dgm:pt>
    <dgm:pt modelId="{D2FBD4FC-DBAC-4877-9F64-7A3429437E7F}" type="pres">
      <dgm:prSet presAssocID="{5D1D9CCE-F5C3-4D86-9FF4-4D1B2BAEFD0D}" presName="Name0" presStyleCnt="0">
        <dgm:presLayoutVars>
          <dgm:dir/>
          <dgm:resizeHandles val="exact"/>
        </dgm:presLayoutVars>
      </dgm:prSet>
      <dgm:spPr/>
    </dgm:pt>
    <dgm:pt modelId="{3AF8C7A7-F213-40EC-B299-F7E7A3D7C594}" type="pres">
      <dgm:prSet presAssocID="{5D1D9CCE-F5C3-4D86-9FF4-4D1B2BAEFD0D}" presName="fgShape" presStyleLbl="fgShp" presStyleIdx="0" presStyleCnt="1"/>
      <dgm:spPr/>
    </dgm:pt>
    <dgm:pt modelId="{0A83AFDF-0B39-42B6-A0E3-1620022CA518}" type="pres">
      <dgm:prSet presAssocID="{5D1D9CCE-F5C3-4D86-9FF4-4D1B2BAEFD0D}" presName="linComp" presStyleCnt="0"/>
      <dgm:spPr/>
    </dgm:pt>
    <dgm:pt modelId="{4CB4FB74-CB71-4F0A-9BB9-D030FD257C36}" type="pres">
      <dgm:prSet presAssocID="{46FEBAD5-2119-47AE-928E-AEF82C7FC5AD}" presName="compNode" presStyleCnt="0"/>
      <dgm:spPr/>
    </dgm:pt>
    <dgm:pt modelId="{A7EE929B-E2B1-4C21-9F1F-DCB94FE0884F}" type="pres">
      <dgm:prSet presAssocID="{46FEBAD5-2119-47AE-928E-AEF82C7FC5AD}" presName="bkgdShape" presStyleLbl="node1" presStyleIdx="0" presStyleCnt="4"/>
      <dgm:spPr/>
    </dgm:pt>
    <dgm:pt modelId="{9B2D76DF-70B1-4575-81BD-29B45FF4DCAC}" type="pres">
      <dgm:prSet presAssocID="{46FEBAD5-2119-47AE-928E-AEF82C7FC5AD}" presName="nodeTx" presStyleLbl="node1" presStyleIdx="0" presStyleCnt="4">
        <dgm:presLayoutVars>
          <dgm:bulletEnabled val="1"/>
        </dgm:presLayoutVars>
      </dgm:prSet>
      <dgm:spPr/>
    </dgm:pt>
    <dgm:pt modelId="{DDD4B0A7-BABE-437B-81E8-5FA2C4FD16D9}" type="pres">
      <dgm:prSet presAssocID="{46FEBAD5-2119-47AE-928E-AEF82C7FC5AD}" presName="invisiNode" presStyleLbl="node1" presStyleIdx="0" presStyleCnt="4"/>
      <dgm:spPr/>
    </dgm:pt>
    <dgm:pt modelId="{8AC3AE06-CB1B-43B2-BE64-5D0A92FD90AD}" type="pres">
      <dgm:prSet presAssocID="{46FEBAD5-2119-47AE-928E-AEF82C7FC5AD}" presName="imagNode"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1 with solid fill"/>
        </a:ext>
      </dgm:extLst>
    </dgm:pt>
    <dgm:pt modelId="{E5AC9773-0E8C-4F7F-89B9-0A9F669D2BF9}" type="pres">
      <dgm:prSet presAssocID="{7E09CA73-B677-470A-A07E-E07E30AA7351}" presName="sibTrans" presStyleLbl="sibTrans2D1" presStyleIdx="0" presStyleCnt="0"/>
      <dgm:spPr/>
    </dgm:pt>
    <dgm:pt modelId="{04FFFBAD-3AC3-43DA-BD2F-70F20024F393}" type="pres">
      <dgm:prSet presAssocID="{A44EDE3C-C960-41CC-AE3A-9C6418F32E89}" presName="compNode" presStyleCnt="0"/>
      <dgm:spPr/>
    </dgm:pt>
    <dgm:pt modelId="{B84637B7-0923-4A1B-9644-538C40D26EEC}" type="pres">
      <dgm:prSet presAssocID="{A44EDE3C-C960-41CC-AE3A-9C6418F32E89}" presName="bkgdShape" presStyleLbl="node1" presStyleIdx="1" presStyleCnt="4"/>
      <dgm:spPr/>
    </dgm:pt>
    <dgm:pt modelId="{F6F4474A-E302-44E8-8D80-E63D3444D97F}" type="pres">
      <dgm:prSet presAssocID="{A44EDE3C-C960-41CC-AE3A-9C6418F32E89}" presName="nodeTx" presStyleLbl="node1" presStyleIdx="1" presStyleCnt="4">
        <dgm:presLayoutVars>
          <dgm:bulletEnabled val="1"/>
        </dgm:presLayoutVars>
      </dgm:prSet>
      <dgm:spPr/>
    </dgm:pt>
    <dgm:pt modelId="{A7B32B40-9DE0-4F33-83C0-2DF6E35CE7CB}" type="pres">
      <dgm:prSet presAssocID="{A44EDE3C-C960-41CC-AE3A-9C6418F32E89}" presName="invisiNode" presStyleLbl="node1" presStyleIdx="1" presStyleCnt="4"/>
      <dgm:spPr/>
    </dgm:pt>
    <dgm:pt modelId="{FD0F1B3D-46E0-4F2F-9536-90C505413CB6}" type="pres">
      <dgm:prSet presAssocID="{A44EDE3C-C960-41CC-AE3A-9C6418F32E89}" presName="imagNode"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with solid fill"/>
        </a:ext>
      </dgm:extLst>
    </dgm:pt>
    <dgm:pt modelId="{D6D9C4A8-32D3-4680-A5ED-A4CB0DE97E89}" type="pres">
      <dgm:prSet presAssocID="{CF21FEEE-070F-4A32-9437-64B162351296}" presName="sibTrans" presStyleLbl="sibTrans2D1" presStyleIdx="0" presStyleCnt="0"/>
      <dgm:spPr/>
    </dgm:pt>
    <dgm:pt modelId="{34C264E2-8301-4A5B-B437-605FED751211}" type="pres">
      <dgm:prSet presAssocID="{AAFC101A-2E42-4529-985F-447E73256800}" presName="compNode" presStyleCnt="0"/>
      <dgm:spPr/>
    </dgm:pt>
    <dgm:pt modelId="{623FB1D7-5364-491D-AD7A-93526134EC74}" type="pres">
      <dgm:prSet presAssocID="{AAFC101A-2E42-4529-985F-447E73256800}" presName="bkgdShape" presStyleLbl="node1" presStyleIdx="2" presStyleCnt="4"/>
      <dgm:spPr/>
    </dgm:pt>
    <dgm:pt modelId="{AE292B4F-11C4-45D6-B840-EE81F32C122E}" type="pres">
      <dgm:prSet presAssocID="{AAFC101A-2E42-4529-985F-447E73256800}" presName="nodeTx" presStyleLbl="node1" presStyleIdx="2" presStyleCnt="4">
        <dgm:presLayoutVars>
          <dgm:bulletEnabled val="1"/>
        </dgm:presLayoutVars>
      </dgm:prSet>
      <dgm:spPr/>
    </dgm:pt>
    <dgm:pt modelId="{BD696B1C-86D9-4F0B-ADB8-B672C6754494}" type="pres">
      <dgm:prSet presAssocID="{AAFC101A-2E42-4529-985F-447E73256800}" presName="invisiNode" presStyleLbl="node1" presStyleIdx="2" presStyleCnt="4"/>
      <dgm:spPr/>
    </dgm:pt>
    <dgm:pt modelId="{9F8E7846-C9C4-421F-AE89-EF1C7FB4B400}" type="pres">
      <dgm:prSet presAssocID="{AAFC101A-2E42-4529-985F-447E73256800}" presName="imagNode"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3 with solid fill"/>
        </a:ext>
      </dgm:extLst>
    </dgm:pt>
    <dgm:pt modelId="{A3B4FC60-B310-4A17-8935-377556506AC0}" type="pres">
      <dgm:prSet presAssocID="{20199FB1-C080-46F7-81E9-2D7DD0BAC57F}" presName="sibTrans" presStyleLbl="sibTrans2D1" presStyleIdx="0" presStyleCnt="0"/>
      <dgm:spPr/>
    </dgm:pt>
    <dgm:pt modelId="{6BD87B9A-9F59-4EAD-ADD4-0C7250B21199}" type="pres">
      <dgm:prSet presAssocID="{E0FC732B-34CC-44AF-8606-1606F26B04F1}" presName="compNode" presStyleCnt="0"/>
      <dgm:spPr/>
    </dgm:pt>
    <dgm:pt modelId="{031FE79A-9CF5-417E-B3B8-901AF61673CB}" type="pres">
      <dgm:prSet presAssocID="{E0FC732B-34CC-44AF-8606-1606F26B04F1}" presName="bkgdShape" presStyleLbl="node1" presStyleIdx="3" presStyleCnt="4"/>
      <dgm:spPr/>
    </dgm:pt>
    <dgm:pt modelId="{F5084676-EF6D-4470-AA5F-EE01BC53C58A}" type="pres">
      <dgm:prSet presAssocID="{E0FC732B-34CC-44AF-8606-1606F26B04F1}" presName="nodeTx" presStyleLbl="node1" presStyleIdx="3" presStyleCnt="4">
        <dgm:presLayoutVars>
          <dgm:bulletEnabled val="1"/>
        </dgm:presLayoutVars>
      </dgm:prSet>
      <dgm:spPr/>
    </dgm:pt>
    <dgm:pt modelId="{BFA5A1B8-7BD7-45D9-BBB8-08ECF52C61CD}" type="pres">
      <dgm:prSet presAssocID="{E0FC732B-34CC-44AF-8606-1606F26B04F1}" presName="invisiNode" presStyleLbl="node1" presStyleIdx="3" presStyleCnt="4"/>
      <dgm:spPr/>
    </dgm:pt>
    <dgm:pt modelId="{1953AE1E-B1D5-4DEE-BF9E-F8EC5FCA30B8}" type="pres">
      <dgm:prSet presAssocID="{E0FC732B-34CC-44AF-8606-1606F26B04F1}" presName="imagNode"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dge 4 with solid fill"/>
        </a:ext>
      </dgm:extLst>
    </dgm:pt>
  </dgm:ptLst>
  <dgm:cxnLst>
    <dgm:cxn modelId="{59894907-9F1E-4757-81FE-DA284E3883E8}" srcId="{5D1D9CCE-F5C3-4D86-9FF4-4D1B2BAEFD0D}" destId="{46FEBAD5-2119-47AE-928E-AEF82C7FC5AD}" srcOrd="0" destOrd="0" parTransId="{4C5071EB-39E5-46CA-A3EF-1BA548DD045D}" sibTransId="{7E09CA73-B677-470A-A07E-E07E30AA7351}"/>
    <dgm:cxn modelId="{6F6C3708-F5BA-44B5-92F5-D84676E4EB56}" srcId="{5D1D9CCE-F5C3-4D86-9FF4-4D1B2BAEFD0D}" destId="{E0FC732B-34CC-44AF-8606-1606F26B04F1}" srcOrd="3" destOrd="0" parTransId="{1E5F007E-3C1B-41B5-921B-FB8012F65998}" sibTransId="{4D3DB413-76C5-45C5-B43A-1732E34B2115}"/>
    <dgm:cxn modelId="{7506D81B-1F7B-4EA2-B896-4889C3049B8B}" type="presOf" srcId="{A44EDE3C-C960-41CC-AE3A-9C6418F32E89}" destId="{B84637B7-0923-4A1B-9644-538C40D26EEC}" srcOrd="0" destOrd="0" presId="urn:microsoft.com/office/officeart/2005/8/layout/hList7"/>
    <dgm:cxn modelId="{F00F2D1C-8898-44C9-8AE8-EBB62AAA44A2}" type="presOf" srcId="{AAFC101A-2E42-4529-985F-447E73256800}" destId="{623FB1D7-5364-491D-AD7A-93526134EC74}" srcOrd="0" destOrd="0" presId="urn:microsoft.com/office/officeart/2005/8/layout/hList7"/>
    <dgm:cxn modelId="{A2023B3C-697E-41C2-A0F8-41166DCE80B3}" srcId="{5D1D9CCE-F5C3-4D86-9FF4-4D1B2BAEFD0D}" destId="{AAFC101A-2E42-4529-985F-447E73256800}" srcOrd="2" destOrd="0" parTransId="{60BAB7AE-C88F-43C5-B765-0A70C3D0D726}" sibTransId="{20199FB1-C080-46F7-81E9-2D7DD0BAC57F}"/>
    <dgm:cxn modelId="{87525741-457F-4DAE-9D7A-B99746E2A2FD}" srcId="{5D1D9CCE-F5C3-4D86-9FF4-4D1B2BAEFD0D}" destId="{A44EDE3C-C960-41CC-AE3A-9C6418F32E89}" srcOrd="1" destOrd="0" parTransId="{827D7A03-3057-4BB0-A88A-83211F4816E0}" sibTransId="{CF21FEEE-070F-4A32-9437-64B162351296}"/>
    <dgm:cxn modelId="{F3B77742-42A0-42A6-B927-219B917C90D8}" type="presOf" srcId="{E0FC732B-34CC-44AF-8606-1606F26B04F1}" destId="{031FE79A-9CF5-417E-B3B8-901AF61673CB}" srcOrd="0" destOrd="0" presId="urn:microsoft.com/office/officeart/2005/8/layout/hList7"/>
    <dgm:cxn modelId="{73259A42-6914-4A4F-A418-B7D3CC4A1D62}" type="presOf" srcId="{46FEBAD5-2119-47AE-928E-AEF82C7FC5AD}" destId="{A7EE929B-E2B1-4C21-9F1F-DCB94FE0884F}" srcOrd="0" destOrd="0" presId="urn:microsoft.com/office/officeart/2005/8/layout/hList7"/>
    <dgm:cxn modelId="{71DDA74A-EDF9-4B4C-A53A-ACF789D3D918}" type="presOf" srcId="{5D1D9CCE-F5C3-4D86-9FF4-4D1B2BAEFD0D}" destId="{D2FBD4FC-DBAC-4877-9F64-7A3429437E7F}" srcOrd="0" destOrd="0" presId="urn:microsoft.com/office/officeart/2005/8/layout/hList7"/>
    <dgm:cxn modelId="{8D6CDE4F-71A4-4458-9304-C7FC2F898AE4}" type="presOf" srcId="{A44EDE3C-C960-41CC-AE3A-9C6418F32E89}" destId="{F6F4474A-E302-44E8-8D80-E63D3444D97F}" srcOrd="1" destOrd="0" presId="urn:microsoft.com/office/officeart/2005/8/layout/hList7"/>
    <dgm:cxn modelId="{66BEF571-ECD7-4D53-BD0C-A24F91F2E24E}" type="presOf" srcId="{AAFC101A-2E42-4529-985F-447E73256800}" destId="{AE292B4F-11C4-45D6-B840-EE81F32C122E}" srcOrd="1" destOrd="0" presId="urn:microsoft.com/office/officeart/2005/8/layout/hList7"/>
    <dgm:cxn modelId="{3881487E-1C72-49A2-8C76-02CDC6B125A7}" type="presOf" srcId="{7E09CA73-B677-470A-A07E-E07E30AA7351}" destId="{E5AC9773-0E8C-4F7F-89B9-0A9F669D2BF9}" srcOrd="0" destOrd="0" presId="urn:microsoft.com/office/officeart/2005/8/layout/hList7"/>
    <dgm:cxn modelId="{8193A484-653F-4DEF-B4AF-DD5B93DBCFA1}" type="presOf" srcId="{E0FC732B-34CC-44AF-8606-1606F26B04F1}" destId="{F5084676-EF6D-4470-AA5F-EE01BC53C58A}" srcOrd="1" destOrd="0" presId="urn:microsoft.com/office/officeart/2005/8/layout/hList7"/>
    <dgm:cxn modelId="{E5D1EC8A-DBB2-4521-A2E6-14796600BE70}" type="presOf" srcId="{46FEBAD5-2119-47AE-928E-AEF82C7FC5AD}" destId="{9B2D76DF-70B1-4575-81BD-29B45FF4DCAC}" srcOrd="1" destOrd="0" presId="urn:microsoft.com/office/officeart/2005/8/layout/hList7"/>
    <dgm:cxn modelId="{CC73ADC7-B9A5-4C98-94CD-4676F24906A9}" type="presOf" srcId="{20199FB1-C080-46F7-81E9-2D7DD0BAC57F}" destId="{A3B4FC60-B310-4A17-8935-377556506AC0}" srcOrd="0" destOrd="0" presId="urn:microsoft.com/office/officeart/2005/8/layout/hList7"/>
    <dgm:cxn modelId="{CCE8A1EA-EFF6-45D1-9D2F-9ECA62DB2DB8}" type="presOf" srcId="{CF21FEEE-070F-4A32-9437-64B162351296}" destId="{D6D9C4A8-32D3-4680-A5ED-A4CB0DE97E89}" srcOrd="0" destOrd="0" presId="urn:microsoft.com/office/officeart/2005/8/layout/hList7"/>
    <dgm:cxn modelId="{6F090203-578C-4085-8E80-AAD12DB0A609}" type="presParOf" srcId="{D2FBD4FC-DBAC-4877-9F64-7A3429437E7F}" destId="{3AF8C7A7-F213-40EC-B299-F7E7A3D7C594}" srcOrd="0" destOrd="0" presId="urn:microsoft.com/office/officeart/2005/8/layout/hList7"/>
    <dgm:cxn modelId="{F700B98B-8132-449A-A4F3-85AA1B536CA4}" type="presParOf" srcId="{D2FBD4FC-DBAC-4877-9F64-7A3429437E7F}" destId="{0A83AFDF-0B39-42B6-A0E3-1620022CA518}" srcOrd="1" destOrd="0" presId="urn:microsoft.com/office/officeart/2005/8/layout/hList7"/>
    <dgm:cxn modelId="{FF01B226-7CBA-451A-B93F-6FF7CC345581}" type="presParOf" srcId="{0A83AFDF-0B39-42B6-A0E3-1620022CA518}" destId="{4CB4FB74-CB71-4F0A-9BB9-D030FD257C36}" srcOrd="0" destOrd="0" presId="urn:microsoft.com/office/officeart/2005/8/layout/hList7"/>
    <dgm:cxn modelId="{A75491E7-0798-4915-AFD4-A16340F72B78}" type="presParOf" srcId="{4CB4FB74-CB71-4F0A-9BB9-D030FD257C36}" destId="{A7EE929B-E2B1-4C21-9F1F-DCB94FE0884F}" srcOrd="0" destOrd="0" presId="urn:microsoft.com/office/officeart/2005/8/layout/hList7"/>
    <dgm:cxn modelId="{35D7FD50-14D5-41AE-B602-941CB28F5329}" type="presParOf" srcId="{4CB4FB74-CB71-4F0A-9BB9-D030FD257C36}" destId="{9B2D76DF-70B1-4575-81BD-29B45FF4DCAC}" srcOrd="1" destOrd="0" presId="urn:microsoft.com/office/officeart/2005/8/layout/hList7"/>
    <dgm:cxn modelId="{651A7B02-0D4C-43A7-BD84-3060855C0D88}" type="presParOf" srcId="{4CB4FB74-CB71-4F0A-9BB9-D030FD257C36}" destId="{DDD4B0A7-BABE-437B-81E8-5FA2C4FD16D9}" srcOrd="2" destOrd="0" presId="urn:microsoft.com/office/officeart/2005/8/layout/hList7"/>
    <dgm:cxn modelId="{D4780241-F91D-4D19-B125-D5EA26C6A866}" type="presParOf" srcId="{4CB4FB74-CB71-4F0A-9BB9-D030FD257C36}" destId="{8AC3AE06-CB1B-43B2-BE64-5D0A92FD90AD}" srcOrd="3" destOrd="0" presId="urn:microsoft.com/office/officeart/2005/8/layout/hList7"/>
    <dgm:cxn modelId="{D223D4D1-02B5-4806-9137-843642FBE485}" type="presParOf" srcId="{0A83AFDF-0B39-42B6-A0E3-1620022CA518}" destId="{E5AC9773-0E8C-4F7F-89B9-0A9F669D2BF9}" srcOrd="1" destOrd="0" presId="urn:microsoft.com/office/officeart/2005/8/layout/hList7"/>
    <dgm:cxn modelId="{6C4D6BB5-461B-4670-B3CD-6E2B700E9F7B}" type="presParOf" srcId="{0A83AFDF-0B39-42B6-A0E3-1620022CA518}" destId="{04FFFBAD-3AC3-43DA-BD2F-70F20024F393}" srcOrd="2" destOrd="0" presId="urn:microsoft.com/office/officeart/2005/8/layout/hList7"/>
    <dgm:cxn modelId="{81C5B55C-AF5E-450F-AE0F-A6DEB1777B88}" type="presParOf" srcId="{04FFFBAD-3AC3-43DA-BD2F-70F20024F393}" destId="{B84637B7-0923-4A1B-9644-538C40D26EEC}" srcOrd="0" destOrd="0" presId="urn:microsoft.com/office/officeart/2005/8/layout/hList7"/>
    <dgm:cxn modelId="{C0E6BA25-AE3B-430C-ACF1-2CE4AF8B7FBA}" type="presParOf" srcId="{04FFFBAD-3AC3-43DA-BD2F-70F20024F393}" destId="{F6F4474A-E302-44E8-8D80-E63D3444D97F}" srcOrd="1" destOrd="0" presId="urn:microsoft.com/office/officeart/2005/8/layout/hList7"/>
    <dgm:cxn modelId="{5BCDCFB4-04FC-44F9-B0D8-A4B1AF565B2A}" type="presParOf" srcId="{04FFFBAD-3AC3-43DA-BD2F-70F20024F393}" destId="{A7B32B40-9DE0-4F33-83C0-2DF6E35CE7CB}" srcOrd="2" destOrd="0" presId="urn:microsoft.com/office/officeart/2005/8/layout/hList7"/>
    <dgm:cxn modelId="{6C716D08-7AC4-407A-805B-38663B7C1826}" type="presParOf" srcId="{04FFFBAD-3AC3-43DA-BD2F-70F20024F393}" destId="{FD0F1B3D-46E0-4F2F-9536-90C505413CB6}" srcOrd="3" destOrd="0" presId="urn:microsoft.com/office/officeart/2005/8/layout/hList7"/>
    <dgm:cxn modelId="{054E7C5C-776E-4885-A843-A72E13246A73}" type="presParOf" srcId="{0A83AFDF-0B39-42B6-A0E3-1620022CA518}" destId="{D6D9C4A8-32D3-4680-A5ED-A4CB0DE97E89}" srcOrd="3" destOrd="0" presId="urn:microsoft.com/office/officeart/2005/8/layout/hList7"/>
    <dgm:cxn modelId="{E1A13BC2-9F97-47B8-81FE-2553AD3137EF}" type="presParOf" srcId="{0A83AFDF-0B39-42B6-A0E3-1620022CA518}" destId="{34C264E2-8301-4A5B-B437-605FED751211}" srcOrd="4" destOrd="0" presId="urn:microsoft.com/office/officeart/2005/8/layout/hList7"/>
    <dgm:cxn modelId="{50B608AB-5919-49C5-A13B-DB2D96B75130}" type="presParOf" srcId="{34C264E2-8301-4A5B-B437-605FED751211}" destId="{623FB1D7-5364-491D-AD7A-93526134EC74}" srcOrd="0" destOrd="0" presId="urn:microsoft.com/office/officeart/2005/8/layout/hList7"/>
    <dgm:cxn modelId="{36DEA48A-0347-4C65-A797-689DEFD6400C}" type="presParOf" srcId="{34C264E2-8301-4A5B-B437-605FED751211}" destId="{AE292B4F-11C4-45D6-B840-EE81F32C122E}" srcOrd="1" destOrd="0" presId="urn:microsoft.com/office/officeart/2005/8/layout/hList7"/>
    <dgm:cxn modelId="{CD3BB94E-9193-47AD-882A-A5237995EBC8}" type="presParOf" srcId="{34C264E2-8301-4A5B-B437-605FED751211}" destId="{BD696B1C-86D9-4F0B-ADB8-B672C6754494}" srcOrd="2" destOrd="0" presId="urn:microsoft.com/office/officeart/2005/8/layout/hList7"/>
    <dgm:cxn modelId="{C695C8AD-C6FC-4C30-8B78-1C9A30F04D35}" type="presParOf" srcId="{34C264E2-8301-4A5B-B437-605FED751211}" destId="{9F8E7846-C9C4-421F-AE89-EF1C7FB4B400}" srcOrd="3" destOrd="0" presId="urn:microsoft.com/office/officeart/2005/8/layout/hList7"/>
    <dgm:cxn modelId="{61F279EE-F1E0-4957-9116-C12FD8E0E61C}" type="presParOf" srcId="{0A83AFDF-0B39-42B6-A0E3-1620022CA518}" destId="{A3B4FC60-B310-4A17-8935-377556506AC0}" srcOrd="5" destOrd="0" presId="urn:microsoft.com/office/officeart/2005/8/layout/hList7"/>
    <dgm:cxn modelId="{2BD74253-ACAD-4E21-89D4-9D58B36047B5}" type="presParOf" srcId="{0A83AFDF-0B39-42B6-A0E3-1620022CA518}" destId="{6BD87B9A-9F59-4EAD-ADD4-0C7250B21199}" srcOrd="6" destOrd="0" presId="urn:microsoft.com/office/officeart/2005/8/layout/hList7"/>
    <dgm:cxn modelId="{69C65345-B085-4F0C-8CD3-747D3A9BD199}" type="presParOf" srcId="{6BD87B9A-9F59-4EAD-ADD4-0C7250B21199}" destId="{031FE79A-9CF5-417E-B3B8-901AF61673CB}" srcOrd="0" destOrd="0" presId="urn:microsoft.com/office/officeart/2005/8/layout/hList7"/>
    <dgm:cxn modelId="{37530783-C5A1-4849-A23B-DC4E58D78433}" type="presParOf" srcId="{6BD87B9A-9F59-4EAD-ADD4-0C7250B21199}" destId="{F5084676-EF6D-4470-AA5F-EE01BC53C58A}" srcOrd="1" destOrd="0" presId="urn:microsoft.com/office/officeart/2005/8/layout/hList7"/>
    <dgm:cxn modelId="{5F79AC82-32AE-4283-ACF9-F869C96CB050}" type="presParOf" srcId="{6BD87B9A-9F59-4EAD-ADD4-0C7250B21199}" destId="{BFA5A1B8-7BD7-45D9-BBB8-08ECF52C61CD}" srcOrd="2" destOrd="0" presId="urn:microsoft.com/office/officeart/2005/8/layout/hList7"/>
    <dgm:cxn modelId="{64B7C842-960D-4F96-8BF3-C2E2F2FA4CDA}" type="presParOf" srcId="{6BD87B9A-9F59-4EAD-ADD4-0C7250B21199}" destId="{1953AE1E-B1D5-4DEE-BF9E-F8EC5FCA30B8}"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E929B-E2B1-4C21-9F1F-DCB94FE0884F}">
      <dsp:nvSpPr>
        <dsp:cNvPr id="0" name=""/>
        <dsp:cNvSpPr/>
      </dsp:nvSpPr>
      <dsp:spPr>
        <a:xfrm>
          <a:off x="1900" y="0"/>
          <a:ext cx="1991876" cy="101317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aramond" panose="02020404030301010803" pitchFamily="18" charset="0"/>
            </a:rPr>
            <a:t>GSDR-QC</a:t>
          </a:r>
        </a:p>
      </dsp:txBody>
      <dsp:txXfrm>
        <a:off x="1900" y="405270"/>
        <a:ext cx="1991876" cy="405270"/>
      </dsp:txXfrm>
    </dsp:sp>
    <dsp:sp modelId="{8AC3AE06-CB1B-43B2-BE64-5D0A92FD90AD}">
      <dsp:nvSpPr>
        <dsp:cNvPr id="0" name=""/>
        <dsp:cNvSpPr/>
      </dsp:nvSpPr>
      <dsp:spPr>
        <a:xfrm>
          <a:off x="829144" y="60790"/>
          <a:ext cx="337387" cy="337387"/>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4637B7-0923-4A1B-9644-538C40D26EEC}">
      <dsp:nvSpPr>
        <dsp:cNvPr id="0" name=""/>
        <dsp:cNvSpPr/>
      </dsp:nvSpPr>
      <dsp:spPr>
        <a:xfrm>
          <a:off x="2053533" y="0"/>
          <a:ext cx="1991876" cy="1013177"/>
        </a:xfrm>
        <a:prstGeom prst="roundRect">
          <a:avLst>
            <a:gd name="adj" fmla="val 10000"/>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aramond" panose="02020404030301010803" pitchFamily="18" charset="0"/>
            </a:rPr>
            <a:t>GSDR</a:t>
          </a:r>
        </a:p>
      </dsp:txBody>
      <dsp:txXfrm>
        <a:off x="2053533" y="405270"/>
        <a:ext cx="1991876" cy="405270"/>
      </dsp:txXfrm>
    </dsp:sp>
    <dsp:sp modelId="{FD0F1B3D-46E0-4F2F-9536-90C505413CB6}">
      <dsp:nvSpPr>
        <dsp:cNvPr id="0" name=""/>
        <dsp:cNvSpPr/>
      </dsp:nvSpPr>
      <dsp:spPr>
        <a:xfrm>
          <a:off x="2880777" y="60790"/>
          <a:ext cx="337387" cy="337387"/>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3FB1D7-5364-491D-AD7A-93526134EC74}">
      <dsp:nvSpPr>
        <dsp:cNvPr id="0" name=""/>
        <dsp:cNvSpPr/>
      </dsp:nvSpPr>
      <dsp:spPr>
        <a:xfrm>
          <a:off x="4105166" y="0"/>
          <a:ext cx="1991876" cy="1013177"/>
        </a:xfrm>
        <a:prstGeom prst="roundRect">
          <a:avLst>
            <a:gd name="adj" fmla="val 10000"/>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aramond" panose="02020404030301010803" pitchFamily="18" charset="0"/>
            </a:rPr>
            <a:t>GSDR-I</a:t>
          </a:r>
        </a:p>
      </dsp:txBody>
      <dsp:txXfrm>
        <a:off x="4105166" y="405270"/>
        <a:ext cx="1991876" cy="405270"/>
      </dsp:txXfrm>
    </dsp:sp>
    <dsp:sp modelId="{9F8E7846-C9C4-421F-AE89-EF1C7FB4B400}">
      <dsp:nvSpPr>
        <dsp:cNvPr id="0" name=""/>
        <dsp:cNvSpPr/>
      </dsp:nvSpPr>
      <dsp:spPr>
        <a:xfrm>
          <a:off x="4932411" y="60790"/>
          <a:ext cx="337387" cy="337387"/>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1FE79A-9CF5-417E-B3B8-901AF61673CB}">
      <dsp:nvSpPr>
        <dsp:cNvPr id="0" name=""/>
        <dsp:cNvSpPr/>
      </dsp:nvSpPr>
      <dsp:spPr>
        <a:xfrm>
          <a:off x="6156799" y="0"/>
          <a:ext cx="1991876" cy="1013177"/>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aramond" panose="02020404030301010803" pitchFamily="18" charset="0"/>
            </a:rPr>
            <a:t>GSDR-IDF</a:t>
          </a:r>
        </a:p>
      </dsp:txBody>
      <dsp:txXfrm>
        <a:off x="6156799" y="405270"/>
        <a:ext cx="1991876" cy="405270"/>
      </dsp:txXfrm>
    </dsp:sp>
    <dsp:sp modelId="{1953AE1E-B1D5-4DEE-BF9E-F8EC5FCA30B8}">
      <dsp:nvSpPr>
        <dsp:cNvPr id="0" name=""/>
        <dsp:cNvSpPr/>
      </dsp:nvSpPr>
      <dsp:spPr>
        <a:xfrm>
          <a:off x="6984044" y="60790"/>
          <a:ext cx="337387" cy="337387"/>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F8C7A7-F213-40EC-B299-F7E7A3D7C594}">
      <dsp:nvSpPr>
        <dsp:cNvPr id="0" name=""/>
        <dsp:cNvSpPr/>
      </dsp:nvSpPr>
      <dsp:spPr>
        <a:xfrm>
          <a:off x="326023" y="810541"/>
          <a:ext cx="7498530" cy="151976"/>
        </a:xfrm>
        <a:prstGeom prst="leftRightArrow">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E929B-E2B1-4C21-9F1F-DCB94FE0884F}">
      <dsp:nvSpPr>
        <dsp:cNvPr id="0" name=""/>
        <dsp:cNvSpPr/>
      </dsp:nvSpPr>
      <dsp:spPr>
        <a:xfrm>
          <a:off x="1900" y="0"/>
          <a:ext cx="1991876" cy="101317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aramond" panose="02020404030301010803" pitchFamily="18" charset="0"/>
            </a:rPr>
            <a:t>GSDR-QC</a:t>
          </a:r>
        </a:p>
      </dsp:txBody>
      <dsp:txXfrm>
        <a:off x="1900" y="405270"/>
        <a:ext cx="1991876" cy="405270"/>
      </dsp:txXfrm>
    </dsp:sp>
    <dsp:sp modelId="{8AC3AE06-CB1B-43B2-BE64-5D0A92FD90AD}">
      <dsp:nvSpPr>
        <dsp:cNvPr id="0" name=""/>
        <dsp:cNvSpPr/>
      </dsp:nvSpPr>
      <dsp:spPr>
        <a:xfrm>
          <a:off x="829144" y="60790"/>
          <a:ext cx="337387" cy="337387"/>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4637B7-0923-4A1B-9644-538C40D26EEC}">
      <dsp:nvSpPr>
        <dsp:cNvPr id="0" name=""/>
        <dsp:cNvSpPr/>
      </dsp:nvSpPr>
      <dsp:spPr>
        <a:xfrm>
          <a:off x="2053533" y="0"/>
          <a:ext cx="1991876" cy="1013177"/>
        </a:xfrm>
        <a:prstGeom prst="roundRect">
          <a:avLst>
            <a:gd name="adj" fmla="val 10000"/>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aramond" panose="02020404030301010803" pitchFamily="18" charset="0"/>
            </a:rPr>
            <a:t>GSDR</a:t>
          </a:r>
        </a:p>
      </dsp:txBody>
      <dsp:txXfrm>
        <a:off x="2053533" y="405270"/>
        <a:ext cx="1991876" cy="405270"/>
      </dsp:txXfrm>
    </dsp:sp>
    <dsp:sp modelId="{FD0F1B3D-46E0-4F2F-9536-90C505413CB6}">
      <dsp:nvSpPr>
        <dsp:cNvPr id="0" name=""/>
        <dsp:cNvSpPr/>
      </dsp:nvSpPr>
      <dsp:spPr>
        <a:xfrm>
          <a:off x="2880777" y="60790"/>
          <a:ext cx="337387" cy="337387"/>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3FB1D7-5364-491D-AD7A-93526134EC74}">
      <dsp:nvSpPr>
        <dsp:cNvPr id="0" name=""/>
        <dsp:cNvSpPr/>
      </dsp:nvSpPr>
      <dsp:spPr>
        <a:xfrm>
          <a:off x="4105166" y="0"/>
          <a:ext cx="1991876" cy="1013177"/>
        </a:xfrm>
        <a:prstGeom prst="roundRect">
          <a:avLst>
            <a:gd name="adj" fmla="val 10000"/>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aramond" panose="02020404030301010803" pitchFamily="18" charset="0"/>
            </a:rPr>
            <a:t>GSDR-I</a:t>
          </a:r>
        </a:p>
      </dsp:txBody>
      <dsp:txXfrm>
        <a:off x="4105166" y="405270"/>
        <a:ext cx="1991876" cy="405270"/>
      </dsp:txXfrm>
    </dsp:sp>
    <dsp:sp modelId="{9F8E7846-C9C4-421F-AE89-EF1C7FB4B400}">
      <dsp:nvSpPr>
        <dsp:cNvPr id="0" name=""/>
        <dsp:cNvSpPr/>
      </dsp:nvSpPr>
      <dsp:spPr>
        <a:xfrm>
          <a:off x="4932411" y="60790"/>
          <a:ext cx="337387" cy="337387"/>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1FE79A-9CF5-417E-B3B8-901AF61673CB}">
      <dsp:nvSpPr>
        <dsp:cNvPr id="0" name=""/>
        <dsp:cNvSpPr/>
      </dsp:nvSpPr>
      <dsp:spPr>
        <a:xfrm>
          <a:off x="6156799" y="0"/>
          <a:ext cx="1991876" cy="1013177"/>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aramond" panose="02020404030301010803" pitchFamily="18" charset="0"/>
            </a:rPr>
            <a:t>GSDR-IDF</a:t>
          </a:r>
        </a:p>
      </dsp:txBody>
      <dsp:txXfrm>
        <a:off x="6156799" y="405270"/>
        <a:ext cx="1991876" cy="405270"/>
      </dsp:txXfrm>
    </dsp:sp>
    <dsp:sp modelId="{1953AE1E-B1D5-4DEE-BF9E-F8EC5FCA30B8}">
      <dsp:nvSpPr>
        <dsp:cNvPr id="0" name=""/>
        <dsp:cNvSpPr/>
      </dsp:nvSpPr>
      <dsp:spPr>
        <a:xfrm>
          <a:off x="6984044" y="60790"/>
          <a:ext cx="337387" cy="337387"/>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F8C7A7-F213-40EC-B299-F7E7A3D7C594}">
      <dsp:nvSpPr>
        <dsp:cNvPr id="0" name=""/>
        <dsp:cNvSpPr/>
      </dsp:nvSpPr>
      <dsp:spPr>
        <a:xfrm>
          <a:off x="326023" y="810541"/>
          <a:ext cx="7498530" cy="151976"/>
        </a:xfrm>
        <a:prstGeom prst="leftRightArrow">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8C53D-6C8F-43C3-9F31-DA2BAD0ECE92}" type="datetimeFigureOut">
              <a:rPr lang="en-GB" smtClean="0"/>
              <a:t>16/03/2025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2061AF-DAE2-457D-92AF-B763B65EDE8A}" type="slidenum">
              <a:rPr lang="en-GB" smtClean="0"/>
              <a:t>‹#›</a:t>
            </a:fld>
            <a:endParaRPr lang="en-GB"/>
          </a:p>
        </p:txBody>
      </p:sp>
    </p:spTree>
    <p:extLst>
      <p:ext uri="{BB962C8B-B14F-4D97-AF65-F5344CB8AC3E}">
        <p14:creationId xmlns:p14="http://schemas.microsoft.com/office/powerpoint/2010/main" val="310009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Hi everyone, I’m Amy Green.</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I’m a research associate at Newcastle University in England, and I work primarily on extreme rainfall at the moment, which is what I am going to talk to you about today. </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Background is simulating rainfall for understanding radar rainfall estimation errors. </a:t>
            </a:r>
          </a:p>
          <a:p>
            <a:pPr marL="342900" lvl="0" indent="-342900">
              <a:lnSpc>
                <a:spcPct val="107000"/>
              </a:lnSpc>
              <a:spcAft>
                <a:spcPts val="800"/>
              </a:spcAft>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work is a collaboration between a lot of people.</a:t>
            </a:r>
          </a:p>
          <a:p>
            <a:endParaRPr lang="en-GB" dirty="0"/>
          </a:p>
        </p:txBody>
      </p:sp>
      <p:sp>
        <p:nvSpPr>
          <p:cNvPr id="4" name="Slide Number Placeholder 3"/>
          <p:cNvSpPr>
            <a:spLocks noGrp="1"/>
          </p:cNvSpPr>
          <p:nvPr>
            <p:ph type="sldNum" sz="quarter" idx="5"/>
          </p:nvPr>
        </p:nvSpPr>
        <p:spPr/>
        <p:txBody>
          <a:bodyPr/>
          <a:lstStyle/>
          <a:p>
            <a:fld id="{2D2061AF-DAE2-457D-92AF-B763B65EDE8A}" type="slidenum">
              <a:rPr lang="en-GB" smtClean="0"/>
              <a:t>1</a:t>
            </a:fld>
            <a:endParaRPr lang="en-GB"/>
          </a:p>
        </p:txBody>
      </p:sp>
    </p:spTree>
    <p:extLst>
      <p:ext uri="{BB962C8B-B14F-4D97-AF65-F5344CB8AC3E}">
        <p14:creationId xmlns:p14="http://schemas.microsoft.com/office/powerpoint/2010/main" val="3911442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We found that whilst gridded reanalysis rainfall data is often used for extreme studies, they significantly underestimate return levels across all climates at a 1hr resolution, and at all durations for tropical regions.</a:t>
            </a:r>
          </a:p>
        </p:txBody>
      </p:sp>
      <p:sp>
        <p:nvSpPr>
          <p:cNvPr id="4" name="Slide Number Placeholder 3"/>
          <p:cNvSpPr>
            <a:spLocks noGrp="1"/>
          </p:cNvSpPr>
          <p:nvPr>
            <p:ph type="sldNum" sz="quarter" idx="5"/>
          </p:nvPr>
        </p:nvSpPr>
        <p:spPr/>
        <p:txBody>
          <a:bodyPr/>
          <a:lstStyle/>
          <a:p>
            <a:fld id="{2D2061AF-DAE2-457D-92AF-B763B65EDE8A}" type="slidenum">
              <a:rPr lang="en-GB" smtClean="0"/>
              <a:t>11</a:t>
            </a:fld>
            <a:endParaRPr lang="en-GB"/>
          </a:p>
        </p:txBody>
      </p:sp>
    </p:spTree>
    <p:extLst>
      <p:ext uri="{BB962C8B-B14F-4D97-AF65-F5344CB8AC3E}">
        <p14:creationId xmlns:p14="http://schemas.microsoft.com/office/powerpoint/2010/main" val="3056544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Although for many of the gauges, the return levels were similar for regional frequency analysis and single gauge analyses, they differed quite a lot for some gauges, with both methods equally as likely to give higher return levels</a:t>
            </a:r>
          </a:p>
          <a:p>
            <a:pPr marL="171450" indent="-171450">
              <a:buFontTx/>
              <a:buChar char="-"/>
            </a:pPr>
            <a:r>
              <a:rPr lang="en-GB" dirty="0"/>
              <a:t>For a robust risk assessment (for example for flood risk design infrastructure) it is recommended that both methods are used simultaneously where possible.</a:t>
            </a:r>
          </a:p>
        </p:txBody>
      </p:sp>
      <p:sp>
        <p:nvSpPr>
          <p:cNvPr id="4" name="Slide Number Placeholder 3"/>
          <p:cNvSpPr>
            <a:spLocks noGrp="1"/>
          </p:cNvSpPr>
          <p:nvPr>
            <p:ph type="sldNum" sz="quarter" idx="5"/>
          </p:nvPr>
        </p:nvSpPr>
        <p:spPr/>
        <p:txBody>
          <a:bodyPr/>
          <a:lstStyle/>
          <a:p>
            <a:fld id="{2D2061AF-DAE2-457D-92AF-B763B65EDE8A}" type="slidenum">
              <a:rPr lang="en-GB" smtClean="0"/>
              <a:t>12</a:t>
            </a:fld>
            <a:endParaRPr lang="en-GB"/>
          </a:p>
        </p:txBody>
      </p:sp>
    </p:spTree>
    <p:extLst>
      <p:ext uri="{BB962C8B-B14F-4D97-AF65-F5344CB8AC3E}">
        <p14:creationId xmlns:p14="http://schemas.microsoft.com/office/powerpoint/2010/main" val="1618185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When considering the interaction between daily and sub-daily parameter estimates, results show that GEV shape </a:t>
            </a:r>
            <a:r>
              <a:rPr lang="en-GB" dirty="0" err="1"/>
              <a:t>paramters</a:t>
            </a:r>
            <a:r>
              <a:rPr lang="en-GB" dirty="0"/>
              <a:t> vary across climate regions.</a:t>
            </a:r>
          </a:p>
          <a:p>
            <a:pPr marL="171450" indent="-171450">
              <a:buFontTx/>
              <a:buChar char="-"/>
            </a:pPr>
            <a:r>
              <a:rPr lang="en-GB" dirty="0"/>
              <a:t>Using IDF curves and a universal method for inferring sub-daily extremes from daily is impractical.</a:t>
            </a:r>
          </a:p>
          <a:p>
            <a:pPr marL="171450" indent="-171450">
              <a:buFontTx/>
              <a:buChar char="-"/>
            </a:pPr>
            <a:r>
              <a:rPr lang="en-GB" dirty="0"/>
              <a:t>This is a crucial validation tool for the rising number of convection-permitting climate models worldwide.</a:t>
            </a:r>
          </a:p>
        </p:txBody>
      </p:sp>
      <p:sp>
        <p:nvSpPr>
          <p:cNvPr id="4" name="Slide Number Placeholder 3"/>
          <p:cNvSpPr>
            <a:spLocks noGrp="1"/>
          </p:cNvSpPr>
          <p:nvPr>
            <p:ph type="sldNum" sz="quarter" idx="5"/>
          </p:nvPr>
        </p:nvSpPr>
        <p:spPr/>
        <p:txBody>
          <a:bodyPr/>
          <a:lstStyle/>
          <a:p>
            <a:fld id="{2D2061AF-DAE2-457D-92AF-B763B65EDE8A}" type="slidenum">
              <a:rPr lang="en-GB" smtClean="0"/>
              <a:t>13</a:t>
            </a:fld>
            <a:endParaRPr lang="en-GB"/>
          </a:p>
        </p:txBody>
      </p:sp>
    </p:spTree>
    <p:extLst>
      <p:ext uri="{BB962C8B-B14F-4D97-AF65-F5344CB8AC3E}">
        <p14:creationId xmlns:p14="http://schemas.microsoft.com/office/powerpoint/2010/main" val="2794692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Information previously given was based on the original GSDR dataset, so the average record length of 13 years was for the initial dataset with the most recent observations from 2018. Most records stopped in around 2016, and as the data was manually collected, not all of the data is easy to update, or share.</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Although 2016 feels relatively recent, this was nearly a decade ago, and so with the hopes (and optimism of a fresh postdoc) of doubling the average record length, I have been updating the dataset.</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Although I have contacted (manually), a LOT of colleagues and meteorological services (if anyone here has hourly rain gauge data they can share please do send me an email), with rapidly changing technology and a much needed move to open-access data, there are a lot more APIs and open observations for rainfall, not as many as there should be, but we are getting there as a community, with the challenge of climate change giving us a small nudge.</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updated GSDR dataset, which should be available in the coming months, is mostly open and a majority of the data is accessed using Python, and the process is much more automated, and open. </a:t>
            </a:r>
          </a:p>
          <a:p>
            <a:pPr marL="342900" lvl="0" indent="-342900">
              <a:lnSpc>
                <a:spcPct val="107000"/>
              </a:lnSpc>
              <a:spcAft>
                <a:spcPts val="800"/>
              </a:spcAft>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is a (already out of date as I received Isreal data last week) plot of the data we have already collected, again a shout out to anyone that has used, seen and has to share any datasets that may be missing.</a:t>
            </a:r>
          </a:p>
          <a:p>
            <a:endParaRPr lang="en-GB" dirty="0"/>
          </a:p>
        </p:txBody>
      </p:sp>
      <p:sp>
        <p:nvSpPr>
          <p:cNvPr id="4" name="Slide Number Placeholder 3"/>
          <p:cNvSpPr>
            <a:spLocks noGrp="1"/>
          </p:cNvSpPr>
          <p:nvPr>
            <p:ph type="sldNum" sz="quarter" idx="5"/>
          </p:nvPr>
        </p:nvSpPr>
        <p:spPr/>
        <p:txBody>
          <a:bodyPr/>
          <a:lstStyle/>
          <a:p>
            <a:fld id="{2D2061AF-DAE2-457D-92AF-B763B65EDE8A}" type="slidenum">
              <a:rPr lang="en-GB" smtClean="0"/>
              <a:t>14</a:t>
            </a:fld>
            <a:endParaRPr lang="en-GB"/>
          </a:p>
        </p:txBody>
      </p:sp>
    </p:spTree>
    <p:extLst>
      <p:ext uri="{BB962C8B-B14F-4D97-AF65-F5344CB8AC3E}">
        <p14:creationId xmlns:p14="http://schemas.microsoft.com/office/powerpoint/2010/main" val="757050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is the length of the records for the data in Europe, which shows that a large portion has been updated, although there are some countries which still haven’t been updated.</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data is currently being quality controlled, and the UK has been used as a test case for quality checks. </a:t>
            </a:r>
          </a:p>
          <a:p>
            <a:pPr marL="342900" lvl="0" indent="-342900">
              <a:lnSpc>
                <a:spcPct val="107000"/>
              </a:lnSpc>
              <a:spcAft>
                <a:spcPts val="800"/>
              </a:spcAft>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was then included as part of a gridded radar gauge rainfall estimates dataset for GB dataset from 2006-2023, which involved additional checks (corresponding radar pixel checks, what other ones), newer data (2018 onwards) much higher agreement with radars etc.</a:t>
            </a:r>
          </a:p>
        </p:txBody>
      </p:sp>
      <p:sp>
        <p:nvSpPr>
          <p:cNvPr id="4" name="Slide Number Placeholder 3"/>
          <p:cNvSpPr>
            <a:spLocks noGrp="1"/>
          </p:cNvSpPr>
          <p:nvPr>
            <p:ph type="sldNum" sz="quarter" idx="5"/>
          </p:nvPr>
        </p:nvSpPr>
        <p:spPr/>
        <p:txBody>
          <a:bodyPr/>
          <a:lstStyle/>
          <a:p>
            <a:fld id="{2D2061AF-DAE2-457D-92AF-B763B65EDE8A}" type="slidenum">
              <a:rPr lang="en-GB" smtClean="0"/>
              <a:t>15</a:t>
            </a:fld>
            <a:endParaRPr lang="en-GB"/>
          </a:p>
        </p:txBody>
      </p:sp>
    </p:spTree>
    <p:extLst>
      <p:ext uri="{BB962C8B-B14F-4D97-AF65-F5344CB8AC3E}">
        <p14:creationId xmlns:p14="http://schemas.microsoft.com/office/powerpoint/2010/main" val="2889052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If we take Germany for example (as we are here), these are just some preliminary results to highlight the differences between the new and old data – we ca see that we have a lot more data, impacting our parameter estimates and return periods, with a lot more estimates available due to longer records.</a:t>
            </a:r>
          </a:p>
        </p:txBody>
      </p:sp>
      <p:sp>
        <p:nvSpPr>
          <p:cNvPr id="4" name="Slide Number Placeholder 3"/>
          <p:cNvSpPr>
            <a:spLocks noGrp="1"/>
          </p:cNvSpPr>
          <p:nvPr>
            <p:ph type="sldNum" sz="quarter" idx="5"/>
          </p:nvPr>
        </p:nvSpPr>
        <p:spPr/>
        <p:txBody>
          <a:bodyPr/>
          <a:lstStyle/>
          <a:p>
            <a:fld id="{2D2061AF-DAE2-457D-92AF-B763B65EDE8A}" type="slidenum">
              <a:rPr lang="en-GB" smtClean="0"/>
              <a:t>16</a:t>
            </a:fld>
            <a:endParaRPr lang="en-GB"/>
          </a:p>
        </p:txBody>
      </p:sp>
    </p:spTree>
    <p:extLst>
      <p:ext uri="{BB962C8B-B14F-4D97-AF65-F5344CB8AC3E}">
        <p14:creationId xmlns:p14="http://schemas.microsoft.com/office/powerpoint/2010/main" val="1604025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terms of the next steps, making the dataset available for use is the plan for the next few months, for both the updated GSDR and the intensity-duration-frequency curves.</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future we plan to provide regular updates/version controlled GSDR, with a move towards automating the process to provide a regularly updated hourly quality controlled rainfall dataset.</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Additional quality control checks will be considered where available (e.g. nearest radar pixels) and machine learning methods.</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More coherence and easy access to parts of the GSDR and subsequent products, with GSDR, GSDR-QC, GSDR-I and GSDR-IDF more integrated.</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Extreme precipitation indices based on GSDR, summarises ADD. Frequency and intensity of sub-daily rainfall extremes. </a:t>
            </a:r>
          </a:p>
          <a:p>
            <a:pPr marL="342900" lvl="0" indent="-342900">
              <a:lnSpc>
                <a:spcPct val="107000"/>
              </a:lnSpc>
              <a:spcAft>
                <a:spcPts val="800"/>
              </a:spcAft>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Climate precipitation indices, also calculated for climate projections, comparison between precipitation indices from observations (e.g. gauge, satellite etc), and climate model reference periods for both validation and adjustments.</a:t>
            </a:r>
          </a:p>
          <a:p>
            <a:endParaRPr lang="en-GB" dirty="0"/>
          </a:p>
        </p:txBody>
      </p:sp>
      <p:sp>
        <p:nvSpPr>
          <p:cNvPr id="4" name="Slide Number Placeholder 3"/>
          <p:cNvSpPr>
            <a:spLocks noGrp="1"/>
          </p:cNvSpPr>
          <p:nvPr>
            <p:ph type="sldNum" sz="quarter" idx="5"/>
          </p:nvPr>
        </p:nvSpPr>
        <p:spPr/>
        <p:txBody>
          <a:bodyPr/>
          <a:lstStyle/>
          <a:p>
            <a:fld id="{2D2061AF-DAE2-457D-92AF-B763B65EDE8A}" type="slidenum">
              <a:rPr lang="en-GB" smtClean="0"/>
              <a:t>17</a:t>
            </a:fld>
            <a:endParaRPr lang="en-GB"/>
          </a:p>
        </p:txBody>
      </p:sp>
    </p:spTree>
    <p:extLst>
      <p:ext uri="{BB962C8B-B14F-4D97-AF65-F5344CB8AC3E}">
        <p14:creationId xmlns:p14="http://schemas.microsoft.com/office/powerpoint/2010/main" val="2522643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Thank you for listening, does anyone have any questions?</a:t>
            </a:r>
            <a:endParaRPr lang="en-GB" dirty="0"/>
          </a:p>
        </p:txBody>
      </p:sp>
      <p:sp>
        <p:nvSpPr>
          <p:cNvPr id="4" name="Slide Number Placeholder 3"/>
          <p:cNvSpPr>
            <a:spLocks noGrp="1"/>
          </p:cNvSpPr>
          <p:nvPr>
            <p:ph type="sldNum" sz="quarter" idx="5"/>
          </p:nvPr>
        </p:nvSpPr>
        <p:spPr/>
        <p:txBody>
          <a:bodyPr/>
          <a:lstStyle/>
          <a:p>
            <a:fld id="{2D2061AF-DAE2-457D-92AF-B763B65EDE8A}" type="slidenum">
              <a:rPr lang="en-GB" smtClean="0"/>
              <a:t>19</a:t>
            </a:fld>
            <a:endParaRPr lang="en-GB"/>
          </a:p>
        </p:txBody>
      </p:sp>
    </p:spTree>
    <p:extLst>
      <p:ext uri="{BB962C8B-B14F-4D97-AF65-F5344CB8AC3E}">
        <p14:creationId xmlns:p14="http://schemas.microsoft.com/office/powerpoint/2010/main" val="3627668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Extreme rainfall has devastating impacts across the globe.</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From hurricanes in the US, to droughts followed by flooding in Brazil, cyclones impacting monsoons and heavy storms such as Boris in Europe</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2024 was one of the wettest years on record.</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Consequently, flooding was the weather event which had the highest cost in terms of both fatalities and economic damage. </a:t>
            </a:r>
          </a:p>
          <a:p>
            <a:pPr marL="342900" lvl="0" indent="-342900">
              <a:lnSpc>
                <a:spcPct val="107000"/>
              </a:lnSpc>
              <a:spcAft>
                <a:spcPts val="800"/>
              </a:spcAft>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Extreme rainfall resulted in several cascading impacts such as flooding, landslides and storms hitting before recovery from previous events. </a:t>
            </a:r>
          </a:p>
          <a:p>
            <a:endParaRPr lang="en-GB" dirty="0"/>
          </a:p>
        </p:txBody>
      </p:sp>
      <p:sp>
        <p:nvSpPr>
          <p:cNvPr id="4" name="Slide Number Placeholder 3"/>
          <p:cNvSpPr>
            <a:spLocks noGrp="1"/>
          </p:cNvSpPr>
          <p:nvPr>
            <p:ph type="sldNum" sz="quarter" idx="5"/>
          </p:nvPr>
        </p:nvSpPr>
        <p:spPr/>
        <p:txBody>
          <a:bodyPr/>
          <a:lstStyle/>
          <a:p>
            <a:fld id="{2D2061AF-DAE2-457D-92AF-B763B65EDE8A}" type="slidenum">
              <a:rPr lang="en-GB" smtClean="0"/>
              <a:t>2</a:t>
            </a:fld>
            <a:endParaRPr lang="en-GB"/>
          </a:p>
        </p:txBody>
      </p:sp>
    </p:spTree>
    <p:extLst>
      <p:ext uri="{BB962C8B-B14F-4D97-AF65-F5344CB8AC3E}">
        <p14:creationId xmlns:p14="http://schemas.microsoft.com/office/powerpoint/2010/main" val="4159313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These are just some of the biggest extreme rainfall events in 2024, extracted from satellite data, and the annual rainfall anomaly for 2024 as a percentage of the previous X years.</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impacts of extreme rainfall are clear, and the intensity and frequency are changing due to climate change.</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Often record-breaking precipitation events have been increasing globally, largely in line with thermodynamic forcing.</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For adaption, mitigation, design and warning we need accurate, timely estimation and prediction of events, and how they may change in the future.</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Climate models project ongoing rainfall intensification</a:t>
            </a:r>
            <a:r>
              <a:rPr lang="en-GB" sz="1800" kern="100"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(with regional variability governed by local warming rates, local scale storm dynamics and large-scale circulation variability.  </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There is lot still unknown, and so there is no getting around it, even with all the tools and knowledge we already have, we need high quality rainfall observations to enable us to understand extreme rainfall.</a:t>
            </a:r>
          </a:p>
          <a:p>
            <a:pPr marL="342900" lvl="0" indent="-342900">
              <a:lnSpc>
                <a:spcPct val="107000"/>
              </a:lnSpc>
              <a:spcAft>
                <a:spcPts val="800"/>
              </a:spcAft>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I’m sure everyone here knows that, given we are at a rainfall conferences so I will move quickly on through the motivation and introduction of this talk so we can get to the more interesting stuff more quickly.</a:t>
            </a:r>
          </a:p>
          <a:p>
            <a:endParaRPr lang="en-GB" dirty="0"/>
          </a:p>
        </p:txBody>
      </p:sp>
      <p:sp>
        <p:nvSpPr>
          <p:cNvPr id="4" name="Slide Number Placeholder 3"/>
          <p:cNvSpPr>
            <a:spLocks noGrp="1"/>
          </p:cNvSpPr>
          <p:nvPr>
            <p:ph type="sldNum" sz="quarter" idx="5"/>
          </p:nvPr>
        </p:nvSpPr>
        <p:spPr/>
        <p:txBody>
          <a:bodyPr/>
          <a:lstStyle/>
          <a:p>
            <a:fld id="{2D2061AF-DAE2-457D-92AF-B763B65EDE8A}" type="slidenum">
              <a:rPr lang="en-GB" smtClean="0"/>
              <a:t>3</a:t>
            </a:fld>
            <a:endParaRPr lang="en-GB"/>
          </a:p>
        </p:txBody>
      </p:sp>
    </p:spTree>
    <p:extLst>
      <p:ext uri="{BB962C8B-B14F-4D97-AF65-F5344CB8AC3E}">
        <p14:creationId xmlns:p14="http://schemas.microsoft.com/office/powerpoint/2010/main" val="1856693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There are a few different ways of estimating rainfall – both direct and indirect – each with their own merits and associated problems.</a:t>
            </a:r>
          </a:p>
          <a:p>
            <a:endParaRPr lang="en-GB" dirty="0"/>
          </a:p>
        </p:txBody>
      </p:sp>
      <p:sp>
        <p:nvSpPr>
          <p:cNvPr id="4" name="Slide Number Placeholder 3"/>
          <p:cNvSpPr>
            <a:spLocks noGrp="1"/>
          </p:cNvSpPr>
          <p:nvPr>
            <p:ph type="sldNum" sz="quarter" idx="5"/>
          </p:nvPr>
        </p:nvSpPr>
        <p:spPr/>
        <p:txBody>
          <a:bodyPr/>
          <a:lstStyle/>
          <a:p>
            <a:fld id="{2D2061AF-DAE2-457D-92AF-B763B65EDE8A}" type="slidenum">
              <a:rPr lang="en-GB" smtClean="0"/>
              <a:t>4</a:t>
            </a:fld>
            <a:endParaRPr lang="en-GB"/>
          </a:p>
        </p:txBody>
      </p:sp>
    </p:spTree>
    <p:extLst>
      <p:ext uri="{BB962C8B-B14F-4D97-AF65-F5344CB8AC3E}">
        <p14:creationId xmlns:p14="http://schemas.microsoft.com/office/powerpoint/2010/main" val="43711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Historically, rain gauges were used, which provide fairly accurate estimates of rainfall rates at a good temporal resolution but these only provide information about a small area, even with dense gauge networks.</a:t>
            </a:r>
          </a:p>
          <a:p>
            <a:endParaRPr lang="en-GB" sz="1800" dirty="0"/>
          </a:p>
        </p:txBody>
      </p:sp>
      <p:sp>
        <p:nvSpPr>
          <p:cNvPr id="4" name="Slide Number Placeholder 3"/>
          <p:cNvSpPr>
            <a:spLocks noGrp="1"/>
          </p:cNvSpPr>
          <p:nvPr>
            <p:ph type="sldNum" sz="quarter" idx="5"/>
          </p:nvPr>
        </p:nvSpPr>
        <p:spPr/>
        <p:txBody>
          <a:bodyPr/>
          <a:lstStyle/>
          <a:p>
            <a:fld id="{2D2061AF-DAE2-457D-92AF-B763B65EDE8A}" type="slidenum">
              <a:rPr lang="en-GB" smtClean="0"/>
              <a:t>5</a:t>
            </a:fld>
            <a:endParaRPr lang="en-GB"/>
          </a:p>
        </p:txBody>
      </p:sp>
    </p:spTree>
    <p:extLst>
      <p:ext uri="{BB962C8B-B14F-4D97-AF65-F5344CB8AC3E}">
        <p14:creationId xmlns:p14="http://schemas.microsoft.com/office/powerpoint/2010/main" val="4282026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Over recent decades, spatial rainfall data has become more prevalent, with the improvements in radar rainfall estimation, particularly with dual polar observations. </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GPM satellite data has a very good global coverage, but this has a lower spatial resolution.</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Depending on the use of the rainfall data, a different dataset will be more desirable, but typically studies on extreme rainfall require fairly long records and so favour rain gauge data. </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Either way, it is generally good practice to use rainfall from multiple sources, and so rain gauge data are often used for quality checking, correcting and ground truthing other rainfall datasets.</a:t>
            </a:r>
          </a:p>
          <a:p>
            <a:pPr marL="342900" lvl="0" indent="-342900">
              <a:lnSpc>
                <a:spcPct val="107000"/>
              </a:lnSpc>
              <a:spcAft>
                <a:spcPts val="800"/>
              </a:spcAft>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Ideally a sub-daily resolution is needed to capture extreme intense events.</a:t>
            </a:r>
          </a:p>
        </p:txBody>
      </p:sp>
      <p:sp>
        <p:nvSpPr>
          <p:cNvPr id="4" name="Slide Number Placeholder 3"/>
          <p:cNvSpPr>
            <a:spLocks noGrp="1"/>
          </p:cNvSpPr>
          <p:nvPr>
            <p:ph type="sldNum" sz="quarter" idx="5"/>
          </p:nvPr>
        </p:nvSpPr>
        <p:spPr/>
        <p:txBody>
          <a:bodyPr/>
          <a:lstStyle/>
          <a:p>
            <a:fld id="{2D2061AF-DAE2-457D-92AF-B763B65EDE8A}" type="slidenum">
              <a:rPr lang="en-GB" smtClean="0"/>
              <a:t>6</a:t>
            </a:fld>
            <a:endParaRPr lang="en-GB"/>
          </a:p>
        </p:txBody>
      </p:sp>
    </p:spTree>
    <p:extLst>
      <p:ext uri="{BB962C8B-B14F-4D97-AF65-F5344CB8AC3E}">
        <p14:creationId xmlns:p14="http://schemas.microsoft.com/office/powerpoint/2010/main" val="1839608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To this end, as part of the INTENSE project, a global dataset of sub-daily rainfall was collected. </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dataset contains over 20 thousand rain gauges, accumulated to an hourly resolution.</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collection of the data was mostly done manually, with the help of international meteorological agency and colleagues across the globe (and took a lot of time). </a:t>
            </a:r>
          </a:p>
        </p:txBody>
      </p:sp>
      <p:sp>
        <p:nvSpPr>
          <p:cNvPr id="4" name="Slide Number Placeholder 3"/>
          <p:cNvSpPr>
            <a:spLocks noGrp="1"/>
          </p:cNvSpPr>
          <p:nvPr>
            <p:ph type="sldNum" sz="quarter" idx="5"/>
          </p:nvPr>
        </p:nvSpPr>
        <p:spPr/>
        <p:txBody>
          <a:bodyPr/>
          <a:lstStyle/>
          <a:p>
            <a:fld id="{2D2061AF-DAE2-457D-92AF-B763B65EDE8A}" type="slidenum">
              <a:rPr lang="en-GB" smtClean="0"/>
              <a:t>7</a:t>
            </a:fld>
            <a:endParaRPr lang="en-GB"/>
          </a:p>
        </p:txBody>
      </p:sp>
    </p:spTree>
    <p:extLst>
      <p:ext uri="{BB962C8B-B14F-4D97-AF65-F5344CB8AC3E}">
        <p14:creationId xmlns:p14="http://schemas.microsoft.com/office/powerpoint/2010/main" val="1315179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Data was quality controlled using rule-based checks, with 20 flags, including suspicious gauge checks, high value checks using extreme daily indices and neighbourhood checks, with the option of relaxing flags depending on the data usage (followed by manual checks). </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resulting dataset has variable spatial coverage, record length and completeness.</a:t>
            </a:r>
          </a:p>
          <a:p>
            <a:pPr marL="342900" lvl="0" indent="-342900">
              <a:lnSpc>
                <a:spcPct val="107000"/>
              </a:lnSpc>
              <a:spcAft>
                <a:spcPts val="800"/>
              </a:spcAft>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average record length 13 years, with the earliest records in 1950s.</a:t>
            </a:r>
          </a:p>
        </p:txBody>
      </p:sp>
      <p:sp>
        <p:nvSpPr>
          <p:cNvPr id="4" name="Slide Number Placeholder 3"/>
          <p:cNvSpPr>
            <a:spLocks noGrp="1"/>
          </p:cNvSpPr>
          <p:nvPr>
            <p:ph type="sldNum" sz="quarter" idx="5"/>
          </p:nvPr>
        </p:nvSpPr>
        <p:spPr/>
        <p:txBody>
          <a:bodyPr/>
          <a:lstStyle/>
          <a:p>
            <a:fld id="{2D2061AF-DAE2-457D-92AF-B763B65EDE8A}" type="slidenum">
              <a:rPr lang="en-GB" smtClean="0"/>
              <a:t>8</a:t>
            </a:fld>
            <a:endParaRPr lang="en-GB"/>
          </a:p>
        </p:txBody>
      </p:sp>
    </p:spTree>
    <p:extLst>
      <p:ext uri="{BB962C8B-B14F-4D97-AF65-F5344CB8AC3E}">
        <p14:creationId xmlns:p14="http://schemas.microsoft.com/office/powerpoint/2010/main" val="1105850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dataset has been used to consider the behaviour of extreme precipitation for different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climatologies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across the globe.</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data was accumulated up to different durations, 1, 3, … 24 hours and annual maxima were extracted.</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quality controlled rainfall data was used for an extreme value analysis, taking the longer gauge records first, to fit a single gauge generalised extreme value distribution.</a:t>
            </a:r>
          </a:p>
          <a:p>
            <a:pPr marL="342900" lvl="0" indent="-342900">
              <a:lnSpc>
                <a:spcPct val="107000"/>
              </a:lnSpc>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For all gauge records (&gt;15years), for each duration </a:t>
            </a:r>
            <a:r>
              <a:rPr lang="en-GB" sz="1800" kern="100">
                <a:effectLst/>
                <a:latin typeface="Calibri" panose="020F0502020204030204" pitchFamily="34" charset="0"/>
                <a:ea typeface="Calibri" panose="020F0502020204030204" pitchFamily="34" charset="0"/>
                <a:cs typeface="Times New Roman" panose="02020603050405020304" pitchFamily="18" charset="0"/>
              </a:rPr>
              <a:t>regional frequency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analysis was applied first, by applying regional pooling to the gauge records, and then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ther</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regional GEV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paramters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were converted back to single gauge GEV parameters.</a:t>
            </a:r>
          </a:p>
          <a:p>
            <a:pPr marL="342900" lvl="0" indent="-342900">
              <a:lnSpc>
                <a:spcPct val="107000"/>
              </a:lnSpc>
              <a:spcAft>
                <a:spcPts val="800"/>
              </a:spcAft>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was compared to results obtained from ERA5 reanalysis data (regularly used for climatological studies for this application).</a:t>
            </a:r>
          </a:p>
          <a:p>
            <a:endParaRPr lang="en-GB" dirty="0"/>
          </a:p>
        </p:txBody>
      </p:sp>
      <p:sp>
        <p:nvSpPr>
          <p:cNvPr id="4" name="Slide Number Placeholder 3"/>
          <p:cNvSpPr>
            <a:spLocks noGrp="1"/>
          </p:cNvSpPr>
          <p:nvPr>
            <p:ph type="sldNum" sz="quarter" idx="5"/>
          </p:nvPr>
        </p:nvSpPr>
        <p:spPr/>
        <p:txBody>
          <a:bodyPr/>
          <a:lstStyle/>
          <a:p>
            <a:fld id="{2D2061AF-DAE2-457D-92AF-B763B65EDE8A}" type="slidenum">
              <a:rPr lang="en-GB" smtClean="0"/>
              <a:t>9</a:t>
            </a:fld>
            <a:endParaRPr lang="en-GB"/>
          </a:p>
        </p:txBody>
      </p:sp>
    </p:spTree>
    <p:extLst>
      <p:ext uri="{BB962C8B-B14F-4D97-AF65-F5344CB8AC3E}">
        <p14:creationId xmlns:p14="http://schemas.microsoft.com/office/powerpoint/2010/main" val="39880025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59DF5-2B9B-C8CA-CC74-3D54816D72B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8D39C564-4FE2-81C6-E5E5-3257E5A794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07DC0F-F305-CD24-DCF6-5F386F0C3B85}"/>
              </a:ext>
            </a:extLst>
          </p:cNvPr>
          <p:cNvSpPr>
            <a:spLocks noGrp="1"/>
          </p:cNvSpPr>
          <p:nvPr>
            <p:ph type="dt" sz="half" idx="10"/>
          </p:nvPr>
        </p:nvSpPr>
        <p:spPr/>
        <p:txBody>
          <a:bodyPr/>
          <a:lstStyle/>
          <a:p>
            <a:fld id="{6D3FC62B-B64F-4E31-98DA-E1CD3DDD733C}" type="datetimeFigureOut">
              <a:rPr lang="en-GB" smtClean="0"/>
              <a:t>16/03/2025</a:t>
            </a:fld>
            <a:endParaRPr lang="en-GB"/>
          </a:p>
        </p:txBody>
      </p:sp>
      <p:sp>
        <p:nvSpPr>
          <p:cNvPr id="5" name="Footer Placeholder 4">
            <a:extLst>
              <a:ext uri="{FF2B5EF4-FFF2-40B4-BE49-F238E27FC236}">
                <a16:creationId xmlns:a16="http://schemas.microsoft.com/office/drawing/2014/main" id="{3ED809EF-1D11-F1C3-DF8D-F33A314764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A17F38-4E10-E43D-75EA-65D2CAFDD45B}"/>
              </a:ext>
            </a:extLst>
          </p:cNvPr>
          <p:cNvSpPr>
            <a:spLocks noGrp="1"/>
          </p:cNvSpPr>
          <p:nvPr>
            <p:ph type="sldNum" sz="quarter" idx="12"/>
          </p:nvPr>
        </p:nvSpPr>
        <p:spPr/>
        <p:txBody>
          <a:bodyPr/>
          <a:lstStyle/>
          <a:p>
            <a:fld id="{FFDA6714-AD49-4296-BA5A-131DCF33236E}" type="slidenum">
              <a:rPr lang="en-GB" smtClean="0"/>
              <a:t>‹#›</a:t>
            </a:fld>
            <a:endParaRPr lang="en-GB"/>
          </a:p>
        </p:txBody>
      </p:sp>
      <p:pic>
        <p:nvPicPr>
          <p:cNvPr id="7" name="Picture 6">
            <a:extLst>
              <a:ext uri="{FF2B5EF4-FFF2-40B4-BE49-F238E27FC236}">
                <a16:creationId xmlns:a16="http://schemas.microsoft.com/office/drawing/2014/main" id="{544CABEE-8647-34D2-D7CA-464FE2E3F82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9142" y="6530138"/>
            <a:ext cx="1116000" cy="316982"/>
          </a:xfrm>
          <a:prstGeom prst="rect">
            <a:avLst/>
          </a:prstGeom>
        </p:spPr>
      </p:pic>
    </p:spTree>
    <p:extLst>
      <p:ext uri="{BB962C8B-B14F-4D97-AF65-F5344CB8AC3E}">
        <p14:creationId xmlns:p14="http://schemas.microsoft.com/office/powerpoint/2010/main" val="103098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5FD9-8999-8D58-12B8-A1E01027C7A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ABCA24-7D07-9162-F377-0234724AE7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ACF5E7-1BB3-CCB6-BCF1-3470B63E34B6}"/>
              </a:ext>
            </a:extLst>
          </p:cNvPr>
          <p:cNvSpPr>
            <a:spLocks noGrp="1"/>
          </p:cNvSpPr>
          <p:nvPr>
            <p:ph type="dt" sz="half" idx="10"/>
          </p:nvPr>
        </p:nvSpPr>
        <p:spPr/>
        <p:txBody>
          <a:bodyPr/>
          <a:lstStyle/>
          <a:p>
            <a:fld id="{6D3FC62B-B64F-4E31-98DA-E1CD3DDD733C}" type="datetimeFigureOut">
              <a:rPr lang="en-GB" smtClean="0"/>
              <a:t>16/03/2025</a:t>
            </a:fld>
            <a:endParaRPr lang="en-GB"/>
          </a:p>
        </p:txBody>
      </p:sp>
      <p:sp>
        <p:nvSpPr>
          <p:cNvPr id="5" name="Footer Placeholder 4">
            <a:extLst>
              <a:ext uri="{FF2B5EF4-FFF2-40B4-BE49-F238E27FC236}">
                <a16:creationId xmlns:a16="http://schemas.microsoft.com/office/drawing/2014/main" id="{DD301560-D261-C2BE-04C2-859FED0159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719549-1274-2E87-45A4-64DC24583223}"/>
              </a:ext>
            </a:extLst>
          </p:cNvPr>
          <p:cNvSpPr>
            <a:spLocks noGrp="1"/>
          </p:cNvSpPr>
          <p:nvPr>
            <p:ph type="sldNum" sz="quarter" idx="12"/>
          </p:nvPr>
        </p:nvSpPr>
        <p:spPr/>
        <p:txBody>
          <a:bodyPr/>
          <a:lstStyle/>
          <a:p>
            <a:fld id="{FFDA6714-AD49-4296-BA5A-131DCF33236E}" type="slidenum">
              <a:rPr lang="en-GB" smtClean="0"/>
              <a:t>‹#›</a:t>
            </a:fld>
            <a:endParaRPr lang="en-GB"/>
          </a:p>
        </p:txBody>
      </p:sp>
    </p:spTree>
    <p:extLst>
      <p:ext uri="{BB962C8B-B14F-4D97-AF65-F5344CB8AC3E}">
        <p14:creationId xmlns:p14="http://schemas.microsoft.com/office/powerpoint/2010/main" val="322431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739155-0DF5-3E6A-CD9B-5FA46C0FE0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F17D415-13AE-346E-010F-46019D6283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450FF6-3C70-C114-564F-A435539D8A33}"/>
              </a:ext>
            </a:extLst>
          </p:cNvPr>
          <p:cNvSpPr>
            <a:spLocks noGrp="1"/>
          </p:cNvSpPr>
          <p:nvPr>
            <p:ph type="dt" sz="half" idx="10"/>
          </p:nvPr>
        </p:nvSpPr>
        <p:spPr/>
        <p:txBody>
          <a:bodyPr/>
          <a:lstStyle/>
          <a:p>
            <a:fld id="{6D3FC62B-B64F-4E31-98DA-E1CD3DDD733C}" type="datetimeFigureOut">
              <a:rPr lang="en-GB" smtClean="0"/>
              <a:t>16/03/2025</a:t>
            </a:fld>
            <a:endParaRPr lang="en-GB"/>
          </a:p>
        </p:txBody>
      </p:sp>
      <p:sp>
        <p:nvSpPr>
          <p:cNvPr id="5" name="Footer Placeholder 4">
            <a:extLst>
              <a:ext uri="{FF2B5EF4-FFF2-40B4-BE49-F238E27FC236}">
                <a16:creationId xmlns:a16="http://schemas.microsoft.com/office/drawing/2014/main" id="{5D9ED355-B9F5-E178-F1BB-9842EEC7EF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B9DC8A-80A2-D626-5588-701ADD35D423}"/>
              </a:ext>
            </a:extLst>
          </p:cNvPr>
          <p:cNvSpPr>
            <a:spLocks noGrp="1"/>
          </p:cNvSpPr>
          <p:nvPr>
            <p:ph type="sldNum" sz="quarter" idx="12"/>
          </p:nvPr>
        </p:nvSpPr>
        <p:spPr/>
        <p:txBody>
          <a:bodyPr/>
          <a:lstStyle/>
          <a:p>
            <a:fld id="{FFDA6714-AD49-4296-BA5A-131DCF33236E}" type="slidenum">
              <a:rPr lang="en-GB" smtClean="0"/>
              <a:t>‹#›</a:t>
            </a:fld>
            <a:endParaRPr lang="en-GB"/>
          </a:p>
        </p:txBody>
      </p:sp>
    </p:spTree>
    <p:extLst>
      <p:ext uri="{BB962C8B-B14F-4D97-AF65-F5344CB8AC3E}">
        <p14:creationId xmlns:p14="http://schemas.microsoft.com/office/powerpoint/2010/main" val="4014354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D287F-88F6-0566-5636-54D7469CAC16}"/>
              </a:ext>
            </a:extLst>
          </p:cNvPr>
          <p:cNvSpPr>
            <a:spLocks noGrp="1"/>
          </p:cNvSpPr>
          <p:nvPr>
            <p:ph type="title"/>
          </p:nvPr>
        </p:nvSpPr>
        <p:spPr>
          <a:xfrm>
            <a:off x="4798631" y="0"/>
            <a:ext cx="6770517" cy="1325563"/>
          </a:xfrm>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7176866-2506-C4F6-2E8A-E42634A5BDC6}"/>
              </a:ext>
            </a:extLst>
          </p:cNvPr>
          <p:cNvSpPr>
            <a:spLocks noGrp="1"/>
          </p:cNvSpPr>
          <p:nvPr>
            <p:ph type="dt" sz="half" idx="10"/>
          </p:nvPr>
        </p:nvSpPr>
        <p:spPr/>
        <p:txBody>
          <a:bodyPr/>
          <a:lstStyle/>
          <a:p>
            <a:fld id="{6D3FC62B-B64F-4E31-98DA-E1CD3DDD733C}" type="datetimeFigureOut">
              <a:rPr lang="en-GB" smtClean="0"/>
              <a:pPr/>
              <a:t>16/03/2025</a:t>
            </a:fld>
            <a:endParaRPr lang="en-GB" dirty="0"/>
          </a:p>
        </p:txBody>
      </p:sp>
      <p:sp>
        <p:nvSpPr>
          <p:cNvPr id="4" name="Footer Placeholder 3">
            <a:extLst>
              <a:ext uri="{FF2B5EF4-FFF2-40B4-BE49-F238E27FC236}">
                <a16:creationId xmlns:a16="http://schemas.microsoft.com/office/drawing/2014/main" id="{4F50E4B9-DF20-D1AD-55C0-D55E1E598278}"/>
              </a:ext>
            </a:extLst>
          </p:cNvPr>
          <p:cNvSpPr>
            <a:spLocks noGrp="1"/>
          </p:cNvSpPr>
          <p:nvPr>
            <p:ph type="ftr" sz="quarter" idx="11"/>
          </p:nvPr>
        </p:nvSpPr>
        <p:spPr/>
        <p:txBody>
          <a:bodyPr/>
          <a:lstStyle/>
          <a:p>
            <a:r>
              <a:rPr lang="en-GB"/>
              <a:t>Amy Green - PrePEP 2025</a:t>
            </a:r>
            <a:endParaRPr lang="en-GB" dirty="0"/>
          </a:p>
        </p:txBody>
      </p:sp>
      <p:sp>
        <p:nvSpPr>
          <p:cNvPr id="5" name="Slide Number Placeholder 4">
            <a:extLst>
              <a:ext uri="{FF2B5EF4-FFF2-40B4-BE49-F238E27FC236}">
                <a16:creationId xmlns:a16="http://schemas.microsoft.com/office/drawing/2014/main" id="{55DA95D9-A559-48AF-122C-475F7ADC5BD6}"/>
              </a:ext>
            </a:extLst>
          </p:cNvPr>
          <p:cNvSpPr>
            <a:spLocks noGrp="1"/>
          </p:cNvSpPr>
          <p:nvPr>
            <p:ph type="sldNum" sz="quarter" idx="12"/>
          </p:nvPr>
        </p:nvSpPr>
        <p:spPr/>
        <p:txBody>
          <a:bodyPr/>
          <a:lstStyle/>
          <a:p>
            <a:r>
              <a:rPr lang="en-GB"/>
              <a:t>Slide </a:t>
            </a:r>
            <a:fld id="{FFDA6714-AD49-4296-BA5A-131DCF33236E}" type="slidenum">
              <a:rPr lang="en-GB" smtClean="0"/>
              <a:pPr/>
              <a:t>‹#›</a:t>
            </a:fld>
            <a:endParaRPr lang="en-GB" dirty="0"/>
          </a:p>
        </p:txBody>
      </p:sp>
      <p:pic>
        <p:nvPicPr>
          <p:cNvPr id="6" name="Picture 5">
            <a:extLst>
              <a:ext uri="{FF2B5EF4-FFF2-40B4-BE49-F238E27FC236}">
                <a16:creationId xmlns:a16="http://schemas.microsoft.com/office/drawing/2014/main" id="{6FF9B46D-96F8-B67F-1C93-CACA6133C46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9142" y="6530138"/>
            <a:ext cx="1116000" cy="316982"/>
          </a:xfrm>
          <a:prstGeom prst="rect">
            <a:avLst/>
          </a:prstGeom>
        </p:spPr>
      </p:pic>
      <p:sp>
        <p:nvSpPr>
          <p:cNvPr id="7" name="Text Placeholder 2">
            <a:extLst>
              <a:ext uri="{FF2B5EF4-FFF2-40B4-BE49-F238E27FC236}">
                <a16:creationId xmlns:a16="http://schemas.microsoft.com/office/drawing/2014/main" id="{3E9574B2-8932-E0CD-C935-E934BED2B275}"/>
              </a:ext>
            </a:extLst>
          </p:cNvPr>
          <p:cNvSpPr>
            <a:spLocks noGrp="1"/>
          </p:cNvSpPr>
          <p:nvPr>
            <p:ph idx="1"/>
          </p:nvPr>
        </p:nvSpPr>
        <p:spPr>
          <a:xfrm>
            <a:off x="1311964" y="954474"/>
            <a:ext cx="10177671" cy="53967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1">
            <a:extLst>
              <a:ext uri="{FF2B5EF4-FFF2-40B4-BE49-F238E27FC236}">
                <a16:creationId xmlns:a16="http://schemas.microsoft.com/office/drawing/2014/main" id="{BF914C3B-ACF0-3D26-4385-FF45CE664116}"/>
              </a:ext>
            </a:extLst>
          </p:cNvPr>
          <p:cNvSpPr txBox="1">
            <a:spLocks/>
          </p:cNvSpPr>
          <p:nvPr userDrawn="1"/>
        </p:nvSpPr>
        <p:spPr>
          <a:xfrm rot="16200000">
            <a:off x="-1698500" y="3002010"/>
            <a:ext cx="5396751"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kern="1200">
                <a:solidFill>
                  <a:schemeClr val="bg1"/>
                </a:solidFill>
                <a:latin typeface="Garamond" panose="02020404030301010803" pitchFamily="18" charset="0"/>
                <a:ea typeface="+mj-ea"/>
                <a:cs typeface="+mj-cs"/>
              </a:defRPr>
            </a:lvl1pPr>
          </a:lstStyle>
          <a:p>
            <a:pPr algn="l"/>
            <a:r>
              <a:rPr lang="en-US" sz="6600" b="1" dirty="0">
                <a:solidFill>
                  <a:srgbClr val="F5FAFD"/>
                </a:solidFill>
              </a:rPr>
              <a:t>introduction</a:t>
            </a:r>
            <a:endParaRPr lang="en-GB" sz="6600" b="1" dirty="0">
              <a:solidFill>
                <a:srgbClr val="F5FAFD"/>
              </a:solidFill>
            </a:endParaRPr>
          </a:p>
        </p:txBody>
      </p:sp>
    </p:spTree>
    <p:extLst>
      <p:ext uri="{BB962C8B-B14F-4D97-AF65-F5344CB8AC3E}">
        <p14:creationId xmlns:p14="http://schemas.microsoft.com/office/powerpoint/2010/main" val="739165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D287F-88F6-0566-5636-54D7469CAC16}"/>
              </a:ext>
            </a:extLst>
          </p:cNvPr>
          <p:cNvSpPr>
            <a:spLocks noGrp="1"/>
          </p:cNvSpPr>
          <p:nvPr>
            <p:ph type="title"/>
          </p:nvPr>
        </p:nvSpPr>
        <p:spPr>
          <a:xfrm>
            <a:off x="4798631" y="0"/>
            <a:ext cx="6770517" cy="1325563"/>
          </a:xfrm>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7176866-2506-C4F6-2E8A-E42634A5BDC6}"/>
              </a:ext>
            </a:extLst>
          </p:cNvPr>
          <p:cNvSpPr>
            <a:spLocks noGrp="1"/>
          </p:cNvSpPr>
          <p:nvPr>
            <p:ph type="dt" sz="half" idx="10"/>
          </p:nvPr>
        </p:nvSpPr>
        <p:spPr/>
        <p:txBody>
          <a:bodyPr/>
          <a:lstStyle/>
          <a:p>
            <a:fld id="{6D3FC62B-B64F-4E31-98DA-E1CD3DDD733C}" type="datetimeFigureOut">
              <a:rPr lang="en-GB" smtClean="0"/>
              <a:pPr/>
              <a:t>16/03/2025</a:t>
            </a:fld>
            <a:endParaRPr lang="en-GB" dirty="0"/>
          </a:p>
        </p:txBody>
      </p:sp>
      <p:sp>
        <p:nvSpPr>
          <p:cNvPr id="4" name="Footer Placeholder 3">
            <a:extLst>
              <a:ext uri="{FF2B5EF4-FFF2-40B4-BE49-F238E27FC236}">
                <a16:creationId xmlns:a16="http://schemas.microsoft.com/office/drawing/2014/main" id="{4F50E4B9-DF20-D1AD-55C0-D55E1E598278}"/>
              </a:ext>
            </a:extLst>
          </p:cNvPr>
          <p:cNvSpPr>
            <a:spLocks noGrp="1"/>
          </p:cNvSpPr>
          <p:nvPr>
            <p:ph type="ftr" sz="quarter" idx="11"/>
          </p:nvPr>
        </p:nvSpPr>
        <p:spPr/>
        <p:txBody>
          <a:bodyPr/>
          <a:lstStyle/>
          <a:p>
            <a:r>
              <a:rPr lang="en-GB"/>
              <a:t>Amy Green - PrePEP 2025</a:t>
            </a:r>
            <a:endParaRPr lang="en-GB" dirty="0"/>
          </a:p>
        </p:txBody>
      </p:sp>
      <p:sp>
        <p:nvSpPr>
          <p:cNvPr id="5" name="Slide Number Placeholder 4">
            <a:extLst>
              <a:ext uri="{FF2B5EF4-FFF2-40B4-BE49-F238E27FC236}">
                <a16:creationId xmlns:a16="http://schemas.microsoft.com/office/drawing/2014/main" id="{55DA95D9-A559-48AF-122C-475F7ADC5BD6}"/>
              </a:ext>
            </a:extLst>
          </p:cNvPr>
          <p:cNvSpPr>
            <a:spLocks noGrp="1"/>
          </p:cNvSpPr>
          <p:nvPr>
            <p:ph type="sldNum" sz="quarter" idx="12"/>
          </p:nvPr>
        </p:nvSpPr>
        <p:spPr/>
        <p:txBody>
          <a:bodyPr/>
          <a:lstStyle/>
          <a:p>
            <a:r>
              <a:rPr lang="en-GB"/>
              <a:t>Slide </a:t>
            </a:r>
            <a:fld id="{FFDA6714-AD49-4296-BA5A-131DCF33236E}" type="slidenum">
              <a:rPr lang="en-GB" smtClean="0"/>
              <a:pPr/>
              <a:t>‹#›</a:t>
            </a:fld>
            <a:endParaRPr lang="en-GB" dirty="0"/>
          </a:p>
        </p:txBody>
      </p:sp>
      <p:pic>
        <p:nvPicPr>
          <p:cNvPr id="6" name="Picture 5">
            <a:extLst>
              <a:ext uri="{FF2B5EF4-FFF2-40B4-BE49-F238E27FC236}">
                <a16:creationId xmlns:a16="http://schemas.microsoft.com/office/drawing/2014/main" id="{6FF9B46D-96F8-B67F-1C93-CACA6133C46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9142" y="6530138"/>
            <a:ext cx="1116000" cy="316982"/>
          </a:xfrm>
          <a:prstGeom prst="rect">
            <a:avLst/>
          </a:prstGeom>
        </p:spPr>
      </p:pic>
      <p:sp>
        <p:nvSpPr>
          <p:cNvPr id="7" name="Text Placeholder 2">
            <a:extLst>
              <a:ext uri="{FF2B5EF4-FFF2-40B4-BE49-F238E27FC236}">
                <a16:creationId xmlns:a16="http://schemas.microsoft.com/office/drawing/2014/main" id="{3E9574B2-8932-E0CD-C935-E934BED2B275}"/>
              </a:ext>
            </a:extLst>
          </p:cNvPr>
          <p:cNvSpPr>
            <a:spLocks noGrp="1"/>
          </p:cNvSpPr>
          <p:nvPr>
            <p:ph idx="1"/>
          </p:nvPr>
        </p:nvSpPr>
        <p:spPr>
          <a:xfrm>
            <a:off x="1311964" y="954474"/>
            <a:ext cx="10177671" cy="53967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1">
            <a:extLst>
              <a:ext uri="{FF2B5EF4-FFF2-40B4-BE49-F238E27FC236}">
                <a16:creationId xmlns:a16="http://schemas.microsoft.com/office/drawing/2014/main" id="{03C85E32-FDC0-22CD-4602-8F5AAE123885}"/>
              </a:ext>
            </a:extLst>
          </p:cNvPr>
          <p:cNvSpPr txBox="1">
            <a:spLocks/>
          </p:cNvSpPr>
          <p:nvPr userDrawn="1"/>
        </p:nvSpPr>
        <p:spPr>
          <a:xfrm rot="16200000">
            <a:off x="-1698500" y="3002010"/>
            <a:ext cx="5396751"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kern="1200">
                <a:solidFill>
                  <a:schemeClr val="bg1"/>
                </a:solidFill>
                <a:latin typeface="Garamond" panose="02020404030301010803" pitchFamily="18" charset="0"/>
                <a:ea typeface="+mj-ea"/>
                <a:cs typeface="+mj-cs"/>
              </a:defRPr>
            </a:lvl1pPr>
          </a:lstStyle>
          <a:p>
            <a:pPr algn="l"/>
            <a:r>
              <a:rPr lang="en-US" sz="6600" b="1" dirty="0">
                <a:solidFill>
                  <a:srgbClr val="F5FAFD"/>
                </a:solidFill>
              </a:rPr>
              <a:t>motivation</a:t>
            </a:r>
            <a:endParaRPr lang="en-GB" sz="6600" b="1" dirty="0">
              <a:solidFill>
                <a:srgbClr val="F5FAFD"/>
              </a:solidFill>
            </a:endParaRPr>
          </a:p>
        </p:txBody>
      </p:sp>
    </p:spTree>
    <p:extLst>
      <p:ext uri="{BB962C8B-B14F-4D97-AF65-F5344CB8AC3E}">
        <p14:creationId xmlns:p14="http://schemas.microsoft.com/office/powerpoint/2010/main" val="2990507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D287F-88F6-0566-5636-54D7469CAC16}"/>
              </a:ext>
            </a:extLst>
          </p:cNvPr>
          <p:cNvSpPr>
            <a:spLocks noGrp="1"/>
          </p:cNvSpPr>
          <p:nvPr>
            <p:ph type="title"/>
          </p:nvPr>
        </p:nvSpPr>
        <p:spPr>
          <a:xfrm>
            <a:off x="4798631" y="0"/>
            <a:ext cx="6770517" cy="1325563"/>
          </a:xfrm>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7176866-2506-C4F6-2E8A-E42634A5BDC6}"/>
              </a:ext>
            </a:extLst>
          </p:cNvPr>
          <p:cNvSpPr>
            <a:spLocks noGrp="1"/>
          </p:cNvSpPr>
          <p:nvPr>
            <p:ph type="dt" sz="half" idx="10"/>
          </p:nvPr>
        </p:nvSpPr>
        <p:spPr/>
        <p:txBody>
          <a:bodyPr/>
          <a:lstStyle/>
          <a:p>
            <a:fld id="{6D3FC62B-B64F-4E31-98DA-E1CD3DDD733C}" type="datetimeFigureOut">
              <a:rPr lang="en-GB" smtClean="0"/>
              <a:pPr/>
              <a:t>16/03/2025</a:t>
            </a:fld>
            <a:endParaRPr lang="en-GB" dirty="0"/>
          </a:p>
        </p:txBody>
      </p:sp>
      <p:sp>
        <p:nvSpPr>
          <p:cNvPr id="4" name="Footer Placeholder 3">
            <a:extLst>
              <a:ext uri="{FF2B5EF4-FFF2-40B4-BE49-F238E27FC236}">
                <a16:creationId xmlns:a16="http://schemas.microsoft.com/office/drawing/2014/main" id="{4F50E4B9-DF20-D1AD-55C0-D55E1E598278}"/>
              </a:ext>
            </a:extLst>
          </p:cNvPr>
          <p:cNvSpPr>
            <a:spLocks noGrp="1"/>
          </p:cNvSpPr>
          <p:nvPr>
            <p:ph type="ftr" sz="quarter" idx="11"/>
          </p:nvPr>
        </p:nvSpPr>
        <p:spPr/>
        <p:txBody>
          <a:bodyPr/>
          <a:lstStyle/>
          <a:p>
            <a:r>
              <a:rPr lang="en-GB"/>
              <a:t>Amy Green - PrePEP 2025</a:t>
            </a:r>
            <a:endParaRPr lang="en-GB" dirty="0"/>
          </a:p>
        </p:txBody>
      </p:sp>
      <p:sp>
        <p:nvSpPr>
          <p:cNvPr id="5" name="Slide Number Placeholder 4">
            <a:extLst>
              <a:ext uri="{FF2B5EF4-FFF2-40B4-BE49-F238E27FC236}">
                <a16:creationId xmlns:a16="http://schemas.microsoft.com/office/drawing/2014/main" id="{55DA95D9-A559-48AF-122C-475F7ADC5BD6}"/>
              </a:ext>
            </a:extLst>
          </p:cNvPr>
          <p:cNvSpPr>
            <a:spLocks noGrp="1"/>
          </p:cNvSpPr>
          <p:nvPr>
            <p:ph type="sldNum" sz="quarter" idx="12"/>
          </p:nvPr>
        </p:nvSpPr>
        <p:spPr/>
        <p:txBody>
          <a:bodyPr/>
          <a:lstStyle/>
          <a:p>
            <a:r>
              <a:rPr lang="en-GB"/>
              <a:t>Slide </a:t>
            </a:r>
            <a:fld id="{FFDA6714-AD49-4296-BA5A-131DCF33236E}" type="slidenum">
              <a:rPr lang="en-GB" smtClean="0"/>
              <a:pPr/>
              <a:t>‹#›</a:t>
            </a:fld>
            <a:endParaRPr lang="en-GB" dirty="0"/>
          </a:p>
        </p:txBody>
      </p:sp>
      <p:pic>
        <p:nvPicPr>
          <p:cNvPr id="6" name="Picture 5">
            <a:extLst>
              <a:ext uri="{FF2B5EF4-FFF2-40B4-BE49-F238E27FC236}">
                <a16:creationId xmlns:a16="http://schemas.microsoft.com/office/drawing/2014/main" id="{6FF9B46D-96F8-B67F-1C93-CACA6133C46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9142" y="6530138"/>
            <a:ext cx="1116000" cy="316982"/>
          </a:xfrm>
          <a:prstGeom prst="rect">
            <a:avLst/>
          </a:prstGeom>
        </p:spPr>
      </p:pic>
      <p:sp>
        <p:nvSpPr>
          <p:cNvPr id="7" name="Text Placeholder 2">
            <a:extLst>
              <a:ext uri="{FF2B5EF4-FFF2-40B4-BE49-F238E27FC236}">
                <a16:creationId xmlns:a16="http://schemas.microsoft.com/office/drawing/2014/main" id="{3E9574B2-8932-E0CD-C935-E934BED2B275}"/>
              </a:ext>
            </a:extLst>
          </p:cNvPr>
          <p:cNvSpPr>
            <a:spLocks noGrp="1"/>
          </p:cNvSpPr>
          <p:nvPr>
            <p:ph idx="1"/>
          </p:nvPr>
        </p:nvSpPr>
        <p:spPr>
          <a:xfrm>
            <a:off x="1311964" y="954474"/>
            <a:ext cx="10177671" cy="53967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1">
            <a:extLst>
              <a:ext uri="{FF2B5EF4-FFF2-40B4-BE49-F238E27FC236}">
                <a16:creationId xmlns:a16="http://schemas.microsoft.com/office/drawing/2014/main" id="{8AC7477C-1FCF-6FFE-41A5-3B2B81B47A94}"/>
              </a:ext>
            </a:extLst>
          </p:cNvPr>
          <p:cNvSpPr txBox="1">
            <a:spLocks/>
          </p:cNvSpPr>
          <p:nvPr userDrawn="1"/>
        </p:nvSpPr>
        <p:spPr>
          <a:xfrm rot="16200000">
            <a:off x="-1698500" y="3002010"/>
            <a:ext cx="5396751"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kern="1200">
                <a:solidFill>
                  <a:schemeClr val="bg1"/>
                </a:solidFill>
                <a:latin typeface="Garamond" panose="02020404030301010803" pitchFamily="18" charset="0"/>
                <a:ea typeface="+mj-ea"/>
                <a:cs typeface="+mj-cs"/>
              </a:defRPr>
            </a:lvl1pPr>
          </a:lstStyle>
          <a:p>
            <a:pPr algn="l"/>
            <a:r>
              <a:rPr lang="en-US" sz="6600" b="1" dirty="0">
                <a:solidFill>
                  <a:srgbClr val="F5FAFD"/>
                </a:solidFill>
              </a:rPr>
              <a:t>summary</a:t>
            </a:r>
            <a:endParaRPr lang="en-GB" sz="6600" b="1" dirty="0">
              <a:solidFill>
                <a:srgbClr val="F5FAFD"/>
              </a:solidFill>
            </a:endParaRPr>
          </a:p>
        </p:txBody>
      </p:sp>
    </p:spTree>
    <p:extLst>
      <p:ext uri="{BB962C8B-B14F-4D97-AF65-F5344CB8AC3E}">
        <p14:creationId xmlns:p14="http://schemas.microsoft.com/office/powerpoint/2010/main" val="3045297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D287F-88F6-0566-5636-54D7469CAC16}"/>
              </a:ext>
            </a:extLst>
          </p:cNvPr>
          <p:cNvSpPr>
            <a:spLocks noGrp="1"/>
          </p:cNvSpPr>
          <p:nvPr>
            <p:ph type="title"/>
          </p:nvPr>
        </p:nvSpPr>
        <p:spPr>
          <a:xfrm>
            <a:off x="4798631" y="0"/>
            <a:ext cx="6770517" cy="1325563"/>
          </a:xfrm>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7176866-2506-C4F6-2E8A-E42634A5BDC6}"/>
              </a:ext>
            </a:extLst>
          </p:cNvPr>
          <p:cNvSpPr>
            <a:spLocks noGrp="1"/>
          </p:cNvSpPr>
          <p:nvPr>
            <p:ph type="dt" sz="half" idx="10"/>
          </p:nvPr>
        </p:nvSpPr>
        <p:spPr/>
        <p:txBody>
          <a:bodyPr/>
          <a:lstStyle/>
          <a:p>
            <a:fld id="{6D3FC62B-B64F-4E31-98DA-E1CD3DDD733C}" type="datetimeFigureOut">
              <a:rPr lang="en-GB" smtClean="0"/>
              <a:pPr/>
              <a:t>16/03/2025</a:t>
            </a:fld>
            <a:endParaRPr lang="en-GB" dirty="0"/>
          </a:p>
        </p:txBody>
      </p:sp>
      <p:sp>
        <p:nvSpPr>
          <p:cNvPr id="4" name="Footer Placeholder 3">
            <a:extLst>
              <a:ext uri="{FF2B5EF4-FFF2-40B4-BE49-F238E27FC236}">
                <a16:creationId xmlns:a16="http://schemas.microsoft.com/office/drawing/2014/main" id="{4F50E4B9-DF20-D1AD-55C0-D55E1E598278}"/>
              </a:ext>
            </a:extLst>
          </p:cNvPr>
          <p:cNvSpPr>
            <a:spLocks noGrp="1"/>
          </p:cNvSpPr>
          <p:nvPr>
            <p:ph type="ftr" sz="quarter" idx="11"/>
          </p:nvPr>
        </p:nvSpPr>
        <p:spPr/>
        <p:txBody>
          <a:bodyPr/>
          <a:lstStyle/>
          <a:p>
            <a:r>
              <a:rPr lang="en-GB"/>
              <a:t>Amy Green - PrePEP 2025</a:t>
            </a:r>
            <a:endParaRPr lang="en-GB" dirty="0"/>
          </a:p>
        </p:txBody>
      </p:sp>
      <p:sp>
        <p:nvSpPr>
          <p:cNvPr id="5" name="Slide Number Placeholder 4">
            <a:extLst>
              <a:ext uri="{FF2B5EF4-FFF2-40B4-BE49-F238E27FC236}">
                <a16:creationId xmlns:a16="http://schemas.microsoft.com/office/drawing/2014/main" id="{55DA95D9-A559-48AF-122C-475F7ADC5BD6}"/>
              </a:ext>
            </a:extLst>
          </p:cNvPr>
          <p:cNvSpPr>
            <a:spLocks noGrp="1"/>
          </p:cNvSpPr>
          <p:nvPr>
            <p:ph type="sldNum" sz="quarter" idx="12"/>
          </p:nvPr>
        </p:nvSpPr>
        <p:spPr/>
        <p:txBody>
          <a:bodyPr/>
          <a:lstStyle/>
          <a:p>
            <a:r>
              <a:rPr lang="en-GB"/>
              <a:t>Slide </a:t>
            </a:r>
            <a:fld id="{FFDA6714-AD49-4296-BA5A-131DCF33236E}" type="slidenum">
              <a:rPr lang="en-GB" smtClean="0"/>
              <a:pPr/>
              <a:t>‹#›</a:t>
            </a:fld>
            <a:endParaRPr lang="en-GB" dirty="0"/>
          </a:p>
        </p:txBody>
      </p:sp>
      <p:pic>
        <p:nvPicPr>
          <p:cNvPr id="6" name="Picture 5">
            <a:extLst>
              <a:ext uri="{FF2B5EF4-FFF2-40B4-BE49-F238E27FC236}">
                <a16:creationId xmlns:a16="http://schemas.microsoft.com/office/drawing/2014/main" id="{6FF9B46D-96F8-B67F-1C93-CACA6133C46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9142" y="6530138"/>
            <a:ext cx="1116000" cy="316982"/>
          </a:xfrm>
          <a:prstGeom prst="rect">
            <a:avLst/>
          </a:prstGeom>
        </p:spPr>
      </p:pic>
      <p:sp>
        <p:nvSpPr>
          <p:cNvPr id="7" name="Text Placeholder 2">
            <a:extLst>
              <a:ext uri="{FF2B5EF4-FFF2-40B4-BE49-F238E27FC236}">
                <a16:creationId xmlns:a16="http://schemas.microsoft.com/office/drawing/2014/main" id="{3E9574B2-8932-E0CD-C935-E934BED2B275}"/>
              </a:ext>
            </a:extLst>
          </p:cNvPr>
          <p:cNvSpPr>
            <a:spLocks noGrp="1"/>
          </p:cNvSpPr>
          <p:nvPr>
            <p:ph idx="1"/>
          </p:nvPr>
        </p:nvSpPr>
        <p:spPr>
          <a:xfrm>
            <a:off x="1311964" y="954474"/>
            <a:ext cx="10177671" cy="53967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1">
            <a:extLst>
              <a:ext uri="{FF2B5EF4-FFF2-40B4-BE49-F238E27FC236}">
                <a16:creationId xmlns:a16="http://schemas.microsoft.com/office/drawing/2014/main" id="{8AC7477C-1FCF-6FFE-41A5-3B2B81B47A94}"/>
              </a:ext>
            </a:extLst>
          </p:cNvPr>
          <p:cNvSpPr txBox="1">
            <a:spLocks/>
          </p:cNvSpPr>
          <p:nvPr userDrawn="1"/>
        </p:nvSpPr>
        <p:spPr>
          <a:xfrm rot="16200000">
            <a:off x="-1698500" y="3002010"/>
            <a:ext cx="5396751"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kern="1200">
                <a:solidFill>
                  <a:schemeClr val="bg1"/>
                </a:solidFill>
                <a:latin typeface="Garamond" panose="02020404030301010803" pitchFamily="18" charset="0"/>
                <a:ea typeface="+mj-ea"/>
                <a:cs typeface="+mj-cs"/>
              </a:defRPr>
            </a:lvl1pPr>
          </a:lstStyle>
          <a:p>
            <a:pPr algn="l"/>
            <a:r>
              <a:rPr lang="en-US" sz="6600" b="1" dirty="0">
                <a:solidFill>
                  <a:srgbClr val="F5FAFD"/>
                </a:solidFill>
              </a:rPr>
              <a:t>extremes</a:t>
            </a:r>
            <a:endParaRPr lang="en-GB" sz="6600" b="1" dirty="0">
              <a:solidFill>
                <a:srgbClr val="F5FAFD"/>
              </a:solidFill>
            </a:endParaRPr>
          </a:p>
        </p:txBody>
      </p:sp>
    </p:spTree>
    <p:extLst>
      <p:ext uri="{BB962C8B-B14F-4D97-AF65-F5344CB8AC3E}">
        <p14:creationId xmlns:p14="http://schemas.microsoft.com/office/powerpoint/2010/main" val="1670004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D287F-88F6-0566-5636-54D7469CAC16}"/>
              </a:ext>
            </a:extLst>
          </p:cNvPr>
          <p:cNvSpPr>
            <a:spLocks noGrp="1"/>
          </p:cNvSpPr>
          <p:nvPr>
            <p:ph type="title"/>
          </p:nvPr>
        </p:nvSpPr>
        <p:spPr>
          <a:xfrm>
            <a:off x="4798631" y="0"/>
            <a:ext cx="6770517" cy="1325563"/>
          </a:xfrm>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7176866-2506-C4F6-2E8A-E42634A5BDC6}"/>
              </a:ext>
            </a:extLst>
          </p:cNvPr>
          <p:cNvSpPr>
            <a:spLocks noGrp="1"/>
          </p:cNvSpPr>
          <p:nvPr>
            <p:ph type="dt" sz="half" idx="10"/>
          </p:nvPr>
        </p:nvSpPr>
        <p:spPr/>
        <p:txBody>
          <a:bodyPr/>
          <a:lstStyle/>
          <a:p>
            <a:fld id="{6D3FC62B-B64F-4E31-98DA-E1CD3DDD733C}" type="datetimeFigureOut">
              <a:rPr lang="en-GB" smtClean="0"/>
              <a:pPr/>
              <a:t>16/03/2025</a:t>
            </a:fld>
            <a:endParaRPr lang="en-GB" dirty="0"/>
          </a:p>
        </p:txBody>
      </p:sp>
      <p:sp>
        <p:nvSpPr>
          <p:cNvPr id="4" name="Footer Placeholder 3">
            <a:extLst>
              <a:ext uri="{FF2B5EF4-FFF2-40B4-BE49-F238E27FC236}">
                <a16:creationId xmlns:a16="http://schemas.microsoft.com/office/drawing/2014/main" id="{4F50E4B9-DF20-D1AD-55C0-D55E1E598278}"/>
              </a:ext>
            </a:extLst>
          </p:cNvPr>
          <p:cNvSpPr>
            <a:spLocks noGrp="1"/>
          </p:cNvSpPr>
          <p:nvPr>
            <p:ph type="ftr" sz="quarter" idx="11"/>
          </p:nvPr>
        </p:nvSpPr>
        <p:spPr/>
        <p:txBody>
          <a:bodyPr/>
          <a:lstStyle/>
          <a:p>
            <a:r>
              <a:rPr lang="en-GB"/>
              <a:t>Amy Green - PrePEP 2025</a:t>
            </a:r>
            <a:endParaRPr lang="en-GB" dirty="0"/>
          </a:p>
        </p:txBody>
      </p:sp>
      <p:sp>
        <p:nvSpPr>
          <p:cNvPr id="5" name="Slide Number Placeholder 4">
            <a:extLst>
              <a:ext uri="{FF2B5EF4-FFF2-40B4-BE49-F238E27FC236}">
                <a16:creationId xmlns:a16="http://schemas.microsoft.com/office/drawing/2014/main" id="{55DA95D9-A559-48AF-122C-475F7ADC5BD6}"/>
              </a:ext>
            </a:extLst>
          </p:cNvPr>
          <p:cNvSpPr>
            <a:spLocks noGrp="1"/>
          </p:cNvSpPr>
          <p:nvPr>
            <p:ph type="sldNum" sz="quarter" idx="12"/>
          </p:nvPr>
        </p:nvSpPr>
        <p:spPr/>
        <p:txBody>
          <a:bodyPr/>
          <a:lstStyle/>
          <a:p>
            <a:r>
              <a:rPr lang="en-GB"/>
              <a:t>Slide </a:t>
            </a:r>
            <a:fld id="{FFDA6714-AD49-4296-BA5A-131DCF33236E}" type="slidenum">
              <a:rPr lang="en-GB" smtClean="0"/>
              <a:pPr/>
              <a:t>‹#›</a:t>
            </a:fld>
            <a:endParaRPr lang="en-GB" dirty="0"/>
          </a:p>
        </p:txBody>
      </p:sp>
      <p:pic>
        <p:nvPicPr>
          <p:cNvPr id="6" name="Picture 5">
            <a:extLst>
              <a:ext uri="{FF2B5EF4-FFF2-40B4-BE49-F238E27FC236}">
                <a16:creationId xmlns:a16="http://schemas.microsoft.com/office/drawing/2014/main" id="{6FF9B46D-96F8-B67F-1C93-CACA6133C46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9142" y="6530138"/>
            <a:ext cx="1116000" cy="316982"/>
          </a:xfrm>
          <a:prstGeom prst="rect">
            <a:avLst/>
          </a:prstGeom>
        </p:spPr>
      </p:pic>
      <p:sp>
        <p:nvSpPr>
          <p:cNvPr id="7" name="Text Placeholder 2">
            <a:extLst>
              <a:ext uri="{FF2B5EF4-FFF2-40B4-BE49-F238E27FC236}">
                <a16:creationId xmlns:a16="http://schemas.microsoft.com/office/drawing/2014/main" id="{3E9574B2-8932-E0CD-C935-E934BED2B275}"/>
              </a:ext>
            </a:extLst>
          </p:cNvPr>
          <p:cNvSpPr>
            <a:spLocks noGrp="1"/>
          </p:cNvSpPr>
          <p:nvPr>
            <p:ph idx="1"/>
          </p:nvPr>
        </p:nvSpPr>
        <p:spPr>
          <a:xfrm>
            <a:off x="1311964" y="954474"/>
            <a:ext cx="10177671" cy="53967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1">
            <a:extLst>
              <a:ext uri="{FF2B5EF4-FFF2-40B4-BE49-F238E27FC236}">
                <a16:creationId xmlns:a16="http://schemas.microsoft.com/office/drawing/2014/main" id="{CD0A0C15-E4A2-AB86-B6E0-1110158FB3A8}"/>
              </a:ext>
            </a:extLst>
          </p:cNvPr>
          <p:cNvSpPr txBox="1">
            <a:spLocks/>
          </p:cNvSpPr>
          <p:nvPr userDrawn="1"/>
        </p:nvSpPr>
        <p:spPr>
          <a:xfrm rot="16200000">
            <a:off x="-1698500" y="3002010"/>
            <a:ext cx="5396751"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kern="1200">
                <a:solidFill>
                  <a:schemeClr val="bg1"/>
                </a:solidFill>
                <a:latin typeface="Garamond" panose="02020404030301010803" pitchFamily="18" charset="0"/>
                <a:ea typeface="+mj-ea"/>
                <a:cs typeface="+mj-cs"/>
              </a:defRPr>
            </a:lvl1pPr>
          </a:lstStyle>
          <a:p>
            <a:pPr algn="l"/>
            <a:r>
              <a:rPr lang="en-US" sz="6600" b="1" dirty="0" err="1">
                <a:solidFill>
                  <a:srgbClr val="F5FAFD"/>
                </a:solidFill>
              </a:rPr>
              <a:t>gsdr</a:t>
            </a:r>
            <a:endParaRPr lang="en-GB" sz="6600" b="1" dirty="0">
              <a:solidFill>
                <a:srgbClr val="F5FAFD"/>
              </a:solidFill>
            </a:endParaRPr>
          </a:p>
        </p:txBody>
      </p:sp>
    </p:spTree>
    <p:extLst>
      <p:ext uri="{BB962C8B-B14F-4D97-AF65-F5344CB8AC3E}">
        <p14:creationId xmlns:p14="http://schemas.microsoft.com/office/powerpoint/2010/main" val="166156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D287F-88F6-0566-5636-54D7469CAC16}"/>
              </a:ext>
            </a:extLst>
          </p:cNvPr>
          <p:cNvSpPr>
            <a:spLocks noGrp="1"/>
          </p:cNvSpPr>
          <p:nvPr>
            <p:ph type="title"/>
          </p:nvPr>
        </p:nvSpPr>
        <p:spPr>
          <a:xfrm>
            <a:off x="4798631" y="0"/>
            <a:ext cx="6770517" cy="1325563"/>
          </a:xfrm>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7176866-2506-C4F6-2E8A-E42634A5BDC6}"/>
              </a:ext>
            </a:extLst>
          </p:cNvPr>
          <p:cNvSpPr>
            <a:spLocks noGrp="1"/>
          </p:cNvSpPr>
          <p:nvPr>
            <p:ph type="dt" sz="half" idx="10"/>
          </p:nvPr>
        </p:nvSpPr>
        <p:spPr/>
        <p:txBody>
          <a:bodyPr/>
          <a:lstStyle/>
          <a:p>
            <a:fld id="{6D3FC62B-B64F-4E31-98DA-E1CD3DDD733C}" type="datetimeFigureOut">
              <a:rPr lang="en-GB" smtClean="0"/>
              <a:pPr/>
              <a:t>16/03/2025</a:t>
            </a:fld>
            <a:endParaRPr lang="en-GB" dirty="0"/>
          </a:p>
        </p:txBody>
      </p:sp>
      <p:sp>
        <p:nvSpPr>
          <p:cNvPr id="4" name="Footer Placeholder 3">
            <a:extLst>
              <a:ext uri="{FF2B5EF4-FFF2-40B4-BE49-F238E27FC236}">
                <a16:creationId xmlns:a16="http://schemas.microsoft.com/office/drawing/2014/main" id="{4F50E4B9-DF20-D1AD-55C0-D55E1E598278}"/>
              </a:ext>
            </a:extLst>
          </p:cNvPr>
          <p:cNvSpPr>
            <a:spLocks noGrp="1"/>
          </p:cNvSpPr>
          <p:nvPr>
            <p:ph type="ftr" sz="quarter" idx="11"/>
          </p:nvPr>
        </p:nvSpPr>
        <p:spPr/>
        <p:txBody>
          <a:bodyPr/>
          <a:lstStyle/>
          <a:p>
            <a:r>
              <a:rPr lang="en-GB"/>
              <a:t>Amy Green - PrePEP 2025</a:t>
            </a:r>
            <a:endParaRPr lang="en-GB" dirty="0"/>
          </a:p>
        </p:txBody>
      </p:sp>
      <p:sp>
        <p:nvSpPr>
          <p:cNvPr id="5" name="Slide Number Placeholder 4">
            <a:extLst>
              <a:ext uri="{FF2B5EF4-FFF2-40B4-BE49-F238E27FC236}">
                <a16:creationId xmlns:a16="http://schemas.microsoft.com/office/drawing/2014/main" id="{55DA95D9-A559-48AF-122C-475F7ADC5BD6}"/>
              </a:ext>
            </a:extLst>
          </p:cNvPr>
          <p:cNvSpPr>
            <a:spLocks noGrp="1"/>
          </p:cNvSpPr>
          <p:nvPr>
            <p:ph type="sldNum" sz="quarter" idx="12"/>
          </p:nvPr>
        </p:nvSpPr>
        <p:spPr/>
        <p:txBody>
          <a:bodyPr/>
          <a:lstStyle/>
          <a:p>
            <a:r>
              <a:rPr lang="en-GB"/>
              <a:t>Slide </a:t>
            </a:r>
            <a:fld id="{FFDA6714-AD49-4296-BA5A-131DCF33236E}" type="slidenum">
              <a:rPr lang="en-GB" smtClean="0"/>
              <a:pPr/>
              <a:t>‹#›</a:t>
            </a:fld>
            <a:endParaRPr lang="en-GB" dirty="0"/>
          </a:p>
        </p:txBody>
      </p:sp>
      <p:pic>
        <p:nvPicPr>
          <p:cNvPr id="6" name="Picture 5">
            <a:extLst>
              <a:ext uri="{FF2B5EF4-FFF2-40B4-BE49-F238E27FC236}">
                <a16:creationId xmlns:a16="http://schemas.microsoft.com/office/drawing/2014/main" id="{6FF9B46D-96F8-B67F-1C93-CACA6133C46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9142" y="6530138"/>
            <a:ext cx="1116000" cy="316982"/>
          </a:xfrm>
          <a:prstGeom prst="rect">
            <a:avLst/>
          </a:prstGeom>
        </p:spPr>
      </p:pic>
      <p:sp>
        <p:nvSpPr>
          <p:cNvPr id="7" name="Text Placeholder 2">
            <a:extLst>
              <a:ext uri="{FF2B5EF4-FFF2-40B4-BE49-F238E27FC236}">
                <a16:creationId xmlns:a16="http://schemas.microsoft.com/office/drawing/2014/main" id="{3E9574B2-8932-E0CD-C935-E934BED2B275}"/>
              </a:ext>
            </a:extLst>
          </p:cNvPr>
          <p:cNvSpPr>
            <a:spLocks noGrp="1"/>
          </p:cNvSpPr>
          <p:nvPr>
            <p:ph idx="1"/>
          </p:nvPr>
        </p:nvSpPr>
        <p:spPr>
          <a:xfrm>
            <a:off x="1311964" y="954474"/>
            <a:ext cx="10177671" cy="53967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1">
            <a:extLst>
              <a:ext uri="{FF2B5EF4-FFF2-40B4-BE49-F238E27FC236}">
                <a16:creationId xmlns:a16="http://schemas.microsoft.com/office/drawing/2014/main" id="{CD0A0C15-E4A2-AB86-B6E0-1110158FB3A8}"/>
              </a:ext>
            </a:extLst>
          </p:cNvPr>
          <p:cNvSpPr txBox="1">
            <a:spLocks/>
          </p:cNvSpPr>
          <p:nvPr userDrawn="1"/>
        </p:nvSpPr>
        <p:spPr>
          <a:xfrm rot="16200000">
            <a:off x="-1698500" y="3002010"/>
            <a:ext cx="5396751"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kern="1200">
                <a:solidFill>
                  <a:schemeClr val="bg1"/>
                </a:solidFill>
                <a:latin typeface="Garamond" panose="02020404030301010803" pitchFamily="18" charset="0"/>
                <a:ea typeface="+mj-ea"/>
                <a:cs typeface="+mj-cs"/>
              </a:defRPr>
            </a:lvl1pPr>
          </a:lstStyle>
          <a:p>
            <a:pPr algn="l"/>
            <a:r>
              <a:rPr lang="en-US" sz="6600" b="1" dirty="0">
                <a:solidFill>
                  <a:srgbClr val="F5FAFD"/>
                </a:solidFill>
              </a:rPr>
              <a:t>next steps</a:t>
            </a:r>
            <a:endParaRPr lang="en-GB" sz="6600" b="1" dirty="0">
              <a:solidFill>
                <a:srgbClr val="F5FAFD"/>
              </a:solidFill>
            </a:endParaRPr>
          </a:p>
        </p:txBody>
      </p:sp>
    </p:spTree>
    <p:extLst>
      <p:ext uri="{BB962C8B-B14F-4D97-AF65-F5344CB8AC3E}">
        <p14:creationId xmlns:p14="http://schemas.microsoft.com/office/powerpoint/2010/main" val="2643436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D287F-88F6-0566-5636-54D7469CAC16}"/>
              </a:ext>
            </a:extLst>
          </p:cNvPr>
          <p:cNvSpPr>
            <a:spLocks noGrp="1"/>
          </p:cNvSpPr>
          <p:nvPr>
            <p:ph type="title"/>
          </p:nvPr>
        </p:nvSpPr>
        <p:spPr>
          <a:xfrm>
            <a:off x="4798631" y="0"/>
            <a:ext cx="6770517" cy="1325563"/>
          </a:xfrm>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7176866-2506-C4F6-2E8A-E42634A5BDC6}"/>
              </a:ext>
            </a:extLst>
          </p:cNvPr>
          <p:cNvSpPr>
            <a:spLocks noGrp="1"/>
          </p:cNvSpPr>
          <p:nvPr>
            <p:ph type="dt" sz="half" idx="10"/>
          </p:nvPr>
        </p:nvSpPr>
        <p:spPr/>
        <p:txBody>
          <a:bodyPr/>
          <a:lstStyle/>
          <a:p>
            <a:fld id="{6D3FC62B-B64F-4E31-98DA-E1CD3DDD733C}" type="datetimeFigureOut">
              <a:rPr lang="en-GB" smtClean="0"/>
              <a:pPr/>
              <a:t>17/03/2025</a:t>
            </a:fld>
            <a:endParaRPr lang="en-GB" dirty="0"/>
          </a:p>
        </p:txBody>
      </p:sp>
      <p:sp>
        <p:nvSpPr>
          <p:cNvPr id="4" name="Footer Placeholder 3">
            <a:extLst>
              <a:ext uri="{FF2B5EF4-FFF2-40B4-BE49-F238E27FC236}">
                <a16:creationId xmlns:a16="http://schemas.microsoft.com/office/drawing/2014/main" id="{4F50E4B9-DF20-D1AD-55C0-D55E1E598278}"/>
              </a:ext>
            </a:extLst>
          </p:cNvPr>
          <p:cNvSpPr>
            <a:spLocks noGrp="1"/>
          </p:cNvSpPr>
          <p:nvPr>
            <p:ph type="ftr" sz="quarter" idx="11"/>
          </p:nvPr>
        </p:nvSpPr>
        <p:spPr/>
        <p:txBody>
          <a:bodyPr/>
          <a:lstStyle/>
          <a:p>
            <a:r>
              <a:rPr lang="en-GB"/>
              <a:t>Amy Green - PrePEP 2025</a:t>
            </a:r>
            <a:endParaRPr lang="en-GB" dirty="0"/>
          </a:p>
        </p:txBody>
      </p:sp>
      <p:sp>
        <p:nvSpPr>
          <p:cNvPr id="5" name="Slide Number Placeholder 4">
            <a:extLst>
              <a:ext uri="{FF2B5EF4-FFF2-40B4-BE49-F238E27FC236}">
                <a16:creationId xmlns:a16="http://schemas.microsoft.com/office/drawing/2014/main" id="{55DA95D9-A559-48AF-122C-475F7ADC5BD6}"/>
              </a:ext>
            </a:extLst>
          </p:cNvPr>
          <p:cNvSpPr>
            <a:spLocks noGrp="1"/>
          </p:cNvSpPr>
          <p:nvPr>
            <p:ph type="sldNum" sz="quarter" idx="12"/>
          </p:nvPr>
        </p:nvSpPr>
        <p:spPr/>
        <p:txBody>
          <a:bodyPr/>
          <a:lstStyle/>
          <a:p>
            <a:r>
              <a:rPr lang="en-GB"/>
              <a:t>Slide </a:t>
            </a:r>
            <a:fld id="{FFDA6714-AD49-4296-BA5A-131DCF33236E}" type="slidenum">
              <a:rPr lang="en-GB" smtClean="0"/>
              <a:pPr/>
              <a:t>‹#›</a:t>
            </a:fld>
            <a:endParaRPr lang="en-GB" dirty="0"/>
          </a:p>
        </p:txBody>
      </p:sp>
      <p:pic>
        <p:nvPicPr>
          <p:cNvPr id="6" name="Picture 5">
            <a:extLst>
              <a:ext uri="{FF2B5EF4-FFF2-40B4-BE49-F238E27FC236}">
                <a16:creationId xmlns:a16="http://schemas.microsoft.com/office/drawing/2014/main" id="{6FF9B46D-96F8-B67F-1C93-CACA6133C46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9142" y="6530138"/>
            <a:ext cx="1116000" cy="316982"/>
          </a:xfrm>
          <a:prstGeom prst="rect">
            <a:avLst/>
          </a:prstGeom>
        </p:spPr>
      </p:pic>
      <p:sp>
        <p:nvSpPr>
          <p:cNvPr id="7" name="Text Placeholder 2">
            <a:extLst>
              <a:ext uri="{FF2B5EF4-FFF2-40B4-BE49-F238E27FC236}">
                <a16:creationId xmlns:a16="http://schemas.microsoft.com/office/drawing/2014/main" id="{3E9574B2-8932-E0CD-C935-E934BED2B275}"/>
              </a:ext>
            </a:extLst>
          </p:cNvPr>
          <p:cNvSpPr>
            <a:spLocks noGrp="1"/>
          </p:cNvSpPr>
          <p:nvPr>
            <p:ph idx="1"/>
          </p:nvPr>
        </p:nvSpPr>
        <p:spPr>
          <a:xfrm>
            <a:off x="1311964" y="954474"/>
            <a:ext cx="10177671" cy="53967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1">
            <a:extLst>
              <a:ext uri="{FF2B5EF4-FFF2-40B4-BE49-F238E27FC236}">
                <a16:creationId xmlns:a16="http://schemas.microsoft.com/office/drawing/2014/main" id="{CD0A0C15-E4A2-AB86-B6E0-1110158FB3A8}"/>
              </a:ext>
            </a:extLst>
          </p:cNvPr>
          <p:cNvSpPr txBox="1">
            <a:spLocks/>
          </p:cNvSpPr>
          <p:nvPr userDrawn="1"/>
        </p:nvSpPr>
        <p:spPr>
          <a:xfrm rot="16200000">
            <a:off x="-1698500" y="3002010"/>
            <a:ext cx="5396751"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kern="1200">
                <a:solidFill>
                  <a:schemeClr val="bg1"/>
                </a:solidFill>
                <a:latin typeface="Garamond" panose="02020404030301010803" pitchFamily="18" charset="0"/>
                <a:ea typeface="+mj-ea"/>
                <a:cs typeface="+mj-cs"/>
              </a:defRPr>
            </a:lvl1pPr>
          </a:lstStyle>
          <a:p>
            <a:pPr algn="l"/>
            <a:r>
              <a:rPr lang="en-US" sz="6600" b="1" dirty="0">
                <a:solidFill>
                  <a:srgbClr val="F5FAFD"/>
                </a:solidFill>
              </a:rPr>
              <a:t>thank you</a:t>
            </a:r>
            <a:endParaRPr lang="en-GB" sz="6600" b="1" dirty="0">
              <a:solidFill>
                <a:srgbClr val="F5FAFD"/>
              </a:solidFill>
            </a:endParaRPr>
          </a:p>
        </p:txBody>
      </p:sp>
    </p:spTree>
    <p:extLst>
      <p:ext uri="{BB962C8B-B14F-4D97-AF65-F5344CB8AC3E}">
        <p14:creationId xmlns:p14="http://schemas.microsoft.com/office/powerpoint/2010/main" val="2065506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C2E1A-8152-3A62-5B6E-8DE0AD936D1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D544FF-0247-0136-D365-21F8A8FEDD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95C709-46CF-C312-1ABD-272EC34DDD6D}"/>
              </a:ext>
            </a:extLst>
          </p:cNvPr>
          <p:cNvSpPr>
            <a:spLocks noGrp="1"/>
          </p:cNvSpPr>
          <p:nvPr>
            <p:ph type="dt" sz="half" idx="10"/>
          </p:nvPr>
        </p:nvSpPr>
        <p:spPr/>
        <p:txBody>
          <a:bodyPr/>
          <a:lstStyle/>
          <a:p>
            <a:fld id="{6D3FC62B-B64F-4E31-98DA-E1CD3DDD733C}" type="datetimeFigureOut">
              <a:rPr lang="en-GB" smtClean="0"/>
              <a:t>16/03/2025</a:t>
            </a:fld>
            <a:endParaRPr lang="en-GB"/>
          </a:p>
        </p:txBody>
      </p:sp>
      <p:sp>
        <p:nvSpPr>
          <p:cNvPr id="5" name="Footer Placeholder 4">
            <a:extLst>
              <a:ext uri="{FF2B5EF4-FFF2-40B4-BE49-F238E27FC236}">
                <a16:creationId xmlns:a16="http://schemas.microsoft.com/office/drawing/2014/main" id="{310B1CAB-0BC4-67C5-134A-9983B49B05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D34932-09E3-C83E-305C-7D6BB98585DF}"/>
              </a:ext>
            </a:extLst>
          </p:cNvPr>
          <p:cNvSpPr>
            <a:spLocks noGrp="1"/>
          </p:cNvSpPr>
          <p:nvPr>
            <p:ph type="sldNum" sz="quarter" idx="12"/>
          </p:nvPr>
        </p:nvSpPr>
        <p:spPr/>
        <p:txBody>
          <a:bodyPr/>
          <a:lstStyle/>
          <a:p>
            <a:fld id="{FFDA6714-AD49-4296-BA5A-131DCF33236E}" type="slidenum">
              <a:rPr lang="en-GB" smtClean="0"/>
              <a:t>‹#›</a:t>
            </a:fld>
            <a:endParaRPr lang="en-GB"/>
          </a:p>
        </p:txBody>
      </p:sp>
    </p:spTree>
    <p:extLst>
      <p:ext uri="{BB962C8B-B14F-4D97-AF65-F5344CB8AC3E}">
        <p14:creationId xmlns:p14="http://schemas.microsoft.com/office/powerpoint/2010/main" val="3573251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746A2-01F7-5252-7F06-4BB44F0983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2EB11B-B437-8504-5F4C-3BD56E91F1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D2B370-EF47-F96B-A9BE-E9C6BC3A6F47}"/>
              </a:ext>
            </a:extLst>
          </p:cNvPr>
          <p:cNvSpPr>
            <a:spLocks noGrp="1"/>
          </p:cNvSpPr>
          <p:nvPr>
            <p:ph type="dt" sz="half" idx="10"/>
          </p:nvPr>
        </p:nvSpPr>
        <p:spPr/>
        <p:txBody>
          <a:bodyPr/>
          <a:lstStyle/>
          <a:p>
            <a:fld id="{6D3FC62B-B64F-4E31-98DA-E1CD3DDD733C}" type="datetimeFigureOut">
              <a:rPr lang="en-GB" smtClean="0"/>
              <a:t>16/03/2025</a:t>
            </a:fld>
            <a:endParaRPr lang="en-GB"/>
          </a:p>
        </p:txBody>
      </p:sp>
      <p:sp>
        <p:nvSpPr>
          <p:cNvPr id="5" name="Footer Placeholder 4">
            <a:extLst>
              <a:ext uri="{FF2B5EF4-FFF2-40B4-BE49-F238E27FC236}">
                <a16:creationId xmlns:a16="http://schemas.microsoft.com/office/drawing/2014/main" id="{27090D01-2435-EFD5-2029-D5436B127A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9365B5-5542-8914-75E5-F48DAA08C0B6}"/>
              </a:ext>
            </a:extLst>
          </p:cNvPr>
          <p:cNvSpPr>
            <a:spLocks noGrp="1"/>
          </p:cNvSpPr>
          <p:nvPr>
            <p:ph type="sldNum" sz="quarter" idx="12"/>
          </p:nvPr>
        </p:nvSpPr>
        <p:spPr/>
        <p:txBody>
          <a:bodyPr/>
          <a:lstStyle/>
          <a:p>
            <a:fld id="{FFDA6714-AD49-4296-BA5A-131DCF33236E}" type="slidenum">
              <a:rPr lang="en-GB" smtClean="0"/>
              <a:t>‹#›</a:t>
            </a:fld>
            <a:endParaRPr lang="en-GB"/>
          </a:p>
        </p:txBody>
      </p:sp>
    </p:spTree>
    <p:extLst>
      <p:ext uri="{BB962C8B-B14F-4D97-AF65-F5344CB8AC3E}">
        <p14:creationId xmlns:p14="http://schemas.microsoft.com/office/powerpoint/2010/main" val="351959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278E8-B59C-6A93-0D06-8D5C565F77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2AF7A4-A277-117D-F909-1330ABFDE6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AB567A6-5DA8-E15C-2C0F-C26DBBB390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B37DC03-2B00-BDA7-B68C-F2AF30CCC0BA}"/>
              </a:ext>
            </a:extLst>
          </p:cNvPr>
          <p:cNvSpPr>
            <a:spLocks noGrp="1"/>
          </p:cNvSpPr>
          <p:nvPr>
            <p:ph type="dt" sz="half" idx="10"/>
          </p:nvPr>
        </p:nvSpPr>
        <p:spPr/>
        <p:txBody>
          <a:bodyPr/>
          <a:lstStyle/>
          <a:p>
            <a:fld id="{6D3FC62B-B64F-4E31-98DA-E1CD3DDD733C}" type="datetimeFigureOut">
              <a:rPr lang="en-GB" smtClean="0"/>
              <a:t>16/03/2025</a:t>
            </a:fld>
            <a:endParaRPr lang="en-GB"/>
          </a:p>
        </p:txBody>
      </p:sp>
      <p:sp>
        <p:nvSpPr>
          <p:cNvPr id="6" name="Footer Placeholder 5">
            <a:extLst>
              <a:ext uri="{FF2B5EF4-FFF2-40B4-BE49-F238E27FC236}">
                <a16:creationId xmlns:a16="http://schemas.microsoft.com/office/drawing/2014/main" id="{BA8B2E97-E60C-6345-ED71-0C107BC87B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F54EAF-35E8-CBE0-8649-52F420977864}"/>
              </a:ext>
            </a:extLst>
          </p:cNvPr>
          <p:cNvSpPr>
            <a:spLocks noGrp="1"/>
          </p:cNvSpPr>
          <p:nvPr>
            <p:ph type="sldNum" sz="quarter" idx="12"/>
          </p:nvPr>
        </p:nvSpPr>
        <p:spPr/>
        <p:txBody>
          <a:bodyPr/>
          <a:lstStyle/>
          <a:p>
            <a:fld id="{FFDA6714-AD49-4296-BA5A-131DCF33236E}" type="slidenum">
              <a:rPr lang="en-GB" smtClean="0"/>
              <a:t>‹#›</a:t>
            </a:fld>
            <a:endParaRPr lang="en-GB"/>
          </a:p>
        </p:txBody>
      </p:sp>
    </p:spTree>
    <p:extLst>
      <p:ext uri="{BB962C8B-B14F-4D97-AF65-F5344CB8AC3E}">
        <p14:creationId xmlns:p14="http://schemas.microsoft.com/office/powerpoint/2010/main" val="2731148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9536F-5779-A6B2-EE49-EB089EC1944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2CD1DE-34FD-C844-7D08-89957BB2A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83266C-B5E8-E2C2-547B-25739BB9A2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A4EFC1A-B82C-EA3B-8519-FC2B1D91CF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F4C36E-56BC-A3CE-9136-3A02F29290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CF18D0-A390-98E4-954B-1C85F9F11A7E}"/>
              </a:ext>
            </a:extLst>
          </p:cNvPr>
          <p:cNvSpPr>
            <a:spLocks noGrp="1"/>
          </p:cNvSpPr>
          <p:nvPr>
            <p:ph type="dt" sz="half" idx="10"/>
          </p:nvPr>
        </p:nvSpPr>
        <p:spPr/>
        <p:txBody>
          <a:bodyPr/>
          <a:lstStyle/>
          <a:p>
            <a:fld id="{6D3FC62B-B64F-4E31-98DA-E1CD3DDD733C}" type="datetimeFigureOut">
              <a:rPr lang="en-GB" smtClean="0"/>
              <a:t>16/03/2025</a:t>
            </a:fld>
            <a:endParaRPr lang="en-GB"/>
          </a:p>
        </p:txBody>
      </p:sp>
      <p:sp>
        <p:nvSpPr>
          <p:cNvPr id="8" name="Footer Placeholder 7">
            <a:extLst>
              <a:ext uri="{FF2B5EF4-FFF2-40B4-BE49-F238E27FC236}">
                <a16:creationId xmlns:a16="http://schemas.microsoft.com/office/drawing/2014/main" id="{D69F5160-9A7C-2903-A2BB-5240B10482A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5568E7-B606-7BB1-3B17-18D75D649304}"/>
              </a:ext>
            </a:extLst>
          </p:cNvPr>
          <p:cNvSpPr>
            <a:spLocks noGrp="1"/>
          </p:cNvSpPr>
          <p:nvPr>
            <p:ph type="sldNum" sz="quarter" idx="12"/>
          </p:nvPr>
        </p:nvSpPr>
        <p:spPr/>
        <p:txBody>
          <a:bodyPr/>
          <a:lstStyle/>
          <a:p>
            <a:fld id="{FFDA6714-AD49-4296-BA5A-131DCF33236E}" type="slidenum">
              <a:rPr lang="en-GB" smtClean="0"/>
              <a:t>‹#›</a:t>
            </a:fld>
            <a:endParaRPr lang="en-GB"/>
          </a:p>
        </p:txBody>
      </p:sp>
    </p:spTree>
    <p:extLst>
      <p:ext uri="{BB962C8B-B14F-4D97-AF65-F5344CB8AC3E}">
        <p14:creationId xmlns:p14="http://schemas.microsoft.com/office/powerpoint/2010/main" val="3200039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FAF60-E21B-A2B1-44D9-97EDB900D2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30F47AA-2DAD-1A99-48D1-E6F3BE7F0D30}"/>
              </a:ext>
            </a:extLst>
          </p:cNvPr>
          <p:cNvSpPr>
            <a:spLocks noGrp="1"/>
          </p:cNvSpPr>
          <p:nvPr>
            <p:ph type="dt" sz="half" idx="10"/>
          </p:nvPr>
        </p:nvSpPr>
        <p:spPr/>
        <p:txBody>
          <a:bodyPr/>
          <a:lstStyle/>
          <a:p>
            <a:fld id="{6D3FC62B-B64F-4E31-98DA-E1CD3DDD733C}" type="datetimeFigureOut">
              <a:rPr lang="en-GB" smtClean="0"/>
              <a:t>16/03/2025</a:t>
            </a:fld>
            <a:endParaRPr lang="en-GB"/>
          </a:p>
        </p:txBody>
      </p:sp>
      <p:sp>
        <p:nvSpPr>
          <p:cNvPr id="4" name="Footer Placeholder 3">
            <a:extLst>
              <a:ext uri="{FF2B5EF4-FFF2-40B4-BE49-F238E27FC236}">
                <a16:creationId xmlns:a16="http://schemas.microsoft.com/office/drawing/2014/main" id="{D1C7FE55-FF50-CB66-9364-7576C691C3E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736A5D2-029C-8BC5-9928-CF218701617F}"/>
              </a:ext>
            </a:extLst>
          </p:cNvPr>
          <p:cNvSpPr>
            <a:spLocks noGrp="1"/>
          </p:cNvSpPr>
          <p:nvPr>
            <p:ph type="sldNum" sz="quarter" idx="12"/>
          </p:nvPr>
        </p:nvSpPr>
        <p:spPr/>
        <p:txBody>
          <a:bodyPr/>
          <a:lstStyle/>
          <a:p>
            <a:fld id="{FFDA6714-AD49-4296-BA5A-131DCF33236E}" type="slidenum">
              <a:rPr lang="en-GB" smtClean="0"/>
              <a:t>‹#›</a:t>
            </a:fld>
            <a:endParaRPr lang="en-GB"/>
          </a:p>
        </p:txBody>
      </p:sp>
    </p:spTree>
    <p:extLst>
      <p:ext uri="{BB962C8B-B14F-4D97-AF65-F5344CB8AC3E}">
        <p14:creationId xmlns:p14="http://schemas.microsoft.com/office/powerpoint/2010/main" val="3187952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EBC9D0-2C59-503C-27C5-D6A67FD154AC}"/>
              </a:ext>
            </a:extLst>
          </p:cNvPr>
          <p:cNvSpPr>
            <a:spLocks noGrp="1"/>
          </p:cNvSpPr>
          <p:nvPr>
            <p:ph type="dt" sz="half" idx="10"/>
          </p:nvPr>
        </p:nvSpPr>
        <p:spPr/>
        <p:txBody>
          <a:bodyPr/>
          <a:lstStyle/>
          <a:p>
            <a:fld id="{6D3FC62B-B64F-4E31-98DA-E1CD3DDD733C}" type="datetimeFigureOut">
              <a:rPr lang="en-GB" smtClean="0"/>
              <a:t>16/03/2025</a:t>
            </a:fld>
            <a:endParaRPr lang="en-GB"/>
          </a:p>
        </p:txBody>
      </p:sp>
      <p:sp>
        <p:nvSpPr>
          <p:cNvPr id="3" name="Footer Placeholder 2">
            <a:extLst>
              <a:ext uri="{FF2B5EF4-FFF2-40B4-BE49-F238E27FC236}">
                <a16:creationId xmlns:a16="http://schemas.microsoft.com/office/drawing/2014/main" id="{1D770BAE-2E26-D20E-1E97-0C25A1878F1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38603F1-A5F3-9D8C-9C08-F1067866043C}"/>
              </a:ext>
            </a:extLst>
          </p:cNvPr>
          <p:cNvSpPr>
            <a:spLocks noGrp="1"/>
          </p:cNvSpPr>
          <p:nvPr>
            <p:ph type="sldNum" sz="quarter" idx="12"/>
          </p:nvPr>
        </p:nvSpPr>
        <p:spPr/>
        <p:txBody>
          <a:bodyPr/>
          <a:lstStyle/>
          <a:p>
            <a:fld id="{FFDA6714-AD49-4296-BA5A-131DCF33236E}" type="slidenum">
              <a:rPr lang="en-GB" smtClean="0"/>
              <a:t>‹#›</a:t>
            </a:fld>
            <a:endParaRPr lang="en-GB"/>
          </a:p>
        </p:txBody>
      </p:sp>
    </p:spTree>
    <p:extLst>
      <p:ext uri="{BB962C8B-B14F-4D97-AF65-F5344CB8AC3E}">
        <p14:creationId xmlns:p14="http://schemas.microsoft.com/office/powerpoint/2010/main" val="1100562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010E-17F9-19AB-A5C8-AA580D8A01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DDA728E-7394-715D-CA66-1AAD5A3218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193166E-1828-6021-A200-986C40686C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6DBB3-0F4A-B36F-8E56-8B7FA74D93A3}"/>
              </a:ext>
            </a:extLst>
          </p:cNvPr>
          <p:cNvSpPr>
            <a:spLocks noGrp="1"/>
          </p:cNvSpPr>
          <p:nvPr>
            <p:ph type="dt" sz="half" idx="10"/>
          </p:nvPr>
        </p:nvSpPr>
        <p:spPr/>
        <p:txBody>
          <a:bodyPr/>
          <a:lstStyle/>
          <a:p>
            <a:fld id="{6D3FC62B-B64F-4E31-98DA-E1CD3DDD733C}" type="datetimeFigureOut">
              <a:rPr lang="en-GB" smtClean="0"/>
              <a:t>16/03/2025</a:t>
            </a:fld>
            <a:endParaRPr lang="en-GB"/>
          </a:p>
        </p:txBody>
      </p:sp>
      <p:sp>
        <p:nvSpPr>
          <p:cNvPr id="6" name="Footer Placeholder 5">
            <a:extLst>
              <a:ext uri="{FF2B5EF4-FFF2-40B4-BE49-F238E27FC236}">
                <a16:creationId xmlns:a16="http://schemas.microsoft.com/office/drawing/2014/main" id="{8E1EFC5A-B4E1-AA1E-9974-45EA3536BD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E3B61A-E45D-B3BF-4BF4-024539846EEA}"/>
              </a:ext>
            </a:extLst>
          </p:cNvPr>
          <p:cNvSpPr>
            <a:spLocks noGrp="1"/>
          </p:cNvSpPr>
          <p:nvPr>
            <p:ph type="sldNum" sz="quarter" idx="12"/>
          </p:nvPr>
        </p:nvSpPr>
        <p:spPr/>
        <p:txBody>
          <a:bodyPr/>
          <a:lstStyle/>
          <a:p>
            <a:fld id="{FFDA6714-AD49-4296-BA5A-131DCF33236E}" type="slidenum">
              <a:rPr lang="en-GB" smtClean="0"/>
              <a:t>‹#›</a:t>
            </a:fld>
            <a:endParaRPr lang="en-GB"/>
          </a:p>
        </p:txBody>
      </p:sp>
    </p:spTree>
    <p:extLst>
      <p:ext uri="{BB962C8B-B14F-4D97-AF65-F5344CB8AC3E}">
        <p14:creationId xmlns:p14="http://schemas.microsoft.com/office/powerpoint/2010/main" val="370947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73C10-C864-E87D-81C6-346EF7583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2BB9D26-79A6-B203-8CA4-215CE9C4ED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8F9E288-E183-C2D4-5F39-14A84F3008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90E2BA-6E05-C5CC-61AC-EE6B3982203D}"/>
              </a:ext>
            </a:extLst>
          </p:cNvPr>
          <p:cNvSpPr>
            <a:spLocks noGrp="1"/>
          </p:cNvSpPr>
          <p:nvPr>
            <p:ph type="dt" sz="half" idx="10"/>
          </p:nvPr>
        </p:nvSpPr>
        <p:spPr/>
        <p:txBody>
          <a:bodyPr/>
          <a:lstStyle/>
          <a:p>
            <a:fld id="{6D3FC62B-B64F-4E31-98DA-E1CD3DDD733C}" type="datetimeFigureOut">
              <a:rPr lang="en-GB" smtClean="0"/>
              <a:t>16/03/2025</a:t>
            </a:fld>
            <a:endParaRPr lang="en-GB"/>
          </a:p>
        </p:txBody>
      </p:sp>
      <p:sp>
        <p:nvSpPr>
          <p:cNvPr id="6" name="Footer Placeholder 5">
            <a:extLst>
              <a:ext uri="{FF2B5EF4-FFF2-40B4-BE49-F238E27FC236}">
                <a16:creationId xmlns:a16="http://schemas.microsoft.com/office/drawing/2014/main" id="{F5B34AFE-AC8D-1F2D-0AED-E2768A4E8D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B35781-BD32-64AF-C3CE-A2B0F198618D}"/>
              </a:ext>
            </a:extLst>
          </p:cNvPr>
          <p:cNvSpPr>
            <a:spLocks noGrp="1"/>
          </p:cNvSpPr>
          <p:nvPr>
            <p:ph type="sldNum" sz="quarter" idx="12"/>
          </p:nvPr>
        </p:nvSpPr>
        <p:spPr/>
        <p:txBody>
          <a:bodyPr/>
          <a:lstStyle/>
          <a:p>
            <a:fld id="{FFDA6714-AD49-4296-BA5A-131DCF33236E}" type="slidenum">
              <a:rPr lang="en-GB" smtClean="0"/>
              <a:t>‹#›</a:t>
            </a:fld>
            <a:endParaRPr lang="en-GB"/>
          </a:p>
        </p:txBody>
      </p:sp>
    </p:spTree>
    <p:extLst>
      <p:ext uri="{BB962C8B-B14F-4D97-AF65-F5344CB8AC3E}">
        <p14:creationId xmlns:p14="http://schemas.microsoft.com/office/powerpoint/2010/main" val="3827604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F7A4B53-079C-B423-1756-3ACCEE2F5E13}"/>
              </a:ext>
            </a:extLst>
          </p:cNvPr>
          <p:cNvSpPr/>
          <p:nvPr userDrawn="1"/>
        </p:nvSpPr>
        <p:spPr>
          <a:xfrm>
            <a:off x="0" y="6508776"/>
            <a:ext cx="12207901" cy="360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039A8D61-F4EC-A0A9-9990-8047AA1E842A}"/>
              </a:ext>
            </a:extLst>
          </p:cNvPr>
          <p:cNvSpPr>
            <a:spLocks noGrp="1"/>
          </p:cNvSpPr>
          <p:nvPr>
            <p:ph type="body" idx="1"/>
          </p:nvPr>
        </p:nvSpPr>
        <p:spPr>
          <a:xfrm>
            <a:off x="1311964" y="954474"/>
            <a:ext cx="10177671" cy="53967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99B95B7-96C1-1C9C-BFBA-B320F0194D58}"/>
              </a:ext>
            </a:extLst>
          </p:cNvPr>
          <p:cNvSpPr>
            <a:spLocks noGrp="1"/>
          </p:cNvSpPr>
          <p:nvPr>
            <p:ph type="dt" sz="half" idx="2"/>
          </p:nvPr>
        </p:nvSpPr>
        <p:spPr>
          <a:xfrm>
            <a:off x="1212572" y="6514236"/>
            <a:ext cx="2743200" cy="365125"/>
          </a:xfrm>
          <a:prstGeom prst="rect">
            <a:avLst/>
          </a:prstGeom>
        </p:spPr>
        <p:txBody>
          <a:bodyPr vert="horz" lIns="91440" tIns="45720" rIns="91440" bIns="45720" rtlCol="0" anchor="ctr"/>
          <a:lstStyle>
            <a:lvl1pPr algn="l">
              <a:defRPr sz="1200">
                <a:solidFill>
                  <a:schemeClr val="tx2"/>
                </a:solidFill>
                <a:latin typeface="Garamond" panose="02020404030301010803" pitchFamily="18" charset="0"/>
              </a:defRPr>
            </a:lvl1pPr>
          </a:lstStyle>
          <a:p>
            <a:fld id="{6D3FC62B-B64F-4E31-98DA-E1CD3DDD733C}" type="datetimeFigureOut">
              <a:rPr lang="en-GB" smtClean="0"/>
              <a:pPr/>
              <a:t>16/03/2025</a:t>
            </a:fld>
            <a:endParaRPr lang="en-GB" dirty="0"/>
          </a:p>
        </p:txBody>
      </p:sp>
      <p:sp>
        <p:nvSpPr>
          <p:cNvPr id="5" name="Footer Placeholder 4">
            <a:extLst>
              <a:ext uri="{FF2B5EF4-FFF2-40B4-BE49-F238E27FC236}">
                <a16:creationId xmlns:a16="http://schemas.microsoft.com/office/drawing/2014/main" id="{11F0EAF4-76E6-90B2-E278-1491D6AF29D3}"/>
              </a:ext>
            </a:extLst>
          </p:cNvPr>
          <p:cNvSpPr>
            <a:spLocks noGrp="1"/>
          </p:cNvSpPr>
          <p:nvPr>
            <p:ph type="ftr" sz="quarter" idx="3"/>
          </p:nvPr>
        </p:nvSpPr>
        <p:spPr>
          <a:xfrm>
            <a:off x="4389119" y="6514236"/>
            <a:ext cx="4114800" cy="365125"/>
          </a:xfrm>
          <a:prstGeom prst="rect">
            <a:avLst/>
          </a:prstGeom>
        </p:spPr>
        <p:txBody>
          <a:bodyPr vert="horz" lIns="91440" tIns="45720" rIns="91440" bIns="45720" rtlCol="0" anchor="ctr"/>
          <a:lstStyle>
            <a:lvl1pPr algn="ctr">
              <a:defRPr sz="1200">
                <a:solidFill>
                  <a:schemeClr val="tx2"/>
                </a:solidFill>
                <a:latin typeface="Garamond" panose="02020404030301010803" pitchFamily="18" charset="0"/>
              </a:defRPr>
            </a:lvl1pPr>
          </a:lstStyle>
          <a:p>
            <a:r>
              <a:rPr lang="en-GB"/>
              <a:t>Amy Green - PrePEP 2025</a:t>
            </a:r>
            <a:endParaRPr lang="en-GB" dirty="0"/>
          </a:p>
        </p:txBody>
      </p:sp>
      <p:sp>
        <p:nvSpPr>
          <p:cNvPr id="6" name="Slide Number Placeholder 5">
            <a:extLst>
              <a:ext uri="{FF2B5EF4-FFF2-40B4-BE49-F238E27FC236}">
                <a16:creationId xmlns:a16="http://schemas.microsoft.com/office/drawing/2014/main" id="{1BE0BD01-D139-FF18-C5BB-1D50160F3A01}"/>
              </a:ext>
            </a:extLst>
          </p:cNvPr>
          <p:cNvSpPr>
            <a:spLocks noGrp="1"/>
          </p:cNvSpPr>
          <p:nvPr>
            <p:ph type="sldNum" sz="quarter" idx="4"/>
          </p:nvPr>
        </p:nvSpPr>
        <p:spPr>
          <a:xfrm>
            <a:off x="8913413" y="6514236"/>
            <a:ext cx="2743200" cy="365125"/>
          </a:xfrm>
          <a:prstGeom prst="rect">
            <a:avLst/>
          </a:prstGeom>
        </p:spPr>
        <p:txBody>
          <a:bodyPr vert="horz" lIns="91440" tIns="45720" rIns="91440" bIns="45720" rtlCol="0" anchor="ctr"/>
          <a:lstStyle>
            <a:lvl1pPr algn="r">
              <a:defRPr sz="1200">
                <a:solidFill>
                  <a:schemeClr val="tx2"/>
                </a:solidFill>
                <a:latin typeface="Garamond" panose="02020404030301010803" pitchFamily="18" charset="0"/>
              </a:defRPr>
            </a:lvl1pPr>
          </a:lstStyle>
          <a:p>
            <a:r>
              <a:rPr lang="en-GB"/>
              <a:t>Slide </a:t>
            </a:r>
            <a:fld id="{FFDA6714-AD49-4296-BA5A-131DCF33236E}" type="slidenum">
              <a:rPr lang="en-GB" smtClean="0"/>
              <a:pPr/>
              <a:t>‹#›</a:t>
            </a:fld>
            <a:endParaRPr lang="en-GB" dirty="0"/>
          </a:p>
        </p:txBody>
      </p:sp>
      <p:sp>
        <p:nvSpPr>
          <p:cNvPr id="8" name="Rectangle 7">
            <a:extLst>
              <a:ext uri="{FF2B5EF4-FFF2-40B4-BE49-F238E27FC236}">
                <a16:creationId xmlns:a16="http://schemas.microsoft.com/office/drawing/2014/main" id="{9E9C1C0A-41E0-74EC-F54A-38426A9BEF77}"/>
              </a:ext>
            </a:extLst>
          </p:cNvPr>
          <p:cNvSpPr/>
          <p:nvPr userDrawn="1"/>
        </p:nvSpPr>
        <p:spPr>
          <a:xfrm>
            <a:off x="1203962" y="-7952"/>
            <a:ext cx="10988037" cy="810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752C2E23-9BC6-C3F9-CCB5-5781BCAC6EC6}"/>
              </a:ext>
            </a:extLst>
          </p:cNvPr>
          <p:cNvSpPr/>
          <p:nvPr userDrawn="1"/>
        </p:nvSpPr>
        <p:spPr>
          <a:xfrm>
            <a:off x="-15902" y="-7950"/>
            <a:ext cx="1224000" cy="6873902"/>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21AA1070-801E-D279-28E2-EFCE365F4979}"/>
              </a:ext>
            </a:extLst>
          </p:cNvPr>
          <p:cNvSpPr>
            <a:spLocks noGrp="1"/>
          </p:cNvSpPr>
          <p:nvPr>
            <p:ph type="title"/>
          </p:nvPr>
        </p:nvSpPr>
        <p:spPr>
          <a:xfrm>
            <a:off x="1300676" y="-7952"/>
            <a:ext cx="10188959" cy="1325563"/>
          </a:xfrm>
          <a:prstGeom prst="rect">
            <a:avLst/>
          </a:prstGeom>
        </p:spPr>
        <p:txBody>
          <a:bodyPr vert="horz" lIns="91440" tIns="45720" rIns="91440" bIns="45720" rtlCol="0" anchor="ctr">
            <a:normAutofit/>
          </a:bodyPr>
          <a:lstStyle/>
          <a:p>
            <a:r>
              <a:rPr lang="en-US" dirty="0"/>
              <a:t>Click to add</a:t>
            </a:r>
            <a:endParaRPr lang="en-GB" dirty="0"/>
          </a:p>
        </p:txBody>
      </p:sp>
      <p:sp>
        <p:nvSpPr>
          <p:cNvPr id="9" name="Rectangle 8">
            <a:extLst>
              <a:ext uri="{FF2B5EF4-FFF2-40B4-BE49-F238E27FC236}">
                <a16:creationId xmlns:a16="http://schemas.microsoft.com/office/drawing/2014/main" id="{2409F8CF-BB1A-DF28-8749-C1E3EE282FA5}"/>
              </a:ext>
            </a:extLst>
          </p:cNvPr>
          <p:cNvSpPr/>
          <p:nvPr userDrawn="1"/>
        </p:nvSpPr>
        <p:spPr>
          <a:xfrm>
            <a:off x="11656613" y="-7952"/>
            <a:ext cx="540000" cy="688185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1706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3" r:id="rId16"/>
    <p:sldLayoutId id="2147483665" r:id="rId17"/>
    <p:sldLayoutId id="2147483666" r:id="rId18"/>
  </p:sldLayoutIdLst>
  <p:txStyles>
    <p:titleStyle>
      <a:lvl1pPr algn="r" defTabSz="914400" rtl="0" eaLnBrk="1" latinLnBrk="0" hangingPunct="1">
        <a:lnSpc>
          <a:spcPct val="90000"/>
        </a:lnSpc>
        <a:spcBef>
          <a:spcPct val="0"/>
        </a:spcBef>
        <a:buNone/>
        <a:defRPr sz="4400" kern="1200">
          <a:solidFill>
            <a:schemeClr val="bg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edition.cnn.com/2024/06/14/india/india-sikkim-landslide-deaths-tourists-stranded-intl-hnk/indehttps:/www.theguardian.com/world/2024/apr/23/china-floods-death-toll-guangdong-province-pearl-river-deltax.html" TargetMode="External"/><Relationship Id="rId7" Type="http://schemas.openxmlformats.org/officeDocument/2006/relationships/diagramQuickStyle" Target="../diagrams/quickStyle2.xml"/><Relationship Id="rId2" Type="http://schemas.openxmlformats.org/officeDocument/2006/relationships/hyperlink" Target="https://mediacentre.christianaid.org.uk/new-study-top-10-climate-disasters-cost-the-world-billions-in-2024/" TargetMode="External"/><Relationship Id="rId1" Type="http://schemas.openxmlformats.org/officeDocument/2006/relationships/slideLayout" Target="../slideLayouts/slideLayout1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s://www.opb.org/article/2024/10/30/spain-flooding-photos-show-the-devastation-in-valencia/" TargetMode="External"/><Relationship Id="rId9" Type="http://schemas.microsoft.com/office/2007/relationships/diagramDrawing" Target="../diagrams/drawing2.xml"/></Relationships>
</file>

<file path=ppt/slides/_rels/slide1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png"/><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1.emf"/></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A9FBA-A939-AE45-1BED-B238E463888F}"/>
              </a:ext>
            </a:extLst>
          </p:cNvPr>
          <p:cNvSpPr>
            <a:spLocks noGrp="1"/>
          </p:cNvSpPr>
          <p:nvPr>
            <p:ph type="title"/>
          </p:nvPr>
        </p:nvSpPr>
        <p:spPr>
          <a:xfrm>
            <a:off x="1367625" y="0"/>
            <a:ext cx="10201524" cy="1325563"/>
          </a:xfrm>
        </p:spPr>
        <p:txBody>
          <a:bodyPr/>
          <a:lstStyle/>
          <a:p>
            <a:r>
              <a:rPr lang="en-GB" dirty="0"/>
              <a:t>A </a:t>
            </a:r>
            <a:r>
              <a:rPr lang="en-GB" dirty="0">
                <a:solidFill>
                  <a:schemeClr val="tx2"/>
                </a:solidFill>
              </a:rPr>
              <a:t>G</a:t>
            </a:r>
            <a:r>
              <a:rPr lang="en-GB" dirty="0"/>
              <a:t>lobal </a:t>
            </a:r>
            <a:r>
              <a:rPr lang="en-GB" dirty="0">
                <a:solidFill>
                  <a:schemeClr val="tx2"/>
                </a:solidFill>
              </a:rPr>
              <a:t>S</a:t>
            </a:r>
            <a:r>
              <a:rPr lang="en-GB" dirty="0"/>
              <a:t>ub-</a:t>
            </a:r>
            <a:r>
              <a:rPr lang="en-GB" dirty="0">
                <a:solidFill>
                  <a:schemeClr val="tx2"/>
                </a:solidFill>
              </a:rPr>
              <a:t>D</a:t>
            </a:r>
            <a:r>
              <a:rPr lang="en-GB" dirty="0"/>
              <a:t>aily </a:t>
            </a:r>
            <a:r>
              <a:rPr lang="en-GB" dirty="0">
                <a:solidFill>
                  <a:schemeClr val="tx2"/>
                </a:solidFill>
              </a:rPr>
              <a:t>R</a:t>
            </a:r>
            <a:r>
              <a:rPr lang="en-GB" dirty="0"/>
              <a:t>ainfall dataset</a:t>
            </a:r>
          </a:p>
        </p:txBody>
      </p:sp>
      <p:sp>
        <p:nvSpPr>
          <p:cNvPr id="4" name="Title 1">
            <a:extLst>
              <a:ext uri="{FF2B5EF4-FFF2-40B4-BE49-F238E27FC236}">
                <a16:creationId xmlns:a16="http://schemas.microsoft.com/office/drawing/2014/main" id="{9823C355-ED7E-79E0-660B-60C425A3E51F}"/>
              </a:ext>
            </a:extLst>
          </p:cNvPr>
          <p:cNvSpPr txBox="1">
            <a:spLocks/>
          </p:cNvSpPr>
          <p:nvPr/>
        </p:nvSpPr>
        <p:spPr>
          <a:xfrm>
            <a:off x="1232451" y="4818487"/>
            <a:ext cx="10471868" cy="1796995"/>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400" kern="1200">
                <a:solidFill>
                  <a:schemeClr val="bg1"/>
                </a:solidFill>
                <a:latin typeface="Garamond" panose="02020404030301010803" pitchFamily="18" charset="0"/>
                <a:ea typeface="+mj-ea"/>
                <a:cs typeface="+mj-cs"/>
              </a:defRPr>
            </a:lvl1pPr>
          </a:lstStyle>
          <a:p>
            <a:r>
              <a:rPr lang="en-GB" sz="24000" dirty="0">
                <a:solidFill>
                  <a:schemeClr val="accent1">
                    <a:lumMod val="20000"/>
                    <a:lumOff val="80000"/>
                  </a:schemeClr>
                </a:solidFill>
              </a:rPr>
              <a:t>GSDR</a:t>
            </a:r>
          </a:p>
        </p:txBody>
      </p:sp>
      <p:sp>
        <p:nvSpPr>
          <p:cNvPr id="5" name="Title 1">
            <a:extLst>
              <a:ext uri="{FF2B5EF4-FFF2-40B4-BE49-F238E27FC236}">
                <a16:creationId xmlns:a16="http://schemas.microsoft.com/office/drawing/2014/main" id="{3D15FDF0-6151-1CA6-04EA-80996F3AD20A}"/>
              </a:ext>
            </a:extLst>
          </p:cNvPr>
          <p:cNvSpPr txBox="1">
            <a:spLocks/>
          </p:cNvSpPr>
          <p:nvPr/>
        </p:nvSpPr>
        <p:spPr>
          <a:xfrm>
            <a:off x="5392619" y="1325563"/>
            <a:ext cx="6057258"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kern="1200">
                <a:solidFill>
                  <a:schemeClr val="bg1"/>
                </a:solidFill>
                <a:latin typeface="Garamond" panose="02020404030301010803" pitchFamily="18" charset="0"/>
                <a:ea typeface="+mj-ea"/>
                <a:cs typeface="+mj-cs"/>
              </a:defRPr>
            </a:lvl1pPr>
          </a:lstStyle>
          <a:p>
            <a:r>
              <a:rPr lang="en-GB" sz="3600" b="1" dirty="0">
                <a:solidFill>
                  <a:schemeClr val="tx1"/>
                </a:solidFill>
              </a:rPr>
              <a:t>Amy C. Green</a:t>
            </a:r>
            <a:r>
              <a:rPr lang="en-GB" sz="2800" baseline="30000" dirty="0">
                <a:solidFill>
                  <a:schemeClr val="tx1"/>
                </a:solidFill>
              </a:rPr>
              <a:t>1</a:t>
            </a:r>
            <a:endParaRPr lang="en-GB" sz="3600" b="1" dirty="0">
              <a:solidFill>
                <a:schemeClr val="tx1"/>
              </a:solidFill>
            </a:endParaRPr>
          </a:p>
          <a:p>
            <a:r>
              <a:rPr lang="en-GB" sz="2400" dirty="0">
                <a:solidFill>
                  <a:schemeClr val="tx1"/>
                </a:solidFill>
              </a:rPr>
              <a:t>Hayley Fowler</a:t>
            </a:r>
            <a:r>
              <a:rPr lang="en-GB" sz="1800" baseline="30000" dirty="0">
                <a:solidFill>
                  <a:schemeClr val="tx1"/>
                </a:solidFill>
              </a:rPr>
              <a:t>1</a:t>
            </a:r>
            <a:r>
              <a:rPr lang="en-GB" sz="2400" dirty="0">
                <a:solidFill>
                  <a:schemeClr val="tx1"/>
                </a:solidFill>
              </a:rPr>
              <a:t>, Matt Fry</a:t>
            </a:r>
            <a:r>
              <a:rPr lang="en-GB" sz="1800" baseline="30000" dirty="0">
                <a:solidFill>
                  <a:schemeClr val="tx1"/>
                </a:solidFill>
              </a:rPr>
              <a:t>2</a:t>
            </a:r>
            <a:r>
              <a:rPr lang="en-GB" sz="2400" dirty="0">
                <a:solidFill>
                  <a:schemeClr val="tx1"/>
                </a:solidFill>
              </a:rPr>
              <a:t>, Stephen Blenkinsop</a:t>
            </a:r>
            <a:r>
              <a:rPr lang="en-GB" sz="1800" baseline="30000" dirty="0">
                <a:solidFill>
                  <a:schemeClr val="tx1"/>
                </a:solidFill>
              </a:rPr>
              <a:t>1</a:t>
            </a:r>
            <a:r>
              <a:rPr lang="en-GB" sz="2400" dirty="0">
                <a:solidFill>
                  <a:schemeClr val="tx1"/>
                </a:solidFill>
              </a:rPr>
              <a:t>, Elizabeth Lewis</a:t>
            </a:r>
            <a:r>
              <a:rPr lang="en-GB" sz="1800" baseline="30000" dirty="0">
                <a:solidFill>
                  <a:schemeClr val="tx1"/>
                </a:solidFill>
              </a:rPr>
              <a:t>3</a:t>
            </a:r>
            <a:r>
              <a:rPr lang="en-GB" sz="2400" dirty="0">
                <a:solidFill>
                  <a:schemeClr val="tx1"/>
                </a:solidFill>
              </a:rPr>
              <a:t>, Selma Guerreiro</a:t>
            </a:r>
            <a:r>
              <a:rPr lang="en-GB" sz="1800" baseline="30000" dirty="0">
                <a:solidFill>
                  <a:schemeClr val="tx1"/>
                </a:solidFill>
              </a:rPr>
              <a:t>1</a:t>
            </a:r>
            <a:endParaRPr lang="en-GB" sz="2400" dirty="0">
              <a:solidFill>
                <a:schemeClr val="tx1"/>
              </a:solidFill>
            </a:endParaRPr>
          </a:p>
        </p:txBody>
      </p:sp>
      <p:sp>
        <p:nvSpPr>
          <p:cNvPr id="6" name="Title 1">
            <a:extLst>
              <a:ext uri="{FF2B5EF4-FFF2-40B4-BE49-F238E27FC236}">
                <a16:creationId xmlns:a16="http://schemas.microsoft.com/office/drawing/2014/main" id="{33FA0225-FE62-16D5-75D9-EE2140F50CAC}"/>
              </a:ext>
            </a:extLst>
          </p:cNvPr>
          <p:cNvSpPr txBox="1">
            <a:spLocks/>
          </p:cNvSpPr>
          <p:nvPr/>
        </p:nvSpPr>
        <p:spPr>
          <a:xfrm>
            <a:off x="1610138" y="3179542"/>
            <a:ext cx="9700591"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kern="1200">
                <a:solidFill>
                  <a:schemeClr val="bg1"/>
                </a:solidFill>
                <a:latin typeface="Garamond" panose="02020404030301010803" pitchFamily="18" charset="0"/>
                <a:ea typeface="+mj-ea"/>
                <a:cs typeface="+mj-cs"/>
              </a:defRPr>
            </a:lvl1pPr>
          </a:lstStyle>
          <a:p>
            <a:r>
              <a:rPr lang="en-GB" sz="3200" b="1" dirty="0">
                <a:solidFill>
                  <a:schemeClr val="accent2"/>
                </a:solidFill>
              </a:rPr>
              <a:t>amy.green3@newcastle .ac.uk</a:t>
            </a:r>
          </a:p>
        </p:txBody>
      </p:sp>
      <p:sp>
        <p:nvSpPr>
          <p:cNvPr id="7" name="Title 1">
            <a:extLst>
              <a:ext uri="{FF2B5EF4-FFF2-40B4-BE49-F238E27FC236}">
                <a16:creationId xmlns:a16="http://schemas.microsoft.com/office/drawing/2014/main" id="{99D42F06-0755-A7AC-CD52-19169983E717}"/>
              </a:ext>
            </a:extLst>
          </p:cNvPr>
          <p:cNvSpPr txBox="1">
            <a:spLocks/>
          </p:cNvSpPr>
          <p:nvPr/>
        </p:nvSpPr>
        <p:spPr>
          <a:xfrm>
            <a:off x="1669774" y="2377439"/>
            <a:ext cx="9700591"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kern="1200">
                <a:solidFill>
                  <a:schemeClr val="bg1"/>
                </a:solidFill>
                <a:latin typeface="Garamond" panose="02020404030301010803" pitchFamily="18" charset="0"/>
                <a:ea typeface="+mj-ea"/>
                <a:cs typeface="+mj-cs"/>
              </a:defRPr>
            </a:lvl1pPr>
          </a:lstStyle>
          <a:p>
            <a:r>
              <a:rPr lang="en-GB" sz="2000" baseline="30000" dirty="0">
                <a:solidFill>
                  <a:schemeClr val="accent4"/>
                </a:solidFill>
              </a:rPr>
              <a:t>1 </a:t>
            </a:r>
            <a:r>
              <a:rPr lang="en-GB" sz="2000" dirty="0">
                <a:solidFill>
                  <a:schemeClr val="accent4"/>
                </a:solidFill>
              </a:rPr>
              <a:t>School of Engineering, Newcastle University</a:t>
            </a:r>
          </a:p>
          <a:p>
            <a:r>
              <a:rPr lang="en-GB" sz="2000" baseline="30000" dirty="0">
                <a:solidFill>
                  <a:schemeClr val="accent4"/>
                </a:solidFill>
              </a:rPr>
              <a:t>2 </a:t>
            </a:r>
            <a:r>
              <a:rPr lang="en-GB" sz="2000" dirty="0">
                <a:solidFill>
                  <a:schemeClr val="accent4"/>
                </a:solidFill>
              </a:rPr>
              <a:t>UK Centre for Ecology and Hydrology</a:t>
            </a:r>
          </a:p>
          <a:p>
            <a:r>
              <a:rPr lang="en-GB" sz="2000" baseline="30000" dirty="0">
                <a:solidFill>
                  <a:schemeClr val="accent4"/>
                </a:solidFill>
              </a:rPr>
              <a:t>3 </a:t>
            </a:r>
            <a:r>
              <a:rPr lang="en-GB" sz="2000" dirty="0">
                <a:solidFill>
                  <a:schemeClr val="accent4"/>
                </a:solidFill>
              </a:rPr>
              <a:t>School of Engineering, Manchester University</a:t>
            </a:r>
          </a:p>
        </p:txBody>
      </p:sp>
      <p:pic>
        <p:nvPicPr>
          <p:cNvPr id="9" name="Picture 8" descr="A dirt road with trees in the background&#10;&#10;AI-generated content may be incorrect.">
            <a:extLst>
              <a:ext uri="{FF2B5EF4-FFF2-40B4-BE49-F238E27FC236}">
                <a16:creationId xmlns:a16="http://schemas.microsoft.com/office/drawing/2014/main" id="{293344C2-5C5A-18A3-06F7-AF03E146BC3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367625" y="1536171"/>
            <a:ext cx="2429839" cy="1823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Cars driving through a flooded street&#10;&#10;AI-generated content may be incorrect.">
            <a:extLst>
              <a:ext uri="{FF2B5EF4-FFF2-40B4-BE49-F238E27FC236}">
                <a16:creationId xmlns:a16="http://schemas.microsoft.com/office/drawing/2014/main" id="{46247495-80FA-6255-3A9E-8752B2C0F57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156775" y="2321708"/>
            <a:ext cx="2185531" cy="18037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A aerial view of a pile of debris&#10;&#10;AI-generated content may be incorrect.">
            <a:extLst>
              <a:ext uri="{FF2B5EF4-FFF2-40B4-BE49-F238E27FC236}">
                <a16:creationId xmlns:a16="http://schemas.microsoft.com/office/drawing/2014/main" id="{514C902F-242E-313A-9A5A-1CFF98AA53D3}"/>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2419036" y="1041086"/>
            <a:ext cx="2488156" cy="1399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A bridge over water with cars and trees&#10;&#10;AI-generated content may be incorrect.">
            <a:extLst>
              <a:ext uri="{FF2B5EF4-FFF2-40B4-BE49-F238E27FC236}">
                <a16:creationId xmlns:a16="http://schemas.microsoft.com/office/drawing/2014/main" id="{D7ED389F-5B0B-721A-230B-3B302143AE8B}"/>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1613959" y="3237453"/>
            <a:ext cx="2232000" cy="1490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A group of people in a boat in a flooded street&#10;&#10;AI-generated content may be incorrect.">
            <a:extLst>
              <a:ext uri="{FF2B5EF4-FFF2-40B4-BE49-F238E27FC236}">
                <a16:creationId xmlns:a16="http://schemas.microsoft.com/office/drawing/2014/main" id="{8F5F1077-5D2D-33B9-2B71-F8A370203275}"/>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2671348" y="4100509"/>
            <a:ext cx="2232000" cy="1483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oup of cars in a flooded street&#10;&#10;AI-generated content may be incorrect.">
            <a:extLst>
              <a:ext uri="{FF2B5EF4-FFF2-40B4-BE49-F238E27FC236}">
                <a16:creationId xmlns:a16="http://schemas.microsoft.com/office/drawing/2014/main" id="{F350656D-4703-2E8F-CCBE-6EA94B7BB50C}"/>
              </a:ext>
            </a:extLst>
          </p:cNvPr>
          <p:cNvPicPr>
            <a:picLocks noChangeAspect="1"/>
          </p:cNvPicPr>
          <p:nvPr/>
        </p:nvPicPr>
        <p:blipFill>
          <a:blip r:embed="rId8">
            <a:alphaModFix amt="70000"/>
            <a:extLst>
              <a:ext uri="{28A0092B-C50C-407E-A947-70E740481C1C}">
                <a14:useLocalDpi xmlns:a14="http://schemas.microsoft.com/office/drawing/2010/main" val="0"/>
              </a:ext>
            </a:extLst>
          </a:blip>
          <a:stretch>
            <a:fillRect/>
          </a:stretch>
        </p:blipFill>
        <p:spPr>
          <a:xfrm>
            <a:off x="1397550" y="4552917"/>
            <a:ext cx="2448409" cy="16312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10225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EBB8AD-589C-152B-E703-6AC7F304119E}"/>
              </a:ext>
            </a:extLst>
          </p:cNvPr>
          <p:cNvSpPr>
            <a:spLocks noGrp="1"/>
          </p:cNvSpPr>
          <p:nvPr>
            <p:ph type="title"/>
          </p:nvPr>
        </p:nvSpPr>
        <p:spPr/>
        <p:txBody>
          <a:bodyPr/>
          <a:lstStyle/>
          <a:p>
            <a:r>
              <a:rPr lang="en-GB" dirty="0"/>
              <a:t>Climatology</a:t>
            </a:r>
          </a:p>
        </p:txBody>
      </p:sp>
      <p:sp>
        <p:nvSpPr>
          <p:cNvPr id="8" name="Content Placeholder 7">
            <a:extLst>
              <a:ext uri="{FF2B5EF4-FFF2-40B4-BE49-F238E27FC236}">
                <a16:creationId xmlns:a16="http://schemas.microsoft.com/office/drawing/2014/main" id="{8D3E036F-2204-5FB4-37B1-A35483C31EFC}"/>
              </a:ext>
            </a:extLst>
          </p:cNvPr>
          <p:cNvSpPr>
            <a:spLocks noGrp="1"/>
          </p:cNvSpPr>
          <p:nvPr>
            <p:ph idx="1"/>
          </p:nvPr>
        </p:nvSpPr>
        <p:spPr/>
        <p:txBody>
          <a:bodyPr/>
          <a:lstStyle/>
          <a:p>
            <a:r>
              <a:rPr lang="en-GB" dirty="0"/>
              <a:t>Intensity-duration-frequency curves</a:t>
            </a:r>
          </a:p>
        </p:txBody>
      </p:sp>
      <p:pic>
        <p:nvPicPr>
          <p:cNvPr id="12" name="Picture 11">
            <a:extLst>
              <a:ext uri="{FF2B5EF4-FFF2-40B4-BE49-F238E27FC236}">
                <a16:creationId xmlns:a16="http://schemas.microsoft.com/office/drawing/2014/main" id="{04D2CBCA-09C9-A588-1AE7-05E64D18EF29}"/>
              </a:ext>
            </a:extLst>
          </p:cNvPr>
          <p:cNvPicPr>
            <a:picLocks noChangeAspect="1"/>
          </p:cNvPicPr>
          <p:nvPr/>
        </p:nvPicPr>
        <p:blipFill>
          <a:blip r:embed="rId2"/>
          <a:stretch>
            <a:fillRect/>
          </a:stretch>
        </p:blipFill>
        <p:spPr>
          <a:xfrm>
            <a:off x="1684002" y="1803399"/>
            <a:ext cx="9885146" cy="4670005"/>
          </a:xfrm>
          <a:prstGeom prst="rect">
            <a:avLst/>
          </a:prstGeom>
        </p:spPr>
      </p:pic>
    </p:spTree>
    <p:extLst>
      <p:ext uri="{BB962C8B-B14F-4D97-AF65-F5344CB8AC3E}">
        <p14:creationId xmlns:p14="http://schemas.microsoft.com/office/powerpoint/2010/main" val="2781186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EBB8AD-589C-152B-E703-6AC7F304119E}"/>
              </a:ext>
            </a:extLst>
          </p:cNvPr>
          <p:cNvSpPr>
            <a:spLocks noGrp="1"/>
          </p:cNvSpPr>
          <p:nvPr>
            <p:ph type="title"/>
          </p:nvPr>
        </p:nvSpPr>
        <p:spPr/>
        <p:txBody>
          <a:bodyPr/>
          <a:lstStyle/>
          <a:p>
            <a:r>
              <a:rPr lang="en-GB" dirty="0"/>
              <a:t>Extreme rainfall analysis</a:t>
            </a:r>
          </a:p>
        </p:txBody>
      </p:sp>
      <p:pic>
        <p:nvPicPr>
          <p:cNvPr id="10" name="Picture 9">
            <a:extLst>
              <a:ext uri="{FF2B5EF4-FFF2-40B4-BE49-F238E27FC236}">
                <a16:creationId xmlns:a16="http://schemas.microsoft.com/office/drawing/2014/main" id="{039F4EF8-849A-656E-0FF2-771E4B58F2BC}"/>
              </a:ext>
            </a:extLst>
          </p:cNvPr>
          <p:cNvPicPr>
            <a:picLocks noChangeAspect="1"/>
          </p:cNvPicPr>
          <p:nvPr/>
        </p:nvPicPr>
        <p:blipFill>
          <a:blip r:embed="rId3"/>
          <a:srcRect l="-1902" r="2"/>
          <a:stretch/>
        </p:blipFill>
        <p:spPr>
          <a:xfrm>
            <a:off x="4338736" y="1105873"/>
            <a:ext cx="7104393" cy="58311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 name="Content Placeholder 7">
            <a:extLst>
              <a:ext uri="{FF2B5EF4-FFF2-40B4-BE49-F238E27FC236}">
                <a16:creationId xmlns:a16="http://schemas.microsoft.com/office/drawing/2014/main" id="{739FF011-3B4E-6D98-921E-AAEB2172CC0A}"/>
              </a:ext>
            </a:extLst>
          </p:cNvPr>
          <p:cNvSpPr>
            <a:spLocks noGrp="1"/>
          </p:cNvSpPr>
          <p:nvPr>
            <p:ph idx="1"/>
          </p:nvPr>
        </p:nvSpPr>
        <p:spPr>
          <a:xfrm>
            <a:off x="1320801" y="978887"/>
            <a:ext cx="2743200" cy="5398724"/>
          </a:xfrm>
        </p:spPr>
        <p:txBody>
          <a:bodyPr>
            <a:normAutofit/>
          </a:bodyPr>
          <a:lstStyle/>
          <a:p>
            <a:r>
              <a:rPr lang="en-GB" sz="2400" dirty="0"/>
              <a:t>ERA5 significantly underestimates return levels (40% lower) across all climates (1hr), and all durations (tropical regions), even with areal reduction factor</a:t>
            </a:r>
          </a:p>
          <a:p>
            <a:pPr marL="0" indent="0">
              <a:buNone/>
            </a:pPr>
            <a:endParaRPr lang="en-GB" sz="2400" dirty="0"/>
          </a:p>
        </p:txBody>
      </p:sp>
      <p:sp>
        <p:nvSpPr>
          <p:cNvPr id="18" name="Rectangle: Rounded Corners 17">
            <a:extLst>
              <a:ext uri="{FF2B5EF4-FFF2-40B4-BE49-F238E27FC236}">
                <a16:creationId xmlns:a16="http://schemas.microsoft.com/office/drawing/2014/main" id="{FF5911D7-91F3-9372-4AC3-31548D019B64}"/>
              </a:ext>
            </a:extLst>
          </p:cNvPr>
          <p:cNvSpPr/>
          <p:nvPr/>
        </p:nvSpPr>
        <p:spPr>
          <a:xfrm>
            <a:off x="1320801" y="4176889"/>
            <a:ext cx="2743200" cy="220072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D5D3ACBF-2DC5-3AE8-FF2B-8D62BBED53D5}"/>
              </a:ext>
            </a:extLst>
          </p:cNvPr>
          <p:cNvSpPr txBox="1"/>
          <p:nvPr/>
        </p:nvSpPr>
        <p:spPr>
          <a:xfrm>
            <a:off x="1569157" y="4307754"/>
            <a:ext cx="2314222" cy="1938992"/>
          </a:xfrm>
          <a:prstGeom prst="rect">
            <a:avLst/>
          </a:prstGeom>
          <a:noFill/>
        </p:spPr>
        <p:txBody>
          <a:bodyPr wrap="square">
            <a:spAutoFit/>
          </a:bodyPr>
          <a:lstStyle/>
          <a:p>
            <a:r>
              <a:rPr lang="en-GB" sz="2400" dirty="0">
                <a:solidFill>
                  <a:schemeClr val="bg1"/>
                </a:solidFill>
                <a:latin typeface="Garamond" panose="02020404030301010803" pitchFamily="18" charset="0"/>
              </a:rPr>
              <a:t>Advise against using gridded reanalysis rainfall data for extreme studies</a:t>
            </a:r>
          </a:p>
        </p:txBody>
      </p:sp>
    </p:spTree>
    <p:extLst>
      <p:ext uri="{BB962C8B-B14F-4D97-AF65-F5344CB8AC3E}">
        <p14:creationId xmlns:p14="http://schemas.microsoft.com/office/powerpoint/2010/main" val="98922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9607743-3719-FC26-BD61-A9B7D9F404E9}"/>
              </a:ext>
            </a:extLst>
          </p:cNvPr>
          <p:cNvSpPr/>
          <p:nvPr/>
        </p:nvSpPr>
        <p:spPr>
          <a:xfrm>
            <a:off x="1320801" y="3341512"/>
            <a:ext cx="2743200" cy="303610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4AEBB8AD-589C-152B-E703-6AC7F304119E}"/>
              </a:ext>
            </a:extLst>
          </p:cNvPr>
          <p:cNvSpPr>
            <a:spLocks noGrp="1"/>
          </p:cNvSpPr>
          <p:nvPr>
            <p:ph type="title"/>
          </p:nvPr>
        </p:nvSpPr>
        <p:spPr/>
        <p:txBody>
          <a:bodyPr/>
          <a:lstStyle/>
          <a:p>
            <a:r>
              <a:rPr lang="en-GB" dirty="0"/>
              <a:t>Extreme rainfall analysis</a:t>
            </a:r>
          </a:p>
        </p:txBody>
      </p:sp>
      <p:pic>
        <p:nvPicPr>
          <p:cNvPr id="10" name="Picture 9">
            <a:extLst>
              <a:ext uri="{FF2B5EF4-FFF2-40B4-BE49-F238E27FC236}">
                <a16:creationId xmlns:a16="http://schemas.microsoft.com/office/drawing/2014/main" id="{039F4EF8-849A-656E-0FF2-771E4B58F2BC}"/>
              </a:ext>
            </a:extLst>
          </p:cNvPr>
          <p:cNvPicPr>
            <a:picLocks noChangeAspect="1"/>
          </p:cNvPicPr>
          <p:nvPr/>
        </p:nvPicPr>
        <p:blipFill>
          <a:blip r:embed="rId3"/>
          <a:srcRect l="-1902" r="2"/>
          <a:stretch/>
        </p:blipFill>
        <p:spPr>
          <a:xfrm>
            <a:off x="4338736" y="1105873"/>
            <a:ext cx="7104393" cy="58311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 name="Content Placeholder 7">
            <a:extLst>
              <a:ext uri="{FF2B5EF4-FFF2-40B4-BE49-F238E27FC236}">
                <a16:creationId xmlns:a16="http://schemas.microsoft.com/office/drawing/2014/main" id="{739FF011-3B4E-6D98-921E-AAEB2172CC0A}"/>
              </a:ext>
            </a:extLst>
          </p:cNvPr>
          <p:cNvSpPr>
            <a:spLocks noGrp="1"/>
          </p:cNvSpPr>
          <p:nvPr>
            <p:ph idx="1"/>
          </p:nvPr>
        </p:nvSpPr>
        <p:spPr>
          <a:xfrm>
            <a:off x="1320801" y="978887"/>
            <a:ext cx="2743200" cy="5398724"/>
          </a:xfrm>
        </p:spPr>
        <p:txBody>
          <a:bodyPr>
            <a:normAutofit/>
          </a:bodyPr>
          <a:lstStyle/>
          <a:p>
            <a:r>
              <a:rPr lang="en-GB" sz="2400" dirty="0"/>
              <a:t>Mostly similar return levels for regional/single-gauge, some differ significantly (no bias either way)</a:t>
            </a:r>
          </a:p>
        </p:txBody>
      </p:sp>
      <p:sp>
        <p:nvSpPr>
          <p:cNvPr id="17" name="TextBox 16">
            <a:extLst>
              <a:ext uri="{FF2B5EF4-FFF2-40B4-BE49-F238E27FC236}">
                <a16:creationId xmlns:a16="http://schemas.microsoft.com/office/drawing/2014/main" id="{D5D3ACBF-2DC5-3AE8-FF2B-8D62BBED53D5}"/>
              </a:ext>
            </a:extLst>
          </p:cNvPr>
          <p:cNvSpPr txBox="1"/>
          <p:nvPr/>
        </p:nvSpPr>
        <p:spPr>
          <a:xfrm>
            <a:off x="1420441" y="3438511"/>
            <a:ext cx="2643560" cy="2677656"/>
          </a:xfrm>
          <a:prstGeom prst="rect">
            <a:avLst/>
          </a:prstGeom>
          <a:noFill/>
        </p:spPr>
        <p:txBody>
          <a:bodyPr wrap="square">
            <a:spAutoFit/>
          </a:bodyPr>
          <a:lstStyle/>
          <a:p>
            <a:r>
              <a:rPr lang="en-GB" sz="2400" dirty="0">
                <a:solidFill>
                  <a:schemeClr val="bg1"/>
                </a:solidFill>
                <a:latin typeface="Garamond" panose="02020404030301010803" pitchFamily="18" charset="0"/>
              </a:rPr>
              <a:t>Apply single-gauge and regional frequency for return levels, for a robust risk assessment for flood design infrastructure</a:t>
            </a:r>
          </a:p>
        </p:txBody>
      </p:sp>
    </p:spTree>
    <p:extLst>
      <p:ext uri="{BB962C8B-B14F-4D97-AF65-F5344CB8AC3E}">
        <p14:creationId xmlns:p14="http://schemas.microsoft.com/office/powerpoint/2010/main" val="192882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9607743-3719-FC26-BD61-A9B7D9F404E9}"/>
              </a:ext>
            </a:extLst>
          </p:cNvPr>
          <p:cNvSpPr/>
          <p:nvPr/>
        </p:nvSpPr>
        <p:spPr>
          <a:xfrm>
            <a:off x="1320801" y="3174264"/>
            <a:ext cx="2743200" cy="193899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4AEBB8AD-589C-152B-E703-6AC7F304119E}"/>
              </a:ext>
            </a:extLst>
          </p:cNvPr>
          <p:cNvSpPr>
            <a:spLocks noGrp="1"/>
          </p:cNvSpPr>
          <p:nvPr>
            <p:ph type="title"/>
          </p:nvPr>
        </p:nvSpPr>
        <p:spPr/>
        <p:txBody>
          <a:bodyPr/>
          <a:lstStyle/>
          <a:p>
            <a:r>
              <a:rPr lang="en-GB" dirty="0"/>
              <a:t>Extreme rainfall workflow</a:t>
            </a:r>
          </a:p>
        </p:txBody>
      </p:sp>
      <p:pic>
        <p:nvPicPr>
          <p:cNvPr id="10" name="Picture 9">
            <a:extLst>
              <a:ext uri="{FF2B5EF4-FFF2-40B4-BE49-F238E27FC236}">
                <a16:creationId xmlns:a16="http://schemas.microsoft.com/office/drawing/2014/main" id="{039F4EF8-849A-656E-0FF2-771E4B58F2BC}"/>
              </a:ext>
            </a:extLst>
          </p:cNvPr>
          <p:cNvPicPr>
            <a:picLocks noChangeAspect="1"/>
          </p:cNvPicPr>
          <p:nvPr/>
        </p:nvPicPr>
        <p:blipFill>
          <a:blip r:embed="rId3"/>
          <a:srcRect l="-1902" r="2"/>
          <a:stretch/>
        </p:blipFill>
        <p:spPr>
          <a:xfrm>
            <a:off x="4338736" y="1105873"/>
            <a:ext cx="7104393" cy="58311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 name="Content Placeholder 7">
            <a:extLst>
              <a:ext uri="{FF2B5EF4-FFF2-40B4-BE49-F238E27FC236}">
                <a16:creationId xmlns:a16="http://schemas.microsoft.com/office/drawing/2014/main" id="{739FF011-3B4E-6D98-921E-AAEB2172CC0A}"/>
              </a:ext>
            </a:extLst>
          </p:cNvPr>
          <p:cNvSpPr>
            <a:spLocks noGrp="1"/>
          </p:cNvSpPr>
          <p:nvPr>
            <p:ph idx="1"/>
          </p:nvPr>
        </p:nvSpPr>
        <p:spPr>
          <a:xfrm>
            <a:off x="1320801" y="978887"/>
            <a:ext cx="2743200" cy="5398724"/>
          </a:xfrm>
        </p:spPr>
        <p:txBody>
          <a:bodyPr>
            <a:normAutofit/>
          </a:bodyPr>
          <a:lstStyle/>
          <a:p>
            <a:r>
              <a:rPr lang="en-GB" sz="2400" dirty="0"/>
              <a:t>Daily and sub-daily interactions for GEV shape parameter varies across climate regions</a:t>
            </a:r>
          </a:p>
        </p:txBody>
      </p:sp>
      <p:sp>
        <p:nvSpPr>
          <p:cNvPr id="17" name="TextBox 16">
            <a:extLst>
              <a:ext uri="{FF2B5EF4-FFF2-40B4-BE49-F238E27FC236}">
                <a16:creationId xmlns:a16="http://schemas.microsoft.com/office/drawing/2014/main" id="{D5D3ACBF-2DC5-3AE8-FF2B-8D62BBED53D5}"/>
              </a:ext>
            </a:extLst>
          </p:cNvPr>
          <p:cNvSpPr txBox="1"/>
          <p:nvPr/>
        </p:nvSpPr>
        <p:spPr>
          <a:xfrm>
            <a:off x="1420441" y="3178874"/>
            <a:ext cx="2643560" cy="1938992"/>
          </a:xfrm>
          <a:prstGeom prst="rect">
            <a:avLst/>
          </a:prstGeom>
          <a:noFill/>
        </p:spPr>
        <p:txBody>
          <a:bodyPr wrap="square">
            <a:spAutoFit/>
          </a:bodyPr>
          <a:lstStyle/>
          <a:p>
            <a:r>
              <a:rPr lang="en-GB" sz="2400" dirty="0">
                <a:solidFill>
                  <a:schemeClr val="bg1"/>
                </a:solidFill>
                <a:latin typeface="Garamond" panose="02020404030301010803" pitchFamily="18" charset="0"/>
              </a:rPr>
              <a:t>Universal method for inferring sub-daily from daily (e.g. IDF curves) impractical</a:t>
            </a:r>
          </a:p>
        </p:txBody>
      </p:sp>
      <p:sp>
        <p:nvSpPr>
          <p:cNvPr id="7" name="Rectangle: Rounded Corners 6">
            <a:extLst>
              <a:ext uri="{FF2B5EF4-FFF2-40B4-BE49-F238E27FC236}">
                <a16:creationId xmlns:a16="http://schemas.microsoft.com/office/drawing/2014/main" id="{F266C983-4D1B-48FB-2BE5-2509EBD89467}"/>
              </a:ext>
            </a:extLst>
          </p:cNvPr>
          <p:cNvSpPr/>
          <p:nvPr/>
        </p:nvSpPr>
        <p:spPr>
          <a:xfrm>
            <a:off x="1320800" y="5407377"/>
            <a:ext cx="5034843" cy="1190367"/>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3495DA3-13F8-6FC0-FB40-EE3478BBD1D3}"/>
              </a:ext>
            </a:extLst>
          </p:cNvPr>
          <p:cNvSpPr txBox="1"/>
          <p:nvPr/>
        </p:nvSpPr>
        <p:spPr>
          <a:xfrm>
            <a:off x="1420441" y="5407377"/>
            <a:ext cx="4848576" cy="1200329"/>
          </a:xfrm>
          <a:prstGeom prst="rect">
            <a:avLst/>
          </a:prstGeom>
          <a:noFill/>
        </p:spPr>
        <p:txBody>
          <a:bodyPr wrap="square">
            <a:spAutoFit/>
          </a:bodyPr>
          <a:lstStyle/>
          <a:p>
            <a:r>
              <a:rPr lang="en-GB" sz="2400" dirty="0">
                <a:solidFill>
                  <a:schemeClr val="bg1"/>
                </a:solidFill>
                <a:latin typeface="Garamond" panose="02020404030301010803" pitchFamily="18" charset="0"/>
              </a:rPr>
              <a:t>Crucial validation tool for the rising no. of convection-permitting climate models worldwide.</a:t>
            </a:r>
          </a:p>
        </p:txBody>
      </p:sp>
    </p:spTree>
    <p:extLst>
      <p:ext uri="{BB962C8B-B14F-4D97-AF65-F5344CB8AC3E}">
        <p14:creationId xmlns:p14="http://schemas.microsoft.com/office/powerpoint/2010/main" val="2135864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75A80B-61B8-8738-6179-09FD26B9F530}"/>
              </a:ext>
            </a:extLst>
          </p:cNvPr>
          <p:cNvSpPr>
            <a:spLocks noGrp="1"/>
          </p:cNvSpPr>
          <p:nvPr>
            <p:ph type="title"/>
          </p:nvPr>
        </p:nvSpPr>
        <p:spPr/>
        <p:txBody>
          <a:bodyPr/>
          <a:lstStyle/>
          <a:p>
            <a:r>
              <a:rPr lang="en-GB" dirty="0"/>
              <a:t>GSDR updates</a:t>
            </a:r>
          </a:p>
        </p:txBody>
      </p:sp>
      <p:sp>
        <p:nvSpPr>
          <p:cNvPr id="8" name="Content Placeholder 7">
            <a:extLst>
              <a:ext uri="{FF2B5EF4-FFF2-40B4-BE49-F238E27FC236}">
                <a16:creationId xmlns:a16="http://schemas.microsoft.com/office/drawing/2014/main" id="{BA7AE294-2F3A-CA24-70E7-BA00047A593D}"/>
              </a:ext>
            </a:extLst>
          </p:cNvPr>
          <p:cNvSpPr>
            <a:spLocks noGrp="1"/>
          </p:cNvSpPr>
          <p:nvPr>
            <p:ph idx="1"/>
          </p:nvPr>
        </p:nvSpPr>
        <p:spPr/>
        <p:txBody>
          <a:bodyPr/>
          <a:lstStyle/>
          <a:p>
            <a:endParaRPr lang="en-GB" dirty="0"/>
          </a:p>
        </p:txBody>
      </p:sp>
      <p:pic>
        <p:nvPicPr>
          <p:cNvPr id="9" name="Content Placeholder 4">
            <a:extLst>
              <a:ext uri="{FF2B5EF4-FFF2-40B4-BE49-F238E27FC236}">
                <a16:creationId xmlns:a16="http://schemas.microsoft.com/office/drawing/2014/main" id="{60598FE9-19D1-1621-EDB0-2499A9186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964" y="848802"/>
            <a:ext cx="8383419" cy="5608094"/>
          </a:xfrm>
          <a:prstGeom prst="rect">
            <a:avLst/>
          </a:prstGeom>
        </p:spPr>
      </p:pic>
      <p:pic>
        <p:nvPicPr>
          <p:cNvPr id="11" name="Picture 10" descr="A graph showing the growth of the number of years&#10;&#10;AI-generated content may be incorrect.">
            <a:extLst>
              <a:ext uri="{FF2B5EF4-FFF2-40B4-BE49-F238E27FC236}">
                <a16:creationId xmlns:a16="http://schemas.microsoft.com/office/drawing/2014/main" id="{64E68275-8315-D7CA-B259-5FB64AA20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7264" y="954474"/>
            <a:ext cx="1674248" cy="1191921"/>
          </a:xfrm>
          <a:prstGeom prst="rect">
            <a:avLst/>
          </a:prstGeom>
        </p:spPr>
      </p:pic>
      <p:sp>
        <p:nvSpPr>
          <p:cNvPr id="14" name="Content Placeholder 7">
            <a:extLst>
              <a:ext uri="{FF2B5EF4-FFF2-40B4-BE49-F238E27FC236}">
                <a16:creationId xmlns:a16="http://schemas.microsoft.com/office/drawing/2014/main" id="{78ABAC55-0CC4-0934-4C4C-54D0B902FCE1}"/>
              </a:ext>
            </a:extLst>
          </p:cNvPr>
          <p:cNvSpPr txBox="1">
            <a:spLocks/>
          </p:cNvSpPr>
          <p:nvPr/>
        </p:nvSpPr>
        <p:spPr>
          <a:xfrm>
            <a:off x="1464364" y="1106874"/>
            <a:ext cx="10177671" cy="53967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tx2"/>
                </a:solidFill>
              </a:rPr>
              <a:t>Global</a:t>
            </a:r>
          </a:p>
        </p:txBody>
      </p:sp>
    </p:spTree>
    <p:extLst>
      <p:ext uri="{BB962C8B-B14F-4D97-AF65-F5344CB8AC3E}">
        <p14:creationId xmlns:p14="http://schemas.microsoft.com/office/powerpoint/2010/main" val="1645492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75A80B-61B8-8738-6179-09FD26B9F530}"/>
              </a:ext>
            </a:extLst>
          </p:cNvPr>
          <p:cNvSpPr>
            <a:spLocks noGrp="1"/>
          </p:cNvSpPr>
          <p:nvPr>
            <p:ph type="title"/>
          </p:nvPr>
        </p:nvSpPr>
        <p:spPr/>
        <p:txBody>
          <a:bodyPr/>
          <a:lstStyle/>
          <a:p>
            <a:r>
              <a:rPr lang="en-GB" dirty="0"/>
              <a:t>GSDR updates</a:t>
            </a:r>
          </a:p>
        </p:txBody>
      </p:sp>
      <p:pic>
        <p:nvPicPr>
          <p:cNvPr id="9" name="Content Placeholder 4">
            <a:extLst>
              <a:ext uri="{FF2B5EF4-FFF2-40B4-BE49-F238E27FC236}">
                <a16:creationId xmlns:a16="http://schemas.microsoft.com/office/drawing/2014/main" id="{60598FE9-19D1-1621-EDB0-2499A9186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964" y="848802"/>
            <a:ext cx="8383419" cy="5608094"/>
          </a:xfrm>
          <a:prstGeom prst="rect">
            <a:avLst/>
          </a:prstGeom>
        </p:spPr>
      </p:pic>
      <p:pic>
        <p:nvPicPr>
          <p:cNvPr id="11" name="Picture 10" descr="A graph showing the growth of the number of years&#10;&#10;AI-generated content may be incorrect.">
            <a:extLst>
              <a:ext uri="{FF2B5EF4-FFF2-40B4-BE49-F238E27FC236}">
                <a16:creationId xmlns:a16="http://schemas.microsoft.com/office/drawing/2014/main" id="{64E68275-8315-D7CA-B259-5FB64AA20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7264" y="954474"/>
            <a:ext cx="1674248" cy="1191921"/>
          </a:xfrm>
          <a:prstGeom prst="rect">
            <a:avLst/>
          </a:prstGeom>
        </p:spPr>
      </p:pic>
      <p:pic>
        <p:nvPicPr>
          <p:cNvPr id="3" name="Content Placeholder 2" descr="A map of europe with a red and blue line&#10;&#10;AI-generated content may be incorrect.">
            <a:extLst>
              <a:ext uri="{FF2B5EF4-FFF2-40B4-BE49-F238E27FC236}">
                <a16:creationId xmlns:a16="http://schemas.microsoft.com/office/drawing/2014/main" id="{EA19C0F2-6E60-5F61-4032-30E92C860088}"/>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2280" t="28659" r="20178" b="28644"/>
          <a:stretch/>
        </p:blipFill>
        <p:spPr>
          <a:xfrm>
            <a:off x="1311964" y="848801"/>
            <a:ext cx="10349458" cy="5698755"/>
          </a:xfrm>
        </p:spPr>
      </p:pic>
      <p:pic>
        <p:nvPicPr>
          <p:cNvPr id="5" name="Picture 4" descr="A map of the united states&#10;&#10;AI-generated content may be incorrect.">
            <a:extLst>
              <a:ext uri="{FF2B5EF4-FFF2-40B4-BE49-F238E27FC236}">
                <a16:creationId xmlns:a16="http://schemas.microsoft.com/office/drawing/2014/main" id="{62DA32CE-5598-9D46-DB3D-BD3B222610D2}"/>
              </a:ext>
            </a:extLst>
          </p:cNvPr>
          <p:cNvPicPr>
            <a:picLocks noChangeAspect="1"/>
          </p:cNvPicPr>
          <p:nvPr/>
        </p:nvPicPr>
        <p:blipFill>
          <a:blip r:embed="rId6">
            <a:extLst>
              <a:ext uri="{28A0092B-C50C-407E-A947-70E740481C1C}">
                <a14:useLocalDpi xmlns:a14="http://schemas.microsoft.com/office/drawing/2010/main" val="0"/>
              </a:ext>
            </a:extLst>
          </a:blip>
          <a:srcRect l="10263" t="11394" r="75447" b="9139"/>
          <a:stretch/>
        </p:blipFill>
        <p:spPr>
          <a:xfrm>
            <a:off x="1399822" y="2968978"/>
            <a:ext cx="836262" cy="3487918"/>
          </a:xfrm>
          <a:prstGeom prst="rect">
            <a:avLst/>
          </a:prstGeom>
        </p:spPr>
      </p:pic>
      <p:sp>
        <p:nvSpPr>
          <p:cNvPr id="13" name="Content Placeholder 7">
            <a:extLst>
              <a:ext uri="{FF2B5EF4-FFF2-40B4-BE49-F238E27FC236}">
                <a16:creationId xmlns:a16="http://schemas.microsoft.com/office/drawing/2014/main" id="{7638C2A7-0624-BE64-BAC0-FD8566951A10}"/>
              </a:ext>
            </a:extLst>
          </p:cNvPr>
          <p:cNvSpPr txBox="1">
            <a:spLocks/>
          </p:cNvSpPr>
          <p:nvPr/>
        </p:nvSpPr>
        <p:spPr>
          <a:xfrm>
            <a:off x="1464364" y="1106874"/>
            <a:ext cx="10177671" cy="53967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tx2"/>
                </a:solidFill>
              </a:rPr>
              <a:t>Europe</a:t>
            </a:r>
          </a:p>
        </p:txBody>
      </p:sp>
    </p:spTree>
    <p:extLst>
      <p:ext uri="{BB962C8B-B14F-4D97-AF65-F5344CB8AC3E}">
        <p14:creationId xmlns:p14="http://schemas.microsoft.com/office/powerpoint/2010/main" val="1801818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75A80B-61B8-8738-6179-09FD26B9F530}"/>
              </a:ext>
            </a:extLst>
          </p:cNvPr>
          <p:cNvSpPr>
            <a:spLocks noGrp="1"/>
          </p:cNvSpPr>
          <p:nvPr>
            <p:ph type="title"/>
          </p:nvPr>
        </p:nvSpPr>
        <p:spPr/>
        <p:txBody>
          <a:bodyPr/>
          <a:lstStyle/>
          <a:p>
            <a:r>
              <a:rPr lang="en-GB" dirty="0"/>
              <a:t>GSDR updates</a:t>
            </a:r>
          </a:p>
        </p:txBody>
      </p:sp>
      <p:pic>
        <p:nvPicPr>
          <p:cNvPr id="12" name="Picture 11" descr="A line of arrows with different sizes&#10;&#10;AI-generated content may be incorrect.">
            <a:extLst>
              <a:ext uri="{FF2B5EF4-FFF2-40B4-BE49-F238E27FC236}">
                <a16:creationId xmlns:a16="http://schemas.microsoft.com/office/drawing/2014/main" id="{6CEC72F2-39AC-C269-B400-043399AF1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824" y="1627488"/>
            <a:ext cx="9839187" cy="2295810"/>
          </a:xfrm>
          <a:prstGeom prst="rect">
            <a:avLst/>
          </a:prstGeom>
        </p:spPr>
      </p:pic>
      <p:pic>
        <p:nvPicPr>
          <p:cNvPr id="4" name="Picture 3">
            <a:extLst>
              <a:ext uri="{FF2B5EF4-FFF2-40B4-BE49-F238E27FC236}">
                <a16:creationId xmlns:a16="http://schemas.microsoft.com/office/drawing/2014/main" id="{A83819A3-6E2F-0383-DCFA-9AB5EB8386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520" y="3912669"/>
            <a:ext cx="9839187" cy="2295810"/>
          </a:xfrm>
          <a:prstGeom prst="rect">
            <a:avLst/>
          </a:prstGeom>
        </p:spPr>
      </p:pic>
      <p:sp>
        <p:nvSpPr>
          <p:cNvPr id="8" name="Content Placeholder 7">
            <a:extLst>
              <a:ext uri="{FF2B5EF4-FFF2-40B4-BE49-F238E27FC236}">
                <a16:creationId xmlns:a16="http://schemas.microsoft.com/office/drawing/2014/main" id="{8B835191-CA5E-36E7-8932-D31D4CE15FB0}"/>
              </a:ext>
            </a:extLst>
          </p:cNvPr>
          <p:cNvSpPr txBox="1">
            <a:spLocks/>
          </p:cNvSpPr>
          <p:nvPr/>
        </p:nvSpPr>
        <p:spPr>
          <a:xfrm>
            <a:off x="1464364" y="993422"/>
            <a:ext cx="10177671" cy="5510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tx2"/>
                </a:solidFill>
              </a:rPr>
              <a:t>Germany</a:t>
            </a:r>
          </a:p>
        </p:txBody>
      </p:sp>
    </p:spTree>
    <p:extLst>
      <p:ext uri="{BB962C8B-B14F-4D97-AF65-F5344CB8AC3E}">
        <p14:creationId xmlns:p14="http://schemas.microsoft.com/office/powerpoint/2010/main" val="1550085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FA893E-D591-13F0-0E3F-B73546B0A763}"/>
              </a:ext>
            </a:extLst>
          </p:cNvPr>
          <p:cNvSpPr>
            <a:spLocks noGrp="1"/>
          </p:cNvSpPr>
          <p:nvPr>
            <p:ph type="title"/>
          </p:nvPr>
        </p:nvSpPr>
        <p:spPr/>
        <p:txBody>
          <a:bodyPr/>
          <a:lstStyle/>
          <a:p>
            <a:r>
              <a:rPr lang="en-GB" dirty="0"/>
              <a:t>Moving forward</a:t>
            </a:r>
          </a:p>
        </p:txBody>
      </p:sp>
      <p:sp>
        <p:nvSpPr>
          <p:cNvPr id="5" name="Content Placeholder 4">
            <a:extLst>
              <a:ext uri="{FF2B5EF4-FFF2-40B4-BE49-F238E27FC236}">
                <a16:creationId xmlns:a16="http://schemas.microsoft.com/office/drawing/2014/main" id="{7F402246-0138-F10A-38D1-A298301681CB}"/>
              </a:ext>
            </a:extLst>
          </p:cNvPr>
          <p:cNvSpPr>
            <a:spLocks noGrp="1"/>
          </p:cNvSpPr>
          <p:nvPr>
            <p:ph idx="1"/>
          </p:nvPr>
        </p:nvSpPr>
        <p:spPr>
          <a:xfrm>
            <a:off x="1311964" y="954474"/>
            <a:ext cx="10134969" cy="5396750"/>
          </a:xfrm>
        </p:spPr>
        <p:txBody>
          <a:bodyPr>
            <a:normAutofit/>
          </a:bodyPr>
          <a:lstStyle/>
          <a:p>
            <a:r>
              <a:rPr lang="en-GB" sz="2400" kern="100" dirty="0">
                <a:effectLst/>
                <a:ea typeface="Calibri" panose="020F0502020204030204" pitchFamily="34" charset="0"/>
                <a:cs typeface="Times New Roman" panose="02020603050405020304" pitchFamily="18" charset="0"/>
              </a:rPr>
              <a:t>Additional quality control checks where available (e.g. nearest radar pixels), machine learning.</a:t>
            </a:r>
          </a:p>
          <a:p>
            <a:r>
              <a:rPr lang="en-GB" sz="2400" kern="100" dirty="0">
                <a:effectLst/>
                <a:ea typeface="Calibri" panose="020F0502020204030204" pitchFamily="34" charset="0"/>
                <a:cs typeface="Times New Roman" panose="02020603050405020304" pitchFamily="18" charset="0"/>
              </a:rPr>
              <a:t>GSDR-I: Precipitation indices </a:t>
            </a:r>
          </a:p>
          <a:p>
            <a:r>
              <a:rPr lang="en-GB" sz="2400" kern="100" dirty="0">
                <a:ea typeface="Calibri" panose="020F0502020204030204" pitchFamily="34" charset="0"/>
                <a:cs typeface="Times New Roman" panose="02020603050405020304" pitchFamily="18" charset="0"/>
              </a:rPr>
              <a:t>Better understanding how extreme precipitation will change in the future</a:t>
            </a:r>
          </a:p>
          <a:p>
            <a:pPr lvl="1"/>
            <a:r>
              <a:rPr lang="en-GB" sz="1800" kern="100" dirty="0">
                <a:ea typeface="Calibri" panose="020F0502020204030204" pitchFamily="34" charset="0"/>
                <a:cs typeface="Times New Roman" panose="02020603050405020304" pitchFamily="18" charset="0"/>
              </a:rPr>
              <a:t>Compare with climate projections and other observations (e.g. satellite) – Indices for EUROCORDEX/Convection permitting as part of IMPETUS4CHANGE</a:t>
            </a:r>
          </a:p>
          <a:p>
            <a:pPr lvl="1"/>
            <a:r>
              <a:rPr lang="en-GB" sz="1800" kern="100" dirty="0">
                <a:effectLst/>
                <a:ea typeface="Calibri" panose="020F0502020204030204" pitchFamily="34" charset="0"/>
                <a:cs typeface="Times New Roman" panose="02020603050405020304" pitchFamily="18" charset="0"/>
              </a:rPr>
              <a:t>Verification of reference peri</a:t>
            </a:r>
            <a:r>
              <a:rPr lang="en-GB" sz="1800" kern="100" dirty="0">
                <a:ea typeface="Calibri" panose="020F0502020204030204" pitchFamily="34" charset="0"/>
                <a:cs typeface="Times New Roman" panose="02020603050405020304" pitchFamily="18" charset="0"/>
              </a:rPr>
              <a:t>ods</a:t>
            </a:r>
          </a:p>
          <a:p>
            <a:pPr lvl="1"/>
            <a:r>
              <a:rPr lang="en-GB" sz="1800" kern="100" dirty="0">
                <a:effectLst/>
                <a:ea typeface="Calibri" panose="020F0502020204030204" pitchFamily="34" charset="0"/>
                <a:cs typeface="Times New Roman" panose="02020603050405020304" pitchFamily="18" charset="0"/>
              </a:rPr>
              <a:t>Assessment of performance</a:t>
            </a:r>
          </a:p>
          <a:p>
            <a:pPr lvl="1"/>
            <a:r>
              <a:rPr lang="en-GB" sz="1800" kern="100" dirty="0">
                <a:ea typeface="Calibri" panose="020F0502020204030204" pitchFamily="34" charset="0"/>
                <a:cs typeface="Times New Roman" panose="02020603050405020304" pitchFamily="18" charset="0"/>
              </a:rPr>
              <a:t>Adjustment factors for better understand</a:t>
            </a:r>
          </a:p>
          <a:p>
            <a:r>
              <a:rPr lang="en-GB" kern="100" dirty="0">
                <a:effectLst/>
                <a:ea typeface="Calibri" panose="020F0502020204030204" pitchFamily="34" charset="0"/>
                <a:cs typeface="Times New Roman" panose="02020603050405020304" pitchFamily="18" charset="0"/>
              </a:rPr>
              <a:t>Better connectivity between GSDR datasets</a:t>
            </a:r>
          </a:p>
          <a:p>
            <a:endParaRPr lang="en-GB" sz="3600" dirty="0"/>
          </a:p>
        </p:txBody>
      </p:sp>
      <p:graphicFrame>
        <p:nvGraphicFramePr>
          <p:cNvPr id="6" name="Diagram 5">
            <a:extLst>
              <a:ext uri="{FF2B5EF4-FFF2-40B4-BE49-F238E27FC236}">
                <a16:creationId xmlns:a16="http://schemas.microsoft.com/office/drawing/2014/main" id="{531BA7A7-D3B3-B509-379F-77460399C3A6}"/>
              </a:ext>
            </a:extLst>
          </p:cNvPr>
          <p:cNvGraphicFramePr/>
          <p:nvPr>
            <p:extLst>
              <p:ext uri="{D42A27DB-BD31-4B8C-83A1-F6EECF244321}">
                <p14:modId xmlns:p14="http://schemas.microsoft.com/office/powerpoint/2010/main" val="579744653"/>
              </p:ext>
            </p:extLst>
          </p:nvPr>
        </p:nvGraphicFramePr>
        <p:xfrm>
          <a:off x="2009422" y="5125156"/>
          <a:ext cx="8150577" cy="10131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group of blue and orange letters&#10;&#10;AI-generated content may be incorrect.">
            <a:extLst>
              <a:ext uri="{FF2B5EF4-FFF2-40B4-BE49-F238E27FC236}">
                <a16:creationId xmlns:a16="http://schemas.microsoft.com/office/drawing/2014/main" id="{5B154EC4-F792-205F-74C4-B062027407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8886" y="3429000"/>
            <a:ext cx="1302300" cy="1302300"/>
          </a:xfrm>
          <a:prstGeom prst="rect">
            <a:avLst/>
          </a:prstGeom>
        </p:spPr>
      </p:pic>
    </p:spTree>
    <p:extLst>
      <p:ext uri="{BB962C8B-B14F-4D97-AF65-F5344CB8AC3E}">
        <p14:creationId xmlns:p14="http://schemas.microsoft.com/office/powerpoint/2010/main" val="3187727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31123E-6DA3-EF34-31F3-50093C129187}"/>
              </a:ext>
            </a:extLst>
          </p:cNvPr>
          <p:cNvSpPr>
            <a:spLocks noGrp="1"/>
          </p:cNvSpPr>
          <p:nvPr>
            <p:ph type="title"/>
          </p:nvPr>
        </p:nvSpPr>
        <p:spPr>
          <a:xfrm>
            <a:off x="1232451" y="0"/>
            <a:ext cx="10336697" cy="1325563"/>
          </a:xfrm>
        </p:spPr>
        <p:txBody>
          <a:bodyPr/>
          <a:lstStyle/>
          <a:p>
            <a:r>
              <a:rPr lang="en-GB" dirty="0"/>
              <a:t>GSDR: A </a:t>
            </a:r>
            <a:r>
              <a:rPr lang="en-GB" dirty="0">
                <a:solidFill>
                  <a:schemeClr val="tx2"/>
                </a:solidFill>
              </a:rPr>
              <a:t>G</a:t>
            </a:r>
            <a:r>
              <a:rPr lang="en-GB" dirty="0"/>
              <a:t>lobal </a:t>
            </a:r>
            <a:r>
              <a:rPr lang="en-GB" dirty="0">
                <a:solidFill>
                  <a:schemeClr val="tx2"/>
                </a:solidFill>
              </a:rPr>
              <a:t>S</a:t>
            </a:r>
            <a:r>
              <a:rPr lang="en-GB" dirty="0"/>
              <a:t>ub-</a:t>
            </a:r>
            <a:r>
              <a:rPr lang="en-GB" dirty="0">
                <a:solidFill>
                  <a:schemeClr val="tx2"/>
                </a:solidFill>
              </a:rPr>
              <a:t>D</a:t>
            </a:r>
            <a:r>
              <a:rPr lang="en-GB" dirty="0"/>
              <a:t>aily </a:t>
            </a:r>
            <a:r>
              <a:rPr lang="en-GB" dirty="0">
                <a:solidFill>
                  <a:schemeClr val="tx2"/>
                </a:solidFill>
              </a:rPr>
              <a:t>R</a:t>
            </a:r>
            <a:r>
              <a:rPr lang="en-GB" dirty="0"/>
              <a:t>ainfall dataset</a:t>
            </a:r>
          </a:p>
        </p:txBody>
      </p:sp>
      <p:sp>
        <p:nvSpPr>
          <p:cNvPr id="5" name="Content Placeholder 4">
            <a:extLst>
              <a:ext uri="{FF2B5EF4-FFF2-40B4-BE49-F238E27FC236}">
                <a16:creationId xmlns:a16="http://schemas.microsoft.com/office/drawing/2014/main" id="{F65B9D90-1D26-EADD-AAD3-96FBC202E942}"/>
              </a:ext>
            </a:extLst>
          </p:cNvPr>
          <p:cNvSpPr>
            <a:spLocks noGrp="1"/>
          </p:cNvSpPr>
          <p:nvPr>
            <p:ph idx="1"/>
          </p:nvPr>
        </p:nvSpPr>
        <p:spPr>
          <a:xfrm>
            <a:off x="1311965" y="954474"/>
            <a:ext cx="6104836" cy="5396750"/>
          </a:xfrm>
        </p:spPr>
        <p:txBody>
          <a:bodyPr/>
          <a:lstStyle/>
          <a:p>
            <a:r>
              <a:rPr lang="en-GB" dirty="0"/>
              <a:t>What it is and why we need it</a:t>
            </a:r>
          </a:p>
          <a:p>
            <a:r>
              <a:rPr lang="en-GB" dirty="0"/>
              <a:t>Applications for extreme rainfall</a:t>
            </a:r>
          </a:p>
          <a:p>
            <a:pPr lvl="1"/>
            <a:r>
              <a:rPr lang="en-GB" dirty="0"/>
              <a:t>Crucial validation tool for convective permitting models</a:t>
            </a:r>
          </a:p>
          <a:p>
            <a:r>
              <a:rPr lang="en-GB" dirty="0"/>
              <a:t>Additional datasets within the GSDR</a:t>
            </a:r>
          </a:p>
          <a:p>
            <a:pPr lvl="1"/>
            <a:r>
              <a:rPr lang="en-GB" dirty="0"/>
              <a:t>Extreme indices</a:t>
            </a:r>
          </a:p>
          <a:p>
            <a:pPr lvl="1"/>
            <a:r>
              <a:rPr lang="en-GB" dirty="0"/>
              <a:t>Quality control</a:t>
            </a:r>
          </a:p>
          <a:p>
            <a:pPr lvl="1"/>
            <a:r>
              <a:rPr lang="en-GB" dirty="0"/>
              <a:t>Updated dataset</a:t>
            </a:r>
          </a:p>
          <a:p>
            <a:r>
              <a:rPr lang="en-GB" dirty="0"/>
              <a:t>Future plans</a:t>
            </a:r>
          </a:p>
          <a:p>
            <a:pPr marL="0" indent="0">
              <a:buNone/>
            </a:pPr>
            <a:endParaRPr lang="en-GB" dirty="0"/>
          </a:p>
        </p:txBody>
      </p:sp>
      <p:sp>
        <p:nvSpPr>
          <p:cNvPr id="11" name="Content Placeholder 4">
            <a:extLst>
              <a:ext uri="{FF2B5EF4-FFF2-40B4-BE49-F238E27FC236}">
                <a16:creationId xmlns:a16="http://schemas.microsoft.com/office/drawing/2014/main" id="{DA4C97F9-726A-2A3C-24D5-1D70B7ABB316}"/>
              </a:ext>
            </a:extLst>
          </p:cNvPr>
          <p:cNvSpPr txBox="1">
            <a:spLocks/>
          </p:cNvSpPr>
          <p:nvPr/>
        </p:nvSpPr>
        <p:spPr>
          <a:xfrm>
            <a:off x="1232451" y="4030696"/>
            <a:ext cx="10177671" cy="53967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sp>
        <p:nvSpPr>
          <p:cNvPr id="14" name="TextBox 13">
            <a:extLst>
              <a:ext uri="{FF2B5EF4-FFF2-40B4-BE49-F238E27FC236}">
                <a16:creationId xmlns:a16="http://schemas.microsoft.com/office/drawing/2014/main" id="{E0F47D14-AD6B-372A-04A7-D24B95B6E64B}"/>
              </a:ext>
            </a:extLst>
          </p:cNvPr>
          <p:cNvSpPr txBox="1"/>
          <p:nvPr/>
        </p:nvSpPr>
        <p:spPr>
          <a:xfrm>
            <a:off x="8286044" y="1171223"/>
            <a:ext cx="3283105" cy="2292935"/>
          </a:xfrm>
          <a:prstGeom prst="rect">
            <a:avLst/>
          </a:prstGeom>
          <a:noFill/>
        </p:spPr>
        <p:txBody>
          <a:bodyPr wrap="square">
            <a:spAutoFit/>
          </a:bodyPr>
          <a:lstStyle/>
          <a:p>
            <a:pPr algn="r"/>
            <a:endParaRPr lang="en-GB" sz="1100" dirty="0">
              <a:latin typeface="Garamond" panose="02020404030301010803" pitchFamily="18" charset="0"/>
              <a:hlinkClick r:id="rId2">
                <a:extLst>
                  <a:ext uri="{A12FA001-AC4F-418D-AE19-62706E023703}">
                    <ahyp:hlinkClr xmlns:ahyp="http://schemas.microsoft.com/office/drawing/2018/hyperlinkcolor" val="tx"/>
                  </a:ext>
                </a:extLst>
              </a:hlinkClick>
            </a:endParaRPr>
          </a:p>
          <a:p>
            <a:pPr algn="r"/>
            <a:endParaRPr lang="en-GB" sz="1100" b="1" dirty="0">
              <a:latin typeface="Garamond" panose="02020404030301010803" pitchFamily="18" charset="0"/>
              <a:hlinkClick r:id="rId2">
                <a:extLst>
                  <a:ext uri="{A12FA001-AC4F-418D-AE19-62706E023703}">
                    <ahyp:hlinkClr xmlns:ahyp="http://schemas.microsoft.com/office/drawing/2018/hyperlinkcolor" val="tx"/>
                  </a:ext>
                </a:extLst>
              </a:hlinkClick>
            </a:endParaRPr>
          </a:p>
          <a:p>
            <a:pPr algn="r"/>
            <a:r>
              <a:rPr lang="en-GB" sz="1100" dirty="0">
                <a:latin typeface="Garamond" panose="02020404030301010803" pitchFamily="18" charset="0"/>
                <a:hlinkClick r:id="rId2">
                  <a:extLst>
                    <a:ext uri="{A12FA001-AC4F-418D-AE19-62706E023703}">
                      <ahyp:hlinkClr xmlns:ahyp="http://schemas.microsoft.com/office/drawing/2018/hyperlinkcolor" val="tx"/>
                    </a:ext>
                  </a:extLst>
                </a:hlinkClick>
              </a:rPr>
              <a:t>https://mediacentre.christianaid.org.uk/new-study-top-10-climate-disasters-cost-the-world-billions-in-2024/</a:t>
            </a:r>
            <a:endParaRPr lang="en-GB" sz="1100" dirty="0">
              <a:latin typeface="Garamond" panose="02020404030301010803" pitchFamily="18" charset="0"/>
            </a:endParaRPr>
          </a:p>
          <a:p>
            <a:pPr algn="r"/>
            <a:r>
              <a:rPr lang="en-GB" sz="1100" dirty="0">
                <a:latin typeface="Garamond" panose="02020404030301010803" pitchFamily="18" charset="0"/>
                <a:hlinkClick r:id="rId3">
                  <a:extLst>
                    <a:ext uri="{A12FA001-AC4F-418D-AE19-62706E023703}">
                      <ahyp:hlinkClr xmlns:ahyp="http://schemas.microsoft.com/office/drawing/2018/hyperlinkcolor" val="tx"/>
                    </a:ext>
                  </a:extLst>
                </a:hlinkClick>
              </a:rPr>
              <a:t>https://edition.cnn.com/2024/06/14/india/india-sikkim-landslide-deaths-tourists-stranded-intl-hnk/indehttps://www.theguardian.com/world/2024/apr/23/china-floods-death-toll-guangdong-province-pearl-river-deltax.html</a:t>
            </a:r>
            <a:endParaRPr lang="en-GB" sz="1100" dirty="0">
              <a:latin typeface="Garamond" panose="02020404030301010803" pitchFamily="18" charset="0"/>
            </a:endParaRPr>
          </a:p>
          <a:p>
            <a:pPr algn="r"/>
            <a:r>
              <a:rPr lang="en-GB" sz="1100" dirty="0">
                <a:latin typeface="Garamond" panose="02020404030301010803" pitchFamily="18" charset="0"/>
                <a:hlinkClick r:id="rId4">
                  <a:extLst>
                    <a:ext uri="{A12FA001-AC4F-418D-AE19-62706E023703}">
                      <ahyp:hlinkClr xmlns:ahyp="http://schemas.microsoft.com/office/drawing/2018/hyperlinkcolor" val="tx"/>
                    </a:ext>
                  </a:extLst>
                </a:hlinkClick>
              </a:rPr>
              <a:t>https://www.opb.org/article/2024/10/30/spain-flooding-photos-show-the-devastation-in-valencia/</a:t>
            </a:r>
            <a:endParaRPr lang="en-GB" sz="1100" dirty="0">
              <a:latin typeface="Garamond" panose="02020404030301010803" pitchFamily="18" charset="0"/>
            </a:endParaRPr>
          </a:p>
          <a:p>
            <a:pPr algn="r"/>
            <a:endParaRPr lang="en-GB" sz="1100" dirty="0">
              <a:latin typeface="Garamond" panose="02020404030301010803" pitchFamily="18" charset="0"/>
            </a:endParaRPr>
          </a:p>
          <a:p>
            <a:pPr algn="r"/>
            <a:endParaRPr lang="en-GB" sz="1100" dirty="0">
              <a:latin typeface="Garamond" panose="02020404030301010803" pitchFamily="18" charset="0"/>
            </a:endParaRPr>
          </a:p>
        </p:txBody>
      </p:sp>
      <p:graphicFrame>
        <p:nvGraphicFramePr>
          <p:cNvPr id="15" name="Diagram 14">
            <a:extLst>
              <a:ext uri="{FF2B5EF4-FFF2-40B4-BE49-F238E27FC236}">
                <a16:creationId xmlns:a16="http://schemas.microsoft.com/office/drawing/2014/main" id="{BC0917BF-5F02-49FE-6699-6340AA7FC62D}"/>
              </a:ext>
            </a:extLst>
          </p:cNvPr>
          <p:cNvGraphicFramePr/>
          <p:nvPr>
            <p:extLst>
              <p:ext uri="{D42A27DB-BD31-4B8C-83A1-F6EECF244321}">
                <p14:modId xmlns:p14="http://schemas.microsoft.com/office/powerpoint/2010/main" val="1844047282"/>
              </p:ext>
            </p:extLst>
          </p:nvPr>
        </p:nvGraphicFramePr>
        <p:xfrm>
          <a:off x="2009422" y="5125156"/>
          <a:ext cx="8150577" cy="10131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Content Placeholder 4">
            <a:extLst>
              <a:ext uri="{FF2B5EF4-FFF2-40B4-BE49-F238E27FC236}">
                <a16:creationId xmlns:a16="http://schemas.microsoft.com/office/drawing/2014/main" id="{38870F86-6475-2306-3EAA-341A7958A1C0}"/>
              </a:ext>
            </a:extLst>
          </p:cNvPr>
          <p:cNvSpPr txBox="1">
            <a:spLocks/>
          </p:cNvSpPr>
          <p:nvPr/>
        </p:nvSpPr>
        <p:spPr>
          <a:xfrm>
            <a:off x="8511823" y="1106874"/>
            <a:ext cx="3130212" cy="53967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dirty="0"/>
              <a:t>Image sources</a:t>
            </a:r>
          </a:p>
        </p:txBody>
      </p:sp>
    </p:spTree>
    <p:extLst>
      <p:ext uri="{BB962C8B-B14F-4D97-AF65-F5344CB8AC3E}">
        <p14:creationId xmlns:p14="http://schemas.microsoft.com/office/powerpoint/2010/main" val="975914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A9FBA-A939-AE45-1BED-B238E463888F}"/>
              </a:ext>
            </a:extLst>
          </p:cNvPr>
          <p:cNvSpPr>
            <a:spLocks noGrp="1"/>
          </p:cNvSpPr>
          <p:nvPr>
            <p:ph type="title"/>
          </p:nvPr>
        </p:nvSpPr>
        <p:spPr>
          <a:xfrm>
            <a:off x="2754489" y="0"/>
            <a:ext cx="8814659" cy="1325563"/>
          </a:xfrm>
        </p:spPr>
        <p:txBody>
          <a:bodyPr/>
          <a:lstStyle/>
          <a:p>
            <a:r>
              <a:rPr lang="en-GB" dirty="0"/>
              <a:t>A </a:t>
            </a:r>
            <a:r>
              <a:rPr lang="en-GB" dirty="0">
                <a:solidFill>
                  <a:schemeClr val="tx2"/>
                </a:solidFill>
              </a:rPr>
              <a:t>G</a:t>
            </a:r>
            <a:r>
              <a:rPr lang="en-GB" dirty="0"/>
              <a:t>lobal </a:t>
            </a:r>
            <a:r>
              <a:rPr lang="en-GB" dirty="0">
                <a:solidFill>
                  <a:schemeClr val="tx2"/>
                </a:solidFill>
              </a:rPr>
              <a:t>S</a:t>
            </a:r>
            <a:r>
              <a:rPr lang="en-GB" dirty="0"/>
              <a:t>ub-</a:t>
            </a:r>
            <a:r>
              <a:rPr lang="en-GB" dirty="0">
                <a:solidFill>
                  <a:schemeClr val="tx2"/>
                </a:solidFill>
              </a:rPr>
              <a:t>D</a:t>
            </a:r>
            <a:r>
              <a:rPr lang="en-GB" dirty="0"/>
              <a:t>aily </a:t>
            </a:r>
            <a:r>
              <a:rPr lang="en-GB" dirty="0">
                <a:solidFill>
                  <a:schemeClr val="tx2"/>
                </a:solidFill>
              </a:rPr>
              <a:t>R</a:t>
            </a:r>
            <a:r>
              <a:rPr lang="en-GB" dirty="0"/>
              <a:t>ainfall dataset</a:t>
            </a:r>
          </a:p>
        </p:txBody>
      </p:sp>
      <p:sp>
        <p:nvSpPr>
          <p:cNvPr id="3" name="Content Placeholder 2">
            <a:extLst>
              <a:ext uri="{FF2B5EF4-FFF2-40B4-BE49-F238E27FC236}">
                <a16:creationId xmlns:a16="http://schemas.microsoft.com/office/drawing/2014/main" id="{70B2D147-07F5-9EE0-464C-930205AD097A}"/>
              </a:ext>
            </a:extLst>
          </p:cNvPr>
          <p:cNvSpPr>
            <a:spLocks noGrp="1"/>
          </p:cNvSpPr>
          <p:nvPr>
            <p:ph idx="1"/>
          </p:nvPr>
        </p:nvSpPr>
        <p:spPr/>
        <p:txBody>
          <a:bodyPr/>
          <a:lstStyle/>
          <a:p>
            <a:endParaRPr lang="en-GB"/>
          </a:p>
        </p:txBody>
      </p:sp>
      <p:sp>
        <p:nvSpPr>
          <p:cNvPr id="4" name="Title 1">
            <a:extLst>
              <a:ext uri="{FF2B5EF4-FFF2-40B4-BE49-F238E27FC236}">
                <a16:creationId xmlns:a16="http://schemas.microsoft.com/office/drawing/2014/main" id="{9823C355-ED7E-79E0-660B-60C425A3E51F}"/>
              </a:ext>
            </a:extLst>
          </p:cNvPr>
          <p:cNvSpPr txBox="1">
            <a:spLocks/>
          </p:cNvSpPr>
          <p:nvPr/>
        </p:nvSpPr>
        <p:spPr>
          <a:xfrm>
            <a:off x="1232451" y="4818487"/>
            <a:ext cx="10471868" cy="1796995"/>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400" kern="1200">
                <a:solidFill>
                  <a:schemeClr val="bg1"/>
                </a:solidFill>
                <a:latin typeface="Garamond" panose="02020404030301010803" pitchFamily="18" charset="0"/>
                <a:ea typeface="+mj-ea"/>
                <a:cs typeface="+mj-cs"/>
              </a:defRPr>
            </a:lvl1pPr>
          </a:lstStyle>
          <a:p>
            <a:r>
              <a:rPr lang="en-GB" sz="24000" dirty="0">
                <a:solidFill>
                  <a:schemeClr val="accent1">
                    <a:lumMod val="20000"/>
                    <a:lumOff val="80000"/>
                  </a:schemeClr>
                </a:solidFill>
              </a:rPr>
              <a:t>GSDR</a:t>
            </a:r>
          </a:p>
        </p:txBody>
      </p:sp>
      <p:sp>
        <p:nvSpPr>
          <p:cNvPr id="5" name="Title 1">
            <a:extLst>
              <a:ext uri="{FF2B5EF4-FFF2-40B4-BE49-F238E27FC236}">
                <a16:creationId xmlns:a16="http://schemas.microsoft.com/office/drawing/2014/main" id="{3D15FDF0-6151-1CA6-04EA-80996F3AD20A}"/>
              </a:ext>
            </a:extLst>
          </p:cNvPr>
          <p:cNvSpPr txBox="1">
            <a:spLocks/>
          </p:cNvSpPr>
          <p:nvPr/>
        </p:nvSpPr>
        <p:spPr>
          <a:xfrm>
            <a:off x="5392619" y="1325563"/>
            <a:ext cx="6057258"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kern="1200">
                <a:solidFill>
                  <a:schemeClr val="bg1"/>
                </a:solidFill>
                <a:latin typeface="Garamond" panose="02020404030301010803" pitchFamily="18" charset="0"/>
                <a:ea typeface="+mj-ea"/>
                <a:cs typeface="+mj-cs"/>
              </a:defRPr>
            </a:lvl1pPr>
          </a:lstStyle>
          <a:p>
            <a:r>
              <a:rPr lang="en-GB" sz="3600" b="1" dirty="0">
                <a:solidFill>
                  <a:schemeClr val="tx1"/>
                </a:solidFill>
              </a:rPr>
              <a:t>Amy C. Green</a:t>
            </a:r>
            <a:r>
              <a:rPr lang="en-GB" sz="2800" baseline="30000" dirty="0">
                <a:solidFill>
                  <a:schemeClr val="tx1"/>
                </a:solidFill>
              </a:rPr>
              <a:t>1</a:t>
            </a:r>
            <a:endParaRPr lang="en-GB" sz="3600" b="1" dirty="0">
              <a:solidFill>
                <a:schemeClr val="tx1"/>
              </a:solidFill>
            </a:endParaRPr>
          </a:p>
          <a:p>
            <a:r>
              <a:rPr lang="en-GB" sz="2400" dirty="0">
                <a:solidFill>
                  <a:schemeClr val="tx1"/>
                </a:solidFill>
              </a:rPr>
              <a:t>Hayley Fowler</a:t>
            </a:r>
            <a:r>
              <a:rPr lang="en-GB" sz="1800" baseline="30000" dirty="0">
                <a:solidFill>
                  <a:schemeClr val="tx1"/>
                </a:solidFill>
              </a:rPr>
              <a:t>1</a:t>
            </a:r>
            <a:r>
              <a:rPr lang="en-GB" sz="2400" dirty="0">
                <a:solidFill>
                  <a:schemeClr val="tx1"/>
                </a:solidFill>
              </a:rPr>
              <a:t>, Matt Fry</a:t>
            </a:r>
            <a:r>
              <a:rPr lang="en-GB" sz="1800" baseline="30000" dirty="0">
                <a:solidFill>
                  <a:schemeClr val="tx1"/>
                </a:solidFill>
              </a:rPr>
              <a:t>2</a:t>
            </a:r>
            <a:r>
              <a:rPr lang="en-GB" sz="2400" dirty="0">
                <a:solidFill>
                  <a:schemeClr val="tx1"/>
                </a:solidFill>
              </a:rPr>
              <a:t>, Stephen Blenkinsop</a:t>
            </a:r>
            <a:r>
              <a:rPr lang="en-GB" sz="1800" baseline="30000" dirty="0">
                <a:solidFill>
                  <a:schemeClr val="tx1"/>
                </a:solidFill>
              </a:rPr>
              <a:t>1</a:t>
            </a:r>
            <a:r>
              <a:rPr lang="en-GB" sz="2400" dirty="0">
                <a:solidFill>
                  <a:schemeClr val="tx1"/>
                </a:solidFill>
              </a:rPr>
              <a:t>, Elizabeth Lewis</a:t>
            </a:r>
            <a:r>
              <a:rPr lang="en-GB" sz="1800" baseline="30000" dirty="0">
                <a:solidFill>
                  <a:schemeClr val="tx1"/>
                </a:solidFill>
              </a:rPr>
              <a:t>3</a:t>
            </a:r>
            <a:r>
              <a:rPr lang="en-GB" sz="2400" dirty="0">
                <a:solidFill>
                  <a:schemeClr val="tx1"/>
                </a:solidFill>
              </a:rPr>
              <a:t>, Selma Guerreiro</a:t>
            </a:r>
            <a:r>
              <a:rPr lang="en-GB" sz="1800" baseline="30000" dirty="0">
                <a:solidFill>
                  <a:schemeClr val="tx1"/>
                </a:solidFill>
              </a:rPr>
              <a:t>1</a:t>
            </a:r>
            <a:endParaRPr lang="en-GB" sz="2400" dirty="0">
              <a:solidFill>
                <a:schemeClr val="tx1"/>
              </a:solidFill>
            </a:endParaRPr>
          </a:p>
        </p:txBody>
      </p:sp>
      <p:sp>
        <p:nvSpPr>
          <p:cNvPr id="6" name="Title 1">
            <a:extLst>
              <a:ext uri="{FF2B5EF4-FFF2-40B4-BE49-F238E27FC236}">
                <a16:creationId xmlns:a16="http://schemas.microsoft.com/office/drawing/2014/main" id="{33FA0225-FE62-16D5-75D9-EE2140F50CAC}"/>
              </a:ext>
            </a:extLst>
          </p:cNvPr>
          <p:cNvSpPr txBox="1">
            <a:spLocks/>
          </p:cNvSpPr>
          <p:nvPr/>
        </p:nvSpPr>
        <p:spPr>
          <a:xfrm>
            <a:off x="1610138" y="3179542"/>
            <a:ext cx="9700591"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kern="1200">
                <a:solidFill>
                  <a:schemeClr val="bg1"/>
                </a:solidFill>
                <a:latin typeface="Garamond" panose="02020404030301010803" pitchFamily="18" charset="0"/>
                <a:ea typeface="+mj-ea"/>
                <a:cs typeface="+mj-cs"/>
              </a:defRPr>
            </a:lvl1pPr>
          </a:lstStyle>
          <a:p>
            <a:r>
              <a:rPr lang="en-GB" sz="3200" b="1" dirty="0">
                <a:solidFill>
                  <a:schemeClr val="accent2"/>
                </a:solidFill>
              </a:rPr>
              <a:t>amy.green3@newcastle .ac.uk</a:t>
            </a:r>
          </a:p>
        </p:txBody>
      </p:sp>
      <p:sp>
        <p:nvSpPr>
          <p:cNvPr id="7" name="Title 1">
            <a:extLst>
              <a:ext uri="{FF2B5EF4-FFF2-40B4-BE49-F238E27FC236}">
                <a16:creationId xmlns:a16="http://schemas.microsoft.com/office/drawing/2014/main" id="{99D42F06-0755-A7AC-CD52-19169983E717}"/>
              </a:ext>
            </a:extLst>
          </p:cNvPr>
          <p:cNvSpPr txBox="1">
            <a:spLocks/>
          </p:cNvSpPr>
          <p:nvPr/>
        </p:nvSpPr>
        <p:spPr>
          <a:xfrm>
            <a:off x="1669774" y="2377439"/>
            <a:ext cx="9700591"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kern="1200">
                <a:solidFill>
                  <a:schemeClr val="bg1"/>
                </a:solidFill>
                <a:latin typeface="Garamond" panose="02020404030301010803" pitchFamily="18" charset="0"/>
                <a:ea typeface="+mj-ea"/>
                <a:cs typeface="+mj-cs"/>
              </a:defRPr>
            </a:lvl1pPr>
          </a:lstStyle>
          <a:p>
            <a:r>
              <a:rPr lang="en-GB" sz="2000" baseline="30000" dirty="0">
                <a:solidFill>
                  <a:schemeClr val="accent4"/>
                </a:solidFill>
              </a:rPr>
              <a:t>1 </a:t>
            </a:r>
            <a:r>
              <a:rPr lang="en-GB" sz="2000" dirty="0">
                <a:solidFill>
                  <a:schemeClr val="accent4"/>
                </a:solidFill>
              </a:rPr>
              <a:t>School of Engineering, Newcastle University</a:t>
            </a:r>
          </a:p>
          <a:p>
            <a:r>
              <a:rPr lang="en-GB" sz="2000" baseline="30000" dirty="0">
                <a:solidFill>
                  <a:schemeClr val="accent4"/>
                </a:solidFill>
              </a:rPr>
              <a:t>2 </a:t>
            </a:r>
            <a:r>
              <a:rPr lang="en-GB" sz="2000" dirty="0">
                <a:solidFill>
                  <a:schemeClr val="accent4"/>
                </a:solidFill>
              </a:rPr>
              <a:t>UK Centre for Ecology and Hydrology</a:t>
            </a:r>
          </a:p>
          <a:p>
            <a:r>
              <a:rPr lang="en-GB" sz="2000" baseline="30000" dirty="0">
                <a:solidFill>
                  <a:schemeClr val="accent4"/>
                </a:solidFill>
              </a:rPr>
              <a:t>3 </a:t>
            </a:r>
            <a:r>
              <a:rPr lang="en-GB" sz="2000" dirty="0">
                <a:solidFill>
                  <a:schemeClr val="accent4"/>
                </a:solidFill>
              </a:rPr>
              <a:t>School of Engineering, Manchester University</a:t>
            </a:r>
          </a:p>
        </p:txBody>
      </p:sp>
      <p:pic>
        <p:nvPicPr>
          <p:cNvPr id="9" name="Picture 8" descr="A dirt road with trees in the background&#10;&#10;AI-generated content may be incorrect.">
            <a:extLst>
              <a:ext uri="{FF2B5EF4-FFF2-40B4-BE49-F238E27FC236}">
                <a16:creationId xmlns:a16="http://schemas.microsoft.com/office/drawing/2014/main" id="{293344C2-5C5A-18A3-06F7-AF03E146BC3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367625" y="1536171"/>
            <a:ext cx="2429839" cy="1823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Cars driving through a flooded street&#10;&#10;AI-generated content may be incorrect.">
            <a:extLst>
              <a:ext uri="{FF2B5EF4-FFF2-40B4-BE49-F238E27FC236}">
                <a16:creationId xmlns:a16="http://schemas.microsoft.com/office/drawing/2014/main" id="{46247495-80FA-6255-3A9E-8752B2C0F57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156775" y="2321708"/>
            <a:ext cx="2185531" cy="18037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A aerial view of a pile of debris&#10;&#10;AI-generated content may be incorrect.">
            <a:extLst>
              <a:ext uri="{FF2B5EF4-FFF2-40B4-BE49-F238E27FC236}">
                <a16:creationId xmlns:a16="http://schemas.microsoft.com/office/drawing/2014/main" id="{514C902F-242E-313A-9A5A-1CFF98AA53D3}"/>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2419036" y="1041086"/>
            <a:ext cx="2488156" cy="1399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A bridge over water with cars and trees&#10;&#10;AI-generated content may be incorrect.">
            <a:extLst>
              <a:ext uri="{FF2B5EF4-FFF2-40B4-BE49-F238E27FC236}">
                <a16:creationId xmlns:a16="http://schemas.microsoft.com/office/drawing/2014/main" id="{D7ED389F-5B0B-721A-230B-3B302143AE8B}"/>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1613959" y="3237453"/>
            <a:ext cx="2232000" cy="1490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A group of people in a boat in a flooded street&#10;&#10;AI-generated content may be incorrect.">
            <a:extLst>
              <a:ext uri="{FF2B5EF4-FFF2-40B4-BE49-F238E27FC236}">
                <a16:creationId xmlns:a16="http://schemas.microsoft.com/office/drawing/2014/main" id="{8F5F1077-5D2D-33B9-2B71-F8A370203275}"/>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2671348" y="4100509"/>
            <a:ext cx="2232000" cy="1483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oup of cars in a flooded street&#10;&#10;AI-generated content may be incorrect.">
            <a:extLst>
              <a:ext uri="{FF2B5EF4-FFF2-40B4-BE49-F238E27FC236}">
                <a16:creationId xmlns:a16="http://schemas.microsoft.com/office/drawing/2014/main" id="{F350656D-4703-2E8F-CCBE-6EA94B7BB50C}"/>
              </a:ext>
            </a:extLst>
          </p:cNvPr>
          <p:cNvPicPr>
            <a:picLocks noChangeAspect="1"/>
          </p:cNvPicPr>
          <p:nvPr/>
        </p:nvPicPr>
        <p:blipFill>
          <a:blip r:embed="rId8">
            <a:alphaModFix amt="70000"/>
            <a:extLst>
              <a:ext uri="{28A0092B-C50C-407E-A947-70E740481C1C}">
                <a14:useLocalDpi xmlns:a14="http://schemas.microsoft.com/office/drawing/2010/main" val="0"/>
              </a:ext>
            </a:extLst>
          </a:blip>
          <a:stretch>
            <a:fillRect/>
          </a:stretch>
        </p:blipFill>
        <p:spPr>
          <a:xfrm>
            <a:off x="1397550" y="4552917"/>
            <a:ext cx="2448409" cy="16312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30584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Isosceles Triangle 47">
            <a:extLst>
              <a:ext uri="{FF2B5EF4-FFF2-40B4-BE49-F238E27FC236}">
                <a16:creationId xmlns:a16="http://schemas.microsoft.com/office/drawing/2014/main" id="{071E44FF-AD14-E16C-74D8-1E79D31C6213}"/>
              </a:ext>
            </a:extLst>
          </p:cNvPr>
          <p:cNvSpPr/>
          <p:nvPr/>
        </p:nvSpPr>
        <p:spPr>
          <a:xfrm rot="10800000">
            <a:off x="4797778" y="1470326"/>
            <a:ext cx="3058810" cy="4943884"/>
          </a:xfrm>
          <a:prstGeom prst="triangl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4EE7791E-F0F8-525E-6DEC-E7E804E21226}"/>
              </a:ext>
            </a:extLst>
          </p:cNvPr>
          <p:cNvSpPr>
            <a:spLocks noGrp="1"/>
          </p:cNvSpPr>
          <p:nvPr>
            <p:ph type="title"/>
          </p:nvPr>
        </p:nvSpPr>
        <p:spPr>
          <a:xfrm>
            <a:off x="1311965" y="0"/>
            <a:ext cx="10257184" cy="1325563"/>
          </a:xfrm>
        </p:spPr>
        <p:txBody>
          <a:bodyPr>
            <a:normAutofit/>
          </a:bodyPr>
          <a:lstStyle/>
          <a:p>
            <a:r>
              <a:rPr lang="en-GB" dirty="0"/>
              <a:t>Extreme rainfall in 2024…</a:t>
            </a:r>
          </a:p>
        </p:txBody>
      </p:sp>
      <p:pic>
        <p:nvPicPr>
          <p:cNvPr id="3" name="Picture 2" descr="A dirt road with trees in the background&#10;&#10;AI-generated content may be incorrect.">
            <a:extLst>
              <a:ext uri="{FF2B5EF4-FFF2-40B4-BE49-F238E27FC236}">
                <a16:creationId xmlns:a16="http://schemas.microsoft.com/office/drawing/2014/main" id="{71C34EF7-0940-1F06-5412-88F993A09D8C}"/>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8049212" y="1766255"/>
            <a:ext cx="2429839" cy="1823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Cars driving through a flooded street&#10;&#10;AI-generated content may be incorrect.">
            <a:extLst>
              <a:ext uri="{FF2B5EF4-FFF2-40B4-BE49-F238E27FC236}">
                <a16:creationId xmlns:a16="http://schemas.microsoft.com/office/drawing/2014/main" id="{C5B23601-9A21-80D8-076D-A8420B92F387}"/>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838362" y="2551792"/>
            <a:ext cx="2185531" cy="18037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A aerial view of a pile of debris&#10;&#10;AI-generated content may be incorrect.">
            <a:extLst>
              <a:ext uri="{FF2B5EF4-FFF2-40B4-BE49-F238E27FC236}">
                <a16:creationId xmlns:a16="http://schemas.microsoft.com/office/drawing/2014/main" id="{774B6DFD-47AF-C296-B82F-2D1C0C49B536}"/>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100623" y="1271170"/>
            <a:ext cx="2488156" cy="1399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bridge over water with cars and trees&#10;&#10;AI-generated content may be incorrect.">
            <a:extLst>
              <a:ext uri="{FF2B5EF4-FFF2-40B4-BE49-F238E27FC236}">
                <a16:creationId xmlns:a16="http://schemas.microsoft.com/office/drawing/2014/main" id="{A90977B9-34AC-9CEF-1B80-9DD3EAA1A263}"/>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8295546" y="3467537"/>
            <a:ext cx="2232000" cy="1490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group of people in a boat in a flooded street&#10;&#10;AI-generated content may be incorrect.">
            <a:extLst>
              <a:ext uri="{FF2B5EF4-FFF2-40B4-BE49-F238E27FC236}">
                <a16:creationId xmlns:a16="http://schemas.microsoft.com/office/drawing/2014/main" id="{F615988E-B719-D396-7FDE-6B2FCF4E6711}"/>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9352935" y="4330593"/>
            <a:ext cx="2232000" cy="1483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A group of cars in a flooded street&#10;&#10;AI-generated content may be incorrect.">
            <a:extLst>
              <a:ext uri="{FF2B5EF4-FFF2-40B4-BE49-F238E27FC236}">
                <a16:creationId xmlns:a16="http://schemas.microsoft.com/office/drawing/2014/main" id="{FB8F9F0F-AC2B-75F5-9186-19BA7DDAAA04}"/>
              </a:ext>
            </a:extLst>
          </p:cNvPr>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8079137" y="4783001"/>
            <a:ext cx="2448409" cy="16312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46" name="Content Placeholder 45">
            <a:extLst>
              <a:ext uri="{FF2B5EF4-FFF2-40B4-BE49-F238E27FC236}">
                <a16:creationId xmlns:a16="http://schemas.microsoft.com/office/drawing/2014/main" id="{0CD3BF62-7FD9-BA01-4BF2-DEEAADB2BDEF}"/>
              </a:ext>
            </a:extLst>
          </p:cNvPr>
          <p:cNvGraphicFramePr>
            <a:graphicFrameLocks noGrp="1"/>
          </p:cNvGraphicFramePr>
          <p:nvPr>
            <p:ph idx="1"/>
            <p:extLst>
              <p:ext uri="{D42A27DB-BD31-4B8C-83A1-F6EECF244321}">
                <p14:modId xmlns:p14="http://schemas.microsoft.com/office/powerpoint/2010/main" val="1650638213"/>
              </p:ext>
            </p:extLst>
          </p:nvPr>
        </p:nvGraphicFramePr>
        <p:xfrm>
          <a:off x="1346226" y="1470326"/>
          <a:ext cx="6364042" cy="4943884"/>
        </p:xfrm>
        <a:graphic>
          <a:graphicData uri="http://schemas.openxmlformats.org/drawingml/2006/table">
            <a:tbl>
              <a:tblPr>
                <a:tableStyleId>{2D5ABB26-0587-4C30-8999-92F81FD0307C}</a:tableStyleId>
              </a:tblPr>
              <a:tblGrid>
                <a:gridCol w="955663">
                  <a:extLst>
                    <a:ext uri="{9D8B030D-6E8A-4147-A177-3AD203B41FA5}">
                      <a16:colId xmlns:a16="http://schemas.microsoft.com/office/drawing/2014/main" val="3314255616"/>
                    </a:ext>
                  </a:extLst>
                </a:gridCol>
                <a:gridCol w="2746128">
                  <a:extLst>
                    <a:ext uri="{9D8B030D-6E8A-4147-A177-3AD203B41FA5}">
                      <a16:colId xmlns:a16="http://schemas.microsoft.com/office/drawing/2014/main" val="3857392289"/>
                    </a:ext>
                  </a:extLst>
                </a:gridCol>
                <a:gridCol w="1065513">
                  <a:extLst>
                    <a:ext uri="{9D8B030D-6E8A-4147-A177-3AD203B41FA5}">
                      <a16:colId xmlns:a16="http://schemas.microsoft.com/office/drawing/2014/main" val="1486976080"/>
                    </a:ext>
                  </a:extLst>
                </a:gridCol>
                <a:gridCol w="1596738">
                  <a:extLst>
                    <a:ext uri="{9D8B030D-6E8A-4147-A177-3AD203B41FA5}">
                      <a16:colId xmlns:a16="http://schemas.microsoft.com/office/drawing/2014/main" val="3856355700"/>
                    </a:ext>
                  </a:extLst>
                </a:gridCol>
              </a:tblGrid>
              <a:tr h="601951">
                <a:tc>
                  <a:txBody>
                    <a:bodyPr/>
                    <a:lstStyle/>
                    <a:p>
                      <a:pPr algn="l" fontAlgn="ctr"/>
                      <a:endParaRPr lang="en-GB" sz="14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l" fontAlgn="ctr"/>
                      <a:endParaRPr lang="en-GB" sz="14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1" u="none" strike="noStrike" dirty="0">
                          <a:effectLst/>
                          <a:latin typeface="Garamond" panose="02020404030301010803" pitchFamily="18" charset="0"/>
                        </a:rPr>
                        <a:t>Fatalities</a:t>
                      </a:r>
                      <a:endParaRPr lang="en-GB" sz="20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1" u="none" strike="noStrike" dirty="0">
                          <a:effectLst/>
                          <a:latin typeface="Garamond" panose="02020404030301010803" pitchFamily="18" charset="0"/>
                        </a:rPr>
                        <a:t>Economic Cost (USD)</a:t>
                      </a:r>
                      <a:endParaRPr lang="en-GB" sz="2000" b="1" i="0" u="none" strike="noStrike" dirty="0">
                        <a:solidFill>
                          <a:srgbClr val="000000"/>
                        </a:solidFill>
                        <a:effectLst/>
                        <a:latin typeface="Garamond" panose="02020404030301010803" pitchFamily="18" charset="0"/>
                      </a:endParaRPr>
                    </a:p>
                  </a:txBody>
                  <a:tcPr marL="6974" marR="6974" marT="6974" marB="0" anchor="ctr"/>
                </a:tc>
                <a:extLst>
                  <a:ext uri="{0D108BD9-81ED-4DB2-BD59-A6C34878D82A}">
                    <a16:rowId xmlns:a16="http://schemas.microsoft.com/office/drawing/2014/main" val="3132126965"/>
                  </a:ext>
                </a:extLst>
              </a:tr>
              <a:tr h="432731">
                <a:tc>
                  <a:txBody>
                    <a:bodyPr/>
                    <a:lstStyle/>
                    <a:p>
                      <a:pPr algn="r" fontAlgn="ctr"/>
                      <a:r>
                        <a:rPr lang="en-GB" sz="1400" u="none" strike="noStrike" dirty="0">
                          <a:effectLst/>
                          <a:latin typeface="Garamond" panose="02020404030301010803" pitchFamily="18" charset="0"/>
                        </a:rPr>
                        <a:t>Jan-Dec</a:t>
                      </a:r>
                      <a:endParaRPr lang="en-GB" sz="14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l" fontAlgn="ctr"/>
                      <a:r>
                        <a:rPr lang="en-GB" sz="2000" b="1" u="none" strike="noStrike" dirty="0">
                          <a:effectLst/>
                          <a:latin typeface="Garamond" panose="02020404030301010803" pitchFamily="18" charset="0"/>
                        </a:rPr>
                        <a:t>US storms</a:t>
                      </a:r>
                      <a:endParaRPr lang="en-GB" sz="20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0" u="none" strike="noStrike">
                          <a:effectLst/>
                          <a:latin typeface="Garamond" panose="02020404030301010803" pitchFamily="18" charset="0"/>
                        </a:rPr>
                        <a:t>88</a:t>
                      </a:r>
                      <a:endParaRPr lang="en-GB" sz="2000" b="0" i="0" u="none" strike="noStrike">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0" u="none" strike="noStrike" dirty="0">
                          <a:effectLst/>
                          <a:latin typeface="Garamond" panose="02020404030301010803" pitchFamily="18" charset="0"/>
                        </a:rPr>
                        <a:t>60+ bn</a:t>
                      </a:r>
                      <a:endParaRPr lang="en-GB" sz="2000" b="0" i="0" u="none" strike="noStrike" dirty="0">
                        <a:solidFill>
                          <a:srgbClr val="000000"/>
                        </a:solidFill>
                        <a:effectLst/>
                        <a:latin typeface="Garamond" panose="02020404030301010803" pitchFamily="18" charset="0"/>
                      </a:endParaRPr>
                    </a:p>
                  </a:txBody>
                  <a:tcPr marL="6974" marR="6974" marT="6974" marB="0" anchor="ctr"/>
                </a:tc>
                <a:extLst>
                  <a:ext uri="{0D108BD9-81ED-4DB2-BD59-A6C34878D82A}">
                    <a16:rowId xmlns:a16="http://schemas.microsoft.com/office/drawing/2014/main" val="362490375"/>
                  </a:ext>
                </a:extLst>
              </a:tr>
              <a:tr h="432731">
                <a:tc>
                  <a:txBody>
                    <a:bodyPr/>
                    <a:lstStyle/>
                    <a:p>
                      <a:pPr algn="r" fontAlgn="ctr"/>
                      <a:r>
                        <a:rPr lang="en-GB" sz="1400" u="none" strike="noStrike" dirty="0">
                          <a:effectLst/>
                          <a:latin typeface="Garamond" panose="02020404030301010803" pitchFamily="18" charset="0"/>
                        </a:rPr>
                        <a:t>Oct</a:t>
                      </a:r>
                      <a:endParaRPr lang="en-GB" sz="14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l" fontAlgn="ctr"/>
                      <a:r>
                        <a:rPr lang="en-GB" sz="2000" b="1" u="none" strike="noStrike" dirty="0">
                          <a:effectLst/>
                          <a:latin typeface="Garamond" panose="02020404030301010803" pitchFamily="18" charset="0"/>
                        </a:rPr>
                        <a:t>Hurricane Milton</a:t>
                      </a:r>
                      <a:endParaRPr lang="en-GB" sz="20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0" u="none" strike="noStrike" dirty="0">
                          <a:effectLst/>
                          <a:latin typeface="Garamond" panose="02020404030301010803" pitchFamily="18" charset="0"/>
                        </a:rPr>
                        <a:t>25</a:t>
                      </a:r>
                      <a:endParaRPr lang="en-GB" sz="2000" b="0" i="0" u="none" strike="noStrike" dirty="0">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0" u="none" strike="noStrike" dirty="0">
                          <a:effectLst/>
                          <a:latin typeface="Garamond" panose="02020404030301010803" pitchFamily="18" charset="0"/>
                        </a:rPr>
                        <a:t>60 bn</a:t>
                      </a:r>
                      <a:endParaRPr lang="en-GB" sz="2000" b="0" i="0" u="none" strike="noStrike" dirty="0">
                        <a:solidFill>
                          <a:srgbClr val="000000"/>
                        </a:solidFill>
                        <a:effectLst/>
                        <a:latin typeface="Garamond" panose="02020404030301010803" pitchFamily="18" charset="0"/>
                      </a:endParaRPr>
                    </a:p>
                  </a:txBody>
                  <a:tcPr marL="6974" marR="6974" marT="6974" marB="0" anchor="ctr"/>
                </a:tc>
                <a:extLst>
                  <a:ext uri="{0D108BD9-81ED-4DB2-BD59-A6C34878D82A}">
                    <a16:rowId xmlns:a16="http://schemas.microsoft.com/office/drawing/2014/main" val="254949467"/>
                  </a:ext>
                </a:extLst>
              </a:tr>
              <a:tr h="432731">
                <a:tc>
                  <a:txBody>
                    <a:bodyPr/>
                    <a:lstStyle/>
                    <a:p>
                      <a:pPr algn="r" fontAlgn="ctr"/>
                      <a:r>
                        <a:rPr lang="en-GB" sz="1400" u="none" strike="noStrike" dirty="0">
                          <a:effectLst/>
                          <a:latin typeface="Garamond" panose="02020404030301010803" pitchFamily="18" charset="0"/>
                        </a:rPr>
                        <a:t>Sep</a:t>
                      </a:r>
                      <a:endParaRPr lang="en-GB" sz="14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l" fontAlgn="ctr"/>
                      <a:r>
                        <a:rPr lang="es-ES" sz="2000" b="1" u="none" strike="noStrike" dirty="0" err="1">
                          <a:effectLst/>
                          <a:latin typeface="Garamond" panose="02020404030301010803" pitchFamily="18" charset="0"/>
                        </a:rPr>
                        <a:t>Hurricane</a:t>
                      </a:r>
                      <a:r>
                        <a:rPr lang="es-ES" sz="2000" b="1" u="none" strike="noStrike" dirty="0">
                          <a:effectLst/>
                          <a:latin typeface="Garamond" panose="02020404030301010803" pitchFamily="18" charset="0"/>
                        </a:rPr>
                        <a:t> Helene</a:t>
                      </a:r>
                      <a:endParaRPr lang="es-ES" sz="20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0" u="none" strike="noStrike">
                          <a:effectLst/>
                          <a:latin typeface="Garamond" panose="02020404030301010803" pitchFamily="18" charset="0"/>
                        </a:rPr>
                        <a:t>232</a:t>
                      </a:r>
                      <a:endParaRPr lang="en-GB" sz="2000" b="0" i="0" u="none" strike="noStrike">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0" u="none" strike="noStrike" dirty="0">
                          <a:effectLst/>
                          <a:latin typeface="Garamond" panose="02020404030301010803" pitchFamily="18" charset="0"/>
                        </a:rPr>
                        <a:t>55 bn</a:t>
                      </a:r>
                      <a:endParaRPr lang="en-GB" sz="2000" b="0" i="0" u="none" strike="noStrike" dirty="0">
                        <a:solidFill>
                          <a:srgbClr val="000000"/>
                        </a:solidFill>
                        <a:effectLst/>
                        <a:latin typeface="Garamond" panose="02020404030301010803" pitchFamily="18" charset="0"/>
                      </a:endParaRPr>
                    </a:p>
                  </a:txBody>
                  <a:tcPr marL="6974" marR="6974" marT="6974" marB="0" anchor="ctr"/>
                </a:tc>
                <a:extLst>
                  <a:ext uri="{0D108BD9-81ED-4DB2-BD59-A6C34878D82A}">
                    <a16:rowId xmlns:a16="http://schemas.microsoft.com/office/drawing/2014/main" val="2720602906"/>
                  </a:ext>
                </a:extLst>
              </a:tr>
              <a:tr h="432731">
                <a:tc>
                  <a:txBody>
                    <a:bodyPr/>
                    <a:lstStyle/>
                    <a:p>
                      <a:pPr algn="r" fontAlgn="ctr"/>
                      <a:r>
                        <a:rPr lang="en-GB" sz="1400" u="none" strike="noStrike" dirty="0">
                          <a:effectLst/>
                          <a:latin typeface="Garamond" panose="02020404030301010803" pitchFamily="18" charset="0"/>
                        </a:rPr>
                        <a:t>Jun-Jul</a:t>
                      </a:r>
                      <a:endParaRPr lang="en-GB" sz="14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l" fontAlgn="ctr"/>
                      <a:r>
                        <a:rPr lang="en-GB" sz="2000" b="1" u="none" strike="noStrike" dirty="0">
                          <a:effectLst/>
                          <a:latin typeface="Garamond" panose="02020404030301010803" pitchFamily="18" charset="0"/>
                        </a:rPr>
                        <a:t>China floods </a:t>
                      </a:r>
                      <a:endParaRPr lang="en-GB" sz="20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0" u="none" strike="noStrike">
                          <a:effectLst/>
                          <a:latin typeface="Garamond" panose="02020404030301010803" pitchFamily="18" charset="0"/>
                        </a:rPr>
                        <a:t>315</a:t>
                      </a:r>
                      <a:endParaRPr lang="en-GB" sz="2000" b="0" i="0" u="none" strike="noStrike">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0" u="none" strike="noStrike" dirty="0">
                          <a:effectLst/>
                          <a:latin typeface="Garamond" panose="02020404030301010803" pitchFamily="18" charset="0"/>
                        </a:rPr>
                        <a:t>15.6 bn</a:t>
                      </a:r>
                      <a:endParaRPr lang="en-GB" sz="2000" b="0" i="0" u="none" strike="noStrike" dirty="0">
                        <a:solidFill>
                          <a:srgbClr val="000000"/>
                        </a:solidFill>
                        <a:effectLst/>
                        <a:latin typeface="Garamond" panose="02020404030301010803" pitchFamily="18" charset="0"/>
                      </a:endParaRPr>
                    </a:p>
                  </a:txBody>
                  <a:tcPr marL="6974" marR="6974" marT="6974" marB="0" anchor="ctr"/>
                </a:tc>
                <a:extLst>
                  <a:ext uri="{0D108BD9-81ED-4DB2-BD59-A6C34878D82A}">
                    <a16:rowId xmlns:a16="http://schemas.microsoft.com/office/drawing/2014/main" val="2292931480"/>
                  </a:ext>
                </a:extLst>
              </a:tr>
              <a:tr h="432731">
                <a:tc>
                  <a:txBody>
                    <a:bodyPr/>
                    <a:lstStyle/>
                    <a:p>
                      <a:pPr algn="r" fontAlgn="ctr"/>
                      <a:r>
                        <a:rPr lang="en-GB" sz="1400" u="none" strike="noStrike" dirty="0">
                          <a:effectLst/>
                          <a:latin typeface="Garamond" panose="02020404030301010803" pitchFamily="18" charset="0"/>
                        </a:rPr>
                        <a:t>Sep</a:t>
                      </a:r>
                      <a:endParaRPr lang="en-GB" sz="14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l" fontAlgn="ctr"/>
                      <a:r>
                        <a:rPr lang="en-GB" sz="2000" b="1" u="none" strike="noStrike" dirty="0">
                          <a:effectLst/>
                          <a:latin typeface="Garamond" panose="02020404030301010803" pitchFamily="18" charset="0"/>
                        </a:rPr>
                        <a:t>Typhoon Yagi </a:t>
                      </a:r>
                      <a:endParaRPr lang="en-GB" sz="20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0" u="none" strike="noStrike" dirty="0">
                          <a:effectLst/>
                          <a:latin typeface="Garamond" panose="02020404030301010803" pitchFamily="18" charset="0"/>
                        </a:rPr>
                        <a:t>829+</a:t>
                      </a:r>
                      <a:endParaRPr lang="en-GB" sz="2000" b="0" i="0" u="none" strike="noStrike" dirty="0">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0" u="none" strike="noStrike" dirty="0">
                          <a:effectLst/>
                          <a:latin typeface="Garamond" panose="02020404030301010803" pitchFamily="18" charset="0"/>
                        </a:rPr>
                        <a:t>12.6 bn</a:t>
                      </a:r>
                      <a:endParaRPr lang="en-GB" sz="2000" b="0" i="0" u="none" strike="noStrike" dirty="0">
                        <a:solidFill>
                          <a:srgbClr val="000000"/>
                        </a:solidFill>
                        <a:effectLst/>
                        <a:latin typeface="Garamond" panose="02020404030301010803" pitchFamily="18" charset="0"/>
                      </a:endParaRPr>
                    </a:p>
                  </a:txBody>
                  <a:tcPr marL="6974" marR="6974" marT="6974" marB="0" anchor="ctr"/>
                </a:tc>
                <a:extLst>
                  <a:ext uri="{0D108BD9-81ED-4DB2-BD59-A6C34878D82A}">
                    <a16:rowId xmlns:a16="http://schemas.microsoft.com/office/drawing/2014/main" val="1002182653"/>
                  </a:ext>
                </a:extLst>
              </a:tr>
              <a:tr h="432731">
                <a:tc>
                  <a:txBody>
                    <a:bodyPr/>
                    <a:lstStyle/>
                    <a:p>
                      <a:pPr algn="r" fontAlgn="ctr"/>
                      <a:r>
                        <a:rPr lang="en-GB" sz="1400" u="none" strike="noStrike" dirty="0">
                          <a:effectLst/>
                          <a:latin typeface="Garamond" panose="02020404030301010803" pitchFamily="18" charset="0"/>
                        </a:rPr>
                        <a:t>Jul</a:t>
                      </a:r>
                      <a:endParaRPr lang="en-GB" sz="14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l" fontAlgn="ctr"/>
                      <a:r>
                        <a:rPr lang="en-GB" sz="2000" b="1" u="none" strike="noStrike" dirty="0">
                          <a:effectLst/>
                          <a:latin typeface="Garamond" panose="02020404030301010803" pitchFamily="18" charset="0"/>
                        </a:rPr>
                        <a:t>Hurricane Beryl</a:t>
                      </a:r>
                      <a:endParaRPr lang="en-GB" sz="20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0" u="none" strike="noStrike" dirty="0">
                          <a:effectLst/>
                          <a:latin typeface="Garamond" panose="02020404030301010803" pitchFamily="18" charset="0"/>
                        </a:rPr>
                        <a:t>70</a:t>
                      </a:r>
                      <a:endParaRPr lang="en-GB" sz="2000" b="0" i="0" u="none" strike="noStrike" dirty="0">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0" u="none" strike="noStrike" dirty="0">
                          <a:effectLst/>
                          <a:latin typeface="Garamond" panose="02020404030301010803" pitchFamily="18" charset="0"/>
                        </a:rPr>
                        <a:t>6.7 bn</a:t>
                      </a:r>
                      <a:endParaRPr lang="en-GB" sz="2000" b="0" i="0" u="none" strike="noStrike" dirty="0">
                        <a:solidFill>
                          <a:srgbClr val="000000"/>
                        </a:solidFill>
                        <a:effectLst/>
                        <a:latin typeface="Garamond" panose="02020404030301010803" pitchFamily="18" charset="0"/>
                      </a:endParaRPr>
                    </a:p>
                  </a:txBody>
                  <a:tcPr marL="6974" marR="6974" marT="6974" marB="0" anchor="ctr"/>
                </a:tc>
                <a:extLst>
                  <a:ext uri="{0D108BD9-81ED-4DB2-BD59-A6C34878D82A}">
                    <a16:rowId xmlns:a16="http://schemas.microsoft.com/office/drawing/2014/main" val="2304906750"/>
                  </a:ext>
                </a:extLst>
              </a:tr>
              <a:tr h="432731">
                <a:tc>
                  <a:txBody>
                    <a:bodyPr/>
                    <a:lstStyle/>
                    <a:p>
                      <a:pPr algn="r" fontAlgn="ctr"/>
                      <a:r>
                        <a:rPr lang="en-GB" sz="1400" u="none" strike="noStrike" dirty="0">
                          <a:effectLst/>
                          <a:latin typeface="Garamond" panose="02020404030301010803" pitchFamily="18" charset="0"/>
                        </a:rPr>
                        <a:t>Sep</a:t>
                      </a:r>
                      <a:endParaRPr lang="en-GB" sz="14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l" fontAlgn="ctr"/>
                      <a:r>
                        <a:rPr lang="en-GB" sz="2000" b="1" u="none" strike="noStrike" dirty="0">
                          <a:effectLst/>
                          <a:latin typeface="Garamond" panose="02020404030301010803" pitchFamily="18" charset="0"/>
                        </a:rPr>
                        <a:t>Storm Boris</a:t>
                      </a:r>
                      <a:endParaRPr lang="en-GB" sz="20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0" u="none" strike="noStrike" dirty="0">
                          <a:effectLst/>
                          <a:latin typeface="Garamond" panose="02020404030301010803" pitchFamily="18" charset="0"/>
                        </a:rPr>
                        <a:t>26</a:t>
                      </a:r>
                      <a:endParaRPr lang="en-GB" sz="2000" b="0" i="0" u="none" strike="noStrike" dirty="0">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0" u="none" strike="noStrike" dirty="0">
                          <a:effectLst/>
                          <a:latin typeface="Garamond" panose="02020404030301010803" pitchFamily="18" charset="0"/>
                        </a:rPr>
                        <a:t>5.2 bn</a:t>
                      </a:r>
                      <a:endParaRPr lang="en-GB" sz="2000" b="0" i="0" u="none" strike="noStrike" dirty="0">
                        <a:solidFill>
                          <a:srgbClr val="000000"/>
                        </a:solidFill>
                        <a:effectLst/>
                        <a:latin typeface="Garamond" panose="02020404030301010803" pitchFamily="18" charset="0"/>
                      </a:endParaRPr>
                    </a:p>
                  </a:txBody>
                  <a:tcPr marL="6974" marR="6974" marT="6974" marB="0" anchor="ctr"/>
                </a:tc>
                <a:extLst>
                  <a:ext uri="{0D108BD9-81ED-4DB2-BD59-A6C34878D82A}">
                    <a16:rowId xmlns:a16="http://schemas.microsoft.com/office/drawing/2014/main" val="2559864917"/>
                  </a:ext>
                </a:extLst>
              </a:tr>
              <a:tr h="432731">
                <a:tc>
                  <a:txBody>
                    <a:bodyPr/>
                    <a:lstStyle/>
                    <a:p>
                      <a:pPr algn="r" fontAlgn="ctr"/>
                      <a:r>
                        <a:rPr lang="en-GB" sz="1400" u="none" strike="noStrike" dirty="0">
                          <a:effectLst/>
                          <a:latin typeface="Garamond" panose="02020404030301010803" pitchFamily="18" charset="0"/>
                        </a:rPr>
                        <a:t>Apr-May</a:t>
                      </a:r>
                      <a:endParaRPr lang="en-GB" sz="14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l" fontAlgn="ctr"/>
                      <a:r>
                        <a:rPr lang="pt-BR" sz="2000" b="1" u="none" strike="noStrike" dirty="0">
                          <a:effectLst/>
                          <a:latin typeface="Garamond" panose="02020404030301010803" pitchFamily="18" charset="0"/>
                        </a:rPr>
                        <a:t>Rio Grande do Sul floods</a:t>
                      </a:r>
                      <a:endParaRPr lang="pt-BR" sz="20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0" u="none" strike="noStrike">
                          <a:effectLst/>
                          <a:latin typeface="Garamond" panose="02020404030301010803" pitchFamily="18" charset="0"/>
                        </a:rPr>
                        <a:t>183</a:t>
                      </a:r>
                      <a:endParaRPr lang="en-GB" sz="2000" b="0" i="0" u="none" strike="noStrike">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0" u="none" strike="noStrike" dirty="0">
                          <a:effectLst/>
                          <a:latin typeface="Garamond" panose="02020404030301010803" pitchFamily="18" charset="0"/>
                        </a:rPr>
                        <a:t>5 bn</a:t>
                      </a:r>
                      <a:endParaRPr lang="en-GB" sz="2000" b="0" i="0" u="none" strike="noStrike" dirty="0">
                        <a:solidFill>
                          <a:srgbClr val="000000"/>
                        </a:solidFill>
                        <a:effectLst/>
                        <a:latin typeface="Garamond" panose="02020404030301010803" pitchFamily="18" charset="0"/>
                      </a:endParaRPr>
                    </a:p>
                  </a:txBody>
                  <a:tcPr marL="6974" marR="6974" marT="6974" marB="0" anchor="ctr"/>
                </a:tc>
                <a:extLst>
                  <a:ext uri="{0D108BD9-81ED-4DB2-BD59-A6C34878D82A}">
                    <a16:rowId xmlns:a16="http://schemas.microsoft.com/office/drawing/2014/main" val="2298688839"/>
                  </a:ext>
                </a:extLst>
              </a:tr>
              <a:tr h="432731">
                <a:tc>
                  <a:txBody>
                    <a:bodyPr/>
                    <a:lstStyle/>
                    <a:p>
                      <a:pPr algn="r" fontAlgn="ctr"/>
                      <a:r>
                        <a:rPr lang="en-GB" sz="1400" u="none" strike="noStrike" dirty="0">
                          <a:effectLst/>
                          <a:latin typeface="Garamond" panose="02020404030301010803" pitchFamily="18" charset="0"/>
                        </a:rPr>
                        <a:t>Jun</a:t>
                      </a:r>
                      <a:endParaRPr lang="en-GB" sz="14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l" fontAlgn="ctr"/>
                      <a:r>
                        <a:rPr lang="en-GB" sz="2000" b="1" u="none" strike="noStrike" dirty="0">
                          <a:effectLst/>
                          <a:latin typeface="Garamond" panose="02020404030301010803" pitchFamily="18" charset="0"/>
                        </a:rPr>
                        <a:t>Bavaria floods</a:t>
                      </a:r>
                      <a:endParaRPr lang="en-GB" sz="20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0" u="none" strike="noStrike">
                          <a:effectLst/>
                          <a:latin typeface="Garamond" panose="02020404030301010803" pitchFamily="18" charset="0"/>
                        </a:rPr>
                        <a:t>6</a:t>
                      </a:r>
                      <a:endParaRPr lang="en-GB" sz="2000" b="0" i="0" u="none" strike="noStrike">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0" u="none" strike="noStrike" dirty="0">
                          <a:effectLst/>
                          <a:latin typeface="Garamond" panose="02020404030301010803" pitchFamily="18" charset="0"/>
                        </a:rPr>
                        <a:t>4.45 bn</a:t>
                      </a:r>
                      <a:endParaRPr lang="en-GB" sz="2000" b="0" i="0" u="none" strike="noStrike" dirty="0">
                        <a:solidFill>
                          <a:srgbClr val="000000"/>
                        </a:solidFill>
                        <a:effectLst/>
                        <a:latin typeface="Garamond" panose="02020404030301010803" pitchFamily="18" charset="0"/>
                      </a:endParaRPr>
                    </a:p>
                  </a:txBody>
                  <a:tcPr marL="6974" marR="6974" marT="6974" marB="0" anchor="ctr"/>
                </a:tc>
                <a:extLst>
                  <a:ext uri="{0D108BD9-81ED-4DB2-BD59-A6C34878D82A}">
                    <a16:rowId xmlns:a16="http://schemas.microsoft.com/office/drawing/2014/main" val="1211971589"/>
                  </a:ext>
                </a:extLst>
              </a:tr>
              <a:tr h="432731">
                <a:tc>
                  <a:txBody>
                    <a:bodyPr/>
                    <a:lstStyle/>
                    <a:p>
                      <a:pPr algn="r" fontAlgn="ctr"/>
                      <a:r>
                        <a:rPr lang="en-GB" sz="1400" u="none" strike="noStrike" dirty="0">
                          <a:effectLst/>
                          <a:latin typeface="Garamond" panose="02020404030301010803" pitchFamily="18" charset="0"/>
                        </a:rPr>
                        <a:t>Oct</a:t>
                      </a:r>
                      <a:endParaRPr lang="en-GB" sz="14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l" fontAlgn="ctr"/>
                      <a:r>
                        <a:rPr lang="en-GB" sz="2000" b="1" u="none" strike="noStrike" dirty="0">
                          <a:effectLst/>
                          <a:latin typeface="Garamond" panose="02020404030301010803" pitchFamily="18" charset="0"/>
                        </a:rPr>
                        <a:t>Valencia floods</a:t>
                      </a:r>
                      <a:endParaRPr lang="en-GB" sz="2000" b="1" i="0" u="none" strike="noStrike" dirty="0">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0" u="none" strike="noStrike" dirty="0">
                          <a:effectLst/>
                          <a:latin typeface="Garamond" panose="02020404030301010803" pitchFamily="18" charset="0"/>
                        </a:rPr>
                        <a:t>226</a:t>
                      </a:r>
                      <a:endParaRPr lang="en-GB" sz="2000" b="0" i="0" u="none" strike="noStrike" dirty="0">
                        <a:solidFill>
                          <a:srgbClr val="000000"/>
                        </a:solidFill>
                        <a:effectLst/>
                        <a:latin typeface="Garamond" panose="02020404030301010803" pitchFamily="18" charset="0"/>
                      </a:endParaRPr>
                    </a:p>
                  </a:txBody>
                  <a:tcPr marL="6974" marR="6974" marT="6974" marB="0" anchor="ctr"/>
                </a:tc>
                <a:tc>
                  <a:txBody>
                    <a:bodyPr/>
                    <a:lstStyle/>
                    <a:p>
                      <a:pPr algn="ctr" fontAlgn="ctr"/>
                      <a:r>
                        <a:rPr lang="en-GB" sz="2000" b="0" u="none" strike="noStrike" dirty="0">
                          <a:effectLst/>
                          <a:latin typeface="Garamond" panose="02020404030301010803" pitchFamily="18" charset="0"/>
                        </a:rPr>
                        <a:t>4.22 bn</a:t>
                      </a:r>
                      <a:endParaRPr lang="en-GB" sz="2000" b="0" i="0" u="none" strike="noStrike" dirty="0">
                        <a:solidFill>
                          <a:srgbClr val="000000"/>
                        </a:solidFill>
                        <a:effectLst/>
                        <a:latin typeface="Garamond" panose="02020404030301010803" pitchFamily="18" charset="0"/>
                      </a:endParaRPr>
                    </a:p>
                  </a:txBody>
                  <a:tcPr marL="6974" marR="6974" marT="6974" marB="0" anchor="ctr"/>
                </a:tc>
                <a:extLst>
                  <a:ext uri="{0D108BD9-81ED-4DB2-BD59-A6C34878D82A}">
                    <a16:rowId xmlns:a16="http://schemas.microsoft.com/office/drawing/2014/main" val="1822963996"/>
                  </a:ext>
                </a:extLst>
              </a:tr>
            </a:tbl>
          </a:graphicData>
        </a:graphic>
      </p:graphicFrame>
      <p:sp>
        <p:nvSpPr>
          <p:cNvPr id="50" name="TextBox 49">
            <a:extLst>
              <a:ext uri="{FF2B5EF4-FFF2-40B4-BE49-F238E27FC236}">
                <a16:creationId xmlns:a16="http://schemas.microsoft.com/office/drawing/2014/main" id="{D247E86A-ACD2-ED73-38DF-4AECE637537E}"/>
              </a:ext>
            </a:extLst>
          </p:cNvPr>
          <p:cNvSpPr txBox="1"/>
          <p:nvPr/>
        </p:nvSpPr>
        <p:spPr>
          <a:xfrm>
            <a:off x="1292335" y="830478"/>
            <a:ext cx="4961709" cy="369332"/>
          </a:xfrm>
          <a:prstGeom prst="rect">
            <a:avLst/>
          </a:prstGeom>
          <a:noFill/>
        </p:spPr>
        <p:txBody>
          <a:bodyPr wrap="square">
            <a:spAutoFit/>
          </a:bodyPr>
          <a:lstStyle/>
          <a:p>
            <a:r>
              <a:rPr lang="en-GB" sz="1800" u="none" strike="noStrike" dirty="0">
                <a:effectLst/>
                <a:latin typeface="Garamond" panose="02020404030301010803" pitchFamily="18" charset="0"/>
              </a:rPr>
              <a:t>Source: Christian Aid Report – Counting the cost</a:t>
            </a:r>
            <a:endParaRPr lang="en-GB" dirty="0"/>
          </a:p>
        </p:txBody>
      </p:sp>
    </p:spTree>
    <p:extLst>
      <p:ext uri="{BB962C8B-B14F-4D97-AF65-F5344CB8AC3E}">
        <p14:creationId xmlns:p14="http://schemas.microsoft.com/office/powerpoint/2010/main" val="2819007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E7791E-F0F8-525E-6DEC-E7E804E21226}"/>
              </a:ext>
            </a:extLst>
          </p:cNvPr>
          <p:cNvSpPr>
            <a:spLocks noGrp="1"/>
          </p:cNvSpPr>
          <p:nvPr>
            <p:ph type="title"/>
          </p:nvPr>
        </p:nvSpPr>
        <p:spPr>
          <a:xfrm>
            <a:off x="1311965" y="0"/>
            <a:ext cx="10257184" cy="1325563"/>
          </a:xfrm>
        </p:spPr>
        <p:txBody>
          <a:bodyPr>
            <a:normAutofit/>
          </a:bodyPr>
          <a:lstStyle/>
          <a:p>
            <a:r>
              <a:rPr lang="en-GB" dirty="0"/>
              <a:t>Extreme rainfall in 2024…</a:t>
            </a:r>
          </a:p>
        </p:txBody>
      </p:sp>
      <p:sp>
        <p:nvSpPr>
          <p:cNvPr id="8" name="Content Placeholder 7">
            <a:extLst>
              <a:ext uri="{FF2B5EF4-FFF2-40B4-BE49-F238E27FC236}">
                <a16:creationId xmlns:a16="http://schemas.microsoft.com/office/drawing/2014/main" id="{2A8ADAC9-DF3F-8AFF-162F-6D72C8CB0B5D}"/>
              </a:ext>
            </a:extLst>
          </p:cNvPr>
          <p:cNvSpPr>
            <a:spLocks noGrp="1"/>
          </p:cNvSpPr>
          <p:nvPr>
            <p:ph idx="1"/>
          </p:nvPr>
        </p:nvSpPr>
        <p:spPr/>
        <p:txBody>
          <a:bodyPr/>
          <a:lstStyle/>
          <a:p>
            <a:endParaRPr lang="en-GB" dirty="0"/>
          </a:p>
        </p:txBody>
      </p:sp>
      <p:pic>
        <p:nvPicPr>
          <p:cNvPr id="10" name="Picture 9">
            <a:extLst>
              <a:ext uri="{FF2B5EF4-FFF2-40B4-BE49-F238E27FC236}">
                <a16:creationId xmlns:a16="http://schemas.microsoft.com/office/drawing/2014/main" id="{7592BC9C-2292-4A56-E9D3-1948A38103DB}"/>
              </a:ext>
            </a:extLst>
          </p:cNvPr>
          <p:cNvPicPr>
            <a:picLocks noChangeAspect="1"/>
          </p:cNvPicPr>
          <p:nvPr/>
        </p:nvPicPr>
        <p:blipFill>
          <a:blip r:embed="rId3"/>
          <a:stretch>
            <a:fillRect/>
          </a:stretch>
        </p:blipFill>
        <p:spPr>
          <a:xfrm>
            <a:off x="1467555" y="961334"/>
            <a:ext cx="6787080" cy="5450764"/>
          </a:xfrm>
          <a:prstGeom prst="rect">
            <a:avLst/>
          </a:prstGeom>
        </p:spPr>
      </p:pic>
      <p:pic>
        <p:nvPicPr>
          <p:cNvPr id="18" name="Picture 17" descr="A dirt road with trees in the background&#10;&#10;AI-generated content may be incorrect.">
            <a:extLst>
              <a:ext uri="{FF2B5EF4-FFF2-40B4-BE49-F238E27FC236}">
                <a16:creationId xmlns:a16="http://schemas.microsoft.com/office/drawing/2014/main" id="{72ECEC51-3729-5E97-91B9-B8C55299365C}"/>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8049212" y="1766255"/>
            <a:ext cx="2429839" cy="1823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descr="Cars driving through a flooded street&#10;&#10;AI-generated content may be incorrect.">
            <a:extLst>
              <a:ext uri="{FF2B5EF4-FFF2-40B4-BE49-F238E27FC236}">
                <a16:creationId xmlns:a16="http://schemas.microsoft.com/office/drawing/2014/main" id="{532A1389-E1F0-CACA-C0CD-ABFB31C26E37}"/>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38362" y="2551792"/>
            <a:ext cx="2185531" cy="18037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A aerial view of a pile of debris&#10;&#10;AI-generated content may be incorrect.">
            <a:extLst>
              <a:ext uri="{FF2B5EF4-FFF2-40B4-BE49-F238E27FC236}">
                <a16:creationId xmlns:a16="http://schemas.microsoft.com/office/drawing/2014/main" id="{8A820F8F-B556-DD38-A235-51463DE84255}"/>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9100623" y="1271170"/>
            <a:ext cx="2488156" cy="1399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descr="A bridge over water with cars and trees&#10;&#10;AI-generated content may be incorrect.">
            <a:extLst>
              <a:ext uri="{FF2B5EF4-FFF2-40B4-BE49-F238E27FC236}">
                <a16:creationId xmlns:a16="http://schemas.microsoft.com/office/drawing/2014/main" id="{373E7C35-AEBD-DB6E-43C6-B5DA6EE03608}"/>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8295546" y="3467537"/>
            <a:ext cx="2232000" cy="1490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descr="A group of people in a boat in a flooded street&#10;&#10;AI-generated content may be incorrect.">
            <a:extLst>
              <a:ext uri="{FF2B5EF4-FFF2-40B4-BE49-F238E27FC236}">
                <a16:creationId xmlns:a16="http://schemas.microsoft.com/office/drawing/2014/main" id="{98155597-4BB0-C851-BFFC-B3B7193B5999}"/>
              </a:ext>
            </a:extLst>
          </p:cNvPr>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9352935" y="4330593"/>
            <a:ext cx="2232000" cy="1483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descr="A group of cars in a flooded street&#10;&#10;AI-generated content may be incorrect.">
            <a:extLst>
              <a:ext uri="{FF2B5EF4-FFF2-40B4-BE49-F238E27FC236}">
                <a16:creationId xmlns:a16="http://schemas.microsoft.com/office/drawing/2014/main" id="{1CB28ED8-815A-2F3F-F96C-E56FDADCFADA}"/>
              </a:ext>
            </a:extLst>
          </p:cNvPr>
          <p:cNvPicPr>
            <a:picLocks noChangeAspect="1"/>
          </p:cNvPicPr>
          <p:nvPr/>
        </p:nvPicPr>
        <p:blipFill>
          <a:blip r:embed="rId9">
            <a:alphaModFix/>
            <a:extLst>
              <a:ext uri="{28A0092B-C50C-407E-A947-70E740481C1C}">
                <a14:useLocalDpi xmlns:a14="http://schemas.microsoft.com/office/drawing/2010/main" val="0"/>
              </a:ext>
            </a:extLst>
          </a:blip>
          <a:stretch>
            <a:fillRect/>
          </a:stretch>
        </p:blipFill>
        <p:spPr>
          <a:xfrm>
            <a:off x="8079137" y="4783001"/>
            <a:ext cx="2448409" cy="16312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00361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80CF5357-FEE0-63E7-9321-071B4B375764}"/>
              </a:ext>
            </a:extLst>
          </p:cNvPr>
          <p:cNvSpPr/>
          <p:nvPr/>
        </p:nvSpPr>
        <p:spPr>
          <a:xfrm>
            <a:off x="6660495" y="3930899"/>
            <a:ext cx="2952000" cy="158400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b"/>
          <a:lstStyle/>
          <a:p>
            <a:pPr algn="ctr"/>
            <a:r>
              <a:rPr lang="en-GB" sz="3200" dirty="0">
                <a:latin typeface="Garamond" panose="02020404030301010803" pitchFamily="18" charset="0"/>
              </a:rPr>
              <a:t>Microwave links</a:t>
            </a:r>
          </a:p>
        </p:txBody>
      </p:sp>
      <p:sp>
        <p:nvSpPr>
          <p:cNvPr id="4" name="Title 3">
            <a:extLst>
              <a:ext uri="{FF2B5EF4-FFF2-40B4-BE49-F238E27FC236}">
                <a16:creationId xmlns:a16="http://schemas.microsoft.com/office/drawing/2014/main" id="{4EE7791E-F0F8-525E-6DEC-E7E804E21226}"/>
              </a:ext>
            </a:extLst>
          </p:cNvPr>
          <p:cNvSpPr>
            <a:spLocks noGrp="1"/>
          </p:cNvSpPr>
          <p:nvPr>
            <p:ph type="title"/>
          </p:nvPr>
        </p:nvSpPr>
        <p:spPr/>
        <p:txBody>
          <a:bodyPr/>
          <a:lstStyle/>
          <a:p>
            <a:r>
              <a:rPr lang="en-GB" dirty="0"/>
              <a:t>Rainfall estimation</a:t>
            </a:r>
          </a:p>
        </p:txBody>
      </p:sp>
      <p:sp>
        <p:nvSpPr>
          <p:cNvPr id="2" name="Rectangle: Rounded Corners 1">
            <a:extLst>
              <a:ext uri="{FF2B5EF4-FFF2-40B4-BE49-F238E27FC236}">
                <a16:creationId xmlns:a16="http://schemas.microsoft.com/office/drawing/2014/main" id="{741FD6EB-1968-A925-7B78-1B02E7DD6F45}"/>
              </a:ext>
            </a:extLst>
          </p:cNvPr>
          <p:cNvSpPr/>
          <p:nvPr/>
        </p:nvSpPr>
        <p:spPr>
          <a:xfrm>
            <a:off x="1487358" y="1846028"/>
            <a:ext cx="2952000" cy="158400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3200" dirty="0">
                <a:latin typeface="Garamond" panose="02020404030301010803" pitchFamily="18" charset="0"/>
              </a:rPr>
              <a:t>Rain gauges</a:t>
            </a:r>
          </a:p>
        </p:txBody>
      </p:sp>
      <p:sp>
        <p:nvSpPr>
          <p:cNvPr id="3" name="Rectangle: Rounded Corners 2">
            <a:extLst>
              <a:ext uri="{FF2B5EF4-FFF2-40B4-BE49-F238E27FC236}">
                <a16:creationId xmlns:a16="http://schemas.microsoft.com/office/drawing/2014/main" id="{04C3EBBD-98E7-8B0E-D0B8-AAB0AE32768D}"/>
              </a:ext>
            </a:extLst>
          </p:cNvPr>
          <p:cNvSpPr/>
          <p:nvPr/>
        </p:nvSpPr>
        <p:spPr>
          <a:xfrm>
            <a:off x="4953657" y="1838077"/>
            <a:ext cx="2952000" cy="158400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b"/>
          <a:lstStyle/>
          <a:p>
            <a:pPr algn="ctr"/>
            <a:r>
              <a:rPr lang="en-GB" sz="3200" dirty="0">
                <a:latin typeface="Garamond" panose="02020404030301010803" pitchFamily="18" charset="0"/>
              </a:rPr>
              <a:t>Weather radar </a:t>
            </a:r>
          </a:p>
        </p:txBody>
      </p:sp>
      <p:sp>
        <p:nvSpPr>
          <p:cNvPr id="6" name="Rectangle: Rounded Corners 5">
            <a:extLst>
              <a:ext uri="{FF2B5EF4-FFF2-40B4-BE49-F238E27FC236}">
                <a16:creationId xmlns:a16="http://schemas.microsoft.com/office/drawing/2014/main" id="{3CAEB550-0AF1-C77E-246C-76B661307FCD}"/>
              </a:ext>
            </a:extLst>
          </p:cNvPr>
          <p:cNvSpPr/>
          <p:nvPr/>
        </p:nvSpPr>
        <p:spPr>
          <a:xfrm>
            <a:off x="8424423" y="1838075"/>
            <a:ext cx="2952000" cy="1584000"/>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b"/>
          <a:lstStyle/>
          <a:p>
            <a:pPr algn="ctr"/>
            <a:r>
              <a:rPr lang="en-GB" sz="3200" dirty="0">
                <a:latin typeface="Garamond" panose="02020404030301010803" pitchFamily="18" charset="0"/>
              </a:rPr>
              <a:t>Satellite</a:t>
            </a:r>
          </a:p>
        </p:txBody>
      </p:sp>
      <p:pic>
        <p:nvPicPr>
          <p:cNvPr id="10" name="Graphic 9" descr="Satellite dish with solid fill">
            <a:extLst>
              <a:ext uri="{FF2B5EF4-FFF2-40B4-BE49-F238E27FC236}">
                <a16:creationId xmlns:a16="http://schemas.microsoft.com/office/drawing/2014/main" id="{7A9BB1E2-4BF8-CC1D-0BC2-9B17552E26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86039" y="1973441"/>
            <a:ext cx="914400" cy="914400"/>
          </a:xfrm>
          <a:prstGeom prst="rect">
            <a:avLst/>
          </a:prstGeom>
        </p:spPr>
      </p:pic>
      <p:pic>
        <p:nvPicPr>
          <p:cNvPr id="12" name="Graphic 11" descr="Satellite with solid fill">
            <a:extLst>
              <a:ext uri="{FF2B5EF4-FFF2-40B4-BE49-F238E27FC236}">
                <a16:creationId xmlns:a16="http://schemas.microsoft.com/office/drawing/2014/main" id="{28CC2129-F94E-2582-50E4-205B5C17FF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32221" y="1933497"/>
            <a:ext cx="914400" cy="914400"/>
          </a:xfrm>
          <a:prstGeom prst="rect">
            <a:avLst/>
          </a:prstGeom>
        </p:spPr>
      </p:pic>
      <p:pic>
        <p:nvPicPr>
          <p:cNvPr id="14" name="Graphic 13" descr="Filter with solid fill">
            <a:extLst>
              <a:ext uri="{FF2B5EF4-FFF2-40B4-BE49-F238E27FC236}">
                <a16:creationId xmlns:a16="http://schemas.microsoft.com/office/drawing/2014/main" id="{4DCEBECA-866F-B521-A46D-3FFF866DCB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01691" y="2006380"/>
            <a:ext cx="914400" cy="914400"/>
          </a:xfrm>
          <a:prstGeom prst="rect">
            <a:avLst/>
          </a:prstGeom>
        </p:spPr>
      </p:pic>
      <p:pic>
        <p:nvPicPr>
          <p:cNvPr id="18" name="Graphic 17" descr="Voice with solid fill">
            <a:extLst>
              <a:ext uri="{FF2B5EF4-FFF2-40B4-BE49-F238E27FC236}">
                <a16:creationId xmlns:a16="http://schemas.microsoft.com/office/drawing/2014/main" id="{D3B51FDA-5985-97F7-F40E-8DCA09421E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26689" y="4112768"/>
            <a:ext cx="914400" cy="914400"/>
          </a:xfrm>
          <a:prstGeom prst="rect">
            <a:avLst/>
          </a:prstGeom>
        </p:spPr>
      </p:pic>
      <p:sp>
        <p:nvSpPr>
          <p:cNvPr id="19" name="Rectangle: Rounded Corners 18">
            <a:extLst>
              <a:ext uri="{FF2B5EF4-FFF2-40B4-BE49-F238E27FC236}">
                <a16:creationId xmlns:a16="http://schemas.microsoft.com/office/drawing/2014/main" id="{193B2F3E-C00D-4432-9940-1F5067EB00C5}"/>
              </a:ext>
            </a:extLst>
          </p:cNvPr>
          <p:cNvSpPr/>
          <p:nvPr/>
        </p:nvSpPr>
        <p:spPr>
          <a:xfrm>
            <a:off x="3128168" y="3938698"/>
            <a:ext cx="2952000" cy="15840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b"/>
          <a:lstStyle/>
          <a:p>
            <a:pPr algn="ctr"/>
            <a:r>
              <a:rPr lang="en-GB" sz="3200" dirty="0">
                <a:latin typeface="Garamond" panose="02020404030301010803" pitchFamily="18" charset="0"/>
              </a:rPr>
              <a:t>Citizen science</a:t>
            </a:r>
          </a:p>
        </p:txBody>
      </p:sp>
      <p:pic>
        <p:nvPicPr>
          <p:cNvPr id="16" name="Graphic 15" descr="Chat with solid fill">
            <a:extLst>
              <a:ext uri="{FF2B5EF4-FFF2-40B4-BE49-F238E27FC236}">
                <a16:creationId xmlns:a16="http://schemas.microsoft.com/office/drawing/2014/main" id="{2A4BC41A-9149-ACB1-CFBD-D913556ABD7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46968" y="4126488"/>
            <a:ext cx="914400" cy="914400"/>
          </a:xfrm>
          <a:prstGeom prst="rect">
            <a:avLst/>
          </a:prstGeom>
        </p:spPr>
      </p:pic>
    </p:spTree>
    <p:extLst>
      <p:ext uri="{BB962C8B-B14F-4D97-AF65-F5344CB8AC3E}">
        <p14:creationId xmlns:p14="http://schemas.microsoft.com/office/powerpoint/2010/main" val="409752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80CF5357-FEE0-63E7-9321-071B4B375764}"/>
              </a:ext>
            </a:extLst>
          </p:cNvPr>
          <p:cNvSpPr/>
          <p:nvPr/>
        </p:nvSpPr>
        <p:spPr>
          <a:xfrm>
            <a:off x="6660495" y="3930899"/>
            <a:ext cx="2952000" cy="1584000"/>
          </a:xfrm>
          <a:prstGeom prst="roundRect">
            <a:avLst/>
          </a:prstGeom>
          <a:solidFill>
            <a:srgbClr val="000000">
              <a:alpha val="3922"/>
            </a:srgbClr>
          </a:solidFill>
          <a:ln>
            <a:noFill/>
          </a:ln>
        </p:spPr>
        <p:style>
          <a:lnRef idx="0">
            <a:scrgbClr r="0" g="0" b="0"/>
          </a:lnRef>
          <a:fillRef idx="0">
            <a:scrgbClr r="0" g="0" b="0"/>
          </a:fillRef>
          <a:effectRef idx="0">
            <a:scrgbClr r="0" g="0" b="0"/>
          </a:effectRef>
          <a:fontRef idx="minor">
            <a:schemeClr val="lt1"/>
          </a:fontRef>
        </p:style>
        <p:txBody>
          <a:bodyPr rtlCol="0" anchor="b"/>
          <a:lstStyle/>
          <a:p>
            <a:pPr algn="ctr"/>
            <a:r>
              <a:rPr lang="en-GB" sz="3200" dirty="0">
                <a:latin typeface="Garamond" panose="02020404030301010803" pitchFamily="18" charset="0"/>
              </a:rPr>
              <a:t>Microwave links</a:t>
            </a:r>
          </a:p>
        </p:txBody>
      </p:sp>
      <p:sp>
        <p:nvSpPr>
          <p:cNvPr id="4" name="Title 3">
            <a:extLst>
              <a:ext uri="{FF2B5EF4-FFF2-40B4-BE49-F238E27FC236}">
                <a16:creationId xmlns:a16="http://schemas.microsoft.com/office/drawing/2014/main" id="{4EE7791E-F0F8-525E-6DEC-E7E804E21226}"/>
              </a:ext>
            </a:extLst>
          </p:cNvPr>
          <p:cNvSpPr>
            <a:spLocks noGrp="1"/>
          </p:cNvSpPr>
          <p:nvPr>
            <p:ph type="title"/>
          </p:nvPr>
        </p:nvSpPr>
        <p:spPr/>
        <p:txBody>
          <a:bodyPr/>
          <a:lstStyle/>
          <a:p>
            <a:r>
              <a:rPr lang="en-GB" dirty="0"/>
              <a:t>Rainfall estimation</a:t>
            </a:r>
          </a:p>
        </p:txBody>
      </p:sp>
      <p:sp>
        <p:nvSpPr>
          <p:cNvPr id="2" name="Rectangle: Rounded Corners 1">
            <a:extLst>
              <a:ext uri="{FF2B5EF4-FFF2-40B4-BE49-F238E27FC236}">
                <a16:creationId xmlns:a16="http://schemas.microsoft.com/office/drawing/2014/main" id="{741FD6EB-1968-A925-7B78-1B02E7DD6F45}"/>
              </a:ext>
            </a:extLst>
          </p:cNvPr>
          <p:cNvSpPr/>
          <p:nvPr/>
        </p:nvSpPr>
        <p:spPr>
          <a:xfrm>
            <a:off x="1487358" y="1846028"/>
            <a:ext cx="2952000" cy="158400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3200" dirty="0">
                <a:latin typeface="Garamond" panose="02020404030301010803" pitchFamily="18" charset="0"/>
              </a:rPr>
              <a:t>Rain gauges</a:t>
            </a:r>
          </a:p>
        </p:txBody>
      </p:sp>
      <p:sp>
        <p:nvSpPr>
          <p:cNvPr id="3" name="Rectangle: Rounded Corners 2">
            <a:extLst>
              <a:ext uri="{FF2B5EF4-FFF2-40B4-BE49-F238E27FC236}">
                <a16:creationId xmlns:a16="http://schemas.microsoft.com/office/drawing/2014/main" id="{04C3EBBD-98E7-8B0E-D0B8-AAB0AE32768D}"/>
              </a:ext>
            </a:extLst>
          </p:cNvPr>
          <p:cNvSpPr/>
          <p:nvPr/>
        </p:nvSpPr>
        <p:spPr>
          <a:xfrm>
            <a:off x="4953657" y="1838077"/>
            <a:ext cx="2952000" cy="1584000"/>
          </a:xfrm>
          <a:prstGeom prst="roundRect">
            <a:avLst/>
          </a:prstGeom>
          <a:solidFill>
            <a:srgbClr val="000000">
              <a:alpha val="3922"/>
            </a:srgbClr>
          </a:solidFill>
          <a:ln>
            <a:noFill/>
          </a:ln>
        </p:spPr>
        <p:style>
          <a:lnRef idx="0">
            <a:scrgbClr r="0" g="0" b="0"/>
          </a:lnRef>
          <a:fillRef idx="0">
            <a:scrgbClr r="0" g="0" b="0"/>
          </a:fillRef>
          <a:effectRef idx="0">
            <a:scrgbClr r="0" g="0" b="0"/>
          </a:effectRef>
          <a:fontRef idx="minor">
            <a:schemeClr val="lt1"/>
          </a:fontRef>
        </p:style>
        <p:txBody>
          <a:bodyPr rtlCol="0" anchor="b"/>
          <a:lstStyle/>
          <a:p>
            <a:pPr algn="ctr"/>
            <a:r>
              <a:rPr lang="en-GB" sz="3200" dirty="0">
                <a:latin typeface="Garamond" panose="02020404030301010803" pitchFamily="18" charset="0"/>
              </a:rPr>
              <a:t>Weather radar </a:t>
            </a:r>
          </a:p>
        </p:txBody>
      </p:sp>
      <p:sp>
        <p:nvSpPr>
          <p:cNvPr id="6" name="Rectangle: Rounded Corners 5">
            <a:extLst>
              <a:ext uri="{FF2B5EF4-FFF2-40B4-BE49-F238E27FC236}">
                <a16:creationId xmlns:a16="http://schemas.microsoft.com/office/drawing/2014/main" id="{3CAEB550-0AF1-C77E-246C-76B661307FCD}"/>
              </a:ext>
            </a:extLst>
          </p:cNvPr>
          <p:cNvSpPr/>
          <p:nvPr/>
        </p:nvSpPr>
        <p:spPr>
          <a:xfrm>
            <a:off x="8424423" y="1838075"/>
            <a:ext cx="2952000" cy="1584000"/>
          </a:xfrm>
          <a:prstGeom prst="roundRect">
            <a:avLst/>
          </a:prstGeom>
          <a:solidFill>
            <a:srgbClr val="000000">
              <a:alpha val="3922"/>
            </a:srgbClr>
          </a:solidFill>
          <a:ln>
            <a:noFill/>
          </a:ln>
        </p:spPr>
        <p:style>
          <a:lnRef idx="0">
            <a:scrgbClr r="0" g="0" b="0"/>
          </a:lnRef>
          <a:fillRef idx="0">
            <a:scrgbClr r="0" g="0" b="0"/>
          </a:fillRef>
          <a:effectRef idx="0">
            <a:scrgbClr r="0" g="0" b="0"/>
          </a:effectRef>
          <a:fontRef idx="minor">
            <a:schemeClr val="lt1"/>
          </a:fontRef>
        </p:style>
        <p:txBody>
          <a:bodyPr rtlCol="0" anchor="b"/>
          <a:lstStyle/>
          <a:p>
            <a:pPr algn="ctr"/>
            <a:r>
              <a:rPr lang="en-GB" sz="3200" dirty="0">
                <a:latin typeface="Garamond" panose="02020404030301010803" pitchFamily="18" charset="0"/>
              </a:rPr>
              <a:t>Satellite</a:t>
            </a:r>
          </a:p>
        </p:txBody>
      </p:sp>
      <p:pic>
        <p:nvPicPr>
          <p:cNvPr id="10" name="Graphic 9" descr="Satellite dish with solid fill">
            <a:extLst>
              <a:ext uri="{FF2B5EF4-FFF2-40B4-BE49-F238E27FC236}">
                <a16:creationId xmlns:a16="http://schemas.microsoft.com/office/drawing/2014/main" id="{7A9BB1E2-4BF8-CC1D-0BC2-9B17552E26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86039" y="1973441"/>
            <a:ext cx="914400" cy="914400"/>
          </a:xfrm>
          <a:prstGeom prst="rect">
            <a:avLst/>
          </a:prstGeom>
        </p:spPr>
      </p:pic>
      <p:pic>
        <p:nvPicPr>
          <p:cNvPr id="12" name="Graphic 11" descr="Satellite with solid fill">
            <a:extLst>
              <a:ext uri="{FF2B5EF4-FFF2-40B4-BE49-F238E27FC236}">
                <a16:creationId xmlns:a16="http://schemas.microsoft.com/office/drawing/2014/main" id="{28CC2129-F94E-2582-50E4-205B5C17FF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32221" y="1933497"/>
            <a:ext cx="914400" cy="914400"/>
          </a:xfrm>
          <a:prstGeom prst="rect">
            <a:avLst/>
          </a:prstGeom>
        </p:spPr>
      </p:pic>
      <p:pic>
        <p:nvPicPr>
          <p:cNvPr id="14" name="Graphic 13" descr="Filter with solid fill">
            <a:extLst>
              <a:ext uri="{FF2B5EF4-FFF2-40B4-BE49-F238E27FC236}">
                <a16:creationId xmlns:a16="http://schemas.microsoft.com/office/drawing/2014/main" id="{4DCEBECA-866F-B521-A46D-3FFF866DCB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01691" y="2006380"/>
            <a:ext cx="914400" cy="914400"/>
          </a:xfrm>
          <a:prstGeom prst="rect">
            <a:avLst/>
          </a:prstGeom>
        </p:spPr>
      </p:pic>
      <p:pic>
        <p:nvPicPr>
          <p:cNvPr id="18" name="Graphic 17" descr="Voice with solid fill">
            <a:extLst>
              <a:ext uri="{FF2B5EF4-FFF2-40B4-BE49-F238E27FC236}">
                <a16:creationId xmlns:a16="http://schemas.microsoft.com/office/drawing/2014/main" id="{D3B51FDA-5985-97F7-F40E-8DCA09421E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26689" y="4112768"/>
            <a:ext cx="914400" cy="914400"/>
          </a:xfrm>
          <a:prstGeom prst="rect">
            <a:avLst/>
          </a:prstGeom>
        </p:spPr>
      </p:pic>
      <p:sp>
        <p:nvSpPr>
          <p:cNvPr id="19" name="Rectangle: Rounded Corners 18">
            <a:extLst>
              <a:ext uri="{FF2B5EF4-FFF2-40B4-BE49-F238E27FC236}">
                <a16:creationId xmlns:a16="http://schemas.microsoft.com/office/drawing/2014/main" id="{193B2F3E-C00D-4432-9940-1F5067EB00C5}"/>
              </a:ext>
            </a:extLst>
          </p:cNvPr>
          <p:cNvSpPr/>
          <p:nvPr/>
        </p:nvSpPr>
        <p:spPr>
          <a:xfrm>
            <a:off x="3128168" y="3938698"/>
            <a:ext cx="2952000" cy="1584000"/>
          </a:xfrm>
          <a:prstGeom prst="roundRect">
            <a:avLst/>
          </a:prstGeom>
          <a:solidFill>
            <a:srgbClr val="000000">
              <a:alpha val="3922"/>
            </a:srgbClr>
          </a:solidFill>
          <a:ln>
            <a:noFill/>
          </a:ln>
        </p:spPr>
        <p:style>
          <a:lnRef idx="0">
            <a:scrgbClr r="0" g="0" b="0"/>
          </a:lnRef>
          <a:fillRef idx="0">
            <a:scrgbClr r="0" g="0" b="0"/>
          </a:fillRef>
          <a:effectRef idx="0">
            <a:scrgbClr r="0" g="0" b="0"/>
          </a:effectRef>
          <a:fontRef idx="minor">
            <a:schemeClr val="lt1"/>
          </a:fontRef>
        </p:style>
        <p:txBody>
          <a:bodyPr rtlCol="0" anchor="b"/>
          <a:lstStyle/>
          <a:p>
            <a:pPr algn="ctr"/>
            <a:r>
              <a:rPr lang="en-GB" sz="3200" dirty="0">
                <a:latin typeface="Garamond" panose="02020404030301010803" pitchFamily="18" charset="0"/>
              </a:rPr>
              <a:t>Citizen science</a:t>
            </a:r>
          </a:p>
        </p:txBody>
      </p:sp>
      <p:pic>
        <p:nvPicPr>
          <p:cNvPr id="16" name="Graphic 15" descr="Chat with solid fill">
            <a:extLst>
              <a:ext uri="{FF2B5EF4-FFF2-40B4-BE49-F238E27FC236}">
                <a16:creationId xmlns:a16="http://schemas.microsoft.com/office/drawing/2014/main" id="{2A4BC41A-9149-ACB1-CFBD-D913556ABD7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46968" y="4126488"/>
            <a:ext cx="914400" cy="914400"/>
          </a:xfrm>
          <a:prstGeom prst="rect">
            <a:avLst/>
          </a:prstGeom>
        </p:spPr>
      </p:pic>
      <p:sp>
        <p:nvSpPr>
          <p:cNvPr id="11" name="Content Placeholder 4">
            <a:extLst>
              <a:ext uri="{FF2B5EF4-FFF2-40B4-BE49-F238E27FC236}">
                <a16:creationId xmlns:a16="http://schemas.microsoft.com/office/drawing/2014/main" id="{D56BCCF3-52DC-1736-61E5-E76AE1DD77F6}"/>
              </a:ext>
            </a:extLst>
          </p:cNvPr>
          <p:cNvSpPr>
            <a:spLocks noGrp="1"/>
          </p:cNvSpPr>
          <p:nvPr>
            <p:ph idx="1"/>
          </p:nvPr>
        </p:nvSpPr>
        <p:spPr>
          <a:xfrm>
            <a:off x="1487358" y="3715856"/>
            <a:ext cx="4383158" cy="3598085"/>
          </a:xfrm>
        </p:spPr>
        <p:txBody>
          <a:bodyPr/>
          <a:lstStyle/>
          <a:p>
            <a:r>
              <a:rPr lang="en-GB" dirty="0"/>
              <a:t>Higher accuracy</a:t>
            </a:r>
          </a:p>
          <a:p>
            <a:r>
              <a:rPr lang="en-GB" dirty="0"/>
              <a:t>Longer records</a:t>
            </a:r>
          </a:p>
          <a:p>
            <a:r>
              <a:rPr lang="en-GB" dirty="0"/>
              <a:t>Low spatial information</a:t>
            </a:r>
          </a:p>
        </p:txBody>
      </p:sp>
      <p:pic>
        <p:nvPicPr>
          <p:cNvPr id="7" name="Picture 6">
            <a:extLst>
              <a:ext uri="{FF2B5EF4-FFF2-40B4-BE49-F238E27FC236}">
                <a16:creationId xmlns:a16="http://schemas.microsoft.com/office/drawing/2014/main" id="{5ED9484F-BAE0-18D7-6E02-11E8D9EA01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91451" y="1085545"/>
            <a:ext cx="3979886" cy="5260621"/>
          </a:xfrm>
          <a:prstGeom prst="rect">
            <a:avLst/>
          </a:prstGeom>
        </p:spPr>
      </p:pic>
      <p:sp>
        <p:nvSpPr>
          <p:cNvPr id="17" name="TextBox 16">
            <a:extLst>
              <a:ext uri="{FF2B5EF4-FFF2-40B4-BE49-F238E27FC236}">
                <a16:creationId xmlns:a16="http://schemas.microsoft.com/office/drawing/2014/main" id="{6F9668AA-3B84-2F60-AA96-926D1FEBFBF8}"/>
              </a:ext>
            </a:extLst>
          </p:cNvPr>
          <p:cNvSpPr txBox="1"/>
          <p:nvPr/>
        </p:nvSpPr>
        <p:spPr>
          <a:xfrm>
            <a:off x="5458781" y="5884501"/>
            <a:ext cx="1201714" cy="461665"/>
          </a:xfrm>
          <a:prstGeom prst="rect">
            <a:avLst/>
          </a:prstGeom>
          <a:noFill/>
        </p:spPr>
        <p:txBody>
          <a:bodyPr wrap="square">
            <a:spAutoFit/>
          </a:bodyPr>
          <a:lstStyle/>
          <a:p>
            <a:pPr algn="r"/>
            <a:r>
              <a:rPr lang="en-GB" sz="1200" b="1" dirty="0">
                <a:latin typeface="Garamond" panose="02020404030301010803" pitchFamily="18" charset="0"/>
              </a:rPr>
              <a:t>Image s</a:t>
            </a:r>
            <a:r>
              <a:rPr lang="en-GB" sz="1200" b="1" u="none" strike="noStrike" dirty="0">
                <a:effectLst/>
                <a:latin typeface="Garamond" panose="02020404030301010803" pitchFamily="18" charset="0"/>
              </a:rPr>
              <a:t>ource</a:t>
            </a:r>
            <a:r>
              <a:rPr lang="en-GB" sz="1200" u="none" strike="noStrike" dirty="0">
                <a:effectLst/>
                <a:latin typeface="Garamond" panose="02020404030301010803" pitchFamily="18" charset="0"/>
              </a:rPr>
              <a:t>: Ruth Dunn</a:t>
            </a:r>
            <a:endParaRPr lang="en-GB" sz="1200" dirty="0"/>
          </a:p>
        </p:txBody>
      </p:sp>
    </p:spTree>
    <p:extLst>
      <p:ext uri="{BB962C8B-B14F-4D97-AF65-F5344CB8AC3E}">
        <p14:creationId xmlns:p14="http://schemas.microsoft.com/office/powerpoint/2010/main" val="3878428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80CF5357-FEE0-63E7-9321-071B4B375764}"/>
              </a:ext>
            </a:extLst>
          </p:cNvPr>
          <p:cNvSpPr/>
          <p:nvPr/>
        </p:nvSpPr>
        <p:spPr>
          <a:xfrm>
            <a:off x="6660495" y="3930899"/>
            <a:ext cx="2952000" cy="1584000"/>
          </a:xfrm>
          <a:prstGeom prst="roundRect">
            <a:avLst/>
          </a:prstGeom>
          <a:solidFill>
            <a:srgbClr val="000000">
              <a:alpha val="3922"/>
            </a:srgbClr>
          </a:solidFill>
          <a:ln>
            <a:noFill/>
          </a:ln>
        </p:spPr>
        <p:style>
          <a:lnRef idx="0">
            <a:scrgbClr r="0" g="0" b="0"/>
          </a:lnRef>
          <a:fillRef idx="0">
            <a:scrgbClr r="0" g="0" b="0"/>
          </a:fillRef>
          <a:effectRef idx="0">
            <a:scrgbClr r="0" g="0" b="0"/>
          </a:effectRef>
          <a:fontRef idx="minor">
            <a:schemeClr val="lt1"/>
          </a:fontRef>
        </p:style>
        <p:txBody>
          <a:bodyPr rtlCol="0" anchor="b"/>
          <a:lstStyle/>
          <a:p>
            <a:pPr algn="ctr"/>
            <a:r>
              <a:rPr lang="en-GB" sz="3200" dirty="0">
                <a:latin typeface="Garamond" panose="02020404030301010803" pitchFamily="18" charset="0"/>
              </a:rPr>
              <a:t>Microwave links</a:t>
            </a:r>
          </a:p>
        </p:txBody>
      </p:sp>
      <p:sp>
        <p:nvSpPr>
          <p:cNvPr id="4" name="Title 3">
            <a:extLst>
              <a:ext uri="{FF2B5EF4-FFF2-40B4-BE49-F238E27FC236}">
                <a16:creationId xmlns:a16="http://schemas.microsoft.com/office/drawing/2014/main" id="{4EE7791E-F0F8-525E-6DEC-E7E804E21226}"/>
              </a:ext>
            </a:extLst>
          </p:cNvPr>
          <p:cNvSpPr>
            <a:spLocks noGrp="1"/>
          </p:cNvSpPr>
          <p:nvPr>
            <p:ph type="title"/>
          </p:nvPr>
        </p:nvSpPr>
        <p:spPr/>
        <p:txBody>
          <a:bodyPr/>
          <a:lstStyle/>
          <a:p>
            <a:r>
              <a:rPr lang="en-GB" dirty="0"/>
              <a:t>Rainfall estimation</a:t>
            </a:r>
          </a:p>
        </p:txBody>
      </p:sp>
      <p:sp>
        <p:nvSpPr>
          <p:cNvPr id="2" name="Rectangle: Rounded Corners 1">
            <a:extLst>
              <a:ext uri="{FF2B5EF4-FFF2-40B4-BE49-F238E27FC236}">
                <a16:creationId xmlns:a16="http://schemas.microsoft.com/office/drawing/2014/main" id="{741FD6EB-1968-A925-7B78-1B02E7DD6F45}"/>
              </a:ext>
            </a:extLst>
          </p:cNvPr>
          <p:cNvSpPr/>
          <p:nvPr/>
        </p:nvSpPr>
        <p:spPr>
          <a:xfrm>
            <a:off x="1487358" y="1846028"/>
            <a:ext cx="2952000" cy="1584000"/>
          </a:xfrm>
          <a:prstGeom prst="roundRect">
            <a:avLst/>
          </a:prstGeom>
          <a:solidFill>
            <a:srgbClr val="000000">
              <a:alpha val="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3200" dirty="0">
                <a:latin typeface="Garamond" panose="02020404030301010803" pitchFamily="18" charset="0"/>
              </a:rPr>
              <a:t>Rain gauges</a:t>
            </a:r>
          </a:p>
        </p:txBody>
      </p:sp>
      <p:sp>
        <p:nvSpPr>
          <p:cNvPr id="3" name="Rectangle: Rounded Corners 2">
            <a:extLst>
              <a:ext uri="{FF2B5EF4-FFF2-40B4-BE49-F238E27FC236}">
                <a16:creationId xmlns:a16="http://schemas.microsoft.com/office/drawing/2014/main" id="{04C3EBBD-98E7-8B0E-D0B8-AAB0AE32768D}"/>
              </a:ext>
            </a:extLst>
          </p:cNvPr>
          <p:cNvSpPr/>
          <p:nvPr/>
        </p:nvSpPr>
        <p:spPr>
          <a:xfrm>
            <a:off x="4953657" y="1838077"/>
            <a:ext cx="2952000" cy="158400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b"/>
          <a:lstStyle/>
          <a:p>
            <a:pPr algn="ctr"/>
            <a:r>
              <a:rPr lang="en-GB" sz="3200" dirty="0">
                <a:latin typeface="Garamond" panose="02020404030301010803" pitchFamily="18" charset="0"/>
              </a:rPr>
              <a:t>Weather radar </a:t>
            </a:r>
          </a:p>
        </p:txBody>
      </p:sp>
      <p:sp>
        <p:nvSpPr>
          <p:cNvPr id="6" name="Rectangle: Rounded Corners 5">
            <a:extLst>
              <a:ext uri="{FF2B5EF4-FFF2-40B4-BE49-F238E27FC236}">
                <a16:creationId xmlns:a16="http://schemas.microsoft.com/office/drawing/2014/main" id="{3CAEB550-0AF1-C77E-246C-76B661307FCD}"/>
              </a:ext>
            </a:extLst>
          </p:cNvPr>
          <p:cNvSpPr/>
          <p:nvPr/>
        </p:nvSpPr>
        <p:spPr>
          <a:xfrm>
            <a:off x="8424423" y="1838075"/>
            <a:ext cx="2952000" cy="1584000"/>
          </a:xfrm>
          <a:prstGeom prst="roundRect">
            <a:avLst/>
          </a:prstGeom>
          <a:solidFill>
            <a:srgbClr val="000000">
              <a:alpha val="3922"/>
            </a:srgbClr>
          </a:solidFill>
          <a:ln>
            <a:noFill/>
          </a:ln>
        </p:spPr>
        <p:style>
          <a:lnRef idx="0">
            <a:scrgbClr r="0" g="0" b="0"/>
          </a:lnRef>
          <a:fillRef idx="0">
            <a:scrgbClr r="0" g="0" b="0"/>
          </a:fillRef>
          <a:effectRef idx="0">
            <a:scrgbClr r="0" g="0" b="0"/>
          </a:effectRef>
          <a:fontRef idx="minor">
            <a:schemeClr val="lt1"/>
          </a:fontRef>
        </p:style>
        <p:txBody>
          <a:bodyPr rtlCol="0" anchor="b"/>
          <a:lstStyle/>
          <a:p>
            <a:pPr algn="ctr"/>
            <a:r>
              <a:rPr lang="en-GB" sz="3200" dirty="0">
                <a:latin typeface="Garamond" panose="02020404030301010803" pitchFamily="18" charset="0"/>
              </a:rPr>
              <a:t>Satellite</a:t>
            </a:r>
          </a:p>
        </p:txBody>
      </p:sp>
      <p:pic>
        <p:nvPicPr>
          <p:cNvPr id="10" name="Graphic 9" descr="Satellite dish with solid fill">
            <a:extLst>
              <a:ext uri="{FF2B5EF4-FFF2-40B4-BE49-F238E27FC236}">
                <a16:creationId xmlns:a16="http://schemas.microsoft.com/office/drawing/2014/main" id="{7A9BB1E2-4BF8-CC1D-0BC2-9B17552E26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86039" y="1973441"/>
            <a:ext cx="914400" cy="914400"/>
          </a:xfrm>
          <a:prstGeom prst="rect">
            <a:avLst/>
          </a:prstGeom>
        </p:spPr>
      </p:pic>
      <p:pic>
        <p:nvPicPr>
          <p:cNvPr id="12" name="Graphic 11" descr="Satellite with solid fill">
            <a:extLst>
              <a:ext uri="{FF2B5EF4-FFF2-40B4-BE49-F238E27FC236}">
                <a16:creationId xmlns:a16="http://schemas.microsoft.com/office/drawing/2014/main" id="{28CC2129-F94E-2582-50E4-205B5C17FF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32221" y="1933497"/>
            <a:ext cx="914400" cy="914400"/>
          </a:xfrm>
          <a:prstGeom prst="rect">
            <a:avLst/>
          </a:prstGeom>
        </p:spPr>
      </p:pic>
      <p:pic>
        <p:nvPicPr>
          <p:cNvPr id="14" name="Graphic 13" descr="Filter with solid fill">
            <a:extLst>
              <a:ext uri="{FF2B5EF4-FFF2-40B4-BE49-F238E27FC236}">
                <a16:creationId xmlns:a16="http://schemas.microsoft.com/office/drawing/2014/main" id="{4DCEBECA-866F-B521-A46D-3FFF866DCB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01691" y="2006380"/>
            <a:ext cx="914400" cy="914400"/>
          </a:xfrm>
          <a:prstGeom prst="rect">
            <a:avLst/>
          </a:prstGeom>
        </p:spPr>
      </p:pic>
      <p:pic>
        <p:nvPicPr>
          <p:cNvPr id="18" name="Graphic 17" descr="Voice with solid fill">
            <a:extLst>
              <a:ext uri="{FF2B5EF4-FFF2-40B4-BE49-F238E27FC236}">
                <a16:creationId xmlns:a16="http://schemas.microsoft.com/office/drawing/2014/main" id="{D3B51FDA-5985-97F7-F40E-8DCA09421E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26689" y="4112768"/>
            <a:ext cx="914400" cy="914400"/>
          </a:xfrm>
          <a:prstGeom prst="rect">
            <a:avLst/>
          </a:prstGeom>
        </p:spPr>
      </p:pic>
      <p:sp>
        <p:nvSpPr>
          <p:cNvPr id="19" name="Rectangle: Rounded Corners 18">
            <a:extLst>
              <a:ext uri="{FF2B5EF4-FFF2-40B4-BE49-F238E27FC236}">
                <a16:creationId xmlns:a16="http://schemas.microsoft.com/office/drawing/2014/main" id="{193B2F3E-C00D-4432-9940-1F5067EB00C5}"/>
              </a:ext>
            </a:extLst>
          </p:cNvPr>
          <p:cNvSpPr/>
          <p:nvPr/>
        </p:nvSpPr>
        <p:spPr>
          <a:xfrm>
            <a:off x="3128168" y="3938698"/>
            <a:ext cx="2952000" cy="1584000"/>
          </a:xfrm>
          <a:prstGeom prst="roundRect">
            <a:avLst/>
          </a:prstGeom>
          <a:solidFill>
            <a:srgbClr val="000000">
              <a:alpha val="3922"/>
            </a:srgbClr>
          </a:solidFill>
          <a:ln>
            <a:noFill/>
          </a:ln>
        </p:spPr>
        <p:style>
          <a:lnRef idx="0">
            <a:scrgbClr r="0" g="0" b="0"/>
          </a:lnRef>
          <a:fillRef idx="0">
            <a:scrgbClr r="0" g="0" b="0"/>
          </a:fillRef>
          <a:effectRef idx="0">
            <a:scrgbClr r="0" g="0" b="0"/>
          </a:effectRef>
          <a:fontRef idx="minor">
            <a:schemeClr val="lt1"/>
          </a:fontRef>
        </p:style>
        <p:txBody>
          <a:bodyPr rtlCol="0" anchor="b"/>
          <a:lstStyle/>
          <a:p>
            <a:pPr algn="ctr"/>
            <a:r>
              <a:rPr lang="en-GB" sz="3200" dirty="0">
                <a:latin typeface="Garamond" panose="02020404030301010803" pitchFamily="18" charset="0"/>
              </a:rPr>
              <a:t>Citizen science</a:t>
            </a:r>
          </a:p>
        </p:txBody>
      </p:sp>
      <p:pic>
        <p:nvPicPr>
          <p:cNvPr id="16" name="Graphic 15" descr="Chat with solid fill">
            <a:extLst>
              <a:ext uri="{FF2B5EF4-FFF2-40B4-BE49-F238E27FC236}">
                <a16:creationId xmlns:a16="http://schemas.microsoft.com/office/drawing/2014/main" id="{2A4BC41A-9149-ACB1-CFBD-D913556ABD7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46968" y="4126488"/>
            <a:ext cx="914400" cy="914400"/>
          </a:xfrm>
          <a:prstGeom prst="rect">
            <a:avLst/>
          </a:prstGeom>
        </p:spPr>
      </p:pic>
      <p:sp>
        <p:nvSpPr>
          <p:cNvPr id="5" name="Content Placeholder 4">
            <a:extLst>
              <a:ext uri="{FF2B5EF4-FFF2-40B4-BE49-F238E27FC236}">
                <a16:creationId xmlns:a16="http://schemas.microsoft.com/office/drawing/2014/main" id="{C81C92A5-3A75-9A8F-4998-494BA3C47C61}"/>
              </a:ext>
            </a:extLst>
          </p:cNvPr>
          <p:cNvSpPr txBox="1">
            <a:spLocks/>
          </p:cNvSpPr>
          <p:nvPr/>
        </p:nvSpPr>
        <p:spPr>
          <a:xfrm>
            <a:off x="8136495" y="1846028"/>
            <a:ext cx="3432653" cy="2345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Indirect measurements </a:t>
            </a:r>
          </a:p>
          <a:p>
            <a:r>
              <a:rPr lang="en-GB" dirty="0"/>
              <a:t>Shorter records</a:t>
            </a:r>
          </a:p>
          <a:p>
            <a:r>
              <a:rPr lang="en-GB" dirty="0"/>
              <a:t>High spatial information </a:t>
            </a:r>
          </a:p>
        </p:txBody>
      </p:sp>
      <p:pic>
        <p:nvPicPr>
          <p:cNvPr id="7" name="Picture 6" descr="A map of the world&#10;&#10;Description automatically generated">
            <a:extLst>
              <a:ext uri="{FF2B5EF4-FFF2-40B4-BE49-F238E27FC236}">
                <a16:creationId xmlns:a16="http://schemas.microsoft.com/office/drawing/2014/main" id="{B647FDB4-51CA-BEC0-A099-73CB05B5553C}"/>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7358" y="3554875"/>
            <a:ext cx="4603386" cy="2345019"/>
          </a:xfrm>
          <a:prstGeom prst="rect">
            <a:avLst/>
          </a:prstGeom>
        </p:spPr>
      </p:pic>
      <p:sp>
        <p:nvSpPr>
          <p:cNvPr id="21" name="TextBox 20">
            <a:extLst>
              <a:ext uri="{FF2B5EF4-FFF2-40B4-BE49-F238E27FC236}">
                <a16:creationId xmlns:a16="http://schemas.microsoft.com/office/drawing/2014/main" id="{F6429EAC-CFA5-05C8-C4D5-97ECE4F27662}"/>
              </a:ext>
            </a:extLst>
          </p:cNvPr>
          <p:cNvSpPr txBox="1"/>
          <p:nvPr/>
        </p:nvSpPr>
        <p:spPr>
          <a:xfrm>
            <a:off x="1305743" y="5736848"/>
            <a:ext cx="5260621" cy="646331"/>
          </a:xfrm>
          <a:prstGeom prst="rect">
            <a:avLst/>
          </a:prstGeom>
          <a:noFill/>
        </p:spPr>
        <p:txBody>
          <a:bodyPr wrap="square">
            <a:spAutoFit/>
          </a:bodyPr>
          <a:lstStyle/>
          <a:p>
            <a:r>
              <a:rPr lang="en-GB" sz="1200" b="1" dirty="0">
                <a:latin typeface="Garamond" panose="02020404030301010803" pitchFamily="18" charset="0"/>
              </a:rPr>
              <a:t>Image source:</a:t>
            </a:r>
            <a:r>
              <a:rPr lang="en-GB" sz="1200" dirty="0">
                <a:latin typeface="Garamond" panose="02020404030301010803" pitchFamily="18" charset="0"/>
              </a:rPr>
              <a:t> </a:t>
            </a:r>
          </a:p>
          <a:p>
            <a:r>
              <a:rPr lang="en-GB" sz="1200" dirty="0">
                <a:latin typeface="Garamond" panose="02020404030301010803" pitchFamily="18" charset="0"/>
              </a:rPr>
              <a:t>Doyle, A. J. (2022) </a:t>
            </a:r>
            <a:r>
              <a:rPr lang="en-GB" sz="1200" i="1" dirty="0">
                <a:latin typeface="Garamond" panose="02020404030301010803" pitchFamily="18" charset="0"/>
              </a:rPr>
              <a:t>Use of operational weather radars for understanding Indian monsoon convection and evaluating convection-permitting models.</a:t>
            </a:r>
            <a:r>
              <a:rPr lang="en-GB" sz="1200" dirty="0">
                <a:latin typeface="Garamond" panose="02020404030301010803" pitchFamily="18" charset="0"/>
              </a:rPr>
              <a:t> PhD thesis, University of Reading </a:t>
            </a:r>
          </a:p>
        </p:txBody>
      </p:sp>
      <p:pic>
        <p:nvPicPr>
          <p:cNvPr id="8" name="Picture 7">
            <a:extLst>
              <a:ext uri="{FF2B5EF4-FFF2-40B4-BE49-F238E27FC236}">
                <a16:creationId xmlns:a16="http://schemas.microsoft.com/office/drawing/2014/main" id="{2020E26F-D4AF-9641-8456-34DD9661B055}"/>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6566364" y="4408727"/>
            <a:ext cx="4333940" cy="2089011"/>
          </a:xfrm>
          <a:prstGeom prst="rect">
            <a:avLst/>
          </a:prstGeom>
        </p:spPr>
      </p:pic>
    </p:spTree>
    <p:extLst>
      <p:ext uri="{BB962C8B-B14F-4D97-AF65-F5344CB8AC3E}">
        <p14:creationId xmlns:p14="http://schemas.microsoft.com/office/powerpoint/2010/main" val="3748564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92D710-DD2A-9C8B-066C-DE0985DC7AD9}"/>
              </a:ext>
            </a:extLst>
          </p:cNvPr>
          <p:cNvSpPr>
            <a:spLocks noGrp="1"/>
          </p:cNvSpPr>
          <p:nvPr>
            <p:ph type="title"/>
          </p:nvPr>
        </p:nvSpPr>
        <p:spPr/>
        <p:txBody>
          <a:bodyPr/>
          <a:lstStyle/>
          <a:p>
            <a:r>
              <a:rPr lang="en-GB" dirty="0"/>
              <a:t>What is the GSDR?</a:t>
            </a:r>
          </a:p>
        </p:txBody>
      </p:sp>
      <p:pic>
        <p:nvPicPr>
          <p:cNvPr id="9" name="Content Placeholder 8" descr="A map of the world&#10;&#10;AI-generated content may be incorrect.">
            <a:extLst>
              <a:ext uri="{FF2B5EF4-FFF2-40B4-BE49-F238E27FC236}">
                <a16:creationId xmlns:a16="http://schemas.microsoft.com/office/drawing/2014/main" id="{6144CBF3-9F35-87FA-36F6-0CBCF910C9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36830" y="1728146"/>
            <a:ext cx="4870174" cy="3215076"/>
          </a:xfrm>
        </p:spPr>
      </p:pic>
      <p:pic>
        <p:nvPicPr>
          <p:cNvPr id="6" name="Picture 5">
            <a:extLst>
              <a:ext uri="{FF2B5EF4-FFF2-40B4-BE49-F238E27FC236}">
                <a16:creationId xmlns:a16="http://schemas.microsoft.com/office/drawing/2014/main" id="{A1DDC813-9146-7E0D-5E32-ECCC4D7C2DC2}"/>
              </a:ext>
            </a:extLst>
          </p:cNvPr>
          <p:cNvPicPr>
            <a:picLocks noChangeAspect="1"/>
          </p:cNvPicPr>
          <p:nvPr/>
        </p:nvPicPr>
        <p:blipFill>
          <a:blip r:embed="rId4"/>
          <a:stretch>
            <a:fillRect/>
          </a:stretch>
        </p:blipFill>
        <p:spPr>
          <a:xfrm>
            <a:off x="1588405" y="4390035"/>
            <a:ext cx="4507595" cy="30101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Content Placeholder 4">
            <a:extLst>
              <a:ext uri="{FF2B5EF4-FFF2-40B4-BE49-F238E27FC236}">
                <a16:creationId xmlns:a16="http://schemas.microsoft.com/office/drawing/2014/main" id="{8959A911-A19C-11F9-B6F8-69A3E8C94BEF}"/>
              </a:ext>
            </a:extLst>
          </p:cNvPr>
          <p:cNvSpPr txBox="1">
            <a:spLocks/>
          </p:cNvSpPr>
          <p:nvPr/>
        </p:nvSpPr>
        <p:spPr>
          <a:xfrm>
            <a:off x="1311965" y="1232452"/>
            <a:ext cx="4711148" cy="55070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INTENSE project</a:t>
            </a:r>
          </a:p>
          <a:p>
            <a:r>
              <a:rPr lang="en-GB" dirty="0"/>
              <a:t>Global dataset of hourly quality controlled rain gauge observations</a:t>
            </a:r>
          </a:p>
          <a:p>
            <a:r>
              <a:rPr lang="en-GB" dirty="0"/>
              <a:t>Manual collection</a:t>
            </a:r>
          </a:p>
          <a:p>
            <a:r>
              <a:rPr lang="en-GB" dirty="0"/>
              <a:t>23,687 rain gauges</a:t>
            </a:r>
          </a:p>
        </p:txBody>
      </p:sp>
      <p:sp>
        <p:nvSpPr>
          <p:cNvPr id="13" name="TextBox 12">
            <a:extLst>
              <a:ext uri="{FF2B5EF4-FFF2-40B4-BE49-F238E27FC236}">
                <a16:creationId xmlns:a16="http://schemas.microsoft.com/office/drawing/2014/main" id="{7FE0B251-855E-AEFE-FF15-C3B715EE86B6}"/>
              </a:ext>
            </a:extLst>
          </p:cNvPr>
          <p:cNvSpPr txBox="1"/>
          <p:nvPr/>
        </p:nvSpPr>
        <p:spPr>
          <a:xfrm>
            <a:off x="7566789" y="909286"/>
            <a:ext cx="3885980" cy="646331"/>
          </a:xfrm>
          <a:prstGeom prst="rect">
            <a:avLst/>
          </a:prstGeom>
          <a:noFill/>
        </p:spPr>
        <p:txBody>
          <a:bodyPr wrap="square">
            <a:spAutoFit/>
          </a:bodyPr>
          <a:lstStyle/>
          <a:p>
            <a:pPr algn="r"/>
            <a:r>
              <a:rPr lang="en-GB" sz="1200" b="1" dirty="0">
                <a:latin typeface="Garamond" panose="02020404030301010803" pitchFamily="18" charset="0"/>
              </a:rPr>
              <a:t>Image source:</a:t>
            </a:r>
            <a:r>
              <a:rPr lang="en-GB" sz="1200" dirty="0">
                <a:latin typeface="Garamond" panose="02020404030301010803" pitchFamily="18" charset="0"/>
              </a:rPr>
              <a:t> </a:t>
            </a:r>
          </a:p>
          <a:p>
            <a:pPr algn="r"/>
            <a:r>
              <a:rPr lang="en-GB" sz="1200" dirty="0">
                <a:latin typeface="Garamond" panose="02020404030301010803" pitchFamily="18" charset="0"/>
              </a:rPr>
              <a:t>Lewis et al (2019) </a:t>
            </a:r>
            <a:r>
              <a:rPr lang="en-GB" sz="1200" i="1" dirty="0">
                <a:latin typeface="Garamond" panose="02020404030301010803" pitchFamily="18" charset="0"/>
              </a:rPr>
              <a:t>GSDR: A Global Sub-Daily Rainfall Dataset</a:t>
            </a:r>
            <a:r>
              <a:rPr lang="en-GB" sz="1200" dirty="0">
                <a:latin typeface="Garamond" panose="02020404030301010803" pitchFamily="18" charset="0"/>
              </a:rPr>
              <a:t>, DOI: 10.1175/JCLI-D-18-0143.1 </a:t>
            </a:r>
          </a:p>
        </p:txBody>
      </p:sp>
      <p:pic>
        <p:nvPicPr>
          <p:cNvPr id="15" name="Picture 14">
            <a:extLst>
              <a:ext uri="{FF2B5EF4-FFF2-40B4-BE49-F238E27FC236}">
                <a16:creationId xmlns:a16="http://schemas.microsoft.com/office/drawing/2014/main" id="{8145CF49-4786-ABEA-8466-D5BE32E853FD}"/>
              </a:ext>
            </a:extLst>
          </p:cNvPr>
          <p:cNvPicPr>
            <a:picLocks noChangeAspect="1"/>
          </p:cNvPicPr>
          <p:nvPr/>
        </p:nvPicPr>
        <p:blipFill>
          <a:blip r:embed="rId5"/>
          <a:stretch>
            <a:fillRect/>
          </a:stretch>
        </p:blipFill>
        <p:spPr>
          <a:xfrm>
            <a:off x="10350153" y="5345806"/>
            <a:ext cx="1192476" cy="922181"/>
          </a:xfrm>
          <a:prstGeom prst="rect">
            <a:avLst/>
          </a:prstGeom>
        </p:spPr>
      </p:pic>
    </p:spTree>
    <p:extLst>
      <p:ext uri="{BB962C8B-B14F-4D97-AF65-F5344CB8AC3E}">
        <p14:creationId xmlns:p14="http://schemas.microsoft.com/office/powerpoint/2010/main" val="2266824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92D710-DD2A-9C8B-066C-DE0985DC7AD9}"/>
              </a:ext>
            </a:extLst>
          </p:cNvPr>
          <p:cNvSpPr>
            <a:spLocks noGrp="1"/>
          </p:cNvSpPr>
          <p:nvPr>
            <p:ph type="title"/>
          </p:nvPr>
        </p:nvSpPr>
        <p:spPr/>
        <p:txBody>
          <a:bodyPr/>
          <a:lstStyle/>
          <a:p>
            <a:r>
              <a:rPr lang="en-GB" dirty="0"/>
              <a:t>What is the GSDR?</a:t>
            </a:r>
          </a:p>
        </p:txBody>
      </p:sp>
      <p:pic>
        <p:nvPicPr>
          <p:cNvPr id="9" name="Content Placeholder 8" descr="A map of the world&#10;&#10;AI-generated content may be incorrect.">
            <a:extLst>
              <a:ext uri="{FF2B5EF4-FFF2-40B4-BE49-F238E27FC236}">
                <a16:creationId xmlns:a16="http://schemas.microsoft.com/office/drawing/2014/main" id="{6144CBF3-9F35-87FA-36F6-0CBCF910C9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36830" y="1728146"/>
            <a:ext cx="4870174" cy="3215076"/>
          </a:xfrm>
        </p:spPr>
      </p:pic>
      <p:sp>
        <p:nvSpPr>
          <p:cNvPr id="10" name="Content Placeholder 4">
            <a:extLst>
              <a:ext uri="{FF2B5EF4-FFF2-40B4-BE49-F238E27FC236}">
                <a16:creationId xmlns:a16="http://schemas.microsoft.com/office/drawing/2014/main" id="{8959A911-A19C-11F9-B6F8-69A3E8C94BEF}"/>
              </a:ext>
            </a:extLst>
          </p:cNvPr>
          <p:cNvSpPr txBox="1">
            <a:spLocks/>
          </p:cNvSpPr>
          <p:nvPr/>
        </p:nvSpPr>
        <p:spPr>
          <a:xfrm>
            <a:off x="1311965" y="1232452"/>
            <a:ext cx="4711148" cy="55070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Quality controlled </a:t>
            </a:r>
          </a:p>
          <a:p>
            <a:pPr lvl="1"/>
            <a:r>
              <a:rPr lang="en-GB" dirty="0"/>
              <a:t>25 quality checks and 11 rules</a:t>
            </a:r>
          </a:p>
          <a:p>
            <a:pPr lvl="1"/>
            <a:r>
              <a:rPr lang="en-GB" dirty="0"/>
              <a:t>excludes suspicious values, improves correspondence with manually quality-controlled GPCC data</a:t>
            </a:r>
          </a:p>
          <a:p>
            <a:pPr lvl="1"/>
            <a:r>
              <a:rPr lang="en-GB" dirty="0"/>
              <a:t>Flexible level of removal depending on data use</a:t>
            </a:r>
          </a:p>
          <a:p>
            <a:r>
              <a:rPr lang="en-GB" dirty="0"/>
              <a:t>Variable spatial coverage, record length, completeness, average record length 13 years, earliest records in 1950s.</a:t>
            </a:r>
          </a:p>
        </p:txBody>
      </p:sp>
      <p:sp>
        <p:nvSpPr>
          <p:cNvPr id="13" name="TextBox 12">
            <a:extLst>
              <a:ext uri="{FF2B5EF4-FFF2-40B4-BE49-F238E27FC236}">
                <a16:creationId xmlns:a16="http://schemas.microsoft.com/office/drawing/2014/main" id="{7FE0B251-855E-AEFE-FF15-C3B715EE86B6}"/>
              </a:ext>
            </a:extLst>
          </p:cNvPr>
          <p:cNvSpPr txBox="1"/>
          <p:nvPr/>
        </p:nvSpPr>
        <p:spPr>
          <a:xfrm>
            <a:off x="7566789" y="909286"/>
            <a:ext cx="3885980" cy="646331"/>
          </a:xfrm>
          <a:prstGeom prst="rect">
            <a:avLst/>
          </a:prstGeom>
          <a:noFill/>
        </p:spPr>
        <p:txBody>
          <a:bodyPr wrap="square">
            <a:spAutoFit/>
          </a:bodyPr>
          <a:lstStyle/>
          <a:p>
            <a:pPr algn="r"/>
            <a:r>
              <a:rPr lang="en-GB" sz="1200" b="1" dirty="0">
                <a:latin typeface="Garamond" panose="02020404030301010803" pitchFamily="18" charset="0"/>
              </a:rPr>
              <a:t>Image source:</a:t>
            </a:r>
            <a:r>
              <a:rPr lang="en-GB" sz="1200" dirty="0">
                <a:latin typeface="Garamond" panose="02020404030301010803" pitchFamily="18" charset="0"/>
              </a:rPr>
              <a:t> </a:t>
            </a:r>
          </a:p>
          <a:p>
            <a:pPr algn="r"/>
            <a:r>
              <a:rPr lang="en-GB" sz="1200" dirty="0">
                <a:latin typeface="Garamond" panose="02020404030301010803" pitchFamily="18" charset="0"/>
              </a:rPr>
              <a:t>Lewis et al (2019) </a:t>
            </a:r>
            <a:r>
              <a:rPr lang="en-GB" sz="1200" i="1" dirty="0">
                <a:latin typeface="Garamond" panose="02020404030301010803" pitchFamily="18" charset="0"/>
              </a:rPr>
              <a:t>GSDR: A Global Sub-Daily Rainfall Dataset</a:t>
            </a:r>
            <a:r>
              <a:rPr lang="en-GB" sz="1200" dirty="0">
                <a:latin typeface="Garamond" panose="02020404030301010803" pitchFamily="18" charset="0"/>
              </a:rPr>
              <a:t>, DOI: 10.1175/JCLI-D-18-0143.1 </a:t>
            </a:r>
          </a:p>
        </p:txBody>
      </p:sp>
      <p:pic>
        <p:nvPicPr>
          <p:cNvPr id="15" name="Picture 14">
            <a:extLst>
              <a:ext uri="{FF2B5EF4-FFF2-40B4-BE49-F238E27FC236}">
                <a16:creationId xmlns:a16="http://schemas.microsoft.com/office/drawing/2014/main" id="{8145CF49-4786-ABEA-8466-D5BE32E853FD}"/>
              </a:ext>
            </a:extLst>
          </p:cNvPr>
          <p:cNvPicPr>
            <a:picLocks noChangeAspect="1"/>
          </p:cNvPicPr>
          <p:nvPr/>
        </p:nvPicPr>
        <p:blipFill>
          <a:blip r:embed="rId4"/>
          <a:stretch>
            <a:fillRect/>
          </a:stretch>
        </p:blipFill>
        <p:spPr>
          <a:xfrm>
            <a:off x="10350153" y="5345806"/>
            <a:ext cx="1192476" cy="922181"/>
          </a:xfrm>
          <a:prstGeom prst="rect">
            <a:avLst/>
          </a:prstGeom>
        </p:spPr>
      </p:pic>
    </p:spTree>
    <p:extLst>
      <p:ext uri="{BB962C8B-B14F-4D97-AF65-F5344CB8AC3E}">
        <p14:creationId xmlns:p14="http://schemas.microsoft.com/office/powerpoint/2010/main" val="2180508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EBB8AD-589C-152B-E703-6AC7F304119E}"/>
              </a:ext>
            </a:extLst>
          </p:cNvPr>
          <p:cNvSpPr>
            <a:spLocks noGrp="1"/>
          </p:cNvSpPr>
          <p:nvPr>
            <p:ph type="title"/>
          </p:nvPr>
        </p:nvSpPr>
        <p:spPr/>
        <p:txBody>
          <a:bodyPr/>
          <a:lstStyle/>
          <a:p>
            <a:r>
              <a:rPr lang="en-GB" dirty="0"/>
              <a:t>Extreme rainfall workflow</a:t>
            </a:r>
          </a:p>
        </p:txBody>
      </p:sp>
      <p:sp>
        <p:nvSpPr>
          <p:cNvPr id="8" name="Content Placeholder 7">
            <a:extLst>
              <a:ext uri="{FF2B5EF4-FFF2-40B4-BE49-F238E27FC236}">
                <a16:creationId xmlns:a16="http://schemas.microsoft.com/office/drawing/2014/main" id="{8D3E036F-2204-5FB4-37B1-A35483C31EFC}"/>
              </a:ext>
            </a:extLst>
          </p:cNvPr>
          <p:cNvSpPr>
            <a:spLocks noGrp="1"/>
          </p:cNvSpPr>
          <p:nvPr>
            <p:ph idx="1"/>
          </p:nvPr>
        </p:nvSpPr>
        <p:spPr>
          <a:xfrm>
            <a:off x="7230165" y="978887"/>
            <a:ext cx="3971236" cy="5398724"/>
          </a:xfrm>
        </p:spPr>
        <p:txBody>
          <a:bodyPr/>
          <a:lstStyle/>
          <a:p>
            <a:r>
              <a:rPr lang="en-GB" dirty="0"/>
              <a:t>Extreme value analysis</a:t>
            </a:r>
          </a:p>
          <a:p>
            <a:r>
              <a:rPr lang="en-GB" dirty="0"/>
              <a:t>Duration 1-24hr</a:t>
            </a:r>
          </a:p>
          <a:p>
            <a:r>
              <a:rPr lang="en-GB" dirty="0"/>
              <a:t>Regional pooling</a:t>
            </a:r>
          </a:p>
          <a:p>
            <a:r>
              <a:rPr lang="en-GB" dirty="0"/>
              <a:t>Compared to ERA5 with area reduction factor</a:t>
            </a:r>
          </a:p>
        </p:txBody>
      </p:sp>
      <p:pic>
        <p:nvPicPr>
          <p:cNvPr id="7" name="Picture 6" descr="A screenshot of a computer&#10;&#10;AI-generated content may be incorrect.">
            <a:extLst>
              <a:ext uri="{FF2B5EF4-FFF2-40B4-BE49-F238E27FC236}">
                <a16:creationId xmlns:a16="http://schemas.microsoft.com/office/drawing/2014/main" id="{8422C755-4BEF-1A07-B2F5-07CE0D5ECC39}"/>
              </a:ext>
            </a:extLst>
          </p:cNvPr>
          <p:cNvPicPr>
            <a:picLocks noChangeAspect="1"/>
          </p:cNvPicPr>
          <p:nvPr/>
        </p:nvPicPr>
        <p:blipFill>
          <a:blip r:embed="rId3">
            <a:extLst>
              <a:ext uri="{28A0092B-C50C-407E-A947-70E740481C1C}">
                <a14:useLocalDpi xmlns:a14="http://schemas.microsoft.com/office/drawing/2010/main" val="0"/>
              </a:ext>
            </a:extLst>
          </a:blip>
          <a:srcRect l="431" t="9202" r="74038" b="60970"/>
          <a:stretch/>
        </p:blipFill>
        <p:spPr>
          <a:xfrm>
            <a:off x="1331292" y="813511"/>
            <a:ext cx="6007099" cy="5729476"/>
          </a:xfrm>
          <a:prstGeom prst="rect">
            <a:avLst/>
          </a:prstGeom>
        </p:spPr>
      </p:pic>
      <p:pic>
        <p:nvPicPr>
          <p:cNvPr id="10" name="Picture 9">
            <a:extLst>
              <a:ext uri="{FF2B5EF4-FFF2-40B4-BE49-F238E27FC236}">
                <a16:creationId xmlns:a16="http://schemas.microsoft.com/office/drawing/2014/main" id="{89909CB2-3904-AEAC-F0CC-F688F0BB490F}"/>
              </a:ext>
            </a:extLst>
          </p:cNvPr>
          <p:cNvPicPr>
            <a:picLocks noChangeAspect="1"/>
          </p:cNvPicPr>
          <p:nvPr/>
        </p:nvPicPr>
        <p:blipFill>
          <a:blip r:embed="rId4"/>
          <a:stretch>
            <a:fillRect/>
          </a:stretch>
        </p:blipFill>
        <p:spPr>
          <a:xfrm>
            <a:off x="7490497" y="3722680"/>
            <a:ext cx="4558856" cy="3633818"/>
          </a:xfrm>
          <a:prstGeom prst="rect">
            <a:avLst/>
          </a:prstGeom>
        </p:spPr>
      </p:pic>
    </p:spTree>
    <p:extLst>
      <p:ext uri="{BB962C8B-B14F-4D97-AF65-F5344CB8AC3E}">
        <p14:creationId xmlns:p14="http://schemas.microsoft.com/office/powerpoint/2010/main" val="8179343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60000"/>
            <a:lumOff val="40000"/>
          </a:schemeClr>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1627</TotalTime>
  <Words>2331</Words>
  <Application>Microsoft Office PowerPoint</Application>
  <PresentationFormat>Widescreen</PresentationFormat>
  <Paragraphs>231</Paragraphs>
  <Slides>19</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Arial</vt:lpstr>
      <vt:lpstr>Calibri</vt:lpstr>
      <vt:lpstr>Garamond</vt:lpstr>
      <vt:lpstr>Office Theme</vt:lpstr>
      <vt:lpstr>A Global Sub-Daily Rainfall dataset</vt:lpstr>
      <vt:lpstr>Extreme rainfall in 2024…</vt:lpstr>
      <vt:lpstr>Extreme rainfall in 2024…</vt:lpstr>
      <vt:lpstr>Rainfall estimation</vt:lpstr>
      <vt:lpstr>Rainfall estimation</vt:lpstr>
      <vt:lpstr>Rainfall estimation</vt:lpstr>
      <vt:lpstr>What is the GSDR?</vt:lpstr>
      <vt:lpstr>What is the GSDR?</vt:lpstr>
      <vt:lpstr>Extreme rainfall workflow</vt:lpstr>
      <vt:lpstr>Climatology</vt:lpstr>
      <vt:lpstr>Extreme rainfall analysis</vt:lpstr>
      <vt:lpstr>Extreme rainfall analysis</vt:lpstr>
      <vt:lpstr>Extreme rainfall workflow</vt:lpstr>
      <vt:lpstr>GSDR updates</vt:lpstr>
      <vt:lpstr>GSDR updates</vt:lpstr>
      <vt:lpstr>GSDR updates</vt:lpstr>
      <vt:lpstr>Moving forward</vt:lpstr>
      <vt:lpstr>GSDR: A Global Sub-Daily Rainfall dataset</vt:lpstr>
      <vt:lpstr>A Global Sub-Daily Rainfall dataset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Amy Green</dc:creator>
  <cp:lastModifiedBy>Amy Green</cp:lastModifiedBy>
  <cp:revision>15</cp:revision>
  <dcterms:created xsi:type="dcterms:W3CDTF">2025-03-16T10:33:28Z</dcterms:created>
  <dcterms:modified xsi:type="dcterms:W3CDTF">2025-03-17T13:41:25Z</dcterms:modified>
</cp:coreProperties>
</file>