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871" r:id="rId3"/>
    <p:sldId id="883" r:id="rId4"/>
    <p:sldId id="885" r:id="rId5"/>
    <p:sldId id="887" r:id="rId6"/>
    <p:sldId id="910" r:id="rId7"/>
    <p:sldId id="888" r:id="rId8"/>
    <p:sldId id="889" r:id="rId9"/>
    <p:sldId id="911" r:id="rId10"/>
    <p:sldId id="890" r:id="rId11"/>
    <p:sldId id="896" r:id="rId12"/>
    <p:sldId id="877" r:id="rId13"/>
    <p:sldId id="912" r:id="rId14"/>
    <p:sldId id="261" r:id="rId15"/>
    <p:sldId id="905" r:id="rId16"/>
    <p:sldId id="914" r:id="rId17"/>
    <p:sldId id="907" r:id="rId18"/>
    <p:sldId id="908" r:id="rId19"/>
    <p:sldId id="898" r:id="rId20"/>
    <p:sldId id="897" r:id="rId21"/>
    <p:sldId id="906" r:id="rId22"/>
    <p:sldId id="895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D5D"/>
    <a:srgbClr val="1D8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994C9-BC22-4545-848C-6DC964C3DDDE}" type="datetimeFigureOut">
              <a:rPr lang="nl-BE" smtClean="0"/>
              <a:t>17/03/2025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7810B-F1B8-42DD-8359-5367C69FDA2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293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4" name="Picture 3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BBFD1B21-6B23-4707-CFA4-4E544AB79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01474" y="351762"/>
            <a:ext cx="159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4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8351" y="1655999"/>
            <a:ext cx="10655300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75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10" name="Picture 9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DA6DD164-B2AD-DD4A-B368-55A61C341F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01474" y="351762"/>
            <a:ext cx="159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92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4" name="Picture 3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BBFD1B21-6B23-4707-CFA4-4E544AB79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01474" y="351762"/>
            <a:ext cx="159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52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1792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50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52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5771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2302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427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187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319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6824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Daan Buekenhout | Hydraulics &amp; Geotechnics | Department of Civil Engineering</a:t>
            </a:r>
            <a:endParaRPr lang="nl-NL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8351" y="1655999"/>
            <a:ext cx="10655300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812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10" name="Picture 9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DA6DD164-B2AD-DD4A-B368-55A61C341F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01474" y="351762"/>
            <a:ext cx="159999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0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9191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468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242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67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0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7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748494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6951108B-F457-37BF-7AEC-B3562FE07C3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101154" y="6353999"/>
            <a:ext cx="80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8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748494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Daan Buekenhout | Hydraulics &amp; Geotechnics | Department of Civil Engineering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Picture 9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6951108B-F457-37BF-7AEC-B3562FE07C3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101154" y="6353999"/>
            <a:ext cx="80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0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947D6F1A-65B4-08DF-93B8-C3B5A0C4DD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BE" b="1" dirty="0"/>
              <a:t>Daan Buekenhout</a:t>
            </a:r>
            <a:endParaRPr lang="nl-BE" b="1" dirty="0"/>
          </a:p>
          <a:p>
            <a:endParaRPr lang="en-BE" b="1" dirty="0"/>
          </a:p>
          <a:p>
            <a:r>
              <a:rPr lang="en-BE" sz="1800" dirty="0"/>
              <a:t>Prof. Patrick Willems</a:t>
            </a:r>
          </a:p>
          <a:p>
            <a:r>
              <a:rPr lang="en-BE" sz="1800" dirty="0"/>
              <a:t>Prof. Ricardo Reinoso-Rondinel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462AA4-050F-E246-706F-FAC383E3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1800000"/>
            <a:ext cx="7272600" cy="2386800"/>
          </a:xfrm>
        </p:spPr>
        <p:txBody>
          <a:bodyPr/>
          <a:lstStyle/>
          <a:p>
            <a:r>
              <a:rPr lang="en-BE" dirty="0"/>
              <a:t>Hybrid modelling for real-time urban pluvial flood mapping</a:t>
            </a:r>
            <a:endParaRPr lang="nl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D19A3-9275-3B6F-0B5E-5EBE2FDA9C7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199313" y="6210300"/>
            <a:ext cx="4992687" cy="6477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8FDAC8-D516-F7D2-77CB-F1ED7C3EB8AA}"/>
              </a:ext>
            </a:extLst>
          </p:cNvPr>
          <p:cNvSpPr txBox="1"/>
          <p:nvPr/>
        </p:nvSpPr>
        <p:spPr>
          <a:xfrm>
            <a:off x="455122" y="6405588"/>
            <a:ext cx="111620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PrePEP</a:t>
            </a:r>
            <a:r>
              <a:rPr kumimoji="0" lang="en-BE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Conference – Bonn, Germany – 17 March 2025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5796A-1A5D-92F1-99BD-40F266A0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D8B16-22B3-A806-54D9-39661383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86B56E-4C49-80DA-E7D1-DCB00BE1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Rainfall </a:t>
            </a:r>
            <a:r>
              <a:rPr lang="en-BE" dirty="0">
                <a:solidFill>
                  <a:schemeClr val="bg2"/>
                </a:solidFill>
              </a:rPr>
              <a:t>no flood model</a:t>
            </a:r>
            <a:endParaRPr lang="nl-BE" dirty="0">
              <a:solidFill>
                <a:schemeClr val="bg2"/>
              </a:solidFill>
            </a:endParaRP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5ADA9315-6F47-2839-FA09-7EF4C4674C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7907" y="1629000"/>
            <a:ext cx="3596004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1039D1-D7AC-1413-DE6B-5F5C56689661}"/>
              </a:ext>
            </a:extLst>
          </p:cNvPr>
          <p:cNvSpPr txBox="1"/>
          <p:nvPr/>
        </p:nvSpPr>
        <p:spPr>
          <a:xfrm>
            <a:off x="1236837" y="524708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Accumulated rainfall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E1ECD6-B6BD-B09F-3DBF-FC50EF821E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28091" y="1629000"/>
            <a:ext cx="3596003" cy="3599999"/>
          </a:xfrm>
          <a:prstGeom prst="rect">
            <a:avLst/>
          </a:prstGeom>
          <a:ln w="19050">
            <a:solidFill>
              <a:srgbClr val="2F4D5D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91BC52-E608-A000-C902-AA196F7C0FF7}"/>
              </a:ext>
            </a:extLst>
          </p:cNvPr>
          <p:cNvSpPr txBox="1"/>
          <p:nvPr/>
        </p:nvSpPr>
        <p:spPr>
          <a:xfrm>
            <a:off x="5647267" y="3244333"/>
            <a:ext cx="897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►►►</a:t>
            </a:r>
            <a:endParaRPr lang="nl-B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6372EA-5138-7049-73D7-6337055926BC}"/>
              </a:ext>
            </a:extLst>
          </p:cNvPr>
          <p:cNvSpPr txBox="1"/>
          <p:nvPr/>
        </p:nvSpPr>
        <p:spPr>
          <a:xfrm>
            <a:off x="9257262" y="524708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Original mesh</a:t>
            </a:r>
          </a:p>
        </p:txBody>
      </p:sp>
    </p:spTree>
    <p:extLst>
      <p:ext uri="{BB962C8B-B14F-4D97-AF65-F5344CB8AC3E}">
        <p14:creationId xmlns:p14="http://schemas.microsoft.com/office/powerpoint/2010/main" val="1869215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06A255-FFB8-3E4E-CCDC-22D8AF1A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Dataset</a:t>
            </a:r>
            <a:endParaRPr lang="nl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B873-4836-4C4F-5041-207A6EF0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4EB66-8124-3C28-C97B-0FB2EB4F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8394F-E109-7B31-4D04-96D36E4C6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7742" y="1020392"/>
            <a:ext cx="6418258" cy="507121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671887-365D-26B6-E884-4A48A9E50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4258467" cy="3965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BE" dirty="0"/>
              <a:t>QPE (2017-2023)</a:t>
            </a:r>
          </a:p>
          <a:p>
            <a:pPr marL="0" indent="0">
              <a:buNone/>
            </a:pPr>
            <a:endParaRPr lang="en-BE" dirty="0"/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D1C633-6712-6CE0-9D34-85A8E2622FA8}"/>
              </a:ext>
            </a:extLst>
          </p:cNvPr>
          <p:cNvSpPr txBox="1"/>
          <p:nvPr/>
        </p:nvSpPr>
        <p:spPr>
          <a:xfrm>
            <a:off x="8195262" y="34627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A</a:t>
            </a:r>
            <a:endParaRPr lang="nl-B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E7B1D-3693-529E-286F-344FB5929133}"/>
              </a:ext>
            </a:extLst>
          </p:cNvPr>
          <p:cNvSpPr txBox="1"/>
          <p:nvPr/>
        </p:nvSpPr>
        <p:spPr>
          <a:xfrm>
            <a:off x="7365529" y="425699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B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359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06A255-FFB8-3E4E-CCDC-22D8AF1A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Dataset</a:t>
            </a:r>
            <a:endParaRPr lang="nl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B873-4836-4C4F-5041-207A6EF0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4EB66-8124-3C28-C97B-0FB2EB4F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8394F-E109-7B31-4D04-96D36E4C6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7742" y="1020392"/>
            <a:ext cx="6418258" cy="507121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671887-365D-26B6-E884-4A48A9E50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99" y="1656000"/>
            <a:ext cx="4258467" cy="3965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BE" dirty="0"/>
              <a:t>QPE (2017-2023)</a:t>
            </a:r>
          </a:p>
          <a:p>
            <a:pPr marL="0" indent="0">
              <a:buNone/>
            </a:pPr>
            <a:endParaRPr lang="en-BE" dirty="0"/>
          </a:p>
          <a:p>
            <a:pPr marL="0" indent="0">
              <a:buNone/>
            </a:pPr>
            <a:r>
              <a:rPr lang="en-BE" dirty="0"/>
              <a:t>Training data</a:t>
            </a:r>
          </a:p>
          <a:p>
            <a:pPr marL="0" indent="0">
              <a:buNone/>
            </a:pPr>
            <a:r>
              <a:rPr lang="en-B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transposition</a:t>
            </a:r>
          </a:p>
          <a:p>
            <a:pPr marL="0" indent="0">
              <a:buNone/>
            </a:pPr>
            <a:r>
              <a:rPr lang="en-B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Cross-validation</a:t>
            </a: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B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Stratified sampling</a:t>
            </a:r>
          </a:p>
          <a:p>
            <a:pPr marL="0" indent="0">
              <a:buNone/>
            </a:pPr>
            <a:r>
              <a:rPr lang="en-B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over 2D zone</a:t>
            </a: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A70240-B26D-BA6A-E055-48C9F2CD717D}"/>
              </a:ext>
            </a:extLst>
          </p:cNvPr>
          <p:cNvSpPr txBox="1"/>
          <p:nvPr/>
        </p:nvSpPr>
        <p:spPr>
          <a:xfrm>
            <a:off x="8195262" y="346273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A</a:t>
            </a:r>
            <a:endParaRPr lang="nl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BB705-FCD4-F930-ADC0-9632C0D94D6F}"/>
              </a:ext>
            </a:extLst>
          </p:cNvPr>
          <p:cNvSpPr txBox="1"/>
          <p:nvPr/>
        </p:nvSpPr>
        <p:spPr>
          <a:xfrm>
            <a:off x="7365529" y="425699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B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751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06A255-FFB8-3E4E-CCDC-22D8AF1A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Results </a:t>
            </a:r>
            <a:r>
              <a:rPr lang="en-BE" dirty="0">
                <a:solidFill>
                  <a:schemeClr val="bg2"/>
                </a:solidFill>
              </a:rPr>
              <a:t>cross validation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B873-4836-4C4F-5041-207A6EF0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4EB66-8124-3C28-C97B-0FB2EB4F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" name="Content Placeholder 14">
            <a:extLst>
              <a:ext uri="{FF2B5EF4-FFF2-40B4-BE49-F238E27FC236}">
                <a16:creationId xmlns:a16="http://schemas.microsoft.com/office/drawing/2014/main" id="{CB262251-CD9C-7D79-2675-F395010B66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096757"/>
              </p:ext>
            </p:extLst>
          </p:nvPr>
        </p:nvGraphicFramePr>
        <p:xfrm>
          <a:off x="575469" y="3128433"/>
          <a:ext cx="110412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40">
                  <a:extLst>
                    <a:ext uri="{9D8B030D-6E8A-4147-A177-3AD203B41FA5}">
                      <a16:colId xmlns:a16="http://schemas.microsoft.com/office/drawing/2014/main" val="3526930685"/>
                    </a:ext>
                  </a:extLst>
                </a:gridCol>
                <a:gridCol w="2208240">
                  <a:extLst>
                    <a:ext uri="{9D8B030D-6E8A-4147-A177-3AD203B41FA5}">
                      <a16:colId xmlns:a16="http://schemas.microsoft.com/office/drawing/2014/main" val="2866508771"/>
                    </a:ext>
                  </a:extLst>
                </a:gridCol>
                <a:gridCol w="2208240">
                  <a:extLst>
                    <a:ext uri="{9D8B030D-6E8A-4147-A177-3AD203B41FA5}">
                      <a16:colId xmlns:a16="http://schemas.microsoft.com/office/drawing/2014/main" val="163471683"/>
                    </a:ext>
                  </a:extLst>
                </a:gridCol>
                <a:gridCol w="2208240">
                  <a:extLst>
                    <a:ext uri="{9D8B030D-6E8A-4147-A177-3AD203B41FA5}">
                      <a16:colId xmlns:a16="http://schemas.microsoft.com/office/drawing/2014/main" val="1063222649"/>
                    </a:ext>
                  </a:extLst>
                </a:gridCol>
                <a:gridCol w="2208240">
                  <a:extLst>
                    <a:ext uri="{9D8B030D-6E8A-4147-A177-3AD203B41FA5}">
                      <a16:colId xmlns:a16="http://schemas.microsoft.com/office/drawing/2014/main" val="2877130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μ</a:t>
                      </a:r>
                      <a:r>
                        <a:rPr lang="en-BE" sz="1800" b="0" i="0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CV</a:t>
                      </a:r>
                      <a:r>
                        <a:rPr lang="en-BE" b="0" dirty="0"/>
                        <a:t> (</a:t>
                      </a:r>
                      <a:r>
                        <a:rPr lang="el-GR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BE" sz="1800" b="0" i="0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CV</a:t>
                      </a:r>
                      <a:r>
                        <a:rPr lang="en-BE" b="0" dirty="0"/>
                        <a:t>)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1D2D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1D0D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2D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Rainfall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78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Dimensions     [#]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877k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23k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5.7k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86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046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Time / </a:t>
                      </a:r>
                      <a:r>
                        <a:rPr lang="en-BE" dirty="0" err="1"/>
                        <a:t>h</a:t>
                      </a:r>
                      <a:r>
                        <a:rPr lang="en-BE" baseline="-25000" dirty="0" err="1"/>
                        <a:t>sim</a:t>
                      </a:r>
                      <a:r>
                        <a:rPr lang="en-BE" baseline="-25000" dirty="0"/>
                        <a:t>           </a:t>
                      </a:r>
                      <a:r>
                        <a:rPr lang="en-BE" dirty="0"/>
                        <a:t>[s]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188.8 (10.9)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11.7 (0.2)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2.5 (0.1)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b="1" dirty="0"/>
                        <a:t>0</a:t>
                      </a:r>
                      <a:endParaRPr lang="nl-B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32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CSI                  [-]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-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b="1" dirty="0"/>
                        <a:t>0.69</a:t>
                      </a:r>
                      <a:r>
                        <a:rPr lang="en-BE" b="0" dirty="0"/>
                        <a:t> (0.03)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0.62 (0.05)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0.32 (0.08)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060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R²</a:t>
                      </a:r>
                      <a:r>
                        <a:rPr lang="en-BE" baseline="-25000" dirty="0"/>
                        <a:t>peak                      </a:t>
                      </a:r>
                      <a:r>
                        <a:rPr lang="en-BE" baseline="0" dirty="0"/>
                        <a:t>[m]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-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0.81 (0.06)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b="1" dirty="0"/>
                        <a:t>0.87 </a:t>
                      </a:r>
                      <a:r>
                        <a:rPr lang="en-BE" b="0" dirty="0"/>
                        <a:t>(0.06)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0.53 (0.14)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67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nl-BE" baseline="-25000" dirty="0"/>
                        <a:t>peak</a:t>
                      </a:r>
                      <a:r>
                        <a:rPr lang="en-BE" baseline="-25000" dirty="0"/>
                        <a:t>                        </a:t>
                      </a:r>
                      <a:r>
                        <a:rPr lang="en-BE" baseline="0" dirty="0"/>
                        <a:t>[m]</a:t>
                      </a:r>
                      <a:endParaRPr lang="nl-BE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-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r>
                        <a:rPr lang="en-BE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B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(0.01)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0.03</a:t>
                      </a:r>
                      <a:r>
                        <a:rPr lang="en-B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(0.01) 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0.07 (0.01)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482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RMSE             [m]</a:t>
                      </a:r>
                      <a:endParaRPr lang="nl-B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-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dirty="0"/>
                        <a:t>0.09 (</a:t>
                      </a:r>
                      <a:r>
                        <a:rPr lang="nl-B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  <a:r>
                        <a:rPr lang="en-BE" dirty="0"/>
                        <a:t>)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</a:t>
                      </a:r>
                      <a:r>
                        <a:rPr lang="en-B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(0.01)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dirty="0"/>
                        <a:t>0.14 (0.01)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12982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42DB0BC-1FE8-C0D9-B559-6A3975199FB1}"/>
              </a:ext>
            </a:extLst>
          </p:cNvPr>
          <p:cNvSpPr txBox="1"/>
          <p:nvPr/>
        </p:nvSpPr>
        <p:spPr>
          <a:xfrm>
            <a:off x="3437464" y="275910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2"/>
                </a:solidFill>
              </a:rPr>
              <a:t>Original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0172F-7026-9DC8-7C25-1A5BAE57740C}"/>
              </a:ext>
            </a:extLst>
          </p:cNvPr>
          <p:cNvSpPr txBox="1"/>
          <p:nvPr/>
        </p:nvSpPr>
        <p:spPr>
          <a:xfrm>
            <a:off x="5670242" y="275910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2"/>
                </a:solidFill>
              </a:rPr>
              <a:t>Hybrid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91214-01A3-0912-938E-EFC246B3E0DB}"/>
              </a:ext>
            </a:extLst>
          </p:cNvPr>
          <p:cNvSpPr txBox="1"/>
          <p:nvPr/>
        </p:nvSpPr>
        <p:spPr>
          <a:xfrm>
            <a:off x="7903020" y="275910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2"/>
                </a:solidFill>
              </a:rPr>
              <a:t>Hybrid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73203-56F2-AB10-4E03-429D9AAB4258}"/>
              </a:ext>
            </a:extLst>
          </p:cNvPr>
          <p:cNvSpPr txBox="1"/>
          <p:nvPr/>
        </p:nvSpPr>
        <p:spPr>
          <a:xfrm>
            <a:off x="10111596" y="275910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2"/>
                </a:solidFill>
              </a:rPr>
              <a:t>Hybrid</a:t>
            </a:r>
            <a:endParaRPr lang="nl-BE" dirty="0">
              <a:solidFill>
                <a:schemeClr val="bg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7E2B38-10AF-B3CD-FF7E-979D412A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401" y="1698238"/>
            <a:ext cx="1861316" cy="8412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53AA6-6987-2C62-FAB6-53D0FC33D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683" y="1728368"/>
            <a:ext cx="1861316" cy="841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76D986-AFA3-FFDC-C58C-57B31023F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119" y="1712851"/>
            <a:ext cx="1861316" cy="433270"/>
          </a:xfrm>
          <a:prstGeom prst="rect">
            <a:avLst/>
          </a:prstGeom>
        </p:spPr>
      </p:pic>
      <p:pic>
        <p:nvPicPr>
          <p:cNvPr id="18" name="Picture 17" descr="A blue and white striped surface&#10;&#10;AI-generated content may be incorrect.">
            <a:extLst>
              <a:ext uri="{FF2B5EF4-FFF2-40B4-BE49-F238E27FC236}">
                <a16:creationId xmlns:a16="http://schemas.microsoft.com/office/drawing/2014/main" id="{2CECC95B-9E46-50DD-CEB8-236528869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973" y="1728368"/>
            <a:ext cx="1666760" cy="42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75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B7E7-5366-6D83-D624-4E1EA73A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Results </a:t>
            </a:r>
            <a:r>
              <a:rPr lang="en-BE" dirty="0">
                <a:solidFill>
                  <a:schemeClr val="bg2"/>
                </a:solidFill>
              </a:rPr>
              <a:t>storm</a:t>
            </a:r>
            <a:r>
              <a:rPr lang="en-BE" dirty="0"/>
              <a:t> </a:t>
            </a:r>
            <a:r>
              <a:rPr lang="en-BE" dirty="0">
                <a:solidFill>
                  <a:schemeClr val="bg2"/>
                </a:solidFill>
              </a:rPr>
              <a:t>A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36A4D-3640-9FD5-DFDF-78F25CDD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0D90F-D0F7-52C2-7047-BE775A3E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A9F23E-5A34-F036-3024-8C92CBC0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" y="1629000"/>
            <a:ext cx="3600000" cy="3600000"/>
          </a:xfrm>
          <a:prstGeom prst="rect">
            <a:avLst/>
          </a:prstGeom>
          <a:ln w="19050">
            <a:solidFill>
              <a:srgbClr val="2F4D5D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42F28F-28A6-FFF7-D8DC-F606D347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6000" y="1629000"/>
            <a:ext cx="3600000" cy="3600000"/>
          </a:xfrm>
          <a:prstGeom prst="rect">
            <a:avLst/>
          </a:prstGeom>
          <a:ln w="19050">
            <a:solidFill>
              <a:srgbClr val="2F4D5D"/>
            </a:solidFill>
          </a:ln>
        </p:spPr>
      </p:pic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id="{EDC443BB-CB47-5DF6-7376-7B213E933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6000" y="1629000"/>
            <a:ext cx="3600000" cy="3600000"/>
          </a:xfrm>
          <a:ln w="19050">
            <a:solidFill>
              <a:srgbClr val="2F4D5D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061078-A9F3-E9AD-933E-D1FA4F7D0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03183"/>
              </p:ext>
            </p:extLst>
          </p:nvPr>
        </p:nvGraphicFramePr>
        <p:xfrm>
          <a:off x="8016000" y="145640"/>
          <a:ext cx="3600000" cy="12133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4201465256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328256505"/>
                    </a:ext>
                  </a:extLst>
                </a:gridCol>
              </a:tblGrid>
              <a:tr h="303349">
                <a:tc>
                  <a:txBody>
                    <a:bodyPr/>
                    <a:lstStyle/>
                    <a:p>
                      <a:r>
                        <a:rPr lang="en-BE" sz="1200" dirty="0"/>
                        <a:t>CSI         [-]</a:t>
                      </a:r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0.57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380798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n-B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RMSE    [m]</a:t>
                      </a:r>
                      <a:endParaRPr lang="nl-B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0.14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635789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n-BE" sz="1200" dirty="0"/>
                        <a:t>R²</a:t>
                      </a:r>
                      <a:r>
                        <a:rPr lang="en-BE" sz="1200" baseline="-25000" dirty="0"/>
                        <a:t>peak        </a:t>
                      </a:r>
                      <a:r>
                        <a:rPr lang="en-BE" sz="1200" baseline="0" dirty="0"/>
                        <a:t>[m]</a:t>
                      </a:r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0.78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480413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l-GR" sz="1200" dirty="0"/>
                        <a:t>Δ</a:t>
                      </a:r>
                      <a:r>
                        <a:rPr lang="nl-BE" sz="1200" baseline="-25000" dirty="0"/>
                        <a:t>peak</a:t>
                      </a:r>
                      <a:r>
                        <a:rPr lang="en-BE" sz="1200" baseline="-25000" dirty="0"/>
                        <a:t>          </a:t>
                      </a:r>
                      <a:r>
                        <a:rPr lang="en-BE" sz="1200" baseline="0" dirty="0"/>
                        <a:t>[m]</a:t>
                      </a:r>
                      <a:endParaRPr lang="nl-BE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1200" dirty="0"/>
                        <a:t>0.029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4943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B18F62-3D6E-FED9-FC0B-9264E21D33AD}"/>
              </a:ext>
            </a:extLst>
          </p:cNvPr>
          <p:cNvSpPr txBox="1"/>
          <p:nvPr/>
        </p:nvSpPr>
        <p:spPr>
          <a:xfrm>
            <a:off x="1371484" y="524708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Simplified </a:t>
            </a:r>
            <a:r>
              <a:rPr lang="en-BE" dirty="0">
                <a:solidFill>
                  <a:schemeClr val="bg2"/>
                </a:solidFill>
              </a:rPr>
              <a:t>(1D0D)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735C0-EFB8-357C-B8EC-FF8EF7745265}"/>
              </a:ext>
            </a:extLst>
          </p:cNvPr>
          <p:cNvSpPr txBox="1"/>
          <p:nvPr/>
        </p:nvSpPr>
        <p:spPr>
          <a:xfrm>
            <a:off x="4920041" y="5247088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Hybrid model </a:t>
            </a:r>
            <a:r>
              <a:rPr lang="en-BE" dirty="0">
                <a:solidFill>
                  <a:schemeClr val="bg2"/>
                </a:solidFill>
              </a:rPr>
              <a:t>(1D0D)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AEF6B-8F37-B6DB-347D-A76E4B2D7BCB}"/>
              </a:ext>
            </a:extLst>
          </p:cNvPr>
          <p:cNvSpPr txBox="1"/>
          <p:nvPr/>
        </p:nvSpPr>
        <p:spPr>
          <a:xfrm>
            <a:off x="8930259" y="5247088"/>
            <a:ext cx="178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Original </a:t>
            </a:r>
            <a:r>
              <a:rPr lang="en-BE" dirty="0">
                <a:solidFill>
                  <a:schemeClr val="bg2"/>
                </a:solidFill>
              </a:rPr>
              <a:t>(1D2D)</a:t>
            </a:r>
            <a:endParaRPr lang="nl-B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93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B7E7-5366-6D83-D624-4E1EA73A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Results </a:t>
            </a:r>
            <a:r>
              <a:rPr lang="en-BE" dirty="0">
                <a:solidFill>
                  <a:schemeClr val="bg2"/>
                </a:solidFill>
              </a:rPr>
              <a:t>storm</a:t>
            </a:r>
            <a:r>
              <a:rPr lang="en-BE" dirty="0"/>
              <a:t> </a:t>
            </a:r>
            <a:r>
              <a:rPr lang="en-BE" dirty="0">
                <a:solidFill>
                  <a:schemeClr val="bg2"/>
                </a:solidFill>
              </a:rPr>
              <a:t>A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36A4D-3640-9FD5-DFDF-78F25CDD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0D90F-D0F7-52C2-7047-BE775A3E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A9F23E-5A34-F036-3024-8C92CBC0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00" y="1629000"/>
            <a:ext cx="3600000" cy="3600000"/>
          </a:xfrm>
          <a:prstGeom prst="rect">
            <a:avLst/>
          </a:prstGeom>
          <a:ln w="19050">
            <a:solidFill>
              <a:srgbClr val="2F4D5D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42F28F-28A6-FFF7-D8DC-F606D347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6000" y="1629000"/>
            <a:ext cx="3600000" cy="3600000"/>
          </a:xfrm>
          <a:prstGeom prst="rect">
            <a:avLst/>
          </a:prstGeom>
          <a:ln w="19050">
            <a:solidFill>
              <a:srgbClr val="2F4D5D"/>
            </a:solidFill>
          </a:ln>
        </p:spPr>
      </p:pic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id="{EDC443BB-CB47-5DF6-7376-7B213E933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6000" y="1629000"/>
            <a:ext cx="3600000" cy="3600000"/>
          </a:xfrm>
          <a:ln w="19050">
            <a:solidFill>
              <a:srgbClr val="2F4D5D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061078-A9F3-E9AD-933E-D1FA4F7D022A}"/>
              </a:ext>
            </a:extLst>
          </p:cNvPr>
          <p:cNvGraphicFramePr>
            <a:graphicFrameLocks noGrp="1"/>
          </p:cNvGraphicFramePr>
          <p:nvPr/>
        </p:nvGraphicFramePr>
        <p:xfrm>
          <a:off x="8016000" y="145640"/>
          <a:ext cx="3600000" cy="12133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4201465256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328256505"/>
                    </a:ext>
                  </a:extLst>
                </a:gridCol>
              </a:tblGrid>
              <a:tr h="303349">
                <a:tc>
                  <a:txBody>
                    <a:bodyPr/>
                    <a:lstStyle/>
                    <a:p>
                      <a:r>
                        <a:rPr lang="en-BE" sz="1200" dirty="0"/>
                        <a:t>CSI         [-]</a:t>
                      </a:r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0.57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380798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n-B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RMSE    [m]</a:t>
                      </a:r>
                      <a:endParaRPr lang="nl-B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0.14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635789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n-BE" sz="1200" dirty="0"/>
                        <a:t>R²</a:t>
                      </a:r>
                      <a:r>
                        <a:rPr lang="en-BE" sz="1200" baseline="-25000" dirty="0"/>
                        <a:t>peak        </a:t>
                      </a:r>
                      <a:r>
                        <a:rPr lang="en-BE" sz="1200" baseline="0" dirty="0"/>
                        <a:t>[m]</a:t>
                      </a:r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0.78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480413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l-GR" sz="1200" dirty="0"/>
                        <a:t>Δ</a:t>
                      </a:r>
                      <a:r>
                        <a:rPr lang="nl-BE" sz="1200" baseline="-25000" dirty="0"/>
                        <a:t>peak</a:t>
                      </a:r>
                      <a:r>
                        <a:rPr lang="en-BE" sz="1200" baseline="-25000" dirty="0"/>
                        <a:t>          </a:t>
                      </a:r>
                      <a:r>
                        <a:rPr lang="en-BE" sz="1200" baseline="0" dirty="0"/>
                        <a:t>[m]</a:t>
                      </a:r>
                      <a:endParaRPr lang="nl-BE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BE" sz="1200" dirty="0"/>
                        <a:t>0.029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4943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B18F62-3D6E-FED9-FC0B-9264E21D33AD}"/>
              </a:ext>
            </a:extLst>
          </p:cNvPr>
          <p:cNvSpPr txBox="1"/>
          <p:nvPr/>
        </p:nvSpPr>
        <p:spPr>
          <a:xfrm>
            <a:off x="1371484" y="524708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Simplified </a:t>
            </a:r>
            <a:r>
              <a:rPr lang="en-BE" dirty="0">
                <a:solidFill>
                  <a:schemeClr val="bg2"/>
                </a:solidFill>
              </a:rPr>
              <a:t>(1D0D)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735C0-EFB8-357C-B8EC-FF8EF7745265}"/>
              </a:ext>
            </a:extLst>
          </p:cNvPr>
          <p:cNvSpPr txBox="1"/>
          <p:nvPr/>
        </p:nvSpPr>
        <p:spPr>
          <a:xfrm>
            <a:off x="4920040" y="5247088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Hybrid model </a:t>
            </a:r>
            <a:r>
              <a:rPr lang="en-BE" dirty="0">
                <a:solidFill>
                  <a:schemeClr val="bg2"/>
                </a:solidFill>
              </a:rPr>
              <a:t>(1D0D)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AEF6B-8F37-B6DB-347D-A76E4B2D7BCB}"/>
              </a:ext>
            </a:extLst>
          </p:cNvPr>
          <p:cNvSpPr txBox="1"/>
          <p:nvPr/>
        </p:nvSpPr>
        <p:spPr>
          <a:xfrm>
            <a:off x="8930259" y="5247088"/>
            <a:ext cx="178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Original </a:t>
            </a:r>
            <a:r>
              <a:rPr lang="en-BE" dirty="0">
                <a:solidFill>
                  <a:schemeClr val="bg2"/>
                </a:solidFill>
              </a:rPr>
              <a:t>(1D2D)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FE492-09F9-C8AB-2C93-2C4404170122}"/>
              </a:ext>
            </a:extLst>
          </p:cNvPr>
          <p:cNvSpPr txBox="1"/>
          <p:nvPr/>
        </p:nvSpPr>
        <p:spPr>
          <a:xfrm>
            <a:off x="6155265" y="3492103"/>
            <a:ext cx="41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6891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2809AB-16EA-903B-C1D5-1C75123B7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577" y="1655763"/>
            <a:ext cx="7242434" cy="44640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30033-CE32-FEFB-5532-48C67A0F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9F30C-03E4-340F-3206-A48E6AC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B66E3C-2B66-AAEC-B273-BDA086E7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Results </a:t>
            </a:r>
            <a:r>
              <a:rPr lang="en-BE" dirty="0">
                <a:solidFill>
                  <a:schemeClr val="bg2"/>
                </a:solidFill>
              </a:rPr>
              <a:t>storm A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F980E-28CF-F47F-383F-5E63DEB0FCEF}"/>
              </a:ext>
            </a:extLst>
          </p:cNvPr>
          <p:cNvSpPr txBox="1"/>
          <p:nvPr/>
        </p:nvSpPr>
        <p:spPr>
          <a:xfrm>
            <a:off x="9859272" y="43942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2"/>
                </a:solidFill>
              </a:rPr>
              <a:t>2D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FDFFF-D0FB-D23D-CC92-6D940686106A}"/>
              </a:ext>
            </a:extLst>
          </p:cNvPr>
          <p:cNvSpPr txBox="1"/>
          <p:nvPr/>
        </p:nvSpPr>
        <p:spPr>
          <a:xfrm>
            <a:off x="9859272" y="273472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1"/>
                </a:solidFill>
              </a:rPr>
              <a:t>1D0D</a:t>
            </a:r>
            <a:endParaRPr lang="nl-B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9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30033-CE32-FEFB-5532-48C67A0F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9F30C-03E4-340F-3206-A48E6AC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B66E3C-2B66-AAEC-B273-BDA086E7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Results </a:t>
            </a:r>
            <a:r>
              <a:rPr lang="en-BE" dirty="0">
                <a:solidFill>
                  <a:schemeClr val="bg2"/>
                </a:solidFill>
              </a:rPr>
              <a:t>storm</a:t>
            </a:r>
            <a:r>
              <a:rPr lang="en-BE" dirty="0"/>
              <a:t> </a:t>
            </a:r>
            <a:r>
              <a:rPr lang="en-BE" dirty="0">
                <a:solidFill>
                  <a:schemeClr val="bg2"/>
                </a:solidFill>
              </a:rPr>
              <a:t>A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216B0-714C-DD09-5BAB-83449C63096C}"/>
              </a:ext>
            </a:extLst>
          </p:cNvPr>
          <p:cNvSpPr txBox="1"/>
          <p:nvPr/>
        </p:nvSpPr>
        <p:spPr>
          <a:xfrm>
            <a:off x="9859272" y="523488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2"/>
                </a:solidFill>
              </a:rPr>
              <a:t>Hybrid (2D)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0E7AE-2544-FB68-67E2-4116D9C02E7D}"/>
              </a:ext>
            </a:extLst>
          </p:cNvPr>
          <p:cNvSpPr txBox="1"/>
          <p:nvPr/>
        </p:nvSpPr>
        <p:spPr>
          <a:xfrm>
            <a:off x="9859272" y="301981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1"/>
                </a:solidFill>
              </a:rPr>
              <a:t>Hybrid (1D0D)</a:t>
            </a:r>
            <a:endParaRPr lang="nl-BE" dirty="0">
              <a:solidFill>
                <a:schemeClr val="accent1"/>
              </a:solidFill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E2D92D8-E410-0BDA-43C5-5BD1449D5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576" y="1655763"/>
            <a:ext cx="7242434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20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B7E7-5366-6D83-D624-4E1EA73A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Results </a:t>
            </a:r>
            <a:r>
              <a:rPr lang="en-BE" dirty="0">
                <a:solidFill>
                  <a:schemeClr val="bg2"/>
                </a:solidFill>
              </a:rPr>
              <a:t>storm</a:t>
            </a:r>
            <a:r>
              <a:rPr lang="en-BE" dirty="0"/>
              <a:t> </a:t>
            </a:r>
            <a:r>
              <a:rPr lang="en-BE" dirty="0">
                <a:solidFill>
                  <a:schemeClr val="bg2"/>
                </a:solidFill>
              </a:rPr>
              <a:t>B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36A4D-3640-9FD5-DFDF-78F25CDD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0D90F-D0F7-52C2-7047-BE775A3E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13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19" descr="A map of a city&#10;&#10;AI-generated content may be incorrect.">
            <a:extLst>
              <a:ext uri="{FF2B5EF4-FFF2-40B4-BE49-F238E27FC236}">
                <a16:creationId xmlns:a16="http://schemas.microsoft.com/office/drawing/2014/main" id="{1FA9F23E-5A34-F036-3024-8C92CBC0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629000"/>
            <a:ext cx="3600000" cy="3600000"/>
          </a:xfrm>
          <a:prstGeom prst="rect">
            <a:avLst/>
          </a:prstGeom>
          <a:ln w="19050">
            <a:solidFill>
              <a:srgbClr val="2F4D5D"/>
            </a:solidFill>
          </a:ln>
        </p:spPr>
      </p:pic>
      <p:pic>
        <p:nvPicPr>
          <p:cNvPr id="24" name="Picture 23" descr="A map of a city&#10;&#10;AI-generated content may be incorrect.">
            <a:extLst>
              <a:ext uri="{FF2B5EF4-FFF2-40B4-BE49-F238E27FC236}">
                <a16:creationId xmlns:a16="http://schemas.microsoft.com/office/drawing/2014/main" id="{FA42F28F-28A6-FFF7-D8DC-F606D347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1629000"/>
            <a:ext cx="3600000" cy="3600000"/>
          </a:xfrm>
          <a:prstGeom prst="rect">
            <a:avLst/>
          </a:prstGeom>
          <a:ln w="19050">
            <a:solidFill>
              <a:srgbClr val="2F4D5D"/>
            </a:solidFill>
          </a:ln>
        </p:spPr>
      </p:pic>
      <p:pic>
        <p:nvPicPr>
          <p:cNvPr id="25" name="Content Placeholder 6" descr="A map of a city&#10;&#10;AI-generated content may be incorrect.">
            <a:extLst>
              <a:ext uri="{FF2B5EF4-FFF2-40B4-BE49-F238E27FC236}">
                <a16:creationId xmlns:a16="http://schemas.microsoft.com/office/drawing/2014/main" id="{EDC443BB-CB47-5DF6-7376-7B213E933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00" y="1629000"/>
            <a:ext cx="3600000" cy="3600000"/>
          </a:xfrm>
          <a:ln w="19050">
            <a:solidFill>
              <a:srgbClr val="2F4D5D"/>
            </a:solidFill>
          </a:ln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B07D963-5785-2EED-B148-19FA2A960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14582"/>
              </p:ext>
            </p:extLst>
          </p:nvPr>
        </p:nvGraphicFramePr>
        <p:xfrm>
          <a:off x="8016000" y="145640"/>
          <a:ext cx="3600000" cy="12133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4201465256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328256505"/>
                    </a:ext>
                  </a:extLst>
                </a:gridCol>
              </a:tblGrid>
              <a:tr h="303349">
                <a:tc>
                  <a:txBody>
                    <a:bodyPr/>
                    <a:lstStyle/>
                    <a:p>
                      <a:r>
                        <a:rPr lang="en-BE" sz="1200" dirty="0"/>
                        <a:t>CSI         [-]</a:t>
                      </a:r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0.70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380798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n-B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RMSE    [m]</a:t>
                      </a:r>
                      <a:endParaRPr lang="nl-B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0.05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789473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n-BE" sz="1200" dirty="0"/>
                        <a:t>R²</a:t>
                      </a:r>
                      <a:r>
                        <a:rPr lang="en-BE" sz="1200" baseline="-25000" dirty="0"/>
                        <a:t>peak        </a:t>
                      </a:r>
                      <a:r>
                        <a:rPr lang="en-BE" sz="1200" baseline="0" dirty="0"/>
                        <a:t>[m]</a:t>
                      </a:r>
                      <a:endParaRPr lang="nl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0.87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480413"/>
                  </a:ext>
                </a:extLst>
              </a:tr>
              <a:tr h="303349">
                <a:tc>
                  <a:txBody>
                    <a:bodyPr/>
                    <a:lstStyle/>
                    <a:p>
                      <a:r>
                        <a:rPr lang="el-GR" sz="1200" dirty="0"/>
                        <a:t>Δ</a:t>
                      </a:r>
                      <a:r>
                        <a:rPr lang="nl-BE" sz="1200" baseline="-25000" dirty="0"/>
                        <a:t>peak</a:t>
                      </a:r>
                      <a:r>
                        <a:rPr lang="en-BE" sz="1200" baseline="-25000" dirty="0"/>
                        <a:t>          </a:t>
                      </a:r>
                      <a:r>
                        <a:rPr lang="en-BE" sz="1200" baseline="0" dirty="0"/>
                        <a:t>[m]</a:t>
                      </a:r>
                      <a:endParaRPr lang="nl-BE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E" sz="1200" dirty="0"/>
                        <a:t>-0.002</a:t>
                      </a:r>
                      <a:endParaRPr lang="nl-B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494326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BDAC7DF-DE86-4914-DCBA-2231115689BB}"/>
              </a:ext>
            </a:extLst>
          </p:cNvPr>
          <p:cNvSpPr txBox="1"/>
          <p:nvPr/>
        </p:nvSpPr>
        <p:spPr>
          <a:xfrm>
            <a:off x="1371484" y="524708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Simplified </a:t>
            </a:r>
            <a:r>
              <a:rPr lang="en-BE" dirty="0">
                <a:solidFill>
                  <a:schemeClr val="bg2"/>
                </a:solidFill>
              </a:rPr>
              <a:t>(1D0D)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635CBE-A9D5-873E-7D66-BE5C56272C8E}"/>
              </a:ext>
            </a:extLst>
          </p:cNvPr>
          <p:cNvSpPr txBox="1"/>
          <p:nvPr/>
        </p:nvSpPr>
        <p:spPr>
          <a:xfrm>
            <a:off x="5266288" y="5247088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Hybrid </a:t>
            </a:r>
            <a:r>
              <a:rPr lang="en-BE" dirty="0">
                <a:solidFill>
                  <a:schemeClr val="bg2"/>
                </a:solidFill>
              </a:rPr>
              <a:t>(1D0D)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F22AA5-1603-88ED-DE32-1FF84EA00A4D}"/>
              </a:ext>
            </a:extLst>
          </p:cNvPr>
          <p:cNvSpPr txBox="1"/>
          <p:nvPr/>
        </p:nvSpPr>
        <p:spPr>
          <a:xfrm>
            <a:off x="8930259" y="5247088"/>
            <a:ext cx="178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Original </a:t>
            </a:r>
            <a:r>
              <a:rPr lang="en-BE" dirty="0">
                <a:solidFill>
                  <a:schemeClr val="bg2"/>
                </a:solidFill>
              </a:rPr>
              <a:t>(1D2D)</a:t>
            </a:r>
            <a:endParaRPr lang="nl-B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97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06A255-FFB8-3E4E-CCDC-22D8AF1A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Results </a:t>
            </a:r>
            <a:r>
              <a:rPr lang="en-BE" dirty="0">
                <a:solidFill>
                  <a:schemeClr val="bg2"/>
                </a:solidFill>
              </a:rPr>
              <a:t>storm</a:t>
            </a:r>
            <a:r>
              <a:rPr lang="en-BE" dirty="0"/>
              <a:t> </a:t>
            </a:r>
            <a:r>
              <a:rPr lang="en-BE" dirty="0">
                <a:solidFill>
                  <a:schemeClr val="bg2"/>
                </a:solidFill>
              </a:rPr>
              <a:t>B</a:t>
            </a:r>
            <a:endParaRPr lang="nl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B873-4836-4C4F-5041-207A6EF0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4EB66-8124-3C28-C97B-0FB2EB4F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13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A7A45-BCA2-F163-016D-569B8CDFB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728" y="1655763"/>
            <a:ext cx="7528131" cy="44640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B139FC-6B34-27D8-597E-DFF5110581BD}"/>
              </a:ext>
            </a:extLst>
          </p:cNvPr>
          <p:cNvSpPr txBox="1"/>
          <p:nvPr/>
        </p:nvSpPr>
        <p:spPr>
          <a:xfrm>
            <a:off x="9859272" y="450426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2"/>
                </a:solidFill>
              </a:rPr>
              <a:t>2D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3D504-8072-9631-2029-1C7EC9D373E5}"/>
              </a:ext>
            </a:extLst>
          </p:cNvPr>
          <p:cNvSpPr txBox="1"/>
          <p:nvPr/>
        </p:nvSpPr>
        <p:spPr>
          <a:xfrm>
            <a:off x="9859272" y="275165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1"/>
                </a:solidFill>
              </a:rPr>
              <a:t>1D0D</a:t>
            </a:r>
            <a:endParaRPr lang="nl-B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1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p of a city&#10;&#10;AI-generated content may be incorrect.">
            <a:extLst>
              <a:ext uri="{FF2B5EF4-FFF2-40B4-BE49-F238E27FC236}">
                <a16:creationId xmlns:a16="http://schemas.microsoft.com/office/drawing/2014/main" id="{1FB1CB4C-1B47-C0F2-F2D1-2372F210E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00" y="546706"/>
            <a:ext cx="5096400" cy="508821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265CFF-EE0B-CAE4-F879-B20399E2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92447-4F49-187B-0409-78112921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46157D-DC9C-6791-0D0C-B615AFE2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Flood models</a:t>
            </a:r>
            <a:endParaRPr lang="nl-B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D420DA-384E-92B2-9AD8-0A712C660766}"/>
              </a:ext>
            </a:extLst>
          </p:cNvPr>
          <p:cNvSpPr txBox="1">
            <a:spLocks/>
          </p:cNvSpPr>
          <p:nvPr/>
        </p:nvSpPr>
        <p:spPr>
          <a:xfrm>
            <a:off x="576000" y="1656000"/>
            <a:ext cx="5723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BE" dirty="0"/>
              <a:t>Saint-Venant equations   (1D)</a:t>
            </a:r>
          </a:p>
        </p:txBody>
      </p:sp>
      <p:pic>
        <p:nvPicPr>
          <p:cNvPr id="9" name="Picture 8" descr="A diagram of a funnel&#10;&#10;AI-generated content may be incorrect.">
            <a:extLst>
              <a:ext uri="{FF2B5EF4-FFF2-40B4-BE49-F238E27FC236}">
                <a16:creationId xmlns:a16="http://schemas.microsoft.com/office/drawing/2014/main" id="{F6C0743B-DE94-F5C5-C81F-2E92BBFF8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0" y="3001224"/>
            <a:ext cx="5218628" cy="263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D90431-2687-9B6E-B3DD-40BFB52A1F78}"/>
              </a:ext>
            </a:extLst>
          </p:cNvPr>
          <p:cNvSpPr txBox="1"/>
          <p:nvPr/>
        </p:nvSpPr>
        <p:spPr>
          <a:xfrm>
            <a:off x="2399284" y="331100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Flood volume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991A6-A796-EB69-4F5A-5A54092DBEC2}"/>
              </a:ext>
            </a:extLst>
          </p:cNvPr>
          <p:cNvSpPr txBox="1"/>
          <p:nvPr/>
        </p:nvSpPr>
        <p:spPr>
          <a:xfrm>
            <a:off x="1010589" y="349567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Rainfall</a:t>
            </a:r>
            <a:endParaRPr lang="nl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C4FB2-EBF8-3003-350C-107A4D48DD54}"/>
              </a:ext>
            </a:extLst>
          </p:cNvPr>
          <p:cNvSpPr txBox="1"/>
          <p:nvPr/>
        </p:nvSpPr>
        <p:spPr>
          <a:xfrm>
            <a:off x="1010589" y="4311798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3"/>
                </a:solidFill>
              </a:rPr>
              <a:t>Surface runoff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AFBF14-9D9F-D583-5859-B7141D8D4220}"/>
              </a:ext>
            </a:extLst>
          </p:cNvPr>
          <p:cNvSpPr txBox="1"/>
          <p:nvPr/>
        </p:nvSpPr>
        <p:spPr>
          <a:xfrm>
            <a:off x="379" y="336501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0D</a:t>
            </a:r>
            <a:endParaRPr lang="nl-B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1622B9-0286-5559-DB27-AB53D72C6B22}"/>
              </a:ext>
            </a:extLst>
          </p:cNvPr>
          <p:cNvSpPr txBox="1"/>
          <p:nvPr/>
        </p:nvSpPr>
        <p:spPr>
          <a:xfrm>
            <a:off x="379" y="450282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1D</a:t>
            </a:r>
            <a:endParaRPr lang="nl-BE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2A3605-3F49-B973-0896-B801C6BD7780}"/>
              </a:ext>
            </a:extLst>
          </p:cNvPr>
          <p:cNvCxnSpPr>
            <a:cxnSpLocks/>
          </p:cNvCxnSpPr>
          <p:nvPr/>
        </p:nvCxnSpPr>
        <p:spPr>
          <a:xfrm flipV="1">
            <a:off x="479997" y="3001224"/>
            <a:ext cx="0" cy="10969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848500-F046-4756-935D-EA7F7B0C01BF}"/>
              </a:ext>
            </a:extLst>
          </p:cNvPr>
          <p:cNvCxnSpPr>
            <a:cxnSpLocks/>
          </p:cNvCxnSpPr>
          <p:nvPr/>
        </p:nvCxnSpPr>
        <p:spPr>
          <a:xfrm flipV="1">
            <a:off x="479997" y="4138613"/>
            <a:ext cx="0" cy="109775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767CD2-558F-16AC-D723-E8D7FE182707}"/>
              </a:ext>
            </a:extLst>
          </p:cNvPr>
          <p:cNvSpPr txBox="1"/>
          <p:nvPr/>
        </p:nvSpPr>
        <p:spPr>
          <a:xfrm>
            <a:off x="3772745" y="452059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Sub-surface flow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83146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06A255-FFB8-3E4E-CCDC-22D8AF1A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Results </a:t>
            </a:r>
            <a:r>
              <a:rPr lang="en-BE" dirty="0">
                <a:solidFill>
                  <a:schemeClr val="bg2"/>
                </a:solidFill>
              </a:rPr>
              <a:t>storm</a:t>
            </a:r>
            <a:r>
              <a:rPr lang="en-BE" dirty="0"/>
              <a:t> </a:t>
            </a:r>
            <a:r>
              <a:rPr lang="en-BE" dirty="0">
                <a:solidFill>
                  <a:schemeClr val="bg2"/>
                </a:solidFill>
              </a:rPr>
              <a:t>B</a:t>
            </a:r>
            <a:endParaRPr lang="nl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B873-4836-4C4F-5041-207A6EF0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4EB66-8124-3C28-C97B-0FB2EB4F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14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72FC7F4-D218-2C1C-0DC9-110F5E643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728" y="1655763"/>
            <a:ext cx="7528131" cy="446405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45A4DE-5436-3C26-E066-AEE0FEAB299A}"/>
              </a:ext>
            </a:extLst>
          </p:cNvPr>
          <p:cNvSpPr txBox="1"/>
          <p:nvPr/>
        </p:nvSpPr>
        <p:spPr>
          <a:xfrm>
            <a:off x="9859272" y="541268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2"/>
                </a:solidFill>
              </a:rPr>
              <a:t>Hybrid (2D)</a:t>
            </a:r>
            <a:endParaRPr lang="nl-BE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D23E16-AB92-342B-21F2-1EF7467FFD6E}"/>
              </a:ext>
            </a:extLst>
          </p:cNvPr>
          <p:cNvSpPr txBox="1"/>
          <p:nvPr/>
        </p:nvSpPr>
        <p:spPr>
          <a:xfrm>
            <a:off x="9859272" y="504334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1"/>
                </a:solidFill>
              </a:rPr>
              <a:t>Hybrid (1D0D)</a:t>
            </a:r>
            <a:endParaRPr lang="nl-B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8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402EC4-2440-E757-C24B-F4097F1F3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BE" u="sng" dirty="0"/>
              <a:t>Urban</a:t>
            </a:r>
            <a:r>
              <a:rPr lang="en-BE" dirty="0"/>
              <a:t> </a:t>
            </a:r>
            <a:r>
              <a:rPr lang="en-BE" u="sng" dirty="0"/>
              <a:t>pluvial</a:t>
            </a:r>
            <a:r>
              <a:rPr lang="en-BE" dirty="0"/>
              <a:t> flood</a:t>
            </a:r>
          </a:p>
          <a:p>
            <a:endParaRPr lang="en-BE" dirty="0"/>
          </a:p>
          <a:p>
            <a:pPr marL="0" indent="0">
              <a:buNone/>
            </a:pPr>
            <a:r>
              <a:rPr lang="en-BE" dirty="0"/>
              <a:t>Hybrid model</a:t>
            </a:r>
          </a:p>
          <a:p>
            <a:r>
              <a:rPr lang="en-BE" dirty="0">
                <a:solidFill>
                  <a:schemeClr val="accent2"/>
                </a:solidFill>
              </a:rPr>
              <a:t>Dimensionality reduction</a:t>
            </a:r>
          </a:p>
          <a:p>
            <a:r>
              <a:rPr lang="en-BE" dirty="0">
                <a:solidFill>
                  <a:schemeClr val="accent2"/>
                </a:solidFill>
              </a:rPr>
              <a:t>Data-driven model</a:t>
            </a:r>
          </a:p>
          <a:p>
            <a:r>
              <a:rPr lang="en-BE" dirty="0">
                <a:solidFill>
                  <a:schemeClr val="accent2"/>
                </a:solidFill>
              </a:rPr>
              <a:t>Simplified model</a:t>
            </a:r>
          </a:p>
          <a:p>
            <a:endParaRPr lang="en-BE" dirty="0">
              <a:solidFill>
                <a:srgbClr val="DCE7F0"/>
              </a:solidFill>
            </a:endParaRPr>
          </a:p>
          <a:p>
            <a:pPr marL="0" indent="0">
              <a:buNone/>
            </a:pPr>
            <a:r>
              <a:rPr lang="en-BE" b="1" dirty="0">
                <a:solidFill>
                  <a:srgbClr val="2F4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BE" b="1" dirty="0">
                <a:solidFill>
                  <a:srgbClr val="2F4D5D"/>
                </a:solidFill>
              </a:rPr>
              <a:t>Informative warnings</a:t>
            </a:r>
          </a:p>
          <a:p>
            <a:endParaRPr lang="nl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5F2BC-90C8-0C96-6875-DB93A36C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BA7DB-4686-156D-B3D2-91585FD0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Onweersbuien veroorzaken wateroverlast in West-Vlaanderen en Antwerpen,  code oranje in het hele land">
            <a:extLst>
              <a:ext uri="{FF2B5EF4-FFF2-40B4-BE49-F238E27FC236}">
                <a16:creationId xmlns:a16="http://schemas.microsoft.com/office/drawing/2014/main" id="{B31E38EB-FB85-FDFE-5F14-C8E236096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2"/>
          <a:stretch/>
        </p:blipFill>
        <p:spPr bwMode="auto">
          <a:xfrm>
            <a:off x="6175417" y="1579800"/>
            <a:ext cx="6016583" cy="34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Lights On with solid fill">
            <a:extLst>
              <a:ext uri="{FF2B5EF4-FFF2-40B4-BE49-F238E27FC236}">
                <a16:creationId xmlns:a16="http://schemas.microsoft.com/office/drawing/2014/main" id="{34857C7A-13BC-967F-EC98-06BFE8917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800" y="325836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0E1CFC-7FC6-EFF0-A629-282AF6FACACE}"/>
              </a:ext>
            </a:extLst>
          </p:cNvPr>
          <p:cNvSpPr txBox="1"/>
          <p:nvPr/>
        </p:nvSpPr>
        <p:spPr>
          <a:xfrm>
            <a:off x="1932913" y="6410889"/>
            <a:ext cx="21066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b="1" dirty="0">
                <a:solidFill>
                  <a:srgbClr val="FFFFFF"/>
                </a:solidFill>
                <a:latin typeface="Arial" charset="0"/>
              </a:rPr>
              <a:t>daan.buekenhout@kuleuven.be</a:t>
            </a:r>
            <a:endParaRPr lang="nl-BE" sz="1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91296-E96E-7111-E968-0CC18C504328}"/>
              </a:ext>
            </a:extLst>
          </p:cNvPr>
          <p:cNvSpPr txBox="1"/>
          <p:nvPr/>
        </p:nvSpPr>
        <p:spPr>
          <a:xfrm>
            <a:off x="11295601" y="4852538"/>
            <a:ext cx="896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b="0" i="0" dirty="0">
                <a:solidFill>
                  <a:schemeClr val="bg1"/>
                </a:solidFill>
                <a:effectLst/>
                <a:latin typeface="Google Sans"/>
              </a:rPr>
              <a:t>©</a:t>
            </a:r>
            <a:r>
              <a:rPr lang="en-BE" sz="800" dirty="0">
                <a:solidFill>
                  <a:schemeClr val="bg1"/>
                </a:solidFill>
                <a:latin typeface="Google Sans"/>
              </a:rPr>
              <a:t>Marc De </a:t>
            </a:r>
            <a:r>
              <a:rPr lang="en-BE" sz="800" dirty="0" err="1">
                <a:solidFill>
                  <a:schemeClr val="bg1"/>
                </a:solidFill>
                <a:latin typeface="Google Sans"/>
              </a:rPr>
              <a:t>Roeck</a:t>
            </a:r>
            <a:endParaRPr lang="nl-B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16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diagram of a pipe with arrows&#10;&#10;AI-generated content may be incorrect.">
            <a:extLst>
              <a:ext uri="{FF2B5EF4-FFF2-40B4-BE49-F238E27FC236}">
                <a16:creationId xmlns:a16="http://schemas.microsoft.com/office/drawing/2014/main" id="{839A7D2B-295B-832F-8B33-CCA11E137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0" y="3013417"/>
            <a:ext cx="5218628" cy="262150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B1CB4C-1B47-C0F2-F2D1-2372F210E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600" y="546706"/>
            <a:ext cx="5096400" cy="508821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265CFF-EE0B-CAE4-F879-B20399E2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92447-4F49-187B-0409-78112921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46157D-DC9C-6791-0D0C-B615AFE2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Flood models</a:t>
            </a:r>
            <a:endParaRPr lang="nl-B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D420DA-384E-92B2-9AD8-0A712C660766}"/>
              </a:ext>
            </a:extLst>
          </p:cNvPr>
          <p:cNvSpPr txBox="1">
            <a:spLocks/>
          </p:cNvSpPr>
          <p:nvPr/>
        </p:nvSpPr>
        <p:spPr>
          <a:xfrm>
            <a:off x="576000" y="1656000"/>
            <a:ext cx="5723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BE" dirty="0"/>
              <a:t>Saint-Venant equations   (1D)</a:t>
            </a:r>
          </a:p>
          <a:p>
            <a:pPr marL="0" indent="0">
              <a:buNone/>
            </a:pPr>
            <a:r>
              <a:rPr lang="en-BE" dirty="0">
                <a:latin typeface="Arial" panose="020B0604020202020204" pitchFamily="34" charset="0"/>
                <a:cs typeface="Arial" panose="020B0604020202020204" pitchFamily="34" charset="0"/>
              </a:rPr>
              <a:t>Shallow-water equations (2D)</a:t>
            </a:r>
            <a:endParaRPr lang="en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C4FB2-EBF8-3003-350C-107A4D48DD54}"/>
              </a:ext>
            </a:extLst>
          </p:cNvPr>
          <p:cNvSpPr txBox="1"/>
          <p:nvPr/>
        </p:nvSpPr>
        <p:spPr>
          <a:xfrm>
            <a:off x="1010589" y="4311798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3"/>
                </a:solidFill>
              </a:rPr>
              <a:t>Surface runoff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71DFBE-8517-3204-24E7-474E5B53C87D}"/>
              </a:ext>
            </a:extLst>
          </p:cNvPr>
          <p:cNvSpPr txBox="1"/>
          <p:nvPr/>
        </p:nvSpPr>
        <p:spPr>
          <a:xfrm>
            <a:off x="379" y="336501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2D</a:t>
            </a:r>
            <a:endParaRPr lang="nl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6A9E7F-C08B-D3E5-051E-43278174258E}"/>
              </a:ext>
            </a:extLst>
          </p:cNvPr>
          <p:cNvSpPr txBox="1"/>
          <p:nvPr/>
        </p:nvSpPr>
        <p:spPr>
          <a:xfrm>
            <a:off x="379" y="450282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1D</a:t>
            </a:r>
            <a:endParaRPr lang="nl-BE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5AE313-BDAD-1B44-3811-45D7F725F570}"/>
              </a:ext>
            </a:extLst>
          </p:cNvPr>
          <p:cNvCxnSpPr>
            <a:cxnSpLocks/>
          </p:cNvCxnSpPr>
          <p:nvPr/>
        </p:nvCxnSpPr>
        <p:spPr>
          <a:xfrm flipV="1">
            <a:off x="479997" y="3001224"/>
            <a:ext cx="0" cy="109690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D9E6F0-E6C5-FC17-BE47-99807239E277}"/>
              </a:ext>
            </a:extLst>
          </p:cNvPr>
          <p:cNvCxnSpPr>
            <a:cxnSpLocks/>
          </p:cNvCxnSpPr>
          <p:nvPr/>
        </p:nvCxnSpPr>
        <p:spPr>
          <a:xfrm flipV="1">
            <a:off x="479997" y="4138613"/>
            <a:ext cx="0" cy="109775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13B3179-2353-515B-F183-DEBD6DE06CD3}"/>
              </a:ext>
            </a:extLst>
          </p:cNvPr>
          <p:cNvSpPr txBox="1"/>
          <p:nvPr/>
        </p:nvSpPr>
        <p:spPr>
          <a:xfrm>
            <a:off x="3997165" y="35186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accent3"/>
                </a:solidFill>
              </a:rPr>
              <a:t>Surface flow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23F447-121A-2BD2-F35F-BB62C592129A}"/>
              </a:ext>
            </a:extLst>
          </p:cNvPr>
          <p:cNvSpPr txBox="1"/>
          <p:nvPr/>
        </p:nvSpPr>
        <p:spPr>
          <a:xfrm>
            <a:off x="1010589" y="349567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Rainfall</a:t>
            </a:r>
            <a:endParaRPr lang="nl-B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53610B-4FC5-B746-FFF0-3A9722FAF2AF}"/>
              </a:ext>
            </a:extLst>
          </p:cNvPr>
          <p:cNvSpPr txBox="1"/>
          <p:nvPr/>
        </p:nvSpPr>
        <p:spPr>
          <a:xfrm>
            <a:off x="3772745" y="452059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Sub-surface flow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438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B1CB4C-1B47-C0F2-F2D1-2372F210E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600" y="546706"/>
            <a:ext cx="5096400" cy="508821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265CFF-EE0B-CAE4-F879-B20399E2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92447-4F49-187B-0409-78112921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46157D-DC9C-6791-0D0C-B615AFE2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Flood forecast</a:t>
            </a:r>
            <a:endParaRPr lang="nl-B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D420DA-384E-92B2-9AD8-0A712C660766}"/>
              </a:ext>
            </a:extLst>
          </p:cNvPr>
          <p:cNvSpPr txBox="1">
            <a:spLocks/>
          </p:cNvSpPr>
          <p:nvPr/>
        </p:nvSpPr>
        <p:spPr>
          <a:xfrm>
            <a:off x="576000" y="1656000"/>
            <a:ext cx="5723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BE" dirty="0"/>
              <a:t>Radar precipitation estimation</a:t>
            </a:r>
          </a:p>
          <a:p>
            <a:pPr marL="0" indent="0">
              <a:buNone/>
            </a:pPr>
            <a:r>
              <a:rPr lang="en-BE" dirty="0"/>
              <a:t>Precipitation </a:t>
            </a:r>
            <a:r>
              <a:rPr lang="en-BE" u="sng" dirty="0"/>
              <a:t>nowcast</a:t>
            </a:r>
          </a:p>
          <a:p>
            <a:pPr marL="0" indent="0">
              <a:buNone/>
            </a:pPr>
            <a:endParaRPr lang="en-BE" dirty="0"/>
          </a:p>
          <a:p>
            <a:pPr marL="0" indent="0">
              <a:buNone/>
            </a:pPr>
            <a:r>
              <a:rPr lang="en-BE" dirty="0">
                <a:solidFill>
                  <a:srgbClr val="1D8D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Computational constraint</a:t>
            </a:r>
            <a:endParaRPr lang="en-BE" dirty="0">
              <a:solidFill>
                <a:srgbClr val="1D8D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6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0BBF7D-2930-DD3A-4DF2-31BE2E329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BE" b="1" dirty="0"/>
              <a:t>Data-driven model</a:t>
            </a:r>
          </a:p>
          <a:p>
            <a:pPr marL="0" indent="0">
              <a:buNone/>
            </a:pPr>
            <a:r>
              <a:rPr lang="en-BE" dirty="0">
                <a:solidFill>
                  <a:schemeClr val="bg2"/>
                </a:solidFill>
              </a:rPr>
              <a:t>Gaussian Process</a:t>
            </a:r>
            <a:endParaRPr lang="en-B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BE" dirty="0"/>
          </a:p>
          <a:p>
            <a:pPr marL="0" indent="0">
              <a:buNone/>
            </a:pPr>
            <a:r>
              <a:rPr lang="en-BE" dirty="0"/>
              <a:t>Dimensionality reduction</a:t>
            </a:r>
          </a:p>
          <a:p>
            <a:pPr marL="0" indent="0">
              <a:buNone/>
            </a:pPr>
            <a:r>
              <a:rPr lang="en-BE" dirty="0">
                <a:solidFill>
                  <a:schemeClr val="bg2"/>
                </a:solidFill>
              </a:rPr>
              <a:t>EOF / PCA</a:t>
            </a:r>
            <a:endParaRPr lang="en-BE" dirty="0"/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843AB-7E4A-AE29-3FF7-7085F384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849F8-561D-7BB0-C502-ABBEB567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51D481-1A86-76EB-95EA-01E8CDD1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Fast flood model </a:t>
            </a:r>
            <a:r>
              <a:rPr lang="en-BE" dirty="0">
                <a:solidFill>
                  <a:schemeClr val="bg2"/>
                </a:solidFill>
              </a:rPr>
              <a:t>hybrid model</a:t>
            </a:r>
            <a:endParaRPr lang="nl-BE" dirty="0">
              <a:solidFill>
                <a:schemeClr val="bg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E8F63C-9000-9D7A-8279-F0ADA533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250" y="1453798"/>
            <a:ext cx="6000750" cy="44672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C9F6DA-DA8D-314B-6B92-925D3CA582DD}"/>
              </a:ext>
            </a:extLst>
          </p:cNvPr>
          <p:cNvSpPr txBox="1"/>
          <p:nvPr/>
        </p:nvSpPr>
        <p:spPr>
          <a:xfrm>
            <a:off x="6204371" y="378461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2"/>
                </a:solidFill>
              </a:rPr>
              <a:t>EC / PC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86CB1-0617-F1F3-A0AD-A17FFED163D8}"/>
              </a:ext>
            </a:extLst>
          </p:cNvPr>
          <p:cNvSpPr txBox="1"/>
          <p:nvPr/>
        </p:nvSpPr>
        <p:spPr>
          <a:xfrm>
            <a:off x="6203491" y="1547537"/>
            <a:ext cx="139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Flood depth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1346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3E8D7-04B6-C04A-0616-431FFB8D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53DCE-77DE-18D6-9158-66117AEA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" name="Picture 17" descr="A screen shot of a video game&#10;&#10;AI-generated content may be incorrect.">
            <a:extLst>
              <a:ext uri="{FF2B5EF4-FFF2-40B4-BE49-F238E27FC236}">
                <a16:creationId xmlns:a16="http://schemas.microsoft.com/office/drawing/2014/main" id="{9360DE86-1016-71A7-1E81-DE113152C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00" y="578475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yellow and grey logo&#10;&#10;AI-generated content may be incorrect.">
            <a:extLst>
              <a:ext uri="{FF2B5EF4-FFF2-40B4-BE49-F238E27FC236}">
                <a16:creationId xmlns:a16="http://schemas.microsoft.com/office/drawing/2014/main" id="{A1298D9C-93F5-FA86-FAD0-BB73169F5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00" y="578475"/>
            <a:ext cx="5040000" cy="5040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3E8D7-04B6-C04A-0616-431FFB8D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53DCE-77DE-18D6-9158-66117AEA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0BBF7D-2930-DD3A-4DF2-31BE2E329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BE" b="1" dirty="0"/>
              <a:t>Data-driven model</a:t>
            </a:r>
          </a:p>
          <a:p>
            <a:pPr marL="0" indent="0">
              <a:buNone/>
            </a:pPr>
            <a:r>
              <a:rPr lang="en-BE" dirty="0">
                <a:solidFill>
                  <a:schemeClr val="bg2"/>
                </a:solidFill>
              </a:rPr>
              <a:t>Gaussian Process</a:t>
            </a:r>
          </a:p>
          <a:p>
            <a:pPr marL="0" indent="0">
              <a:buNone/>
            </a:pPr>
            <a:endParaRPr lang="en-BE" dirty="0"/>
          </a:p>
          <a:p>
            <a:pPr marL="0" indent="0">
              <a:buNone/>
            </a:pPr>
            <a:r>
              <a:rPr lang="en-BE" dirty="0"/>
              <a:t>Dimensionality reduction</a:t>
            </a:r>
          </a:p>
          <a:p>
            <a:pPr marL="0" indent="0">
              <a:buNone/>
            </a:pPr>
            <a:r>
              <a:rPr lang="en-BE" dirty="0">
                <a:solidFill>
                  <a:schemeClr val="bg2"/>
                </a:solidFill>
              </a:rPr>
              <a:t>EOF / PCA</a:t>
            </a: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BE" b="1" dirty="0">
                <a:solidFill>
                  <a:schemeClr val="accent2"/>
                </a:solidFill>
              </a:rPr>
              <a:t>Simplified flood model</a:t>
            </a:r>
          </a:p>
          <a:p>
            <a:pPr marL="0" indent="0">
              <a:buNone/>
            </a:pPr>
            <a:r>
              <a:rPr lang="en-BE" dirty="0">
                <a:solidFill>
                  <a:schemeClr val="bg2"/>
                </a:solidFill>
              </a:rPr>
              <a:t>Physically-based</a:t>
            </a: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BE" dirty="0">
              <a:solidFill>
                <a:schemeClr val="tx2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843AB-7E4A-AE29-3FF7-7085F384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849F8-561D-7BB0-C502-ABBEB567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dirty="0">
                <a:solidFill>
                  <a:srgbClr val="FFFFFF"/>
                </a:solidFill>
              </a:rPr>
              <a:t>5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51D481-1A86-76EB-95EA-01E8CDD1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Fast flood model </a:t>
            </a:r>
            <a:r>
              <a:rPr lang="en-BE" dirty="0">
                <a:solidFill>
                  <a:schemeClr val="bg2"/>
                </a:solidFill>
              </a:rPr>
              <a:t>hybrid model</a:t>
            </a:r>
            <a:endParaRPr lang="nl-BE" dirty="0">
              <a:solidFill>
                <a:schemeClr val="bg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E8F63C-9000-9D7A-8279-F0ADA533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250" y="1453798"/>
            <a:ext cx="6000750" cy="44672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C9F6DA-DA8D-314B-6B92-925D3CA582DD}"/>
              </a:ext>
            </a:extLst>
          </p:cNvPr>
          <p:cNvSpPr txBox="1"/>
          <p:nvPr/>
        </p:nvSpPr>
        <p:spPr>
          <a:xfrm>
            <a:off x="6204371" y="378461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2"/>
                </a:solidFill>
              </a:rPr>
              <a:t>EC / PC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86CB1-0617-F1F3-A0AD-A17FFED163D8}"/>
              </a:ext>
            </a:extLst>
          </p:cNvPr>
          <p:cNvSpPr txBox="1"/>
          <p:nvPr/>
        </p:nvSpPr>
        <p:spPr>
          <a:xfrm>
            <a:off x="6203491" y="1547537"/>
            <a:ext cx="139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Flood depth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099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36A4D-3640-9FD5-DFDF-78F25CDD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Daan Buekenhout </a:t>
            </a:r>
            <a:r>
              <a:rPr kumimoji="0" lang="en-B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 Hydraulics &amp; Geotechnics | Department of Civil Engineering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0D90F-D0F7-52C2-7047-BE775A3E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dirty="0">
                <a:solidFill>
                  <a:srgbClr val="FFFFFF"/>
                </a:solidFill>
              </a:rPr>
              <a:t>6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C86399BB-3A26-4B00-9772-DCA97D2C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07" y="1984601"/>
            <a:ext cx="3600000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 descr="A blue and white pattern&#10;&#10;Description automatically generated">
            <a:extLst>
              <a:ext uri="{FF2B5EF4-FFF2-40B4-BE49-F238E27FC236}">
                <a16:creationId xmlns:a16="http://schemas.microsoft.com/office/drawing/2014/main" id="{7CBF33F5-15DC-0695-850F-C9DC5304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093" y="1984601"/>
            <a:ext cx="3600000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D08F792C-8125-A501-F703-951732C3D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00" y="1984601"/>
            <a:ext cx="3600000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68BDBA-BEEC-C16E-9188-2087AB125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054" y="354312"/>
            <a:ext cx="2871890" cy="1298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66C89-F4CE-58C4-F787-CA905AAE8E1E}"/>
              </a:ext>
            </a:extLst>
          </p:cNvPr>
          <p:cNvSpPr txBox="1"/>
          <p:nvPr/>
        </p:nvSpPr>
        <p:spPr>
          <a:xfrm>
            <a:off x="1474072" y="560268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Original (1D2D)</a:t>
            </a:r>
            <a:endParaRPr lang="en-BE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0A19C-1B6C-462A-593F-D9A716BFE307}"/>
              </a:ext>
            </a:extLst>
          </p:cNvPr>
          <p:cNvSpPr txBox="1"/>
          <p:nvPr/>
        </p:nvSpPr>
        <p:spPr>
          <a:xfrm>
            <a:off x="5099573" y="560268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Simplified (1D0D)</a:t>
            </a:r>
            <a:endParaRPr lang="nl-BE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F4B62-D87E-002B-2426-B2006E06951B}"/>
              </a:ext>
            </a:extLst>
          </p:cNvPr>
          <p:cNvSpPr txBox="1"/>
          <p:nvPr/>
        </p:nvSpPr>
        <p:spPr>
          <a:xfrm>
            <a:off x="8975142" y="560268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dirty="0"/>
              <a:t>Simplified (2D)</a:t>
            </a:r>
            <a:endParaRPr lang="nl-BE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744524F-DBD6-1BD0-4EED-7C82FC011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40" y="354312"/>
            <a:ext cx="2871890" cy="12980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E38DCE1-3DCF-86A0-F4A4-362903714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148" y="354312"/>
            <a:ext cx="2871888" cy="66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0534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Widescreen</PresentationFormat>
  <Paragraphs>211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Google Sans</vt:lpstr>
      <vt:lpstr>KU Leuven</vt:lpstr>
      <vt:lpstr>1_KU Leuven</vt:lpstr>
      <vt:lpstr>Hybrid modelling for real-time urban pluvial flood mapping</vt:lpstr>
      <vt:lpstr>Flood models</vt:lpstr>
      <vt:lpstr>Flood models</vt:lpstr>
      <vt:lpstr>Flood forecast</vt:lpstr>
      <vt:lpstr>Fast flood model hybrid model</vt:lpstr>
      <vt:lpstr>PowerPoint Presentation</vt:lpstr>
      <vt:lpstr>PowerPoint Presentation</vt:lpstr>
      <vt:lpstr>Fast flood model hybrid model</vt:lpstr>
      <vt:lpstr>PowerPoint Presentation</vt:lpstr>
      <vt:lpstr>Rainfall no flood model</vt:lpstr>
      <vt:lpstr>Dataset</vt:lpstr>
      <vt:lpstr>Dataset</vt:lpstr>
      <vt:lpstr>Results cross validation</vt:lpstr>
      <vt:lpstr>Results storm A</vt:lpstr>
      <vt:lpstr>Results storm A</vt:lpstr>
      <vt:lpstr>Results storm A</vt:lpstr>
      <vt:lpstr>Results storm A</vt:lpstr>
      <vt:lpstr>Results storm B</vt:lpstr>
      <vt:lpstr>Results storm B</vt:lpstr>
      <vt:lpstr>Results storm B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Daan Buekenhout</dc:creator>
  <cp:lastModifiedBy>Daan Buekenhout</cp:lastModifiedBy>
  <cp:revision>17</cp:revision>
  <dcterms:created xsi:type="dcterms:W3CDTF">2025-03-11T14:07:30Z</dcterms:created>
  <dcterms:modified xsi:type="dcterms:W3CDTF">2025-03-17T07:09:36Z</dcterms:modified>
</cp:coreProperties>
</file>